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139"/>
  </p:notesMasterIdLst>
  <p:handoutMasterIdLst>
    <p:handoutMasterId r:id="rId140"/>
  </p:handoutMasterIdLst>
  <p:sldIdLst>
    <p:sldId id="273" r:id="rId10"/>
    <p:sldId id="276" r:id="rId11"/>
    <p:sldId id="275" r:id="rId12"/>
    <p:sldId id="277" r:id="rId13"/>
    <p:sldId id="284"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 id="307" r:id="rId32"/>
    <p:sldId id="308" r:id="rId33"/>
    <p:sldId id="309" r:id="rId34"/>
    <p:sldId id="310" r:id="rId35"/>
    <p:sldId id="312" r:id="rId36"/>
    <p:sldId id="313" r:id="rId37"/>
    <p:sldId id="315" r:id="rId38"/>
    <p:sldId id="316" r:id="rId39"/>
    <p:sldId id="317" r:id="rId40"/>
    <p:sldId id="318" r:id="rId41"/>
    <p:sldId id="319" r:id="rId42"/>
    <p:sldId id="320" r:id="rId43"/>
    <p:sldId id="321" r:id="rId44"/>
    <p:sldId id="322" r:id="rId45"/>
    <p:sldId id="323" r:id="rId46"/>
    <p:sldId id="324" r:id="rId47"/>
    <p:sldId id="325" r:id="rId48"/>
    <p:sldId id="326" r:id="rId49"/>
    <p:sldId id="327" r:id="rId50"/>
    <p:sldId id="328" r:id="rId51"/>
    <p:sldId id="329" r:id="rId52"/>
    <p:sldId id="330" r:id="rId53"/>
    <p:sldId id="331" r:id="rId54"/>
    <p:sldId id="332" r:id="rId55"/>
    <p:sldId id="333" r:id="rId56"/>
    <p:sldId id="334" r:id="rId57"/>
    <p:sldId id="335" r:id="rId58"/>
    <p:sldId id="336" r:id="rId59"/>
    <p:sldId id="337" r:id="rId60"/>
    <p:sldId id="338" r:id="rId61"/>
    <p:sldId id="339" r:id="rId62"/>
    <p:sldId id="340" r:id="rId63"/>
    <p:sldId id="341" r:id="rId64"/>
    <p:sldId id="342" r:id="rId65"/>
    <p:sldId id="343" r:id="rId66"/>
    <p:sldId id="344" r:id="rId67"/>
    <p:sldId id="345" r:id="rId68"/>
    <p:sldId id="346" r:id="rId69"/>
    <p:sldId id="347" r:id="rId70"/>
    <p:sldId id="348" r:id="rId71"/>
    <p:sldId id="349" r:id="rId72"/>
    <p:sldId id="350" r:id="rId73"/>
    <p:sldId id="351" r:id="rId74"/>
    <p:sldId id="352" r:id="rId75"/>
    <p:sldId id="353" r:id="rId76"/>
    <p:sldId id="354" r:id="rId77"/>
    <p:sldId id="355" r:id="rId78"/>
    <p:sldId id="356" r:id="rId79"/>
    <p:sldId id="357" r:id="rId80"/>
    <p:sldId id="358" r:id="rId81"/>
    <p:sldId id="359" r:id="rId82"/>
    <p:sldId id="360" r:id="rId83"/>
    <p:sldId id="361" r:id="rId84"/>
    <p:sldId id="362" r:id="rId85"/>
    <p:sldId id="363" r:id="rId86"/>
    <p:sldId id="364" r:id="rId87"/>
    <p:sldId id="365" r:id="rId88"/>
    <p:sldId id="366" r:id="rId89"/>
    <p:sldId id="367" r:id="rId90"/>
    <p:sldId id="368" r:id="rId91"/>
    <p:sldId id="369" r:id="rId92"/>
    <p:sldId id="370" r:id="rId93"/>
    <p:sldId id="371" r:id="rId94"/>
    <p:sldId id="372" r:id="rId95"/>
    <p:sldId id="373" r:id="rId96"/>
    <p:sldId id="374" r:id="rId97"/>
    <p:sldId id="375" r:id="rId98"/>
    <p:sldId id="376" r:id="rId99"/>
    <p:sldId id="377" r:id="rId100"/>
    <p:sldId id="378" r:id="rId101"/>
    <p:sldId id="379" r:id="rId102"/>
    <p:sldId id="380" r:id="rId103"/>
    <p:sldId id="381" r:id="rId104"/>
    <p:sldId id="382" r:id="rId105"/>
    <p:sldId id="383" r:id="rId106"/>
    <p:sldId id="384" r:id="rId107"/>
    <p:sldId id="385" r:id="rId108"/>
    <p:sldId id="386" r:id="rId109"/>
    <p:sldId id="387" r:id="rId110"/>
    <p:sldId id="388" r:id="rId111"/>
    <p:sldId id="389" r:id="rId112"/>
    <p:sldId id="390" r:id="rId113"/>
    <p:sldId id="391" r:id="rId114"/>
    <p:sldId id="392" r:id="rId115"/>
    <p:sldId id="393" r:id="rId116"/>
    <p:sldId id="394" r:id="rId117"/>
    <p:sldId id="395" r:id="rId118"/>
    <p:sldId id="396" r:id="rId119"/>
    <p:sldId id="397" r:id="rId120"/>
    <p:sldId id="398" r:id="rId121"/>
    <p:sldId id="399" r:id="rId122"/>
    <p:sldId id="400" r:id="rId123"/>
    <p:sldId id="401" r:id="rId124"/>
    <p:sldId id="402" r:id="rId125"/>
    <p:sldId id="403" r:id="rId126"/>
    <p:sldId id="404" r:id="rId127"/>
    <p:sldId id="405" r:id="rId128"/>
    <p:sldId id="406" r:id="rId129"/>
    <p:sldId id="407" r:id="rId130"/>
    <p:sldId id="408" r:id="rId131"/>
    <p:sldId id="409" r:id="rId132"/>
    <p:sldId id="410" r:id="rId133"/>
    <p:sldId id="411" r:id="rId134"/>
    <p:sldId id="412" r:id="rId135"/>
    <p:sldId id="413" r:id="rId136"/>
    <p:sldId id="414" r:id="rId137"/>
    <p:sldId id="415" r:id="rId1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CCB0"/>
    <a:srgbClr val="0A5D00"/>
    <a:srgbClr val="D40555"/>
    <a:srgbClr val="B1A35A"/>
    <a:srgbClr val="CC4D00"/>
    <a:srgbClr val="7E00B4"/>
    <a:srgbClr val="FFFFCC"/>
    <a:srgbClr val="B60000"/>
    <a:srgbClr val="185C8E"/>
    <a:srgbClr val="335E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5" autoAdjust="0"/>
    <p:restoredTop sz="86475" autoAdjust="0"/>
  </p:normalViewPr>
  <p:slideViewPr>
    <p:cSldViewPr>
      <p:cViewPr varScale="1">
        <p:scale>
          <a:sx n="104" d="100"/>
          <a:sy n="104" d="100"/>
        </p:scale>
        <p:origin x="-84" y="-324"/>
      </p:cViewPr>
      <p:guideLst>
        <p:guide orient="horz" pos="3408"/>
        <p:guide orient="horz" pos="3600"/>
        <p:guide orient="horz" pos="912"/>
        <p:guide orient="horz" pos="3360"/>
        <p:guide pos="5616"/>
        <p:guide pos="4320"/>
      </p:guideLst>
    </p:cSldViewPr>
  </p:slideViewPr>
  <p:outlineViewPr>
    <p:cViewPr>
      <p:scale>
        <a:sx n="33" d="100"/>
        <a:sy n="33" d="100"/>
      </p:scale>
      <p:origin x="0" y="504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117" Type="http://schemas.openxmlformats.org/officeDocument/2006/relationships/slide" Target="slides/slide108.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slide" Target="slides/slide103.xml"/><Relationship Id="rId133" Type="http://schemas.openxmlformats.org/officeDocument/2006/relationships/slide" Target="slides/slide124.xml"/><Relationship Id="rId138" Type="http://schemas.openxmlformats.org/officeDocument/2006/relationships/slide" Target="slides/slide129.xml"/><Relationship Id="rId16" Type="http://schemas.openxmlformats.org/officeDocument/2006/relationships/slide" Target="slides/slide7.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slide" Target="slides/slide114.xml"/><Relationship Id="rId128" Type="http://schemas.openxmlformats.org/officeDocument/2006/relationships/slide" Target="slides/slide119.xml"/><Relationship Id="rId144" Type="http://schemas.openxmlformats.org/officeDocument/2006/relationships/tableStyles" Target="tableStyles.xml"/><Relationship Id="rId5" Type="http://schemas.openxmlformats.org/officeDocument/2006/relationships/slideMaster" Target="slideMasters/slideMaster5.xml"/><Relationship Id="rId90" Type="http://schemas.openxmlformats.org/officeDocument/2006/relationships/slide" Target="slides/slide81.xml"/><Relationship Id="rId95" Type="http://schemas.openxmlformats.org/officeDocument/2006/relationships/slide" Target="slides/slide86.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113" Type="http://schemas.openxmlformats.org/officeDocument/2006/relationships/slide" Target="slides/slide104.xml"/><Relationship Id="rId118" Type="http://schemas.openxmlformats.org/officeDocument/2006/relationships/slide" Target="slides/slide109.xml"/><Relationship Id="rId134" Type="http://schemas.openxmlformats.org/officeDocument/2006/relationships/slide" Target="slides/slide125.xml"/><Relationship Id="rId139"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slide" Target="slides/slide112.xml"/><Relationship Id="rId14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103" Type="http://schemas.openxmlformats.org/officeDocument/2006/relationships/slide" Target="slides/slide94.xml"/><Relationship Id="rId108" Type="http://schemas.openxmlformats.org/officeDocument/2006/relationships/slide" Target="slides/slide99.xml"/><Relationship Id="rId116" Type="http://schemas.openxmlformats.org/officeDocument/2006/relationships/slide" Target="slides/slide107.xml"/><Relationship Id="rId124" Type="http://schemas.openxmlformats.org/officeDocument/2006/relationships/slide" Target="slides/slide115.xml"/><Relationship Id="rId129" Type="http://schemas.openxmlformats.org/officeDocument/2006/relationships/slide" Target="slides/slide120.xml"/><Relationship Id="rId137" Type="http://schemas.openxmlformats.org/officeDocument/2006/relationships/slide" Target="slides/slide12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slide" Target="slides/slide87.xml"/><Relationship Id="rId111" Type="http://schemas.openxmlformats.org/officeDocument/2006/relationships/slide" Target="slides/slide102.xml"/><Relationship Id="rId132" Type="http://schemas.openxmlformats.org/officeDocument/2006/relationships/slide" Target="slides/slide123.xml"/><Relationship Id="rId14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6" Type="http://schemas.openxmlformats.org/officeDocument/2006/relationships/slide" Target="slides/slide97.xml"/><Relationship Id="rId114" Type="http://schemas.openxmlformats.org/officeDocument/2006/relationships/slide" Target="slides/slide105.xml"/><Relationship Id="rId119" Type="http://schemas.openxmlformats.org/officeDocument/2006/relationships/slide" Target="slides/slide110.xml"/><Relationship Id="rId127" Type="http://schemas.openxmlformats.org/officeDocument/2006/relationships/slide" Target="slides/slide11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slide" Target="slides/slide113.xml"/><Relationship Id="rId130" Type="http://schemas.openxmlformats.org/officeDocument/2006/relationships/slide" Target="slides/slide121.xml"/><Relationship Id="rId135" Type="http://schemas.openxmlformats.org/officeDocument/2006/relationships/slide" Target="slides/slide126.xml"/><Relationship Id="rId14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slide" Target="slides/slide10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120" Type="http://schemas.openxmlformats.org/officeDocument/2006/relationships/slide" Target="slides/slide111.xml"/><Relationship Id="rId125" Type="http://schemas.openxmlformats.org/officeDocument/2006/relationships/slide" Target="slides/slide116.xml"/><Relationship Id="rId141"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slide" Target="slides/slide106.xml"/><Relationship Id="rId131" Type="http://schemas.openxmlformats.org/officeDocument/2006/relationships/slide" Target="slides/slide122.xml"/><Relationship Id="rId136" Type="http://schemas.openxmlformats.org/officeDocument/2006/relationships/slide" Target="slides/slide127.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26" Type="http://schemas.openxmlformats.org/officeDocument/2006/relationships/slide" Target="slides/slide11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4/23/2018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7" hasCustomPrompt="1"/>
          </p:nvPr>
        </p:nvSpPr>
        <p:spPr>
          <a:xfrm>
            <a:off x="3465912" y="6605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5620235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12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159416" y="1066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159416" y="19812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159416" y="28956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159416" y="38100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159416" y="47244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159416" y="5638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7"/>
          <p:cNvSpPr>
            <a:spLocks noGrp="1"/>
          </p:cNvSpPr>
          <p:nvPr>
            <p:ph sz="quarter" idx="18"/>
          </p:nvPr>
        </p:nvSpPr>
        <p:spPr>
          <a:xfrm>
            <a:off x="4800600" y="1066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dirty="0"/>
              <a:t>Click to edit Master text styles</a:t>
            </a:r>
          </a:p>
          <a:p>
            <a:pPr marL="800100" lvl="1" indent="-342900">
              <a:spcAft>
                <a:spcPts val="800"/>
              </a:spcAft>
              <a:buFont typeface="Arial" panose="020B0604020202020204" pitchFamily="34" charset="0"/>
              <a:buChar char="•"/>
            </a:pPr>
            <a:r>
              <a:rPr lang="en-US" dirty="0"/>
              <a:t>Second level</a:t>
            </a:r>
          </a:p>
          <a:p>
            <a:pPr marL="1200150" lvl="2" indent="-285750">
              <a:spcAft>
                <a:spcPts val="800"/>
              </a:spcAft>
              <a:buFont typeface="Arial" panose="020B0604020202020204" pitchFamily="34" charset="0"/>
            </a:pPr>
            <a:r>
              <a:rPr lang="en-US" dirty="0"/>
              <a:t>Third level</a:t>
            </a:r>
          </a:p>
          <a:p>
            <a:pPr marL="1657350" lvl="3" indent="-285750">
              <a:spcAft>
                <a:spcPts val="800"/>
              </a:spcAft>
              <a:buFont typeface="Arial" panose="020B0604020202020204" pitchFamily="34" charset="0"/>
              <a:buChar char="•"/>
            </a:pPr>
            <a:r>
              <a:rPr lang="en-US" dirty="0"/>
              <a:t>Fourth level</a:t>
            </a:r>
          </a:p>
          <a:p>
            <a:pPr marL="2114550" lvl="4" indent="-285750">
              <a:spcAft>
                <a:spcPts val="800"/>
              </a:spcAft>
              <a:buFont typeface="Arial" panose="020B0604020202020204" pitchFamily="34" charset="0"/>
              <a:buChar char="•"/>
            </a:pPr>
            <a:r>
              <a:rPr lang="en-US" dirty="0"/>
              <a:t>Fifth level</a:t>
            </a:r>
          </a:p>
        </p:txBody>
      </p:sp>
      <p:sp>
        <p:nvSpPr>
          <p:cNvPr id="19" name="Content Placeholder 8"/>
          <p:cNvSpPr>
            <a:spLocks noGrp="1"/>
          </p:cNvSpPr>
          <p:nvPr>
            <p:ph sz="quarter" idx="19"/>
          </p:nvPr>
        </p:nvSpPr>
        <p:spPr>
          <a:xfrm>
            <a:off x="4800600" y="19812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1" name="Content Placeholder 9"/>
          <p:cNvSpPr>
            <a:spLocks noGrp="1"/>
          </p:cNvSpPr>
          <p:nvPr>
            <p:ph sz="quarter" idx="20"/>
          </p:nvPr>
        </p:nvSpPr>
        <p:spPr>
          <a:xfrm>
            <a:off x="4800600" y="28956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3" name="Content Placeholder 10"/>
          <p:cNvSpPr>
            <a:spLocks noGrp="1"/>
          </p:cNvSpPr>
          <p:nvPr>
            <p:ph sz="quarter" idx="21"/>
          </p:nvPr>
        </p:nvSpPr>
        <p:spPr>
          <a:xfrm>
            <a:off x="4800600" y="38100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5" name="Content Placeholder 11"/>
          <p:cNvSpPr>
            <a:spLocks noGrp="1"/>
          </p:cNvSpPr>
          <p:nvPr>
            <p:ph sz="quarter" idx="22"/>
          </p:nvPr>
        </p:nvSpPr>
        <p:spPr>
          <a:xfrm>
            <a:off x="4800600" y="47244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7" name="Content Placeholder 12"/>
          <p:cNvSpPr>
            <a:spLocks noGrp="1"/>
          </p:cNvSpPr>
          <p:nvPr>
            <p:ph sz="quarter" idx="23"/>
          </p:nvPr>
        </p:nvSpPr>
        <p:spPr>
          <a:xfrm>
            <a:off x="4800600" y="5638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13" name="Jump Link"/>
          <p:cNvSpPr>
            <a:spLocks noGrp="1"/>
          </p:cNvSpPr>
          <p:nvPr>
            <p:ph type="body" sz="quarter" idx="17" hasCustomPrompt="1"/>
          </p:nvPr>
        </p:nvSpPr>
        <p:spPr>
          <a:xfrm>
            <a:off x="34675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80540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1187976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5612"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87407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80686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0198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5873770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4999894"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750495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1004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Jump Link"/>
          <p:cNvSpPr>
            <a:spLocks noGrp="1"/>
          </p:cNvSpPr>
          <p:nvPr>
            <p:ph type="body" sz="quarter" idx="12" hasCustomPrompt="1"/>
          </p:nvPr>
        </p:nvSpPr>
        <p:spPr>
          <a:xfrm>
            <a:off x="3357063" y="510540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326611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5257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4675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4" name="Text Placeholder 3"/>
          <p:cNvSpPr>
            <a:spLocks noGrp="1"/>
          </p:cNvSpPr>
          <p:nvPr>
            <p:ph type="body" sz="quarter" idx="13"/>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8100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4"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3" name="Photo Credit"/>
          <p:cNvSpPr>
            <a:spLocks noGrp="1"/>
          </p:cNvSpPr>
          <p:nvPr>
            <p:ph type="body" sz="quarter" idx="15" hasCustomPrompt="1"/>
          </p:nvPr>
        </p:nvSpPr>
        <p:spPr>
          <a:xfrm>
            <a:off x="6473952" y="6705599"/>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6"/>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70476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5240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0480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48006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5" hasCustomPrompt="1"/>
          </p:nvPr>
        </p:nvSpPr>
        <p:spPr>
          <a:xfrm>
            <a:off x="3465576" y="6553200"/>
            <a:ext cx="2212848" cy="100584"/>
          </a:xfrm>
          <a:prstGeom prst="rect">
            <a:avLst/>
          </a:prstGeom>
        </p:spPr>
        <p:txBody>
          <a:bodyPr lIns="0" tIns="0" rIns="0" bIns="0"/>
          <a:lstStyle>
            <a:lvl1pPr marL="0" indent="0" algn="ctr">
              <a:buNone/>
              <a:defRPr sz="800"/>
            </a:lvl1pPr>
            <a:lvl2pPr>
              <a:defRPr sz="800"/>
            </a:lvl2pPr>
            <a:lvl3pPr>
              <a:defRPr sz="800"/>
            </a:lvl3pPr>
            <a:lvl4pPr>
              <a:defRPr sz="800"/>
            </a:lvl4pPr>
            <a:lvl5pPr>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6"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a:defRPr sz="800"/>
            </a:lvl2pPr>
            <a:lvl3pPr>
              <a:defRPr sz="800"/>
            </a:lvl3pPr>
            <a:lvl4pPr>
              <a:defRPr sz="800"/>
            </a:lvl4pPr>
            <a:lvl5pPr>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102806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5146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8100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50292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6"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7"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9" name="Text Placeholder 3"/>
          <p:cNvSpPr>
            <a:spLocks noGrp="1"/>
          </p:cNvSpPr>
          <p:nvPr>
            <p:ph type="body" sz="quarter" idx="18"/>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588451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17932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06324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394716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483108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57200" y="57150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6" name="Photo Credit"/>
          <p:cNvSpPr>
            <a:spLocks noGrp="1"/>
          </p:cNvSpPr>
          <p:nvPr>
            <p:ph type="body" sz="quarter" idx="19"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14" name="Text Placeholder 3"/>
          <p:cNvSpPr>
            <a:spLocks noGrp="1"/>
          </p:cNvSpPr>
          <p:nvPr>
            <p:ph type="body" sz="quarter" idx="20"/>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510726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16"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438164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
          <p:cNvSpPr>
            <a:spLocks noGrp="1"/>
          </p:cNvSpPr>
          <p:nvPr>
            <p:ph idx="23"/>
          </p:nvPr>
        </p:nvSpPr>
        <p:spPr>
          <a:xfrm>
            <a:off x="466344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
          <p:cNvSpPr>
            <a:spLocks noGrp="1"/>
          </p:cNvSpPr>
          <p:nvPr>
            <p:ph idx="24"/>
          </p:nvPr>
        </p:nvSpPr>
        <p:spPr>
          <a:xfrm>
            <a:off x="45720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
          <p:cNvSpPr>
            <a:spLocks noGrp="1"/>
          </p:cNvSpPr>
          <p:nvPr>
            <p:ph idx="25"/>
          </p:nvPr>
        </p:nvSpPr>
        <p:spPr>
          <a:xfrm>
            <a:off x="466344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21"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780819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35706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27324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357063" y="59960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02643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467512" y="5081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883920" y="0"/>
            <a:ext cx="7955280" cy="1188720"/>
          </a:xfrm>
          <a:prstGeom prst="rect">
            <a:avLst/>
          </a:prstGeom>
        </p:spPr>
        <p:txBody>
          <a:bodyPr/>
          <a:lstStyle>
            <a:lvl1pPr algn="r">
              <a:defRPr sz="4800">
                <a:solidFill>
                  <a:schemeClr val="bg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2438400" y="1264920"/>
            <a:ext cx="6400800" cy="640080"/>
          </a:xfrm>
          <a:prstGeom prst="rect">
            <a:avLst/>
          </a:prstGeom>
        </p:spPr>
        <p:txBody>
          <a:bodyPr/>
          <a:lstStyle>
            <a:lvl1pPr marL="0" indent="0" algn="r">
              <a:buNone/>
              <a:defRPr b="1">
                <a:solidFill>
                  <a:srgbClr val="6A6A6A"/>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p:cNvSpPr>
            <a:spLocks noGrp="1"/>
          </p:cNvSpPr>
          <p:nvPr>
            <p:ph sz="quarter" idx="12"/>
          </p:nvPr>
        </p:nvSpPr>
        <p:spPr>
          <a:xfrm>
            <a:off x="1371600" y="3581400"/>
            <a:ext cx="6400800" cy="2438400"/>
          </a:xfrm>
          <a:prstGeom prst="rect">
            <a:avLst/>
          </a:prstGeom>
        </p:spPr>
        <p:txBody>
          <a:bodyPr/>
          <a:lstStyle>
            <a:lvl1pPr algn="ctr">
              <a:defRPr sz="4000" b="0">
                <a:latin typeface="Arial" panose="020B0604020202020204" pitchFamily="34" charset="0"/>
                <a:cs typeface="Arial" panose="020B0604020202020204" pitchFamily="34" charset="0"/>
              </a:defRPr>
            </a:lvl1pPr>
          </a:lstStyle>
          <a:p>
            <a:pPr lvl="0"/>
            <a:r>
              <a:rPr lang="en-US" dirty="0" smtClean="0"/>
              <a:t>Click to edit Master text styles</a:t>
            </a:r>
            <a:endParaRPr lang="en-US" dirty="0"/>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smtClean="0"/>
              <a:t>Click to edit Master text styles</a:t>
            </a:r>
            <a:endParaRPr lang="en-US" dirty="0"/>
          </a:p>
        </p:txBody>
      </p:sp>
      <p:cxnSp>
        <p:nvCxnSpPr>
          <p:cNvPr id="7" name="Straight Connector 6"/>
          <p:cNvCxnSpPr/>
          <p:nvPr userDrawn="1"/>
        </p:nvCxnSpPr>
        <p:spPr>
          <a:xfrm>
            <a:off x="857250" y="1231900"/>
            <a:ext cx="8001000" cy="0"/>
          </a:xfrm>
          <a:prstGeom prst="line">
            <a:avLst/>
          </a:prstGeom>
          <a:ln>
            <a:solidFill>
              <a:srgbClr val="00518B"/>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59920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
        <p:nvSpPr>
          <p:cNvPr id="7" name="Jump Link"/>
          <p:cNvSpPr>
            <a:spLocks noGrp="1"/>
          </p:cNvSpPr>
          <p:nvPr>
            <p:ph type="body" sz="quarter" idx="11" hasCustomPrompt="1"/>
          </p:nvPr>
        </p:nvSpPr>
        <p:spPr>
          <a:xfrm>
            <a:off x="3356610" y="66294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9492145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2"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6562608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1099747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112378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3.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heme" Target="../theme/theme4.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4.xml"/><Relationship Id="rId1" Type="http://schemas.openxmlformats.org/officeDocument/2006/relationships/slideLayout" Target="../slideLayouts/slideLayout53.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slideLayout" Target="../slideLayouts/slideLayout59.xml"/><Relationship Id="rId1" Type="http://schemas.openxmlformats.org/officeDocument/2006/relationships/slideLayout" Target="../slideLayouts/slideLayout58.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965" r:id="rId3"/>
    <p:sldLayoutId id="2147483753" r:id="rId4"/>
    <p:sldLayoutId id="2147483908" r:id="rId5"/>
    <p:sldLayoutId id="2147483950" r:id="rId6"/>
    <p:sldLayoutId id="2147483757" r:id="rId7"/>
    <p:sldLayoutId id="2147483877" r:id="rId8"/>
    <p:sldLayoutId id="2147483761" r:id="rId9"/>
    <p:sldLayoutId id="2147483800"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66" r:id="rId2"/>
    <p:sldLayoutId id="2147483967" r:id="rId3"/>
    <p:sldLayoutId id="2147483968" r:id="rId4"/>
    <p:sldLayoutId id="2147483969" r:id="rId5"/>
    <p:sldLayoutId id="2147483970" r:id="rId6"/>
    <p:sldLayoutId id="2147483971" r:id="rId7"/>
    <p:sldLayoutId id="2147483953" r:id="rId8"/>
    <p:sldLayoutId id="2147483954" r:id="rId9"/>
    <p:sldLayoutId id="2147483955" r:id="rId10"/>
    <p:sldLayoutId id="2147483956" r:id="rId11"/>
    <p:sldLayoutId id="2147483957" r:id="rId12"/>
    <p:sldLayoutId id="2147483958" r:id="rId13"/>
    <p:sldLayoutId id="2147483959"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0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1.png"/><Relationship Id="rId1" Type="http://schemas.openxmlformats.org/officeDocument/2006/relationships/slideLayout" Target="../slideLayouts/slideLayout26.xml"/></Relationships>
</file>

<file path=ppt/slides/_rels/slide10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2.png"/><Relationship Id="rId1" Type="http://schemas.openxmlformats.org/officeDocument/2006/relationships/slideLayout" Target="../slideLayouts/slideLayout26.xml"/></Relationships>
</file>

<file path=ppt/slides/_rels/slide10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3.png"/><Relationship Id="rId1" Type="http://schemas.openxmlformats.org/officeDocument/2006/relationships/slideLayout" Target="../slideLayouts/slideLayout26.xml"/></Relationships>
</file>

<file path=ppt/slides/_rels/slide10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30.xml"/><Relationship Id="rId5" Type="http://schemas.openxmlformats.org/officeDocument/2006/relationships/slide" Target="slide2.xml"/><Relationship Id="rId4" Type="http://schemas.openxmlformats.org/officeDocument/2006/relationships/image" Target="../media/image126.png"/></Relationships>
</file>

<file path=ppt/slides/_rels/slide10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29.xml"/><Relationship Id="rId5" Type="http://schemas.openxmlformats.org/officeDocument/2006/relationships/slide" Target="slide2.xml"/><Relationship Id="rId4" Type="http://schemas.openxmlformats.org/officeDocument/2006/relationships/image" Target="../media/image129.png"/></Relationships>
</file>

<file path=ppt/slides/_rels/slide10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0.png"/><Relationship Id="rId1" Type="http://schemas.openxmlformats.org/officeDocument/2006/relationships/slideLayout" Target="../slideLayouts/slideLayout27.xml"/></Relationships>
</file>

<file path=ppt/slides/_rels/slide10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1.png"/><Relationship Id="rId1" Type="http://schemas.openxmlformats.org/officeDocument/2006/relationships/slideLayout" Target="../slideLayouts/slideLayout28.xml"/></Relationships>
</file>

<file path=ppt/slides/_rels/slide10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0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0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6.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7.png"/><Relationship Id="rId1" Type="http://schemas.openxmlformats.org/officeDocument/2006/relationships/slideLayout" Target="../slideLayouts/slideLayout27.xml"/></Relationships>
</file>

<file path=ppt/slides/_rels/slide1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8.png"/><Relationship Id="rId1" Type="http://schemas.openxmlformats.org/officeDocument/2006/relationships/slideLayout" Target="../slideLayouts/slideLayout26.xml"/></Relationships>
</file>

<file path=ppt/slides/_rels/slide1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6.xml"/></Relationships>
</file>

<file path=ppt/slides/_rels/slide1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9.png"/><Relationship Id="rId1" Type="http://schemas.openxmlformats.org/officeDocument/2006/relationships/slideLayout" Target="../slideLayouts/slideLayout25.xml"/></Relationships>
</file>

<file path=ppt/slides/_rels/slide1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0.png"/><Relationship Id="rId1" Type="http://schemas.openxmlformats.org/officeDocument/2006/relationships/slideLayout" Target="../slideLayouts/slideLayout26.xml"/></Relationships>
</file>

<file path=ppt/slides/_rels/slide1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1.png"/><Relationship Id="rId1" Type="http://schemas.openxmlformats.org/officeDocument/2006/relationships/slideLayout" Target="../slideLayouts/slideLayout27.xml"/></Relationships>
</file>

<file path=ppt/slides/_rels/slide1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2.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1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3.png"/><Relationship Id="rId1" Type="http://schemas.openxmlformats.org/officeDocument/2006/relationships/slideLayout" Target="../slideLayouts/slideLayout26.xml"/></Relationships>
</file>

<file path=ppt/slides/_rels/slide1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4.png"/><Relationship Id="rId1" Type="http://schemas.openxmlformats.org/officeDocument/2006/relationships/slideLayout" Target="../slideLayouts/slideLayout25.xml"/></Relationships>
</file>

<file path=ppt/slides/_rels/slide12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12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9.png"/><Relationship Id="rId1" Type="http://schemas.openxmlformats.org/officeDocument/2006/relationships/slideLayout" Target="../slideLayouts/slideLayout26.xml"/></Relationships>
</file>

<file path=ppt/slides/_rels/slide12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50.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1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1.png"/><Relationship Id="rId1" Type="http://schemas.openxmlformats.org/officeDocument/2006/relationships/slideLayout" Target="../slideLayouts/slideLayout28.xml"/></Relationships>
</file>

<file path=ppt/slides/_rels/slide1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2.png"/><Relationship Id="rId1" Type="http://schemas.openxmlformats.org/officeDocument/2006/relationships/slideLayout" Target="../slideLayouts/slideLayout26.xml"/></Relationships>
</file>

<file path=ppt/slides/_rels/slide1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3.png"/><Relationship Id="rId1" Type="http://schemas.openxmlformats.org/officeDocument/2006/relationships/slideLayout" Target="../slideLayouts/slideLayout26.xml"/></Relationships>
</file>

<file path=ppt/slides/_rels/slide1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4.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7.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pn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9.pn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1.pn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8" Type="http://schemas.openxmlformats.org/officeDocument/2006/relationships/slide" Target="slide60.xml"/><Relationship Id="rId13" Type="http://schemas.openxmlformats.org/officeDocument/2006/relationships/slide" Target="slide96.xml"/><Relationship Id="rId3" Type="http://schemas.openxmlformats.org/officeDocument/2006/relationships/slide" Target="slide4.xml"/><Relationship Id="rId7" Type="http://schemas.openxmlformats.org/officeDocument/2006/relationships/slide" Target="slide54.xml"/><Relationship Id="rId12" Type="http://schemas.openxmlformats.org/officeDocument/2006/relationships/slide" Target="slide89.xml"/><Relationship Id="rId2" Type="http://schemas.openxmlformats.org/officeDocument/2006/relationships/slide" Target="slide3.xml"/><Relationship Id="rId1" Type="http://schemas.openxmlformats.org/officeDocument/2006/relationships/slideLayout" Target="../slideLayouts/slideLayout25.xml"/><Relationship Id="rId6" Type="http://schemas.openxmlformats.org/officeDocument/2006/relationships/slide" Target="slide41.xml"/><Relationship Id="rId11" Type="http://schemas.openxmlformats.org/officeDocument/2006/relationships/slide" Target="slide79.xml"/><Relationship Id="rId5" Type="http://schemas.openxmlformats.org/officeDocument/2006/relationships/slide" Target="slide24.xml"/><Relationship Id="rId10" Type="http://schemas.openxmlformats.org/officeDocument/2006/relationships/slide" Target="slide72.xml"/><Relationship Id="rId4" Type="http://schemas.openxmlformats.org/officeDocument/2006/relationships/slide" Target="slide11.xml"/><Relationship Id="rId9" Type="http://schemas.openxmlformats.org/officeDocument/2006/relationships/slide" Target="slide71.xml"/><Relationship Id="rId14" Type="http://schemas.openxmlformats.org/officeDocument/2006/relationships/slide" Target="slide115.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2.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png"/><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9.xml"/><Relationship Id="rId5" Type="http://schemas.openxmlformats.org/officeDocument/2006/relationships/slide" Target="slide2.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3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slide" Target="slide2.xml"/><Relationship Id="rId2" Type="http://schemas.openxmlformats.org/officeDocument/2006/relationships/image" Target="../media/image32.png"/><Relationship Id="rId1" Type="http://schemas.openxmlformats.org/officeDocument/2006/relationships/slideLayout" Target="../slideLayouts/slideLayout30.xml"/><Relationship Id="rId6" Type="http://schemas.openxmlformats.org/officeDocument/2006/relationships/image" Target="../media/image36.wmf"/><Relationship Id="rId5" Type="http://schemas.openxmlformats.org/officeDocument/2006/relationships/image" Target="../media/image35.png"/><Relationship Id="rId4" Type="http://schemas.openxmlformats.org/officeDocument/2006/relationships/image" Target="../media/image34.wmf"/></Relationships>
</file>

<file path=ppt/slides/_rels/slide29.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3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wmf"/></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slideLayout" Target="../slideLayouts/slideLayout29.xml"/><Relationship Id="rId5" Type="http://schemas.openxmlformats.org/officeDocument/2006/relationships/slide" Target="slide2.xml"/><Relationship Id="rId4" Type="http://schemas.openxmlformats.org/officeDocument/2006/relationships/image" Target="../media/image45.wmf"/></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8.pn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9.png"/><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0.png"/><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1.png"/><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2.png"/><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3.png"/><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6.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7.png"/><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8.png"/><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9.png"/><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0.png"/><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4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3.png"/><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4.png"/><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5.pn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6.png"/><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9.xml"/><Relationship Id="rId5" Type="http://schemas.openxmlformats.org/officeDocument/2006/relationships/slide" Target="slide2.xml"/><Relationship Id="rId4" Type="http://schemas.openxmlformats.org/officeDocument/2006/relationships/image" Target="../media/image69.png"/></Relationships>
</file>

<file path=ppt/slides/_rels/slide5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0.png"/><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3.png"/><Relationship Id="rId1" Type="http://schemas.openxmlformats.org/officeDocument/2006/relationships/slideLayout" Target="../slideLayouts/slideLayout26.xml"/></Relationships>
</file>

<file path=ppt/slides/_rels/slide5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4.png"/><Relationship Id="rId1"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5.png"/><Relationship Id="rId1" Type="http://schemas.openxmlformats.org/officeDocument/2006/relationships/slideLayout" Target="../slideLayouts/slideLayout26.xml"/></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6.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6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30.xml"/><Relationship Id="rId5" Type="http://schemas.openxmlformats.org/officeDocument/2006/relationships/slide" Target="slide2.xml"/><Relationship Id="rId4" Type="http://schemas.openxmlformats.org/officeDocument/2006/relationships/image" Target="../media/image81.png"/></Relationships>
</file>

<file path=ppt/slides/_rels/slide6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6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4.png"/><Relationship Id="rId1" Type="http://schemas.openxmlformats.org/officeDocument/2006/relationships/slideLayout" Target="../slideLayouts/slideLayout26.xml"/></Relationships>
</file>

<file path=ppt/slides/_rels/slide6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8.xml"/><Relationship Id="rId5" Type="http://schemas.openxmlformats.org/officeDocument/2006/relationships/slide" Target="slide2.xml"/><Relationship Id="rId4" Type="http://schemas.openxmlformats.org/officeDocument/2006/relationships/image" Target="../media/image87.png"/></Relationships>
</file>

<file path=ppt/slides/_rels/slide6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6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6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2.png"/><Relationship Id="rId1" Type="http://schemas.openxmlformats.org/officeDocument/2006/relationships/slideLayout" Target="../slideLayouts/slideLayout28.xml"/></Relationships>
</file>

<file path=ppt/slides/_rels/slide6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png"/><Relationship Id="rId1" Type="http://schemas.openxmlformats.org/officeDocument/2006/relationships/slideLayout" Target="../slideLayouts/slideLayout26.xml"/></Relationships>
</file>

<file path=ppt/slides/_rels/slide7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7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5.png"/><Relationship Id="rId1" Type="http://schemas.openxmlformats.org/officeDocument/2006/relationships/slideLayout" Target="../slideLayouts/slideLayout26.xml"/></Relationships>
</file>

<file path=ppt/slides/_rels/slide7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7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8.png"/><Relationship Id="rId1" Type="http://schemas.openxmlformats.org/officeDocument/2006/relationships/slideLayout" Target="../slideLayouts/slideLayout25.xml"/></Relationships>
</file>

<file path=ppt/slides/_rels/slide7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9.png"/><Relationship Id="rId1" Type="http://schemas.openxmlformats.org/officeDocument/2006/relationships/slideLayout" Target="../slideLayouts/slideLayout25.xml"/></Relationships>
</file>

<file path=ppt/slides/_rels/slide7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0.png"/><Relationship Id="rId1" Type="http://schemas.openxmlformats.org/officeDocument/2006/relationships/slideLayout" Target="../slideLayouts/slideLayout25.xml"/></Relationships>
</file>

<file path=ppt/slides/_rels/slide7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9.xml"/><Relationship Id="rId5" Type="http://schemas.openxmlformats.org/officeDocument/2006/relationships/slide" Target="slide2.xml"/><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1.png"/><Relationship Id="rId1" Type="http://schemas.openxmlformats.org/officeDocument/2006/relationships/slideLayout" Target="../slideLayouts/slideLayout27.xml"/></Relationships>
</file>

<file path=ppt/slides/_rels/slide8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2.png"/><Relationship Id="rId1" Type="http://schemas.openxmlformats.org/officeDocument/2006/relationships/slideLayout" Target="../slideLayouts/slideLayout26.xml"/></Relationships>
</file>

<file path=ppt/slides/_rels/slide8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3.png"/><Relationship Id="rId1" Type="http://schemas.openxmlformats.org/officeDocument/2006/relationships/slideLayout" Target="../slideLayouts/slideLayout25.xml"/></Relationships>
</file>

<file path=ppt/slides/_rels/slide8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4.png"/><Relationship Id="rId1" Type="http://schemas.openxmlformats.org/officeDocument/2006/relationships/slideLayout" Target="../slideLayouts/slideLayout25.xml"/></Relationships>
</file>

<file path=ppt/slides/_rels/slide8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5.png"/><Relationship Id="rId1" Type="http://schemas.openxmlformats.org/officeDocument/2006/relationships/slideLayout" Target="../slideLayouts/slideLayout27.xml"/></Relationships>
</file>

<file path=ppt/slides/_rels/slide8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8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8.png"/><Relationship Id="rId1" Type="http://schemas.openxmlformats.org/officeDocument/2006/relationships/slideLayout" Target="../slideLayouts/slideLayout25.xml"/></Relationships>
</file>

<file path=ppt/slides/_rels/slide8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9.png"/><Relationship Id="rId1" Type="http://schemas.openxmlformats.org/officeDocument/2006/relationships/slideLayout" Target="../slideLayouts/slideLayout26.xml"/></Relationships>
</file>

<file path=ppt/slides/_rels/slide8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0.png"/><Relationship Id="rId1" Type="http://schemas.openxmlformats.org/officeDocument/2006/relationships/slideLayout" Target="../slideLayouts/slideLayout25.xml"/></Relationships>
</file>

<file path=ppt/slides/_rels/slide8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png"/><Relationship Id="rId1" Type="http://schemas.openxmlformats.org/officeDocument/2006/relationships/slideLayout" Target="../slideLayouts/slideLayout26.xml"/></Relationships>
</file>

<file path=ppt/slides/_rels/slide9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1.png"/><Relationship Id="rId1" Type="http://schemas.openxmlformats.org/officeDocument/2006/relationships/slideLayout" Target="../slideLayouts/slideLayout28.xml"/></Relationships>
</file>

<file path=ppt/slides/_rels/slide9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2.png"/><Relationship Id="rId1" Type="http://schemas.openxmlformats.org/officeDocument/2006/relationships/slideLayout" Target="../slideLayouts/slideLayout25.xml"/></Relationships>
</file>

<file path=ppt/slides/_rels/slide9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9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5.png"/><Relationship Id="rId1" Type="http://schemas.openxmlformats.org/officeDocument/2006/relationships/slideLayout" Target="../slideLayouts/slideLayout26.xml"/></Relationships>
</file>

<file path=ppt/slides/_rels/slide9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6.png"/><Relationship Id="rId1" Type="http://schemas.openxmlformats.org/officeDocument/2006/relationships/slideLayout" Target="../slideLayouts/slideLayout26.xml"/></Relationships>
</file>

<file path=ppt/slides/_rels/slide9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9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9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9.png"/><Relationship Id="rId1" Type="http://schemas.openxmlformats.org/officeDocument/2006/relationships/slideLayout" Target="../slideLayouts/slideLayout26.xml"/></Relationships>
</file>

<file path=ppt/slides/_rels/slide9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9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0.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ctrTitle"/>
          </p:nvPr>
        </p:nvSpPr>
        <p:spPr/>
        <p:txBody>
          <a:bodyPr/>
          <a:lstStyle/>
          <a:p>
            <a:pPr algn="l"/>
            <a:r>
              <a:rPr lang="en-US" b="1" dirty="0">
                <a:solidFill>
                  <a:srgbClr val="214E91"/>
                </a:solidFill>
              </a:rPr>
              <a:t>Mastering </a:t>
            </a:r>
            <a:r>
              <a:rPr lang="en-US" b="1" dirty="0" smtClean="0">
                <a:solidFill>
                  <a:srgbClr val="214E91"/>
                </a:solidFill>
              </a:rPr>
              <a:t>ArcGIS</a:t>
            </a:r>
            <a:br>
              <a:rPr lang="en-US" b="1" dirty="0" smtClean="0">
                <a:solidFill>
                  <a:srgbClr val="214E91"/>
                </a:solidFill>
              </a:rPr>
            </a:br>
            <a:r>
              <a:rPr lang="en-US" sz="2500" dirty="0">
                <a:solidFill>
                  <a:srgbClr val="214E91"/>
                </a:solidFill>
              </a:rPr>
              <a:t>Eighth Edition</a:t>
            </a:r>
          </a:p>
        </p:txBody>
      </p:sp>
      <p:sp>
        <p:nvSpPr>
          <p:cNvPr id="9" name="Subtitle 2"/>
          <p:cNvSpPr>
            <a:spLocks noGrp="1"/>
          </p:cNvSpPr>
          <p:nvPr>
            <p:ph type="subTitle" idx="1"/>
          </p:nvPr>
        </p:nvSpPr>
        <p:spPr/>
        <p:txBody>
          <a:bodyPr/>
          <a:lstStyle/>
          <a:p>
            <a:r>
              <a:rPr lang="en-US" dirty="0">
                <a:solidFill>
                  <a:srgbClr val="820082"/>
                </a:solidFill>
              </a:rPr>
              <a:t>Maribeth </a:t>
            </a:r>
            <a:r>
              <a:rPr lang="en-US" dirty="0" smtClean="0">
                <a:solidFill>
                  <a:srgbClr val="820082"/>
                </a:solidFill>
              </a:rPr>
              <a:t>Price</a:t>
            </a:r>
          </a:p>
          <a:p>
            <a:r>
              <a:rPr lang="en-US" sz="2000" b="0" i="1" dirty="0">
                <a:solidFill>
                  <a:srgbClr val="820082"/>
                </a:solidFill>
              </a:rPr>
              <a:t>South Dakota School of Mines and Technology</a:t>
            </a:r>
            <a:endParaRPr lang="en-US" sz="2000" dirty="0">
              <a:solidFill>
                <a:srgbClr val="820082"/>
              </a:solidFill>
            </a:endParaRPr>
          </a:p>
        </p:txBody>
      </p:sp>
      <p:sp>
        <p:nvSpPr>
          <p:cNvPr id="7" name="Content Placeholder 3"/>
          <p:cNvSpPr>
            <a:spLocks noGrp="1"/>
          </p:cNvSpPr>
          <p:nvPr>
            <p:ph sz="quarter" idx="12"/>
          </p:nvPr>
        </p:nvSpPr>
        <p:spPr/>
        <p:txBody>
          <a:bodyPr/>
          <a:lstStyle/>
          <a:p>
            <a:pPr>
              <a:spcAft>
                <a:spcPts val="2400"/>
              </a:spcAft>
            </a:pPr>
            <a:r>
              <a:rPr lang="en-US" b="1" dirty="0">
                <a:solidFill>
                  <a:srgbClr val="185C8E"/>
                </a:solidFill>
                <a:latin typeface="+mj-lt"/>
              </a:rPr>
              <a:t>Chapter </a:t>
            </a:r>
            <a:r>
              <a:rPr lang="en-US" b="1" dirty="0" smtClean="0">
                <a:solidFill>
                  <a:srgbClr val="185C8E"/>
                </a:solidFill>
                <a:latin typeface="+mj-lt"/>
              </a:rPr>
              <a:t>3</a:t>
            </a:r>
          </a:p>
          <a:p>
            <a:r>
              <a:rPr lang="en-US" dirty="0"/>
              <a:t>Coordinate Systems</a:t>
            </a:r>
          </a:p>
        </p:txBody>
      </p:sp>
      <p:sp>
        <p:nvSpPr>
          <p:cNvPr id="6" name="Content Placeholder 4"/>
          <p:cNvSpPr>
            <a:spLocks noGrp="1"/>
          </p:cNvSpPr>
          <p:nvPr>
            <p:ph sz="quarter" idx="13"/>
          </p:nvPr>
        </p:nvSpPr>
        <p:spPr/>
        <p:txBody>
          <a:bodyPr/>
          <a:lstStyle/>
          <a:p>
            <a:pPr lvl="0"/>
            <a:r>
              <a:rPr lang="en-US" dirty="0"/>
              <a:t>© 2019 McGraw-Hill Education. All rights reserved. Authorized only for instructor use in the classroom.  No reproduction or further distribution permitted without the prior written consent of McGraw-Hill Education</a:t>
            </a:r>
            <a:r>
              <a:rPr lang="en-US" dirty="0" smtClean="0"/>
              <a:t>.</a:t>
            </a:r>
            <a:endParaRPr lang="en-US" dirty="0"/>
          </a:p>
        </p:txBody>
      </p:sp>
    </p:spTree>
    <p:extLst>
      <p:ext uri="{BB962C8B-B14F-4D97-AF65-F5344CB8AC3E}">
        <p14:creationId xmlns:p14="http://schemas.microsoft.com/office/powerpoint/2010/main" val="3414768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Spatial </a:t>
            </a:r>
            <a:r>
              <a:rPr lang="en-US" dirty="0" smtClean="0"/>
              <a:t>Reference</a:t>
            </a:r>
            <a:r>
              <a:rPr lang="en-US" sz="1200" dirty="0" smtClean="0"/>
              <a:t> 1</a:t>
            </a:r>
            <a:endParaRPr lang="en-US" sz="1200" dirty="0"/>
          </a:p>
        </p:txBody>
      </p:sp>
      <p:sp>
        <p:nvSpPr>
          <p:cNvPr id="3" name="Content Placeholder 2"/>
          <p:cNvSpPr>
            <a:spLocks noGrp="1"/>
          </p:cNvSpPr>
          <p:nvPr>
            <p:ph idx="1"/>
          </p:nvPr>
        </p:nvSpPr>
        <p:spPr/>
        <p:txBody>
          <a:bodyPr/>
          <a:lstStyle/>
          <a:p>
            <a:r>
              <a:rPr lang="en-US" dirty="0"/>
              <a:t>Every data set requires a complete description of its coordinate system for proper display and analysis</a:t>
            </a:r>
          </a:p>
          <a:p>
            <a:pPr lvl="1"/>
            <a:r>
              <a:rPr lang="en-US" b="1" dirty="0"/>
              <a:t>Geographic coordinate system / datum</a:t>
            </a:r>
            <a:r>
              <a:rPr lang="en-US" dirty="0"/>
              <a:t> </a:t>
            </a:r>
          </a:p>
          <a:p>
            <a:pPr lvl="1"/>
            <a:r>
              <a:rPr lang="en-US" b="1" dirty="0"/>
              <a:t>Projection</a:t>
            </a:r>
            <a:r>
              <a:rPr lang="en-US" dirty="0"/>
              <a:t> (if one is used)</a:t>
            </a:r>
          </a:p>
          <a:p>
            <a:pPr lvl="1"/>
            <a:r>
              <a:rPr lang="en-US" b="1" dirty="0"/>
              <a:t>Storage units</a:t>
            </a:r>
            <a:r>
              <a:rPr lang="en-US" dirty="0"/>
              <a:t> used to store the x-y values (degrees, feet, etc.)</a:t>
            </a:r>
          </a:p>
          <a:p>
            <a:pPr lvl="1"/>
            <a:r>
              <a:rPr lang="en-US" b="1" dirty="0"/>
              <a:t>Domain</a:t>
            </a:r>
            <a:r>
              <a:rPr lang="en-US" dirty="0"/>
              <a:t>, or maximum allowable x-y values</a:t>
            </a:r>
          </a:p>
          <a:p>
            <a:pPr lvl="1"/>
            <a:r>
              <a:rPr lang="en-US" b="1" dirty="0"/>
              <a:t>Resolution</a:t>
            </a:r>
            <a:r>
              <a:rPr lang="en-US" dirty="0"/>
              <a:t>, or the x-y precision</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923568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Undefined coordinate systems</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087876" y="1295400"/>
            <a:ext cx="7294124" cy="3843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3"/>
          <p:cNvSpPr>
            <a:spLocks noGrp="1"/>
          </p:cNvSpPr>
          <p:nvPr>
            <p:ph idx="13"/>
          </p:nvPr>
        </p:nvSpPr>
        <p:spPr>
          <a:xfrm>
            <a:off x="457200" y="5257800"/>
            <a:ext cx="8229600" cy="1295400"/>
          </a:xfrm>
        </p:spPr>
        <p:txBody>
          <a:bodyPr/>
          <a:lstStyle/>
          <a:p>
            <a:r>
              <a:rPr lang="en-US" sz="2800" dirty="0">
                <a:latin typeface="Calibri" pitchFamily="34" charset="0"/>
                <a:cs typeface="Calibri" pitchFamily="34" charset="0"/>
              </a:rPr>
              <a:t>Undefined data sets are not projected on the fly.  Whatever x-y values are in the file appear unchanged in the data frame coordinate system</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754328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Undefined layer appears correctly</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81000" y="1524000"/>
            <a:ext cx="5610083"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3"/>
          <p:cNvSpPr>
            <a:spLocks noGrp="1"/>
          </p:cNvSpPr>
          <p:nvPr>
            <p:ph idx="13"/>
          </p:nvPr>
        </p:nvSpPr>
        <p:spPr>
          <a:xfrm>
            <a:off x="6096000" y="1295400"/>
            <a:ext cx="2895600" cy="4953000"/>
          </a:xfrm>
        </p:spPr>
        <p:txBody>
          <a:bodyPr/>
          <a:lstStyle/>
          <a:p>
            <a:pPr>
              <a:spcBef>
                <a:spcPts val="600"/>
              </a:spcBef>
            </a:pPr>
            <a:r>
              <a:rPr lang="en-US" sz="2800" dirty="0">
                <a:latin typeface="Calibri" pitchFamily="34" charset="0"/>
                <a:cs typeface="Calibri" pitchFamily="34" charset="0"/>
              </a:rPr>
              <a:t>If the undefined data set appears in place, then you know that its coordinate system is the same as data frame CS.</a:t>
            </a:r>
          </a:p>
          <a:p>
            <a:pPr>
              <a:spcBef>
                <a:spcPts val="600"/>
              </a:spcBef>
            </a:pPr>
            <a:r>
              <a:rPr lang="en-US" sz="2800" dirty="0">
                <a:latin typeface="Calibri" pitchFamily="34" charset="0"/>
                <a:cs typeface="Calibri" pitchFamily="34" charset="0"/>
              </a:rPr>
              <a:t>You can then create a label for it, making it fully usable.</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789907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Undefined layer does not appear</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81000" y="1573843"/>
            <a:ext cx="5610083" cy="4015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3"/>
          <p:cNvSpPr>
            <a:spLocks noGrp="1"/>
          </p:cNvSpPr>
          <p:nvPr>
            <p:ph idx="13"/>
          </p:nvPr>
        </p:nvSpPr>
        <p:spPr>
          <a:xfrm>
            <a:off x="6096000" y="1295400"/>
            <a:ext cx="2895600" cy="4953000"/>
          </a:xfrm>
        </p:spPr>
        <p:txBody>
          <a:bodyPr/>
          <a:lstStyle/>
          <a:p>
            <a:r>
              <a:rPr lang="en-US" sz="2800" dirty="0">
                <a:latin typeface="Calibri" pitchFamily="34" charset="0"/>
                <a:cs typeface="Calibri" pitchFamily="34" charset="0"/>
              </a:rPr>
              <a:t>If it does NOT appear, then you know that the undefined CS is not the same as the CS of your data frame.</a:t>
            </a:r>
          </a:p>
          <a:p>
            <a:r>
              <a:rPr lang="en-US" sz="2800" dirty="0">
                <a:latin typeface="Calibri" pitchFamily="34" charset="0"/>
                <a:cs typeface="Calibri" pitchFamily="34" charset="0"/>
              </a:rPr>
              <a:t>You must do some investigating to see if you can find out what it is.</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616546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What is the extent?</a:t>
            </a: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198" y="1295399"/>
            <a:ext cx="4572000" cy="1181800"/>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3"/>
          <p:cNvSpPr>
            <a:spLocks noGrp="1"/>
          </p:cNvSpPr>
          <p:nvPr>
            <p:ph idx="13"/>
          </p:nvPr>
        </p:nvSpPr>
        <p:spPr>
          <a:xfrm>
            <a:off x="472440" y="2514600"/>
            <a:ext cx="4632960" cy="731520"/>
          </a:xfrm>
        </p:spPr>
        <p:txBody>
          <a:bodyPr/>
          <a:lstStyle/>
          <a:p>
            <a:r>
              <a:rPr lang="en-US" sz="2400" dirty="0">
                <a:latin typeface="Calibri" pitchFamily="34" charset="0"/>
                <a:cs typeface="Calibri" pitchFamily="34" charset="0"/>
              </a:rPr>
              <a:t>This extent clearly belongs to a GCS in degrees.</a:t>
            </a:r>
          </a:p>
        </p:txBody>
      </p:sp>
      <p:pic>
        <p:nvPicPr>
          <p:cNvPr id="19" name="Picture 4"/>
          <p:cNvPicPr>
            <a:picLocks noGrp="1" noChangeAspect="1" noChangeArrowheads="1"/>
          </p:cNvPicPr>
          <p:nvPr>
            <p:ph idx="14"/>
          </p:nvPr>
        </p:nvPicPr>
        <p:blipFill>
          <a:blip r:embed="rId3" cstate="print"/>
          <a:srcRect/>
          <a:stretch>
            <a:fillRect/>
          </a:stretch>
        </p:blipFill>
        <p:spPr bwMode="auto">
          <a:xfrm>
            <a:off x="377846" y="3352776"/>
            <a:ext cx="4572000" cy="861250"/>
          </a:xfrm>
          <a:prstGeom prst="rect">
            <a:avLst/>
          </a:prstGeom>
          <a:noFill/>
          <a:ln w="12700">
            <a:solidFill>
              <a:srgbClr val="000000"/>
            </a:solidFill>
            <a:miter lim="800000"/>
            <a:headEnd/>
            <a:tailEnd/>
          </a:ln>
        </p:spPr>
      </p:pic>
      <p:sp>
        <p:nvSpPr>
          <p:cNvPr id="3" name="Content Placeholder 5"/>
          <p:cNvSpPr>
            <a:spLocks noGrp="1"/>
          </p:cNvSpPr>
          <p:nvPr>
            <p:ph idx="15"/>
          </p:nvPr>
        </p:nvSpPr>
        <p:spPr>
          <a:xfrm>
            <a:off x="381000" y="4373880"/>
            <a:ext cx="5486400" cy="731520"/>
          </a:xfrm>
        </p:spPr>
        <p:txBody>
          <a:bodyPr/>
          <a:lstStyle/>
          <a:p>
            <a:r>
              <a:rPr lang="en-US" sz="2200" dirty="0">
                <a:latin typeface="Calibri" pitchFamily="34" charset="0"/>
                <a:cs typeface="Calibri" pitchFamily="34" charset="0"/>
              </a:rPr>
              <a:t>This is projected data.  If you work with UTM a lot you might recognize these as UTM </a:t>
            </a:r>
            <a:r>
              <a:rPr lang="en-US" sz="2200" dirty="0" err="1" smtClean="0">
                <a:latin typeface="Calibri" pitchFamily="34" charset="0"/>
                <a:cs typeface="Calibri" pitchFamily="34" charset="0"/>
              </a:rPr>
              <a:t>coords</a:t>
            </a:r>
            <a:endParaRPr lang="en-US" sz="2200" dirty="0">
              <a:latin typeface="Calibri" pitchFamily="34" charset="0"/>
              <a:cs typeface="Calibri" pitchFamily="34" charset="0"/>
            </a:endParaRPr>
          </a:p>
        </p:txBody>
      </p:sp>
      <p:pic>
        <p:nvPicPr>
          <p:cNvPr id="20" name="Picture 6"/>
          <p:cNvPicPr>
            <a:picLocks noGrp="1" noChangeAspect="1" noChangeArrowheads="1"/>
          </p:cNvPicPr>
          <p:nvPr>
            <p:ph idx="16"/>
          </p:nvPr>
        </p:nvPicPr>
        <p:blipFill>
          <a:blip r:embed="rId4" cstate="print"/>
          <a:srcRect/>
          <a:stretch>
            <a:fillRect/>
          </a:stretch>
        </p:blipFill>
        <p:spPr bwMode="auto">
          <a:xfrm>
            <a:off x="381000" y="5257800"/>
            <a:ext cx="4572000" cy="860600"/>
          </a:xfrm>
          <a:prstGeom prst="rect">
            <a:avLst/>
          </a:prstGeom>
          <a:noFill/>
          <a:ln w="12700">
            <a:solidFill>
              <a:srgbClr val="000000"/>
            </a:solidFill>
            <a:miter lim="800000"/>
            <a:headEnd/>
            <a:tailEnd/>
          </a:ln>
        </p:spPr>
      </p:pic>
      <p:sp>
        <p:nvSpPr>
          <p:cNvPr id="7" name="Content Placeholder 7"/>
          <p:cNvSpPr>
            <a:spLocks noGrp="1"/>
          </p:cNvSpPr>
          <p:nvPr>
            <p:ph idx="17"/>
          </p:nvPr>
        </p:nvSpPr>
        <p:spPr>
          <a:xfrm>
            <a:off x="304800" y="6172200"/>
            <a:ext cx="6172200" cy="457200"/>
          </a:xfrm>
        </p:spPr>
        <p:txBody>
          <a:bodyPr/>
          <a:lstStyle/>
          <a:p>
            <a:pPr>
              <a:spcBef>
                <a:spcPct val="50000"/>
              </a:spcBef>
            </a:pPr>
            <a:r>
              <a:rPr lang="en-US" sz="2200" dirty="0">
                <a:latin typeface="Calibri" pitchFamily="34" charset="0"/>
                <a:cs typeface="Calibri" pitchFamily="34" charset="0"/>
              </a:rPr>
              <a:t>This is projected data, but not easy to see what kind.</a:t>
            </a:r>
          </a:p>
        </p:txBody>
      </p:sp>
      <p:sp>
        <p:nvSpPr>
          <p:cNvPr id="2" name="Content Placeholder 8"/>
          <p:cNvSpPr>
            <a:spLocks noGrp="1"/>
          </p:cNvSpPr>
          <p:nvPr>
            <p:ph idx="20"/>
          </p:nvPr>
        </p:nvSpPr>
        <p:spPr>
          <a:xfrm>
            <a:off x="5943600" y="1371600"/>
            <a:ext cx="2971800" cy="4038600"/>
          </a:xfrm>
        </p:spPr>
        <p:txBody>
          <a:bodyPr/>
          <a:lstStyle/>
          <a:p>
            <a:pPr>
              <a:spcBef>
                <a:spcPts val="600"/>
              </a:spcBef>
              <a:spcAft>
                <a:spcPts val="0"/>
              </a:spcAft>
            </a:pPr>
            <a:r>
              <a:rPr lang="en-US" sz="2400" dirty="0">
                <a:latin typeface="Calibri" pitchFamily="34" charset="0"/>
                <a:cs typeface="Calibri" pitchFamily="34" charset="0"/>
              </a:rPr>
              <a:t>The Extent in the layer properties always lists what range of x-y coordinates are stored in the file.  </a:t>
            </a:r>
          </a:p>
          <a:p>
            <a:pPr>
              <a:spcBef>
                <a:spcPts val="600"/>
              </a:spcBef>
              <a:spcAft>
                <a:spcPts val="0"/>
              </a:spcAft>
            </a:pPr>
            <a:r>
              <a:rPr lang="en-US" sz="2400" dirty="0">
                <a:latin typeface="Calibri" pitchFamily="34" charset="0"/>
                <a:cs typeface="Calibri" pitchFamily="34" charset="0"/>
              </a:rPr>
              <a:t>With a problem data set, always check the properties.</a:t>
            </a:r>
          </a:p>
          <a:p>
            <a:pPr>
              <a:spcBef>
                <a:spcPts val="600"/>
              </a:spcBef>
              <a:spcAft>
                <a:spcPts val="0"/>
              </a:spcAft>
            </a:pPr>
            <a:r>
              <a:rPr lang="en-US" sz="2400" dirty="0">
                <a:latin typeface="Calibri" pitchFamily="34" charset="0"/>
                <a:cs typeface="Calibri" pitchFamily="34" charset="0"/>
              </a:rPr>
              <a:t>You may get a clue what the CS is.</a:t>
            </a:r>
          </a:p>
        </p:txBody>
      </p:sp>
      <p:sp>
        <p:nvSpPr>
          <p:cNvPr id="8" name="Text Placeholder 9"/>
          <p:cNvSpPr>
            <a:spLocks noGrp="1"/>
          </p:cNvSpPr>
          <p:nvPr>
            <p:ph type="body" sz="quarter" idx="27"/>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1427529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Fixing the </a:t>
            </a:r>
            <a:r>
              <a:rPr lang="en-US" dirty="0" smtClean="0"/>
              <a:t>problem</a:t>
            </a:r>
            <a:r>
              <a:rPr lang="en-US" sz="1200" dirty="0" smtClean="0"/>
              <a:t> 1</a:t>
            </a:r>
            <a:endParaRPr lang="en-US" sz="1200"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33401" y="2209800"/>
            <a:ext cx="2842883" cy="380168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457200" y="1295400"/>
            <a:ext cx="3429000" cy="822960"/>
          </a:xfrm>
          <a:solidFill>
            <a:srgbClr val="B0CCB0"/>
          </a:solidFill>
        </p:spPr>
        <p:txBody>
          <a:bodyPr/>
          <a:lstStyle/>
          <a:p>
            <a:r>
              <a:rPr lang="en-US" sz="2400" dirty="0">
                <a:latin typeface="Calibri" pitchFamily="34" charset="0"/>
                <a:cs typeface="Calibri" pitchFamily="34" charset="0"/>
              </a:rPr>
              <a:t>Create CS labels using the </a:t>
            </a:r>
            <a:r>
              <a:rPr lang="en-US" sz="2400" b="1" dirty="0">
                <a:latin typeface="Calibri" pitchFamily="34" charset="0"/>
                <a:cs typeface="Calibri" pitchFamily="34" charset="0"/>
              </a:rPr>
              <a:t>Define Projection</a:t>
            </a:r>
            <a:r>
              <a:rPr lang="en-US" sz="2400" dirty="0">
                <a:latin typeface="Calibri" pitchFamily="34" charset="0"/>
                <a:cs typeface="Calibri" pitchFamily="34" charset="0"/>
              </a:rPr>
              <a:t> tool</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pic>
        <p:nvPicPr>
          <p:cNvPr id="12" name="Picture 4"/>
          <p:cNvPicPr>
            <a:picLocks noGrp="1" noChangeAspect="1" noChangeArrowheads="1"/>
          </p:cNvPicPr>
          <p:nvPr>
            <p:ph idx="14"/>
          </p:nvPr>
        </p:nvPicPr>
        <p:blipFill>
          <a:blip r:embed="rId3" cstate="print"/>
          <a:srcRect/>
          <a:stretch>
            <a:fillRect/>
          </a:stretch>
        </p:blipFill>
        <p:spPr bwMode="auto">
          <a:xfrm>
            <a:off x="4343400" y="1822714"/>
            <a:ext cx="4105636" cy="1911086"/>
          </a:xfrm>
          <a:prstGeom prst="rect">
            <a:avLst/>
          </a:prstGeom>
          <a:noFill/>
          <a:ln w="9525">
            <a:noFill/>
            <a:miter lim="800000"/>
            <a:headEnd/>
            <a:tailEnd/>
          </a:ln>
        </p:spPr>
      </p:pic>
      <p:sp>
        <p:nvSpPr>
          <p:cNvPr id="8" name="Content Placeholder 5"/>
          <p:cNvSpPr>
            <a:spLocks noGrp="1"/>
          </p:cNvSpPr>
          <p:nvPr>
            <p:ph idx="15"/>
          </p:nvPr>
        </p:nvSpPr>
        <p:spPr>
          <a:xfrm>
            <a:off x="4343400" y="1275404"/>
            <a:ext cx="4114800" cy="457200"/>
          </a:xfrm>
          <a:solidFill>
            <a:srgbClr val="B0CCB0"/>
          </a:solidFill>
        </p:spPr>
        <p:txBody>
          <a:bodyPr/>
          <a:lstStyle/>
          <a:p>
            <a:pPr>
              <a:spcBef>
                <a:spcPct val="50000"/>
              </a:spcBef>
            </a:pPr>
            <a:r>
              <a:rPr lang="en-US" sz="2400" dirty="0">
                <a:latin typeface="Calibri" pitchFamily="34" charset="0"/>
                <a:cs typeface="Calibri" pitchFamily="34" charset="0"/>
              </a:rPr>
              <a:t>Set it to the CS you </a:t>
            </a:r>
            <a:r>
              <a:rPr lang="en-US" sz="2400" i="1" dirty="0">
                <a:latin typeface="Calibri" pitchFamily="34" charset="0"/>
                <a:cs typeface="Calibri" pitchFamily="34" charset="0"/>
              </a:rPr>
              <a:t>think</a:t>
            </a:r>
            <a:r>
              <a:rPr lang="en-US" sz="2400" dirty="0">
                <a:latin typeface="Calibri" pitchFamily="34" charset="0"/>
                <a:cs typeface="Calibri" pitchFamily="34" charset="0"/>
              </a:rPr>
              <a:t> it is in.</a:t>
            </a:r>
          </a:p>
        </p:txBody>
      </p:sp>
      <p:pic>
        <p:nvPicPr>
          <p:cNvPr id="13" name="Picture 6"/>
          <p:cNvPicPr>
            <a:picLocks noGrp="1" noChangeAspect="1" noChangeArrowheads="1"/>
          </p:cNvPicPr>
          <p:nvPr>
            <p:ph idx="16"/>
          </p:nvPr>
        </p:nvPicPr>
        <p:blipFill>
          <a:blip r:embed="rId4" cstate="print"/>
          <a:srcRect/>
          <a:stretch>
            <a:fillRect/>
          </a:stretch>
        </p:blipFill>
        <p:spPr bwMode="auto">
          <a:xfrm>
            <a:off x="4343400" y="3810001"/>
            <a:ext cx="4114800" cy="1915352"/>
          </a:xfrm>
          <a:prstGeom prst="rect">
            <a:avLst/>
          </a:prstGeom>
          <a:noFill/>
          <a:ln w="9525">
            <a:noFill/>
            <a:miter lim="800000"/>
            <a:headEnd/>
            <a:tailEnd/>
          </a:ln>
        </p:spPr>
      </p:pic>
      <p:sp>
        <p:nvSpPr>
          <p:cNvPr id="14" name="Content Placeholder 7"/>
          <p:cNvSpPr>
            <a:spLocks noGrp="1"/>
          </p:cNvSpPr>
          <p:nvPr>
            <p:ph idx="17"/>
          </p:nvPr>
        </p:nvSpPr>
        <p:spPr>
          <a:xfrm>
            <a:off x="3733800" y="5791200"/>
            <a:ext cx="5257800" cy="838200"/>
          </a:xfrm>
          <a:solidFill>
            <a:srgbClr val="B0CCB0"/>
          </a:solidFill>
        </p:spPr>
        <p:txBody>
          <a:bodyPr/>
          <a:lstStyle/>
          <a:p>
            <a:pPr>
              <a:spcBef>
                <a:spcPct val="50000"/>
              </a:spcBef>
            </a:pPr>
            <a:r>
              <a:rPr lang="en-US" sz="2400" dirty="0">
                <a:latin typeface="Calibri" pitchFamily="34" charset="0"/>
                <a:cs typeface="Calibri" pitchFamily="34" charset="0"/>
              </a:rPr>
              <a:t>If you guessed correctly, the data set will appear in the right place on the map.</a:t>
            </a:r>
          </a:p>
        </p:txBody>
      </p:sp>
      <p:sp>
        <p:nvSpPr>
          <p:cNvPr id="9" name="Text Placeholder 8"/>
          <p:cNvSpPr>
            <a:spLocks noGrp="1"/>
          </p:cNvSpPr>
          <p:nvPr>
            <p:ph type="body" sz="quarter" idx="20"/>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38072482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2. Incorrectly labeled data</a:t>
            </a:r>
          </a:p>
        </p:txBody>
      </p:sp>
      <p:sp>
        <p:nvSpPr>
          <p:cNvPr id="3" name="Content Placeholder 2"/>
          <p:cNvSpPr>
            <a:spLocks noGrp="1"/>
          </p:cNvSpPr>
          <p:nvPr>
            <p:ph idx="1"/>
          </p:nvPr>
        </p:nvSpPr>
        <p:spPr>
          <a:xfrm>
            <a:off x="2743200" y="1447800"/>
            <a:ext cx="6172200" cy="914400"/>
          </a:xfrm>
        </p:spPr>
        <p:txBody>
          <a:bodyPr/>
          <a:lstStyle/>
          <a:p>
            <a:r>
              <a:rPr lang="en-US" sz="2800" dirty="0" err="1"/>
              <a:t>ArcMap</a:t>
            </a:r>
            <a:r>
              <a:rPr lang="en-US" sz="2800" dirty="0"/>
              <a:t> sees label and says “I don’t have to </a:t>
            </a:r>
            <a:r>
              <a:rPr lang="en-US" sz="2800" dirty="0" err="1"/>
              <a:t>reproject</a:t>
            </a:r>
            <a:r>
              <a:rPr lang="en-US" sz="2800" dirty="0"/>
              <a:t> it to UTM on-the-fly”</a:t>
            </a:r>
          </a:p>
        </p:txBody>
      </p:sp>
      <p:pic>
        <p:nvPicPr>
          <p:cNvPr id="11"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533400" y="1447800"/>
            <a:ext cx="8247013" cy="4953000"/>
          </a:xfrm>
          <a:prstGeom prst="rect">
            <a:avLst/>
          </a:prstGeom>
          <a:noFill/>
          <a:ln w="12700">
            <a:noFill/>
            <a:miter lim="800000"/>
            <a:headEnd/>
            <a:tailEnd/>
          </a:ln>
        </p:spPr>
      </p:pic>
      <p:sp>
        <p:nvSpPr>
          <p:cNvPr id="2" name="Content Placeholder 4"/>
          <p:cNvSpPr>
            <a:spLocks noGrp="1"/>
          </p:cNvSpPr>
          <p:nvPr>
            <p:ph idx="14"/>
          </p:nvPr>
        </p:nvSpPr>
        <p:spPr>
          <a:xfrm>
            <a:off x="457200" y="4419600"/>
            <a:ext cx="2057400" cy="2133600"/>
          </a:xfrm>
        </p:spPr>
        <p:txBody>
          <a:bodyPr/>
          <a:lstStyle/>
          <a:p>
            <a:pPr>
              <a:spcBef>
                <a:spcPct val="50000"/>
              </a:spcBef>
            </a:pPr>
            <a:r>
              <a:rPr lang="en-US" sz="2200" dirty="0">
                <a:latin typeface="Calibri" pitchFamily="34" charset="0"/>
                <a:cs typeface="Calibri" pitchFamily="34" charset="0"/>
              </a:rPr>
              <a:t>So the x-y values are carried through unchanged and appear in the wrong place.</a:t>
            </a: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5082029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Checking for mislabeled data</a:t>
            </a:r>
            <a:endParaRPr lang="en-US" sz="1200" dirty="0"/>
          </a:p>
        </p:txBody>
      </p:sp>
      <p:pic>
        <p:nvPicPr>
          <p:cNvPr id="1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57200" y="2438999"/>
            <a:ext cx="5410199" cy="3030454"/>
          </a:xfrm>
          <a:prstGeom prst="rect">
            <a:avLst/>
          </a:prstGeom>
          <a:noFill/>
          <a:ln w="12700">
            <a:solidFill>
              <a:schemeClr val="tx1"/>
            </a:solidFill>
            <a:miter lim="800000"/>
            <a:headEnd/>
            <a:tailEnd/>
          </a:ln>
        </p:spPr>
      </p:pic>
      <p:sp>
        <p:nvSpPr>
          <p:cNvPr id="4" name="Content Placeholder 3"/>
          <p:cNvSpPr>
            <a:spLocks noGrp="1"/>
          </p:cNvSpPr>
          <p:nvPr>
            <p:ph idx="13"/>
          </p:nvPr>
        </p:nvSpPr>
        <p:spPr>
          <a:xfrm>
            <a:off x="1188720" y="1524000"/>
            <a:ext cx="3840480" cy="838200"/>
          </a:xfrm>
          <a:solidFill>
            <a:srgbClr val="B0CCB0"/>
          </a:solidFill>
        </p:spPr>
        <p:txBody>
          <a:bodyPr/>
          <a:lstStyle/>
          <a:p>
            <a:r>
              <a:rPr lang="en-US" sz="2400" dirty="0">
                <a:latin typeface="Calibri" pitchFamily="34" charset="0"/>
                <a:cs typeface="Calibri" pitchFamily="34" charset="0"/>
              </a:rPr>
              <a:t>The units might not always be right, but the extents are.</a:t>
            </a:r>
          </a:p>
        </p:txBody>
      </p:sp>
      <p:sp>
        <p:nvSpPr>
          <p:cNvPr id="2" name="Content Placeholder 4"/>
          <p:cNvSpPr>
            <a:spLocks noGrp="1"/>
          </p:cNvSpPr>
          <p:nvPr>
            <p:ph idx="14"/>
          </p:nvPr>
        </p:nvSpPr>
        <p:spPr>
          <a:xfrm>
            <a:off x="457200" y="5562600"/>
            <a:ext cx="5562600" cy="914400"/>
          </a:xfrm>
        </p:spPr>
        <p:txBody>
          <a:bodyPr/>
          <a:lstStyle/>
          <a:p>
            <a:r>
              <a:rPr lang="en-US" sz="2600" dirty="0">
                <a:latin typeface="Calibri" pitchFamily="34" charset="0"/>
                <a:cs typeface="Calibri" pitchFamily="34" charset="0"/>
              </a:rPr>
              <a:t>This is a GCS data set incorrectly labeled with a UTM coordinate system</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3" name="Content Placeholder 5"/>
          <p:cNvSpPr>
            <a:spLocks noGrp="1"/>
          </p:cNvSpPr>
          <p:nvPr>
            <p:ph idx="15"/>
          </p:nvPr>
        </p:nvSpPr>
        <p:spPr>
          <a:xfrm>
            <a:off x="6096000" y="1295400"/>
            <a:ext cx="2895600" cy="4953000"/>
          </a:xfrm>
        </p:spPr>
        <p:txBody>
          <a:bodyPr/>
          <a:lstStyle/>
          <a:p>
            <a:pPr>
              <a:spcBef>
                <a:spcPts val="600"/>
              </a:spcBef>
              <a:spcAft>
                <a:spcPts val="0"/>
              </a:spcAft>
            </a:pPr>
            <a:r>
              <a:rPr lang="en-US" sz="2600" dirty="0"/>
              <a:t>Compare the extent and the coordinate system information</a:t>
            </a:r>
          </a:p>
          <a:p>
            <a:pPr>
              <a:spcBef>
                <a:spcPts val="600"/>
              </a:spcBef>
              <a:spcAft>
                <a:spcPts val="0"/>
              </a:spcAft>
            </a:pPr>
            <a:r>
              <a:rPr lang="en-US" sz="2600" dirty="0"/>
              <a:t>Do the extent units and values appear to match the defined CS?</a:t>
            </a:r>
          </a:p>
          <a:p>
            <a:pPr>
              <a:spcBef>
                <a:spcPts val="600"/>
              </a:spcBef>
              <a:spcAft>
                <a:spcPts val="0"/>
              </a:spcAft>
            </a:pPr>
            <a:r>
              <a:rPr lang="en-US" sz="2600" dirty="0"/>
              <a:t>May be corrected… </a:t>
            </a:r>
            <a:r>
              <a:rPr lang="en-US" sz="2600" b="1" dirty="0"/>
              <a:t>IF</a:t>
            </a:r>
            <a:r>
              <a:rPr lang="en-US" sz="2600" dirty="0"/>
              <a:t> you can identify the actual CS represented by the extent</a:t>
            </a:r>
            <a:r>
              <a:rPr lang="en-US" sz="2600" dirty="0" smtClean="0"/>
              <a:t>.</a:t>
            </a:r>
            <a:endParaRPr lang="en-US" sz="2600" dirty="0"/>
          </a:p>
        </p:txBody>
      </p:sp>
      <p:sp>
        <p:nvSpPr>
          <p:cNvPr id="8" name="Text Placeholder 6"/>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047100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Fixing the </a:t>
            </a:r>
            <a:r>
              <a:rPr lang="en-US" dirty="0" smtClean="0"/>
              <a:t>problem</a:t>
            </a:r>
            <a:r>
              <a:rPr lang="en-US" sz="1200" dirty="0" smtClean="0"/>
              <a:t> 2</a:t>
            </a:r>
            <a:endParaRPr lang="en-US" sz="1200" dirty="0"/>
          </a:p>
        </p:txBody>
      </p:sp>
      <p:pic>
        <p:nvPicPr>
          <p:cNvPr id="8" name="Picture 2"/>
          <p:cNvPicPr>
            <a:picLocks noGrp="1" noChangeAspect="1" noChangeArrowheads="1"/>
          </p:cNvPicPr>
          <p:nvPr>
            <p:ph idx="1"/>
          </p:nvPr>
        </p:nvPicPr>
        <p:blipFill>
          <a:blip r:embed="rId2" cstate="print"/>
          <a:srcRect/>
          <a:stretch>
            <a:fillRect/>
          </a:stretch>
        </p:blipFill>
        <p:spPr bwMode="auto">
          <a:xfrm>
            <a:off x="838200" y="1600199"/>
            <a:ext cx="6096000" cy="1083733"/>
          </a:xfrm>
          <a:prstGeom prst="rect">
            <a:avLst/>
          </a:prstGeom>
          <a:noFill/>
          <a:ln w="12700">
            <a:solidFill>
              <a:schemeClr val="tx1"/>
            </a:solidFill>
            <a:miter lim="800000"/>
            <a:headEnd/>
            <a:tailEnd/>
          </a:ln>
        </p:spPr>
      </p:pic>
      <p:sp>
        <p:nvSpPr>
          <p:cNvPr id="6" name="Content Placeholder 3"/>
          <p:cNvSpPr>
            <a:spLocks noGrp="1"/>
          </p:cNvSpPr>
          <p:nvPr>
            <p:ph idx="13"/>
          </p:nvPr>
        </p:nvSpPr>
        <p:spPr>
          <a:xfrm>
            <a:off x="457200" y="3048000"/>
            <a:ext cx="4724400" cy="3200400"/>
          </a:xfrm>
        </p:spPr>
        <p:txBody>
          <a:bodyPr/>
          <a:lstStyle/>
          <a:p>
            <a:r>
              <a:rPr lang="en-US" sz="3000" dirty="0"/>
              <a:t>Same routine as for an unlabeled data set.</a:t>
            </a:r>
          </a:p>
          <a:p>
            <a:r>
              <a:rPr lang="en-US" sz="3000" dirty="0"/>
              <a:t>You must determine the actual coordinate system if you can.</a:t>
            </a:r>
          </a:p>
          <a:p>
            <a:r>
              <a:rPr lang="en-US" sz="3000" dirty="0"/>
              <a:t>You must correct the label</a:t>
            </a:r>
            <a:r>
              <a:rPr lang="en-US" sz="3000" dirty="0" smtClean="0"/>
              <a:t>.</a:t>
            </a:r>
            <a:endParaRPr lang="en-US" sz="3000" dirty="0"/>
          </a:p>
        </p:txBody>
      </p:sp>
      <p:pic>
        <p:nvPicPr>
          <p:cNvPr id="11266"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5486400" y="2819400"/>
            <a:ext cx="2819400" cy="3773289"/>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9364061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CAUTION!</a:t>
            </a:r>
          </a:p>
        </p:txBody>
      </p:sp>
      <p:sp>
        <p:nvSpPr>
          <p:cNvPr id="2" name="Content Placeholder 2"/>
          <p:cNvSpPr>
            <a:spLocks noGrp="1"/>
          </p:cNvSpPr>
          <p:nvPr>
            <p:ph idx="1"/>
          </p:nvPr>
        </p:nvSpPr>
        <p:spPr>
          <a:xfrm>
            <a:off x="457200" y="1295400"/>
            <a:ext cx="4800600" cy="4876800"/>
          </a:xfrm>
        </p:spPr>
        <p:txBody>
          <a:bodyPr/>
          <a:lstStyle/>
          <a:p>
            <a:pPr>
              <a:spcBef>
                <a:spcPts val="600"/>
              </a:spcBef>
            </a:pPr>
            <a:r>
              <a:rPr lang="en-US" dirty="0"/>
              <a:t>DO NOT confuse	</a:t>
            </a:r>
          </a:p>
          <a:p>
            <a:pPr lvl="1">
              <a:spcBef>
                <a:spcPts val="600"/>
              </a:spcBef>
            </a:pPr>
            <a:r>
              <a:rPr lang="en-US" dirty="0"/>
              <a:t>Projecting</a:t>
            </a:r>
          </a:p>
          <a:p>
            <a:pPr lvl="1">
              <a:spcBef>
                <a:spcPts val="600"/>
              </a:spcBef>
            </a:pPr>
            <a:r>
              <a:rPr lang="en-US" dirty="0"/>
              <a:t>Defining a projection</a:t>
            </a:r>
          </a:p>
          <a:p>
            <a:pPr lvl="1">
              <a:spcBef>
                <a:spcPts val="600"/>
              </a:spcBef>
            </a:pPr>
            <a:r>
              <a:rPr lang="en-US" dirty="0"/>
              <a:t>Setting the CS in </a:t>
            </a:r>
            <a:r>
              <a:rPr lang="en-US" dirty="0" err="1"/>
              <a:t>ArcCatalog</a:t>
            </a:r>
            <a:endParaRPr lang="en-US" dirty="0"/>
          </a:p>
          <a:p>
            <a:pPr>
              <a:spcBef>
                <a:spcPts val="600"/>
              </a:spcBef>
            </a:pPr>
            <a:r>
              <a:rPr lang="en-US" dirty="0"/>
              <a:t>Most common cause of CS </a:t>
            </a:r>
            <a:r>
              <a:rPr lang="en-US" dirty="0" smtClean="0"/>
              <a:t>problems</a:t>
            </a:r>
            <a:endParaRPr lang="en-US" dirty="0"/>
          </a:p>
        </p:txBody>
      </p:sp>
      <p:pic>
        <p:nvPicPr>
          <p:cNvPr id="1229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6324600" y="609599"/>
            <a:ext cx="2209800" cy="2964513"/>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tretch>
            <a:fillRect/>
          </a:stretch>
        </p:blipFill>
        <p:spPr bwMode="auto">
          <a:xfrm>
            <a:off x="6248400" y="3683001"/>
            <a:ext cx="2438400" cy="294639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5"/>
          <p:cNvSpPr/>
          <p:nvPr/>
        </p:nvSpPr>
        <p:spPr>
          <a:xfrm>
            <a:off x="533400" y="2590800"/>
            <a:ext cx="4882896" cy="1106424"/>
          </a:xfrm>
          <a:prstGeom prst="rect">
            <a:avLst/>
          </a:prstGeom>
          <a:noFill/>
          <a:ln>
            <a:solidFill>
              <a:srgbClr val="B1A3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Line 6"/>
          <p:cNvSpPr>
            <a:spLocks noChangeShapeType="1"/>
          </p:cNvSpPr>
          <p:nvPr/>
        </p:nvSpPr>
        <p:spPr bwMode="auto">
          <a:xfrm flipV="1">
            <a:off x="2590800" y="2057400"/>
            <a:ext cx="4404360" cy="268224"/>
          </a:xfrm>
          <a:prstGeom prst="line">
            <a:avLst/>
          </a:prstGeom>
          <a:noFill/>
          <a:ln w="38100">
            <a:solidFill>
              <a:srgbClr val="B1A35A"/>
            </a:solidFill>
            <a:round/>
            <a:headEnd/>
            <a:tailEnd type="triangle" w="med" len="med"/>
          </a:ln>
        </p:spPr>
        <p:txBody>
          <a:bodyPr/>
          <a:lstStyle/>
          <a:p>
            <a:endParaRPr lang="en-US"/>
          </a:p>
        </p:txBody>
      </p:sp>
      <p:sp>
        <p:nvSpPr>
          <p:cNvPr id="11" name="Line 7"/>
          <p:cNvSpPr>
            <a:spLocks noChangeShapeType="1"/>
          </p:cNvSpPr>
          <p:nvPr/>
        </p:nvSpPr>
        <p:spPr bwMode="auto">
          <a:xfrm flipV="1">
            <a:off x="4191000" y="2798064"/>
            <a:ext cx="2731008" cy="0"/>
          </a:xfrm>
          <a:prstGeom prst="line">
            <a:avLst/>
          </a:prstGeom>
          <a:noFill/>
          <a:ln w="38100">
            <a:solidFill>
              <a:srgbClr val="B1A35A"/>
            </a:solidFill>
            <a:round/>
            <a:headEnd/>
            <a:tailEnd type="triangle" w="med" len="med"/>
          </a:ln>
        </p:spPr>
        <p:txBody>
          <a:bodyPr/>
          <a:lstStyle/>
          <a:p>
            <a:endParaRPr lang="en-US"/>
          </a:p>
        </p:txBody>
      </p:sp>
      <p:sp>
        <p:nvSpPr>
          <p:cNvPr id="13" name="Line 8"/>
          <p:cNvSpPr>
            <a:spLocks noChangeShapeType="1"/>
          </p:cNvSpPr>
          <p:nvPr/>
        </p:nvSpPr>
        <p:spPr bwMode="auto">
          <a:xfrm>
            <a:off x="5181600" y="3505200"/>
            <a:ext cx="1219200" cy="609600"/>
          </a:xfrm>
          <a:prstGeom prst="line">
            <a:avLst/>
          </a:prstGeom>
          <a:noFill/>
          <a:ln w="38100">
            <a:solidFill>
              <a:srgbClr val="B1A35A"/>
            </a:solidFill>
            <a:round/>
            <a:headEnd/>
            <a:tailEnd type="triangle" w="med" len="med"/>
          </a:ln>
        </p:spPr>
        <p:txBody>
          <a:bodyPr/>
          <a:lstStyle/>
          <a:p>
            <a:endParaRPr lang="en-US"/>
          </a:p>
        </p:txBody>
      </p:sp>
      <p:sp>
        <p:nvSpPr>
          <p:cNvPr id="5" name="Text Placeholder 9"/>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141181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Faulty reasoning</a:t>
            </a:r>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09601" y="1329118"/>
            <a:ext cx="2895599" cy="5150580"/>
          </a:xfrm>
          <a:prstGeom prst="rect">
            <a:avLst/>
          </a:prstGeom>
          <a:noFill/>
          <a:ln w="12700">
            <a:noFill/>
            <a:miter lim="800000"/>
            <a:headEnd/>
            <a:tailEnd/>
          </a:ln>
        </p:spPr>
      </p:pic>
      <p:sp>
        <p:nvSpPr>
          <p:cNvPr id="6" name="Content Placeholder 3"/>
          <p:cNvSpPr>
            <a:spLocks noGrp="1"/>
          </p:cNvSpPr>
          <p:nvPr>
            <p:ph idx="13"/>
          </p:nvPr>
        </p:nvSpPr>
        <p:spPr>
          <a:xfrm>
            <a:off x="2971800" y="5410200"/>
            <a:ext cx="3276600" cy="990600"/>
          </a:xfrm>
          <a:solidFill>
            <a:srgbClr val="B0CCB0"/>
          </a:solidFill>
        </p:spPr>
        <p:txBody>
          <a:bodyPr/>
          <a:lstStyle/>
          <a:p>
            <a:r>
              <a:rPr lang="en-US" sz="2800" dirty="0">
                <a:latin typeface="Calibri" pitchFamily="34" charset="0"/>
                <a:cs typeface="Calibri" pitchFamily="34" charset="0"/>
              </a:rPr>
              <a:t>Result:  A data set with a mislabeled CS.</a:t>
            </a:r>
          </a:p>
        </p:txBody>
      </p:sp>
      <p:sp>
        <p:nvSpPr>
          <p:cNvPr id="4" name="Content Placeholder 4"/>
          <p:cNvSpPr>
            <a:spLocks noGrp="1"/>
          </p:cNvSpPr>
          <p:nvPr>
            <p:ph idx="14"/>
          </p:nvPr>
        </p:nvSpPr>
        <p:spPr>
          <a:xfrm>
            <a:off x="3810000" y="1371600"/>
            <a:ext cx="5105400" cy="3200400"/>
          </a:xfrm>
        </p:spPr>
        <p:txBody>
          <a:bodyPr/>
          <a:lstStyle/>
          <a:p>
            <a:pPr>
              <a:spcBef>
                <a:spcPts val="600"/>
              </a:spcBef>
            </a:pPr>
            <a:r>
              <a:rPr lang="en-US" sz="3000" dirty="0"/>
              <a:t>I want to display ROADS and STATE together in UTM.</a:t>
            </a:r>
          </a:p>
          <a:p>
            <a:pPr>
              <a:spcBef>
                <a:spcPts val="600"/>
              </a:spcBef>
            </a:pPr>
            <a:r>
              <a:rPr lang="en-US" sz="3000" dirty="0"/>
              <a:t>ROADS is in GCS.</a:t>
            </a:r>
          </a:p>
          <a:p>
            <a:pPr>
              <a:spcBef>
                <a:spcPts val="600"/>
              </a:spcBef>
            </a:pPr>
            <a:r>
              <a:rPr lang="en-US" sz="3000" dirty="0"/>
              <a:t>I need to use </a:t>
            </a:r>
            <a:r>
              <a:rPr lang="en-US" sz="3000" dirty="0">
                <a:solidFill>
                  <a:srgbClr val="0A5D00"/>
                </a:solidFill>
              </a:rPr>
              <a:t>Define Projection </a:t>
            </a:r>
            <a:r>
              <a:rPr lang="en-US" sz="3000" dirty="0"/>
              <a:t>or the </a:t>
            </a:r>
            <a:r>
              <a:rPr lang="en-US" sz="3000" dirty="0" err="1">
                <a:solidFill>
                  <a:srgbClr val="0A5D00"/>
                </a:solidFill>
              </a:rPr>
              <a:t>ArcCatalog</a:t>
            </a:r>
            <a:r>
              <a:rPr lang="en-US" sz="3000" dirty="0">
                <a:solidFill>
                  <a:srgbClr val="0A5D00"/>
                </a:solidFill>
              </a:rPr>
              <a:t> Properties </a:t>
            </a:r>
            <a:r>
              <a:rPr lang="en-US" sz="3000" dirty="0"/>
              <a:t>to change the ROADS to UTM</a:t>
            </a:r>
            <a:r>
              <a:rPr lang="en-US" sz="3000" dirty="0" smtClean="0"/>
              <a:t>.</a:t>
            </a:r>
            <a:endParaRPr lang="en-US" sz="3000" dirty="0"/>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996360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Geographic coordinate </a:t>
            </a:r>
            <a:r>
              <a:rPr lang="en-US" dirty="0" smtClean="0"/>
              <a:t>systems </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2958633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Define Projection and </a:t>
            </a:r>
            <a:r>
              <a:rPr lang="en-US" dirty="0" err="1"/>
              <a:t>ArcCatalog</a:t>
            </a:r>
            <a:r>
              <a:rPr lang="en-US" dirty="0"/>
              <a:t> CS </a:t>
            </a:r>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24000" y="2871316"/>
            <a:ext cx="6400798" cy="3739228"/>
          </a:xfrm>
          <a:prstGeom prst="rect">
            <a:avLst/>
          </a:prstGeom>
          <a:noFill/>
          <a:ln w="12700">
            <a:noFill/>
            <a:miter lim="800000"/>
            <a:headEnd/>
            <a:tailEnd/>
          </a:ln>
        </p:spPr>
      </p:pic>
      <p:sp>
        <p:nvSpPr>
          <p:cNvPr id="2" name="Content Placeholder 3"/>
          <p:cNvSpPr>
            <a:spLocks noGrp="1"/>
          </p:cNvSpPr>
          <p:nvPr>
            <p:ph idx="13"/>
          </p:nvPr>
        </p:nvSpPr>
        <p:spPr>
          <a:xfrm>
            <a:off x="1371600" y="1219200"/>
            <a:ext cx="3429000" cy="1645920"/>
          </a:xfrm>
        </p:spPr>
        <p:txBody>
          <a:bodyPr/>
          <a:lstStyle/>
          <a:p>
            <a:r>
              <a:rPr lang="en-US" sz="2600" dirty="0">
                <a:solidFill>
                  <a:srgbClr val="0A5D00"/>
                </a:solidFill>
                <a:latin typeface="Calibri" pitchFamily="34" charset="0"/>
                <a:cs typeface="Calibri" pitchFamily="34" charset="0"/>
              </a:rPr>
              <a:t>Define Projection </a:t>
            </a:r>
            <a:r>
              <a:rPr lang="en-US" sz="2600" dirty="0">
                <a:latin typeface="Calibri" pitchFamily="34" charset="0"/>
                <a:cs typeface="Calibri" pitchFamily="34" charset="0"/>
              </a:rPr>
              <a:t>and </a:t>
            </a:r>
            <a:r>
              <a:rPr lang="en-US" sz="2600" dirty="0" err="1">
                <a:solidFill>
                  <a:srgbClr val="0A5D00"/>
                </a:solidFill>
                <a:latin typeface="Calibri" pitchFamily="34" charset="0"/>
                <a:cs typeface="Calibri" pitchFamily="34" charset="0"/>
              </a:rPr>
              <a:t>ArcCatalog</a:t>
            </a:r>
            <a:r>
              <a:rPr lang="en-US" sz="2600" dirty="0">
                <a:solidFill>
                  <a:schemeClr val="accent2">
                    <a:lumMod val="50000"/>
                  </a:schemeClr>
                </a:solidFill>
                <a:latin typeface="Calibri" pitchFamily="34" charset="0"/>
                <a:cs typeface="Calibri" pitchFamily="34" charset="0"/>
              </a:rPr>
              <a:t> </a:t>
            </a:r>
            <a:r>
              <a:rPr lang="en-US" sz="2600" dirty="0">
                <a:solidFill>
                  <a:srgbClr val="0A5D00"/>
                </a:solidFill>
                <a:latin typeface="Calibri" pitchFamily="34" charset="0"/>
                <a:cs typeface="Calibri" pitchFamily="34" charset="0"/>
              </a:rPr>
              <a:t>CS</a:t>
            </a:r>
            <a:r>
              <a:rPr lang="en-US" sz="2600" dirty="0">
                <a:solidFill>
                  <a:schemeClr val="accent2">
                    <a:lumMod val="50000"/>
                  </a:schemeClr>
                </a:solidFill>
                <a:latin typeface="Calibri" pitchFamily="34" charset="0"/>
                <a:cs typeface="Calibri" pitchFamily="34" charset="0"/>
              </a:rPr>
              <a:t> </a:t>
            </a:r>
            <a:r>
              <a:rPr lang="en-US" sz="2600" dirty="0">
                <a:latin typeface="Calibri" pitchFamily="34" charset="0"/>
                <a:cs typeface="Calibri" pitchFamily="34" charset="0"/>
              </a:rPr>
              <a:t>changes only modify the </a:t>
            </a:r>
            <a:r>
              <a:rPr lang="en-US" sz="2600" b="1" dirty="0">
                <a:latin typeface="Calibri" pitchFamily="34" charset="0"/>
                <a:cs typeface="Calibri" pitchFamily="34" charset="0"/>
              </a:rPr>
              <a:t>label</a:t>
            </a:r>
            <a:r>
              <a:rPr lang="en-US" sz="2600" dirty="0">
                <a:latin typeface="Calibri" pitchFamily="34" charset="0"/>
                <a:cs typeface="Calibri" pitchFamily="34" charset="0"/>
              </a:rPr>
              <a:t> of the coordinate </a:t>
            </a:r>
            <a:r>
              <a:rPr lang="en-US" sz="2600" dirty="0" smtClean="0">
                <a:latin typeface="Calibri" pitchFamily="34" charset="0"/>
                <a:cs typeface="Calibri" pitchFamily="34" charset="0"/>
              </a:rPr>
              <a:t>system</a:t>
            </a:r>
            <a:endParaRPr lang="en-US" sz="2600" dirty="0">
              <a:latin typeface="Calibri" pitchFamily="34" charset="0"/>
              <a:cs typeface="Calibri" pitchFamily="34" charset="0"/>
            </a:endParaRPr>
          </a:p>
        </p:txBody>
      </p:sp>
      <p:sp>
        <p:nvSpPr>
          <p:cNvPr id="3" name="Content Placeholder 4"/>
          <p:cNvSpPr>
            <a:spLocks noGrp="1"/>
          </p:cNvSpPr>
          <p:nvPr>
            <p:ph idx="14"/>
          </p:nvPr>
        </p:nvSpPr>
        <p:spPr>
          <a:xfrm>
            <a:off x="5257800" y="1569720"/>
            <a:ext cx="3200400" cy="1295400"/>
          </a:xfrm>
        </p:spPr>
        <p:txBody>
          <a:bodyPr/>
          <a:lstStyle/>
          <a:p>
            <a:r>
              <a:rPr lang="en-US" sz="2600" dirty="0">
                <a:solidFill>
                  <a:srgbClr val="0A5D00"/>
                </a:solidFill>
                <a:latin typeface="Calibri" pitchFamily="34" charset="0"/>
                <a:cs typeface="Calibri" pitchFamily="34" charset="0"/>
              </a:rPr>
              <a:t>Project</a:t>
            </a:r>
            <a:r>
              <a:rPr lang="en-US" sz="2600" dirty="0">
                <a:latin typeface="Calibri" pitchFamily="34" charset="0"/>
                <a:cs typeface="Calibri" pitchFamily="34" charset="0"/>
              </a:rPr>
              <a:t> creates a new data set in a different coordinate </a:t>
            </a:r>
            <a:r>
              <a:rPr lang="en-US" sz="2600" dirty="0" smtClean="0">
                <a:latin typeface="Calibri" pitchFamily="34" charset="0"/>
                <a:cs typeface="Calibri" pitchFamily="34" charset="0"/>
              </a:rPr>
              <a:t>system</a:t>
            </a:r>
            <a:endParaRPr lang="en-US" sz="2600" dirty="0">
              <a:latin typeface="Calibri" pitchFamily="34" charset="0"/>
              <a:cs typeface="Calibri" pitchFamily="34" charset="0"/>
            </a:endParaRP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2359248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Correct reasoning</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62000" y="1377380"/>
            <a:ext cx="3733800" cy="51758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3"/>
          <p:cNvSpPr>
            <a:spLocks noGrp="1"/>
          </p:cNvSpPr>
          <p:nvPr>
            <p:ph idx="13"/>
          </p:nvPr>
        </p:nvSpPr>
        <p:spPr>
          <a:xfrm>
            <a:off x="4724400" y="1447800"/>
            <a:ext cx="4114800" cy="3581400"/>
          </a:xfrm>
        </p:spPr>
        <p:txBody>
          <a:bodyPr/>
          <a:lstStyle/>
          <a:p>
            <a:r>
              <a:rPr lang="en-US" sz="2800" dirty="0"/>
              <a:t>I want to display roads and state together in UTM.</a:t>
            </a:r>
          </a:p>
          <a:p>
            <a:r>
              <a:rPr lang="en-US" sz="2800" dirty="0"/>
              <a:t>Just let </a:t>
            </a:r>
            <a:r>
              <a:rPr lang="en-US" sz="2800" dirty="0" err="1"/>
              <a:t>ArcMap</a:t>
            </a:r>
            <a:r>
              <a:rPr lang="en-US" sz="2800" dirty="0"/>
              <a:t> project on-the-fly!</a:t>
            </a:r>
          </a:p>
          <a:p>
            <a:r>
              <a:rPr lang="en-US" sz="2800" dirty="0"/>
              <a:t>OR use the </a:t>
            </a:r>
            <a:r>
              <a:rPr lang="en-US" sz="2800" dirty="0">
                <a:solidFill>
                  <a:srgbClr val="0A5D00"/>
                </a:solidFill>
              </a:rPr>
              <a:t>Project</a:t>
            </a:r>
            <a:r>
              <a:rPr lang="en-US" sz="2800" dirty="0"/>
              <a:t> tool to convert roads to UTM, creating a new file.</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109847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Remember!</a:t>
            </a:r>
            <a:r>
              <a:rPr lang="en-US" sz="6000" dirty="0"/>
              <a:t/>
            </a:r>
            <a:br>
              <a:rPr lang="en-US" sz="6000" dirty="0"/>
            </a:br>
            <a:r>
              <a:rPr lang="en-US" sz="3500" dirty="0"/>
              <a:t>Do not confuse these two functions!</a:t>
            </a:r>
          </a:p>
        </p:txBody>
      </p:sp>
      <p:sp>
        <p:nvSpPr>
          <p:cNvPr id="2" name="Content Placeholder 2"/>
          <p:cNvSpPr>
            <a:spLocks noGrp="1"/>
          </p:cNvSpPr>
          <p:nvPr>
            <p:ph idx="1"/>
          </p:nvPr>
        </p:nvSpPr>
        <p:spPr>
          <a:xfrm>
            <a:off x="457200" y="1295400"/>
            <a:ext cx="3733800" cy="5181600"/>
          </a:xfrm>
        </p:spPr>
        <p:txBody>
          <a:bodyPr/>
          <a:lstStyle/>
          <a:p>
            <a:r>
              <a:rPr lang="en-US" sz="3000" b="1" dirty="0">
                <a:solidFill>
                  <a:srgbClr val="0A5D00"/>
                </a:solidFill>
              </a:rPr>
              <a:t>Define Projection</a:t>
            </a:r>
          </a:p>
          <a:p>
            <a:r>
              <a:rPr lang="en-US" sz="3000" b="1" dirty="0" err="1">
                <a:solidFill>
                  <a:srgbClr val="0A5D00"/>
                </a:solidFill>
              </a:rPr>
              <a:t>ArcCatalog</a:t>
            </a:r>
            <a:r>
              <a:rPr lang="en-US" sz="3000" b="1" dirty="0">
                <a:solidFill>
                  <a:srgbClr val="0A5D00"/>
                </a:solidFill>
              </a:rPr>
              <a:t> Properties</a:t>
            </a:r>
          </a:p>
          <a:p>
            <a:pPr lvl="1"/>
            <a:r>
              <a:rPr lang="en-US" sz="2600" dirty="0"/>
              <a:t>Changes only the CS label</a:t>
            </a:r>
          </a:p>
          <a:p>
            <a:pPr lvl="1"/>
            <a:r>
              <a:rPr lang="en-US" sz="2600" dirty="0"/>
              <a:t>Does not change the coordinates</a:t>
            </a:r>
          </a:p>
          <a:p>
            <a:pPr lvl="1"/>
            <a:r>
              <a:rPr lang="en-US" sz="2600" dirty="0"/>
              <a:t>Keeps original data set</a:t>
            </a:r>
          </a:p>
          <a:p>
            <a:pPr lvl="1"/>
            <a:r>
              <a:rPr lang="en-US" sz="2600" dirty="0">
                <a:solidFill>
                  <a:srgbClr val="D40555"/>
                </a:solidFill>
              </a:rPr>
              <a:t>Use only when CS is unknown or </a:t>
            </a:r>
            <a:r>
              <a:rPr lang="en-US" sz="2600" dirty="0" smtClean="0">
                <a:solidFill>
                  <a:srgbClr val="D40555"/>
                </a:solidFill>
              </a:rPr>
              <a:t>incorrect</a:t>
            </a:r>
            <a:endParaRPr lang="en-US" sz="2600" dirty="0">
              <a:solidFill>
                <a:srgbClr val="D40555"/>
              </a:solidFill>
            </a:endParaRPr>
          </a:p>
        </p:txBody>
      </p:sp>
      <p:sp>
        <p:nvSpPr>
          <p:cNvPr id="3" name="Content Placeholder 3"/>
          <p:cNvSpPr>
            <a:spLocks noGrp="1"/>
          </p:cNvSpPr>
          <p:nvPr>
            <p:ph idx="13"/>
          </p:nvPr>
        </p:nvSpPr>
        <p:spPr>
          <a:xfrm>
            <a:off x="4495800" y="1295400"/>
            <a:ext cx="4419600" cy="5105400"/>
          </a:xfrm>
        </p:spPr>
        <p:txBody>
          <a:bodyPr/>
          <a:lstStyle/>
          <a:p>
            <a:r>
              <a:rPr lang="en-US" sz="3000" b="1" dirty="0">
                <a:solidFill>
                  <a:srgbClr val="0A5D00"/>
                </a:solidFill>
              </a:rPr>
              <a:t>Project tool</a:t>
            </a:r>
          </a:p>
          <a:p>
            <a:pPr lvl="1"/>
            <a:r>
              <a:rPr lang="en-US" sz="2600" dirty="0"/>
              <a:t>Changes coordinates in file</a:t>
            </a:r>
          </a:p>
          <a:p>
            <a:pPr lvl="1"/>
            <a:r>
              <a:rPr lang="en-US" sz="2600" dirty="0"/>
              <a:t>Changes definition also</a:t>
            </a:r>
          </a:p>
          <a:p>
            <a:pPr lvl="1"/>
            <a:r>
              <a:rPr lang="en-US" sz="2600" dirty="0"/>
              <a:t>Creates new data set</a:t>
            </a:r>
          </a:p>
          <a:p>
            <a:pPr lvl="1"/>
            <a:r>
              <a:rPr lang="en-US" sz="2600" dirty="0">
                <a:solidFill>
                  <a:srgbClr val="D40555"/>
                </a:solidFill>
              </a:rPr>
              <a:t>Use when changing a CS permanently</a:t>
            </a:r>
          </a:p>
          <a:p>
            <a:pPr lvl="1"/>
            <a:r>
              <a:rPr lang="en-US" sz="2600" dirty="0">
                <a:solidFill>
                  <a:srgbClr val="D40555"/>
                </a:solidFill>
              </a:rPr>
              <a:t>Use to assemble collections of data with the same stored CS</a:t>
            </a:r>
          </a:p>
        </p:txBody>
      </p:sp>
      <p:sp>
        <p:nvSpPr>
          <p:cNvPr id="6" name="Text Placeholder 4"/>
          <p:cNvSpPr>
            <a:spLocks noGrp="1"/>
          </p:cNvSpPr>
          <p:nvPr>
            <p:ph type="body" sz="quarter" idx="16"/>
          </p:nvPr>
        </p:nvSpPr>
        <p:spPr/>
        <p:txBody>
          <a:bodyPr/>
          <a:lstStyle/>
          <a:p>
            <a:pPr lvl="0"/>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969544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Troubleshooting Summary</a:t>
            </a:r>
          </a:p>
        </p:txBody>
      </p:sp>
      <p:sp>
        <p:nvSpPr>
          <p:cNvPr id="3" name="Content Placeholder 2"/>
          <p:cNvSpPr>
            <a:spLocks noGrp="1"/>
          </p:cNvSpPr>
          <p:nvPr>
            <p:ph idx="1"/>
          </p:nvPr>
        </p:nvSpPr>
        <p:spPr>
          <a:xfrm>
            <a:off x="457200" y="1295400"/>
            <a:ext cx="8458200" cy="5105400"/>
          </a:xfrm>
        </p:spPr>
        <p:txBody>
          <a:bodyPr/>
          <a:lstStyle/>
          <a:p>
            <a:r>
              <a:rPr lang="en-US" sz="3000" dirty="0"/>
              <a:t>The most common problem is a mismatch between the label and the actual CS.</a:t>
            </a:r>
          </a:p>
          <a:p>
            <a:pPr lvl="1"/>
            <a:r>
              <a:rPr lang="en-US" sz="2600" dirty="0"/>
              <a:t>Determine if a mismatch exists</a:t>
            </a:r>
          </a:p>
          <a:p>
            <a:pPr lvl="1"/>
            <a:r>
              <a:rPr lang="en-US" sz="2600" dirty="0"/>
              <a:t>Determine the actual CS, if possible</a:t>
            </a:r>
          </a:p>
          <a:p>
            <a:pPr lvl="1"/>
            <a:r>
              <a:rPr lang="en-US" sz="2600" dirty="0"/>
              <a:t>Define the label correctly</a:t>
            </a:r>
          </a:p>
          <a:p>
            <a:pPr lvl="1"/>
            <a:r>
              <a:rPr lang="en-US" sz="2600" dirty="0"/>
              <a:t>Test </a:t>
            </a:r>
            <a:r>
              <a:rPr lang="en-US" sz="2600" dirty="0" smtClean="0"/>
              <a:t>to </a:t>
            </a:r>
            <a:r>
              <a:rPr lang="en-US" sz="2600" dirty="0"/>
              <a:t>see if the alignment problem is fixed</a:t>
            </a:r>
            <a:r>
              <a:rPr lang="en-US" sz="2600" dirty="0" smtClean="0"/>
              <a:t>.</a:t>
            </a:r>
          </a:p>
          <a:p>
            <a:pPr marL="114300" lvl="1" indent="0">
              <a:buNone/>
            </a:pPr>
            <a:r>
              <a:rPr lang="en-US" sz="3000" dirty="0">
                <a:cs typeface="Calibri" pitchFamily="34" charset="0"/>
              </a:rPr>
              <a:t>It is helpful to have a feature class or raster that is known to be correctly defined, so that comparisons can be made</a:t>
            </a:r>
            <a:r>
              <a:rPr lang="en-US" sz="3000" dirty="0" smtClean="0">
                <a:cs typeface="Calibri" pitchFamily="34" charset="0"/>
              </a:rPr>
              <a:t>.</a:t>
            </a:r>
            <a:endParaRPr lang="en-US" sz="3000" dirty="0">
              <a:cs typeface="Calibri" pitchFamily="34" charset="0"/>
            </a:endParaRP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5521830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common issues</a:t>
            </a:r>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59558"/>
            <a:ext cx="8229600" cy="5129484"/>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36138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Georeferencing </a:t>
            </a:r>
            <a:r>
              <a:rPr lang="en-US" dirty="0" err="1"/>
              <a:t>rasters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6344639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Example</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295400" y="1356891"/>
            <a:ext cx="6553200" cy="3636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3"/>
          <p:cNvSpPr>
            <a:spLocks noGrp="1"/>
          </p:cNvSpPr>
          <p:nvPr>
            <p:ph idx="13"/>
          </p:nvPr>
        </p:nvSpPr>
        <p:spPr>
          <a:xfrm>
            <a:off x="457200" y="5029200"/>
            <a:ext cx="8229600" cy="1524000"/>
          </a:xfrm>
        </p:spPr>
        <p:txBody>
          <a:bodyPr/>
          <a:lstStyle/>
          <a:p>
            <a:r>
              <a:rPr lang="en-US" dirty="0"/>
              <a:t>You downloaded today’s weather map from a web site and want to </a:t>
            </a:r>
            <a:r>
              <a:rPr lang="en-US" dirty="0" err="1"/>
              <a:t>georeference</a:t>
            </a:r>
            <a:r>
              <a:rPr lang="en-US" dirty="0"/>
              <a:t> it to other data for the United States</a:t>
            </a:r>
            <a:r>
              <a:rPr lang="en-US" dirty="0" smtClean="0"/>
              <a:t>.</a:t>
            </a:r>
            <a:endParaRPr lang="en-US" dirty="0"/>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919383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overview</a:t>
            </a:r>
          </a:p>
        </p:txBody>
      </p:sp>
      <p:sp>
        <p:nvSpPr>
          <p:cNvPr id="3" name="Content Placeholder 2"/>
          <p:cNvSpPr>
            <a:spLocks noGrp="1"/>
          </p:cNvSpPr>
          <p:nvPr>
            <p:ph idx="1"/>
          </p:nvPr>
        </p:nvSpPr>
        <p:spPr>
          <a:xfrm>
            <a:off x="457200" y="1295400"/>
            <a:ext cx="8458200" cy="5257800"/>
          </a:xfrm>
        </p:spPr>
        <p:txBody>
          <a:bodyPr/>
          <a:lstStyle/>
          <a:p>
            <a:pPr marL="514350" indent="-514350">
              <a:buFont typeface="+mj-lt"/>
              <a:buAutoNum type="arabicParenR"/>
            </a:pPr>
            <a:r>
              <a:rPr lang="en-US" sz="2800" dirty="0"/>
              <a:t>Decide on the coordinate system the output image will have.</a:t>
            </a:r>
          </a:p>
          <a:p>
            <a:pPr marL="514350" indent="-514350">
              <a:buFont typeface="+mj-lt"/>
              <a:buAutoNum type="arabicParenR"/>
            </a:pPr>
            <a:r>
              <a:rPr lang="en-US" sz="2800" dirty="0"/>
              <a:t>Obtain a reference layer with points that you can match to points on the image.</a:t>
            </a:r>
          </a:p>
          <a:p>
            <a:pPr marL="514350" indent="-514350">
              <a:buFont typeface="+mj-lt"/>
              <a:buAutoNum type="arabicParenR"/>
            </a:pPr>
            <a:r>
              <a:rPr lang="en-US" sz="2800" dirty="0"/>
              <a:t>Load both into </a:t>
            </a:r>
            <a:r>
              <a:rPr lang="en-US" sz="2800" dirty="0" err="1"/>
              <a:t>ArcMap</a:t>
            </a:r>
            <a:r>
              <a:rPr lang="en-US" sz="2800" dirty="0"/>
              <a:t> and set the data frame to the desired coordinate system.</a:t>
            </a:r>
          </a:p>
          <a:p>
            <a:pPr marL="514350" indent="-514350">
              <a:buFont typeface="+mj-lt"/>
              <a:buAutoNum type="arabicParenR"/>
            </a:pPr>
            <a:r>
              <a:rPr lang="en-US" sz="2800" dirty="0"/>
              <a:t>Establish links or control points from the image to the reference layer.</a:t>
            </a:r>
          </a:p>
          <a:p>
            <a:pPr marL="514350" indent="-514350">
              <a:buFont typeface="+mj-lt"/>
              <a:buAutoNum type="arabicParenR"/>
            </a:pPr>
            <a:r>
              <a:rPr lang="en-US" sz="2800" dirty="0"/>
              <a:t>Update Georeferencing to store the transformation with the image.</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4460222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Image projections</a:t>
            </a:r>
          </a:p>
        </p:txBody>
      </p:sp>
      <p:sp>
        <p:nvSpPr>
          <p:cNvPr id="7" name="Content Placeholder 2"/>
          <p:cNvSpPr>
            <a:spLocks noGrp="1"/>
          </p:cNvSpPr>
          <p:nvPr>
            <p:ph idx="1"/>
          </p:nvPr>
        </p:nvSpPr>
        <p:spPr>
          <a:xfrm>
            <a:off x="457200" y="1295400"/>
            <a:ext cx="8229600" cy="1143000"/>
          </a:xfrm>
        </p:spPr>
        <p:txBody>
          <a:bodyPr/>
          <a:lstStyle/>
          <a:p>
            <a:r>
              <a:rPr lang="en-US" dirty="0"/>
              <a:t>Images of maps have underlying CS from the map base, even if image CS is in pixels</a:t>
            </a:r>
            <a:r>
              <a:rPr lang="en-US" dirty="0" smtClean="0"/>
              <a:t>.</a:t>
            </a:r>
            <a:endParaRPr lang="en-US" dirty="0"/>
          </a:p>
        </p:txBody>
      </p:sp>
      <p:pic>
        <p:nvPicPr>
          <p:cNvPr id="1433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 y="2438400"/>
            <a:ext cx="8229600" cy="2866057"/>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4"/>
          <p:cNvSpPr>
            <a:spLocks noGrp="1"/>
          </p:cNvSpPr>
          <p:nvPr>
            <p:ph idx="14"/>
          </p:nvPr>
        </p:nvSpPr>
        <p:spPr>
          <a:xfrm>
            <a:off x="457200" y="5334000"/>
            <a:ext cx="8534400" cy="457200"/>
          </a:xfrm>
          <a:noFill/>
        </p:spPr>
        <p:txBody>
          <a:bodyPr/>
          <a:lstStyle/>
          <a:p>
            <a:r>
              <a:rPr lang="en-US" sz="2600" dirty="0"/>
              <a:t>These images have an </a:t>
            </a:r>
            <a:r>
              <a:rPr lang="en-US" sz="2600" dirty="0">
                <a:solidFill>
                  <a:srgbClr val="0A5D00"/>
                </a:solidFill>
              </a:rPr>
              <a:t>Unknown CS </a:t>
            </a:r>
            <a:r>
              <a:rPr lang="en-US" sz="2600" dirty="0"/>
              <a:t>when brought into ArcGIS</a:t>
            </a:r>
            <a:r>
              <a:rPr lang="en-US" sz="2600" dirty="0" smtClean="0"/>
              <a:t>.</a:t>
            </a:r>
            <a:endParaRPr lang="en-US" sz="2600" dirty="0"/>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883096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Choose most likely map CS</a:t>
            </a:r>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295401"/>
            <a:ext cx="5410200" cy="3236938"/>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3"/>
          <p:cNvSpPr>
            <a:spLocks noGrp="1"/>
          </p:cNvSpPr>
          <p:nvPr>
            <p:ph idx="13"/>
          </p:nvPr>
        </p:nvSpPr>
        <p:spPr>
          <a:xfrm>
            <a:off x="381000" y="4648200"/>
            <a:ext cx="5410200" cy="1676400"/>
          </a:xfrm>
        </p:spPr>
        <p:txBody>
          <a:bodyPr/>
          <a:lstStyle/>
          <a:p>
            <a:r>
              <a:rPr lang="en-US" sz="2600" dirty="0">
                <a:latin typeface="Calibri" pitchFamily="34" charset="0"/>
                <a:cs typeface="Calibri" pitchFamily="34" charset="0"/>
              </a:rPr>
              <a:t>Based on the shape of the US, this is probably in a conic projection.  Check the source, in case it is documented there on the web site or paper map</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6" name="Content Placeholder 4"/>
          <p:cNvSpPr>
            <a:spLocks noGrp="1"/>
          </p:cNvSpPr>
          <p:nvPr>
            <p:ph idx="14"/>
          </p:nvPr>
        </p:nvSpPr>
        <p:spPr>
          <a:xfrm>
            <a:off x="6019800" y="1295400"/>
            <a:ext cx="2971800" cy="4572000"/>
          </a:xfrm>
          <a:noFill/>
          <a:ln>
            <a:noFill/>
          </a:ln>
        </p:spPr>
        <p:txBody>
          <a:bodyPr/>
          <a:lstStyle/>
          <a:p>
            <a:pPr>
              <a:spcBef>
                <a:spcPts val="600"/>
              </a:spcBef>
              <a:spcAft>
                <a:spcPts val="0"/>
              </a:spcAft>
            </a:pPr>
            <a:r>
              <a:rPr lang="en-US" sz="2600" dirty="0"/>
              <a:t>Small areas can use UTM or State Plane</a:t>
            </a:r>
          </a:p>
          <a:p>
            <a:pPr>
              <a:spcBef>
                <a:spcPts val="600"/>
              </a:spcBef>
              <a:spcAft>
                <a:spcPts val="0"/>
              </a:spcAft>
            </a:pPr>
            <a:r>
              <a:rPr lang="en-US" sz="2600" dirty="0"/>
              <a:t>Larger areas need to use same type of projection as the map base.</a:t>
            </a:r>
          </a:p>
          <a:p>
            <a:pPr>
              <a:spcBef>
                <a:spcPts val="600"/>
              </a:spcBef>
              <a:spcAft>
                <a:spcPts val="0"/>
              </a:spcAft>
            </a:pPr>
            <a:r>
              <a:rPr lang="en-US" sz="2600" dirty="0"/>
              <a:t>Compare shapes with several projections to find one that seems close.</a:t>
            </a: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8878674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Measuring </a:t>
            </a:r>
            <a:r>
              <a:rPr lang="en-US" dirty="0" smtClean="0"/>
              <a:t>degrees</a:t>
            </a:r>
            <a:r>
              <a:rPr lang="en-US" sz="1200" dirty="0" smtClean="0"/>
              <a:t> 1</a:t>
            </a:r>
            <a:endParaRPr lang="en-US" sz="1200" dirty="0"/>
          </a:p>
        </p:txBody>
      </p:sp>
      <p:pic>
        <p:nvPicPr>
          <p:cNvPr id="9"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6103"/>
          <a:stretch/>
        </p:blipFill>
        <p:spPr bwMode="auto">
          <a:xfrm>
            <a:off x="457200" y="2281844"/>
            <a:ext cx="8229600" cy="3204556"/>
          </a:xfrm>
          <a:prstGeom prst="rect">
            <a:avLst/>
          </a:prstGeom>
          <a:noFill/>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3"/>
          <p:cNvSpPr>
            <a:spLocks noGrp="1"/>
          </p:cNvSpPr>
          <p:nvPr>
            <p:ph idx="13"/>
          </p:nvPr>
        </p:nvSpPr>
        <p:spPr>
          <a:xfrm>
            <a:off x="3048000" y="1371600"/>
            <a:ext cx="5029200" cy="1219200"/>
          </a:xfrm>
        </p:spPr>
        <p:txBody>
          <a:bodyPr/>
          <a:lstStyle/>
          <a:p>
            <a:r>
              <a:rPr lang="en-US" sz="2600" dirty="0">
                <a:solidFill>
                  <a:srgbClr val="CC4D00"/>
                </a:solidFill>
                <a:latin typeface="Calibri" pitchFamily="34" charset="0"/>
                <a:cs typeface="Calibri" pitchFamily="34" charset="0"/>
              </a:rPr>
              <a:t>Latitude measures the angle from the horizontal</a:t>
            </a:r>
            <a:r>
              <a:rPr lang="en-US" sz="2600" dirty="0" smtClean="0">
                <a:solidFill>
                  <a:srgbClr val="CC4D00"/>
                </a:solidFill>
                <a:latin typeface="Calibri" pitchFamily="34" charset="0"/>
                <a:cs typeface="Calibri" pitchFamily="34" charset="0"/>
              </a:rPr>
              <a:t>. </a:t>
            </a:r>
            <a:r>
              <a:rPr lang="en-US" sz="2600" dirty="0">
                <a:solidFill>
                  <a:srgbClr val="CC4D00"/>
                </a:solidFill>
                <a:latin typeface="Calibri" pitchFamily="34" charset="0"/>
                <a:cs typeface="Calibri" pitchFamily="34" charset="0"/>
              </a:rPr>
              <a:t>It represents north-south distance from the equator</a:t>
            </a:r>
            <a:r>
              <a:rPr lang="en-US" sz="2600" dirty="0" smtClean="0">
                <a:solidFill>
                  <a:srgbClr val="CC4D00"/>
                </a:solidFill>
                <a:latin typeface="Calibri" pitchFamily="34" charset="0"/>
                <a:cs typeface="Calibri" pitchFamily="34" charset="0"/>
              </a:rPr>
              <a:t>.</a:t>
            </a:r>
            <a:endParaRPr lang="en-US" sz="2600" dirty="0">
              <a:solidFill>
                <a:srgbClr val="CC4D00"/>
              </a:solidFill>
              <a:latin typeface="Calibri" pitchFamily="34" charset="0"/>
              <a:cs typeface="Calibri" pitchFamily="34" charset="0"/>
            </a:endParaRPr>
          </a:p>
        </p:txBody>
      </p:sp>
      <p:sp>
        <p:nvSpPr>
          <p:cNvPr id="4" name="Content Placeholder 4"/>
          <p:cNvSpPr>
            <a:spLocks noGrp="1"/>
          </p:cNvSpPr>
          <p:nvPr>
            <p:ph idx="14"/>
          </p:nvPr>
        </p:nvSpPr>
        <p:spPr>
          <a:xfrm>
            <a:off x="3352800" y="5334000"/>
            <a:ext cx="5638800" cy="1219200"/>
          </a:xfrm>
        </p:spPr>
        <p:txBody>
          <a:bodyPr/>
          <a:lstStyle/>
          <a:p>
            <a:r>
              <a:rPr lang="en-US" sz="2600" dirty="0">
                <a:solidFill>
                  <a:srgbClr val="7E00B4"/>
                </a:solidFill>
                <a:latin typeface="Calibri" pitchFamily="34" charset="0"/>
                <a:cs typeface="Calibri" pitchFamily="34" charset="0"/>
              </a:rPr>
              <a:t>Longitude measures around the circle of the equatorial plane</a:t>
            </a:r>
            <a:r>
              <a:rPr lang="en-US" sz="2600" dirty="0" smtClean="0">
                <a:solidFill>
                  <a:srgbClr val="7E00B4"/>
                </a:solidFill>
                <a:latin typeface="Calibri" pitchFamily="34" charset="0"/>
                <a:cs typeface="Calibri" pitchFamily="34" charset="0"/>
              </a:rPr>
              <a:t>. </a:t>
            </a:r>
            <a:r>
              <a:rPr lang="en-US" sz="2600" dirty="0">
                <a:solidFill>
                  <a:srgbClr val="7E00B4"/>
                </a:solidFill>
                <a:latin typeface="Calibri" pitchFamily="34" charset="0"/>
                <a:cs typeface="Calibri" pitchFamily="34" charset="0"/>
              </a:rPr>
              <a:t>It represents east-west distance from Prime Meridian</a:t>
            </a:r>
            <a:r>
              <a:rPr lang="en-US" sz="2600" dirty="0" smtClean="0">
                <a:solidFill>
                  <a:srgbClr val="7E00B4"/>
                </a:solidFill>
                <a:latin typeface="Calibri" pitchFamily="34" charset="0"/>
                <a:cs typeface="Calibri" pitchFamily="34" charset="0"/>
              </a:rPr>
              <a:t>.</a:t>
            </a:r>
            <a:endParaRPr lang="en-US" sz="2600" dirty="0">
              <a:solidFill>
                <a:srgbClr val="7E00B4"/>
              </a:solidFill>
              <a:latin typeface="Calibri" pitchFamily="34" charset="0"/>
              <a:cs typeface="Calibri" pitchFamily="34" charset="0"/>
            </a:endParaRPr>
          </a:p>
        </p:txBody>
      </p:sp>
      <p:sp>
        <p:nvSpPr>
          <p:cNvPr id="6" name="Text Placeholder 5"/>
          <p:cNvSpPr>
            <a:spLocks noGrp="1"/>
          </p:cNvSpPr>
          <p:nvPr>
            <p:ph type="body" sz="quarter" idx="17"/>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7281175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Preparing reference map</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28600" y="1447800"/>
            <a:ext cx="8287798"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3"/>
          <p:cNvSpPr>
            <a:spLocks noGrp="1"/>
          </p:cNvSpPr>
          <p:nvPr>
            <p:ph idx="13"/>
          </p:nvPr>
        </p:nvSpPr>
        <p:spPr>
          <a:xfrm>
            <a:off x="6553200" y="1371600"/>
            <a:ext cx="2438400" cy="3017520"/>
          </a:xfrm>
        </p:spPr>
        <p:txBody>
          <a:bodyPr/>
          <a:lstStyle/>
          <a:p>
            <a:pPr marL="365760" indent="-365760">
              <a:spcBef>
                <a:spcPts val="600"/>
              </a:spcBef>
              <a:spcAft>
                <a:spcPts val="0"/>
              </a:spcAft>
              <a:buFont typeface="+mj-lt"/>
              <a:buAutoNum type="arabicPeriod"/>
            </a:pPr>
            <a:r>
              <a:rPr lang="en-US" sz="2400" dirty="0" smtClean="0">
                <a:latin typeface="Calibri" pitchFamily="34" charset="0"/>
                <a:cs typeface="Calibri" pitchFamily="34" charset="0"/>
              </a:rPr>
              <a:t>Load </a:t>
            </a:r>
            <a:r>
              <a:rPr lang="en-US" sz="2400" dirty="0">
                <a:latin typeface="Calibri" pitchFamily="34" charset="0"/>
                <a:cs typeface="Calibri" pitchFamily="34" charset="0"/>
              </a:rPr>
              <a:t>US States layer </a:t>
            </a:r>
            <a:r>
              <a:rPr lang="en-US" sz="2400" dirty="0">
                <a:solidFill>
                  <a:srgbClr val="0A5D00"/>
                </a:solidFill>
                <a:latin typeface="Calibri" pitchFamily="34" charset="0"/>
                <a:cs typeface="Calibri" pitchFamily="34" charset="0"/>
              </a:rPr>
              <a:t>FIRST</a:t>
            </a:r>
            <a:r>
              <a:rPr lang="en-US" sz="2400" dirty="0">
                <a:latin typeface="Calibri" pitchFamily="34" charset="0"/>
                <a:cs typeface="Calibri" pitchFamily="34" charset="0"/>
              </a:rPr>
              <a:t>.</a:t>
            </a:r>
          </a:p>
          <a:p>
            <a:pPr marL="365760" indent="-365760">
              <a:spcBef>
                <a:spcPts val="600"/>
              </a:spcBef>
              <a:spcAft>
                <a:spcPts val="0"/>
              </a:spcAft>
              <a:buFont typeface="+mj-lt"/>
              <a:buAutoNum type="arabicPeriod"/>
            </a:pPr>
            <a:r>
              <a:rPr lang="en-US" sz="2400" dirty="0" smtClean="0">
                <a:latin typeface="Calibri" pitchFamily="34" charset="0"/>
                <a:cs typeface="Calibri" pitchFamily="34" charset="0"/>
              </a:rPr>
              <a:t>Set </a:t>
            </a:r>
            <a:r>
              <a:rPr lang="en-US" sz="2400" dirty="0">
                <a:latin typeface="Calibri" pitchFamily="34" charset="0"/>
                <a:cs typeface="Calibri" pitchFamily="34" charset="0"/>
              </a:rPr>
              <a:t>data frame to chosen CS (Lambert Conformal Conic in this case).</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7064158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Georeferencing toolbar</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95300" y="1321899"/>
            <a:ext cx="8267700" cy="524045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874930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Fit to Display </a:t>
            </a:r>
          </a:p>
        </p:txBody>
      </p:sp>
      <p:pic>
        <p:nvPicPr>
          <p:cNvPr id="11" name="Picture 2"/>
          <p:cNvPicPr>
            <a:picLocks noGrp="1" noChangeAspect="1" noChangeArrowheads="1"/>
          </p:cNvPicPr>
          <p:nvPr>
            <p:ph idx="1"/>
          </p:nvPr>
        </p:nvPicPr>
        <p:blipFill>
          <a:blip r:embed="rId2" cstate="print"/>
          <a:srcRect/>
          <a:stretch>
            <a:fillRect/>
          </a:stretch>
        </p:blipFill>
        <p:spPr bwMode="auto">
          <a:xfrm>
            <a:off x="762000" y="1396302"/>
            <a:ext cx="1809750" cy="466725"/>
          </a:xfrm>
          <a:prstGeom prst="rect">
            <a:avLst/>
          </a:prstGeom>
          <a:noFill/>
          <a:ln w="12700">
            <a:solidFill>
              <a:schemeClr val="tx1"/>
            </a:solidFill>
            <a:miter lim="800000"/>
            <a:headEnd/>
            <a:tailEnd/>
          </a:ln>
        </p:spPr>
      </p:pic>
      <p:pic>
        <p:nvPicPr>
          <p:cNvPr id="10" name="Picture 3"/>
          <p:cNvPicPr>
            <a:picLocks noGrp="1" noChangeAspect="1" noChangeArrowheads="1"/>
          </p:cNvPicPr>
          <p:nvPr>
            <p:ph idx="13"/>
          </p:nvPr>
        </p:nvPicPr>
        <p:blipFill rotWithShape="1">
          <a:blip r:embed="rId3">
            <a:extLst>
              <a:ext uri="{28A0092B-C50C-407E-A947-70E740481C1C}">
                <a14:useLocalDpi xmlns:a14="http://schemas.microsoft.com/office/drawing/2010/main" val="0"/>
              </a:ext>
            </a:extLst>
          </a:blip>
          <a:srcRect t="12903"/>
          <a:stretch/>
        </p:blipFill>
        <p:spPr bwMode="auto">
          <a:xfrm>
            <a:off x="1219200" y="1929702"/>
            <a:ext cx="7239000" cy="439489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4"/>
          <p:cNvSpPr>
            <a:spLocks noGrp="1"/>
          </p:cNvSpPr>
          <p:nvPr>
            <p:ph type="body" sz="quarter" idx="16"/>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41887790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Adding Links</a:t>
            </a:r>
          </a:p>
        </p:txBody>
      </p:sp>
      <p:pic>
        <p:nvPicPr>
          <p:cNvPr id="7" name="Picture 2"/>
          <p:cNvPicPr>
            <a:picLocks noGrp="1" noChangeAspect="1" noChangeArrowheads="1"/>
          </p:cNvPicPr>
          <p:nvPr>
            <p:ph idx="1"/>
          </p:nvPr>
        </p:nvPicPr>
        <p:blipFill rotWithShape="1">
          <a:blip r:embed="rId2" cstate="print"/>
          <a:srcRect l="20512" r="32479" b="21795"/>
          <a:stretch/>
        </p:blipFill>
        <p:spPr bwMode="auto">
          <a:xfrm>
            <a:off x="685800" y="1303713"/>
            <a:ext cx="914400" cy="1014152"/>
          </a:xfrm>
          <a:prstGeom prst="rect">
            <a:avLst/>
          </a:prstGeom>
          <a:noFill/>
          <a:ln w="12700">
            <a:solidFill>
              <a:schemeClr val="tx1"/>
            </a:solidFill>
            <a:miter lim="800000"/>
            <a:headEnd/>
            <a:tailEnd/>
          </a:ln>
        </p:spPr>
      </p:pic>
      <p:pic>
        <p:nvPicPr>
          <p:cNvPr id="13" name="Picture 3"/>
          <p:cNvPicPr>
            <a:picLocks noGrp="1" noChangeAspect="1" noChangeArrowheads="1"/>
          </p:cNvPicPr>
          <p:nvPr>
            <p:ph idx="13"/>
          </p:nvPr>
        </p:nvPicPr>
        <p:blipFill>
          <a:blip r:embed="rId3" cstate="print">
            <a:extLst>
              <a:ext uri="{28A0092B-C50C-407E-A947-70E740481C1C}">
                <a14:useLocalDpi xmlns:a14="http://schemas.microsoft.com/office/drawing/2010/main" val="0"/>
              </a:ext>
            </a:extLst>
          </a:blip>
          <a:stretch>
            <a:fillRect/>
          </a:stretch>
        </p:blipFill>
        <p:spPr bwMode="auto">
          <a:xfrm>
            <a:off x="533400" y="2438400"/>
            <a:ext cx="4515043" cy="3276600"/>
          </a:xfrm>
          <a:prstGeom prst="rect">
            <a:avLst/>
          </a:prstGeom>
          <a:noFill/>
          <a:ln w="9525">
            <a:noFill/>
            <a:miter lim="800000"/>
            <a:headEnd/>
            <a:tailEnd/>
          </a:ln>
        </p:spPr>
      </p:pic>
      <p:sp>
        <p:nvSpPr>
          <p:cNvPr id="4" name="Content Placeholder 4"/>
          <p:cNvSpPr>
            <a:spLocks noGrp="1"/>
          </p:cNvSpPr>
          <p:nvPr>
            <p:ph idx="14"/>
          </p:nvPr>
        </p:nvSpPr>
        <p:spPr>
          <a:xfrm>
            <a:off x="5105400" y="1447800"/>
            <a:ext cx="3886200" cy="4800600"/>
          </a:xfrm>
        </p:spPr>
        <p:txBody>
          <a:bodyPr/>
          <a:lstStyle/>
          <a:p>
            <a:pPr>
              <a:lnSpc>
                <a:spcPct val="90000"/>
              </a:lnSpc>
            </a:pPr>
            <a:r>
              <a:rPr lang="en-US" sz="2800" dirty="0"/>
              <a:t>Add links, one pair at a time, starting with image.</a:t>
            </a:r>
          </a:p>
          <a:p>
            <a:pPr>
              <a:lnSpc>
                <a:spcPct val="90000"/>
              </a:lnSpc>
            </a:pPr>
            <a:r>
              <a:rPr lang="en-US" sz="2800" dirty="0"/>
              <a:t>Always do the pair in the same order!</a:t>
            </a:r>
          </a:p>
          <a:p>
            <a:pPr>
              <a:lnSpc>
                <a:spcPct val="90000"/>
              </a:lnSpc>
            </a:pPr>
            <a:r>
              <a:rPr lang="en-US" sz="2800" dirty="0"/>
              <a:t>Spread links out over entire image.</a:t>
            </a:r>
          </a:p>
          <a:p>
            <a:pPr>
              <a:lnSpc>
                <a:spcPct val="90000"/>
              </a:lnSpc>
            </a:pPr>
            <a:r>
              <a:rPr lang="en-US" sz="2800" dirty="0"/>
              <a:t>Display will update with each added link.</a:t>
            </a:r>
          </a:p>
          <a:p>
            <a:pPr>
              <a:lnSpc>
                <a:spcPct val="90000"/>
              </a:lnSpc>
            </a:pPr>
            <a:r>
              <a:rPr lang="en-US" sz="2800" dirty="0"/>
              <a:t>Add links until no more improvement is </a:t>
            </a:r>
            <a:r>
              <a:rPr lang="en-US" sz="2800" dirty="0" smtClean="0"/>
              <a:t>seen.</a:t>
            </a:r>
            <a:endParaRPr lang="en-US" sz="2800" dirty="0"/>
          </a:p>
        </p:txBody>
      </p:sp>
      <p:sp>
        <p:nvSpPr>
          <p:cNvPr id="6"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263231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Link </a:t>
            </a:r>
            <a:r>
              <a:rPr lang="en-US" dirty="0" smtClean="0"/>
              <a:t>Table</a:t>
            </a:r>
            <a:r>
              <a:rPr lang="en-US" sz="1200" dirty="0" smtClean="0"/>
              <a:t> 1</a:t>
            </a:r>
            <a:endParaRPr lang="en-US" sz="1200" dirty="0"/>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04800" y="1295400"/>
            <a:ext cx="8534400" cy="3586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3"/>
          <p:cNvSpPr>
            <a:spLocks noGrp="1"/>
          </p:cNvSpPr>
          <p:nvPr>
            <p:ph idx="13"/>
          </p:nvPr>
        </p:nvSpPr>
        <p:spPr>
          <a:xfrm>
            <a:off x="457200" y="4953000"/>
            <a:ext cx="8229600" cy="1645920"/>
          </a:xfrm>
          <a:solidFill>
            <a:srgbClr val="B0CCB0"/>
          </a:solidFill>
        </p:spPr>
        <p:txBody>
          <a:bodyPr/>
          <a:lstStyle/>
          <a:p>
            <a:pPr>
              <a:spcBef>
                <a:spcPts val="600"/>
              </a:spcBef>
            </a:pPr>
            <a:r>
              <a:rPr lang="en-US" sz="2600" dirty="0">
                <a:latin typeface="Calibri" pitchFamily="34" charset="0"/>
                <a:cs typeface="Calibri" pitchFamily="34" charset="0"/>
              </a:rPr>
              <a:t>Shows links and their coordinates.</a:t>
            </a:r>
          </a:p>
          <a:p>
            <a:pPr>
              <a:spcBef>
                <a:spcPts val="600"/>
              </a:spcBef>
            </a:pPr>
            <a:r>
              <a:rPr lang="en-US" sz="2600" dirty="0">
                <a:latin typeface="Calibri" pitchFamily="34" charset="0"/>
                <a:cs typeface="Calibri" pitchFamily="34" charset="0"/>
              </a:rPr>
              <a:t>Keeps track of individual residuals and total RMS errors.</a:t>
            </a:r>
          </a:p>
          <a:p>
            <a:pPr>
              <a:spcBef>
                <a:spcPts val="600"/>
              </a:spcBef>
            </a:pPr>
            <a:r>
              <a:rPr lang="en-US" sz="2600" dirty="0">
                <a:latin typeface="Calibri" pitchFamily="34" charset="0"/>
                <a:cs typeface="Calibri" pitchFamily="34" charset="0"/>
              </a:rPr>
              <a:t>Try deleting ones with high residuals compared to others.</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919584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Transformation method</a:t>
            </a:r>
            <a:endParaRPr lang="en-US" sz="1200" dirty="0"/>
          </a:p>
        </p:txBody>
      </p:sp>
      <p:pic>
        <p:nvPicPr>
          <p:cNvPr id="12" name="Picture 2"/>
          <p:cNvPicPr>
            <a:picLocks noGrp="1" noChangeAspect="1" noChangeArrowheads="1"/>
          </p:cNvPicPr>
          <p:nvPr>
            <p:ph idx="1"/>
          </p:nvPr>
        </p:nvPicPr>
        <p:blipFill>
          <a:blip r:embed="rId2" cstate="print"/>
          <a:srcRect/>
          <a:stretch>
            <a:fillRect/>
          </a:stretch>
        </p:blipFill>
        <p:spPr bwMode="auto">
          <a:xfrm>
            <a:off x="685800" y="1524000"/>
            <a:ext cx="7772400" cy="741182"/>
          </a:xfrm>
          <a:prstGeom prst="rect">
            <a:avLst/>
          </a:prstGeom>
          <a:noFill/>
          <a:ln w="12700">
            <a:solidFill>
              <a:schemeClr val="tx1"/>
            </a:solidFill>
            <a:miter lim="800000"/>
            <a:headEnd/>
            <a:tailEnd/>
          </a:ln>
        </p:spPr>
      </p:pic>
      <p:sp>
        <p:nvSpPr>
          <p:cNvPr id="5" name="Content Placeholder 3"/>
          <p:cNvSpPr>
            <a:spLocks noGrp="1"/>
          </p:cNvSpPr>
          <p:nvPr>
            <p:ph idx="13"/>
          </p:nvPr>
        </p:nvSpPr>
        <p:spPr>
          <a:xfrm>
            <a:off x="457200" y="2514600"/>
            <a:ext cx="4876800" cy="2971800"/>
          </a:xfrm>
        </p:spPr>
        <p:txBody>
          <a:bodyPr/>
          <a:lstStyle/>
          <a:p>
            <a:r>
              <a:rPr lang="en-US" sz="2600" b="1" dirty="0"/>
              <a:t>First order </a:t>
            </a:r>
            <a:r>
              <a:rPr lang="en-US" sz="2600" dirty="0"/>
              <a:t>rotates and shifts image.  Requires fewest links.</a:t>
            </a:r>
          </a:p>
          <a:p>
            <a:r>
              <a:rPr lang="en-US" sz="2600" b="1" dirty="0"/>
              <a:t>Second order </a:t>
            </a:r>
            <a:r>
              <a:rPr lang="en-US" sz="2600" dirty="0"/>
              <a:t>allows for bending of the image.  Requires more links.</a:t>
            </a:r>
          </a:p>
          <a:p>
            <a:r>
              <a:rPr lang="en-US" sz="2600" b="1" dirty="0"/>
              <a:t>Third order </a:t>
            </a:r>
            <a:r>
              <a:rPr lang="en-US" sz="2600" dirty="0"/>
              <a:t>like second order but allows greater curvature</a:t>
            </a:r>
            <a:r>
              <a:rPr lang="en-US" sz="2600" dirty="0" smtClean="0"/>
              <a:t>.</a:t>
            </a:r>
            <a:endParaRPr lang="en-US" sz="2600" dirty="0"/>
          </a:p>
        </p:txBody>
      </p:sp>
      <p:sp>
        <p:nvSpPr>
          <p:cNvPr id="10" name="Content Placeholder 4"/>
          <p:cNvSpPr>
            <a:spLocks noGrp="1"/>
          </p:cNvSpPr>
          <p:nvPr>
            <p:ph idx="14"/>
          </p:nvPr>
        </p:nvSpPr>
        <p:spPr>
          <a:xfrm>
            <a:off x="2057400" y="5638800"/>
            <a:ext cx="3733800" cy="914400"/>
          </a:xfrm>
          <a:solidFill>
            <a:srgbClr val="B0CCB0"/>
          </a:solidFill>
        </p:spPr>
        <p:txBody>
          <a:bodyPr/>
          <a:lstStyle/>
          <a:p>
            <a:r>
              <a:rPr lang="en-US" sz="2600" dirty="0">
                <a:latin typeface="Calibri" pitchFamily="34" charset="0"/>
                <a:cs typeface="Calibri" pitchFamily="34" charset="0"/>
              </a:rPr>
              <a:t>Use the lowest order that produces a reasonable fit</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pic>
        <p:nvPicPr>
          <p:cNvPr id="14" name="Picture 5"/>
          <p:cNvPicPr>
            <a:picLocks noGrp="1" noChangeAspect="1" noChangeArrowheads="1"/>
          </p:cNvPicPr>
          <p:nvPr>
            <p:ph idx="15"/>
          </p:nvPr>
        </p:nvPicPr>
        <p:blipFill>
          <a:blip r:embed="rId3" cstate="print"/>
          <a:srcRect/>
          <a:stretch>
            <a:fillRect/>
          </a:stretch>
        </p:blipFill>
        <p:spPr bwMode="auto">
          <a:xfrm>
            <a:off x="5486400" y="2667000"/>
            <a:ext cx="3487070" cy="2514600"/>
          </a:xfrm>
          <a:prstGeom prst="rect">
            <a:avLst/>
          </a:prstGeom>
          <a:noFill/>
          <a:ln w="12700">
            <a:solidFill>
              <a:srgbClr val="000000"/>
            </a:solidFill>
            <a:miter lim="800000"/>
            <a:headEnd/>
            <a:tailEnd/>
          </a:ln>
        </p:spPr>
      </p:pic>
      <p:sp>
        <p:nvSpPr>
          <p:cNvPr id="8"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782928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pPr>
              <a:spcBef>
                <a:spcPct val="50000"/>
              </a:spcBef>
            </a:pPr>
            <a:r>
              <a:rPr lang="en-US" dirty="0"/>
              <a:t>Rules of </a:t>
            </a:r>
            <a:r>
              <a:rPr lang="en-US" dirty="0" smtClean="0"/>
              <a:t>Thumb  </a:t>
            </a:r>
            <a:endParaRPr lang="en-US" dirty="0"/>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95400"/>
            <a:ext cx="4419600" cy="345835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5181600" y="1295400"/>
            <a:ext cx="3810000" cy="3352800"/>
          </a:xfrm>
        </p:spPr>
        <p:txBody>
          <a:bodyPr/>
          <a:lstStyle/>
          <a:p>
            <a:pPr>
              <a:spcBef>
                <a:spcPts val="600"/>
              </a:spcBef>
            </a:pPr>
            <a:r>
              <a:rPr lang="en-US" sz="2800" dirty="0">
                <a:latin typeface="Calibri" pitchFamily="34" charset="0"/>
                <a:cs typeface="Calibri" pitchFamily="34" charset="0"/>
              </a:rPr>
              <a:t>Zoom in for better accuracy of links.</a:t>
            </a:r>
          </a:p>
          <a:p>
            <a:pPr>
              <a:spcBef>
                <a:spcPts val="600"/>
              </a:spcBef>
            </a:pPr>
            <a:r>
              <a:rPr lang="en-US" sz="2800" dirty="0">
                <a:latin typeface="Calibri" pitchFamily="34" charset="0"/>
                <a:cs typeface="Calibri" pitchFamily="34" charset="0"/>
              </a:rPr>
              <a:t>How many links do you need?  </a:t>
            </a:r>
          </a:p>
          <a:p>
            <a:pPr>
              <a:spcBef>
                <a:spcPts val="600"/>
              </a:spcBef>
            </a:pPr>
            <a:r>
              <a:rPr lang="en-US" sz="2800" dirty="0">
                <a:latin typeface="Calibri" pitchFamily="34" charset="0"/>
                <a:cs typeface="Calibri" pitchFamily="34" charset="0"/>
              </a:rPr>
              <a:t>Depends on amount of distortion and transformation method</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6" name="Content Placeholder 4"/>
          <p:cNvSpPr>
            <a:spLocks noGrp="1"/>
          </p:cNvSpPr>
          <p:nvPr>
            <p:ph idx="14"/>
          </p:nvPr>
        </p:nvSpPr>
        <p:spPr>
          <a:xfrm>
            <a:off x="457200" y="4876800"/>
            <a:ext cx="8534400" cy="1676400"/>
          </a:xfrm>
        </p:spPr>
        <p:txBody>
          <a:bodyPr/>
          <a:lstStyle/>
          <a:p>
            <a:pPr algn="ctr">
              <a:spcBef>
                <a:spcPct val="50000"/>
              </a:spcBef>
            </a:pPr>
            <a:r>
              <a:rPr lang="en-US" sz="2800" dirty="0">
                <a:latin typeface="Calibri" pitchFamily="34" charset="0"/>
                <a:cs typeface="Calibri" pitchFamily="34" charset="0"/>
              </a:rPr>
              <a:t>Keep adding links as long as registration continues to improve.</a:t>
            </a:r>
          </a:p>
          <a:p>
            <a:pPr algn="ctr">
              <a:spcBef>
                <a:spcPct val="50000"/>
              </a:spcBef>
            </a:pPr>
            <a:r>
              <a:rPr lang="en-US" sz="2800" dirty="0">
                <a:latin typeface="Calibri" pitchFamily="34" charset="0"/>
                <a:cs typeface="Calibri" pitchFamily="34" charset="0"/>
              </a:rPr>
              <a:t>If registration is still poor, try a higher order polynomial</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8" name="Text Placeholder 5"/>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632015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smtClean="0"/>
              <a:t>The Weather Channel</a:t>
            </a:r>
            <a:endParaRPr lang="en-US" dirty="0"/>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654765" y="1295400"/>
            <a:ext cx="5834470" cy="3586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3"/>
          <p:cNvSpPr>
            <a:spLocks noGrp="1"/>
          </p:cNvSpPr>
          <p:nvPr>
            <p:ph idx="13"/>
          </p:nvPr>
        </p:nvSpPr>
        <p:spPr>
          <a:xfrm>
            <a:off x="457200" y="5029200"/>
            <a:ext cx="8229600" cy="1524000"/>
          </a:xfrm>
        </p:spPr>
        <p:txBody>
          <a:bodyPr/>
          <a:lstStyle/>
          <a:p>
            <a:r>
              <a:rPr lang="en-US" dirty="0">
                <a:latin typeface="Calibri" pitchFamily="34" charset="0"/>
                <a:cs typeface="Calibri" pitchFamily="34" charset="0"/>
              </a:rPr>
              <a:t>In this case, an acceptable registration achieved with six control points and affine transformation</a:t>
            </a:r>
            <a:r>
              <a:rPr lang="en-US" dirty="0" smtClean="0">
                <a:latin typeface="Calibri" pitchFamily="34" charset="0"/>
                <a:cs typeface="Calibri" pitchFamily="34" charset="0"/>
              </a:rPr>
              <a:t>.</a:t>
            </a:r>
            <a:endParaRPr lang="en-US" dirty="0">
              <a:latin typeface="Calibri" pitchFamily="34" charset="0"/>
              <a:cs typeface="Calibri" pitchFamily="34" charset="0"/>
            </a:endParaRP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576638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smtClean="0"/>
              <a:t>Link Table</a:t>
            </a:r>
            <a:r>
              <a:rPr lang="en-US" sz="1200" dirty="0" smtClean="0"/>
              <a:t> 2</a:t>
            </a:r>
            <a:endParaRPr lang="en-US" sz="1200" dirty="0"/>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676400" y="1239348"/>
            <a:ext cx="5791200" cy="43232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3"/>
          <p:cNvSpPr>
            <a:spLocks noGrp="1"/>
          </p:cNvSpPr>
          <p:nvPr>
            <p:ph idx="13"/>
          </p:nvPr>
        </p:nvSpPr>
        <p:spPr>
          <a:xfrm>
            <a:off x="457200" y="5654040"/>
            <a:ext cx="8229600" cy="822960"/>
          </a:xfrm>
        </p:spPr>
        <p:txBody>
          <a:bodyPr/>
          <a:lstStyle/>
          <a:p>
            <a:pPr>
              <a:spcBef>
                <a:spcPct val="50000"/>
              </a:spcBef>
            </a:pPr>
            <a:r>
              <a:rPr lang="en-US" sz="2800" dirty="0">
                <a:latin typeface="Calibri" pitchFamily="34" charset="0"/>
                <a:cs typeface="Calibri" pitchFamily="34" charset="0"/>
              </a:rPr>
              <a:t>Final Links.  Overall registration error is ~ 15 km, which is not bad for a national data set.</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261241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88720"/>
          </a:xfrm>
        </p:spPr>
        <p:txBody>
          <a:bodyPr/>
          <a:lstStyle/>
          <a:p>
            <a:r>
              <a:rPr lang="en-US" dirty="0"/>
              <a:t>Finalize </a:t>
            </a:r>
            <a:r>
              <a:rPr lang="en-US" dirty="0" err="1"/>
              <a:t>georeferencing</a:t>
            </a:r>
            <a:endParaRPr lang="en-US" dirty="0"/>
          </a:p>
        </p:txBody>
      </p:sp>
      <p:sp>
        <p:nvSpPr>
          <p:cNvPr id="3" name="Content Placeholder 2"/>
          <p:cNvSpPr>
            <a:spLocks noGrp="1"/>
          </p:cNvSpPr>
          <p:nvPr>
            <p:ph idx="1"/>
          </p:nvPr>
        </p:nvSpPr>
        <p:spPr>
          <a:xfrm>
            <a:off x="457200" y="1436370"/>
            <a:ext cx="4191000" cy="4800600"/>
          </a:xfrm>
        </p:spPr>
        <p:txBody>
          <a:bodyPr/>
          <a:lstStyle/>
          <a:p>
            <a:r>
              <a:rPr lang="en-US" sz="2800" b="1" dirty="0"/>
              <a:t>Update Georeferencing</a:t>
            </a:r>
          </a:p>
          <a:p>
            <a:r>
              <a:rPr lang="en-US" sz="2800" dirty="0"/>
              <a:t>Quick and easy</a:t>
            </a:r>
          </a:p>
          <a:p>
            <a:r>
              <a:rPr lang="en-US" sz="2800" dirty="0"/>
              <a:t>Stores transformation parameters in a file with the image</a:t>
            </a:r>
          </a:p>
          <a:p>
            <a:r>
              <a:rPr lang="en-US" sz="2800" dirty="0"/>
              <a:t>Keeps original image unchanged</a:t>
            </a:r>
          </a:p>
          <a:p>
            <a:r>
              <a:rPr lang="en-US" sz="2800" dirty="0"/>
              <a:t>Image position updated on the fly as </a:t>
            </a:r>
            <a:r>
              <a:rPr lang="en-US" sz="2800" dirty="0" smtClean="0"/>
              <a:t>displayed</a:t>
            </a:r>
            <a:endParaRPr lang="en-US" sz="2800" dirty="0"/>
          </a:p>
        </p:txBody>
      </p:sp>
      <p:sp>
        <p:nvSpPr>
          <p:cNvPr id="5" name="Content Placeholder 3"/>
          <p:cNvSpPr>
            <a:spLocks noGrp="1"/>
          </p:cNvSpPr>
          <p:nvPr>
            <p:ph idx="13"/>
          </p:nvPr>
        </p:nvSpPr>
        <p:spPr>
          <a:xfrm>
            <a:off x="4800600" y="1436370"/>
            <a:ext cx="4191000" cy="4888230"/>
          </a:xfrm>
        </p:spPr>
        <p:txBody>
          <a:bodyPr/>
          <a:lstStyle/>
          <a:p>
            <a:r>
              <a:rPr lang="en-US" sz="2800" b="1" dirty="0"/>
              <a:t>Rectify</a:t>
            </a:r>
          </a:p>
          <a:p>
            <a:r>
              <a:rPr lang="en-US" sz="2800" dirty="0"/>
              <a:t>Produces new image file</a:t>
            </a:r>
          </a:p>
          <a:p>
            <a:r>
              <a:rPr lang="en-US" sz="2800" dirty="0"/>
              <a:t>Permanent transformation</a:t>
            </a:r>
          </a:p>
          <a:p>
            <a:r>
              <a:rPr lang="en-US" sz="2800" dirty="0"/>
              <a:t>May affect image </a:t>
            </a:r>
            <a:r>
              <a:rPr lang="en-US" sz="2800" dirty="0" err="1"/>
              <a:t>colormap</a:t>
            </a:r>
            <a:endParaRPr lang="en-US" sz="2800" dirty="0"/>
          </a:p>
          <a:p>
            <a:r>
              <a:rPr lang="en-US" sz="2800" dirty="0"/>
              <a:t>Requires </a:t>
            </a:r>
            <a:r>
              <a:rPr lang="en-US" sz="2800" dirty="0" smtClean="0"/>
              <a:t>resampling</a:t>
            </a:r>
            <a:endParaRPr lang="en-US" sz="2800" dirty="0"/>
          </a:p>
        </p:txBody>
      </p:sp>
      <p:pic>
        <p:nvPicPr>
          <p:cNvPr id="10" name="Picture 4"/>
          <p:cNvPicPr>
            <a:picLocks noGrp="1" noChangeAspect="1" noChangeArrowheads="1"/>
          </p:cNvPicPr>
          <p:nvPr>
            <p:ph idx="14"/>
          </p:nvPr>
        </p:nvPicPr>
        <p:blipFill>
          <a:blip r:embed="rId2" cstate="print"/>
          <a:srcRect/>
          <a:stretch>
            <a:fillRect/>
          </a:stretch>
        </p:blipFill>
        <p:spPr bwMode="auto">
          <a:xfrm>
            <a:off x="4953000" y="4724400"/>
            <a:ext cx="3909060" cy="1447800"/>
          </a:xfrm>
          <a:prstGeom prst="rect">
            <a:avLst/>
          </a:prstGeom>
          <a:noFill/>
          <a:ln w="12700">
            <a:solidFill>
              <a:schemeClr val="tx1"/>
            </a:solidFill>
            <a:miter lim="800000"/>
            <a:headEnd/>
            <a:tailEnd/>
          </a:ln>
        </p:spPr>
      </p:pic>
      <p:sp>
        <p:nvSpPr>
          <p:cNvPr id="6"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798177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Measuring </a:t>
            </a:r>
            <a:r>
              <a:rPr lang="en-US" dirty="0" smtClean="0"/>
              <a:t>degrees</a:t>
            </a:r>
            <a:r>
              <a:rPr lang="en-US" sz="1200" dirty="0" smtClean="0"/>
              <a:t> 2</a:t>
            </a:r>
            <a:endParaRPr lang="en-US" sz="1200" dirty="0"/>
          </a:p>
        </p:txBody>
      </p:sp>
      <p:pic>
        <p:nvPicPr>
          <p:cNvPr id="4098"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614" b="2038"/>
          <a:stretch/>
        </p:blipFill>
        <p:spPr bwMode="auto">
          <a:xfrm>
            <a:off x="228600" y="1295400"/>
            <a:ext cx="7467600" cy="53086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6019800" y="1295400"/>
            <a:ext cx="2552700" cy="2209800"/>
          </a:xfrm>
        </p:spPr>
        <p:txBody>
          <a:bodyPr/>
          <a:lstStyle/>
          <a:p>
            <a:pPr>
              <a:spcBef>
                <a:spcPct val="50000"/>
              </a:spcBef>
            </a:pPr>
            <a:r>
              <a:rPr lang="en-US" sz="2400" dirty="0">
                <a:solidFill>
                  <a:srgbClr val="D40555"/>
                </a:solidFill>
                <a:latin typeface="Calibri" pitchFamily="34" charset="0"/>
                <a:cs typeface="Calibri" pitchFamily="34" charset="0"/>
              </a:rPr>
              <a:t>Latitude measures the angle from the horizontal.  It represents north-south distance from the equator.</a:t>
            </a:r>
          </a:p>
        </p:txBody>
      </p:sp>
      <p:sp>
        <p:nvSpPr>
          <p:cNvPr id="4" name="Content Placeholder 4"/>
          <p:cNvSpPr>
            <a:spLocks noGrp="1"/>
          </p:cNvSpPr>
          <p:nvPr>
            <p:ph idx="14"/>
          </p:nvPr>
        </p:nvSpPr>
        <p:spPr>
          <a:xfrm>
            <a:off x="6172200" y="4343400"/>
            <a:ext cx="2819400" cy="2209800"/>
          </a:xfrm>
        </p:spPr>
        <p:txBody>
          <a:bodyPr/>
          <a:lstStyle/>
          <a:p>
            <a:pPr>
              <a:spcBef>
                <a:spcPct val="50000"/>
              </a:spcBef>
            </a:pPr>
            <a:r>
              <a:rPr lang="en-US" sz="2400" dirty="0">
                <a:solidFill>
                  <a:srgbClr val="0A5D00"/>
                </a:solidFill>
                <a:latin typeface="Calibri" pitchFamily="34" charset="0"/>
                <a:cs typeface="Calibri" pitchFamily="34" charset="0"/>
              </a:rPr>
              <a:t>Longitude measures around the circle of the equatorial plane.  It represents east-west distance from Prime Meridian.</a:t>
            </a:r>
          </a:p>
        </p:txBody>
      </p:sp>
      <p:sp>
        <p:nvSpPr>
          <p:cNvPr id="6" name="Text Placeholder 5"/>
          <p:cNvSpPr>
            <a:spLocks noGrp="1"/>
          </p:cNvSpPr>
          <p:nvPr>
            <p:ph type="body" sz="quarter" idx="17"/>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9821052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GCS properties</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2400" y="1371600"/>
            <a:ext cx="4703712" cy="4412082"/>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3"/>
          <p:cNvPicPr>
            <a:picLocks noGrp="1" noChangeAspect="1" noChangeArrowheads="1"/>
          </p:cNvPicPr>
          <p:nvPr>
            <p:ph idx="13"/>
          </p:nvPr>
        </p:nvPicPr>
        <p:blipFill rotWithShape="1">
          <a:blip r:embed="rId3">
            <a:extLst>
              <a:ext uri="{28A0092B-C50C-407E-A947-70E740481C1C}">
                <a14:useLocalDpi xmlns:a14="http://schemas.microsoft.com/office/drawing/2010/main" val="0"/>
              </a:ext>
            </a:extLst>
          </a:blip>
          <a:srcRect t="2815" b="4328"/>
          <a:stretch/>
        </p:blipFill>
        <p:spPr bwMode="auto">
          <a:xfrm>
            <a:off x="3886200" y="4038600"/>
            <a:ext cx="4648200" cy="25146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4"/>
          <p:cNvSpPr>
            <a:spLocks noGrp="1"/>
          </p:cNvSpPr>
          <p:nvPr>
            <p:ph idx="14"/>
          </p:nvPr>
        </p:nvSpPr>
        <p:spPr>
          <a:xfrm>
            <a:off x="4953000" y="1219200"/>
            <a:ext cx="4038600" cy="2743200"/>
          </a:xfrm>
        </p:spPr>
        <p:txBody>
          <a:bodyPr/>
          <a:lstStyle/>
          <a:p>
            <a:pPr>
              <a:spcBef>
                <a:spcPts val="600"/>
              </a:spcBef>
              <a:spcAft>
                <a:spcPts val="0"/>
              </a:spcAft>
            </a:pPr>
            <a:r>
              <a:rPr lang="en-US" sz="2400" dirty="0">
                <a:latin typeface="Calibri" pitchFamily="34" charset="0"/>
                <a:cs typeface="Calibri" pitchFamily="34" charset="0"/>
              </a:rPr>
              <a:t>Measured in angular degrees</a:t>
            </a:r>
          </a:p>
          <a:p>
            <a:pPr>
              <a:spcBef>
                <a:spcPts val="600"/>
              </a:spcBef>
              <a:spcAft>
                <a:spcPts val="0"/>
              </a:spcAft>
            </a:pPr>
            <a:r>
              <a:rPr lang="en-US" sz="2400" dirty="0">
                <a:latin typeface="Calibri" pitchFamily="34" charset="0"/>
                <a:cs typeface="Calibri" pitchFamily="34" charset="0"/>
              </a:rPr>
              <a:t>Length of longitude degree varies with latitude</a:t>
            </a:r>
          </a:p>
          <a:p>
            <a:pPr>
              <a:spcBef>
                <a:spcPts val="600"/>
              </a:spcBef>
              <a:spcAft>
                <a:spcPts val="0"/>
              </a:spcAft>
            </a:pPr>
            <a:r>
              <a:rPr lang="en-US" sz="2400" dirty="0">
                <a:latin typeface="Calibri" pitchFamily="34" charset="0"/>
                <a:cs typeface="Calibri" pitchFamily="34" charset="0"/>
              </a:rPr>
              <a:t>Commonly portrayed as a planar coordinate system in GIS using decimal degrees, which introduces distortion.</a:t>
            </a:r>
          </a:p>
        </p:txBody>
      </p:sp>
      <p:sp>
        <p:nvSpPr>
          <p:cNvPr id="6" name="Text Placeholder 5"/>
          <p:cNvSpPr>
            <a:spLocks noGrp="1"/>
          </p:cNvSpPr>
          <p:nvPr>
            <p:ph type="body" sz="quarter" idx="17"/>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557792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Precision for </a:t>
            </a:r>
            <a:r>
              <a:rPr lang="en-US" dirty="0" err="1"/>
              <a:t>unprojected</a:t>
            </a:r>
            <a:r>
              <a:rPr lang="en-US" dirty="0"/>
              <a:t> data</a:t>
            </a:r>
          </a:p>
        </p:txBody>
      </p:sp>
      <p:sp>
        <p:nvSpPr>
          <p:cNvPr id="5" name="Content Placeholder 2"/>
          <p:cNvSpPr>
            <a:spLocks noGrp="1"/>
          </p:cNvSpPr>
          <p:nvPr>
            <p:ph idx="1"/>
          </p:nvPr>
        </p:nvSpPr>
        <p:spPr>
          <a:xfrm>
            <a:off x="457200" y="1295400"/>
            <a:ext cx="8229600" cy="1752600"/>
          </a:xfrm>
        </p:spPr>
        <p:txBody>
          <a:bodyPr/>
          <a:lstStyle/>
          <a:p>
            <a:r>
              <a:rPr lang="en-US" sz="3000" dirty="0" err="1"/>
              <a:t>Unprojected</a:t>
            </a:r>
            <a:r>
              <a:rPr lang="en-US" sz="3000" dirty="0"/>
              <a:t> data are stored in degrees</a:t>
            </a:r>
          </a:p>
          <a:p>
            <a:pPr lvl="1"/>
            <a:r>
              <a:rPr lang="en-US" sz="2600" dirty="0"/>
              <a:t>Require a high resolution for good results</a:t>
            </a:r>
          </a:p>
          <a:p>
            <a:pPr lvl="1"/>
            <a:r>
              <a:rPr lang="en-US" sz="2600" dirty="0"/>
              <a:t>Keep in mind when recording and </a:t>
            </a:r>
            <a:r>
              <a:rPr lang="en-US" sz="2600" dirty="0" smtClean="0"/>
              <a:t>transmitting</a:t>
            </a:r>
            <a:endParaRPr lang="en-US" sz="2600" dirty="0"/>
          </a:p>
        </p:txBody>
      </p:sp>
      <p:pic>
        <p:nvPicPr>
          <p:cNvPr id="12" name="Picture 3"/>
          <p:cNvPicPr>
            <a:picLocks noGrp="1" noChangeAspect="1" noChangeArrowheads="1"/>
          </p:cNvPicPr>
          <p:nvPr>
            <p:ph idx="13"/>
          </p:nvPr>
        </p:nvPicPr>
        <p:blipFill>
          <a:blip r:embed="rId2" cstate="print"/>
          <a:srcRect/>
          <a:stretch>
            <a:fillRect/>
          </a:stretch>
        </p:blipFill>
        <p:spPr bwMode="auto">
          <a:xfrm>
            <a:off x="457200" y="3352800"/>
            <a:ext cx="4517744" cy="2761456"/>
          </a:xfrm>
          <a:prstGeom prst="rect">
            <a:avLst/>
          </a:prstGeom>
          <a:noFill/>
          <a:ln w="9525">
            <a:noFill/>
            <a:miter lim="800000"/>
            <a:headEnd/>
            <a:tailEnd/>
          </a:ln>
        </p:spPr>
      </p:pic>
      <p:sp>
        <p:nvSpPr>
          <p:cNvPr id="3" name="Content Placeholder 4"/>
          <p:cNvSpPr>
            <a:spLocks noGrp="1"/>
          </p:cNvSpPr>
          <p:nvPr>
            <p:ph idx="14"/>
          </p:nvPr>
        </p:nvSpPr>
        <p:spPr>
          <a:xfrm>
            <a:off x="5105400" y="3352800"/>
            <a:ext cx="3886200" cy="2590800"/>
          </a:xfrm>
        </p:spPr>
        <p:txBody>
          <a:bodyPr/>
          <a:lstStyle/>
          <a:p>
            <a:pPr>
              <a:spcBef>
                <a:spcPct val="50000"/>
              </a:spcBef>
            </a:pPr>
            <a:r>
              <a:rPr lang="en-US" sz="2600" dirty="0">
                <a:latin typeface="Calibri" pitchFamily="34" charset="0"/>
                <a:cs typeface="Calibri" pitchFamily="34" charset="0"/>
              </a:rPr>
              <a:t>1 </a:t>
            </a:r>
            <a:r>
              <a:rPr lang="en-US" sz="2600" dirty="0" err="1">
                <a:latin typeface="Calibri" pitchFamily="34" charset="0"/>
                <a:cs typeface="Calibri" pitchFamily="34" charset="0"/>
              </a:rPr>
              <a:t>deg</a:t>
            </a:r>
            <a:r>
              <a:rPr lang="en-US" sz="2600" dirty="0">
                <a:latin typeface="Calibri" pitchFamily="34" charset="0"/>
                <a:cs typeface="Calibri" pitchFamily="34" charset="0"/>
              </a:rPr>
              <a:t> ≈ 110 km*</a:t>
            </a:r>
          </a:p>
          <a:p>
            <a:pPr>
              <a:spcBef>
                <a:spcPct val="50000"/>
              </a:spcBef>
            </a:pPr>
            <a:r>
              <a:rPr lang="en-US" sz="2600" dirty="0">
                <a:latin typeface="Calibri" pitchFamily="34" charset="0"/>
                <a:cs typeface="Calibri" pitchFamily="34" charset="0"/>
              </a:rPr>
              <a:t>0.001 </a:t>
            </a:r>
            <a:r>
              <a:rPr lang="en-US" sz="2600" dirty="0" err="1">
                <a:latin typeface="Calibri" pitchFamily="34" charset="0"/>
                <a:cs typeface="Calibri" pitchFamily="34" charset="0"/>
              </a:rPr>
              <a:t>deg</a:t>
            </a:r>
            <a:r>
              <a:rPr lang="en-US" sz="2600" dirty="0">
                <a:latin typeface="Calibri" pitchFamily="34" charset="0"/>
                <a:cs typeface="Calibri" pitchFamily="34" charset="0"/>
              </a:rPr>
              <a:t> ≈ 110 m</a:t>
            </a:r>
          </a:p>
          <a:p>
            <a:pPr>
              <a:spcBef>
                <a:spcPct val="50000"/>
              </a:spcBef>
            </a:pPr>
            <a:r>
              <a:rPr lang="en-US" sz="2600" dirty="0">
                <a:latin typeface="Calibri" pitchFamily="34" charset="0"/>
                <a:cs typeface="Calibri" pitchFamily="34" charset="0"/>
              </a:rPr>
              <a:t>0.000001 </a:t>
            </a:r>
            <a:r>
              <a:rPr lang="en-US" sz="2600" dirty="0" err="1">
                <a:latin typeface="Calibri" pitchFamily="34" charset="0"/>
                <a:cs typeface="Calibri" pitchFamily="34" charset="0"/>
              </a:rPr>
              <a:t>deg</a:t>
            </a:r>
            <a:r>
              <a:rPr lang="en-US" sz="2600" dirty="0">
                <a:latin typeface="Calibri" pitchFamily="34" charset="0"/>
                <a:cs typeface="Calibri" pitchFamily="34" charset="0"/>
              </a:rPr>
              <a:t> ≈  0.1 meters</a:t>
            </a:r>
          </a:p>
          <a:p>
            <a:pPr>
              <a:spcBef>
                <a:spcPts val="2400"/>
              </a:spcBef>
              <a:spcAft>
                <a:spcPts val="0"/>
              </a:spcAft>
            </a:pPr>
            <a:r>
              <a:rPr lang="en-US" sz="2600" dirty="0">
                <a:latin typeface="Calibri" pitchFamily="34" charset="0"/>
                <a:cs typeface="Calibri" pitchFamily="34" charset="0"/>
              </a:rPr>
              <a:t>* At the </a:t>
            </a:r>
            <a:r>
              <a:rPr lang="en-US" sz="2600" dirty="0" smtClean="0">
                <a:latin typeface="Calibri" pitchFamily="34" charset="0"/>
                <a:cs typeface="Calibri" pitchFamily="34" charset="0"/>
              </a:rPr>
              <a:t>equator</a:t>
            </a:r>
            <a:endParaRPr lang="en-US" sz="2600" dirty="0">
              <a:latin typeface="Calibri" pitchFamily="34" charset="0"/>
              <a:cs typeface="Calibri" pitchFamily="34" charset="0"/>
            </a:endParaRPr>
          </a:p>
        </p:txBody>
      </p:sp>
      <p:sp>
        <p:nvSpPr>
          <p:cNvPr id="6" name="Text Placeholder 5"/>
          <p:cNvSpPr>
            <a:spLocks noGrp="1"/>
          </p:cNvSpPr>
          <p:nvPr>
            <p:ph type="body" sz="quarter" idx="17"/>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324718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Ellipsoids</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04800" y="1339456"/>
            <a:ext cx="4335002" cy="506134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Content Placeholder 3"/>
          <p:cNvSpPr>
            <a:spLocks noGrp="1"/>
          </p:cNvSpPr>
          <p:nvPr>
            <p:ph idx="13"/>
          </p:nvPr>
        </p:nvSpPr>
        <p:spPr>
          <a:xfrm>
            <a:off x="4648200" y="1295400"/>
            <a:ext cx="4267200" cy="5257800"/>
          </a:xfrm>
        </p:spPr>
        <p:txBody>
          <a:bodyPr/>
          <a:lstStyle/>
          <a:p>
            <a:pPr>
              <a:spcBef>
                <a:spcPts val="600"/>
              </a:spcBef>
            </a:pPr>
            <a:r>
              <a:rPr lang="en-US" sz="2400" dirty="0">
                <a:latin typeface="Calibri" pitchFamily="34" charset="0"/>
                <a:cs typeface="Calibri" pitchFamily="34" charset="0"/>
              </a:rPr>
              <a:t>However, the earth is not a perfect sphere. </a:t>
            </a:r>
          </a:p>
          <a:p>
            <a:pPr>
              <a:spcBef>
                <a:spcPts val="600"/>
              </a:spcBef>
            </a:pPr>
            <a:r>
              <a:rPr lang="en-US" sz="2400" dirty="0">
                <a:latin typeface="Calibri" pitchFamily="34" charset="0"/>
                <a:cs typeface="Calibri" pitchFamily="34" charset="0"/>
              </a:rPr>
              <a:t>Mapping a point at (-45,60) onto an ellipsoid better represents its position on the earth’s surface.</a:t>
            </a:r>
          </a:p>
          <a:p>
            <a:pPr>
              <a:spcBef>
                <a:spcPts val="600"/>
              </a:spcBef>
            </a:pPr>
            <a:r>
              <a:rPr lang="en-US" sz="2400" dirty="0">
                <a:latin typeface="Calibri" pitchFamily="34" charset="0"/>
                <a:cs typeface="Calibri" pitchFamily="34" charset="0"/>
              </a:rPr>
              <a:t>Cartography defines the ellipsoid using a </a:t>
            </a:r>
            <a:r>
              <a:rPr lang="en-US" sz="2400" b="1" dirty="0">
                <a:latin typeface="Calibri" pitchFamily="34" charset="0"/>
                <a:cs typeface="Calibri" pitchFamily="34" charset="0"/>
              </a:rPr>
              <a:t>major</a:t>
            </a:r>
            <a:r>
              <a:rPr lang="en-US" sz="2400" dirty="0">
                <a:latin typeface="Calibri" pitchFamily="34" charset="0"/>
                <a:cs typeface="Calibri" pitchFamily="34" charset="0"/>
              </a:rPr>
              <a:t> and </a:t>
            </a:r>
            <a:r>
              <a:rPr lang="en-US" sz="2400" b="1" dirty="0">
                <a:latin typeface="Calibri" pitchFamily="34" charset="0"/>
                <a:cs typeface="Calibri" pitchFamily="34" charset="0"/>
              </a:rPr>
              <a:t>minor axis</a:t>
            </a:r>
            <a:r>
              <a:rPr lang="en-US" sz="2400" dirty="0">
                <a:latin typeface="Calibri" pitchFamily="34" charset="0"/>
                <a:cs typeface="Calibri" pitchFamily="34" charset="0"/>
              </a:rPr>
              <a:t> representing the longer and shorter radii of the ellipsoid.</a:t>
            </a:r>
          </a:p>
          <a:p>
            <a:pPr>
              <a:spcBef>
                <a:spcPts val="600"/>
              </a:spcBef>
            </a:pPr>
            <a:r>
              <a:rPr lang="en-US" sz="2400" dirty="0">
                <a:latin typeface="Calibri" pitchFamily="34" charset="0"/>
                <a:cs typeface="Calibri" pitchFamily="34" charset="0"/>
              </a:rPr>
              <a:t>These values have changed over time as we have developed better measurements of the earth’s shape</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5" name="Text Placeholder 4"/>
          <p:cNvSpPr>
            <a:spLocks noGrp="1"/>
          </p:cNvSpPr>
          <p:nvPr>
            <p:ph type="body" sz="quarter" idx="16"/>
          </p:nvPr>
        </p:nvSpPr>
        <p:spPr>
          <a:xfrm>
            <a:off x="7498080" y="0"/>
            <a:ext cx="1645920" cy="338328"/>
          </a:xfrm>
        </p:spPr>
        <p:txBody>
          <a:bodyPr/>
          <a:lstStyle/>
          <a:p>
            <a:pPr lvl="0"/>
            <a:r>
              <a:rPr lang="en-US" dirty="0" smtClean="0">
                <a:hlinkClick r:id="rId3" action="ppaction://hlinksldjump"/>
              </a:rPr>
              <a:t>Return to Outline</a:t>
            </a:r>
            <a:endParaRPr lang="en-US" dirty="0"/>
          </a:p>
        </p:txBody>
      </p:sp>
    </p:spTree>
    <p:extLst>
      <p:ext uri="{BB962C8B-B14F-4D97-AF65-F5344CB8AC3E}">
        <p14:creationId xmlns:p14="http://schemas.microsoft.com/office/powerpoint/2010/main" val="110335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Geoid</a:t>
            </a:r>
          </a:p>
        </p:txBody>
      </p:sp>
      <p:pic>
        <p:nvPicPr>
          <p:cNvPr id="614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662" t="2297" r="1643" b="1896"/>
          <a:stretch/>
        </p:blipFill>
        <p:spPr bwMode="auto">
          <a:xfrm>
            <a:off x="457200" y="1536700"/>
            <a:ext cx="4432301" cy="37084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33400" y="5334000"/>
            <a:ext cx="4343400" cy="1066800"/>
          </a:xfrm>
        </p:spPr>
        <p:txBody>
          <a:bodyPr/>
          <a:lstStyle/>
          <a:p>
            <a:r>
              <a:rPr lang="en-US" sz="2200" dirty="0">
                <a:latin typeface="Calibri" pitchFamily="34" charset="0"/>
                <a:cs typeface="Calibri" pitchFamily="34" charset="0"/>
              </a:rPr>
              <a:t>But the discrepancy between the geoid and ellipsoid produces another source of error to locations</a:t>
            </a:r>
            <a:r>
              <a:rPr lang="en-US" sz="2200" dirty="0" smtClean="0">
                <a:latin typeface="Calibri" pitchFamily="34" charset="0"/>
                <a:cs typeface="Calibri" pitchFamily="34" charset="0"/>
              </a:rPr>
              <a:t>.</a:t>
            </a:r>
            <a:endParaRPr lang="en-US" sz="2200" dirty="0">
              <a:latin typeface="Calibri" pitchFamily="34" charset="0"/>
              <a:cs typeface="Calibri" pitchFamily="34" charset="0"/>
            </a:endParaRPr>
          </a:p>
        </p:txBody>
      </p:sp>
      <p:sp>
        <p:nvSpPr>
          <p:cNvPr id="7" name="Content Placeholder 4"/>
          <p:cNvSpPr>
            <a:spLocks noGrp="1"/>
          </p:cNvSpPr>
          <p:nvPr>
            <p:ph idx="14"/>
          </p:nvPr>
        </p:nvSpPr>
        <p:spPr>
          <a:xfrm>
            <a:off x="4876800" y="1295400"/>
            <a:ext cx="4191000" cy="5029200"/>
          </a:xfrm>
        </p:spPr>
        <p:txBody>
          <a:bodyPr/>
          <a:lstStyle/>
          <a:p>
            <a:pPr>
              <a:spcBef>
                <a:spcPts val="600"/>
              </a:spcBef>
              <a:spcAft>
                <a:spcPts val="0"/>
              </a:spcAft>
            </a:pPr>
            <a:r>
              <a:rPr lang="en-US" sz="2200" dirty="0">
                <a:latin typeface="Calibri" pitchFamily="34" charset="0"/>
                <a:cs typeface="Calibri" pitchFamily="34" charset="0"/>
              </a:rPr>
              <a:t>The earth is not a perfect ellipsoid either.    It has a topographic surface defined as the change in elevation from…what?</a:t>
            </a:r>
          </a:p>
          <a:p>
            <a:pPr>
              <a:spcBef>
                <a:spcPts val="600"/>
              </a:spcBef>
              <a:spcAft>
                <a:spcPts val="0"/>
              </a:spcAft>
            </a:pPr>
            <a:r>
              <a:rPr lang="en-US" sz="2200" dirty="0">
                <a:latin typeface="Calibri" pitchFamily="34" charset="0"/>
                <a:cs typeface="Calibri" pitchFamily="34" charset="0"/>
              </a:rPr>
              <a:t>From the </a:t>
            </a:r>
            <a:r>
              <a:rPr lang="en-US" sz="2200" b="1" dirty="0">
                <a:latin typeface="Calibri" pitchFamily="34" charset="0"/>
                <a:cs typeface="Calibri" pitchFamily="34" charset="0"/>
              </a:rPr>
              <a:t>geoid</a:t>
            </a:r>
            <a:r>
              <a:rPr lang="en-US" sz="2200" dirty="0">
                <a:latin typeface="Calibri" pitchFamily="34" charset="0"/>
                <a:cs typeface="Calibri" pitchFamily="34" charset="0"/>
              </a:rPr>
              <a:t>.  The geoid is a theoretical surface defined by gravity measurements.  </a:t>
            </a:r>
          </a:p>
          <a:p>
            <a:pPr>
              <a:spcBef>
                <a:spcPts val="600"/>
              </a:spcBef>
              <a:spcAft>
                <a:spcPts val="0"/>
              </a:spcAft>
            </a:pPr>
            <a:r>
              <a:rPr lang="en-US" sz="2200" dirty="0">
                <a:latin typeface="Calibri" pitchFamily="34" charset="0"/>
                <a:cs typeface="Calibri" pitchFamily="34" charset="0"/>
              </a:rPr>
              <a:t>It is described as “the mean ocean surface of the Earth, if the oceans were in equilibrium, at rest, and extended through the continents” (Wikipedia).  </a:t>
            </a:r>
          </a:p>
          <a:p>
            <a:pPr>
              <a:spcBef>
                <a:spcPts val="600"/>
              </a:spcBef>
              <a:spcAft>
                <a:spcPts val="0"/>
              </a:spcAft>
            </a:pPr>
            <a:r>
              <a:rPr lang="en-US" sz="2200" dirty="0">
                <a:latin typeface="Calibri" pitchFamily="34" charset="0"/>
                <a:cs typeface="Calibri" pitchFamily="34" charset="0"/>
              </a:rPr>
              <a:t>It is too complex and irregular to map with, so the ellipsoid is used</a:t>
            </a:r>
            <a:r>
              <a:rPr lang="en-US" sz="2200" dirty="0" smtClean="0">
                <a:latin typeface="Calibri" pitchFamily="34" charset="0"/>
                <a:cs typeface="Calibri" pitchFamily="34" charset="0"/>
              </a:rPr>
              <a:t>.</a:t>
            </a:r>
            <a:endParaRPr lang="en-US" sz="2200" dirty="0">
              <a:latin typeface="Calibri" pitchFamily="34" charset="0"/>
              <a:cs typeface="Calibri" pitchFamily="34" charset="0"/>
            </a:endParaRPr>
          </a:p>
        </p:txBody>
      </p:sp>
      <p:sp>
        <p:nvSpPr>
          <p:cNvPr id="6" name="Text Placeholder 5"/>
          <p:cNvSpPr>
            <a:spLocks noGrp="1"/>
          </p:cNvSpPr>
          <p:nvPr>
            <p:ph type="body" sz="quarter" idx="17"/>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795109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The Datum</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57200" y="1527511"/>
            <a:ext cx="4199398" cy="46852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Content Placeholder 3"/>
          <p:cNvSpPr>
            <a:spLocks noGrp="1"/>
          </p:cNvSpPr>
          <p:nvPr>
            <p:ph idx="13"/>
          </p:nvPr>
        </p:nvSpPr>
        <p:spPr>
          <a:xfrm>
            <a:off x="4693920" y="1295400"/>
            <a:ext cx="4297680" cy="5334000"/>
          </a:xfrm>
        </p:spPr>
        <p:txBody>
          <a:bodyPr/>
          <a:lstStyle/>
          <a:p>
            <a:pPr>
              <a:spcBef>
                <a:spcPts val="600"/>
              </a:spcBef>
              <a:spcAft>
                <a:spcPts val="0"/>
              </a:spcAft>
            </a:pPr>
            <a:r>
              <a:rPr lang="en-US" sz="2400" dirty="0">
                <a:latin typeface="Calibri" pitchFamily="34" charset="0"/>
                <a:cs typeface="Calibri" pitchFamily="34" charset="0"/>
              </a:rPr>
              <a:t>To minimize the discrepancy between the geoid and ellipsoid, a datum is defined.</a:t>
            </a:r>
          </a:p>
          <a:p>
            <a:pPr>
              <a:spcBef>
                <a:spcPts val="600"/>
              </a:spcBef>
              <a:spcAft>
                <a:spcPts val="0"/>
              </a:spcAft>
            </a:pPr>
            <a:r>
              <a:rPr lang="en-US" sz="2400" dirty="0">
                <a:latin typeface="Calibri" pitchFamily="34" charset="0"/>
                <a:cs typeface="Calibri" pitchFamily="34" charset="0"/>
              </a:rPr>
              <a:t>A datum shifts the ellipsoid relative to the geoid to achieve a best fit between the two.</a:t>
            </a:r>
          </a:p>
          <a:p>
            <a:pPr>
              <a:spcBef>
                <a:spcPts val="600"/>
              </a:spcBef>
              <a:spcAft>
                <a:spcPts val="0"/>
              </a:spcAft>
            </a:pPr>
            <a:r>
              <a:rPr lang="en-US" sz="2400" dirty="0">
                <a:latin typeface="Calibri" pitchFamily="34" charset="0"/>
                <a:cs typeface="Calibri" pitchFamily="34" charset="0"/>
              </a:rPr>
              <a:t>A </a:t>
            </a:r>
            <a:r>
              <a:rPr lang="en-US" sz="2400" b="1" dirty="0">
                <a:latin typeface="Calibri" pitchFamily="34" charset="0"/>
                <a:cs typeface="Calibri" pitchFamily="34" charset="0"/>
              </a:rPr>
              <a:t>local datum</a:t>
            </a:r>
            <a:r>
              <a:rPr lang="en-US" sz="2400" dirty="0">
                <a:latin typeface="Calibri" pitchFamily="34" charset="0"/>
                <a:cs typeface="Calibri" pitchFamily="34" charset="0"/>
              </a:rPr>
              <a:t> optimizes the shift for the best fit at a particular location.  It may also use a surveyed network of points to make further adjustments.</a:t>
            </a:r>
          </a:p>
          <a:p>
            <a:pPr>
              <a:spcBef>
                <a:spcPts val="600"/>
              </a:spcBef>
              <a:spcAft>
                <a:spcPts val="0"/>
              </a:spcAft>
            </a:pPr>
            <a:r>
              <a:rPr lang="en-US" sz="2400" dirty="0">
                <a:latin typeface="Calibri" pitchFamily="34" charset="0"/>
                <a:cs typeface="Calibri" pitchFamily="34" charset="0"/>
              </a:rPr>
              <a:t>A </a:t>
            </a:r>
            <a:r>
              <a:rPr lang="en-US" sz="2400" b="1" dirty="0">
                <a:latin typeface="Calibri" pitchFamily="34" charset="0"/>
                <a:cs typeface="Calibri" pitchFamily="34" charset="0"/>
              </a:rPr>
              <a:t>geocentric or world-centered datum</a:t>
            </a:r>
            <a:r>
              <a:rPr lang="en-US" sz="2400" dirty="0">
                <a:latin typeface="Calibri" pitchFamily="34" charset="0"/>
                <a:cs typeface="Calibri" pitchFamily="34" charset="0"/>
              </a:rPr>
              <a:t> optimizes the fit for the entire earth.</a:t>
            </a:r>
          </a:p>
        </p:txBody>
      </p:sp>
      <p:sp>
        <p:nvSpPr>
          <p:cNvPr id="5" name="Text Placeholder 4"/>
          <p:cNvSpPr>
            <a:spLocks noGrp="1"/>
          </p:cNvSpPr>
          <p:nvPr>
            <p:ph type="body" sz="quarter" idx="16"/>
          </p:nvPr>
        </p:nvSpPr>
        <p:spPr>
          <a:xfrm>
            <a:off x="7498080" y="0"/>
            <a:ext cx="1645920" cy="338328"/>
          </a:xfrm>
        </p:spPr>
        <p:txBody>
          <a:bodyPr/>
          <a:lstStyle/>
          <a:p>
            <a:pPr lvl="0"/>
            <a:r>
              <a:rPr lang="en-US" dirty="0" smtClean="0">
                <a:hlinkClick r:id="rId3" action="ppaction://hlinksldjump"/>
              </a:rPr>
              <a:t>Return to Outline</a:t>
            </a:r>
            <a:endParaRPr lang="en-US" dirty="0"/>
          </a:p>
        </p:txBody>
      </p:sp>
    </p:spTree>
    <p:extLst>
      <p:ext uri="{BB962C8B-B14F-4D97-AF65-F5344CB8AC3E}">
        <p14:creationId xmlns:p14="http://schemas.microsoft.com/office/powerpoint/2010/main" val="38234152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Datum definition</a:t>
            </a:r>
          </a:p>
        </p:txBody>
      </p:sp>
      <p:sp>
        <p:nvSpPr>
          <p:cNvPr id="3" name="Content Placeholder 2"/>
          <p:cNvSpPr>
            <a:spLocks noGrp="1"/>
          </p:cNvSpPr>
          <p:nvPr>
            <p:ph idx="1"/>
          </p:nvPr>
        </p:nvSpPr>
        <p:spPr>
          <a:xfrm>
            <a:off x="457200" y="1295400"/>
            <a:ext cx="3581400" cy="5181600"/>
          </a:xfrm>
        </p:spPr>
        <p:txBody>
          <a:bodyPr/>
          <a:lstStyle/>
          <a:p>
            <a:r>
              <a:rPr lang="en-US" sz="3000" dirty="0"/>
              <a:t>A datum definition includes</a:t>
            </a:r>
          </a:p>
          <a:p>
            <a:pPr lvl="1"/>
            <a:r>
              <a:rPr lang="en-US" sz="2600" dirty="0"/>
              <a:t>The particular ellipsoid (major and minor axis) chosen</a:t>
            </a:r>
          </a:p>
          <a:p>
            <a:pPr lvl="1"/>
            <a:r>
              <a:rPr lang="en-US" sz="2600" dirty="0"/>
              <a:t>The adjustment or fit (translation of center)</a:t>
            </a:r>
          </a:p>
          <a:p>
            <a:r>
              <a:rPr lang="en-US" sz="3000" dirty="0"/>
              <a:t>Together these define the </a:t>
            </a:r>
            <a:r>
              <a:rPr lang="en-US" sz="3000" dirty="0" smtClean="0"/>
              <a:t>GCS</a:t>
            </a:r>
            <a:endParaRPr lang="en-US" sz="3000" dirty="0"/>
          </a:p>
        </p:txBody>
      </p:sp>
      <p:pic>
        <p:nvPicPr>
          <p:cNvPr id="8" name="Picture 3"/>
          <p:cNvPicPr>
            <a:picLocks noGrp="1" noChangeAspect="1" noChangeArrowheads="1"/>
          </p:cNvPicPr>
          <p:nvPr>
            <p:ph idx="13"/>
          </p:nvPr>
        </p:nvPicPr>
        <p:blipFill>
          <a:blip r:embed="rId2" cstate="print"/>
          <a:srcRect/>
          <a:stretch>
            <a:fillRect/>
          </a:stretch>
        </p:blipFill>
        <p:spPr bwMode="auto">
          <a:xfrm>
            <a:off x="4114800" y="1572266"/>
            <a:ext cx="4800600" cy="4599934"/>
          </a:xfrm>
          <a:prstGeom prst="rect">
            <a:avLst/>
          </a:prstGeom>
          <a:noFill/>
          <a:ln w="9525">
            <a:no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smtClean="0">
                <a:hlinkClick r:id="rId3" action="ppaction://hlinksldjump"/>
              </a:rPr>
              <a:t>Return to Outline</a:t>
            </a:r>
            <a:endParaRPr lang="en-US" dirty="0"/>
          </a:p>
        </p:txBody>
      </p:sp>
    </p:spTree>
    <p:extLst>
      <p:ext uri="{BB962C8B-B14F-4D97-AF65-F5344CB8AC3E}">
        <p14:creationId xmlns:p14="http://schemas.microsoft.com/office/powerpoint/2010/main" val="1877013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lstStyle/>
          <a:p>
            <a:r>
              <a:rPr lang="en-US" dirty="0"/>
              <a:t>Outline</a:t>
            </a:r>
          </a:p>
        </p:txBody>
      </p:sp>
      <p:sp>
        <p:nvSpPr>
          <p:cNvPr id="4" name="Content Placeholder 2"/>
          <p:cNvSpPr>
            <a:spLocks noGrp="1"/>
          </p:cNvSpPr>
          <p:nvPr>
            <p:ph idx="1"/>
          </p:nvPr>
        </p:nvSpPr>
        <p:spPr>
          <a:xfrm>
            <a:off x="457200" y="838200"/>
            <a:ext cx="8229600" cy="5760720"/>
          </a:xfrm>
        </p:spPr>
        <p:txBody>
          <a:bodyPr/>
          <a:lstStyle/>
          <a:p>
            <a:pPr>
              <a:lnSpc>
                <a:spcPct val="80000"/>
              </a:lnSpc>
              <a:spcBef>
                <a:spcPts val="600"/>
              </a:spcBef>
            </a:pPr>
            <a:r>
              <a:rPr lang="en-US" sz="2800" dirty="0">
                <a:hlinkClick r:id="rId2" action="ppaction://hlinksldjump"/>
              </a:rPr>
              <a:t>GIS Concepts</a:t>
            </a:r>
            <a:endParaRPr lang="en-US" sz="2800" dirty="0"/>
          </a:p>
          <a:p>
            <a:pPr lvl="1">
              <a:lnSpc>
                <a:spcPct val="80000"/>
              </a:lnSpc>
              <a:spcBef>
                <a:spcPts val="600"/>
              </a:spcBef>
            </a:pPr>
            <a:r>
              <a:rPr lang="en-US" sz="2400" dirty="0">
                <a:hlinkClick r:id="rId3" action="ppaction://hlinksldjump"/>
              </a:rPr>
              <a:t>About coordinate systems</a:t>
            </a:r>
            <a:endParaRPr lang="en-US" sz="2400" dirty="0"/>
          </a:p>
          <a:p>
            <a:pPr lvl="1">
              <a:lnSpc>
                <a:spcPct val="80000"/>
              </a:lnSpc>
              <a:spcBef>
                <a:spcPts val="600"/>
              </a:spcBef>
            </a:pPr>
            <a:r>
              <a:rPr lang="en-US" sz="2400" dirty="0">
                <a:hlinkClick r:id="rId4" action="ppaction://hlinksldjump"/>
              </a:rPr>
              <a:t>Geographic coordinate systems</a:t>
            </a:r>
            <a:endParaRPr lang="en-US" sz="2400" dirty="0"/>
          </a:p>
          <a:p>
            <a:pPr lvl="1">
              <a:lnSpc>
                <a:spcPct val="80000"/>
              </a:lnSpc>
              <a:spcBef>
                <a:spcPts val="600"/>
              </a:spcBef>
            </a:pPr>
            <a:r>
              <a:rPr lang="en-US" sz="2400" dirty="0">
                <a:hlinkClick r:id="rId5" action="ppaction://hlinksldjump"/>
              </a:rPr>
              <a:t>Projected coordinate systems</a:t>
            </a:r>
            <a:endParaRPr lang="en-US" sz="2400" dirty="0"/>
          </a:p>
          <a:p>
            <a:pPr lvl="1">
              <a:lnSpc>
                <a:spcPct val="80000"/>
              </a:lnSpc>
              <a:spcBef>
                <a:spcPts val="600"/>
              </a:spcBef>
            </a:pPr>
            <a:r>
              <a:rPr lang="en-US" sz="2400" dirty="0">
                <a:hlinkClick r:id="rId6" action="ppaction://hlinksldjump"/>
              </a:rPr>
              <a:t>Raster coordinate systems</a:t>
            </a:r>
            <a:endParaRPr lang="en-US" sz="2400" dirty="0"/>
          </a:p>
          <a:p>
            <a:pPr lvl="1">
              <a:lnSpc>
                <a:spcPct val="80000"/>
              </a:lnSpc>
              <a:spcBef>
                <a:spcPts val="600"/>
              </a:spcBef>
            </a:pPr>
            <a:r>
              <a:rPr lang="en-US" sz="2400" dirty="0">
                <a:hlinkClick r:id="rId7" action="ppaction://hlinksldjump"/>
              </a:rPr>
              <a:t>Common projection systems</a:t>
            </a:r>
            <a:endParaRPr lang="en-US" sz="2400" dirty="0"/>
          </a:p>
          <a:p>
            <a:pPr lvl="1">
              <a:lnSpc>
                <a:spcPct val="80000"/>
              </a:lnSpc>
              <a:spcBef>
                <a:spcPts val="600"/>
              </a:spcBef>
            </a:pPr>
            <a:r>
              <a:rPr lang="en-US" sz="2400" dirty="0">
                <a:hlinkClick r:id="rId8" action="ppaction://hlinksldjump"/>
              </a:rPr>
              <a:t>Choosing projections</a:t>
            </a:r>
            <a:endParaRPr lang="en-US" sz="2400" dirty="0"/>
          </a:p>
          <a:p>
            <a:pPr>
              <a:lnSpc>
                <a:spcPct val="80000"/>
              </a:lnSpc>
              <a:spcBef>
                <a:spcPts val="600"/>
              </a:spcBef>
            </a:pPr>
            <a:r>
              <a:rPr lang="en-US" sz="2800" dirty="0">
                <a:hlinkClick r:id="rId9" action="ppaction://hlinksldjump"/>
              </a:rPr>
              <a:t>About ArcGIS</a:t>
            </a:r>
            <a:endParaRPr lang="en-US" sz="2800" dirty="0"/>
          </a:p>
          <a:p>
            <a:pPr lvl="1">
              <a:lnSpc>
                <a:spcPct val="80000"/>
              </a:lnSpc>
              <a:spcBef>
                <a:spcPts val="600"/>
              </a:spcBef>
            </a:pPr>
            <a:r>
              <a:rPr lang="en-US" sz="2400" dirty="0">
                <a:hlinkClick r:id="rId10" action="ppaction://hlinksldjump"/>
              </a:rPr>
              <a:t>Labeling coordinate systems</a:t>
            </a:r>
            <a:endParaRPr lang="en-US" sz="2400" dirty="0"/>
          </a:p>
          <a:p>
            <a:pPr lvl="1">
              <a:lnSpc>
                <a:spcPct val="80000"/>
              </a:lnSpc>
              <a:spcBef>
                <a:spcPts val="600"/>
              </a:spcBef>
            </a:pPr>
            <a:r>
              <a:rPr lang="en-US" sz="2400" dirty="0">
                <a:hlinkClick r:id="rId11" action="ppaction://hlinksldjump"/>
              </a:rPr>
              <a:t>On-the-fly projection</a:t>
            </a:r>
            <a:endParaRPr lang="en-US" sz="2400" dirty="0"/>
          </a:p>
          <a:p>
            <a:pPr lvl="1">
              <a:lnSpc>
                <a:spcPct val="80000"/>
              </a:lnSpc>
              <a:spcBef>
                <a:spcPts val="600"/>
              </a:spcBef>
            </a:pPr>
            <a:r>
              <a:rPr lang="en-US" sz="2400" dirty="0">
                <a:hlinkClick r:id="rId12" action="ppaction://hlinksldjump"/>
              </a:rPr>
              <a:t>Projecting data</a:t>
            </a:r>
            <a:endParaRPr lang="en-US" sz="2400" dirty="0"/>
          </a:p>
          <a:p>
            <a:pPr lvl="1">
              <a:lnSpc>
                <a:spcPct val="80000"/>
              </a:lnSpc>
              <a:spcBef>
                <a:spcPts val="600"/>
              </a:spcBef>
            </a:pPr>
            <a:r>
              <a:rPr lang="en-US" sz="2400" dirty="0">
                <a:hlinkClick r:id="rId13" action="ppaction://hlinksldjump"/>
              </a:rPr>
              <a:t>Troubleshooting coordinate systems</a:t>
            </a:r>
            <a:endParaRPr lang="en-US" sz="2400" dirty="0"/>
          </a:p>
          <a:p>
            <a:pPr lvl="1">
              <a:lnSpc>
                <a:spcPct val="80000"/>
              </a:lnSpc>
              <a:spcBef>
                <a:spcPts val="600"/>
              </a:spcBef>
            </a:pPr>
            <a:r>
              <a:rPr lang="en-US" sz="2400" dirty="0">
                <a:hlinkClick r:id="rId14" action="ppaction://hlinksldjump"/>
              </a:rPr>
              <a:t>Georeferencing </a:t>
            </a:r>
            <a:r>
              <a:rPr lang="en-US" sz="2400" dirty="0" err="1" smtClean="0">
                <a:hlinkClick r:id="rId14" action="ppaction://hlinksldjump"/>
              </a:rPr>
              <a:t>rasters</a:t>
            </a:r>
            <a:endParaRPr lang="en-US" sz="2400" dirty="0"/>
          </a:p>
        </p:txBody>
      </p:sp>
    </p:spTree>
    <p:extLst>
      <p:ext uri="{BB962C8B-B14F-4D97-AF65-F5344CB8AC3E}">
        <p14:creationId xmlns:p14="http://schemas.microsoft.com/office/powerpoint/2010/main" val="766881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Datums</a:t>
            </a:r>
            <a:r>
              <a:rPr lang="en-US" dirty="0"/>
              <a:t> used in North America</a:t>
            </a:r>
          </a:p>
        </p:txBody>
      </p:sp>
      <p:sp>
        <p:nvSpPr>
          <p:cNvPr id="3" name="Content Placeholder 2"/>
          <p:cNvSpPr>
            <a:spLocks noGrp="1"/>
          </p:cNvSpPr>
          <p:nvPr>
            <p:ph idx="1"/>
          </p:nvPr>
        </p:nvSpPr>
        <p:spPr>
          <a:xfrm>
            <a:off x="457200" y="1295400"/>
            <a:ext cx="8458200" cy="5303520"/>
          </a:xfrm>
        </p:spPr>
        <p:txBody>
          <a:bodyPr/>
          <a:lstStyle/>
          <a:p>
            <a:pPr>
              <a:spcBef>
                <a:spcPts val="600"/>
              </a:spcBef>
              <a:spcAft>
                <a:spcPts val="0"/>
              </a:spcAft>
            </a:pPr>
            <a:r>
              <a:rPr lang="en-US" sz="2600" dirty="0"/>
              <a:t>North American Datum 1927 (NAD 1927 or NAD27)</a:t>
            </a:r>
          </a:p>
          <a:p>
            <a:pPr lvl="1">
              <a:spcBef>
                <a:spcPts val="600"/>
              </a:spcBef>
              <a:spcAft>
                <a:spcPts val="0"/>
              </a:spcAft>
            </a:pPr>
            <a:r>
              <a:rPr lang="en-US" sz="2200" dirty="0"/>
              <a:t>Based on Clarke 1866 spheroid, common until the 1980’s and still used for some data sets.</a:t>
            </a:r>
          </a:p>
          <a:p>
            <a:pPr>
              <a:spcBef>
                <a:spcPts val="600"/>
              </a:spcBef>
              <a:spcAft>
                <a:spcPts val="0"/>
              </a:spcAft>
            </a:pPr>
            <a:r>
              <a:rPr lang="en-US" sz="2600" dirty="0"/>
              <a:t>North American Datum 1983 (NAD 1983 or NAD83)</a:t>
            </a:r>
          </a:p>
          <a:p>
            <a:pPr lvl="1">
              <a:spcBef>
                <a:spcPts val="600"/>
              </a:spcBef>
              <a:spcAft>
                <a:spcPts val="0"/>
              </a:spcAft>
            </a:pPr>
            <a:r>
              <a:rPr lang="en-US" sz="2200" dirty="0"/>
              <a:t>Current popular datum for most mapping.  GRS80 spheroid.</a:t>
            </a:r>
          </a:p>
          <a:p>
            <a:pPr lvl="1">
              <a:spcBef>
                <a:spcPts val="600"/>
              </a:spcBef>
              <a:spcAft>
                <a:spcPts val="0"/>
              </a:spcAft>
            </a:pPr>
            <a:r>
              <a:rPr lang="en-US" sz="2200" dirty="0"/>
              <a:t>First choice if you must assume an unknown datum for a set of undocumented data.</a:t>
            </a:r>
          </a:p>
          <a:p>
            <a:pPr>
              <a:spcBef>
                <a:spcPts val="600"/>
              </a:spcBef>
              <a:spcAft>
                <a:spcPts val="0"/>
              </a:spcAft>
            </a:pPr>
            <a:r>
              <a:rPr lang="en-US" sz="2600" dirty="0"/>
              <a:t>North American Datum 1983 HARN (NAD 1983 HARN)</a:t>
            </a:r>
          </a:p>
          <a:p>
            <a:pPr lvl="1">
              <a:spcBef>
                <a:spcPts val="600"/>
              </a:spcBef>
              <a:spcAft>
                <a:spcPts val="0"/>
              </a:spcAft>
            </a:pPr>
            <a:r>
              <a:rPr lang="en-US" sz="2200" dirty="0"/>
              <a:t>Updates NAD83 with a High Accuracy Regional Network of fitted points.</a:t>
            </a:r>
          </a:p>
          <a:p>
            <a:pPr>
              <a:spcBef>
                <a:spcPts val="600"/>
              </a:spcBef>
              <a:spcAft>
                <a:spcPts val="0"/>
              </a:spcAft>
            </a:pPr>
            <a:r>
              <a:rPr lang="en-US" sz="2600" dirty="0"/>
              <a:t>World Geodetic Survey 1984 (WGS84)</a:t>
            </a:r>
          </a:p>
          <a:p>
            <a:pPr lvl="1">
              <a:spcBef>
                <a:spcPts val="600"/>
              </a:spcBef>
              <a:spcAft>
                <a:spcPts val="0"/>
              </a:spcAft>
            </a:pPr>
            <a:r>
              <a:rPr lang="en-US" sz="2200" dirty="0"/>
              <a:t>Geocentric datum</a:t>
            </a:r>
          </a:p>
          <a:p>
            <a:pPr lvl="1">
              <a:spcBef>
                <a:spcPts val="600"/>
              </a:spcBef>
              <a:spcAft>
                <a:spcPts val="0"/>
              </a:spcAft>
            </a:pPr>
            <a:r>
              <a:rPr lang="en-US" sz="2200" dirty="0"/>
              <a:t>Seems to be default datum for many GPS units</a:t>
            </a:r>
            <a:r>
              <a:rPr lang="en-US" sz="2200" dirty="0" smtClean="0"/>
              <a:t>.</a:t>
            </a:r>
            <a:endParaRPr lang="en-US" sz="2200" dirty="0"/>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909498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Projections and </a:t>
            </a:r>
            <a:r>
              <a:rPr lang="en-US" dirty="0" err="1"/>
              <a:t>datums</a:t>
            </a:r>
            <a:endParaRPr lang="en-US" dirty="0"/>
          </a:p>
        </p:txBody>
      </p:sp>
      <p:sp>
        <p:nvSpPr>
          <p:cNvPr id="2" name="Content Placeholder 2"/>
          <p:cNvSpPr>
            <a:spLocks noGrp="1"/>
          </p:cNvSpPr>
          <p:nvPr>
            <p:ph idx="1"/>
          </p:nvPr>
        </p:nvSpPr>
        <p:spPr>
          <a:xfrm>
            <a:off x="457200" y="1295400"/>
            <a:ext cx="4419600" cy="5257800"/>
          </a:xfrm>
        </p:spPr>
        <p:txBody>
          <a:bodyPr/>
          <a:lstStyle/>
          <a:p>
            <a:r>
              <a:rPr lang="en-US" sz="2800" dirty="0"/>
              <a:t>Every projection is based on a GCS</a:t>
            </a:r>
          </a:p>
          <a:p>
            <a:r>
              <a:rPr lang="en-US" sz="2800" dirty="0"/>
              <a:t>Every GCS has a datum</a:t>
            </a:r>
          </a:p>
          <a:p>
            <a:r>
              <a:rPr lang="en-US" sz="2800" dirty="0"/>
              <a:t>Every projection has a datum</a:t>
            </a:r>
          </a:p>
          <a:p>
            <a:pPr lvl="1"/>
            <a:r>
              <a:rPr lang="en-US" sz="2400" dirty="0"/>
              <a:t>Projections based on different </a:t>
            </a:r>
            <a:r>
              <a:rPr lang="en-US" sz="2400" dirty="0" err="1"/>
              <a:t>datums</a:t>
            </a:r>
            <a:r>
              <a:rPr lang="en-US" sz="2400" dirty="0"/>
              <a:t> will be offset from one another</a:t>
            </a:r>
          </a:p>
          <a:p>
            <a:pPr lvl="1"/>
            <a:r>
              <a:rPr lang="en-US" sz="2400" dirty="0"/>
              <a:t>Amount of offset depends on region</a:t>
            </a:r>
          </a:p>
          <a:p>
            <a:pPr lvl="1"/>
            <a:r>
              <a:rPr lang="en-US" sz="2400" dirty="0"/>
              <a:t>Typically 0 – 300 </a:t>
            </a:r>
            <a:r>
              <a:rPr lang="en-US" sz="2400" dirty="0" smtClean="0"/>
              <a:t>meters</a:t>
            </a:r>
            <a:endParaRPr lang="en-US" sz="2400" dirty="0"/>
          </a:p>
        </p:txBody>
      </p:sp>
      <p:pic>
        <p:nvPicPr>
          <p:cNvPr id="5122"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5029200" y="1371600"/>
            <a:ext cx="3886200" cy="3137748"/>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4"/>
          <p:cNvSpPr>
            <a:spLocks noGrp="1"/>
          </p:cNvSpPr>
          <p:nvPr>
            <p:ph idx="14"/>
          </p:nvPr>
        </p:nvSpPr>
        <p:spPr>
          <a:xfrm>
            <a:off x="5181600" y="4572000"/>
            <a:ext cx="3505200" cy="1981200"/>
          </a:xfrm>
        </p:spPr>
        <p:txBody>
          <a:bodyPr/>
          <a:lstStyle/>
          <a:p>
            <a:r>
              <a:rPr lang="en-US" sz="2400" dirty="0">
                <a:latin typeface="Calibri" pitchFamily="34" charset="0"/>
                <a:cs typeface="Calibri" pitchFamily="34" charset="0"/>
              </a:rPr>
              <a:t>UTM Zone 13 NAD 1983  ≠  UTM Zone 13 NAD 1927</a:t>
            </a:r>
            <a:r>
              <a:rPr lang="en-US" sz="2400" dirty="0" smtClean="0">
                <a:latin typeface="Calibri" pitchFamily="34" charset="0"/>
                <a:cs typeface="Calibri" pitchFamily="34" charset="0"/>
              </a:rPr>
              <a:t>!</a:t>
            </a:r>
          </a:p>
          <a:p>
            <a:r>
              <a:rPr lang="en-US" sz="2400" dirty="0">
                <a:latin typeface="Calibri" pitchFamily="34" charset="0"/>
                <a:cs typeface="Calibri" pitchFamily="34" charset="0"/>
              </a:rPr>
              <a:t>Photo in NAD27</a:t>
            </a:r>
          </a:p>
          <a:p>
            <a:r>
              <a:rPr lang="en-US" sz="2400" dirty="0">
                <a:latin typeface="Calibri" pitchFamily="34" charset="0"/>
                <a:cs typeface="Calibri" pitchFamily="34" charset="0"/>
              </a:rPr>
              <a:t>Roads in </a:t>
            </a:r>
            <a:r>
              <a:rPr lang="en-US" sz="2400" dirty="0" smtClean="0">
                <a:latin typeface="Calibri" pitchFamily="34" charset="0"/>
                <a:cs typeface="Calibri" pitchFamily="34" charset="0"/>
              </a:rPr>
              <a:t>NAD83</a:t>
            </a:r>
            <a:endParaRPr lang="en-US" sz="2400" dirty="0">
              <a:latin typeface="Calibri" pitchFamily="34" charset="0"/>
              <a:cs typeface="Calibri" pitchFamily="34" charset="0"/>
            </a:endParaRPr>
          </a:p>
        </p:txBody>
      </p:sp>
      <p:sp>
        <p:nvSpPr>
          <p:cNvPr id="6" name="Text Placeholder 5"/>
          <p:cNvSpPr>
            <a:spLocks noGrp="1"/>
          </p:cNvSpPr>
          <p:nvPr>
            <p:ph type="body" sz="quarter" idx="17"/>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600530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 for GPS Users</a:t>
            </a:r>
          </a:p>
        </p:txBody>
      </p:sp>
      <p:sp>
        <p:nvSpPr>
          <p:cNvPr id="3" name="Content Placeholder 2"/>
          <p:cNvSpPr>
            <a:spLocks noGrp="1"/>
          </p:cNvSpPr>
          <p:nvPr>
            <p:ph idx="1"/>
          </p:nvPr>
        </p:nvSpPr>
        <p:spPr>
          <a:xfrm>
            <a:off x="457200" y="1295400"/>
            <a:ext cx="8458200" cy="5303520"/>
          </a:xfrm>
        </p:spPr>
        <p:txBody>
          <a:bodyPr/>
          <a:lstStyle/>
          <a:p>
            <a:pPr>
              <a:lnSpc>
                <a:spcPct val="90000"/>
              </a:lnSpc>
            </a:pPr>
            <a:r>
              <a:rPr lang="en-US" dirty="0"/>
              <a:t>GPS units may be set to collect points in more than one datum and projection</a:t>
            </a:r>
          </a:p>
          <a:p>
            <a:pPr lvl="1">
              <a:lnSpc>
                <a:spcPct val="90000"/>
              </a:lnSpc>
            </a:pPr>
            <a:r>
              <a:rPr lang="en-US" dirty="0"/>
              <a:t>Often UTM or </a:t>
            </a:r>
            <a:r>
              <a:rPr lang="en-US" dirty="0" err="1"/>
              <a:t>lon-lat</a:t>
            </a:r>
            <a:r>
              <a:rPr lang="en-US" dirty="0"/>
              <a:t> units may be specified</a:t>
            </a:r>
          </a:p>
          <a:p>
            <a:pPr lvl="2">
              <a:lnSpc>
                <a:spcPct val="90000"/>
              </a:lnSpc>
            </a:pPr>
            <a:r>
              <a:rPr lang="en-US" dirty="0"/>
              <a:t>UTM NAD 1983</a:t>
            </a:r>
          </a:p>
          <a:p>
            <a:pPr lvl="2">
              <a:lnSpc>
                <a:spcPct val="90000"/>
              </a:lnSpc>
            </a:pPr>
            <a:r>
              <a:rPr lang="en-US" dirty="0"/>
              <a:t>UTM NAD 1927</a:t>
            </a:r>
          </a:p>
          <a:p>
            <a:pPr lvl="2">
              <a:lnSpc>
                <a:spcPct val="90000"/>
              </a:lnSpc>
            </a:pPr>
            <a:r>
              <a:rPr lang="en-US" dirty="0" err="1"/>
              <a:t>Lat</a:t>
            </a:r>
            <a:r>
              <a:rPr lang="en-US" dirty="0"/>
              <a:t>-Lon NAD 1983…  </a:t>
            </a:r>
            <a:r>
              <a:rPr lang="en-US" dirty="0" err="1"/>
              <a:t>etc</a:t>
            </a:r>
            <a:endParaRPr lang="en-US" dirty="0"/>
          </a:p>
          <a:p>
            <a:pPr>
              <a:lnSpc>
                <a:spcPct val="90000"/>
              </a:lnSpc>
            </a:pPr>
            <a:r>
              <a:rPr lang="en-US" dirty="0"/>
              <a:t>You MUST know and record the datum in order to use the data correctly later!!!!!!</a:t>
            </a:r>
          </a:p>
          <a:p>
            <a:pPr lvl="1">
              <a:lnSpc>
                <a:spcPct val="90000"/>
              </a:lnSpc>
            </a:pPr>
            <a:r>
              <a:rPr lang="en-US" dirty="0"/>
              <a:t>Be careful—the default datum setting might not be the one you want</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922338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Datum transformations</a:t>
            </a:r>
          </a:p>
        </p:txBody>
      </p:sp>
      <p:sp>
        <p:nvSpPr>
          <p:cNvPr id="3" name="Content Placeholder 2"/>
          <p:cNvSpPr>
            <a:spLocks noGrp="1"/>
          </p:cNvSpPr>
          <p:nvPr>
            <p:ph idx="1"/>
          </p:nvPr>
        </p:nvSpPr>
        <p:spPr>
          <a:xfrm>
            <a:off x="457200" y="1295400"/>
            <a:ext cx="8077200" cy="4876800"/>
          </a:xfrm>
        </p:spPr>
        <p:txBody>
          <a:bodyPr/>
          <a:lstStyle/>
          <a:p>
            <a:r>
              <a:rPr lang="en-US" sz="3000" dirty="0"/>
              <a:t>Projections are exact mathematical formulas</a:t>
            </a:r>
          </a:p>
          <a:p>
            <a:r>
              <a:rPr lang="en-US" sz="3000" dirty="0"/>
              <a:t>Converting one datum to another requires specialized fitting</a:t>
            </a:r>
          </a:p>
          <a:p>
            <a:pPr lvl="1"/>
            <a:r>
              <a:rPr lang="en-US" sz="2600" dirty="0"/>
              <a:t>Not exact; errors up to several meters may occur</a:t>
            </a:r>
          </a:p>
          <a:p>
            <a:pPr lvl="1"/>
            <a:r>
              <a:rPr lang="en-US" sz="2600" dirty="0"/>
              <a:t> Errors accumulate with repeated transformations</a:t>
            </a:r>
          </a:p>
          <a:p>
            <a:pPr lvl="1"/>
            <a:r>
              <a:rPr lang="en-US" sz="2600" dirty="0"/>
              <a:t>Several methods available</a:t>
            </a:r>
          </a:p>
          <a:p>
            <a:pPr lvl="2"/>
            <a:r>
              <a:rPr lang="en-US" sz="2200" dirty="0"/>
              <a:t>Some better than others for particular changes</a:t>
            </a:r>
          </a:p>
          <a:p>
            <a:pPr lvl="2"/>
            <a:r>
              <a:rPr lang="en-US" sz="2200" dirty="0"/>
              <a:t>Not all methods work for all transformations</a:t>
            </a:r>
          </a:p>
        </p:txBody>
      </p:sp>
      <p:sp>
        <p:nvSpPr>
          <p:cNvPr id="2" name="Content Placeholder 3"/>
          <p:cNvSpPr>
            <a:spLocks noGrp="1"/>
          </p:cNvSpPr>
          <p:nvPr>
            <p:ph idx="13"/>
          </p:nvPr>
        </p:nvSpPr>
        <p:spPr>
          <a:xfrm>
            <a:off x="6781800" y="4191000"/>
            <a:ext cx="2286000" cy="2362200"/>
          </a:xfrm>
          <a:solidFill>
            <a:srgbClr val="B0CCB0"/>
          </a:solidFill>
        </p:spPr>
        <p:txBody>
          <a:bodyPr/>
          <a:lstStyle/>
          <a:p>
            <a:r>
              <a:rPr lang="en-US" sz="2200" dirty="0">
                <a:latin typeface="Calibri" pitchFamily="34" charset="0"/>
                <a:cs typeface="Calibri" pitchFamily="34" charset="0"/>
              </a:rPr>
              <a:t>Converting </a:t>
            </a:r>
            <a:r>
              <a:rPr lang="en-US" sz="2200" dirty="0" err="1">
                <a:latin typeface="Calibri" pitchFamily="34" charset="0"/>
                <a:cs typeface="Calibri" pitchFamily="34" charset="0"/>
              </a:rPr>
              <a:t>datums</a:t>
            </a:r>
            <a:r>
              <a:rPr lang="en-US" sz="2200" dirty="0">
                <a:latin typeface="Calibri" pitchFamily="34" charset="0"/>
                <a:cs typeface="Calibri" pitchFamily="34" charset="0"/>
              </a:rPr>
              <a:t> should be done only when necessary, and care should be taken in choosing the best </a:t>
            </a:r>
            <a:r>
              <a:rPr lang="en-US" sz="2200" dirty="0" smtClean="0">
                <a:latin typeface="Calibri" pitchFamily="34" charset="0"/>
                <a:cs typeface="Calibri" pitchFamily="34" charset="0"/>
              </a:rPr>
              <a:t>method</a:t>
            </a:r>
            <a:endParaRPr lang="en-US" sz="2200" dirty="0">
              <a:latin typeface="Calibri" pitchFamily="34" charset="0"/>
              <a:cs typeface="Calibri" pitchFamily="34" charset="0"/>
            </a:endParaRPr>
          </a:p>
        </p:txBody>
      </p:sp>
      <p:sp>
        <p:nvSpPr>
          <p:cNvPr id="5" name="Text Placeholder 4"/>
          <p:cNvSpPr>
            <a:spLocks noGrp="1"/>
          </p:cNvSpPr>
          <p:nvPr>
            <p:ph type="body" sz="quarter" idx="16"/>
          </p:nvPr>
        </p:nvSpPr>
        <p:spPr>
          <a:xfrm>
            <a:off x="7498080" y="0"/>
            <a:ext cx="1645920" cy="338328"/>
          </a:xfrm>
        </p:spPr>
        <p:txBody>
          <a:bodyPr/>
          <a:lstStyle/>
          <a:p>
            <a:pPr lvl="0"/>
            <a:r>
              <a:rPr lang="en-US" dirty="0" smtClean="0">
                <a:hlinkClick r:id="rId2" action="ppaction://hlinksldjump"/>
              </a:rPr>
              <a:t>Return to Outline</a:t>
            </a:r>
            <a:endParaRPr lang="en-US" dirty="0"/>
          </a:p>
        </p:txBody>
      </p:sp>
    </p:spTree>
    <p:extLst>
      <p:ext uri="{BB962C8B-B14F-4D97-AF65-F5344CB8AC3E}">
        <p14:creationId xmlns:p14="http://schemas.microsoft.com/office/powerpoint/2010/main" val="18569597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Projected coordinate systems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290755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Projections</a:t>
            </a:r>
          </a:p>
        </p:txBody>
      </p:sp>
      <p:sp>
        <p:nvSpPr>
          <p:cNvPr id="3" name="Content Placeholder 2"/>
          <p:cNvSpPr>
            <a:spLocks noGrp="1"/>
          </p:cNvSpPr>
          <p:nvPr>
            <p:ph idx="1"/>
          </p:nvPr>
        </p:nvSpPr>
        <p:spPr>
          <a:xfrm>
            <a:off x="457200" y="1295400"/>
            <a:ext cx="3429000" cy="5181600"/>
          </a:xfrm>
        </p:spPr>
        <p:txBody>
          <a:bodyPr/>
          <a:lstStyle/>
          <a:p>
            <a:r>
              <a:rPr lang="en-US" sz="2800" dirty="0"/>
              <a:t>Mathematical projection of points on the earth surface to a flat plane (paper).</a:t>
            </a:r>
          </a:p>
          <a:p>
            <a:r>
              <a:rPr lang="en-US" sz="2800" dirty="0"/>
              <a:t>The earth surface is generally defined by ellipsoid and datum.</a:t>
            </a:r>
          </a:p>
          <a:p>
            <a:r>
              <a:rPr lang="en-US" sz="2800" dirty="0"/>
              <a:t>Different datum surface gives slightly different results on the plane</a:t>
            </a:r>
            <a:r>
              <a:rPr lang="en-US" sz="2800" dirty="0" smtClean="0"/>
              <a:t>.</a:t>
            </a:r>
            <a:endParaRPr lang="en-US" sz="2800" dirty="0"/>
          </a:p>
        </p:txBody>
      </p:sp>
      <p:pic>
        <p:nvPicPr>
          <p:cNvPr id="10" name="Picture 3"/>
          <p:cNvPicPr>
            <a:picLocks noGrp="1" noChangeAspect="1" noChangeArrowheads="1"/>
          </p:cNvPicPr>
          <p:nvPr>
            <p:ph idx="13"/>
          </p:nvPr>
        </p:nvPicPr>
        <p:blipFill>
          <a:blip r:embed="rId2" cstate="print"/>
          <a:srcRect/>
          <a:stretch>
            <a:fillRect/>
          </a:stretch>
        </p:blipFill>
        <p:spPr bwMode="auto">
          <a:xfrm>
            <a:off x="4038599" y="1676400"/>
            <a:ext cx="4945397" cy="4114800"/>
          </a:xfrm>
          <a:prstGeom prst="rect">
            <a:avLst/>
          </a:prstGeom>
          <a:noFill/>
          <a:ln w="12700">
            <a:solidFill>
              <a:srgbClr val="000000"/>
            </a:solidFill>
            <a:miter lim="800000"/>
            <a:headEnd/>
            <a:tailEnd/>
          </a:ln>
        </p:spPr>
      </p:pic>
      <p:sp>
        <p:nvSpPr>
          <p:cNvPr id="4" name="Text Placeholder 4"/>
          <p:cNvSpPr>
            <a:spLocks noGrp="1"/>
          </p:cNvSpPr>
          <p:nvPr>
            <p:ph type="body" sz="quarter" idx="15"/>
          </p:nvPr>
        </p:nvSpPr>
        <p:spPr/>
        <p:txBody>
          <a:bodyPr/>
          <a:lstStyle/>
          <a:p>
            <a:r>
              <a:rPr lang="en-US" dirty="0"/>
              <a:t>Courtesy of ESRI, Inc</a:t>
            </a:r>
            <a:r>
              <a:rPr lang="en-US" dirty="0" smtClean="0"/>
              <a:t>.</a:t>
            </a:r>
            <a:endParaRPr lang="en-US" dirty="0"/>
          </a:p>
        </p:txBody>
      </p:sp>
      <p:sp>
        <p:nvSpPr>
          <p:cNvPr id="6" name="Text Placeholder 5"/>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478014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pPr>
              <a:spcBef>
                <a:spcPct val="50000"/>
              </a:spcBef>
            </a:pPr>
            <a:r>
              <a:rPr lang="en-US" dirty="0"/>
              <a:t>Types of </a:t>
            </a:r>
            <a:r>
              <a:rPr lang="en-US" dirty="0" smtClean="0"/>
              <a:t>projections</a:t>
            </a:r>
            <a:r>
              <a:rPr lang="en-US" sz="1200" dirty="0" smtClean="0"/>
              <a:t> 1</a:t>
            </a:r>
            <a:endParaRPr lang="en-US" sz="1200" dirty="0">
              <a:latin typeface="Calibri" pitchFamily="34" charset="0"/>
              <a:cs typeface="Calibri" pitchFamily="34" charset="0"/>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46620" y="1661160"/>
            <a:ext cx="2459560" cy="3716430"/>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3"/>
          <p:cNvSpPr>
            <a:spLocks noGrp="1"/>
          </p:cNvSpPr>
          <p:nvPr>
            <p:ph idx="13"/>
          </p:nvPr>
        </p:nvSpPr>
        <p:spPr>
          <a:xfrm>
            <a:off x="762000" y="5699760"/>
            <a:ext cx="2438400" cy="548640"/>
          </a:xfrm>
        </p:spPr>
        <p:txBody>
          <a:bodyPr/>
          <a:lstStyle/>
          <a:p>
            <a:r>
              <a:rPr lang="en-US" dirty="0">
                <a:latin typeface="Calibri" pitchFamily="34" charset="0"/>
                <a:cs typeface="Calibri" pitchFamily="34" charset="0"/>
              </a:rPr>
              <a:t>Cylindrical</a:t>
            </a:r>
          </a:p>
        </p:txBody>
      </p:sp>
      <p:pic>
        <p:nvPicPr>
          <p:cNvPr id="2051"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tretch>
            <a:fillRect/>
          </a:stretch>
        </p:blipFill>
        <p:spPr bwMode="auto">
          <a:xfrm>
            <a:off x="3429000" y="1584960"/>
            <a:ext cx="2438400" cy="3898134"/>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5"/>
          <p:cNvSpPr>
            <a:spLocks noGrp="1"/>
          </p:cNvSpPr>
          <p:nvPr>
            <p:ph idx="15"/>
          </p:nvPr>
        </p:nvSpPr>
        <p:spPr>
          <a:xfrm>
            <a:off x="4267200" y="5699760"/>
            <a:ext cx="1219200" cy="548640"/>
          </a:xfrm>
        </p:spPr>
        <p:txBody>
          <a:bodyPr/>
          <a:lstStyle/>
          <a:p>
            <a:r>
              <a:rPr lang="en-US" dirty="0">
                <a:latin typeface="Calibri" pitchFamily="34" charset="0"/>
                <a:cs typeface="Calibri" pitchFamily="34" charset="0"/>
              </a:rPr>
              <a:t>Conic</a:t>
            </a:r>
          </a:p>
        </p:txBody>
      </p:sp>
      <p:pic>
        <p:nvPicPr>
          <p:cNvPr id="2052" name="Picture 6"/>
          <p:cNvPicPr>
            <a:picLocks noGrp="1" noChangeAspect="1" noChangeArrowheads="1"/>
          </p:cNvPicPr>
          <p:nvPr>
            <p:ph idx="16"/>
          </p:nvPr>
        </p:nvPicPr>
        <p:blipFill>
          <a:blip r:embed="rId4">
            <a:extLst>
              <a:ext uri="{28A0092B-C50C-407E-A947-70E740481C1C}">
                <a14:useLocalDpi xmlns:a14="http://schemas.microsoft.com/office/drawing/2010/main" val="0"/>
              </a:ext>
            </a:extLst>
          </a:blip>
          <a:stretch>
            <a:fillRect/>
          </a:stretch>
        </p:blipFill>
        <p:spPr bwMode="auto">
          <a:xfrm>
            <a:off x="6353468" y="1584960"/>
            <a:ext cx="2533064" cy="365826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7"/>
          <p:cNvSpPr>
            <a:spLocks noGrp="1"/>
          </p:cNvSpPr>
          <p:nvPr>
            <p:ph idx="17"/>
          </p:nvPr>
        </p:nvSpPr>
        <p:spPr>
          <a:xfrm>
            <a:off x="6553200" y="5699760"/>
            <a:ext cx="2057400" cy="548640"/>
          </a:xfrm>
        </p:spPr>
        <p:txBody>
          <a:bodyPr/>
          <a:lstStyle/>
          <a:p>
            <a:r>
              <a:rPr lang="en-US" dirty="0">
                <a:latin typeface="Calibri" pitchFamily="34" charset="0"/>
                <a:cs typeface="Calibri" pitchFamily="34" charset="0"/>
              </a:rPr>
              <a:t>Azimuthal</a:t>
            </a:r>
          </a:p>
        </p:txBody>
      </p:sp>
      <p:sp>
        <p:nvSpPr>
          <p:cNvPr id="10" name="Text Placeholder 8"/>
          <p:cNvSpPr>
            <a:spLocks noGrp="1"/>
          </p:cNvSpPr>
          <p:nvPr>
            <p:ph type="body" sz="quarter" idx="20"/>
          </p:nvPr>
        </p:nvSpPr>
        <p:spPr/>
        <p:txBody>
          <a:bodyPr/>
          <a:lstStyle/>
          <a:p>
            <a:pPr lvl="0"/>
            <a:r>
              <a:rPr lang="en-US" dirty="0">
                <a:hlinkClick r:id="rId5" action="ppaction://hlinksldjump"/>
              </a:rPr>
              <a:t>Return to Outline</a:t>
            </a:r>
            <a:endParaRPr lang="en-US" dirty="0"/>
          </a:p>
        </p:txBody>
      </p:sp>
    </p:spTree>
    <p:extLst>
      <p:ext uri="{BB962C8B-B14F-4D97-AF65-F5344CB8AC3E}">
        <p14:creationId xmlns:p14="http://schemas.microsoft.com/office/powerpoint/2010/main" val="3554263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pPr>
              <a:spcBef>
                <a:spcPct val="50000"/>
              </a:spcBef>
            </a:pPr>
            <a:r>
              <a:rPr lang="en-US" dirty="0"/>
              <a:t>Cylindrical projections</a:t>
            </a:r>
            <a:endParaRPr lang="en-US" dirty="0">
              <a:latin typeface="Calibri" pitchFamily="34" charset="0"/>
              <a:cs typeface="Calibri" pitchFamily="34" charset="0"/>
            </a:endParaRPr>
          </a:p>
        </p:txBody>
      </p:sp>
      <p:pic>
        <p:nvPicPr>
          <p:cNvPr id="45"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1369080"/>
            <a:ext cx="1600200" cy="2136120"/>
          </a:xfrm>
          <a:prstGeom prst="rect">
            <a:avLst/>
          </a:prstGeom>
          <a:noFill/>
          <a:extLst>
            <a:ext uri="{909E8E84-426E-40DD-AFC4-6F175D3DCCD1}">
              <a14:hiddenFill xmlns:a14="http://schemas.microsoft.com/office/drawing/2010/main">
                <a:solidFill>
                  <a:srgbClr val="FFFFFF"/>
                </a:solidFill>
              </a14:hiddenFill>
            </a:ext>
          </a:extLst>
        </p:spPr>
      </p:pic>
      <p:sp>
        <p:nvSpPr>
          <p:cNvPr id="25" name="Content Placeholder 3"/>
          <p:cNvSpPr>
            <a:spLocks noGrp="1"/>
          </p:cNvSpPr>
          <p:nvPr>
            <p:ph idx="13"/>
          </p:nvPr>
        </p:nvSpPr>
        <p:spPr>
          <a:xfrm>
            <a:off x="990600" y="3505200"/>
            <a:ext cx="1600200" cy="457200"/>
          </a:xfrm>
        </p:spPr>
        <p:txBody>
          <a:bodyPr/>
          <a:lstStyle/>
          <a:p>
            <a:r>
              <a:rPr lang="en-US" sz="2400" b="1" dirty="0" smtClean="0">
                <a:latin typeface="Calibri" pitchFamily="34" charset="0"/>
                <a:cs typeface="Calibri" pitchFamily="34" charset="0"/>
              </a:rPr>
              <a:t>Cylindrical</a:t>
            </a:r>
            <a:endParaRPr lang="en-US" sz="2400" b="1" dirty="0">
              <a:latin typeface="Calibri" pitchFamily="34" charset="0"/>
              <a:cs typeface="Calibri" pitchFamily="34" charset="0"/>
            </a:endParaRPr>
          </a:p>
        </p:txBody>
      </p:sp>
      <p:pic>
        <p:nvPicPr>
          <p:cNvPr id="46" name="Picture 4"/>
          <p:cNvPicPr>
            <a:picLocks noGrp="1" noChangeAspect="1" noChangeArrowheads="1"/>
          </p:cNvPicPr>
          <p:nvPr>
            <p:ph idx="14"/>
          </p:nvPr>
        </p:nvPicPr>
        <p:blipFill>
          <a:blip r:embed="rId3" cstate="print"/>
          <a:srcRect/>
          <a:stretch>
            <a:fillRect/>
          </a:stretch>
        </p:blipFill>
        <p:spPr bwMode="auto">
          <a:xfrm>
            <a:off x="3276600" y="1541082"/>
            <a:ext cx="2384268" cy="1964118"/>
          </a:xfrm>
          <a:prstGeom prst="rect">
            <a:avLst/>
          </a:prstGeom>
          <a:noFill/>
          <a:ln w="12700">
            <a:solidFill>
              <a:srgbClr val="000000"/>
            </a:solidFill>
            <a:miter lim="800000"/>
            <a:headEnd/>
            <a:tailEnd/>
          </a:ln>
        </p:spPr>
      </p:pic>
      <p:sp>
        <p:nvSpPr>
          <p:cNvPr id="27" name="Content Placeholder 5"/>
          <p:cNvSpPr>
            <a:spLocks noGrp="1"/>
          </p:cNvSpPr>
          <p:nvPr>
            <p:ph idx="15"/>
          </p:nvPr>
        </p:nvSpPr>
        <p:spPr>
          <a:xfrm>
            <a:off x="3771108" y="3505200"/>
            <a:ext cx="1432560" cy="457200"/>
          </a:xfrm>
        </p:spPr>
        <p:txBody>
          <a:bodyPr/>
          <a:lstStyle/>
          <a:p>
            <a:r>
              <a:rPr lang="en-US" sz="2400" dirty="0" smtClean="0">
                <a:latin typeface="Calibri" pitchFamily="34" charset="0"/>
                <a:cs typeface="Calibri" pitchFamily="34" charset="0"/>
              </a:rPr>
              <a:t>Mercator</a:t>
            </a:r>
            <a:endParaRPr lang="en-US" sz="2400" dirty="0">
              <a:latin typeface="Calibri" pitchFamily="34" charset="0"/>
              <a:cs typeface="Calibri" pitchFamily="34" charset="0"/>
            </a:endParaRPr>
          </a:p>
        </p:txBody>
      </p:sp>
      <p:pic>
        <p:nvPicPr>
          <p:cNvPr id="47" name="Picture 6"/>
          <p:cNvPicPr>
            <a:picLocks noGrp="1" noChangeAspect="1" noChangeArrowheads="1"/>
          </p:cNvPicPr>
          <p:nvPr>
            <p:ph idx="16"/>
          </p:nvPr>
        </p:nvPicPr>
        <p:blipFill>
          <a:blip r:embed="rId4" cstate="print"/>
          <a:srcRect/>
          <a:stretch>
            <a:fillRect/>
          </a:stretch>
        </p:blipFill>
        <p:spPr bwMode="auto">
          <a:xfrm>
            <a:off x="7010400" y="1493518"/>
            <a:ext cx="1143000" cy="2011682"/>
          </a:xfrm>
          <a:prstGeom prst="rect">
            <a:avLst/>
          </a:prstGeom>
          <a:noFill/>
          <a:ln w="12700">
            <a:solidFill>
              <a:srgbClr val="000000"/>
            </a:solidFill>
            <a:miter lim="800000"/>
            <a:headEnd/>
            <a:tailEnd/>
          </a:ln>
        </p:spPr>
      </p:pic>
      <p:sp>
        <p:nvSpPr>
          <p:cNvPr id="7169" name="Content Placeholder 7"/>
          <p:cNvSpPr>
            <a:spLocks noGrp="1"/>
          </p:cNvSpPr>
          <p:nvPr>
            <p:ph idx="17"/>
          </p:nvPr>
        </p:nvSpPr>
        <p:spPr>
          <a:xfrm>
            <a:off x="6019800" y="3505200"/>
            <a:ext cx="2743200" cy="457200"/>
          </a:xfrm>
        </p:spPr>
        <p:txBody>
          <a:bodyPr/>
          <a:lstStyle/>
          <a:p>
            <a:r>
              <a:rPr lang="en-US" sz="2400" dirty="0">
                <a:latin typeface="Calibri" pitchFamily="34" charset="0"/>
                <a:cs typeface="Calibri" pitchFamily="34" charset="0"/>
              </a:rPr>
              <a:t>Transverse </a:t>
            </a:r>
            <a:r>
              <a:rPr lang="en-US" sz="2400" dirty="0" smtClean="0">
                <a:latin typeface="Calibri" pitchFamily="34" charset="0"/>
                <a:cs typeface="Calibri" pitchFamily="34" charset="0"/>
              </a:rPr>
              <a:t>Mercator</a:t>
            </a:r>
            <a:endParaRPr lang="en-US" sz="2400" dirty="0">
              <a:latin typeface="Calibri" pitchFamily="34" charset="0"/>
              <a:cs typeface="Calibri" pitchFamily="34" charset="0"/>
            </a:endParaRPr>
          </a:p>
        </p:txBody>
      </p:sp>
      <p:pic>
        <p:nvPicPr>
          <p:cNvPr id="48" name="Picture 8"/>
          <p:cNvPicPr>
            <a:picLocks noGrp="1" noChangeAspect="1" noChangeArrowheads="1"/>
          </p:cNvPicPr>
          <p:nvPr>
            <p:ph idx="20"/>
          </p:nvPr>
        </p:nvPicPr>
        <p:blipFill>
          <a:blip r:embed="rId5" cstate="print">
            <a:extLst>
              <a:ext uri="{28A0092B-C50C-407E-A947-70E740481C1C}">
                <a14:useLocalDpi xmlns:a14="http://schemas.microsoft.com/office/drawing/2010/main" val="0"/>
              </a:ext>
            </a:extLst>
          </a:blip>
          <a:srcRect/>
          <a:stretch>
            <a:fillRect/>
          </a:stretch>
        </p:blipFill>
        <p:spPr bwMode="auto">
          <a:xfrm>
            <a:off x="482699" y="4114800"/>
            <a:ext cx="2123341" cy="1600200"/>
          </a:xfrm>
          <a:prstGeom prst="rect">
            <a:avLst/>
          </a:prstGeom>
          <a:noFill/>
          <a:extLst>
            <a:ext uri="{909E8E84-426E-40DD-AFC4-6F175D3DCCD1}">
              <a14:hiddenFill xmlns:a14="http://schemas.microsoft.com/office/drawing/2010/main">
                <a:solidFill>
                  <a:srgbClr val="FFFFFF"/>
                </a:solidFill>
              </a14:hiddenFill>
            </a:ext>
          </a:extLst>
        </p:spPr>
      </p:pic>
      <p:sp>
        <p:nvSpPr>
          <p:cNvPr id="7173" name="Content Placeholder 9"/>
          <p:cNvSpPr>
            <a:spLocks noGrp="1"/>
          </p:cNvSpPr>
          <p:nvPr>
            <p:ph idx="21"/>
          </p:nvPr>
        </p:nvSpPr>
        <p:spPr>
          <a:xfrm>
            <a:off x="668069" y="5791200"/>
            <a:ext cx="1752600" cy="762000"/>
          </a:xfrm>
        </p:spPr>
        <p:txBody>
          <a:bodyPr/>
          <a:lstStyle/>
          <a:p>
            <a:r>
              <a:rPr lang="en-US" sz="2400" b="1" dirty="0">
                <a:latin typeface="Calibri" pitchFamily="34" charset="0"/>
                <a:cs typeface="Calibri" pitchFamily="34" charset="0"/>
              </a:rPr>
              <a:t>Transverse </a:t>
            </a:r>
            <a:r>
              <a:rPr lang="en-US" sz="2400" b="1" dirty="0" smtClean="0">
                <a:latin typeface="Calibri" pitchFamily="34" charset="0"/>
                <a:cs typeface="Calibri" pitchFamily="34" charset="0"/>
              </a:rPr>
              <a:t>cylindrical</a:t>
            </a:r>
            <a:endParaRPr lang="en-US" sz="2400" b="1" dirty="0">
              <a:latin typeface="Calibri" pitchFamily="34" charset="0"/>
              <a:cs typeface="Calibri" pitchFamily="34" charset="0"/>
            </a:endParaRPr>
          </a:p>
        </p:txBody>
      </p:sp>
      <p:pic>
        <p:nvPicPr>
          <p:cNvPr id="49" name="Picture 10"/>
          <p:cNvPicPr>
            <a:picLocks noGrp="1" noChangeAspect="1" noChangeArrowheads="1"/>
          </p:cNvPicPr>
          <p:nvPr>
            <p:ph idx="22"/>
          </p:nvPr>
        </p:nvPicPr>
        <p:blipFill>
          <a:blip r:embed="rId6" cstate="print"/>
          <a:srcRect/>
          <a:stretch>
            <a:fillRect/>
          </a:stretch>
        </p:blipFill>
        <p:spPr bwMode="auto">
          <a:xfrm>
            <a:off x="2892813" y="4114800"/>
            <a:ext cx="2743201" cy="1765624"/>
          </a:xfrm>
          <a:prstGeom prst="rect">
            <a:avLst/>
          </a:prstGeom>
          <a:noFill/>
          <a:ln w="12700">
            <a:solidFill>
              <a:srgbClr val="000000"/>
            </a:solidFill>
            <a:miter lim="800000"/>
            <a:headEnd/>
            <a:tailEnd/>
          </a:ln>
        </p:spPr>
      </p:pic>
      <p:sp>
        <p:nvSpPr>
          <p:cNvPr id="7175" name="Content Placeholder 11"/>
          <p:cNvSpPr>
            <a:spLocks noGrp="1"/>
          </p:cNvSpPr>
          <p:nvPr>
            <p:ph idx="23"/>
          </p:nvPr>
        </p:nvSpPr>
        <p:spPr>
          <a:xfrm>
            <a:off x="2819400" y="5943600"/>
            <a:ext cx="2880360" cy="457200"/>
          </a:xfrm>
        </p:spPr>
        <p:txBody>
          <a:bodyPr/>
          <a:lstStyle/>
          <a:p>
            <a:r>
              <a:rPr lang="en-US" sz="2400" dirty="0">
                <a:latin typeface="Calibri" pitchFamily="34" charset="0"/>
                <a:cs typeface="Calibri" pitchFamily="34" charset="0"/>
              </a:rPr>
              <a:t>Cylindrical Equal </a:t>
            </a:r>
            <a:r>
              <a:rPr lang="en-US" sz="2400" dirty="0" smtClean="0">
                <a:latin typeface="Calibri" pitchFamily="34" charset="0"/>
                <a:cs typeface="Calibri" pitchFamily="34" charset="0"/>
              </a:rPr>
              <a:t>Area</a:t>
            </a:r>
            <a:endParaRPr lang="en-US" sz="2400" dirty="0">
              <a:latin typeface="Calibri" pitchFamily="34" charset="0"/>
              <a:cs typeface="Calibri" pitchFamily="34" charset="0"/>
            </a:endParaRPr>
          </a:p>
        </p:txBody>
      </p:sp>
      <p:pic>
        <p:nvPicPr>
          <p:cNvPr id="50" name="Picture 12"/>
          <p:cNvPicPr>
            <a:picLocks noGrp="1" noChangeAspect="1" noChangeArrowheads="1"/>
          </p:cNvPicPr>
          <p:nvPr>
            <p:ph idx="24"/>
          </p:nvPr>
        </p:nvPicPr>
        <p:blipFill>
          <a:blip r:embed="rId7" cstate="print"/>
          <a:srcRect/>
          <a:stretch>
            <a:fillRect/>
          </a:stretch>
        </p:blipFill>
        <p:spPr bwMode="auto">
          <a:xfrm>
            <a:off x="5872087" y="4114800"/>
            <a:ext cx="3101981" cy="1600200"/>
          </a:xfrm>
          <a:prstGeom prst="rect">
            <a:avLst/>
          </a:prstGeom>
          <a:noFill/>
          <a:ln w="12700">
            <a:solidFill>
              <a:srgbClr val="000000"/>
            </a:solidFill>
            <a:miter lim="800000"/>
            <a:headEnd/>
            <a:tailEnd/>
          </a:ln>
        </p:spPr>
      </p:pic>
      <p:sp>
        <p:nvSpPr>
          <p:cNvPr id="7177" name="Content Placeholder 13"/>
          <p:cNvSpPr>
            <a:spLocks noGrp="1"/>
          </p:cNvSpPr>
          <p:nvPr>
            <p:ph idx="25"/>
          </p:nvPr>
        </p:nvSpPr>
        <p:spPr>
          <a:xfrm>
            <a:off x="6416040" y="5943600"/>
            <a:ext cx="2194560" cy="457200"/>
          </a:xfrm>
        </p:spPr>
        <p:txBody>
          <a:bodyPr/>
          <a:lstStyle/>
          <a:p>
            <a:r>
              <a:rPr lang="en-US" sz="2400" dirty="0" err="1" smtClean="0">
                <a:latin typeface="Calibri" pitchFamily="34" charset="0"/>
                <a:cs typeface="Calibri" pitchFamily="34" charset="0"/>
              </a:rPr>
              <a:t>Equirectangular</a:t>
            </a:r>
            <a:endParaRPr lang="en-US" sz="2400" dirty="0">
              <a:latin typeface="Calibri" pitchFamily="34" charset="0"/>
              <a:cs typeface="Calibri" pitchFamily="34" charset="0"/>
            </a:endParaRPr>
          </a:p>
        </p:txBody>
      </p:sp>
      <p:sp>
        <p:nvSpPr>
          <p:cNvPr id="7179" name="Text Placeholder 14"/>
          <p:cNvSpPr>
            <a:spLocks noGrp="1"/>
          </p:cNvSpPr>
          <p:nvPr>
            <p:ph type="body" sz="quarter" idx="27"/>
          </p:nvPr>
        </p:nvSpPr>
        <p:spPr/>
        <p:txBody>
          <a:bodyPr/>
          <a:lstStyle/>
          <a:p>
            <a:pPr lvl="0"/>
            <a:r>
              <a:rPr lang="en-US" dirty="0">
                <a:hlinkClick r:id="rId8" action="ppaction://hlinksldjump"/>
              </a:rPr>
              <a:t>Return to </a:t>
            </a:r>
            <a:r>
              <a:rPr lang="en-US" dirty="0" smtClean="0">
                <a:hlinkClick r:id="rId8" action="ppaction://hlinksldjump"/>
              </a:rPr>
              <a:t>Outline</a:t>
            </a:r>
            <a:endParaRPr lang="en-US" dirty="0"/>
          </a:p>
        </p:txBody>
      </p:sp>
    </p:spTree>
    <p:extLst>
      <p:ext uri="{BB962C8B-B14F-4D97-AF65-F5344CB8AC3E}">
        <p14:creationId xmlns:p14="http://schemas.microsoft.com/office/powerpoint/2010/main" val="34943301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Conic projections</a:t>
            </a:r>
            <a:endParaRPr lang="en-US" sz="1500"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399" y="2666999"/>
            <a:ext cx="2630517" cy="243840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p:cNvPicPr>
            <a:picLocks noGrp="1" noChangeAspect="1" noChangeArrowheads="1"/>
          </p:cNvPicPr>
          <p:nvPr>
            <p:ph idx="13"/>
          </p:nvPr>
        </p:nvPicPr>
        <p:blipFill>
          <a:blip r:embed="rId3" cstate="print"/>
          <a:srcRect/>
          <a:stretch>
            <a:fillRect/>
          </a:stretch>
        </p:blipFill>
        <p:spPr bwMode="auto">
          <a:xfrm>
            <a:off x="3199733" y="1361538"/>
            <a:ext cx="2591467" cy="1991262"/>
          </a:xfrm>
          <a:prstGeom prst="rect">
            <a:avLst/>
          </a:prstGeom>
          <a:noFill/>
          <a:ln w="12700">
            <a:solidFill>
              <a:srgbClr val="000000"/>
            </a:solidFill>
            <a:miter lim="800000"/>
            <a:headEnd/>
            <a:tailEnd/>
          </a:ln>
        </p:spPr>
      </p:pic>
      <p:sp>
        <p:nvSpPr>
          <p:cNvPr id="5" name="Content Placeholder 4"/>
          <p:cNvSpPr>
            <a:spLocks noGrp="1"/>
          </p:cNvSpPr>
          <p:nvPr>
            <p:ph idx="14"/>
          </p:nvPr>
        </p:nvSpPr>
        <p:spPr>
          <a:xfrm>
            <a:off x="2667000" y="3352800"/>
            <a:ext cx="3657600" cy="457200"/>
          </a:xfrm>
        </p:spPr>
        <p:txBody>
          <a:bodyPr/>
          <a:lstStyle/>
          <a:p>
            <a:r>
              <a:rPr lang="en-US" sz="2600" dirty="0">
                <a:latin typeface="Calibri" pitchFamily="34" charset="0"/>
                <a:cs typeface="Calibri" pitchFamily="34" charset="0"/>
              </a:rPr>
              <a:t>Lambert Conformal </a:t>
            </a:r>
            <a:r>
              <a:rPr lang="en-US" sz="2600" dirty="0" smtClean="0">
                <a:latin typeface="Calibri" pitchFamily="34" charset="0"/>
                <a:cs typeface="Calibri" pitchFamily="34" charset="0"/>
              </a:rPr>
              <a:t>Conic</a:t>
            </a:r>
            <a:endParaRPr lang="en-US" sz="2600" dirty="0">
              <a:latin typeface="Calibri" pitchFamily="34" charset="0"/>
              <a:cs typeface="Calibri" pitchFamily="34" charset="0"/>
            </a:endParaRPr>
          </a:p>
        </p:txBody>
      </p:sp>
      <p:pic>
        <p:nvPicPr>
          <p:cNvPr id="18" name="Picture 5"/>
          <p:cNvPicPr>
            <a:picLocks noGrp="1" noChangeAspect="1" noChangeArrowheads="1"/>
          </p:cNvPicPr>
          <p:nvPr>
            <p:ph idx="15"/>
          </p:nvPr>
        </p:nvPicPr>
        <p:blipFill>
          <a:blip r:embed="rId4" cstate="print"/>
          <a:srcRect/>
          <a:stretch>
            <a:fillRect/>
          </a:stretch>
        </p:blipFill>
        <p:spPr bwMode="auto">
          <a:xfrm>
            <a:off x="6670005" y="1295400"/>
            <a:ext cx="2128590" cy="2057400"/>
          </a:xfrm>
          <a:prstGeom prst="rect">
            <a:avLst/>
          </a:prstGeom>
          <a:noFill/>
          <a:ln w="12700">
            <a:solidFill>
              <a:schemeClr val="tx1"/>
            </a:solidFill>
            <a:miter lim="800000"/>
            <a:headEnd/>
            <a:tailEnd/>
          </a:ln>
        </p:spPr>
      </p:pic>
      <p:sp>
        <p:nvSpPr>
          <p:cNvPr id="22" name="Content Placeholder 6"/>
          <p:cNvSpPr>
            <a:spLocks noGrp="1"/>
          </p:cNvSpPr>
          <p:nvPr>
            <p:ph idx="16"/>
          </p:nvPr>
        </p:nvSpPr>
        <p:spPr>
          <a:xfrm>
            <a:off x="6477000" y="3352800"/>
            <a:ext cx="2514600" cy="502920"/>
          </a:xfrm>
        </p:spPr>
        <p:txBody>
          <a:bodyPr/>
          <a:lstStyle/>
          <a:p>
            <a:r>
              <a:rPr lang="en-US" sz="2600" dirty="0">
                <a:latin typeface="Calibri" pitchFamily="34" charset="0"/>
                <a:cs typeface="Calibri" pitchFamily="34" charset="0"/>
              </a:rPr>
              <a:t>Equidistant </a:t>
            </a:r>
            <a:r>
              <a:rPr lang="en-US" sz="2600" dirty="0" smtClean="0">
                <a:latin typeface="Calibri" pitchFamily="34" charset="0"/>
                <a:cs typeface="Calibri" pitchFamily="34" charset="0"/>
              </a:rPr>
              <a:t>Conic</a:t>
            </a:r>
            <a:endParaRPr lang="en-US" sz="2600" dirty="0">
              <a:latin typeface="Calibri" pitchFamily="34" charset="0"/>
              <a:cs typeface="Calibri" pitchFamily="34" charset="0"/>
            </a:endParaRPr>
          </a:p>
        </p:txBody>
      </p:sp>
      <p:pic>
        <p:nvPicPr>
          <p:cNvPr id="25" name="Picture 7"/>
          <p:cNvPicPr>
            <a:picLocks noGrp="1" noChangeAspect="1" noChangeArrowheads="1"/>
          </p:cNvPicPr>
          <p:nvPr>
            <p:ph idx="17"/>
          </p:nvPr>
        </p:nvPicPr>
        <p:blipFill>
          <a:blip r:embed="rId5" cstate="print"/>
          <a:srcRect/>
          <a:stretch>
            <a:fillRect/>
          </a:stretch>
        </p:blipFill>
        <p:spPr bwMode="auto">
          <a:xfrm>
            <a:off x="3110028" y="4285472"/>
            <a:ext cx="2771544" cy="1700140"/>
          </a:xfrm>
          <a:prstGeom prst="rect">
            <a:avLst/>
          </a:prstGeom>
          <a:noFill/>
          <a:ln w="12700">
            <a:solidFill>
              <a:schemeClr val="tx1"/>
            </a:solidFill>
            <a:miter lim="800000"/>
            <a:headEnd/>
            <a:tailEnd/>
          </a:ln>
        </p:spPr>
      </p:pic>
      <p:sp>
        <p:nvSpPr>
          <p:cNvPr id="16" name="Content Placeholder 8"/>
          <p:cNvSpPr>
            <a:spLocks noGrp="1"/>
          </p:cNvSpPr>
          <p:nvPr>
            <p:ph idx="20"/>
          </p:nvPr>
        </p:nvSpPr>
        <p:spPr>
          <a:xfrm>
            <a:off x="2819400" y="6096000"/>
            <a:ext cx="3352800" cy="457200"/>
          </a:xfrm>
        </p:spPr>
        <p:txBody>
          <a:bodyPr/>
          <a:lstStyle/>
          <a:p>
            <a:r>
              <a:rPr lang="en-US" sz="2600" dirty="0">
                <a:latin typeface="Calibri" pitchFamily="34" charset="0"/>
                <a:cs typeface="Calibri" pitchFamily="34" charset="0"/>
              </a:rPr>
              <a:t>Albers Equal Area </a:t>
            </a:r>
            <a:r>
              <a:rPr lang="en-US" sz="2600" dirty="0" smtClean="0">
                <a:latin typeface="Calibri" pitchFamily="34" charset="0"/>
                <a:cs typeface="Calibri" pitchFamily="34" charset="0"/>
              </a:rPr>
              <a:t>Conic</a:t>
            </a:r>
            <a:endParaRPr lang="en-US" sz="2600" dirty="0">
              <a:latin typeface="Calibri" pitchFamily="34" charset="0"/>
              <a:cs typeface="Calibri" pitchFamily="34" charset="0"/>
            </a:endParaRPr>
          </a:p>
        </p:txBody>
      </p:sp>
      <p:pic>
        <p:nvPicPr>
          <p:cNvPr id="23" name="Picture 9"/>
          <p:cNvPicPr>
            <a:picLocks noGrp="1" noChangeAspect="1" noChangeArrowheads="1"/>
          </p:cNvPicPr>
          <p:nvPr>
            <p:ph idx="21"/>
          </p:nvPr>
        </p:nvPicPr>
        <p:blipFill>
          <a:blip r:embed="rId6" cstate="print"/>
          <a:srcRect/>
          <a:stretch>
            <a:fillRect/>
          </a:stretch>
        </p:blipFill>
        <p:spPr bwMode="auto">
          <a:xfrm>
            <a:off x="6477000" y="4343400"/>
            <a:ext cx="2387600" cy="1657372"/>
          </a:xfrm>
          <a:prstGeom prst="rect">
            <a:avLst/>
          </a:prstGeom>
          <a:noFill/>
          <a:ln w="12700">
            <a:solidFill>
              <a:schemeClr val="tx1"/>
            </a:solidFill>
            <a:miter lim="800000"/>
            <a:headEnd/>
            <a:tailEnd/>
          </a:ln>
        </p:spPr>
      </p:pic>
      <p:sp>
        <p:nvSpPr>
          <p:cNvPr id="12" name="Content Placeholder 10"/>
          <p:cNvSpPr>
            <a:spLocks noGrp="1"/>
          </p:cNvSpPr>
          <p:nvPr>
            <p:ph idx="22"/>
          </p:nvPr>
        </p:nvSpPr>
        <p:spPr>
          <a:xfrm>
            <a:off x="6867525" y="6096000"/>
            <a:ext cx="1606550" cy="457200"/>
          </a:xfrm>
        </p:spPr>
        <p:txBody>
          <a:bodyPr/>
          <a:lstStyle/>
          <a:p>
            <a:r>
              <a:rPr lang="en-US" sz="2600" dirty="0" smtClean="0">
                <a:latin typeface="Calibri" pitchFamily="34" charset="0"/>
                <a:cs typeface="Calibri" pitchFamily="34" charset="0"/>
              </a:rPr>
              <a:t>Polyconic</a:t>
            </a:r>
            <a:endParaRPr lang="en-US" sz="2600" dirty="0">
              <a:latin typeface="Calibri" pitchFamily="34" charset="0"/>
              <a:cs typeface="Calibri" pitchFamily="34" charset="0"/>
            </a:endParaRPr>
          </a:p>
        </p:txBody>
      </p:sp>
      <p:sp>
        <p:nvSpPr>
          <p:cNvPr id="14" name="Text Placeholder 11"/>
          <p:cNvSpPr>
            <a:spLocks noGrp="1"/>
          </p:cNvSpPr>
          <p:nvPr>
            <p:ph type="body" sz="quarter" idx="27"/>
          </p:nvPr>
        </p:nvSpPr>
        <p:spPr/>
        <p:txBody>
          <a:bodyPr/>
          <a:lstStyle/>
          <a:p>
            <a:pPr lvl="0"/>
            <a:r>
              <a:rPr lang="en-US" dirty="0">
                <a:hlinkClick r:id="rId7" action="ppaction://hlinksldjump"/>
              </a:rPr>
              <a:t>Return to </a:t>
            </a:r>
            <a:r>
              <a:rPr lang="en-US" dirty="0" smtClean="0">
                <a:hlinkClick r:id="rId7" action="ppaction://hlinksldjump"/>
              </a:rPr>
              <a:t>Outline</a:t>
            </a:r>
            <a:endParaRPr lang="en-US" dirty="0"/>
          </a:p>
        </p:txBody>
      </p:sp>
    </p:spTree>
    <p:extLst>
      <p:ext uri="{BB962C8B-B14F-4D97-AF65-F5344CB8AC3E}">
        <p14:creationId xmlns:p14="http://schemas.microsoft.com/office/powerpoint/2010/main" val="1787671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pPr>
              <a:spcBef>
                <a:spcPct val="50000"/>
              </a:spcBef>
            </a:pPr>
            <a:r>
              <a:rPr lang="en-US" dirty="0"/>
              <a:t>Azimuthal Projections</a:t>
            </a:r>
            <a:endParaRPr lang="en-US" dirty="0">
              <a:latin typeface="Calibri" pitchFamily="34" charset="0"/>
              <a:cs typeface="Calibri" pitchFamily="34" charset="0"/>
            </a:endParaRPr>
          </a:p>
        </p:txBody>
      </p:sp>
      <p:pic>
        <p:nvPicPr>
          <p:cNvPr id="4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33400" y="1748682"/>
            <a:ext cx="1600200" cy="1376916"/>
          </a:xfrm>
          <a:prstGeom prst="rect">
            <a:avLst/>
          </a:prstGeom>
          <a:noFill/>
          <a:extLst>
            <a:ext uri="{909E8E84-426E-40DD-AFC4-6F175D3DCCD1}">
              <a14:hiddenFill xmlns:a14="http://schemas.microsoft.com/office/drawing/2010/main">
                <a:solidFill>
                  <a:srgbClr val="FFFFFF"/>
                </a:solidFill>
              </a14:hiddenFill>
            </a:ext>
          </a:extLst>
        </p:spPr>
      </p:pic>
      <p:sp>
        <p:nvSpPr>
          <p:cNvPr id="25" name="Content Placeholder 3"/>
          <p:cNvSpPr>
            <a:spLocks noGrp="1"/>
          </p:cNvSpPr>
          <p:nvPr>
            <p:ph idx="13"/>
          </p:nvPr>
        </p:nvSpPr>
        <p:spPr>
          <a:xfrm>
            <a:off x="838200" y="3505200"/>
            <a:ext cx="838200" cy="457200"/>
          </a:xfrm>
        </p:spPr>
        <p:txBody>
          <a:bodyPr/>
          <a:lstStyle/>
          <a:p>
            <a:r>
              <a:rPr lang="en-US" sz="2400" dirty="0">
                <a:latin typeface="Calibri" pitchFamily="34" charset="0"/>
                <a:cs typeface="Calibri" pitchFamily="34" charset="0"/>
              </a:rPr>
              <a:t>Polar </a:t>
            </a:r>
          </a:p>
        </p:txBody>
      </p:sp>
      <p:pic>
        <p:nvPicPr>
          <p:cNvPr id="46"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tretch>
            <a:fillRect/>
          </a:stretch>
        </p:blipFill>
        <p:spPr bwMode="auto">
          <a:xfrm>
            <a:off x="3369564" y="1541082"/>
            <a:ext cx="2198339" cy="1964118"/>
          </a:xfrm>
          <a:prstGeom prst="rect">
            <a:avLst/>
          </a:prstGeom>
          <a:noFill/>
          <a:ln w="12700">
            <a:solidFill>
              <a:srgbClr val="000000"/>
            </a:solidFill>
            <a:miter lim="800000"/>
            <a:headEnd/>
            <a:tailEnd/>
          </a:ln>
        </p:spPr>
      </p:pic>
      <p:sp>
        <p:nvSpPr>
          <p:cNvPr id="27" name="Content Placeholder 5"/>
          <p:cNvSpPr>
            <a:spLocks noGrp="1"/>
          </p:cNvSpPr>
          <p:nvPr>
            <p:ph idx="15"/>
          </p:nvPr>
        </p:nvSpPr>
        <p:spPr>
          <a:xfrm>
            <a:off x="3771108" y="3505200"/>
            <a:ext cx="1432560" cy="457200"/>
          </a:xfrm>
        </p:spPr>
        <p:txBody>
          <a:bodyPr/>
          <a:lstStyle/>
          <a:p>
            <a:r>
              <a:rPr lang="en-US" sz="2400" dirty="0">
                <a:latin typeface="Calibri" pitchFamily="34" charset="0"/>
                <a:cs typeface="Calibri" pitchFamily="34" charset="0"/>
              </a:rPr>
              <a:t>Gnomic</a:t>
            </a:r>
          </a:p>
        </p:txBody>
      </p:sp>
      <p:pic>
        <p:nvPicPr>
          <p:cNvPr id="47" name="Picture 6"/>
          <p:cNvPicPr>
            <a:picLocks noGrp="1" noChangeAspect="1" noChangeArrowheads="1"/>
          </p:cNvPicPr>
          <p:nvPr>
            <p:ph idx="16"/>
          </p:nvPr>
        </p:nvPicPr>
        <p:blipFill>
          <a:blip r:embed="rId4" cstate="print">
            <a:extLst>
              <a:ext uri="{28A0092B-C50C-407E-A947-70E740481C1C}">
                <a14:useLocalDpi xmlns:a14="http://schemas.microsoft.com/office/drawing/2010/main" val="0"/>
              </a:ext>
            </a:extLst>
          </a:blip>
          <a:stretch>
            <a:fillRect/>
          </a:stretch>
        </p:blipFill>
        <p:spPr bwMode="auto">
          <a:xfrm>
            <a:off x="6019800" y="1524000"/>
            <a:ext cx="2997504" cy="1828800"/>
          </a:xfrm>
          <a:prstGeom prst="rect">
            <a:avLst/>
          </a:prstGeom>
          <a:noFill/>
          <a:ln w="12700">
            <a:solidFill>
              <a:srgbClr val="000000"/>
            </a:solidFill>
            <a:miter lim="800000"/>
            <a:headEnd/>
            <a:tailEnd/>
          </a:ln>
        </p:spPr>
      </p:pic>
      <p:sp>
        <p:nvSpPr>
          <p:cNvPr id="7169" name="Content Placeholder 7"/>
          <p:cNvSpPr>
            <a:spLocks noGrp="1"/>
          </p:cNvSpPr>
          <p:nvPr>
            <p:ph idx="17"/>
          </p:nvPr>
        </p:nvSpPr>
        <p:spPr>
          <a:xfrm>
            <a:off x="6019800" y="3505200"/>
            <a:ext cx="2971800" cy="457200"/>
          </a:xfrm>
        </p:spPr>
        <p:txBody>
          <a:bodyPr/>
          <a:lstStyle/>
          <a:p>
            <a:r>
              <a:rPr lang="en-US" sz="2400" dirty="0">
                <a:latin typeface="Calibri" pitchFamily="34" charset="0"/>
                <a:cs typeface="Calibri" pitchFamily="34" charset="0"/>
              </a:rPr>
              <a:t>Azimuthal Equidistant</a:t>
            </a:r>
          </a:p>
        </p:txBody>
      </p:sp>
      <p:pic>
        <p:nvPicPr>
          <p:cNvPr id="48" name="Picture 8"/>
          <p:cNvPicPr>
            <a:picLocks noGrp="1" noChangeAspect="1" noChangeArrowheads="1"/>
          </p:cNvPicPr>
          <p:nvPr>
            <p:ph idx="20"/>
          </p:nvPr>
        </p:nvPicPr>
        <p:blipFill>
          <a:blip r:embed="rId5">
            <a:extLst>
              <a:ext uri="{28A0092B-C50C-407E-A947-70E740481C1C}">
                <a14:useLocalDpi xmlns:a14="http://schemas.microsoft.com/office/drawing/2010/main" val="0"/>
              </a:ext>
            </a:extLst>
          </a:blip>
          <a:stretch>
            <a:fillRect/>
          </a:stretch>
        </p:blipFill>
        <p:spPr bwMode="auto">
          <a:xfrm>
            <a:off x="533400" y="4114800"/>
            <a:ext cx="1524301" cy="1600200"/>
          </a:xfrm>
          <a:prstGeom prst="rect">
            <a:avLst/>
          </a:prstGeom>
          <a:noFill/>
          <a:extLst>
            <a:ext uri="{909E8E84-426E-40DD-AFC4-6F175D3DCCD1}">
              <a14:hiddenFill xmlns:a14="http://schemas.microsoft.com/office/drawing/2010/main">
                <a:solidFill>
                  <a:srgbClr val="FFFFFF"/>
                </a:solidFill>
              </a14:hiddenFill>
            </a:ext>
          </a:extLst>
        </p:spPr>
      </p:pic>
      <p:sp>
        <p:nvSpPr>
          <p:cNvPr id="7173" name="Content Placeholder 9"/>
          <p:cNvSpPr>
            <a:spLocks noGrp="1"/>
          </p:cNvSpPr>
          <p:nvPr>
            <p:ph idx="21"/>
          </p:nvPr>
        </p:nvSpPr>
        <p:spPr>
          <a:xfrm>
            <a:off x="744269" y="5791200"/>
            <a:ext cx="1236931" cy="457200"/>
          </a:xfrm>
        </p:spPr>
        <p:txBody>
          <a:bodyPr/>
          <a:lstStyle/>
          <a:p>
            <a:pPr>
              <a:spcAft>
                <a:spcPts val="1800"/>
              </a:spcAft>
            </a:pPr>
            <a:r>
              <a:rPr lang="en-US" sz="2400" dirty="0">
                <a:latin typeface="Calibri" pitchFamily="34" charset="0"/>
                <a:cs typeface="Calibri" pitchFamily="34" charset="0"/>
              </a:rPr>
              <a:t>Oblique</a:t>
            </a:r>
          </a:p>
        </p:txBody>
      </p:sp>
      <p:pic>
        <p:nvPicPr>
          <p:cNvPr id="49" name="Picture 10"/>
          <p:cNvPicPr>
            <a:picLocks noGrp="1" noChangeAspect="1" noChangeArrowheads="1"/>
          </p:cNvPicPr>
          <p:nvPr>
            <p:ph idx="22"/>
          </p:nvPr>
        </p:nvPicPr>
        <p:blipFill>
          <a:blip r:embed="rId6">
            <a:extLst>
              <a:ext uri="{28A0092B-C50C-407E-A947-70E740481C1C}">
                <a14:useLocalDpi xmlns:a14="http://schemas.microsoft.com/office/drawing/2010/main" val="0"/>
              </a:ext>
            </a:extLst>
          </a:blip>
          <a:stretch>
            <a:fillRect/>
          </a:stretch>
        </p:blipFill>
        <p:spPr bwMode="auto">
          <a:xfrm>
            <a:off x="3324078" y="4114799"/>
            <a:ext cx="2086121" cy="1958509"/>
          </a:xfrm>
          <a:prstGeom prst="rect">
            <a:avLst/>
          </a:prstGeom>
          <a:noFill/>
          <a:ln w="12700">
            <a:solidFill>
              <a:srgbClr val="000000"/>
            </a:solidFill>
            <a:miter lim="800000"/>
            <a:headEnd/>
            <a:tailEnd/>
          </a:ln>
        </p:spPr>
      </p:pic>
      <p:sp>
        <p:nvSpPr>
          <p:cNvPr id="7175" name="Content Placeholder 11"/>
          <p:cNvSpPr>
            <a:spLocks noGrp="1"/>
          </p:cNvSpPr>
          <p:nvPr>
            <p:ph idx="23"/>
          </p:nvPr>
        </p:nvSpPr>
        <p:spPr>
          <a:xfrm>
            <a:off x="2286000" y="6096000"/>
            <a:ext cx="3840480" cy="457200"/>
          </a:xfrm>
        </p:spPr>
        <p:txBody>
          <a:bodyPr/>
          <a:lstStyle/>
          <a:p>
            <a:r>
              <a:rPr lang="en-US" sz="2400" dirty="0">
                <a:latin typeface="Calibri" pitchFamily="34" charset="0"/>
                <a:cs typeface="Calibri" pitchFamily="34" charset="0"/>
              </a:rPr>
              <a:t>Lambert Azimuthal </a:t>
            </a:r>
            <a:r>
              <a:rPr lang="en-US" sz="2400" dirty="0" err="1">
                <a:latin typeface="Calibri" pitchFamily="34" charset="0"/>
                <a:cs typeface="Calibri" pitchFamily="34" charset="0"/>
              </a:rPr>
              <a:t>Equalarea</a:t>
            </a:r>
            <a:endParaRPr lang="en-US" sz="2400" dirty="0">
              <a:latin typeface="Calibri" pitchFamily="34" charset="0"/>
              <a:cs typeface="Calibri" pitchFamily="34" charset="0"/>
            </a:endParaRPr>
          </a:p>
        </p:txBody>
      </p:sp>
      <p:pic>
        <p:nvPicPr>
          <p:cNvPr id="50" name="Picture 12"/>
          <p:cNvPicPr>
            <a:picLocks noGrp="1" noChangeAspect="1" noChangeArrowheads="1"/>
          </p:cNvPicPr>
          <p:nvPr>
            <p:ph idx="24"/>
          </p:nvPr>
        </p:nvPicPr>
        <p:blipFill>
          <a:blip r:embed="rId7">
            <a:extLst>
              <a:ext uri="{28A0092B-C50C-407E-A947-70E740481C1C}">
                <a14:useLocalDpi xmlns:a14="http://schemas.microsoft.com/office/drawing/2010/main" val="0"/>
              </a:ext>
            </a:extLst>
          </a:blip>
          <a:stretch>
            <a:fillRect/>
          </a:stretch>
        </p:blipFill>
        <p:spPr bwMode="auto">
          <a:xfrm>
            <a:off x="6389654" y="4038600"/>
            <a:ext cx="2601946" cy="2014487"/>
          </a:xfrm>
          <a:prstGeom prst="rect">
            <a:avLst/>
          </a:prstGeom>
          <a:noFill/>
          <a:ln w="12700">
            <a:solidFill>
              <a:srgbClr val="000000"/>
            </a:solidFill>
            <a:miter lim="800000"/>
            <a:headEnd/>
            <a:tailEnd/>
          </a:ln>
        </p:spPr>
      </p:pic>
      <p:sp>
        <p:nvSpPr>
          <p:cNvPr id="7177" name="Content Placeholder 13"/>
          <p:cNvSpPr>
            <a:spLocks noGrp="1"/>
          </p:cNvSpPr>
          <p:nvPr>
            <p:ph idx="25"/>
          </p:nvPr>
        </p:nvSpPr>
        <p:spPr>
          <a:xfrm>
            <a:off x="6324600" y="6096000"/>
            <a:ext cx="2651760" cy="457200"/>
          </a:xfrm>
        </p:spPr>
        <p:txBody>
          <a:bodyPr/>
          <a:lstStyle/>
          <a:p>
            <a:r>
              <a:rPr lang="en-US" sz="2400" dirty="0">
                <a:latin typeface="Calibri" pitchFamily="34" charset="0"/>
                <a:cs typeface="Calibri" pitchFamily="34" charset="0"/>
              </a:rPr>
              <a:t>Polar Stereographic</a:t>
            </a:r>
          </a:p>
        </p:txBody>
      </p:sp>
      <p:sp>
        <p:nvSpPr>
          <p:cNvPr id="7179" name="Text Placeholder 14"/>
          <p:cNvSpPr>
            <a:spLocks noGrp="1"/>
          </p:cNvSpPr>
          <p:nvPr>
            <p:ph type="body" sz="quarter" idx="27"/>
          </p:nvPr>
        </p:nvSpPr>
        <p:spPr/>
        <p:txBody>
          <a:bodyPr/>
          <a:lstStyle/>
          <a:p>
            <a:pPr lvl="0"/>
            <a:r>
              <a:rPr lang="en-US" dirty="0">
                <a:hlinkClick r:id="rId8" action="ppaction://hlinksldjump"/>
              </a:rPr>
              <a:t>Return to </a:t>
            </a:r>
            <a:r>
              <a:rPr lang="en-US" dirty="0" smtClean="0">
                <a:hlinkClick r:id="rId8" action="ppaction://hlinksldjump"/>
              </a:rPr>
              <a:t>Outline</a:t>
            </a:r>
            <a:endParaRPr lang="en-US" dirty="0"/>
          </a:p>
        </p:txBody>
      </p:sp>
    </p:spTree>
    <p:extLst>
      <p:ext uri="{BB962C8B-B14F-4D97-AF65-F5344CB8AC3E}">
        <p14:creationId xmlns:p14="http://schemas.microsoft.com/office/powerpoint/2010/main" val="25529498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GIS Concepts</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en-US" dirty="0"/>
              <a:t>Chapter 3.</a:t>
            </a:r>
          </a:p>
          <a:p>
            <a:pPr algn="ctr"/>
            <a:r>
              <a:rPr lang="en-US" dirty="0"/>
              <a:t>Coordinate Systems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478433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Special projections</a:t>
            </a:r>
          </a:p>
        </p:txBody>
      </p:sp>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371601"/>
            <a:ext cx="3078449" cy="2121512"/>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3"/>
          <p:cNvSpPr>
            <a:spLocks noGrp="1"/>
          </p:cNvSpPr>
          <p:nvPr>
            <p:ph idx="13"/>
          </p:nvPr>
        </p:nvSpPr>
        <p:spPr>
          <a:xfrm>
            <a:off x="1539224" y="3505200"/>
            <a:ext cx="1066800" cy="457200"/>
          </a:xfrm>
        </p:spPr>
        <p:txBody>
          <a:bodyPr/>
          <a:lstStyle/>
          <a:p>
            <a:r>
              <a:rPr lang="en-US" sz="3000" dirty="0">
                <a:latin typeface="Calibri" pitchFamily="34" charset="0"/>
                <a:cs typeface="Calibri" pitchFamily="34" charset="0"/>
              </a:rPr>
              <a:t>Cube</a:t>
            </a:r>
            <a:endParaRPr lang="en-US" sz="3000" dirty="0"/>
          </a:p>
        </p:txBody>
      </p:sp>
      <p:pic>
        <p:nvPicPr>
          <p:cNvPr id="9219" name="Picture 4"/>
          <p:cNvPicPr>
            <a:picLocks noGrp="1" noChangeAspect="1" noChangeArrowheads="1"/>
          </p:cNvPicPr>
          <p:nvPr>
            <p:ph idx="14"/>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1371600"/>
            <a:ext cx="4495800" cy="209442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5"/>
          <p:cNvSpPr>
            <a:spLocks noGrp="1"/>
          </p:cNvSpPr>
          <p:nvPr>
            <p:ph idx="15"/>
          </p:nvPr>
        </p:nvSpPr>
        <p:spPr>
          <a:xfrm>
            <a:off x="6134100" y="3505200"/>
            <a:ext cx="1219200" cy="457200"/>
          </a:xfrm>
        </p:spPr>
        <p:txBody>
          <a:bodyPr/>
          <a:lstStyle/>
          <a:p>
            <a:r>
              <a:rPr lang="en-US" sz="3000" dirty="0" smtClean="0">
                <a:latin typeface="Calibri" pitchFamily="34" charset="0"/>
                <a:cs typeface="Calibri" pitchFamily="34" charset="0"/>
              </a:rPr>
              <a:t>Fuller</a:t>
            </a:r>
            <a:endParaRPr lang="en-US" sz="3000" dirty="0">
              <a:latin typeface="Calibri" pitchFamily="34" charset="0"/>
              <a:cs typeface="Calibri" pitchFamily="34" charset="0"/>
            </a:endParaRPr>
          </a:p>
        </p:txBody>
      </p:sp>
      <p:pic>
        <p:nvPicPr>
          <p:cNvPr id="9220" name="Picture 6"/>
          <p:cNvPicPr>
            <a:picLocks noGrp="1" noChangeAspect="1" noChangeArrowheads="1"/>
          </p:cNvPicPr>
          <p:nvPr>
            <p:ph idx="16"/>
          </p:nvPr>
        </p:nvPicPr>
        <p:blipFill>
          <a:blip r:embed="rId4" cstate="print">
            <a:extLst>
              <a:ext uri="{28A0092B-C50C-407E-A947-70E740481C1C}">
                <a14:useLocalDpi xmlns:a14="http://schemas.microsoft.com/office/drawing/2010/main" val="0"/>
              </a:ext>
            </a:extLst>
          </a:blip>
          <a:srcRect/>
          <a:stretch>
            <a:fillRect/>
          </a:stretch>
        </p:blipFill>
        <p:spPr bwMode="auto">
          <a:xfrm>
            <a:off x="3124200" y="3810000"/>
            <a:ext cx="2533650" cy="226695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7"/>
          <p:cNvSpPr>
            <a:spLocks noGrp="1"/>
          </p:cNvSpPr>
          <p:nvPr>
            <p:ph idx="17"/>
          </p:nvPr>
        </p:nvSpPr>
        <p:spPr>
          <a:xfrm>
            <a:off x="2743200" y="6096000"/>
            <a:ext cx="3429000" cy="457200"/>
          </a:xfrm>
        </p:spPr>
        <p:txBody>
          <a:bodyPr/>
          <a:lstStyle/>
          <a:p>
            <a:r>
              <a:rPr lang="en-US" sz="3000" dirty="0">
                <a:latin typeface="Calibri" pitchFamily="34" charset="0"/>
                <a:cs typeface="Calibri" pitchFamily="34" charset="0"/>
              </a:rPr>
              <a:t>Bonne </a:t>
            </a:r>
            <a:r>
              <a:rPr lang="en-US" sz="3000" dirty="0" err="1" smtClean="0">
                <a:latin typeface="Calibri" pitchFamily="34" charset="0"/>
                <a:cs typeface="Calibri" pitchFamily="34" charset="0"/>
              </a:rPr>
              <a:t>Pseudoconic</a:t>
            </a:r>
            <a:endParaRPr lang="en-US" sz="3000" dirty="0">
              <a:latin typeface="Calibri" pitchFamily="34" charset="0"/>
              <a:cs typeface="Calibri" pitchFamily="34" charset="0"/>
            </a:endParaRPr>
          </a:p>
        </p:txBody>
      </p:sp>
      <p:sp>
        <p:nvSpPr>
          <p:cNvPr id="9" name="Text Placeholder 8"/>
          <p:cNvSpPr>
            <a:spLocks noGrp="1"/>
          </p:cNvSpPr>
          <p:nvPr>
            <p:ph type="body" sz="quarter" idx="20"/>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1898256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Projection parameters</a:t>
            </a: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1371600"/>
            <a:ext cx="3272676" cy="5029200"/>
          </a:xfrm>
          <a:prstGeom prst="rect">
            <a:avLst/>
          </a:prstGeom>
          <a:noFill/>
          <a:extLst>
            <a:ext uri="{909E8E84-426E-40DD-AFC4-6F175D3DCCD1}">
              <a14:hiddenFill xmlns:a14="http://schemas.microsoft.com/office/drawing/2010/main">
                <a:solidFill>
                  <a:srgbClr val="FFFFFF"/>
                </a:solidFill>
              </a14:hiddenFill>
            </a:ext>
          </a:extLst>
        </p:spPr>
      </p:pic>
      <p:sp>
        <p:nvSpPr>
          <p:cNvPr id="14" name="Content Placeholder 3"/>
          <p:cNvSpPr>
            <a:spLocks noGrp="1"/>
          </p:cNvSpPr>
          <p:nvPr>
            <p:ph idx="13"/>
          </p:nvPr>
        </p:nvSpPr>
        <p:spPr>
          <a:xfrm>
            <a:off x="3962400" y="1295400"/>
            <a:ext cx="4953000" cy="2590800"/>
          </a:xfrm>
        </p:spPr>
        <p:txBody>
          <a:bodyPr/>
          <a:lstStyle/>
          <a:p>
            <a:pPr>
              <a:spcBef>
                <a:spcPts val="600"/>
              </a:spcBef>
            </a:pPr>
            <a:r>
              <a:rPr lang="en-US" sz="2600" dirty="0"/>
              <a:t>Many different projections are supported by GIS programs.</a:t>
            </a:r>
          </a:p>
          <a:p>
            <a:pPr>
              <a:spcBef>
                <a:spcPts val="600"/>
              </a:spcBef>
            </a:pPr>
            <a:r>
              <a:rPr lang="en-US" sz="2600" dirty="0"/>
              <a:t>Using a projection involves choosing the projection and then setting various </a:t>
            </a:r>
            <a:r>
              <a:rPr lang="en-US" sz="2600" b="1" dirty="0"/>
              <a:t>parameters</a:t>
            </a:r>
            <a:r>
              <a:rPr lang="en-US" sz="2600" dirty="0"/>
              <a:t> that define it for your particular map</a:t>
            </a:r>
            <a:r>
              <a:rPr lang="en-US" sz="2600" dirty="0" smtClean="0"/>
              <a:t>.</a:t>
            </a:r>
            <a:endParaRPr lang="en-US" sz="2600" dirty="0"/>
          </a:p>
        </p:txBody>
      </p:sp>
      <p:pic>
        <p:nvPicPr>
          <p:cNvPr id="23" name="Picture 4"/>
          <p:cNvPicPr>
            <a:picLocks noGrp="1" noChangeAspect="1" noChangeArrowheads="1"/>
          </p:cNvPicPr>
          <p:nvPr>
            <p:ph idx="14"/>
          </p:nvPr>
        </p:nvPicPr>
        <p:blipFill>
          <a:blip r:embed="rId3" cstate="print"/>
          <a:srcRect/>
          <a:stretch>
            <a:fillRect/>
          </a:stretch>
        </p:blipFill>
        <p:spPr bwMode="auto">
          <a:xfrm>
            <a:off x="3962400" y="3962400"/>
            <a:ext cx="3733800" cy="2573295"/>
          </a:xfrm>
          <a:prstGeom prst="rect">
            <a:avLst/>
          </a:prstGeom>
          <a:noFill/>
          <a:ln w="12700">
            <a:solidFill>
              <a:schemeClr val="tx1"/>
            </a:solidFill>
            <a:miter lim="800000"/>
            <a:headEnd/>
            <a:tailEnd/>
          </a:ln>
        </p:spPr>
      </p:pic>
      <p:sp>
        <p:nvSpPr>
          <p:cNvPr id="16" name="Content Placeholder 5"/>
          <p:cNvSpPr>
            <a:spLocks noGrp="1"/>
          </p:cNvSpPr>
          <p:nvPr>
            <p:ph idx="15"/>
          </p:nvPr>
        </p:nvSpPr>
        <p:spPr>
          <a:xfrm>
            <a:off x="6324600" y="4648200"/>
            <a:ext cx="2667000" cy="1295400"/>
          </a:xfrm>
          <a:solidFill>
            <a:srgbClr val="B0CCB0"/>
          </a:solidFill>
        </p:spPr>
        <p:txBody>
          <a:bodyPr/>
          <a:lstStyle/>
          <a:p>
            <a:r>
              <a:rPr lang="en-US" sz="2000" dirty="0">
                <a:latin typeface="Calibri" pitchFamily="34" charset="0"/>
                <a:cs typeface="Calibri" pitchFamily="34" charset="0"/>
              </a:rPr>
              <a:t>Changing the parameters customizes the projection for your particular needs</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p:txBody>
      </p:sp>
      <p:sp>
        <p:nvSpPr>
          <p:cNvPr id="18"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68829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Central meridian</a:t>
            </a: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48554" y="1371600"/>
            <a:ext cx="6028446" cy="519945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Content Placeholder 3"/>
          <p:cNvSpPr>
            <a:spLocks noGrp="1"/>
          </p:cNvSpPr>
          <p:nvPr>
            <p:ph idx="13"/>
          </p:nvPr>
        </p:nvSpPr>
        <p:spPr>
          <a:xfrm>
            <a:off x="6477000" y="1295400"/>
            <a:ext cx="2514600" cy="5257800"/>
          </a:xfrm>
        </p:spPr>
        <p:txBody>
          <a:bodyPr/>
          <a:lstStyle/>
          <a:p>
            <a:r>
              <a:rPr lang="en-US" sz="2600" dirty="0">
                <a:latin typeface="Calibri" pitchFamily="34" charset="0"/>
                <a:cs typeface="Calibri" pitchFamily="34" charset="0"/>
              </a:rPr>
              <a:t>The longitude which serves as the x=0 origin of the map.</a:t>
            </a:r>
          </a:p>
          <a:p>
            <a:r>
              <a:rPr lang="en-US" sz="2600" dirty="0">
                <a:latin typeface="Calibri" pitchFamily="34" charset="0"/>
                <a:cs typeface="Calibri" pitchFamily="34" charset="0"/>
              </a:rPr>
              <a:t>X values to the right of the central meridian are positive.</a:t>
            </a:r>
          </a:p>
          <a:p>
            <a:r>
              <a:rPr lang="en-US" sz="2600" dirty="0">
                <a:latin typeface="Calibri" pitchFamily="34" charset="0"/>
                <a:cs typeface="Calibri" pitchFamily="34" charset="0"/>
              </a:rPr>
              <a:t>X values to the left of the central meridian are negative</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4383437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Reference latitude</a:t>
            </a:r>
          </a:p>
        </p:txBody>
      </p:sp>
      <p:pic>
        <p:nvPicPr>
          <p:cNvPr id="1126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4100"/>
          <a:stretch/>
        </p:blipFill>
        <p:spPr bwMode="auto">
          <a:xfrm>
            <a:off x="762001" y="1371600"/>
            <a:ext cx="4521200" cy="519945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Content Placeholder 3"/>
          <p:cNvSpPr>
            <a:spLocks noGrp="1"/>
          </p:cNvSpPr>
          <p:nvPr>
            <p:ph idx="13"/>
          </p:nvPr>
        </p:nvSpPr>
        <p:spPr>
          <a:xfrm>
            <a:off x="5334000" y="1295400"/>
            <a:ext cx="3657600" cy="5257800"/>
          </a:xfrm>
        </p:spPr>
        <p:txBody>
          <a:bodyPr/>
          <a:lstStyle/>
          <a:p>
            <a:pPr>
              <a:spcBef>
                <a:spcPts val="600"/>
              </a:spcBef>
            </a:pPr>
            <a:r>
              <a:rPr lang="en-US" sz="2800" dirty="0">
                <a:latin typeface="Calibri" pitchFamily="34" charset="0"/>
                <a:cs typeface="Calibri" pitchFamily="34" charset="0"/>
              </a:rPr>
              <a:t>Latitude which serves as the y = 0 origin for the map.</a:t>
            </a:r>
          </a:p>
          <a:p>
            <a:pPr>
              <a:spcBef>
                <a:spcPts val="600"/>
              </a:spcBef>
            </a:pPr>
            <a:r>
              <a:rPr lang="en-US" sz="2800" dirty="0">
                <a:latin typeface="Calibri" pitchFamily="34" charset="0"/>
                <a:cs typeface="Calibri" pitchFamily="34" charset="0"/>
              </a:rPr>
              <a:t>Y values above the reference latitude are positive.</a:t>
            </a:r>
          </a:p>
          <a:p>
            <a:pPr>
              <a:spcBef>
                <a:spcPts val="600"/>
              </a:spcBef>
            </a:pPr>
            <a:r>
              <a:rPr lang="en-US" sz="2800" dirty="0">
                <a:latin typeface="Calibri" pitchFamily="34" charset="0"/>
                <a:cs typeface="Calibri" pitchFamily="34" charset="0"/>
              </a:rPr>
              <a:t>X values below the reference latitude are negative.</a:t>
            </a:r>
          </a:p>
          <a:p>
            <a:pPr>
              <a:spcBef>
                <a:spcPts val="600"/>
              </a:spcBef>
            </a:pPr>
            <a:r>
              <a:rPr lang="en-US" sz="2800" dirty="0">
                <a:latin typeface="Calibri" pitchFamily="34" charset="0"/>
                <a:cs typeface="Calibri" pitchFamily="34" charset="0"/>
              </a:rPr>
              <a:t>Often the equator is used.</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2055852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Tangent </a:t>
            </a:r>
            <a:r>
              <a:rPr lang="en-US" dirty="0" err="1"/>
              <a:t>vs</a:t>
            </a:r>
            <a:r>
              <a:rPr lang="en-US" dirty="0"/>
              <a:t> secant projections</a:t>
            </a: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838200" y="1295400"/>
            <a:ext cx="7086600" cy="299817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Content Placeholder 3"/>
          <p:cNvSpPr>
            <a:spLocks noGrp="1"/>
          </p:cNvSpPr>
          <p:nvPr>
            <p:ph idx="13"/>
          </p:nvPr>
        </p:nvSpPr>
        <p:spPr>
          <a:xfrm>
            <a:off x="457200" y="4191000"/>
            <a:ext cx="3886200" cy="2362200"/>
          </a:xfrm>
        </p:spPr>
        <p:txBody>
          <a:bodyPr/>
          <a:lstStyle/>
          <a:p>
            <a:pPr>
              <a:spcBef>
                <a:spcPts val="600"/>
              </a:spcBef>
              <a:spcAft>
                <a:spcPts val="0"/>
              </a:spcAft>
            </a:pPr>
            <a:r>
              <a:rPr lang="en-US" sz="2400" dirty="0">
                <a:latin typeface="Calibri" pitchFamily="34" charset="0"/>
                <a:cs typeface="Calibri" pitchFamily="34" charset="0"/>
              </a:rPr>
              <a:t>Cylinder/cone is tangent to the globe.</a:t>
            </a:r>
          </a:p>
          <a:p>
            <a:pPr>
              <a:spcBef>
                <a:spcPts val="600"/>
              </a:spcBef>
              <a:spcAft>
                <a:spcPts val="0"/>
              </a:spcAft>
            </a:pPr>
            <a:r>
              <a:rPr lang="en-US" sz="2400" dirty="0">
                <a:latin typeface="Calibri" pitchFamily="34" charset="0"/>
                <a:cs typeface="Calibri" pitchFamily="34" charset="0"/>
              </a:rPr>
              <a:t>Has a single standard parallel.</a:t>
            </a:r>
          </a:p>
          <a:p>
            <a:pPr>
              <a:spcBef>
                <a:spcPts val="600"/>
              </a:spcBef>
              <a:spcAft>
                <a:spcPts val="0"/>
              </a:spcAft>
            </a:pPr>
            <a:r>
              <a:rPr lang="en-US" sz="2400" dirty="0">
                <a:latin typeface="Calibri" pitchFamily="34" charset="0"/>
                <a:cs typeface="Calibri" pitchFamily="34" charset="0"/>
              </a:rPr>
              <a:t>No distortion along parallel, increases with </a:t>
            </a:r>
            <a:r>
              <a:rPr lang="en-US" sz="2400" dirty="0" smtClean="0">
                <a:latin typeface="Calibri" pitchFamily="34" charset="0"/>
                <a:cs typeface="Calibri" pitchFamily="34" charset="0"/>
              </a:rPr>
              <a:t>distance</a:t>
            </a:r>
            <a:br>
              <a:rPr lang="en-US" sz="2400" dirty="0" smtClean="0">
                <a:latin typeface="Calibri" pitchFamily="34" charset="0"/>
                <a:cs typeface="Calibri" pitchFamily="34" charset="0"/>
              </a:rPr>
            </a:br>
            <a:r>
              <a:rPr lang="en-US" sz="2400" dirty="0" smtClean="0">
                <a:latin typeface="Calibri" pitchFamily="34" charset="0"/>
                <a:cs typeface="Calibri" pitchFamily="34" charset="0"/>
              </a:rPr>
              <a:t>from </a:t>
            </a:r>
            <a:r>
              <a:rPr lang="en-US" sz="2400" dirty="0">
                <a:latin typeface="Calibri" pitchFamily="34" charset="0"/>
                <a:cs typeface="Calibri" pitchFamily="34" charset="0"/>
              </a:rPr>
              <a:t>it</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3" name="Content Placeholder 4"/>
          <p:cNvSpPr>
            <a:spLocks noGrp="1"/>
          </p:cNvSpPr>
          <p:nvPr>
            <p:ph idx="14"/>
          </p:nvPr>
        </p:nvSpPr>
        <p:spPr>
          <a:xfrm>
            <a:off x="4846320" y="4191000"/>
            <a:ext cx="3611880" cy="2377440"/>
          </a:xfrm>
        </p:spPr>
        <p:txBody>
          <a:bodyPr/>
          <a:lstStyle/>
          <a:p>
            <a:pPr>
              <a:spcBef>
                <a:spcPts val="600"/>
              </a:spcBef>
              <a:spcAft>
                <a:spcPts val="0"/>
              </a:spcAft>
            </a:pPr>
            <a:r>
              <a:rPr lang="en-US" sz="2400" dirty="0">
                <a:latin typeface="Calibri" pitchFamily="34" charset="0"/>
                <a:cs typeface="Calibri" pitchFamily="34" charset="0"/>
              </a:rPr>
              <a:t>Cylinder/cone is secant to the globe.</a:t>
            </a:r>
          </a:p>
          <a:p>
            <a:pPr>
              <a:spcBef>
                <a:spcPts val="600"/>
              </a:spcBef>
              <a:spcAft>
                <a:spcPts val="0"/>
              </a:spcAft>
            </a:pPr>
            <a:r>
              <a:rPr lang="en-US" sz="2400" dirty="0">
                <a:latin typeface="Calibri" pitchFamily="34" charset="0"/>
                <a:cs typeface="Calibri" pitchFamily="34" charset="0"/>
              </a:rPr>
              <a:t>Has two standard parallels.</a:t>
            </a:r>
          </a:p>
          <a:p>
            <a:pPr>
              <a:spcBef>
                <a:spcPts val="600"/>
              </a:spcBef>
              <a:spcAft>
                <a:spcPts val="0"/>
              </a:spcAft>
            </a:pPr>
            <a:r>
              <a:rPr lang="en-US" sz="2400" dirty="0">
                <a:latin typeface="Calibri" pitchFamily="34" charset="0"/>
                <a:cs typeface="Calibri" pitchFamily="34" charset="0"/>
              </a:rPr>
              <a:t>No distortion along parallels, increases with distance from them</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97157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False easting and northing</a:t>
            </a: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62000" y="1597433"/>
            <a:ext cx="7391400" cy="464960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Content Placeholder 3"/>
          <p:cNvSpPr>
            <a:spLocks noGrp="1"/>
          </p:cNvSpPr>
          <p:nvPr>
            <p:ph idx="13"/>
          </p:nvPr>
        </p:nvSpPr>
        <p:spPr>
          <a:xfrm>
            <a:off x="5334000" y="4572000"/>
            <a:ext cx="3124200" cy="1981200"/>
          </a:xfrm>
        </p:spPr>
        <p:txBody>
          <a:bodyPr/>
          <a:lstStyle/>
          <a:p>
            <a:pPr>
              <a:spcBef>
                <a:spcPts val="600"/>
              </a:spcBef>
              <a:spcAft>
                <a:spcPts val="0"/>
              </a:spcAft>
            </a:pPr>
            <a:r>
              <a:rPr lang="en-US" sz="2400" dirty="0">
                <a:latin typeface="Calibri" pitchFamily="34" charset="0"/>
                <a:cs typeface="Calibri" pitchFamily="34" charset="0"/>
              </a:rPr>
              <a:t>Arbitrary values added to x and y values.</a:t>
            </a:r>
          </a:p>
          <a:p>
            <a:pPr>
              <a:spcBef>
                <a:spcPts val="600"/>
              </a:spcBef>
              <a:spcAft>
                <a:spcPts val="0"/>
              </a:spcAft>
            </a:pPr>
            <a:r>
              <a:rPr lang="en-US" sz="2400" dirty="0">
                <a:latin typeface="Calibri" pitchFamily="34" charset="0"/>
                <a:cs typeface="Calibri" pitchFamily="34" charset="0"/>
              </a:rPr>
              <a:t>Usually used to ensure that all  x-y coordinates are positive.</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5752945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Coordinate units</a:t>
            </a:r>
          </a:p>
        </p:txBody>
      </p:sp>
      <p:sp>
        <p:nvSpPr>
          <p:cNvPr id="5" name="Content Placeholder 2"/>
          <p:cNvSpPr>
            <a:spLocks noGrp="1"/>
          </p:cNvSpPr>
          <p:nvPr>
            <p:ph idx="1"/>
          </p:nvPr>
        </p:nvSpPr>
        <p:spPr>
          <a:xfrm>
            <a:off x="457200" y="1295400"/>
            <a:ext cx="8229600" cy="822960"/>
          </a:xfrm>
        </p:spPr>
        <p:txBody>
          <a:bodyPr/>
          <a:lstStyle/>
          <a:p>
            <a:r>
              <a:rPr lang="en-US" sz="2800" dirty="0"/>
              <a:t>Projecting changes the x-y values from degrees to meters or </a:t>
            </a:r>
            <a:r>
              <a:rPr lang="en-US" sz="2800" dirty="0" smtClean="0"/>
              <a:t>feet</a:t>
            </a:r>
            <a:endParaRPr lang="en-US" sz="2800" dirty="0"/>
          </a:p>
        </p:txBody>
      </p:sp>
      <p:pic>
        <p:nvPicPr>
          <p:cNvPr id="102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1219200" y="2286000"/>
            <a:ext cx="6637996" cy="185303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4"/>
          <p:cNvSpPr>
            <a:spLocks noGrp="1"/>
          </p:cNvSpPr>
          <p:nvPr>
            <p:ph idx="14"/>
          </p:nvPr>
        </p:nvSpPr>
        <p:spPr>
          <a:xfrm>
            <a:off x="457200" y="4191000"/>
            <a:ext cx="4114800" cy="2362200"/>
          </a:xfrm>
        </p:spPr>
        <p:txBody>
          <a:bodyPr/>
          <a:lstStyle/>
          <a:p>
            <a:pPr>
              <a:spcBef>
                <a:spcPts val="600"/>
              </a:spcBef>
              <a:spcAft>
                <a:spcPts val="0"/>
              </a:spcAft>
            </a:pPr>
            <a:r>
              <a:rPr lang="en-US" sz="2600" dirty="0">
                <a:latin typeface="Calibri" pitchFamily="34" charset="0"/>
                <a:cs typeface="Calibri" pitchFamily="34" charset="0"/>
              </a:rPr>
              <a:t>-103.567,44.628</a:t>
            </a:r>
          </a:p>
          <a:p>
            <a:pPr>
              <a:spcBef>
                <a:spcPts val="600"/>
              </a:spcBef>
              <a:spcAft>
                <a:spcPts val="0"/>
              </a:spcAft>
            </a:pPr>
            <a:r>
              <a:rPr lang="en-US" sz="2600" dirty="0">
                <a:latin typeface="Calibri" pitchFamily="34" charset="0"/>
                <a:cs typeface="Calibri" pitchFamily="34" charset="0"/>
              </a:rPr>
              <a:t>-103.678,44.653</a:t>
            </a:r>
          </a:p>
          <a:p>
            <a:pPr>
              <a:spcBef>
                <a:spcPts val="600"/>
              </a:spcBef>
              <a:spcAft>
                <a:spcPts val="0"/>
              </a:spcAft>
            </a:pPr>
            <a:r>
              <a:rPr lang="en-US" sz="2600" dirty="0">
                <a:latin typeface="Calibri" pitchFamily="34" charset="0"/>
                <a:cs typeface="Calibri" pitchFamily="34" charset="0"/>
              </a:rPr>
              <a:t>-103.765,44.732</a:t>
            </a:r>
          </a:p>
          <a:p>
            <a:pPr>
              <a:spcBef>
                <a:spcPts val="600"/>
              </a:spcBef>
              <a:spcAft>
                <a:spcPts val="0"/>
              </a:spcAft>
            </a:pPr>
            <a:r>
              <a:rPr lang="en-US" sz="2600" dirty="0">
                <a:latin typeface="Calibri" pitchFamily="34" charset="0"/>
                <a:cs typeface="Calibri" pitchFamily="34" charset="0"/>
              </a:rPr>
              <a:t>…</a:t>
            </a:r>
          </a:p>
          <a:p>
            <a:pPr>
              <a:spcBef>
                <a:spcPts val="600"/>
              </a:spcBef>
              <a:spcAft>
                <a:spcPts val="0"/>
              </a:spcAft>
            </a:pPr>
            <a:r>
              <a:rPr lang="en-US" sz="2600" dirty="0">
                <a:latin typeface="Calibri" pitchFamily="34" charset="0"/>
                <a:cs typeface="Calibri" pitchFamily="34" charset="0"/>
              </a:rPr>
              <a:t>Units in decimal </a:t>
            </a:r>
            <a:r>
              <a:rPr lang="en-US" sz="2600" dirty="0" smtClean="0">
                <a:latin typeface="Calibri" pitchFamily="34" charset="0"/>
                <a:cs typeface="Calibri" pitchFamily="34" charset="0"/>
              </a:rPr>
              <a:t>degrees</a:t>
            </a:r>
            <a:endParaRPr lang="en-US" sz="2600" dirty="0">
              <a:latin typeface="Calibri" pitchFamily="34" charset="0"/>
              <a:cs typeface="Calibri" pitchFamily="34" charset="0"/>
            </a:endParaRPr>
          </a:p>
        </p:txBody>
      </p:sp>
      <p:sp>
        <p:nvSpPr>
          <p:cNvPr id="10" name="Content Placeholder 5"/>
          <p:cNvSpPr>
            <a:spLocks noGrp="1"/>
          </p:cNvSpPr>
          <p:nvPr>
            <p:ph idx="15"/>
          </p:nvPr>
        </p:nvSpPr>
        <p:spPr>
          <a:xfrm>
            <a:off x="5562600" y="4191000"/>
            <a:ext cx="2514600" cy="2362200"/>
          </a:xfrm>
        </p:spPr>
        <p:txBody>
          <a:bodyPr/>
          <a:lstStyle/>
          <a:p>
            <a:pPr>
              <a:spcBef>
                <a:spcPts val="600"/>
              </a:spcBef>
              <a:spcAft>
                <a:spcPts val="0"/>
              </a:spcAft>
            </a:pPr>
            <a:r>
              <a:rPr lang="en-US" sz="2600" dirty="0">
                <a:cs typeface="Calibri" pitchFamily="34" charset="0"/>
              </a:rPr>
              <a:t>2445678,654321</a:t>
            </a:r>
          </a:p>
          <a:p>
            <a:pPr>
              <a:spcBef>
                <a:spcPts val="600"/>
              </a:spcBef>
              <a:spcAft>
                <a:spcPts val="0"/>
              </a:spcAft>
            </a:pPr>
            <a:r>
              <a:rPr lang="en-US" sz="2600" dirty="0">
                <a:cs typeface="Calibri" pitchFamily="34" charset="0"/>
              </a:rPr>
              <a:t>2445021,650001</a:t>
            </a:r>
          </a:p>
          <a:p>
            <a:pPr>
              <a:spcBef>
                <a:spcPts val="600"/>
              </a:spcBef>
              <a:spcAft>
                <a:spcPts val="0"/>
              </a:spcAft>
            </a:pPr>
            <a:r>
              <a:rPr lang="en-US" sz="2600" dirty="0">
                <a:cs typeface="Calibri" pitchFamily="34" charset="0"/>
              </a:rPr>
              <a:t>2444823,649200</a:t>
            </a:r>
          </a:p>
          <a:p>
            <a:pPr>
              <a:spcBef>
                <a:spcPts val="600"/>
              </a:spcBef>
              <a:spcAft>
                <a:spcPts val="0"/>
              </a:spcAft>
            </a:pPr>
            <a:r>
              <a:rPr lang="en-US" sz="2600" dirty="0" smtClean="0">
                <a:cs typeface="Calibri" pitchFamily="34" charset="0"/>
              </a:rPr>
              <a:t>…</a:t>
            </a:r>
            <a:r>
              <a:rPr lang="en-US" sz="2600" dirty="0" smtClean="0"/>
              <a:t>.</a:t>
            </a:r>
          </a:p>
          <a:p>
            <a:pPr>
              <a:spcBef>
                <a:spcPts val="600"/>
              </a:spcBef>
              <a:spcAft>
                <a:spcPts val="0"/>
              </a:spcAft>
            </a:pPr>
            <a:r>
              <a:rPr lang="en-US" sz="2600" dirty="0">
                <a:cs typeface="Calibri" pitchFamily="34" charset="0"/>
              </a:rPr>
              <a:t>Units in </a:t>
            </a:r>
            <a:r>
              <a:rPr lang="en-US" sz="2600" dirty="0" smtClean="0">
                <a:cs typeface="Calibri" pitchFamily="34" charset="0"/>
              </a:rPr>
              <a:t>meters</a:t>
            </a:r>
            <a:endParaRPr lang="en-US" sz="2600" dirty="0">
              <a:cs typeface="Calibri" pitchFamily="34" charset="0"/>
            </a:endParaRPr>
          </a:p>
        </p:txBody>
      </p:sp>
      <p:sp>
        <p:nvSpPr>
          <p:cNvPr id="12" name="Text Placeholder 6"/>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3278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Distortion</a:t>
            </a:r>
          </a:p>
        </p:txBody>
      </p:sp>
      <p:sp>
        <p:nvSpPr>
          <p:cNvPr id="3" name="Content Placeholder 2"/>
          <p:cNvSpPr>
            <a:spLocks noGrp="1"/>
          </p:cNvSpPr>
          <p:nvPr>
            <p:ph idx="1"/>
          </p:nvPr>
        </p:nvSpPr>
        <p:spPr>
          <a:xfrm>
            <a:off x="457200" y="1295400"/>
            <a:ext cx="8534400" cy="1905000"/>
          </a:xfrm>
        </p:spPr>
        <p:txBody>
          <a:bodyPr/>
          <a:lstStyle/>
          <a:p>
            <a:pPr>
              <a:lnSpc>
                <a:spcPct val="90000"/>
              </a:lnSpc>
              <a:spcBef>
                <a:spcPts val="600"/>
              </a:spcBef>
            </a:pPr>
            <a:r>
              <a:rPr lang="en-US" sz="2800" dirty="0"/>
              <a:t>All map projections introduce distortion</a:t>
            </a:r>
          </a:p>
          <a:p>
            <a:pPr>
              <a:lnSpc>
                <a:spcPct val="90000"/>
              </a:lnSpc>
              <a:spcBef>
                <a:spcPts val="600"/>
              </a:spcBef>
            </a:pPr>
            <a:r>
              <a:rPr lang="en-US" sz="2800" dirty="0"/>
              <a:t>Type and degree of distortion varies with map projection</a:t>
            </a:r>
          </a:p>
          <a:p>
            <a:pPr>
              <a:lnSpc>
                <a:spcPct val="90000"/>
              </a:lnSpc>
              <a:spcBef>
                <a:spcPts val="600"/>
              </a:spcBef>
            </a:pPr>
            <a:r>
              <a:rPr lang="en-US" sz="2800" dirty="0"/>
              <a:t>When using a projection, one must take care to choose one with suitable </a:t>
            </a:r>
            <a:r>
              <a:rPr lang="en-US" sz="2800" dirty="0" smtClean="0"/>
              <a:t>properties</a:t>
            </a:r>
            <a:endParaRPr lang="en-US" sz="2800" dirty="0"/>
          </a:p>
        </p:txBody>
      </p:sp>
      <p:pic>
        <p:nvPicPr>
          <p:cNvPr id="2050" name="Picture 3"/>
          <p:cNvPicPr>
            <a:picLocks noGrp="1" noChangeAspect="1" noChangeArrowheads="1"/>
          </p:cNvPicPr>
          <p:nvPr>
            <p:ph idx="13"/>
          </p:nvPr>
        </p:nvPicPr>
        <p:blipFill rotWithShape="1">
          <a:blip r:embed="rId2">
            <a:extLst>
              <a:ext uri="{28A0092B-C50C-407E-A947-70E740481C1C}">
                <a14:useLocalDpi xmlns:a14="http://schemas.microsoft.com/office/drawing/2010/main" val="0"/>
              </a:ext>
            </a:extLst>
          </a:blip>
          <a:srcRect b="1051"/>
          <a:stretch/>
        </p:blipFill>
        <p:spPr bwMode="auto">
          <a:xfrm>
            <a:off x="1243273" y="3358294"/>
            <a:ext cx="6657454" cy="319490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063808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Projection distortions</a:t>
            </a:r>
          </a:p>
        </p:txBody>
      </p:sp>
      <p:sp>
        <p:nvSpPr>
          <p:cNvPr id="2" name="Content Placeholder 2"/>
          <p:cNvSpPr>
            <a:spLocks noGrp="1"/>
          </p:cNvSpPr>
          <p:nvPr>
            <p:ph idx="1"/>
          </p:nvPr>
        </p:nvSpPr>
        <p:spPr>
          <a:xfrm>
            <a:off x="1447800" y="1295400"/>
            <a:ext cx="1828800" cy="457200"/>
          </a:xfrm>
        </p:spPr>
        <p:txBody>
          <a:bodyPr/>
          <a:lstStyle/>
          <a:p>
            <a:r>
              <a:rPr lang="en-US" sz="2800" b="1" dirty="0" smtClean="0">
                <a:latin typeface="Calibri" pitchFamily="34" charset="0"/>
                <a:cs typeface="Calibri" pitchFamily="34" charset="0"/>
              </a:rPr>
              <a:t>Mercator</a:t>
            </a:r>
            <a:endParaRPr lang="en-US" sz="2800" b="1" dirty="0">
              <a:latin typeface="Calibri" pitchFamily="34" charset="0"/>
              <a:cs typeface="Calibri" pitchFamily="34" charset="0"/>
            </a:endParaRPr>
          </a:p>
        </p:txBody>
      </p:sp>
      <p:pic>
        <p:nvPicPr>
          <p:cNvPr id="13" name="Picture 3"/>
          <p:cNvPicPr>
            <a:picLocks noGrp="1" noChangeAspect="1" noChangeArrowheads="1"/>
          </p:cNvPicPr>
          <p:nvPr>
            <p:ph idx="13"/>
          </p:nvPr>
        </p:nvPicPr>
        <p:blipFill>
          <a:blip r:embed="rId2" cstate="print"/>
          <a:srcRect/>
          <a:stretch>
            <a:fillRect/>
          </a:stretch>
        </p:blipFill>
        <p:spPr bwMode="auto">
          <a:xfrm>
            <a:off x="705238" y="1828800"/>
            <a:ext cx="3423626" cy="3213588"/>
          </a:xfrm>
          <a:prstGeom prst="rect">
            <a:avLst/>
          </a:prstGeom>
          <a:noFill/>
          <a:ln w="12700">
            <a:solidFill>
              <a:srgbClr val="000000"/>
            </a:solidFill>
            <a:miter lim="800000"/>
            <a:headEnd/>
            <a:tailEnd/>
          </a:ln>
        </p:spPr>
      </p:pic>
      <p:sp>
        <p:nvSpPr>
          <p:cNvPr id="5" name="Content Placeholder 4"/>
          <p:cNvSpPr>
            <a:spLocks noGrp="1"/>
          </p:cNvSpPr>
          <p:nvPr>
            <p:ph idx="14"/>
          </p:nvPr>
        </p:nvSpPr>
        <p:spPr>
          <a:xfrm>
            <a:off x="457200" y="5181600"/>
            <a:ext cx="3810000" cy="1371600"/>
          </a:xfrm>
        </p:spPr>
        <p:txBody>
          <a:bodyPr/>
          <a:lstStyle/>
          <a:p>
            <a:pPr>
              <a:spcBef>
                <a:spcPts val="600"/>
              </a:spcBef>
              <a:spcAft>
                <a:spcPts val="0"/>
              </a:spcAft>
            </a:pPr>
            <a:r>
              <a:rPr lang="en-US" sz="2600" b="1" dirty="0">
                <a:latin typeface="Calibri" pitchFamily="34" charset="0"/>
                <a:cs typeface="Calibri" pitchFamily="34" charset="0"/>
              </a:rPr>
              <a:t>Distorts distance and area</a:t>
            </a:r>
          </a:p>
          <a:p>
            <a:pPr>
              <a:spcBef>
                <a:spcPts val="600"/>
              </a:spcBef>
              <a:spcAft>
                <a:spcPts val="0"/>
              </a:spcAft>
            </a:pPr>
            <a:r>
              <a:rPr lang="en-US" sz="2600" b="1" dirty="0">
                <a:latin typeface="Calibri" pitchFamily="34" charset="0"/>
                <a:cs typeface="Calibri" pitchFamily="34" charset="0"/>
              </a:rPr>
              <a:t>Preserves direction and shape</a:t>
            </a:r>
          </a:p>
          <a:p>
            <a:pPr>
              <a:spcBef>
                <a:spcPts val="600"/>
              </a:spcBef>
              <a:spcAft>
                <a:spcPts val="0"/>
              </a:spcAft>
            </a:pPr>
            <a:endParaRPr lang="en-US" sz="2600" dirty="0"/>
          </a:p>
        </p:txBody>
      </p:sp>
      <p:sp>
        <p:nvSpPr>
          <p:cNvPr id="6" name="Content Placeholder 5"/>
          <p:cNvSpPr>
            <a:spLocks noGrp="1"/>
          </p:cNvSpPr>
          <p:nvPr>
            <p:ph idx="15"/>
          </p:nvPr>
        </p:nvSpPr>
        <p:spPr>
          <a:xfrm>
            <a:off x="5257800" y="1295400"/>
            <a:ext cx="3200400" cy="457200"/>
          </a:xfrm>
        </p:spPr>
        <p:txBody>
          <a:bodyPr/>
          <a:lstStyle/>
          <a:p>
            <a:r>
              <a:rPr lang="en-US" sz="2800" b="1" dirty="0">
                <a:latin typeface="Calibri" pitchFamily="34" charset="0"/>
                <a:cs typeface="Calibri" pitchFamily="34" charset="0"/>
              </a:rPr>
              <a:t>Equidistant </a:t>
            </a:r>
            <a:r>
              <a:rPr lang="en-US" sz="2800" b="1" dirty="0" smtClean="0">
                <a:latin typeface="Calibri" pitchFamily="34" charset="0"/>
                <a:cs typeface="Calibri" pitchFamily="34" charset="0"/>
              </a:rPr>
              <a:t>Conic</a:t>
            </a:r>
            <a:endParaRPr lang="en-US" sz="2800" b="1" dirty="0">
              <a:latin typeface="Calibri" pitchFamily="34" charset="0"/>
              <a:cs typeface="Calibri" pitchFamily="34" charset="0"/>
            </a:endParaRPr>
          </a:p>
        </p:txBody>
      </p:sp>
      <p:pic>
        <p:nvPicPr>
          <p:cNvPr id="16" name="Picture 6"/>
          <p:cNvPicPr>
            <a:picLocks noGrp="1" noChangeAspect="1" noChangeArrowheads="1"/>
          </p:cNvPicPr>
          <p:nvPr>
            <p:ph idx="16"/>
          </p:nvPr>
        </p:nvPicPr>
        <p:blipFill>
          <a:blip r:embed="rId3" cstate="print"/>
          <a:srcRect/>
          <a:stretch>
            <a:fillRect/>
          </a:stretch>
        </p:blipFill>
        <p:spPr bwMode="auto">
          <a:xfrm>
            <a:off x="4800600" y="1828800"/>
            <a:ext cx="4011734" cy="3276600"/>
          </a:xfrm>
          <a:prstGeom prst="rect">
            <a:avLst/>
          </a:prstGeom>
          <a:noFill/>
          <a:ln w="12700">
            <a:solidFill>
              <a:srgbClr val="000000"/>
            </a:solidFill>
            <a:miter lim="800000"/>
            <a:headEnd/>
            <a:tailEnd/>
          </a:ln>
        </p:spPr>
      </p:pic>
      <p:sp>
        <p:nvSpPr>
          <p:cNvPr id="7" name="Content Placeholder 7"/>
          <p:cNvSpPr>
            <a:spLocks noGrp="1"/>
          </p:cNvSpPr>
          <p:nvPr>
            <p:ph idx="17"/>
          </p:nvPr>
        </p:nvSpPr>
        <p:spPr>
          <a:xfrm>
            <a:off x="4800600" y="5257800"/>
            <a:ext cx="4206240" cy="914400"/>
          </a:xfrm>
        </p:spPr>
        <p:txBody>
          <a:bodyPr/>
          <a:lstStyle/>
          <a:p>
            <a:pPr>
              <a:spcBef>
                <a:spcPts val="600"/>
              </a:spcBef>
              <a:spcAft>
                <a:spcPts val="0"/>
              </a:spcAft>
            </a:pPr>
            <a:r>
              <a:rPr lang="en-US" sz="2600" b="1" dirty="0">
                <a:latin typeface="Calibri" pitchFamily="34" charset="0"/>
                <a:cs typeface="Calibri" pitchFamily="34" charset="0"/>
              </a:rPr>
              <a:t>Distorts direction and shape</a:t>
            </a:r>
          </a:p>
          <a:p>
            <a:pPr>
              <a:spcBef>
                <a:spcPts val="600"/>
              </a:spcBef>
              <a:spcAft>
                <a:spcPts val="0"/>
              </a:spcAft>
            </a:pPr>
            <a:r>
              <a:rPr lang="en-US" sz="2600" b="1" dirty="0">
                <a:latin typeface="Calibri" pitchFamily="34" charset="0"/>
                <a:cs typeface="Calibri" pitchFamily="34" charset="0"/>
              </a:rPr>
              <a:t>Preserves distance and ~area</a:t>
            </a:r>
          </a:p>
        </p:txBody>
      </p:sp>
      <p:sp>
        <p:nvSpPr>
          <p:cNvPr id="9" name="Text Placeholder 8"/>
          <p:cNvSpPr>
            <a:spLocks noGrp="1"/>
          </p:cNvSpPr>
          <p:nvPr>
            <p:ph type="body" sz="quarter" idx="20"/>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4244983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Compromise projections</a:t>
            </a:r>
          </a:p>
        </p:txBody>
      </p:sp>
      <p:sp>
        <p:nvSpPr>
          <p:cNvPr id="2" name="Content Placeholder 2"/>
          <p:cNvSpPr>
            <a:spLocks noGrp="1"/>
          </p:cNvSpPr>
          <p:nvPr>
            <p:ph idx="1"/>
          </p:nvPr>
        </p:nvSpPr>
        <p:spPr>
          <a:xfrm>
            <a:off x="3810000" y="1295400"/>
            <a:ext cx="1600200" cy="533400"/>
          </a:xfrm>
        </p:spPr>
        <p:txBody>
          <a:bodyPr/>
          <a:lstStyle/>
          <a:p>
            <a:r>
              <a:rPr lang="en-US" sz="2800" b="1" dirty="0">
                <a:latin typeface="Calibri" pitchFamily="34" charset="0"/>
                <a:cs typeface="Calibri" pitchFamily="34" charset="0"/>
              </a:rPr>
              <a:t>Robinson</a:t>
            </a:r>
          </a:p>
        </p:txBody>
      </p:sp>
      <p:pic>
        <p:nvPicPr>
          <p:cNvPr id="5122"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1295400" y="2003650"/>
            <a:ext cx="6629400" cy="401615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4"/>
          <p:cNvSpPr>
            <a:spLocks noGrp="1"/>
          </p:cNvSpPr>
          <p:nvPr>
            <p:ph idx="14"/>
          </p:nvPr>
        </p:nvSpPr>
        <p:spPr>
          <a:xfrm>
            <a:off x="2400300" y="6019800"/>
            <a:ext cx="4419600" cy="457200"/>
          </a:xfrm>
        </p:spPr>
        <p:txBody>
          <a:bodyPr/>
          <a:lstStyle/>
          <a:p>
            <a:r>
              <a:rPr lang="en-US" sz="2400" b="1" dirty="0">
                <a:latin typeface="Calibri" pitchFamily="34" charset="0"/>
                <a:cs typeface="Calibri" pitchFamily="34" charset="0"/>
              </a:rPr>
              <a:t>Distorts all four properties a little</a:t>
            </a:r>
          </a:p>
        </p:txBody>
      </p:sp>
      <p:sp>
        <p:nvSpPr>
          <p:cNvPr id="6" name="Text Placeholder 5"/>
          <p:cNvSpPr>
            <a:spLocks noGrp="1"/>
          </p:cNvSpPr>
          <p:nvPr>
            <p:ph type="body" sz="quarter" idx="17"/>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0692489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About coordinate systems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3773958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Extents</a:t>
            </a:r>
          </a:p>
        </p:txBody>
      </p:sp>
      <p:sp>
        <p:nvSpPr>
          <p:cNvPr id="3" name="Content Placeholder 2"/>
          <p:cNvSpPr>
            <a:spLocks noGrp="1"/>
          </p:cNvSpPr>
          <p:nvPr>
            <p:ph idx="1"/>
          </p:nvPr>
        </p:nvSpPr>
        <p:spPr>
          <a:xfrm>
            <a:off x="457200" y="1295400"/>
            <a:ext cx="8534400" cy="914400"/>
          </a:xfrm>
        </p:spPr>
        <p:txBody>
          <a:bodyPr/>
          <a:lstStyle/>
          <a:p>
            <a:pPr>
              <a:lnSpc>
                <a:spcPct val="90000"/>
              </a:lnSpc>
            </a:pPr>
            <a:r>
              <a:rPr lang="en-US" sz="3000" dirty="0"/>
              <a:t>The </a:t>
            </a:r>
            <a:r>
              <a:rPr lang="en-US" sz="3000" b="1" dirty="0"/>
              <a:t>extent</a:t>
            </a:r>
            <a:r>
              <a:rPr lang="en-US" sz="3000" dirty="0"/>
              <a:t> of a spatial data set indicates the range of x-y values present in the data</a:t>
            </a:r>
          </a:p>
        </p:txBody>
      </p:sp>
      <p:pic>
        <p:nvPicPr>
          <p:cNvPr id="205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381000" y="2819400"/>
            <a:ext cx="8382000" cy="36131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506075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Raster coordinate systems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3095058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Raster </a:t>
            </a:r>
            <a:r>
              <a:rPr lang="en-US" dirty="0" err="1"/>
              <a:t>georeferencing</a:t>
            </a:r>
            <a:endParaRPr lang="en-US"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04801" y="1597433"/>
            <a:ext cx="6372893" cy="426996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Content Placeholder 3"/>
          <p:cNvSpPr>
            <a:spLocks noGrp="1"/>
          </p:cNvSpPr>
          <p:nvPr>
            <p:ph idx="13"/>
          </p:nvPr>
        </p:nvSpPr>
        <p:spPr>
          <a:xfrm>
            <a:off x="6781800" y="1524000"/>
            <a:ext cx="2209800" cy="4038600"/>
          </a:xfrm>
        </p:spPr>
        <p:txBody>
          <a:bodyPr/>
          <a:lstStyle/>
          <a:p>
            <a:pPr>
              <a:spcBef>
                <a:spcPct val="50000"/>
              </a:spcBef>
            </a:pPr>
            <a:r>
              <a:rPr lang="en-US" sz="2400" dirty="0">
                <a:latin typeface="Calibri" pitchFamily="34" charset="0"/>
                <a:cs typeface="Calibri" pitchFamily="34" charset="0"/>
              </a:rPr>
              <a:t>Two issues:</a:t>
            </a:r>
          </a:p>
          <a:p>
            <a:pPr>
              <a:spcBef>
                <a:spcPct val="50000"/>
              </a:spcBef>
            </a:pPr>
            <a:r>
              <a:rPr lang="en-US" sz="2400" dirty="0">
                <a:latin typeface="Calibri" pitchFamily="34" charset="0"/>
                <a:cs typeface="Calibri" pitchFamily="34" charset="0"/>
              </a:rPr>
              <a:t>1.  Location (</a:t>
            </a:r>
            <a:r>
              <a:rPr lang="en-US" sz="2400" dirty="0" err="1">
                <a:latin typeface="Calibri" pitchFamily="34" charset="0"/>
                <a:cs typeface="Calibri" pitchFamily="34" charset="0"/>
              </a:rPr>
              <a:t>x,y</a:t>
            </a:r>
            <a:r>
              <a:rPr lang="en-US" sz="2400" dirty="0">
                <a:latin typeface="Calibri" pitchFamily="34" charset="0"/>
                <a:cs typeface="Calibri" pitchFamily="34" charset="0"/>
              </a:rPr>
              <a:t>) of the upper left corner of the raster.</a:t>
            </a:r>
          </a:p>
          <a:p>
            <a:pPr>
              <a:spcBef>
                <a:spcPct val="50000"/>
              </a:spcBef>
            </a:pPr>
            <a:r>
              <a:rPr lang="en-US" sz="2400" dirty="0">
                <a:latin typeface="Calibri" pitchFamily="34" charset="0"/>
                <a:cs typeface="Calibri" pitchFamily="34" charset="0"/>
              </a:rPr>
              <a:t>2.  The “shape” of the features stored as pixels in the raster.</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06642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Raster coordinates</a:t>
            </a:r>
          </a:p>
        </p:txBody>
      </p:sp>
      <p:pic>
        <p:nvPicPr>
          <p:cNvPr id="1126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1337"/>
          <a:stretch/>
        </p:blipFill>
        <p:spPr bwMode="auto">
          <a:xfrm>
            <a:off x="685800" y="1447800"/>
            <a:ext cx="4506706" cy="5016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Content Placeholder 3"/>
          <p:cNvSpPr>
            <a:spLocks noGrp="1"/>
          </p:cNvSpPr>
          <p:nvPr>
            <p:ph idx="13"/>
          </p:nvPr>
        </p:nvSpPr>
        <p:spPr>
          <a:xfrm>
            <a:off x="5257800" y="1676400"/>
            <a:ext cx="3581400" cy="4800600"/>
          </a:xfrm>
        </p:spPr>
        <p:txBody>
          <a:bodyPr/>
          <a:lstStyle/>
          <a:p>
            <a:pPr>
              <a:spcBef>
                <a:spcPts val="600"/>
              </a:spcBef>
            </a:pPr>
            <a:r>
              <a:rPr lang="en-US" sz="2400" dirty="0">
                <a:latin typeface="Calibri" pitchFamily="34" charset="0"/>
                <a:cs typeface="Calibri" pitchFamily="34" charset="0"/>
              </a:rPr>
              <a:t>South Dakota topography in two coordinate systems.</a:t>
            </a:r>
          </a:p>
          <a:p>
            <a:pPr>
              <a:spcBef>
                <a:spcPts val="600"/>
              </a:spcBef>
            </a:pPr>
            <a:r>
              <a:rPr lang="en-US" sz="2400" dirty="0">
                <a:latin typeface="Calibri" pitchFamily="34" charset="0"/>
                <a:cs typeface="Calibri" pitchFamily="34" charset="0"/>
              </a:rPr>
              <a:t>Note the significant difference in shape due to one being </a:t>
            </a:r>
            <a:r>
              <a:rPr lang="en-US" sz="2400" dirty="0" err="1">
                <a:latin typeface="Calibri" pitchFamily="34" charset="0"/>
                <a:cs typeface="Calibri" pitchFamily="34" charset="0"/>
              </a:rPr>
              <a:t>unprojected</a:t>
            </a:r>
            <a:r>
              <a:rPr lang="en-US" sz="2400" dirty="0">
                <a:latin typeface="Calibri" pitchFamily="34" charset="0"/>
                <a:cs typeface="Calibri" pitchFamily="34" charset="0"/>
              </a:rPr>
              <a:t> and the other projected.</a:t>
            </a:r>
          </a:p>
          <a:p>
            <a:pPr>
              <a:spcBef>
                <a:spcPts val="600"/>
              </a:spcBef>
            </a:pPr>
            <a:r>
              <a:rPr lang="en-US" sz="2400" dirty="0">
                <a:latin typeface="Calibri" pitchFamily="34" charset="0"/>
                <a:cs typeface="Calibri" pitchFamily="34" charset="0"/>
              </a:rPr>
              <a:t>You can change the x-y value in the upper left corner, but it does not affect the underlying shape of the actual coordinate system.</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445776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Local </a:t>
            </a:r>
            <a:r>
              <a:rPr lang="en-US" dirty="0" err="1"/>
              <a:t>rasters</a:t>
            </a:r>
            <a:endParaRPr lang="en-US" dirty="0"/>
          </a:p>
        </p:txBody>
      </p:sp>
      <p:pic>
        <p:nvPicPr>
          <p:cNvPr id="1126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706" b="3061"/>
          <a:stretch/>
        </p:blipFill>
        <p:spPr bwMode="auto">
          <a:xfrm>
            <a:off x="381000" y="1691640"/>
            <a:ext cx="5346700" cy="36195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Content Placeholder 3"/>
          <p:cNvSpPr>
            <a:spLocks noGrp="1"/>
          </p:cNvSpPr>
          <p:nvPr>
            <p:ph idx="13"/>
          </p:nvPr>
        </p:nvSpPr>
        <p:spPr>
          <a:xfrm>
            <a:off x="5715000" y="1615440"/>
            <a:ext cx="3276600" cy="4937760"/>
          </a:xfrm>
        </p:spPr>
        <p:txBody>
          <a:bodyPr/>
          <a:lstStyle/>
          <a:p>
            <a:pPr>
              <a:spcBef>
                <a:spcPts val="600"/>
              </a:spcBef>
            </a:pPr>
            <a:r>
              <a:rPr lang="en-US" sz="2600" dirty="0">
                <a:latin typeface="Calibri" pitchFamily="34" charset="0"/>
                <a:cs typeface="Calibri" pitchFamily="34" charset="0"/>
              </a:rPr>
              <a:t>Even </a:t>
            </a:r>
            <a:r>
              <a:rPr lang="en-US" sz="2600" dirty="0" err="1">
                <a:latin typeface="Calibri" pitchFamily="34" charset="0"/>
                <a:cs typeface="Calibri" pitchFamily="34" charset="0"/>
              </a:rPr>
              <a:t>rasters</a:t>
            </a:r>
            <a:r>
              <a:rPr lang="en-US" sz="2600" dirty="0">
                <a:latin typeface="Calibri" pitchFamily="34" charset="0"/>
                <a:cs typeface="Calibri" pitchFamily="34" charset="0"/>
              </a:rPr>
              <a:t> of small areas (a quadrangle) can have significant differences based on the underlying coordinate system.</a:t>
            </a:r>
          </a:p>
          <a:p>
            <a:pPr>
              <a:spcBef>
                <a:spcPts val="600"/>
              </a:spcBef>
            </a:pPr>
            <a:r>
              <a:rPr lang="en-US" sz="2600" dirty="0">
                <a:latin typeface="Calibri" pitchFamily="34" charset="0"/>
                <a:cs typeface="Calibri" pitchFamily="34" charset="0"/>
              </a:rPr>
              <a:t>So just knowing the upper left corner is not enough.  You need to know the rest of the coordinate system information also.</a:t>
            </a: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9751131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Georeferenced</a:t>
            </a:r>
            <a:r>
              <a:rPr lang="en-US" dirty="0"/>
              <a:t> </a:t>
            </a:r>
            <a:r>
              <a:rPr lang="en-US" dirty="0" err="1"/>
              <a:t>rasters</a:t>
            </a:r>
            <a:endParaRPr lang="en-US" dirty="0"/>
          </a:p>
        </p:txBody>
      </p:sp>
      <p:sp>
        <p:nvSpPr>
          <p:cNvPr id="3" name="Content Placeholder 2"/>
          <p:cNvSpPr>
            <a:spLocks noGrp="1"/>
          </p:cNvSpPr>
          <p:nvPr>
            <p:ph idx="1"/>
          </p:nvPr>
        </p:nvSpPr>
        <p:spPr>
          <a:xfrm>
            <a:off x="457200" y="1295400"/>
            <a:ext cx="8458200" cy="5303520"/>
          </a:xfrm>
        </p:spPr>
        <p:txBody>
          <a:bodyPr/>
          <a:lstStyle/>
          <a:p>
            <a:r>
              <a:rPr lang="en-US" sz="3000" dirty="0"/>
              <a:t>A raster that already has the coordinate system information ready for use is said to be </a:t>
            </a:r>
            <a:r>
              <a:rPr lang="en-US" sz="3000" b="1" dirty="0" err="1"/>
              <a:t>georeferenced</a:t>
            </a:r>
            <a:r>
              <a:rPr lang="en-US" sz="3000" dirty="0"/>
              <a:t>.  ArcGIS </a:t>
            </a:r>
            <a:r>
              <a:rPr lang="en-US" sz="3000" dirty="0" err="1"/>
              <a:t>rasters</a:t>
            </a:r>
            <a:r>
              <a:rPr lang="en-US" sz="3000" dirty="0"/>
              <a:t> and other formats such as </a:t>
            </a:r>
            <a:r>
              <a:rPr lang="en-US" sz="3000" dirty="0" err="1"/>
              <a:t>GeoTiff</a:t>
            </a:r>
            <a:r>
              <a:rPr lang="en-US" sz="3000" dirty="0"/>
              <a:t> come ready to use.</a:t>
            </a:r>
          </a:p>
          <a:p>
            <a:r>
              <a:rPr lang="en-US" sz="3000" dirty="0"/>
              <a:t>Some </a:t>
            </a:r>
            <a:r>
              <a:rPr lang="en-US" sz="3000" dirty="0" err="1"/>
              <a:t>rasters</a:t>
            </a:r>
            <a:r>
              <a:rPr lang="en-US" sz="3000" dirty="0"/>
              <a:t> require work on the part of the user.  Two cases generally apply.</a:t>
            </a:r>
          </a:p>
          <a:p>
            <a:pPr lvl="1"/>
            <a:r>
              <a:rPr lang="en-US" sz="2600" dirty="0"/>
              <a:t>The coordinate system information is known but the user must properly label the data set for the GIS to be able to use it.</a:t>
            </a:r>
          </a:p>
          <a:p>
            <a:pPr lvl="1"/>
            <a:r>
              <a:rPr lang="en-US" sz="2600" dirty="0"/>
              <a:t>The coordinate system information is unknown.</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521922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Case I</a:t>
            </a:r>
          </a:p>
        </p:txBody>
      </p:sp>
      <p:sp>
        <p:nvSpPr>
          <p:cNvPr id="3" name="Content Placeholder 2"/>
          <p:cNvSpPr>
            <a:spLocks noGrp="1"/>
          </p:cNvSpPr>
          <p:nvPr>
            <p:ph idx="1"/>
          </p:nvPr>
        </p:nvSpPr>
        <p:spPr>
          <a:xfrm>
            <a:off x="457200" y="1295400"/>
            <a:ext cx="4343400" cy="5257800"/>
          </a:xfrm>
        </p:spPr>
        <p:txBody>
          <a:bodyPr/>
          <a:lstStyle/>
          <a:p>
            <a:r>
              <a:rPr lang="en-US" sz="3000" dirty="0"/>
              <a:t>The raster comes with a header or metadata with the coordinate system info, including the upper left x-y and the projection parameters.</a:t>
            </a:r>
          </a:p>
          <a:p>
            <a:pPr lvl="1"/>
            <a:r>
              <a:rPr lang="en-US" sz="2600" dirty="0"/>
              <a:t>User creates a world file.</a:t>
            </a:r>
          </a:p>
          <a:p>
            <a:pPr lvl="1"/>
            <a:r>
              <a:rPr lang="en-US" sz="2600" dirty="0"/>
              <a:t>User sets the raster properties so that </a:t>
            </a:r>
            <a:r>
              <a:rPr lang="en-US" sz="2600" dirty="0" err="1"/>
              <a:t>ArcMap</a:t>
            </a:r>
            <a:r>
              <a:rPr lang="en-US" sz="2600" dirty="0"/>
              <a:t> can access the information and use it</a:t>
            </a:r>
            <a:r>
              <a:rPr lang="en-US" sz="2600" dirty="0" smtClean="0"/>
              <a:t>.</a:t>
            </a:r>
            <a:endParaRPr lang="en-US" sz="2600" dirty="0"/>
          </a:p>
        </p:txBody>
      </p:sp>
      <p:sp>
        <p:nvSpPr>
          <p:cNvPr id="4" name="Content Placeholder 3"/>
          <p:cNvSpPr>
            <a:spLocks noGrp="1"/>
          </p:cNvSpPr>
          <p:nvPr>
            <p:ph idx="13"/>
          </p:nvPr>
        </p:nvSpPr>
        <p:spPr>
          <a:xfrm>
            <a:off x="5105400" y="1295400"/>
            <a:ext cx="3733800" cy="944880"/>
          </a:xfrm>
        </p:spPr>
        <p:txBody>
          <a:bodyPr/>
          <a:lstStyle/>
          <a:p>
            <a:r>
              <a:rPr lang="en-US" sz="2000" dirty="0">
                <a:latin typeface="Calibri" pitchFamily="34" charset="0"/>
                <a:cs typeface="Calibri" pitchFamily="34" charset="0"/>
              </a:rPr>
              <a:t>A world file contains parameters to convert the pixel coordinates to real-world coordinates</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p:txBody>
      </p:sp>
      <p:pic>
        <p:nvPicPr>
          <p:cNvPr id="3074" name="Picture 4"/>
          <p:cNvPicPr>
            <a:picLocks noGrp="1" noChangeAspect="1" noChangeArrowheads="1"/>
          </p:cNvPicPr>
          <p:nvPr>
            <p:ph idx="14"/>
          </p:nvPr>
        </p:nvPicPr>
        <p:blipFill>
          <a:blip r:embed="rId2">
            <a:extLst>
              <a:ext uri="{28A0092B-C50C-407E-A947-70E740481C1C}">
                <a14:useLocalDpi xmlns:a14="http://schemas.microsoft.com/office/drawing/2010/main" val="0"/>
              </a:ext>
            </a:extLst>
          </a:blip>
          <a:srcRect/>
          <a:stretch>
            <a:fillRect/>
          </a:stretch>
        </p:blipFill>
        <p:spPr bwMode="auto">
          <a:xfrm>
            <a:off x="5638800" y="2362199"/>
            <a:ext cx="2819400" cy="932735"/>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5"/>
          <p:cNvSpPr>
            <a:spLocks noGrp="1"/>
          </p:cNvSpPr>
          <p:nvPr>
            <p:ph idx="15"/>
          </p:nvPr>
        </p:nvSpPr>
        <p:spPr>
          <a:xfrm>
            <a:off x="4876800" y="3276600"/>
            <a:ext cx="4114800" cy="1752600"/>
          </a:xfrm>
        </p:spPr>
        <p:txBody>
          <a:bodyPr/>
          <a:lstStyle/>
          <a:p>
            <a:pPr>
              <a:spcBef>
                <a:spcPts val="600"/>
              </a:spcBef>
              <a:spcAft>
                <a:spcPts val="0"/>
              </a:spcAft>
            </a:pPr>
            <a:r>
              <a:rPr lang="en-US" sz="2000" dirty="0">
                <a:latin typeface="Calibri" pitchFamily="34" charset="0"/>
                <a:cs typeface="Calibri" pitchFamily="34" charset="0"/>
              </a:rPr>
              <a:t>A  x pixel size in map units</a:t>
            </a:r>
            <a:br>
              <a:rPr lang="en-US" sz="2000" dirty="0">
                <a:latin typeface="Calibri" pitchFamily="34" charset="0"/>
                <a:cs typeface="Calibri" pitchFamily="34" charset="0"/>
              </a:rPr>
            </a:br>
            <a:r>
              <a:rPr lang="en-US" sz="2000" dirty="0">
                <a:latin typeface="Calibri" pitchFamily="34" charset="0"/>
                <a:cs typeface="Calibri" pitchFamily="34" charset="0"/>
              </a:rPr>
              <a:t>C  x </a:t>
            </a:r>
            <a:r>
              <a:rPr lang="en-US" sz="2000" dirty="0" err="1">
                <a:latin typeface="Calibri" pitchFamily="34" charset="0"/>
                <a:cs typeface="Calibri" pitchFamily="34" charset="0"/>
              </a:rPr>
              <a:t>coord</a:t>
            </a:r>
            <a:r>
              <a:rPr lang="en-US" sz="2000" dirty="0">
                <a:latin typeface="Calibri" pitchFamily="34" charset="0"/>
                <a:cs typeface="Calibri" pitchFamily="34" charset="0"/>
              </a:rPr>
              <a:t> of center of upper left pixel</a:t>
            </a:r>
          </a:p>
          <a:p>
            <a:pPr>
              <a:spcBef>
                <a:spcPts val="600"/>
              </a:spcBef>
              <a:spcAft>
                <a:spcPts val="0"/>
              </a:spcAft>
            </a:pPr>
            <a:r>
              <a:rPr lang="en-US" sz="2000" dirty="0">
                <a:latin typeface="Calibri" pitchFamily="34" charset="0"/>
                <a:cs typeface="Calibri" pitchFamily="34" charset="0"/>
              </a:rPr>
              <a:t>E  -y pixel size in map units</a:t>
            </a:r>
            <a:br>
              <a:rPr lang="en-US" sz="2000" dirty="0">
                <a:latin typeface="Calibri" pitchFamily="34" charset="0"/>
                <a:cs typeface="Calibri" pitchFamily="34" charset="0"/>
              </a:rPr>
            </a:br>
            <a:r>
              <a:rPr lang="en-US" sz="2000" dirty="0">
                <a:latin typeface="Calibri" pitchFamily="34" charset="0"/>
                <a:cs typeface="Calibri" pitchFamily="34" charset="0"/>
              </a:rPr>
              <a:t>F  y </a:t>
            </a:r>
            <a:r>
              <a:rPr lang="en-US" sz="2000" dirty="0" err="1">
                <a:latin typeface="Calibri" pitchFamily="34" charset="0"/>
                <a:cs typeface="Calibri" pitchFamily="34" charset="0"/>
              </a:rPr>
              <a:t>coord</a:t>
            </a:r>
            <a:r>
              <a:rPr lang="en-US" sz="2000" dirty="0">
                <a:latin typeface="Calibri" pitchFamily="34" charset="0"/>
                <a:cs typeface="Calibri" pitchFamily="34" charset="0"/>
              </a:rPr>
              <a:t> of center of upper left pixel</a:t>
            </a:r>
          </a:p>
          <a:p>
            <a:pPr>
              <a:spcBef>
                <a:spcPts val="600"/>
              </a:spcBef>
              <a:spcAft>
                <a:spcPts val="0"/>
              </a:spcAft>
            </a:pPr>
            <a:r>
              <a:rPr lang="en-US" sz="2000" dirty="0">
                <a:latin typeface="Calibri" pitchFamily="34" charset="0"/>
                <a:cs typeface="Calibri" pitchFamily="34" charset="0"/>
              </a:rPr>
              <a:t>B.D rotation </a:t>
            </a:r>
            <a:r>
              <a:rPr lang="en-US" sz="2000" dirty="0" smtClean="0">
                <a:latin typeface="Calibri" pitchFamily="34" charset="0"/>
                <a:cs typeface="Calibri" pitchFamily="34" charset="0"/>
              </a:rPr>
              <a:t>terms</a:t>
            </a:r>
            <a:endParaRPr lang="en-US" sz="2000" dirty="0">
              <a:latin typeface="Calibri" pitchFamily="34" charset="0"/>
              <a:cs typeface="Calibri" pitchFamily="34" charset="0"/>
            </a:endParaRPr>
          </a:p>
        </p:txBody>
      </p:sp>
      <p:pic>
        <p:nvPicPr>
          <p:cNvPr id="17" name="Picture 6"/>
          <p:cNvPicPr>
            <a:picLocks noGrp="1" noChangeAspect="1" noChangeArrowheads="1"/>
          </p:cNvPicPr>
          <p:nvPr>
            <p:ph idx="16"/>
          </p:nvPr>
        </p:nvPicPr>
        <p:blipFill>
          <a:blip r:embed="rId3" cstate="print"/>
          <a:srcRect/>
          <a:stretch>
            <a:fillRect/>
          </a:stretch>
        </p:blipFill>
        <p:spPr bwMode="auto">
          <a:xfrm>
            <a:off x="5486400" y="5061324"/>
            <a:ext cx="3200400" cy="1537447"/>
          </a:xfrm>
          <a:prstGeom prst="rect">
            <a:avLst/>
          </a:prstGeom>
          <a:noFill/>
          <a:ln w="12700">
            <a:solidFill>
              <a:srgbClr val="000000"/>
            </a:solidFill>
            <a:miter lim="800000"/>
            <a:headEnd/>
            <a:tailEnd/>
          </a:ln>
        </p:spPr>
      </p:pic>
      <p:sp>
        <p:nvSpPr>
          <p:cNvPr id="9" name="Text Placeholder 7"/>
          <p:cNvSpPr>
            <a:spLocks noGrp="1"/>
          </p:cNvSpPr>
          <p:nvPr>
            <p:ph type="body" sz="quarter" idx="20"/>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702343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Case II</a:t>
            </a:r>
          </a:p>
        </p:txBody>
      </p:sp>
      <p:sp>
        <p:nvSpPr>
          <p:cNvPr id="2" name="Content Placeholder 2"/>
          <p:cNvSpPr>
            <a:spLocks noGrp="1"/>
          </p:cNvSpPr>
          <p:nvPr>
            <p:ph idx="1"/>
          </p:nvPr>
        </p:nvSpPr>
        <p:spPr/>
        <p:txBody>
          <a:bodyPr/>
          <a:lstStyle/>
          <a:p>
            <a:pPr>
              <a:spcBef>
                <a:spcPts val="600"/>
              </a:spcBef>
            </a:pPr>
            <a:r>
              <a:rPr lang="en-US" dirty="0"/>
              <a:t>No </a:t>
            </a:r>
            <a:r>
              <a:rPr lang="en-US" dirty="0" err="1"/>
              <a:t>georeferencing</a:t>
            </a:r>
            <a:r>
              <a:rPr lang="en-US" dirty="0"/>
              <a:t> information is available</a:t>
            </a:r>
          </a:p>
          <a:p>
            <a:pPr lvl="1">
              <a:spcBef>
                <a:spcPts val="600"/>
              </a:spcBef>
            </a:pPr>
            <a:r>
              <a:rPr lang="en-US" dirty="0"/>
              <a:t>The user must develop the transformation parameters</a:t>
            </a:r>
            <a:r>
              <a:rPr lang="en-US" dirty="0" smtClean="0"/>
              <a:t>.</a:t>
            </a:r>
            <a:endParaRPr lang="en-US" dirty="0"/>
          </a:p>
        </p:txBody>
      </p:sp>
      <p:pic>
        <p:nvPicPr>
          <p:cNvPr id="10" name="Picture 3"/>
          <p:cNvPicPr>
            <a:picLocks noGrp="1" noChangeAspect="1" noChangeArrowheads="1"/>
          </p:cNvPicPr>
          <p:nvPr>
            <p:ph idx="13"/>
          </p:nvPr>
        </p:nvPicPr>
        <p:blipFill>
          <a:blip r:embed="rId2" cstate="print"/>
          <a:srcRect/>
          <a:stretch>
            <a:fillRect/>
          </a:stretch>
        </p:blipFill>
        <p:spPr bwMode="auto">
          <a:xfrm>
            <a:off x="381000" y="3111500"/>
            <a:ext cx="4284712" cy="3365500"/>
          </a:xfrm>
          <a:prstGeom prst="rect">
            <a:avLst/>
          </a:prstGeom>
          <a:noFill/>
          <a:ln w="12700">
            <a:solidFill>
              <a:schemeClr val="tx1"/>
            </a:solidFill>
            <a:miter lim="800000"/>
            <a:headEnd/>
            <a:tailEnd/>
          </a:ln>
        </p:spPr>
      </p:pic>
      <p:sp>
        <p:nvSpPr>
          <p:cNvPr id="6" name="Content Placeholder 4"/>
          <p:cNvSpPr>
            <a:spLocks noGrp="1"/>
          </p:cNvSpPr>
          <p:nvPr>
            <p:ph idx="14"/>
          </p:nvPr>
        </p:nvSpPr>
        <p:spPr>
          <a:xfrm>
            <a:off x="4724400" y="3276600"/>
            <a:ext cx="4267200" cy="3048000"/>
          </a:xfrm>
        </p:spPr>
        <p:txBody>
          <a:bodyPr/>
          <a:lstStyle/>
          <a:p>
            <a:pPr>
              <a:spcBef>
                <a:spcPts val="0"/>
              </a:spcBef>
            </a:pPr>
            <a:r>
              <a:rPr lang="en-US" sz="2300" dirty="0">
                <a:latin typeface="Calibri" pitchFamily="34" charset="0"/>
                <a:cs typeface="Calibri" pitchFamily="34" charset="0"/>
              </a:rPr>
              <a:t>The parameters are determined by specifying pairs of identical locations on the raster and a reference layer to create matching pairs, known as control points.</a:t>
            </a:r>
          </a:p>
          <a:p>
            <a:pPr>
              <a:spcBef>
                <a:spcPts val="0"/>
              </a:spcBef>
            </a:pPr>
            <a:r>
              <a:rPr lang="en-US" sz="2300" dirty="0">
                <a:latin typeface="Calibri" pitchFamily="34" charset="0"/>
                <a:cs typeface="Calibri" pitchFamily="34" charset="0"/>
              </a:rPr>
              <a:t>Then solve for the parameters A-F.</a:t>
            </a:r>
          </a:p>
          <a:p>
            <a:pPr>
              <a:spcBef>
                <a:spcPts val="0"/>
              </a:spcBef>
            </a:pPr>
            <a:r>
              <a:rPr lang="en-US" sz="2300" dirty="0">
                <a:latin typeface="Calibri" pitchFamily="34" charset="0"/>
                <a:cs typeface="Calibri" pitchFamily="34" charset="0"/>
              </a:rPr>
              <a:t>A world file can be created from them, and stored with the image</a:t>
            </a:r>
            <a:r>
              <a:rPr lang="en-US" sz="2300" dirty="0" smtClean="0">
                <a:latin typeface="Calibri" pitchFamily="34" charset="0"/>
                <a:cs typeface="Calibri" pitchFamily="34" charset="0"/>
              </a:rPr>
              <a:t>.</a:t>
            </a:r>
            <a:endParaRPr lang="en-US" sz="2300" dirty="0">
              <a:latin typeface="Calibri" pitchFamily="34" charset="0"/>
              <a:cs typeface="Calibri" pitchFamily="34" charset="0"/>
            </a:endParaRP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43716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Rectification</a:t>
            </a:r>
          </a:p>
        </p:txBody>
      </p:sp>
      <p:sp>
        <p:nvSpPr>
          <p:cNvPr id="3" name="Content Placeholder 2"/>
          <p:cNvSpPr>
            <a:spLocks noGrp="1"/>
          </p:cNvSpPr>
          <p:nvPr>
            <p:ph idx="1"/>
          </p:nvPr>
        </p:nvSpPr>
        <p:spPr>
          <a:xfrm>
            <a:off x="457200" y="1295400"/>
            <a:ext cx="4114800" cy="5105400"/>
          </a:xfrm>
        </p:spPr>
        <p:txBody>
          <a:bodyPr/>
          <a:lstStyle/>
          <a:p>
            <a:r>
              <a:rPr lang="en-US" sz="3000" dirty="0"/>
              <a:t>Rectification permanently transforms an image to new coordinate space.</a:t>
            </a:r>
          </a:p>
          <a:p>
            <a:r>
              <a:rPr lang="en-US" sz="3000" dirty="0"/>
              <a:t>Higher order transformations have more parameters and require more control points.</a:t>
            </a:r>
          </a:p>
          <a:p>
            <a:r>
              <a:rPr lang="en-US" sz="3000" dirty="0"/>
              <a:t>Saves new file</a:t>
            </a:r>
          </a:p>
        </p:txBody>
      </p:sp>
      <p:pic>
        <p:nvPicPr>
          <p:cNvPr id="7" name="Picture 3"/>
          <p:cNvPicPr>
            <a:picLocks noGrp="1" noChangeAspect="1" noChangeArrowheads="1"/>
          </p:cNvPicPr>
          <p:nvPr>
            <p:ph idx="13"/>
          </p:nvPr>
        </p:nvPicPr>
        <p:blipFill>
          <a:blip r:embed="rId2" cstate="print"/>
          <a:srcRect/>
          <a:stretch>
            <a:fillRect/>
          </a:stretch>
        </p:blipFill>
        <p:spPr bwMode="auto">
          <a:xfrm>
            <a:off x="4648200" y="2133600"/>
            <a:ext cx="4332422" cy="3124200"/>
          </a:xfrm>
          <a:prstGeom prst="rect">
            <a:avLst/>
          </a:prstGeom>
          <a:noFill/>
          <a:ln w="12700">
            <a:solidFill>
              <a:srgbClr val="000000"/>
            </a:solid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052444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The RMS error</a:t>
            </a:r>
          </a:p>
        </p:txBody>
      </p:sp>
      <p:sp>
        <p:nvSpPr>
          <p:cNvPr id="12" name="Content Placeholder 2"/>
          <p:cNvSpPr>
            <a:spLocks noGrp="1"/>
          </p:cNvSpPr>
          <p:nvPr>
            <p:ph idx="1"/>
          </p:nvPr>
        </p:nvSpPr>
        <p:spPr>
          <a:xfrm>
            <a:off x="457200" y="1295400"/>
            <a:ext cx="2971800" cy="457200"/>
          </a:xfrm>
        </p:spPr>
        <p:txBody>
          <a:bodyPr/>
          <a:lstStyle/>
          <a:p>
            <a:r>
              <a:rPr lang="en-US" sz="2600" dirty="0">
                <a:latin typeface="Calibri" pitchFamily="34" charset="0"/>
                <a:cs typeface="Calibri" pitchFamily="34" charset="0"/>
              </a:rPr>
              <a:t>Control points (links</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pic>
        <p:nvPicPr>
          <p:cNvPr id="409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533400" y="1752600"/>
            <a:ext cx="7291426" cy="2057400"/>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4"/>
          <p:cNvSpPr>
            <a:spLocks noGrp="1"/>
          </p:cNvSpPr>
          <p:nvPr>
            <p:ph idx="14"/>
          </p:nvPr>
        </p:nvSpPr>
        <p:spPr>
          <a:xfrm>
            <a:off x="457200" y="3886200"/>
            <a:ext cx="6309360" cy="2667000"/>
          </a:xfrm>
        </p:spPr>
        <p:txBody>
          <a:bodyPr/>
          <a:lstStyle/>
          <a:p>
            <a:pPr>
              <a:spcBef>
                <a:spcPts val="0"/>
              </a:spcBef>
            </a:pPr>
            <a:r>
              <a:rPr lang="en-US" sz="2400" dirty="0">
                <a:latin typeface="Calibri" pitchFamily="34" charset="0"/>
                <a:cs typeface="Calibri" pitchFamily="34" charset="0"/>
              </a:rPr>
              <a:t>The residual for each control point is the distance between the actual point and the modeled point after the transformation based on all the points.</a:t>
            </a:r>
          </a:p>
          <a:p>
            <a:pPr>
              <a:spcBef>
                <a:spcPts val="0"/>
              </a:spcBef>
            </a:pPr>
            <a:r>
              <a:rPr lang="en-US" sz="2400" dirty="0">
                <a:latin typeface="Calibri" pitchFamily="34" charset="0"/>
                <a:cs typeface="Calibri" pitchFamily="34" charset="0"/>
              </a:rPr>
              <a:t>The Root Mean Square (RMS) error gives you an idea of the average accuracy (in map units) as long as you have more control points than the minimum needed.</a:t>
            </a:r>
          </a:p>
        </p:txBody>
      </p:sp>
      <p:sp>
        <p:nvSpPr>
          <p:cNvPr id="4" name="Content Placeholder 5"/>
          <p:cNvSpPr>
            <a:spLocks noGrp="1"/>
          </p:cNvSpPr>
          <p:nvPr>
            <p:ph idx="15"/>
          </p:nvPr>
        </p:nvSpPr>
        <p:spPr>
          <a:xfrm>
            <a:off x="7086600" y="3962400"/>
            <a:ext cx="1905000" cy="2057400"/>
          </a:xfrm>
        </p:spPr>
        <p:txBody>
          <a:bodyPr/>
          <a:lstStyle/>
          <a:p>
            <a:r>
              <a:rPr lang="en-US" sz="2200" dirty="0">
                <a:latin typeface="Calibri" pitchFamily="34" charset="0"/>
                <a:cs typeface="Calibri" pitchFamily="34" charset="0"/>
              </a:rPr>
              <a:t>The RMS error should be reported in the metadata created for the final raster</a:t>
            </a:r>
            <a:r>
              <a:rPr lang="en-US" sz="2200" dirty="0" smtClean="0">
                <a:latin typeface="Calibri" pitchFamily="34" charset="0"/>
                <a:cs typeface="Calibri" pitchFamily="34" charset="0"/>
              </a:rPr>
              <a:t>.</a:t>
            </a:r>
            <a:endParaRPr lang="en-US" sz="2200" dirty="0">
              <a:latin typeface="Calibri" pitchFamily="34" charset="0"/>
              <a:cs typeface="Calibri" pitchFamily="34" charset="0"/>
            </a:endParaRPr>
          </a:p>
        </p:txBody>
      </p:sp>
      <p:sp>
        <p:nvSpPr>
          <p:cNvPr id="8" name="Text Placeholder 6"/>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3061383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Coordinate systems</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905000" y="1295400"/>
            <a:ext cx="5334000" cy="424670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457200" y="5715000"/>
            <a:ext cx="7467600" cy="838200"/>
          </a:xfrm>
        </p:spPr>
        <p:txBody>
          <a:bodyPr/>
          <a:lstStyle/>
          <a:p>
            <a:r>
              <a:rPr lang="en-US" sz="2600" dirty="0">
                <a:latin typeface="Calibri" pitchFamily="34" charset="0"/>
                <a:cs typeface="Calibri" pitchFamily="34" charset="0"/>
              </a:rPr>
              <a:t>Figure 1.  An arbitrary coordinate system used for surveying a </a:t>
            </a:r>
            <a:r>
              <a:rPr lang="en-US" sz="2600" dirty="0" smtClean="0">
                <a:latin typeface="Calibri" pitchFamily="34" charset="0"/>
                <a:cs typeface="Calibri" pitchFamily="34" charset="0"/>
              </a:rPr>
              <a:t>site</a:t>
            </a:r>
            <a:endParaRPr lang="en-US" sz="2600" dirty="0">
              <a:latin typeface="Calibri" pitchFamily="34" charset="0"/>
              <a:cs typeface="Calibri" pitchFamily="34" charset="0"/>
            </a:endParaRPr>
          </a:p>
        </p:txBody>
      </p:sp>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6167129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Resampling</a:t>
            </a:r>
          </a:p>
        </p:txBody>
      </p:sp>
      <p:sp>
        <p:nvSpPr>
          <p:cNvPr id="3" name="Content Placeholder 2"/>
          <p:cNvSpPr>
            <a:spLocks noGrp="1"/>
          </p:cNvSpPr>
          <p:nvPr>
            <p:ph idx="1"/>
          </p:nvPr>
        </p:nvSpPr>
        <p:spPr>
          <a:xfrm>
            <a:off x="457200" y="1295400"/>
            <a:ext cx="3962400" cy="5105400"/>
          </a:xfrm>
        </p:spPr>
        <p:txBody>
          <a:bodyPr/>
          <a:lstStyle/>
          <a:p>
            <a:pPr>
              <a:lnSpc>
                <a:spcPct val="90000"/>
              </a:lnSpc>
            </a:pPr>
            <a:r>
              <a:rPr lang="en-US" sz="3000" dirty="0"/>
              <a:t>During rectification, a new cell size is specified for the output grid.</a:t>
            </a:r>
          </a:p>
          <a:p>
            <a:pPr>
              <a:lnSpc>
                <a:spcPct val="90000"/>
              </a:lnSpc>
            </a:pPr>
            <a:r>
              <a:rPr lang="en-US" sz="3000" dirty="0"/>
              <a:t>The cell centers change location and cells may have gaps or overlaps. </a:t>
            </a:r>
          </a:p>
          <a:p>
            <a:pPr>
              <a:lnSpc>
                <a:spcPct val="90000"/>
              </a:lnSpc>
            </a:pPr>
            <a:r>
              <a:rPr lang="en-US" sz="3000" dirty="0"/>
              <a:t>The new cell centers rarely align with the old cell centers, and must be resampled to fit the new grid.</a:t>
            </a:r>
          </a:p>
        </p:txBody>
      </p:sp>
      <p:pic>
        <p:nvPicPr>
          <p:cNvPr id="7"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4800600" y="1905000"/>
            <a:ext cx="4038600" cy="3843286"/>
          </a:xfrm>
          <a:prstGeom prst="rect">
            <a:avLst/>
          </a:prstGeom>
          <a:noFill/>
          <a:ln w="12700">
            <a:solidFill>
              <a:srgbClr val="000000"/>
            </a:solid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443941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Resampling methods</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371600"/>
            <a:ext cx="1676262" cy="158482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2133600" y="1310771"/>
            <a:ext cx="6858000" cy="1752600"/>
          </a:xfrm>
        </p:spPr>
        <p:txBody>
          <a:bodyPr/>
          <a:lstStyle/>
          <a:p>
            <a:pPr>
              <a:spcBef>
                <a:spcPct val="50000"/>
              </a:spcBef>
            </a:pPr>
            <a:r>
              <a:rPr lang="en-US" sz="2200" b="1" dirty="0">
                <a:latin typeface="Calibri" pitchFamily="34" charset="0"/>
                <a:cs typeface="Calibri" pitchFamily="34" charset="0"/>
              </a:rPr>
              <a:t>Nearest neighbor resampling</a:t>
            </a:r>
            <a:r>
              <a:rPr lang="en-US" sz="2200" dirty="0">
                <a:latin typeface="Calibri" pitchFamily="34" charset="0"/>
                <a:cs typeface="Calibri" pitchFamily="34" charset="0"/>
              </a:rPr>
              <a:t> grabs the value from the old cell that falls at the center of the new cell.  It preserves the original value and should always be used with categorical data, or when the original data values need to be preserved.  It is the fastest method.</a:t>
            </a:r>
          </a:p>
        </p:txBody>
      </p:sp>
      <p:pic>
        <p:nvPicPr>
          <p:cNvPr id="5123"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381000" y="3215771"/>
            <a:ext cx="1676262" cy="1584829"/>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5"/>
          <p:cNvSpPr>
            <a:spLocks noGrp="1"/>
          </p:cNvSpPr>
          <p:nvPr>
            <p:ph idx="15"/>
          </p:nvPr>
        </p:nvSpPr>
        <p:spPr>
          <a:xfrm>
            <a:off x="2133600" y="3276600"/>
            <a:ext cx="6858000" cy="1371600"/>
          </a:xfrm>
        </p:spPr>
        <p:txBody>
          <a:bodyPr/>
          <a:lstStyle/>
          <a:p>
            <a:r>
              <a:rPr lang="en-US" sz="2200" b="1" dirty="0">
                <a:latin typeface="Calibri" pitchFamily="34" charset="0"/>
                <a:cs typeface="Calibri" pitchFamily="34" charset="0"/>
              </a:rPr>
              <a:t>Bilinear resampling</a:t>
            </a:r>
            <a:r>
              <a:rPr lang="en-US" sz="2200" dirty="0">
                <a:latin typeface="Calibri" pitchFamily="34" charset="0"/>
                <a:cs typeface="Calibri" pitchFamily="34" charset="0"/>
              </a:rPr>
              <a:t> calculates a new value from the four cells that fall closest to the center of the new cell.  It uses a distance-weighted algorithm based on the old cell centers.  It is best used with continuous data such as elevation</a:t>
            </a:r>
            <a:r>
              <a:rPr lang="en-US" sz="2200" dirty="0" smtClean="0">
                <a:latin typeface="Calibri" pitchFamily="34" charset="0"/>
                <a:cs typeface="Calibri" pitchFamily="34" charset="0"/>
              </a:rPr>
              <a:t>.</a:t>
            </a:r>
            <a:endParaRPr lang="en-US" sz="2200" dirty="0">
              <a:latin typeface="Calibri" pitchFamily="34" charset="0"/>
              <a:cs typeface="Calibri" pitchFamily="34" charset="0"/>
            </a:endParaRPr>
          </a:p>
        </p:txBody>
      </p:sp>
      <p:pic>
        <p:nvPicPr>
          <p:cNvPr id="5124" name="Picture 6"/>
          <p:cNvPicPr>
            <a:picLocks noGrp="1" noChangeAspect="1" noChangeArrowheads="1"/>
          </p:cNvPicPr>
          <p:nvPr>
            <p:ph idx="16"/>
          </p:nvPr>
        </p:nvPicPr>
        <p:blipFill>
          <a:blip r:embed="rId4">
            <a:extLst>
              <a:ext uri="{28A0092B-C50C-407E-A947-70E740481C1C}">
                <a14:useLocalDpi xmlns:a14="http://schemas.microsoft.com/office/drawing/2010/main" val="0"/>
              </a:ext>
            </a:extLst>
          </a:blip>
          <a:srcRect/>
          <a:stretch>
            <a:fillRect/>
          </a:stretch>
        </p:blipFill>
        <p:spPr bwMode="auto">
          <a:xfrm>
            <a:off x="381000" y="4961986"/>
            <a:ext cx="1676262" cy="1597020"/>
          </a:xfrm>
          <a:prstGeom prst="rect">
            <a:avLst/>
          </a:prstGeom>
          <a:noFill/>
          <a:extLst>
            <a:ext uri="{909E8E84-426E-40DD-AFC4-6F175D3DCCD1}">
              <a14:hiddenFill xmlns:a14="http://schemas.microsoft.com/office/drawing/2010/main">
                <a:solidFill>
                  <a:srgbClr val="FFFFFF"/>
                </a:solidFill>
              </a14:hiddenFill>
            </a:ext>
          </a:extLst>
        </p:spPr>
      </p:pic>
      <p:sp>
        <p:nvSpPr>
          <p:cNvPr id="14" name="Content Placeholder 7"/>
          <p:cNvSpPr>
            <a:spLocks noGrp="1"/>
          </p:cNvSpPr>
          <p:nvPr>
            <p:ph idx="17"/>
          </p:nvPr>
        </p:nvSpPr>
        <p:spPr>
          <a:xfrm>
            <a:off x="2133600" y="4876800"/>
            <a:ext cx="6858000" cy="1676400"/>
          </a:xfrm>
        </p:spPr>
        <p:txBody>
          <a:bodyPr/>
          <a:lstStyle/>
          <a:p>
            <a:r>
              <a:rPr lang="en-US" sz="2200" b="1" dirty="0">
                <a:latin typeface="Calibri" pitchFamily="34" charset="0"/>
                <a:cs typeface="Calibri" pitchFamily="34" charset="0"/>
              </a:rPr>
              <a:t>Cubic convolution resampling</a:t>
            </a:r>
            <a:r>
              <a:rPr lang="en-US" sz="2200" dirty="0">
                <a:latin typeface="Calibri" pitchFamily="34" charset="0"/>
                <a:cs typeface="Calibri" pitchFamily="34" charset="0"/>
              </a:rPr>
              <a:t> calculates a new value from the sixteen cells that fall closest to the center of the new cell.  It uses a distance-weighted algorithm based on the old cell centers.  It is best used with continuous data such as elevation.  It is the most time-consuming method</a:t>
            </a:r>
            <a:r>
              <a:rPr lang="en-US" sz="2200" dirty="0" smtClean="0">
                <a:latin typeface="Calibri" pitchFamily="34" charset="0"/>
                <a:cs typeface="Calibri" pitchFamily="34" charset="0"/>
              </a:rPr>
              <a:t>.</a:t>
            </a:r>
            <a:endParaRPr lang="en-US" sz="2200" dirty="0">
              <a:latin typeface="Calibri" pitchFamily="34" charset="0"/>
              <a:cs typeface="Calibri" pitchFamily="34" charset="0"/>
            </a:endParaRPr>
          </a:p>
        </p:txBody>
      </p:sp>
      <p:sp>
        <p:nvSpPr>
          <p:cNvPr id="9" name="Text Placeholder 8"/>
          <p:cNvSpPr>
            <a:spLocks noGrp="1"/>
          </p:cNvSpPr>
          <p:nvPr>
            <p:ph type="body" sz="quarter" idx="20"/>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2938503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Projecting </a:t>
            </a:r>
            <a:r>
              <a:rPr lang="en-US" dirty="0" err="1" smtClean="0"/>
              <a:t>rasters</a:t>
            </a:r>
            <a:r>
              <a:rPr lang="en-US" sz="1200" dirty="0" smtClean="0"/>
              <a:t> 1</a:t>
            </a:r>
            <a:endParaRPr lang="en-US" sz="1200" dirty="0"/>
          </a:p>
        </p:txBody>
      </p:sp>
      <p:sp>
        <p:nvSpPr>
          <p:cNvPr id="3" name="Content Placeholder 2"/>
          <p:cNvSpPr>
            <a:spLocks noGrp="1"/>
          </p:cNvSpPr>
          <p:nvPr>
            <p:ph idx="1"/>
          </p:nvPr>
        </p:nvSpPr>
        <p:spPr>
          <a:xfrm>
            <a:off x="457200" y="1295400"/>
            <a:ext cx="8458200" cy="2438400"/>
          </a:xfrm>
        </p:spPr>
        <p:txBody>
          <a:bodyPr/>
          <a:lstStyle/>
          <a:p>
            <a:pPr>
              <a:spcBef>
                <a:spcPts val="600"/>
              </a:spcBef>
              <a:spcAft>
                <a:spcPts val="0"/>
              </a:spcAft>
            </a:pPr>
            <a:r>
              <a:rPr lang="en-US" sz="2400" dirty="0" err="1"/>
              <a:t>Rasters</a:t>
            </a:r>
            <a:r>
              <a:rPr lang="en-US" sz="2400" dirty="0"/>
              <a:t>, like vectors, can be converted from one CS to another by projecting.</a:t>
            </a:r>
          </a:p>
          <a:p>
            <a:pPr>
              <a:spcBef>
                <a:spcPts val="600"/>
              </a:spcBef>
              <a:spcAft>
                <a:spcPts val="0"/>
              </a:spcAft>
            </a:pPr>
            <a:r>
              <a:rPr lang="en-US" sz="2400" dirty="0"/>
              <a:t>Cell centers are converted to the new system.</a:t>
            </a:r>
          </a:p>
          <a:p>
            <a:pPr>
              <a:spcBef>
                <a:spcPts val="600"/>
              </a:spcBef>
              <a:spcAft>
                <a:spcPts val="0"/>
              </a:spcAft>
            </a:pPr>
            <a:r>
              <a:rPr lang="en-US" sz="2400" dirty="0"/>
              <a:t>Does not preserve original rectilinear spacing of the cell grid, so a new cell size must be specified.</a:t>
            </a:r>
          </a:p>
          <a:p>
            <a:pPr>
              <a:spcBef>
                <a:spcPts val="600"/>
              </a:spcBef>
              <a:spcAft>
                <a:spcPts val="0"/>
              </a:spcAft>
            </a:pPr>
            <a:r>
              <a:rPr lang="en-US" sz="2400" dirty="0"/>
              <a:t>Resampling, as described for rectification, must also occur.</a:t>
            </a:r>
          </a:p>
        </p:txBody>
      </p:sp>
      <p:pic>
        <p:nvPicPr>
          <p:cNvPr id="7"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1102912" y="3886200"/>
            <a:ext cx="6938176" cy="2712046"/>
          </a:xfrm>
          <a:prstGeom prst="rect">
            <a:avLst/>
          </a:prstGeom>
          <a:noFill/>
          <a:ln w="12700">
            <a:no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7384937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Estimating GCS cell size</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19200"/>
            <a:ext cx="3553674" cy="177988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a:spLocks noGrp="1"/>
          </p:cNvSpPr>
          <p:nvPr>
            <p:ph idx="13"/>
          </p:nvPr>
        </p:nvSpPr>
        <p:spPr>
          <a:xfrm>
            <a:off x="457200" y="2941320"/>
            <a:ext cx="3657600" cy="1935480"/>
          </a:xfrm>
        </p:spPr>
        <p:txBody>
          <a:bodyPr/>
          <a:lstStyle/>
          <a:p>
            <a:r>
              <a:rPr lang="en-US" sz="2400" dirty="0">
                <a:latin typeface="Calibri" pitchFamily="34" charset="0"/>
                <a:cs typeface="Calibri" pitchFamily="34" charset="0"/>
              </a:rPr>
              <a:t>GCS</a:t>
            </a:r>
            <a:br>
              <a:rPr lang="en-US" sz="2400" dirty="0">
                <a:latin typeface="Calibri" pitchFamily="34" charset="0"/>
                <a:cs typeface="Calibri" pitchFamily="34" charset="0"/>
              </a:rPr>
            </a:br>
            <a:r>
              <a:rPr lang="en-US" sz="2400" dirty="0">
                <a:latin typeface="Calibri" pitchFamily="34" charset="0"/>
                <a:cs typeface="Calibri" pitchFamily="34" charset="0"/>
              </a:rPr>
              <a:t> 964 columns and 422 rows</a:t>
            </a:r>
            <a:br>
              <a:rPr lang="en-US" sz="2400" dirty="0">
                <a:latin typeface="Calibri" pitchFamily="34" charset="0"/>
                <a:cs typeface="Calibri" pitchFamily="34" charset="0"/>
              </a:rPr>
            </a:br>
            <a:r>
              <a:rPr lang="en-US" sz="2400" dirty="0">
                <a:latin typeface="Calibri" pitchFamily="34" charset="0"/>
                <a:cs typeface="Calibri" pitchFamily="34" charset="0"/>
              </a:rPr>
              <a:t>Map units:  degrees</a:t>
            </a:r>
            <a:br>
              <a:rPr lang="en-US" sz="2400" dirty="0">
                <a:latin typeface="Calibri" pitchFamily="34" charset="0"/>
                <a:cs typeface="Calibri" pitchFamily="34" charset="0"/>
              </a:rPr>
            </a:br>
            <a:r>
              <a:rPr lang="en-US" sz="2400" dirty="0">
                <a:latin typeface="Calibri" pitchFamily="34" charset="0"/>
                <a:cs typeface="Calibri" pitchFamily="34" charset="0"/>
              </a:rPr>
              <a:t>Cell size:  30 arc seconds</a:t>
            </a:r>
            <a:br>
              <a:rPr lang="en-US" sz="2400" dirty="0">
                <a:latin typeface="Calibri" pitchFamily="34" charset="0"/>
                <a:cs typeface="Calibri" pitchFamily="34" charset="0"/>
              </a:rPr>
            </a:br>
            <a:r>
              <a:rPr lang="en-US" sz="2400" dirty="0">
                <a:latin typeface="Calibri" pitchFamily="34" charset="0"/>
                <a:cs typeface="Calibri" pitchFamily="34" charset="0"/>
              </a:rPr>
              <a:t>	    0.008333 </a:t>
            </a:r>
            <a:r>
              <a:rPr lang="en-US" sz="2400" dirty="0" smtClean="0">
                <a:latin typeface="Calibri" pitchFamily="34" charset="0"/>
                <a:cs typeface="Calibri" pitchFamily="34" charset="0"/>
              </a:rPr>
              <a:t>degrees</a:t>
            </a:r>
            <a:endParaRPr lang="en-US" sz="2400" dirty="0">
              <a:latin typeface="Calibri" pitchFamily="34" charset="0"/>
              <a:cs typeface="Calibri" pitchFamily="34" charset="0"/>
            </a:endParaRPr>
          </a:p>
        </p:txBody>
      </p:sp>
      <p:pic>
        <p:nvPicPr>
          <p:cNvPr id="6147"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685800" y="5029200"/>
            <a:ext cx="2243070" cy="144780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5"/>
          <p:cNvSpPr>
            <a:spLocks noGrp="1"/>
          </p:cNvSpPr>
          <p:nvPr>
            <p:ph idx="15"/>
          </p:nvPr>
        </p:nvSpPr>
        <p:spPr>
          <a:xfrm>
            <a:off x="4114800" y="1219200"/>
            <a:ext cx="4800600" cy="3657600"/>
          </a:xfrm>
        </p:spPr>
        <p:txBody>
          <a:bodyPr/>
          <a:lstStyle/>
          <a:p>
            <a:r>
              <a:rPr lang="en-US" sz="2400" dirty="0">
                <a:latin typeface="Calibri" pitchFamily="34" charset="0"/>
                <a:cs typeface="Calibri" pitchFamily="34" charset="0"/>
              </a:rPr>
              <a:t>Latitude degrees, unlike longitude, are consistent in size.  A single degree of latitude is 111.3 km. </a:t>
            </a:r>
          </a:p>
          <a:p>
            <a:r>
              <a:rPr lang="en-US" sz="2400" dirty="0">
                <a:latin typeface="Calibri" pitchFamily="34" charset="0"/>
                <a:cs typeface="Calibri" pitchFamily="34" charset="0"/>
              </a:rPr>
              <a:t>The height of a single cell is </a:t>
            </a:r>
          </a:p>
          <a:p>
            <a:r>
              <a:rPr lang="en-US" sz="2400" dirty="0">
                <a:latin typeface="Calibri" pitchFamily="34" charset="0"/>
                <a:cs typeface="Calibri" pitchFamily="34" charset="0"/>
              </a:rPr>
              <a:t>0.00833 degrees × 111.3 km/degree = 0.927 km or about 900 m.</a:t>
            </a:r>
          </a:p>
          <a:p>
            <a:r>
              <a:rPr lang="en-US" sz="2400" dirty="0">
                <a:latin typeface="Calibri" pitchFamily="34" charset="0"/>
                <a:cs typeface="Calibri" pitchFamily="34" charset="0"/>
              </a:rPr>
              <a:t>At this latitude (45°) the width of the cell would be about 600 m. </a:t>
            </a:r>
          </a:p>
        </p:txBody>
      </p:sp>
      <p:sp>
        <p:nvSpPr>
          <p:cNvPr id="7" name="Content Placeholder 6"/>
          <p:cNvSpPr>
            <a:spLocks noGrp="1"/>
          </p:cNvSpPr>
          <p:nvPr>
            <p:ph idx="16"/>
          </p:nvPr>
        </p:nvSpPr>
        <p:spPr>
          <a:xfrm>
            <a:off x="3962400" y="5181600"/>
            <a:ext cx="5029200" cy="1143000"/>
          </a:xfrm>
        </p:spPr>
        <p:txBody>
          <a:bodyPr/>
          <a:lstStyle/>
          <a:p>
            <a:r>
              <a:rPr lang="en-US" sz="2400" dirty="0">
                <a:latin typeface="Calibri" pitchFamily="34" charset="0"/>
                <a:cs typeface="Calibri" pitchFamily="34" charset="0"/>
              </a:rPr>
              <a:t>So 900m or 1000m would be a reasonable choice for the new cell size</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9" name="Text Placeholder 7"/>
          <p:cNvSpPr>
            <a:spLocks noGrp="1"/>
          </p:cNvSpPr>
          <p:nvPr>
            <p:ph type="body" sz="quarter" idx="20"/>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1330155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Common projection systems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5160301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Commonly used CS</a:t>
            </a:r>
          </a:p>
        </p:txBody>
      </p:sp>
      <p:sp>
        <p:nvSpPr>
          <p:cNvPr id="3" name="Content Placeholder 2"/>
          <p:cNvSpPr>
            <a:spLocks noGrp="1"/>
          </p:cNvSpPr>
          <p:nvPr>
            <p:ph idx="1"/>
          </p:nvPr>
        </p:nvSpPr>
        <p:spPr>
          <a:xfrm>
            <a:off x="457200" y="1295400"/>
            <a:ext cx="8458200" cy="4953000"/>
          </a:xfrm>
        </p:spPr>
        <p:txBody>
          <a:bodyPr/>
          <a:lstStyle/>
          <a:p>
            <a:r>
              <a:rPr lang="en-US" dirty="0"/>
              <a:t>Geographic coordinate system</a:t>
            </a:r>
          </a:p>
          <a:p>
            <a:pPr lvl="1"/>
            <a:r>
              <a:rPr lang="en-US" dirty="0"/>
              <a:t>Degrees of latitude and longitude</a:t>
            </a:r>
          </a:p>
          <a:p>
            <a:r>
              <a:rPr lang="en-US" dirty="0"/>
              <a:t>Universal Transverse Mercator</a:t>
            </a:r>
          </a:p>
          <a:p>
            <a:pPr lvl="1"/>
            <a:r>
              <a:rPr lang="en-US" dirty="0"/>
              <a:t>Divides world into 60 zones</a:t>
            </a:r>
          </a:p>
          <a:p>
            <a:r>
              <a:rPr lang="en-US" dirty="0"/>
              <a:t>State Plane</a:t>
            </a:r>
          </a:p>
          <a:p>
            <a:pPr lvl="1"/>
            <a:r>
              <a:rPr lang="en-US" dirty="0"/>
              <a:t>Divides each state into one or more zones</a:t>
            </a:r>
          </a:p>
          <a:p>
            <a:pPr lvl="1"/>
            <a:r>
              <a:rPr lang="en-US" dirty="0"/>
              <a:t>Larger states have more zones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903864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Geographic Coordinate Systems</a:t>
            </a:r>
          </a:p>
        </p:txBody>
      </p:sp>
      <p:sp>
        <p:nvSpPr>
          <p:cNvPr id="3" name="Content Placeholder 2"/>
          <p:cNvSpPr>
            <a:spLocks noGrp="1"/>
          </p:cNvSpPr>
          <p:nvPr>
            <p:ph idx="1"/>
          </p:nvPr>
        </p:nvSpPr>
        <p:spPr>
          <a:xfrm>
            <a:off x="457200" y="1295400"/>
            <a:ext cx="8305800" cy="2590800"/>
          </a:xfrm>
        </p:spPr>
        <p:txBody>
          <a:bodyPr/>
          <a:lstStyle/>
          <a:p>
            <a:pPr>
              <a:spcBef>
                <a:spcPts val="600"/>
              </a:spcBef>
            </a:pPr>
            <a:r>
              <a:rPr lang="en-US" sz="3000" dirty="0"/>
              <a:t>Primary use is for data distribution.</a:t>
            </a:r>
          </a:p>
          <a:p>
            <a:pPr>
              <a:spcBef>
                <a:spcPts val="600"/>
              </a:spcBef>
            </a:pPr>
            <a:r>
              <a:rPr lang="en-US" sz="3000" dirty="0"/>
              <a:t>User obtains data and then projects it into the desired coordinate system for the application.</a:t>
            </a:r>
          </a:p>
          <a:p>
            <a:pPr>
              <a:spcBef>
                <a:spcPts val="600"/>
              </a:spcBef>
            </a:pPr>
            <a:r>
              <a:rPr lang="en-US" sz="3000" dirty="0"/>
              <a:t>Not desirable for maps or analysis because of distortion.</a:t>
            </a:r>
          </a:p>
        </p:txBody>
      </p:sp>
      <p:pic>
        <p:nvPicPr>
          <p:cNvPr id="7"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1102912" y="4114678"/>
            <a:ext cx="6938176" cy="2438522"/>
          </a:xfrm>
          <a:prstGeom prst="rect">
            <a:avLst/>
          </a:prstGeom>
          <a:noFill/>
          <a:ln w="12700">
            <a:solidFill>
              <a:srgbClr val="000000"/>
            </a:solid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228862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Universal Transverse Mercator</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66864" y="1295399"/>
            <a:ext cx="6410272" cy="2476285"/>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57200" y="3886200"/>
            <a:ext cx="8229600" cy="2667000"/>
          </a:xfrm>
        </p:spPr>
        <p:txBody>
          <a:bodyPr/>
          <a:lstStyle/>
          <a:p>
            <a:pPr>
              <a:lnSpc>
                <a:spcPct val="80000"/>
              </a:lnSpc>
            </a:pPr>
            <a:r>
              <a:rPr lang="en-US" sz="2800" dirty="0"/>
              <a:t>Based on Transverse Mercator (cylindrical) projection</a:t>
            </a:r>
          </a:p>
          <a:p>
            <a:pPr>
              <a:lnSpc>
                <a:spcPct val="80000"/>
              </a:lnSpc>
            </a:pPr>
            <a:r>
              <a:rPr lang="en-US" sz="2800" dirty="0"/>
              <a:t>World divided into 60 zones 6 degrees wide</a:t>
            </a:r>
          </a:p>
          <a:p>
            <a:pPr>
              <a:lnSpc>
                <a:spcPct val="80000"/>
              </a:lnSpc>
            </a:pPr>
            <a:r>
              <a:rPr lang="en-US" sz="2800" dirty="0"/>
              <a:t>Distortion is minimal within each zone</a:t>
            </a:r>
          </a:p>
          <a:p>
            <a:pPr>
              <a:lnSpc>
                <a:spcPct val="80000"/>
              </a:lnSpc>
            </a:pPr>
            <a:r>
              <a:rPr lang="en-US" sz="2800" dirty="0"/>
              <a:t>Maps of different areas use best zone</a:t>
            </a:r>
          </a:p>
          <a:p>
            <a:pPr>
              <a:lnSpc>
                <a:spcPct val="80000"/>
              </a:lnSpc>
            </a:pPr>
            <a:r>
              <a:rPr lang="en-US" sz="2800" dirty="0"/>
              <a:t>Best for maps covering small area in one </a:t>
            </a:r>
            <a:r>
              <a:rPr lang="en-US" sz="2800" dirty="0" smtClean="0"/>
              <a:t>zone</a:t>
            </a:r>
            <a:endParaRPr lang="en-US" sz="2800" dirty="0"/>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0611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State Plane System</a:t>
            </a:r>
          </a:p>
        </p:txBody>
      </p:sp>
      <p:sp>
        <p:nvSpPr>
          <p:cNvPr id="3" name="Content Placeholder 2"/>
          <p:cNvSpPr>
            <a:spLocks noGrp="1"/>
          </p:cNvSpPr>
          <p:nvPr>
            <p:ph idx="1"/>
          </p:nvPr>
        </p:nvSpPr>
        <p:spPr>
          <a:xfrm>
            <a:off x="457200" y="1295400"/>
            <a:ext cx="8305800" cy="5257800"/>
          </a:xfrm>
        </p:spPr>
        <p:txBody>
          <a:bodyPr/>
          <a:lstStyle/>
          <a:p>
            <a:pPr>
              <a:spcBef>
                <a:spcPts val="600"/>
              </a:spcBef>
            </a:pPr>
            <a:r>
              <a:rPr lang="en-US" sz="2800" dirty="0"/>
              <a:t>States divided into one or more zones identified by a unique FIPS number</a:t>
            </a:r>
          </a:p>
          <a:p>
            <a:pPr>
              <a:spcBef>
                <a:spcPts val="600"/>
              </a:spcBef>
            </a:pPr>
            <a:r>
              <a:rPr lang="en-US" sz="2800" dirty="0"/>
              <a:t>A projection and parameters are established for each zone to achieve desired accuracy</a:t>
            </a:r>
          </a:p>
          <a:p>
            <a:pPr lvl="1">
              <a:spcBef>
                <a:spcPts val="600"/>
              </a:spcBef>
            </a:pPr>
            <a:r>
              <a:rPr lang="en-US" sz="2400" dirty="0"/>
              <a:t>Transverse Mercator, Lambert Conformal Conic, and Oblique Mercator are standard projections used</a:t>
            </a:r>
          </a:p>
          <a:p>
            <a:pPr>
              <a:spcBef>
                <a:spcPts val="600"/>
              </a:spcBef>
            </a:pPr>
            <a:r>
              <a:rPr lang="en-US" sz="2800" dirty="0"/>
              <a:t>Several varieties in common use</a:t>
            </a:r>
          </a:p>
          <a:p>
            <a:pPr lvl="1">
              <a:spcBef>
                <a:spcPts val="600"/>
              </a:spcBef>
            </a:pPr>
            <a:r>
              <a:rPr lang="en-US" sz="2400" dirty="0"/>
              <a:t>State Plane NAD 1927 uses feet</a:t>
            </a:r>
          </a:p>
          <a:p>
            <a:pPr lvl="1">
              <a:spcBef>
                <a:spcPts val="600"/>
              </a:spcBef>
            </a:pPr>
            <a:r>
              <a:rPr lang="en-US" sz="2400" dirty="0"/>
              <a:t>State Plane NAD 1983 uses meters</a:t>
            </a:r>
          </a:p>
          <a:p>
            <a:pPr lvl="1">
              <a:spcBef>
                <a:spcPts val="600"/>
              </a:spcBef>
            </a:pPr>
            <a:r>
              <a:rPr lang="en-US" sz="2400" dirty="0"/>
              <a:t>Some choose to use NAD 1983 (feet</a:t>
            </a:r>
            <a:r>
              <a:rPr lang="en-US" sz="2400" dirty="0" smtClean="0"/>
              <a:t>)</a:t>
            </a:r>
            <a:endParaRPr lang="en-US" sz="2400" dirty="0"/>
          </a:p>
        </p:txBody>
      </p:sp>
      <p:pic>
        <p:nvPicPr>
          <p:cNvPr id="7"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6172200" y="4114800"/>
            <a:ext cx="2666118" cy="2438522"/>
          </a:xfrm>
          <a:prstGeom prst="rect">
            <a:avLst/>
          </a:prstGeom>
          <a:noFill/>
          <a:ln w="12700">
            <a:solidFill>
              <a:schemeClr val="bg1"/>
            </a:solid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699105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pitchFamily="34" charset="0"/>
                <a:cs typeface="Calibri" pitchFamily="34" charset="0"/>
              </a:rPr>
              <a:t>State Plane Zones</a:t>
            </a: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5248" y="1295400"/>
            <a:ext cx="7013504" cy="5257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8773045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p:txBody>
          <a:bodyPr/>
          <a:lstStyle/>
          <a:p>
            <a:r>
              <a:rPr lang="en-US" dirty="0"/>
              <a:t>Types of coordinate systems</a:t>
            </a:r>
          </a:p>
        </p:txBody>
      </p:sp>
      <p:sp>
        <p:nvSpPr>
          <p:cNvPr id="12" name="Content Placeholder 2"/>
          <p:cNvSpPr>
            <a:spLocks noGrp="1"/>
          </p:cNvSpPr>
          <p:nvPr>
            <p:ph idx="1"/>
          </p:nvPr>
        </p:nvSpPr>
        <p:spPr>
          <a:xfrm>
            <a:off x="457200" y="1295400"/>
            <a:ext cx="5303520" cy="5257800"/>
          </a:xfrm>
        </p:spPr>
        <p:txBody>
          <a:bodyPr/>
          <a:lstStyle/>
          <a:p>
            <a:r>
              <a:rPr lang="en-US" sz="3000" dirty="0" err="1"/>
              <a:t>Unprojected</a:t>
            </a:r>
            <a:endParaRPr lang="en-US" sz="3000" dirty="0"/>
          </a:p>
          <a:p>
            <a:pPr lvl="1"/>
            <a:r>
              <a:rPr lang="en-US" sz="2600" dirty="0"/>
              <a:t>Based on spherical globe coordinates</a:t>
            </a:r>
          </a:p>
          <a:p>
            <a:pPr lvl="1"/>
            <a:r>
              <a:rPr lang="en-US" sz="2600" dirty="0"/>
              <a:t>Degrees of latitude and longitude</a:t>
            </a:r>
          </a:p>
          <a:p>
            <a:r>
              <a:rPr lang="en-US" sz="3000" dirty="0"/>
              <a:t>Projected</a:t>
            </a:r>
          </a:p>
          <a:p>
            <a:pPr lvl="1"/>
            <a:r>
              <a:rPr lang="en-US" sz="2600" dirty="0"/>
              <a:t>Converts spherical coordinates to planar</a:t>
            </a:r>
          </a:p>
          <a:p>
            <a:pPr lvl="1"/>
            <a:r>
              <a:rPr lang="en-US" sz="2600" dirty="0"/>
              <a:t>Set of mathematical equations</a:t>
            </a:r>
          </a:p>
          <a:p>
            <a:pPr lvl="1"/>
            <a:r>
              <a:rPr lang="en-US" sz="2600" dirty="0"/>
              <a:t>Projects 3D coordinates to 2D map</a:t>
            </a:r>
          </a:p>
        </p:txBody>
      </p:sp>
      <p:pic>
        <p:nvPicPr>
          <p:cNvPr id="8" name="Picture 3"/>
          <p:cNvPicPr>
            <a:picLocks noGrp="1" noChangeAspect="1" noChangeArrowheads="1"/>
          </p:cNvPicPr>
          <p:nvPr>
            <p:ph idx="13"/>
          </p:nvPr>
        </p:nvPicPr>
        <p:blipFill>
          <a:blip r:embed="rId2" cstate="print"/>
          <a:stretch>
            <a:fillRect/>
          </a:stretch>
        </p:blipFill>
        <p:spPr bwMode="auto">
          <a:xfrm>
            <a:off x="5911417" y="1295400"/>
            <a:ext cx="3071286" cy="2468880"/>
          </a:xfrm>
          <a:prstGeom prst="rect">
            <a:avLst/>
          </a:prstGeom>
          <a:noFill/>
          <a:ln>
            <a:solidFill>
              <a:schemeClr val="tx1"/>
            </a:solidFill>
          </a:ln>
        </p:spPr>
      </p:pic>
      <p:pic>
        <p:nvPicPr>
          <p:cNvPr id="10" name="Picture 4"/>
          <p:cNvPicPr>
            <a:picLocks noGrp="1" noChangeAspect="1" noChangeArrowheads="1"/>
          </p:cNvPicPr>
          <p:nvPr>
            <p:ph idx="14"/>
          </p:nvPr>
        </p:nvPicPr>
        <p:blipFill>
          <a:blip r:embed="rId3" cstate="print"/>
          <a:stretch>
            <a:fillRect/>
          </a:stretch>
        </p:blipFill>
        <p:spPr bwMode="auto">
          <a:xfrm>
            <a:off x="5914465" y="3992880"/>
            <a:ext cx="3077135" cy="2560320"/>
          </a:xfrm>
          <a:prstGeom prst="rect">
            <a:avLst/>
          </a:prstGeom>
          <a:noFill/>
          <a:ln>
            <a:solidFill>
              <a:schemeClr val="tx1"/>
            </a:solidFill>
          </a:ln>
        </p:spPr>
      </p:pic>
      <p:sp>
        <p:nvSpPr>
          <p:cNvPr id="6" name="Text Placeholder 5"/>
          <p:cNvSpPr>
            <a:spLocks noGrp="1"/>
          </p:cNvSpPr>
          <p:nvPr>
            <p:ph type="body" sz="quarter" idx="17"/>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2054464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Choosing projections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8658419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Selecting a projection</a:t>
            </a:r>
          </a:p>
        </p:txBody>
      </p:sp>
      <p:pic>
        <p:nvPicPr>
          <p:cNvPr id="13" name="Picture 2"/>
          <p:cNvPicPr>
            <a:picLocks noGrp="1" noChangeAspect="1" noChangeArrowheads="1"/>
          </p:cNvPicPr>
          <p:nvPr>
            <p:ph idx="1"/>
          </p:nvPr>
        </p:nvPicPr>
        <p:blipFill>
          <a:blip r:embed="rId2" cstate="print"/>
          <a:srcRect/>
          <a:stretch>
            <a:fillRect/>
          </a:stretch>
        </p:blipFill>
        <p:spPr bwMode="auto">
          <a:xfrm>
            <a:off x="457201" y="1295400"/>
            <a:ext cx="5296580" cy="2286000"/>
          </a:xfrm>
          <a:prstGeom prst="rect">
            <a:avLst/>
          </a:prstGeom>
          <a:noFill/>
          <a:ln w="12700">
            <a:solidFill>
              <a:srgbClr val="000000"/>
            </a:solidFill>
            <a:miter lim="800000"/>
            <a:headEnd/>
            <a:tailEnd/>
          </a:ln>
        </p:spPr>
      </p:pic>
      <p:sp>
        <p:nvSpPr>
          <p:cNvPr id="3" name="Content Placeholder 3"/>
          <p:cNvSpPr>
            <a:spLocks noGrp="1"/>
          </p:cNvSpPr>
          <p:nvPr>
            <p:ph idx="13"/>
          </p:nvPr>
        </p:nvSpPr>
        <p:spPr>
          <a:xfrm>
            <a:off x="533400" y="3657600"/>
            <a:ext cx="3810000" cy="1371600"/>
          </a:xfrm>
        </p:spPr>
        <p:txBody>
          <a:bodyPr/>
          <a:lstStyle/>
          <a:p>
            <a:r>
              <a:rPr lang="en-US" sz="2600" dirty="0">
                <a:latin typeface="Calibri" pitchFamily="34" charset="0"/>
                <a:cs typeface="Calibri" pitchFamily="34" charset="0"/>
              </a:rPr>
              <a:t>A map using a Geographic Coordinate system (GCS) appears distorted</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pic>
        <p:nvPicPr>
          <p:cNvPr id="14" name="Picture 4"/>
          <p:cNvPicPr>
            <a:picLocks noGrp="1" noChangeAspect="1" noChangeArrowheads="1"/>
          </p:cNvPicPr>
          <p:nvPr>
            <p:ph idx="14"/>
          </p:nvPr>
        </p:nvPicPr>
        <p:blipFill>
          <a:blip r:embed="rId3" cstate="print"/>
          <a:srcRect/>
          <a:stretch>
            <a:fillRect/>
          </a:stretch>
        </p:blipFill>
        <p:spPr bwMode="auto">
          <a:xfrm>
            <a:off x="4648200" y="2895599"/>
            <a:ext cx="3733800" cy="2674609"/>
          </a:xfrm>
          <a:prstGeom prst="rect">
            <a:avLst/>
          </a:prstGeom>
          <a:noFill/>
          <a:ln w="12700">
            <a:solidFill>
              <a:srgbClr val="000000"/>
            </a:solidFill>
            <a:miter lim="800000"/>
            <a:headEnd/>
            <a:tailEnd/>
          </a:ln>
        </p:spPr>
      </p:pic>
      <p:sp>
        <p:nvSpPr>
          <p:cNvPr id="7" name="Content Placeholder 5"/>
          <p:cNvSpPr>
            <a:spLocks noGrp="1"/>
          </p:cNvSpPr>
          <p:nvPr>
            <p:ph idx="15"/>
          </p:nvPr>
        </p:nvSpPr>
        <p:spPr>
          <a:xfrm>
            <a:off x="4572000" y="5638800"/>
            <a:ext cx="4495800" cy="914400"/>
          </a:xfrm>
        </p:spPr>
        <p:txBody>
          <a:bodyPr/>
          <a:lstStyle/>
          <a:p>
            <a:r>
              <a:rPr lang="en-US" sz="2600" dirty="0">
                <a:latin typeface="Calibri" pitchFamily="34" charset="0"/>
                <a:cs typeface="Calibri" pitchFamily="34" charset="0"/>
              </a:rPr>
              <a:t>Always use a projected coordinate system for mapping</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8"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1213508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Types of </a:t>
            </a:r>
            <a:r>
              <a:rPr lang="en-US" dirty="0" smtClean="0"/>
              <a:t>projections</a:t>
            </a:r>
            <a:r>
              <a:rPr lang="en-US" sz="1200" dirty="0" smtClean="0"/>
              <a:t> 2</a:t>
            </a:r>
            <a:endParaRPr lang="en-US" sz="1200" dirty="0"/>
          </a:p>
        </p:txBody>
      </p:sp>
      <p:pic>
        <p:nvPicPr>
          <p:cNvPr id="20" name="Picture 2"/>
          <p:cNvPicPr>
            <a:picLocks noGrp="1" noChangeAspect="1" noChangeArrowheads="1"/>
          </p:cNvPicPr>
          <p:nvPr>
            <p:ph idx="1"/>
          </p:nvPr>
        </p:nvPicPr>
        <p:blipFill>
          <a:blip r:embed="rId2" cstate="print"/>
          <a:srcRect/>
          <a:stretch>
            <a:fillRect/>
          </a:stretch>
        </p:blipFill>
        <p:spPr bwMode="auto">
          <a:xfrm>
            <a:off x="228600" y="1447800"/>
            <a:ext cx="2636423" cy="2133600"/>
          </a:xfrm>
          <a:prstGeom prst="rect">
            <a:avLst/>
          </a:prstGeom>
          <a:noFill/>
          <a:ln w="12700">
            <a:solidFill>
              <a:srgbClr val="000000"/>
            </a:solidFill>
            <a:miter lim="800000"/>
            <a:headEnd/>
            <a:tailEnd/>
          </a:ln>
        </p:spPr>
      </p:pic>
      <p:sp>
        <p:nvSpPr>
          <p:cNvPr id="16" name="Content Placeholder 3"/>
          <p:cNvSpPr>
            <a:spLocks noGrp="1"/>
          </p:cNvSpPr>
          <p:nvPr>
            <p:ph idx="13"/>
          </p:nvPr>
        </p:nvSpPr>
        <p:spPr>
          <a:xfrm>
            <a:off x="556211" y="3657600"/>
            <a:ext cx="1981200" cy="432486"/>
          </a:xfrm>
        </p:spPr>
        <p:txBody>
          <a:bodyPr/>
          <a:lstStyle/>
          <a:p>
            <a:r>
              <a:rPr lang="en-US" sz="2800" dirty="0" smtClean="0"/>
              <a:t>Cylindrical</a:t>
            </a:r>
            <a:endParaRPr lang="en-US" sz="2800" dirty="0"/>
          </a:p>
        </p:txBody>
      </p:sp>
      <p:sp>
        <p:nvSpPr>
          <p:cNvPr id="19" name="Content Placeholder 4"/>
          <p:cNvSpPr>
            <a:spLocks noGrp="1"/>
          </p:cNvSpPr>
          <p:nvPr>
            <p:ph idx="14"/>
          </p:nvPr>
        </p:nvSpPr>
        <p:spPr>
          <a:xfrm>
            <a:off x="381000" y="4419600"/>
            <a:ext cx="2819400" cy="1981200"/>
          </a:xfrm>
        </p:spPr>
        <p:txBody>
          <a:bodyPr/>
          <a:lstStyle/>
          <a:p>
            <a:r>
              <a:rPr lang="en-US" sz="2600" dirty="0">
                <a:latin typeface="Calibri" pitchFamily="34" charset="0"/>
                <a:cs typeface="Calibri" pitchFamily="34" charset="0"/>
              </a:rPr>
              <a:t>Generally preserve direction and shape</a:t>
            </a:r>
            <a:r>
              <a:rPr lang="en-US" sz="2600" dirty="0" smtClean="0">
                <a:latin typeface="Calibri" pitchFamily="34" charset="0"/>
                <a:cs typeface="Calibri" pitchFamily="34" charset="0"/>
              </a:rPr>
              <a:t>. </a:t>
            </a:r>
            <a:r>
              <a:rPr lang="en-US" sz="2600" dirty="0">
                <a:latin typeface="Calibri" pitchFamily="34" charset="0"/>
                <a:cs typeface="Calibri" pitchFamily="34" charset="0"/>
              </a:rPr>
              <a:t>Transverse cylindrical good for N-S oriented areas</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pic>
        <p:nvPicPr>
          <p:cNvPr id="21" name="Picture 5"/>
          <p:cNvPicPr>
            <a:picLocks noGrp="1" noChangeAspect="1" noChangeArrowheads="1"/>
          </p:cNvPicPr>
          <p:nvPr>
            <p:ph idx="15"/>
          </p:nvPr>
        </p:nvPicPr>
        <p:blipFill>
          <a:blip r:embed="rId3" cstate="print"/>
          <a:srcRect/>
          <a:stretch>
            <a:fillRect/>
          </a:stretch>
        </p:blipFill>
        <p:spPr bwMode="auto">
          <a:xfrm>
            <a:off x="3299411" y="1447800"/>
            <a:ext cx="2514601" cy="2102654"/>
          </a:xfrm>
          <a:prstGeom prst="rect">
            <a:avLst/>
          </a:prstGeom>
          <a:noFill/>
          <a:ln w="12700">
            <a:solidFill>
              <a:srgbClr val="000000"/>
            </a:solidFill>
            <a:miter lim="800000"/>
            <a:headEnd/>
            <a:tailEnd/>
          </a:ln>
        </p:spPr>
      </p:pic>
      <p:sp>
        <p:nvSpPr>
          <p:cNvPr id="2" name="Content Placeholder 6"/>
          <p:cNvSpPr>
            <a:spLocks noGrp="1"/>
          </p:cNvSpPr>
          <p:nvPr>
            <p:ph idx="16"/>
          </p:nvPr>
        </p:nvSpPr>
        <p:spPr>
          <a:xfrm>
            <a:off x="3947111" y="3657600"/>
            <a:ext cx="1219200" cy="469557"/>
          </a:xfrm>
        </p:spPr>
        <p:txBody>
          <a:bodyPr/>
          <a:lstStyle/>
          <a:p>
            <a:r>
              <a:rPr lang="en-US" sz="2800" dirty="0" smtClean="0"/>
              <a:t>Conic</a:t>
            </a:r>
            <a:endParaRPr lang="en-US" sz="2800" dirty="0"/>
          </a:p>
        </p:txBody>
      </p:sp>
      <p:sp>
        <p:nvSpPr>
          <p:cNvPr id="4" name="Content Placeholder 7"/>
          <p:cNvSpPr>
            <a:spLocks noGrp="1"/>
          </p:cNvSpPr>
          <p:nvPr>
            <p:ph idx="17"/>
          </p:nvPr>
        </p:nvSpPr>
        <p:spPr>
          <a:xfrm>
            <a:off x="3429000" y="4419600"/>
            <a:ext cx="2590800" cy="2057400"/>
          </a:xfrm>
        </p:spPr>
        <p:txBody>
          <a:bodyPr/>
          <a:lstStyle/>
          <a:p>
            <a:r>
              <a:rPr lang="en-US" sz="2600" dirty="0">
                <a:latin typeface="Calibri" pitchFamily="34" charset="0"/>
                <a:cs typeface="Calibri" pitchFamily="34" charset="0"/>
              </a:rPr>
              <a:t>Generally preserve area and distance. Preferred for E-W oriented areas</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pic>
        <p:nvPicPr>
          <p:cNvPr id="22" name="Picture 8"/>
          <p:cNvPicPr>
            <a:picLocks noGrp="1" noChangeAspect="1" noChangeArrowheads="1"/>
          </p:cNvPicPr>
          <p:nvPr>
            <p:ph idx="20"/>
          </p:nvPr>
        </p:nvPicPr>
        <p:blipFill>
          <a:blip r:embed="rId4" cstate="print"/>
          <a:srcRect/>
          <a:stretch>
            <a:fillRect/>
          </a:stretch>
        </p:blipFill>
        <p:spPr bwMode="auto">
          <a:xfrm>
            <a:off x="6248400" y="1447800"/>
            <a:ext cx="2633472" cy="2099434"/>
          </a:xfrm>
          <a:prstGeom prst="rect">
            <a:avLst/>
          </a:prstGeom>
          <a:noFill/>
          <a:ln w="12700">
            <a:solidFill>
              <a:srgbClr val="000000"/>
            </a:solidFill>
            <a:miter lim="800000"/>
            <a:headEnd/>
            <a:tailEnd/>
          </a:ln>
        </p:spPr>
      </p:pic>
      <p:sp>
        <p:nvSpPr>
          <p:cNvPr id="6" name="Content Placeholder 9"/>
          <p:cNvSpPr>
            <a:spLocks noGrp="1"/>
          </p:cNvSpPr>
          <p:nvPr>
            <p:ph idx="21"/>
          </p:nvPr>
        </p:nvSpPr>
        <p:spPr>
          <a:xfrm>
            <a:off x="6620256" y="3657600"/>
            <a:ext cx="1889760" cy="457200"/>
          </a:xfrm>
        </p:spPr>
        <p:txBody>
          <a:bodyPr/>
          <a:lstStyle/>
          <a:p>
            <a:r>
              <a:rPr lang="en-US" sz="2800" dirty="0" smtClean="0"/>
              <a:t>Azimuthal</a:t>
            </a:r>
            <a:endParaRPr lang="en-US" sz="2800" dirty="0"/>
          </a:p>
        </p:txBody>
      </p:sp>
      <p:sp>
        <p:nvSpPr>
          <p:cNvPr id="10" name="Content Placeholder 10"/>
          <p:cNvSpPr>
            <a:spLocks noGrp="1"/>
          </p:cNvSpPr>
          <p:nvPr>
            <p:ph idx="22"/>
          </p:nvPr>
        </p:nvSpPr>
        <p:spPr>
          <a:xfrm>
            <a:off x="6172200" y="4419600"/>
            <a:ext cx="2819400" cy="2057400"/>
          </a:xfrm>
        </p:spPr>
        <p:txBody>
          <a:bodyPr/>
          <a:lstStyle/>
          <a:p>
            <a:r>
              <a:rPr lang="en-US" sz="2600" dirty="0">
                <a:latin typeface="Calibri" pitchFamily="34" charset="0"/>
                <a:cs typeface="Calibri" pitchFamily="34" charset="0"/>
              </a:rPr>
              <a:t>Generally preserve area and distance. Commonly used for satellite data and polar regions</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12" name="Text Placeholder 11"/>
          <p:cNvSpPr>
            <a:spLocks noGrp="1"/>
          </p:cNvSpPr>
          <p:nvPr>
            <p:ph type="body" sz="quarter" idx="27"/>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16466882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Projections for large scale maps</a:t>
            </a:r>
          </a:p>
        </p:txBody>
      </p:sp>
      <p:sp>
        <p:nvSpPr>
          <p:cNvPr id="2" name="Content Placeholder 2"/>
          <p:cNvSpPr>
            <a:spLocks noGrp="1"/>
          </p:cNvSpPr>
          <p:nvPr>
            <p:ph idx="1"/>
          </p:nvPr>
        </p:nvSpPr>
        <p:spPr>
          <a:xfrm>
            <a:off x="457200" y="1295400"/>
            <a:ext cx="8229600" cy="2133600"/>
          </a:xfrm>
        </p:spPr>
        <p:txBody>
          <a:bodyPr/>
          <a:lstStyle/>
          <a:p>
            <a:pPr>
              <a:spcBef>
                <a:spcPts val="600"/>
              </a:spcBef>
            </a:pPr>
            <a:r>
              <a:rPr lang="en-US" sz="3000" dirty="0"/>
              <a:t>Local, city, county maps, smaller states</a:t>
            </a:r>
          </a:p>
          <a:p>
            <a:pPr lvl="1">
              <a:spcBef>
                <a:spcPts val="600"/>
              </a:spcBef>
            </a:pPr>
            <a:r>
              <a:rPr lang="en-US" sz="2600" dirty="0"/>
              <a:t>Projection systems virtually eliminate distortion</a:t>
            </a:r>
          </a:p>
          <a:p>
            <a:pPr lvl="1">
              <a:spcBef>
                <a:spcPts val="600"/>
              </a:spcBef>
            </a:pPr>
            <a:r>
              <a:rPr lang="en-US" sz="2600" dirty="0"/>
              <a:t>Choose appropriate UTM or State Plane zone</a:t>
            </a:r>
          </a:p>
          <a:p>
            <a:pPr lvl="1">
              <a:spcBef>
                <a:spcPts val="600"/>
              </a:spcBef>
            </a:pPr>
            <a:r>
              <a:rPr lang="en-US" sz="2600" dirty="0"/>
              <a:t>For best results, map should lie in a single zone</a:t>
            </a:r>
          </a:p>
        </p:txBody>
      </p:sp>
      <p:pic>
        <p:nvPicPr>
          <p:cNvPr id="11" name="Picture 3"/>
          <p:cNvPicPr>
            <a:picLocks noGrp="1" noChangeAspect="1" noChangeArrowheads="1"/>
          </p:cNvPicPr>
          <p:nvPr>
            <p:ph idx="13"/>
          </p:nvPr>
        </p:nvPicPr>
        <p:blipFill>
          <a:blip r:embed="rId2" cstate="print"/>
          <a:srcRect/>
          <a:stretch>
            <a:fillRect/>
          </a:stretch>
        </p:blipFill>
        <p:spPr bwMode="auto">
          <a:xfrm>
            <a:off x="685800" y="3657601"/>
            <a:ext cx="4331479" cy="2722721"/>
          </a:xfrm>
          <a:prstGeom prst="rect">
            <a:avLst/>
          </a:prstGeom>
          <a:noFill/>
          <a:ln w="12700">
            <a:solidFill>
              <a:srgbClr val="969696"/>
            </a:solidFill>
            <a:miter lim="800000"/>
            <a:headEnd/>
            <a:tailEnd/>
          </a:ln>
        </p:spPr>
      </p:pic>
      <p:pic>
        <p:nvPicPr>
          <p:cNvPr id="8" name="Picture 4"/>
          <p:cNvPicPr>
            <a:picLocks noGrp="1" noChangeAspect="1" noChangeArrowheads="1"/>
          </p:cNvPicPr>
          <p:nvPr>
            <p:ph idx="14"/>
          </p:nvPr>
        </p:nvPicPr>
        <p:blipFill>
          <a:blip r:embed="rId3" cstate="print"/>
          <a:srcRect/>
          <a:stretch>
            <a:fillRect/>
          </a:stretch>
        </p:blipFill>
        <p:spPr bwMode="auto">
          <a:xfrm>
            <a:off x="5340697" y="3657601"/>
            <a:ext cx="3498503" cy="2895600"/>
          </a:xfrm>
          <a:prstGeom prst="rect">
            <a:avLst/>
          </a:prstGeom>
          <a:noFill/>
          <a:ln w="9525">
            <a:noFill/>
            <a:miter lim="800000"/>
            <a:headEnd/>
            <a:tailEnd/>
          </a:ln>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569485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Projections for small scales</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371600"/>
            <a:ext cx="4021989" cy="48768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419600" y="1295400"/>
            <a:ext cx="4495800" cy="5257800"/>
          </a:xfrm>
        </p:spPr>
        <p:txBody>
          <a:bodyPr/>
          <a:lstStyle/>
          <a:p>
            <a:pPr>
              <a:lnSpc>
                <a:spcPct val="90000"/>
              </a:lnSpc>
            </a:pPr>
            <a:r>
              <a:rPr lang="en-US" dirty="0"/>
              <a:t>Continents and countries</a:t>
            </a:r>
          </a:p>
          <a:p>
            <a:pPr>
              <a:lnSpc>
                <a:spcPct val="90000"/>
              </a:lnSpc>
            </a:pPr>
            <a:r>
              <a:rPr lang="en-US" dirty="0"/>
              <a:t>Distortion is inevitable, so purpose drives the choice</a:t>
            </a:r>
          </a:p>
          <a:p>
            <a:pPr lvl="1">
              <a:lnSpc>
                <a:spcPct val="90000"/>
              </a:lnSpc>
            </a:pPr>
            <a:r>
              <a:rPr lang="en-US" dirty="0"/>
              <a:t>Equidistant maps when distances are important</a:t>
            </a:r>
          </a:p>
          <a:p>
            <a:pPr lvl="1">
              <a:lnSpc>
                <a:spcPct val="90000"/>
              </a:lnSpc>
            </a:pPr>
            <a:r>
              <a:rPr lang="en-US" dirty="0"/>
              <a:t>Equal area maps when areas are important</a:t>
            </a:r>
          </a:p>
          <a:p>
            <a:pPr lvl="1">
              <a:lnSpc>
                <a:spcPct val="90000"/>
              </a:lnSpc>
            </a:pPr>
            <a:r>
              <a:rPr lang="en-US" dirty="0"/>
              <a:t>Conformal or compromise projections for general purpose </a:t>
            </a:r>
            <a:r>
              <a:rPr lang="en-US" dirty="0" smtClean="0"/>
              <a:t>maps</a:t>
            </a:r>
            <a:endParaRPr lang="en-US" dirty="0"/>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641765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Problem </a:t>
            </a:r>
            <a:r>
              <a:rPr lang="en-US" dirty="0" smtClean="0"/>
              <a:t>solutions</a:t>
            </a:r>
            <a:r>
              <a:rPr lang="en-US" sz="1200" dirty="0" smtClean="0"/>
              <a:t> 1</a:t>
            </a:r>
            <a:endParaRPr lang="en-US" sz="1200" dirty="0"/>
          </a:p>
        </p:txBody>
      </p:sp>
      <p:pic>
        <p:nvPicPr>
          <p:cNvPr id="11" name="Picture 2"/>
          <p:cNvPicPr>
            <a:picLocks noGrp="1" noChangeAspect="1" noChangeArrowheads="1"/>
          </p:cNvPicPr>
          <p:nvPr>
            <p:ph idx="1"/>
          </p:nvPr>
        </p:nvPicPr>
        <p:blipFill>
          <a:blip r:embed="rId2" cstate="print"/>
          <a:stretch>
            <a:fillRect/>
          </a:stretch>
        </p:blipFill>
        <p:spPr bwMode="auto">
          <a:xfrm>
            <a:off x="533401" y="1524000"/>
            <a:ext cx="2461846" cy="2233896"/>
          </a:xfrm>
          <a:prstGeom prst="rect">
            <a:avLst/>
          </a:prstGeom>
          <a:noFill/>
          <a:ln>
            <a:noFill/>
          </a:ln>
        </p:spPr>
      </p:pic>
      <p:pic>
        <p:nvPicPr>
          <p:cNvPr id="15" name="Picture 3"/>
          <p:cNvPicPr>
            <a:picLocks noGrp="1" noChangeAspect="1" noChangeArrowheads="1"/>
          </p:cNvPicPr>
          <p:nvPr>
            <p:ph idx="13"/>
          </p:nvPr>
        </p:nvPicPr>
        <p:blipFill>
          <a:blip r:embed="rId3" cstate="print"/>
          <a:srcRect l="-1544"/>
          <a:stretch>
            <a:fillRect/>
          </a:stretch>
        </p:blipFill>
        <p:spPr bwMode="auto">
          <a:xfrm>
            <a:off x="533400" y="4267200"/>
            <a:ext cx="2408708" cy="2286000"/>
          </a:xfrm>
          <a:prstGeom prst="rect">
            <a:avLst/>
          </a:prstGeom>
          <a:noFill/>
          <a:ln w="12700">
            <a:solidFill>
              <a:srgbClr val="000000"/>
            </a:solidFill>
            <a:miter lim="800000"/>
            <a:headEnd/>
            <a:tailEnd/>
          </a:ln>
        </p:spPr>
      </p:pic>
      <p:sp>
        <p:nvSpPr>
          <p:cNvPr id="6" name="Content Placeholder 4"/>
          <p:cNvSpPr>
            <a:spLocks noGrp="1"/>
          </p:cNvSpPr>
          <p:nvPr>
            <p:ph idx="14"/>
          </p:nvPr>
        </p:nvSpPr>
        <p:spPr>
          <a:xfrm>
            <a:off x="3048000" y="1371600"/>
            <a:ext cx="5760720" cy="2667000"/>
          </a:xfrm>
        </p:spPr>
        <p:txBody>
          <a:bodyPr/>
          <a:lstStyle/>
          <a:p>
            <a:pPr>
              <a:spcBef>
                <a:spcPts val="600"/>
              </a:spcBef>
              <a:spcAft>
                <a:spcPts val="0"/>
              </a:spcAft>
            </a:pPr>
            <a:r>
              <a:rPr lang="en-US" sz="2800" dirty="0">
                <a:latin typeface="Calibri" pitchFamily="34" charset="0"/>
                <a:cs typeface="Calibri" pitchFamily="34" charset="0"/>
              </a:rPr>
              <a:t>Oregon covers two UTM zones and two State Plane zones.  No single zone is best.  State has defined an Oregon Statewide Lambert coordinate system.</a:t>
            </a:r>
          </a:p>
          <a:p>
            <a:pPr>
              <a:spcBef>
                <a:spcPts val="600"/>
              </a:spcBef>
              <a:spcAft>
                <a:spcPts val="0"/>
              </a:spcAft>
            </a:pPr>
            <a:r>
              <a:rPr lang="en-US" sz="2800" dirty="0">
                <a:latin typeface="Calibri" pitchFamily="34" charset="0"/>
                <a:cs typeface="Calibri" pitchFamily="34" charset="0"/>
              </a:rPr>
              <a:t>Some other states or countries have similar specialized coordinate systems</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pic>
        <p:nvPicPr>
          <p:cNvPr id="2050" name="Picture 5"/>
          <p:cNvPicPr>
            <a:picLocks noGrp="1" noChangeAspect="1" noChangeArrowheads="1"/>
          </p:cNvPicPr>
          <p:nvPr>
            <p:ph idx="15"/>
          </p:nvPr>
        </p:nvPicPr>
        <p:blipFill>
          <a:blip r:embed="rId4">
            <a:extLst>
              <a:ext uri="{28A0092B-C50C-407E-A947-70E740481C1C}">
                <a14:useLocalDpi xmlns:a14="http://schemas.microsoft.com/office/drawing/2010/main" val="0"/>
              </a:ext>
            </a:extLst>
          </a:blip>
          <a:srcRect/>
          <a:stretch>
            <a:fillRect/>
          </a:stretch>
        </p:blipFill>
        <p:spPr bwMode="auto">
          <a:xfrm>
            <a:off x="3931546" y="4191000"/>
            <a:ext cx="3993254" cy="2395952"/>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6"/>
          <p:cNvSpPr>
            <a:spLocks noGrp="1"/>
          </p:cNvSpPr>
          <p:nvPr>
            <p:ph type="body" sz="quarter" idx="18"/>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35601768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Problem </a:t>
            </a:r>
            <a:r>
              <a:rPr lang="en-US" dirty="0" smtClean="0"/>
              <a:t>solutions</a:t>
            </a:r>
            <a:r>
              <a:rPr lang="en-US" sz="1200" dirty="0" smtClean="0"/>
              <a:t> 2</a:t>
            </a:r>
            <a:endParaRPr lang="en-US" sz="12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295400"/>
            <a:ext cx="3619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tretch>
            <a:fillRect/>
          </a:stretch>
        </p:blipFill>
        <p:spPr bwMode="auto">
          <a:xfrm>
            <a:off x="685800" y="3810000"/>
            <a:ext cx="5410200" cy="2616200"/>
          </a:xfrm>
          <a:prstGeom prst="rect">
            <a:avLst/>
          </a:prstGeom>
          <a:noFill/>
          <a:ln w="12700">
            <a:noFill/>
            <a:miter lim="800000"/>
            <a:headEnd/>
            <a:tailEnd/>
          </a:ln>
        </p:spPr>
      </p:pic>
      <p:sp>
        <p:nvSpPr>
          <p:cNvPr id="4" name="Content Placeholder 4"/>
          <p:cNvSpPr>
            <a:spLocks noGrp="1"/>
          </p:cNvSpPr>
          <p:nvPr>
            <p:ph idx="14"/>
          </p:nvPr>
        </p:nvSpPr>
        <p:spPr>
          <a:xfrm>
            <a:off x="4114800" y="1371600"/>
            <a:ext cx="4876800" cy="3581400"/>
          </a:xfrm>
        </p:spPr>
        <p:txBody>
          <a:bodyPr/>
          <a:lstStyle/>
          <a:p>
            <a:pPr>
              <a:spcBef>
                <a:spcPts val="600"/>
              </a:spcBef>
            </a:pPr>
            <a:r>
              <a:rPr lang="en-US" sz="2600" dirty="0">
                <a:latin typeface="Calibri" pitchFamily="34" charset="0"/>
                <a:cs typeface="Calibri" pitchFamily="34" charset="0"/>
              </a:rPr>
              <a:t>Louisiana is less than 6 degrees wide but not centered in UTM zone.  Has two State Plane zones.</a:t>
            </a:r>
          </a:p>
          <a:p>
            <a:pPr>
              <a:spcBef>
                <a:spcPts val="600"/>
              </a:spcBef>
            </a:pPr>
            <a:r>
              <a:rPr lang="en-US" sz="2600" dirty="0">
                <a:latin typeface="Calibri" pitchFamily="34" charset="0"/>
                <a:cs typeface="Calibri" pitchFamily="34" charset="0"/>
              </a:rPr>
              <a:t>It has no special state projection defined that you can simply use.</a:t>
            </a:r>
          </a:p>
          <a:p>
            <a:pPr>
              <a:spcBef>
                <a:spcPts val="600"/>
              </a:spcBef>
            </a:pPr>
            <a:r>
              <a:rPr lang="en-US" sz="2600" dirty="0">
                <a:latin typeface="Calibri" pitchFamily="34" charset="0"/>
                <a:cs typeface="Calibri" pitchFamily="34" charset="0"/>
              </a:rPr>
              <a:t>For the state map, use the UTM zone parameters but adjust the central meridian of the zone</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205871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Problem </a:t>
            </a:r>
            <a:r>
              <a:rPr lang="en-US" dirty="0" smtClean="0"/>
              <a:t>solutions</a:t>
            </a:r>
            <a:r>
              <a:rPr lang="en-US" sz="1200" dirty="0" smtClean="0"/>
              <a:t> 3</a:t>
            </a:r>
            <a:endParaRPr lang="en-US" sz="12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85799" y="1295400"/>
            <a:ext cx="3223845" cy="25146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p:cNvPicPr>
            <a:picLocks noGrp="1" noChangeAspect="1" noChangeArrowheads="1"/>
          </p:cNvPicPr>
          <p:nvPr>
            <p:ph idx="13"/>
          </p:nvPr>
        </p:nvPicPr>
        <p:blipFill rotWithShape="1">
          <a:blip r:embed="rId3">
            <a:extLst>
              <a:ext uri="{28A0092B-C50C-407E-A947-70E740481C1C}">
                <a14:useLocalDpi xmlns:a14="http://schemas.microsoft.com/office/drawing/2010/main" val="0"/>
              </a:ext>
            </a:extLst>
          </a:blip>
          <a:srcRect r="9283"/>
          <a:stretch/>
        </p:blipFill>
        <p:spPr bwMode="auto">
          <a:xfrm>
            <a:off x="685799" y="4406215"/>
            <a:ext cx="6096001" cy="2146985"/>
          </a:xfrm>
          <a:prstGeom prst="rect">
            <a:avLst/>
          </a:prstGeom>
          <a:noFill/>
          <a:ln w="12700">
            <a:noFill/>
            <a:miter lim="800000"/>
            <a:headEnd/>
            <a:tailEnd/>
          </a:ln>
        </p:spPr>
      </p:pic>
      <p:sp>
        <p:nvSpPr>
          <p:cNvPr id="4" name="Content Placeholder 4"/>
          <p:cNvSpPr>
            <a:spLocks noGrp="1"/>
          </p:cNvSpPr>
          <p:nvPr>
            <p:ph idx="14"/>
          </p:nvPr>
        </p:nvSpPr>
        <p:spPr>
          <a:xfrm>
            <a:off x="4114800" y="1371600"/>
            <a:ext cx="4876800" cy="3276600"/>
          </a:xfrm>
        </p:spPr>
        <p:txBody>
          <a:bodyPr/>
          <a:lstStyle/>
          <a:p>
            <a:pPr>
              <a:spcBef>
                <a:spcPts val="0"/>
              </a:spcBef>
            </a:pPr>
            <a:r>
              <a:rPr lang="en-US" sz="2600" dirty="0">
                <a:latin typeface="Calibri" pitchFamily="34" charset="0"/>
                <a:cs typeface="Calibri" pitchFamily="34" charset="0"/>
              </a:rPr>
              <a:t>Kansas has two State Plane zones and is too wide for a UTM zone.  It is oriented east-west so a conic projection is better.</a:t>
            </a:r>
          </a:p>
          <a:p>
            <a:pPr>
              <a:spcBef>
                <a:spcPts val="0"/>
              </a:spcBef>
            </a:pPr>
            <a:r>
              <a:rPr lang="en-US" sz="2600" dirty="0">
                <a:latin typeface="Calibri" pitchFamily="34" charset="0"/>
                <a:cs typeface="Calibri" pitchFamily="34" charset="0"/>
              </a:rPr>
              <a:t>Modify the standard parallels of the State Plane zone so that they cut the state into approximate thirds.</a:t>
            </a:r>
          </a:p>
        </p:txBody>
      </p:sp>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415343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Problem </a:t>
            </a:r>
            <a:r>
              <a:rPr lang="en-US" dirty="0" smtClean="0"/>
              <a:t>solutions</a:t>
            </a:r>
            <a:r>
              <a:rPr lang="en-US" sz="1200" dirty="0" smtClean="0"/>
              <a:t> 4</a:t>
            </a:r>
            <a:endParaRPr lang="en-US" sz="1200" dirty="0"/>
          </a:p>
        </p:txBody>
      </p:sp>
      <p:sp>
        <p:nvSpPr>
          <p:cNvPr id="2" name="Content Placeholder 2"/>
          <p:cNvSpPr>
            <a:spLocks noGrp="1"/>
          </p:cNvSpPr>
          <p:nvPr>
            <p:ph idx="1"/>
          </p:nvPr>
        </p:nvSpPr>
        <p:spPr>
          <a:xfrm>
            <a:off x="457200" y="1295400"/>
            <a:ext cx="8458200" cy="1752600"/>
          </a:xfrm>
        </p:spPr>
        <p:txBody>
          <a:bodyPr/>
          <a:lstStyle/>
          <a:p>
            <a:pPr>
              <a:spcBef>
                <a:spcPts val="600"/>
              </a:spcBef>
              <a:spcAft>
                <a:spcPts val="0"/>
              </a:spcAft>
            </a:pPr>
            <a:r>
              <a:rPr lang="en-US" sz="2600" dirty="0"/>
              <a:t>You need a map of Turkey, but cannot find a pre-defined projection to use in your GIS program.</a:t>
            </a:r>
          </a:p>
          <a:p>
            <a:pPr>
              <a:spcBef>
                <a:spcPts val="600"/>
              </a:spcBef>
              <a:spcAft>
                <a:spcPts val="0"/>
              </a:spcAft>
            </a:pPr>
            <a:r>
              <a:rPr lang="en-US" sz="2600" dirty="0"/>
              <a:t>Turkey is east-west oriented, so you choose a Lambert Conformal Conic projection</a:t>
            </a:r>
            <a:r>
              <a:rPr lang="en-US" sz="2600" dirty="0" smtClean="0"/>
              <a:t>.</a:t>
            </a:r>
            <a:endParaRPr lang="en-US" sz="2600" dirty="0"/>
          </a:p>
        </p:txBody>
      </p:sp>
      <p:pic>
        <p:nvPicPr>
          <p:cNvPr id="12"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380999" y="3200400"/>
            <a:ext cx="4365589" cy="2286000"/>
          </a:xfrm>
          <a:prstGeom prst="rect">
            <a:avLst/>
          </a:prstGeom>
          <a:noFill/>
          <a:ln w="12700">
            <a:solidFill>
              <a:srgbClr val="000000"/>
            </a:solidFill>
            <a:miter lim="800000"/>
            <a:headEnd/>
            <a:tailEnd/>
          </a:ln>
        </p:spPr>
      </p:pic>
      <p:sp>
        <p:nvSpPr>
          <p:cNvPr id="5" name="Content Placeholder 4"/>
          <p:cNvSpPr>
            <a:spLocks noGrp="1"/>
          </p:cNvSpPr>
          <p:nvPr>
            <p:ph idx="14"/>
          </p:nvPr>
        </p:nvSpPr>
        <p:spPr>
          <a:xfrm>
            <a:off x="457200" y="5562600"/>
            <a:ext cx="4038600" cy="838200"/>
          </a:xfrm>
        </p:spPr>
        <p:txBody>
          <a:bodyPr/>
          <a:lstStyle/>
          <a:p>
            <a:r>
              <a:rPr lang="en-US" sz="2600" dirty="0">
                <a:latin typeface="Calibri" pitchFamily="34" charset="0"/>
                <a:cs typeface="Calibri" pitchFamily="34" charset="0"/>
              </a:rPr>
              <a:t>Your original data are in WGS84, so keep that datum</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6" name="Content Placeholder 5"/>
          <p:cNvSpPr>
            <a:spLocks noGrp="1"/>
          </p:cNvSpPr>
          <p:nvPr>
            <p:ph idx="15"/>
          </p:nvPr>
        </p:nvSpPr>
        <p:spPr>
          <a:xfrm>
            <a:off x="4800600" y="3048000"/>
            <a:ext cx="4206240" cy="3429000"/>
          </a:xfrm>
        </p:spPr>
        <p:txBody>
          <a:bodyPr/>
          <a:lstStyle/>
          <a:p>
            <a:pPr>
              <a:spcBef>
                <a:spcPts val="0"/>
              </a:spcBef>
            </a:pPr>
            <a:r>
              <a:rPr lang="en-US" sz="2600" dirty="0">
                <a:latin typeface="Calibri" pitchFamily="34" charset="0"/>
                <a:cs typeface="Calibri" pitchFamily="34" charset="0"/>
              </a:rPr>
              <a:t>Find the central meridian of the country.</a:t>
            </a:r>
          </a:p>
          <a:p>
            <a:pPr>
              <a:spcBef>
                <a:spcPts val="0"/>
              </a:spcBef>
            </a:pPr>
            <a:r>
              <a:rPr lang="en-US" sz="2600" dirty="0">
                <a:latin typeface="Calibri" pitchFamily="34" charset="0"/>
                <a:cs typeface="Calibri" pitchFamily="34" charset="0"/>
              </a:rPr>
              <a:t>Determine the latitude of the parallels, cutting the country into approximate thirds.</a:t>
            </a:r>
          </a:p>
          <a:p>
            <a:pPr>
              <a:spcBef>
                <a:spcPts val="0"/>
              </a:spcBef>
            </a:pPr>
            <a:r>
              <a:rPr lang="en-US" sz="2600" dirty="0">
                <a:latin typeface="Calibri" pitchFamily="34" charset="0"/>
                <a:cs typeface="Calibri" pitchFamily="34" charset="0"/>
              </a:rPr>
              <a:t>Choose a reference latitude below both so all y’s are positive</a:t>
            </a:r>
            <a:r>
              <a:rPr lang="en-US" sz="2600" dirty="0" smtClean="0">
                <a:latin typeface="Calibri" pitchFamily="34" charset="0"/>
                <a:cs typeface="Calibri" pitchFamily="34" charset="0"/>
              </a:rPr>
              <a:t>.</a:t>
            </a:r>
            <a:endParaRPr lang="en-US" sz="2600" dirty="0">
              <a:latin typeface="Calibri" pitchFamily="34" charset="0"/>
              <a:cs typeface="Calibri" pitchFamily="34" charset="0"/>
            </a:endParaRPr>
          </a:p>
        </p:txBody>
      </p:sp>
      <p:sp>
        <p:nvSpPr>
          <p:cNvPr id="8" name="Text Placeholder 6"/>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6673098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Turkey Lambert Conformal Conic</a:t>
            </a:r>
          </a:p>
        </p:txBody>
      </p:sp>
      <p:pic>
        <p:nvPicPr>
          <p:cNvPr id="10" name="Picture 2"/>
          <p:cNvPicPr>
            <a:picLocks noGrp="1" noChangeAspect="1" noChangeArrowheads="1"/>
          </p:cNvPicPr>
          <p:nvPr>
            <p:ph idx="1"/>
          </p:nvPr>
        </p:nvPicPr>
        <p:blipFill>
          <a:blip r:embed="rId2" cstate="print"/>
          <a:srcRect/>
          <a:stretch>
            <a:fillRect/>
          </a:stretch>
        </p:blipFill>
        <p:spPr bwMode="auto">
          <a:xfrm>
            <a:off x="533401" y="1371600"/>
            <a:ext cx="4004930" cy="4953000"/>
          </a:xfrm>
          <a:prstGeom prst="rect">
            <a:avLst/>
          </a:prstGeom>
          <a:noFill/>
        </p:spPr>
      </p:pic>
      <p:sp>
        <p:nvSpPr>
          <p:cNvPr id="4" name="Content Placeholder 3"/>
          <p:cNvSpPr>
            <a:spLocks noGrp="1"/>
          </p:cNvSpPr>
          <p:nvPr>
            <p:ph idx="13"/>
          </p:nvPr>
        </p:nvSpPr>
        <p:spPr>
          <a:xfrm>
            <a:off x="4724400" y="1371600"/>
            <a:ext cx="4267200" cy="1981200"/>
          </a:xfrm>
        </p:spPr>
        <p:txBody>
          <a:bodyPr/>
          <a:lstStyle/>
          <a:p>
            <a:r>
              <a:rPr lang="en-US" dirty="0">
                <a:latin typeface="Calibri" pitchFamily="34" charset="0"/>
                <a:cs typeface="Calibri" pitchFamily="34" charset="0"/>
              </a:rPr>
              <a:t>Create a new coordinate system definition and enter the parameters that you have chosen</a:t>
            </a:r>
            <a:r>
              <a:rPr lang="en-US" dirty="0" smtClean="0">
                <a:latin typeface="Calibri" pitchFamily="34" charset="0"/>
                <a:cs typeface="Calibri" pitchFamily="34" charset="0"/>
              </a:rPr>
              <a:t>.</a:t>
            </a:r>
            <a:endParaRPr lang="en-US" dirty="0">
              <a:latin typeface="Calibri" pitchFamily="34" charset="0"/>
              <a:cs typeface="Calibri" pitchFamily="34" charset="0"/>
            </a:endParaRPr>
          </a:p>
        </p:txBody>
      </p:sp>
      <p:pic>
        <p:nvPicPr>
          <p:cNvPr id="12" name="Picture 4"/>
          <p:cNvPicPr>
            <a:picLocks noGrp="1" noChangeAspect="1" noChangeArrowheads="1"/>
          </p:cNvPicPr>
          <p:nvPr>
            <p:ph idx="14"/>
          </p:nvPr>
        </p:nvPicPr>
        <p:blipFill>
          <a:blip r:embed="rId3" cstate="print"/>
          <a:srcRect/>
          <a:stretch>
            <a:fillRect/>
          </a:stretch>
        </p:blipFill>
        <p:spPr bwMode="auto">
          <a:xfrm>
            <a:off x="4724400" y="4114800"/>
            <a:ext cx="4248727" cy="2133600"/>
          </a:xfrm>
          <a:prstGeom prst="rect">
            <a:avLst/>
          </a:prstGeom>
          <a:noFill/>
          <a:ln w="12700">
            <a:solidFill>
              <a:srgbClr val="000000"/>
            </a:solidFill>
            <a:miter lim="800000"/>
            <a:headEnd/>
            <a:tailEnd/>
          </a:ln>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0330338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err="1">
                <a:latin typeface="Calibri" pitchFamily="34" charset="0"/>
                <a:cs typeface="Calibri" pitchFamily="34" charset="0"/>
              </a:rPr>
              <a:t>Topo</a:t>
            </a:r>
            <a:r>
              <a:rPr lang="en-US" dirty="0">
                <a:latin typeface="Calibri" pitchFamily="34" charset="0"/>
                <a:cs typeface="Calibri" pitchFamily="34" charset="0"/>
              </a:rPr>
              <a:t> maps show </a:t>
            </a:r>
            <a:r>
              <a:rPr lang="en-US" dirty="0" smtClean="0">
                <a:latin typeface="Calibri" pitchFamily="34" charset="0"/>
                <a:cs typeface="Calibri" pitchFamily="34" charset="0"/>
              </a:rPr>
              <a:t>three</a:t>
            </a:r>
            <a:br>
              <a:rPr lang="en-US" dirty="0" smtClean="0">
                <a:latin typeface="Calibri" pitchFamily="34" charset="0"/>
                <a:cs typeface="Calibri" pitchFamily="34" charset="0"/>
              </a:rPr>
            </a:br>
            <a:r>
              <a:rPr lang="en-US" dirty="0" smtClean="0">
                <a:latin typeface="Calibri" pitchFamily="34" charset="0"/>
                <a:cs typeface="Calibri" pitchFamily="34" charset="0"/>
              </a:rPr>
              <a:t>different </a:t>
            </a:r>
            <a:r>
              <a:rPr lang="en-US" dirty="0">
                <a:latin typeface="Calibri" pitchFamily="34" charset="0"/>
                <a:cs typeface="Calibri" pitchFamily="34" charset="0"/>
              </a:rPr>
              <a:t>coordinate </a:t>
            </a:r>
            <a:r>
              <a:rPr lang="en-US" dirty="0" smtClean="0">
                <a:latin typeface="Calibri" pitchFamily="34" charset="0"/>
                <a:cs typeface="Calibri" pitchFamily="34" charset="0"/>
              </a:rPr>
              <a:t>systems</a:t>
            </a:r>
            <a:endParaRPr lang="en-US"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066800" y="1219200"/>
            <a:ext cx="7162800" cy="536614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Content Placeholder 3"/>
          <p:cNvSpPr>
            <a:spLocks noGrp="1"/>
          </p:cNvSpPr>
          <p:nvPr>
            <p:ph idx="13"/>
          </p:nvPr>
        </p:nvSpPr>
        <p:spPr>
          <a:xfrm>
            <a:off x="4343400" y="3886200"/>
            <a:ext cx="3810000" cy="2590800"/>
          </a:xfrm>
          <a:solidFill>
            <a:srgbClr val="FFFFCC"/>
          </a:solidFill>
          <a:ln w="28575">
            <a:solidFill>
              <a:schemeClr val="tx1"/>
            </a:solidFill>
          </a:ln>
        </p:spPr>
        <p:txBody>
          <a:bodyPr/>
          <a:lstStyle/>
          <a:p>
            <a:pPr>
              <a:lnSpc>
                <a:spcPct val="90000"/>
              </a:lnSpc>
              <a:spcBef>
                <a:spcPts val="600"/>
              </a:spcBef>
              <a:spcAft>
                <a:spcPts val="0"/>
              </a:spcAft>
            </a:pPr>
            <a:r>
              <a:rPr lang="en-US" sz="2200" dirty="0" err="1">
                <a:latin typeface="Calibri" pitchFamily="34" charset="0"/>
                <a:cs typeface="Calibri" pitchFamily="34" charset="0"/>
              </a:rPr>
              <a:t>Topo</a:t>
            </a:r>
            <a:r>
              <a:rPr lang="en-US" sz="2200" dirty="0">
                <a:latin typeface="Calibri" pitchFamily="34" charset="0"/>
                <a:cs typeface="Calibri" pitchFamily="34" charset="0"/>
              </a:rPr>
              <a:t> maps show three different coordinate systems:</a:t>
            </a:r>
          </a:p>
          <a:p>
            <a:pPr>
              <a:lnSpc>
                <a:spcPct val="90000"/>
              </a:lnSpc>
              <a:spcBef>
                <a:spcPts val="600"/>
              </a:spcBef>
              <a:spcAft>
                <a:spcPts val="0"/>
              </a:spcAft>
            </a:pPr>
            <a:r>
              <a:rPr lang="en-US" sz="2200" dirty="0">
                <a:latin typeface="Calibri" pitchFamily="34" charset="0"/>
                <a:cs typeface="Calibri" pitchFamily="34" charset="0"/>
              </a:rPr>
              <a:t> One </a:t>
            </a:r>
            <a:r>
              <a:rPr lang="en-US" sz="2200" dirty="0" err="1">
                <a:latin typeface="Calibri" pitchFamily="34" charset="0"/>
                <a:cs typeface="Calibri" pitchFamily="34" charset="0"/>
              </a:rPr>
              <a:t>unprojected</a:t>
            </a:r>
            <a:r>
              <a:rPr lang="en-US" sz="2200" dirty="0">
                <a:latin typeface="Calibri" pitchFamily="34" charset="0"/>
                <a:cs typeface="Calibri" pitchFamily="34" charset="0"/>
              </a:rPr>
              <a:t> system</a:t>
            </a:r>
          </a:p>
          <a:p>
            <a:pPr>
              <a:lnSpc>
                <a:spcPct val="90000"/>
              </a:lnSpc>
              <a:spcBef>
                <a:spcPts val="600"/>
              </a:spcBef>
              <a:spcAft>
                <a:spcPts val="0"/>
              </a:spcAft>
            </a:pPr>
            <a:r>
              <a:rPr lang="en-US" sz="2200" dirty="0">
                <a:latin typeface="Calibri" pitchFamily="34" charset="0"/>
                <a:cs typeface="Calibri" pitchFamily="34" charset="0"/>
              </a:rPr>
              <a:t>	</a:t>
            </a:r>
            <a:r>
              <a:rPr lang="en-US" sz="2200" b="1" dirty="0">
                <a:latin typeface="Calibri" pitchFamily="34" charset="0"/>
                <a:cs typeface="Calibri" pitchFamily="34" charset="0"/>
              </a:rPr>
              <a:t>GCS (degrees)</a:t>
            </a:r>
          </a:p>
          <a:p>
            <a:pPr>
              <a:lnSpc>
                <a:spcPct val="90000"/>
              </a:lnSpc>
              <a:spcBef>
                <a:spcPts val="600"/>
              </a:spcBef>
              <a:spcAft>
                <a:spcPts val="0"/>
              </a:spcAft>
            </a:pPr>
            <a:r>
              <a:rPr lang="en-US" sz="2200" dirty="0">
                <a:latin typeface="Calibri" pitchFamily="34" charset="0"/>
                <a:cs typeface="Calibri" pitchFamily="34" charset="0"/>
              </a:rPr>
              <a:t>And two projected systems</a:t>
            </a:r>
          </a:p>
          <a:p>
            <a:pPr>
              <a:lnSpc>
                <a:spcPct val="90000"/>
              </a:lnSpc>
              <a:spcBef>
                <a:spcPts val="600"/>
              </a:spcBef>
              <a:spcAft>
                <a:spcPts val="0"/>
              </a:spcAft>
            </a:pPr>
            <a:r>
              <a:rPr lang="en-US" sz="2200" dirty="0">
                <a:latin typeface="Calibri" pitchFamily="34" charset="0"/>
                <a:cs typeface="Calibri" pitchFamily="34" charset="0"/>
              </a:rPr>
              <a:t>	</a:t>
            </a:r>
            <a:r>
              <a:rPr lang="en-US" sz="2200" b="1" dirty="0">
                <a:latin typeface="Calibri" pitchFamily="34" charset="0"/>
                <a:cs typeface="Calibri" pitchFamily="34" charset="0"/>
              </a:rPr>
              <a:t>State Plane (feet)</a:t>
            </a:r>
          </a:p>
          <a:p>
            <a:pPr>
              <a:lnSpc>
                <a:spcPct val="90000"/>
              </a:lnSpc>
              <a:spcBef>
                <a:spcPts val="600"/>
              </a:spcBef>
              <a:spcAft>
                <a:spcPts val="0"/>
              </a:spcAft>
            </a:pPr>
            <a:r>
              <a:rPr lang="en-US" sz="2200" b="1" dirty="0">
                <a:latin typeface="Calibri" pitchFamily="34" charset="0"/>
                <a:cs typeface="Calibri" pitchFamily="34" charset="0"/>
              </a:rPr>
              <a:t>	UTM (meters)</a:t>
            </a:r>
          </a:p>
        </p:txBody>
      </p:sp>
      <p:sp>
        <p:nvSpPr>
          <p:cNvPr id="5" name="Text Placeholder 4"/>
          <p:cNvSpPr>
            <a:spLocks noGrp="1"/>
          </p:cNvSpPr>
          <p:nvPr>
            <p:ph type="body" sz="quarter" idx="16"/>
          </p:nvPr>
        </p:nvSpPr>
        <p:spPr>
          <a:xfrm>
            <a:off x="7498080" y="0"/>
            <a:ext cx="1645920" cy="338328"/>
          </a:xfrm>
        </p:spPr>
        <p:txBody>
          <a:bodyPr/>
          <a:lstStyle/>
          <a:p>
            <a:pPr lvl="0"/>
            <a:r>
              <a:rPr lang="en-US" dirty="0" smtClean="0">
                <a:hlinkClick r:id="rId3" action="ppaction://hlinksldjump"/>
              </a:rPr>
              <a:t>Return to Outline</a:t>
            </a:r>
            <a:endParaRPr lang="en-US" dirty="0"/>
          </a:p>
        </p:txBody>
      </p:sp>
    </p:spTree>
    <p:extLst>
      <p:ext uri="{BB962C8B-B14F-4D97-AF65-F5344CB8AC3E}">
        <p14:creationId xmlns:p14="http://schemas.microsoft.com/office/powerpoint/2010/main" val="31034580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Caution</a:t>
            </a:r>
          </a:p>
        </p:txBody>
      </p:sp>
      <p:sp>
        <p:nvSpPr>
          <p:cNvPr id="3" name="Content Placeholder 2"/>
          <p:cNvSpPr>
            <a:spLocks noGrp="1"/>
          </p:cNvSpPr>
          <p:nvPr>
            <p:ph idx="1"/>
          </p:nvPr>
        </p:nvSpPr>
        <p:spPr>
          <a:xfrm>
            <a:off x="457200" y="1295400"/>
            <a:ext cx="8458200" cy="5181600"/>
          </a:xfrm>
        </p:spPr>
        <p:txBody>
          <a:bodyPr/>
          <a:lstStyle/>
          <a:p>
            <a:r>
              <a:rPr lang="en-US" dirty="0"/>
              <a:t>These solutions will give you somewhat better accuracy for your maps, but there are some considerations.</a:t>
            </a:r>
          </a:p>
          <a:p>
            <a:pPr lvl="1"/>
            <a:r>
              <a:rPr lang="en-US" dirty="0"/>
              <a:t>You will need to take care to convert all data to your chosen coordinate system.</a:t>
            </a:r>
          </a:p>
          <a:p>
            <a:pPr lvl="1"/>
            <a:r>
              <a:rPr lang="en-US" dirty="0"/>
              <a:t>GPS units will not be able to collect data directly in your coordinate system.</a:t>
            </a:r>
          </a:p>
          <a:p>
            <a:pPr lvl="1"/>
            <a:r>
              <a:rPr lang="en-US" dirty="0"/>
              <a:t>When using non-standard projections you must be extra careful with your metadata so that users understand the differences.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058367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About ArcGIS</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en-US" dirty="0"/>
              <a:t>Chapter 3.</a:t>
            </a:r>
          </a:p>
          <a:p>
            <a:pPr algn="ctr"/>
            <a:r>
              <a:rPr lang="en-US" dirty="0"/>
              <a:t>Coordinate Systems</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6690380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Labeling coordinate systems</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401132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Coordinate system labels</a:t>
            </a:r>
          </a:p>
        </p:txBody>
      </p:sp>
      <p:sp>
        <p:nvSpPr>
          <p:cNvPr id="3" name="Content Placeholder 2"/>
          <p:cNvSpPr>
            <a:spLocks noGrp="1"/>
          </p:cNvSpPr>
          <p:nvPr>
            <p:ph idx="1"/>
          </p:nvPr>
        </p:nvSpPr>
        <p:spPr>
          <a:xfrm>
            <a:off x="457200" y="1295400"/>
            <a:ext cx="8305800" cy="5257800"/>
          </a:xfrm>
        </p:spPr>
        <p:txBody>
          <a:bodyPr/>
          <a:lstStyle/>
          <a:p>
            <a:r>
              <a:rPr lang="en-US" dirty="0"/>
              <a:t>Every data set should have a label that matches the x-y values in the file</a:t>
            </a:r>
          </a:p>
          <a:p>
            <a:r>
              <a:rPr lang="en-US" dirty="0"/>
              <a:t>Labels may be viewed in </a:t>
            </a:r>
            <a:r>
              <a:rPr lang="en-US" dirty="0" err="1"/>
              <a:t>ArcCatalog</a:t>
            </a:r>
            <a:r>
              <a:rPr lang="en-US" dirty="0"/>
              <a:t> or </a:t>
            </a:r>
            <a:r>
              <a:rPr lang="en-US" dirty="0" err="1"/>
              <a:t>ArcMap</a:t>
            </a:r>
            <a:endParaRPr lang="en-US" dirty="0"/>
          </a:p>
          <a:p>
            <a:r>
              <a:rPr lang="en-US" dirty="0"/>
              <a:t>Labels always have a </a:t>
            </a:r>
            <a:r>
              <a:rPr lang="en-US" b="1" dirty="0"/>
              <a:t>GCS</a:t>
            </a:r>
            <a:r>
              <a:rPr lang="en-US" dirty="0"/>
              <a:t>, because every CS is based on a GCS</a:t>
            </a:r>
          </a:p>
          <a:p>
            <a:r>
              <a:rPr lang="en-US" dirty="0"/>
              <a:t>Labels may also have </a:t>
            </a:r>
            <a:r>
              <a:rPr lang="en-US" dirty="0" smtClean="0"/>
              <a:t>a</a:t>
            </a:r>
            <a:br>
              <a:rPr lang="en-US" dirty="0" smtClean="0"/>
            </a:br>
            <a:r>
              <a:rPr lang="en-US" dirty="0" smtClean="0"/>
              <a:t>projection and</a:t>
            </a:r>
            <a:br>
              <a:rPr lang="en-US" dirty="0" smtClean="0"/>
            </a:br>
            <a:r>
              <a:rPr lang="en-US" dirty="0" smtClean="0"/>
              <a:t>its </a:t>
            </a:r>
            <a:r>
              <a:rPr lang="en-US" b="1" dirty="0"/>
              <a:t>parameters</a:t>
            </a:r>
          </a:p>
        </p:txBody>
      </p:sp>
      <p:pic>
        <p:nvPicPr>
          <p:cNvPr id="8" name="Picture 3"/>
          <p:cNvPicPr>
            <a:picLocks noGrp="1" noChangeAspect="1" noChangeArrowheads="1"/>
          </p:cNvPicPr>
          <p:nvPr>
            <p:ph idx="13"/>
          </p:nvPr>
        </p:nvPicPr>
        <p:blipFill>
          <a:blip r:embed="rId2" cstate="print"/>
          <a:srcRect/>
          <a:stretch>
            <a:fillRect/>
          </a:stretch>
        </p:blipFill>
        <p:spPr bwMode="auto">
          <a:xfrm>
            <a:off x="4607168" y="4038600"/>
            <a:ext cx="4079632" cy="2438400"/>
          </a:xfrm>
          <a:prstGeom prst="rect">
            <a:avLst/>
          </a:prstGeom>
          <a:noFill/>
          <a:ln w="28575">
            <a:solidFill>
              <a:srgbClr val="000000"/>
            </a:solid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486568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Spatial </a:t>
            </a:r>
            <a:r>
              <a:rPr lang="en-US" dirty="0" smtClean="0"/>
              <a:t>Reference</a:t>
            </a:r>
            <a:r>
              <a:rPr lang="en-US" sz="1200" dirty="0" smtClean="0"/>
              <a:t> 2</a:t>
            </a:r>
            <a:endParaRPr lang="en-US" sz="1200" dirty="0"/>
          </a:p>
        </p:txBody>
      </p:sp>
      <p:sp>
        <p:nvSpPr>
          <p:cNvPr id="3" name="Content Placeholder 2"/>
          <p:cNvSpPr>
            <a:spLocks noGrp="1"/>
          </p:cNvSpPr>
          <p:nvPr>
            <p:ph idx="1"/>
          </p:nvPr>
        </p:nvSpPr>
        <p:spPr>
          <a:xfrm>
            <a:off x="457200" y="1295400"/>
            <a:ext cx="8458200" cy="5257800"/>
          </a:xfrm>
        </p:spPr>
        <p:txBody>
          <a:bodyPr/>
          <a:lstStyle/>
          <a:p>
            <a:r>
              <a:rPr lang="en-US" dirty="0"/>
              <a:t>Every data set requires a complete description of its coordinate system for proper display and analysis</a:t>
            </a:r>
          </a:p>
          <a:p>
            <a:pPr lvl="1"/>
            <a:r>
              <a:rPr lang="en-US" b="1" dirty="0"/>
              <a:t>Geographic coordinate system / datum</a:t>
            </a:r>
            <a:r>
              <a:rPr lang="en-US" dirty="0"/>
              <a:t> </a:t>
            </a:r>
          </a:p>
          <a:p>
            <a:pPr lvl="1"/>
            <a:r>
              <a:rPr lang="en-US" b="1" dirty="0"/>
              <a:t>Projection</a:t>
            </a:r>
            <a:r>
              <a:rPr lang="en-US" dirty="0"/>
              <a:t> (if one is used)</a:t>
            </a:r>
          </a:p>
          <a:p>
            <a:pPr lvl="1"/>
            <a:r>
              <a:rPr lang="en-US" b="1" dirty="0"/>
              <a:t>Storage units</a:t>
            </a:r>
            <a:r>
              <a:rPr lang="en-US" dirty="0"/>
              <a:t> used to store the x-y values (degrees, feet, etc.)</a:t>
            </a:r>
          </a:p>
          <a:p>
            <a:pPr lvl="1"/>
            <a:r>
              <a:rPr lang="en-US" b="1" dirty="0"/>
              <a:t>Domain</a:t>
            </a:r>
            <a:r>
              <a:rPr lang="en-US" dirty="0"/>
              <a:t>, or maximum allowable x-y values</a:t>
            </a:r>
          </a:p>
          <a:p>
            <a:pPr lvl="1"/>
            <a:r>
              <a:rPr lang="en-US" b="1" dirty="0"/>
              <a:t>Resolution</a:t>
            </a:r>
            <a:r>
              <a:rPr lang="en-US" dirty="0"/>
              <a:t>, or the x-y precision</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9913807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Projected/</a:t>
            </a:r>
            <a:r>
              <a:rPr lang="en-US" dirty="0" err="1"/>
              <a:t>unprojected</a:t>
            </a:r>
            <a:r>
              <a:rPr lang="en-US" dirty="0"/>
              <a:t> data</a:t>
            </a:r>
            <a:endParaRPr lang="en-US" sz="1200" dirty="0"/>
          </a:p>
        </p:txBody>
      </p:sp>
      <p:pic>
        <p:nvPicPr>
          <p:cNvPr id="13" name="Picture 2"/>
          <p:cNvPicPr>
            <a:picLocks noGrp="1" noChangeAspect="1" noChangeArrowheads="1"/>
          </p:cNvPicPr>
          <p:nvPr>
            <p:ph idx="1"/>
          </p:nvPr>
        </p:nvPicPr>
        <p:blipFill>
          <a:blip r:embed="rId2" cstate="print"/>
          <a:srcRect l="2194" r="11522" b="16791"/>
          <a:stretch>
            <a:fillRect/>
          </a:stretch>
        </p:blipFill>
        <p:spPr bwMode="auto">
          <a:xfrm>
            <a:off x="457201" y="2362200"/>
            <a:ext cx="4114800" cy="2763252"/>
          </a:xfrm>
          <a:prstGeom prst="rect">
            <a:avLst/>
          </a:prstGeom>
          <a:noFill/>
          <a:ln w="12700">
            <a:solidFill>
              <a:schemeClr val="tx1"/>
            </a:solidFill>
            <a:miter lim="800000"/>
            <a:headEnd/>
            <a:tailEnd/>
          </a:ln>
        </p:spPr>
      </p:pic>
      <p:sp>
        <p:nvSpPr>
          <p:cNvPr id="4" name="Content Placeholder 3"/>
          <p:cNvSpPr>
            <a:spLocks noGrp="1"/>
          </p:cNvSpPr>
          <p:nvPr>
            <p:ph idx="13"/>
          </p:nvPr>
        </p:nvSpPr>
        <p:spPr>
          <a:xfrm>
            <a:off x="457200" y="5181600"/>
            <a:ext cx="3840480" cy="457200"/>
          </a:xfrm>
        </p:spPr>
        <p:txBody>
          <a:bodyPr/>
          <a:lstStyle/>
          <a:p>
            <a:r>
              <a:rPr lang="en-US" sz="2400" b="1" dirty="0">
                <a:latin typeface="Calibri" pitchFamily="34" charset="0"/>
                <a:cs typeface="Calibri" pitchFamily="34" charset="0"/>
              </a:rPr>
              <a:t>Projected coordinate </a:t>
            </a:r>
            <a:r>
              <a:rPr lang="en-US" sz="2400" b="1" dirty="0" smtClean="0">
                <a:latin typeface="Calibri" pitchFamily="34" charset="0"/>
                <a:cs typeface="Calibri" pitchFamily="34" charset="0"/>
              </a:rPr>
              <a:t>system</a:t>
            </a:r>
            <a:endParaRPr lang="en-US" sz="2400" b="1" dirty="0">
              <a:latin typeface="Calibri" pitchFamily="34" charset="0"/>
              <a:cs typeface="Calibri" pitchFamily="34" charset="0"/>
            </a:endParaRPr>
          </a:p>
        </p:txBody>
      </p:sp>
      <p:pic>
        <p:nvPicPr>
          <p:cNvPr id="4098"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800600" y="1676400"/>
            <a:ext cx="4235390" cy="3443252"/>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5"/>
          <p:cNvSpPr>
            <a:spLocks noGrp="1"/>
          </p:cNvSpPr>
          <p:nvPr>
            <p:ph idx="15"/>
          </p:nvPr>
        </p:nvSpPr>
        <p:spPr>
          <a:xfrm>
            <a:off x="4785360" y="5181600"/>
            <a:ext cx="4206240" cy="457200"/>
          </a:xfrm>
        </p:spPr>
        <p:txBody>
          <a:bodyPr/>
          <a:lstStyle/>
          <a:p>
            <a:r>
              <a:rPr lang="en-US" sz="2400" b="1" dirty="0" err="1">
                <a:latin typeface="Calibri" pitchFamily="34" charset="0"/>
                <a:cs typeface="Calibri" pitchFamily="34" charset="0"/>
              </a:rPr>
              <a:t>Unprojected</a:t>
            </a:r>
            <a:r>
              <a:rPr lang="en-US" sz="2400" b="1" dirty="0">
                <a:latin typeface="Calibri" pitchFamily="34" charset="0"/>
                <a:cs typeface="Calibri" pitchFamily="34" charset="0"/>
              </a:rPr>
              <a:t> coordinate </a:t>
            </a:r>
            <a:r>
              <a:rPr lang="en-US" sz="2400" b="1" dirty="0" smtClean="0">
                <a:latin typeface="Calibri" pitchFamily="34" charset="0"/>
                <a:cs typeface="Calibri" pitchFamily="34" charset="0"/>
              </a:rPr>
              <a:t>system</a:t>
            </a:r>
            <a:endParaRPr lang="en-US" sz="2400" b="1" dirty="0">
              <a:latin typeface="Calibri" pitchFamily="34" charset="0"/>
              <a:cs typeface="Calibri" pitchFamily="34" charset="0"/>
            </a:endParaRPr>
          </a:p>
        </p:txBody>
      </p:sp>
      <p:sp>
        <p:nvSpPr>
          <p:cNvPr id="8"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9668868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Coordinate system parameters</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75315" y="1295400"/>
            <a:ext cx="7593369" cy="5257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9139027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Examine the CS (</a:t>
            </a:r>
            <a:r>
              <a:rPr lang="en-US" dirty="0" err="1"/>
              <a:t>ArcMap</a:t>
            </a:r>
            <a:r>
              <a:rPr lang="en-US" dirty="0"/>
              <a:t>)</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75315" y="1427381"/>
            <a:ext cx="7593369" cy="4993837"/>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717909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Examine the CS (</a:t>
            </a:r>
            <a:r>
              <a:rPr lang="en-US" dirty="0" err="1"/>
              <a:t>ArcCatalog</a:t>
            </a:r>
            <a:r>
              <a:rPr lang="en-US" dirty="0"/>
              <a:t>)</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95286" y="1676399"/>
            <a:ext cx="8553428" cy="449580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1499676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On-the-fly </a:t>
            </a:r>
            <a:r>
              <a:rPr lang="en-US" dirty="0" smtClean="0"/>
              <a:t>projection </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8091740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pPr>
              <a:spcBef>
                <a:spcPct val="50000"/>
              </a:spcBef>
            </a:pPr>
            <a:r>
              <a:rPr lang="en-US" dirty="0">
                <a:latin typeface="Calibri" pitchFamily="34" charset="0"/>
                <a:cs typeface="Calibri" pitchFamily="34" charset="0"/>
              </a:rPr>
              <a:t>Same point—different x-y’s</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199" y="1981200"/>
            <a:ext cx="3108960" cy="3392118"/>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3"/>
          <p:cNvSpPr>
            <a:spLocks noGrp="1"/>
          </p:cNvSpPr>
          <p:nvPr>
            <p:ph idx="13"/>
          </p:nvPr>
        </p:nvSpPr>
        <p:spPr>
          <a:xfrm>
            <a:off x="762000" y="1356360"/>
            <a:ext cx="2438400" cy="548640"/>
          </a:xfrm>
        </p:spPr>
        <p:txBody>
          <a:bodyPr/>
          <a:lstStyle/>
          <a:p>
            <a:r>
              <a:rPr lang="en-US" dirty="0">
                <a:latin typeface="Calibri" pitchFamily="34" charset="0"/>
                <a:cs typeface="Calibri" pitchFamily="34" charset="0"/>
              </a:rPr>
              <a:t>UTM Zone </a:t>
            </a:r>
            <a:r>
              <a:rPr lang="en-US" dirty="0" smtClean="0">
                <a:latin typeface="Calibri" pitchFamily="34" charset="0"/>
                <a:cs typeface="Calibri" pitchFamily="34" charset="0"/>
              </a:rPr>
              <a:t>13</a:t>
            </a:r>
            <a:endParaRPr lang="en-US" dirty="0">
              <a:latin typeface="Calibri" pitchFamily="34" charset="0"/>
              <a:cs typeface="Calibri" pitchFamily="34" charset="0"/>
            </a:endParaRPr>
          </a:p>
        </p:txBody>
      </p:sp>
      <p:pic>
        <p:nvPicPr>
          <p:cNvPr id="2051"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3200399" y="2438399"/>
            <a:ext cx="3017520" cy="3337816"/>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5"/>
          <p:cNvSpPr>
            <a:spLocks noGrp="1"/>
          </p:cNvSpPr>
          <p:nvPr>
            <p:ph idx="15"/>
          </p:nvPr>
        </p:nvSpPr>
        <p:spPr>
          <a:xfrm>
            <a:off x="4267200" y="1828800"/>
            <a:ext cx="1219200" cy="548640"/>
          </a:xfrm>
        </p:spPr>
        <p:txBody>
          <a:bodyPr/>
          <a:lstStyle/>
          <a:p>
            <a:r>
              <a:rPr lang="en-US" dirty="0" smtClean="0">
                <a:latin typeface="Calibri" pitchFamily="34" charset="0"/>
                <a:cs typeface="Calibri" pitchFamily="34" charset="0"/>
              </a:rPr>
              <a:t>GCS</a:t>
            </a:r>
            <a:endParaRPr lang="en-US" dirty="0">
              <a:latin typeface="Calibri" pitchFamily="34" charset="0"/>
              <a:cs typeface="Calibri" pitchFamily="34" charset="0"/>
            </a:endParaRPr>
          </a:p>
        </p:txBody>
      </p:sp>
      <p:pic>
        <p:nvPicPr>
          <p:cNvPr id="2052" name="Picture 6"/>
          <p:cNvPicPr>
            <a:picLocks noGrp="1" noChangeAspect="1" noChangeArrowheads="1"/>
          </p:cNvPicPr>
          <p:nvPr>
            <p:ph idx="16"/>
          </p:nvPr>
        </p:nvPicPr>
        <p:blipFill>
          <a:blip r:embed="rId4">
            <a:extLst>
              <a:ext uri="{28A0092B-C50C-407E-A947-70E740481C1C}">
                <a14:useLocalDpi xmlns:a14="http://schemas.microsoft.com/office/drawing/2010/main" val="0"/>
              </a:ext>
            </a:extLst>
          </a:blip>
          <a:srcRect/>
          <a:stretch>
            <a:fillRect/>
          </a:stretch>
        </p:blipFill>
        <p:spPr bwMode="auto">
          <a:xfrm>
            <a:off x="5867400" y="3124200"/>
            <a:ext cx="3017520" cy="3247952"/>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7"/>
          <p:cNvSpPr>
            <a:spLocks noGrp="1"/>
          </p:cNvSpPr>
          <p:nvPr>
            <p:ph idx="17"/>
          </p:nvPr>
        </p:nvSpPr>
        <p:spPr>
          <a:xfrm>
            <a:off x="6553200" y="2514600"/>
            <a:ext cx="2057400" cy="548640"/>
          </a:xfrm>
        </p:spPr>
        <p:txBody>
          <a:bodyPr/>
          <a:lstStyle/>
          <a:p>
            <a:r>
              <a:rPr lang="en-US" dirty="0">
                <a:latin typeface="Calibri" pitchFamily="34" charset="0"/>
                <a:cs typeface="Calibri" pitchFamily="34" charset="0"/>
              </a:rPr>
              <a:t>State </a:t>
            </a:r>
            <a:r>
              <a:rPr lang="en-US" dirty="0" smtClean="0">
                <a:latin typeface="Calibri" pitchFamily="34" charset="0"/>
                <a:cs typeface="Calibri" pitchFamily="34" charset="0"/>
              </a:rPr>
              <a:t>Plane</a:t>
            </a:r>
            <a:endParaRPr lang="en-US" dirty="0">
              <a:latin typeface="Calibri" pitchFamily="34" charset="0"/>
              <a:cs typeface="Calibri" pitchFamily="34" charset="0"/>
            </a:endParaRPr>
          </a:p>
        </p:txBody>
      </p:sp>
      <p:sp>
        <p:nvSpPr>
          <p:cNvPr id="10" name="Text Placeholder 8"/>
          <p:cNvSpPr>
            <a:spLocks noGrp="1"/>
          </p:cNvSpPr>
          <p:nvPr>
            <p:ph type="body" sz="quarter" idx="20"/>
          </p:nvPr>
        </p:nvSpPr>
        <p:spPr/>
        <p:txBody>
          <a:bodyPr/>
          <a:lstStyle/>
          <a:p>
            <a:pPr lvl="0"/>
            <a:r>
              <a:rPr lang="en-US" dirty="0">
                <a:hlinkClick r:id="rId5" action="ppaction://hlinksldjump"/>
              </a:rPr>
              <a:t>Return to Outline</a:t>
            </a:r>
            <a:endParaRPr lang="en-US" dirty="0"/>
          </a:p>
        </p:txBody>
      </p:sp>
    </p:spTree>
    <p:extLst>
      <p:ext uri="{BB962C8B-B14F-4D97-AF65-F5344CB8AC3E}">
        <p14:creationId xmlns:p14="http://schemas.microsoft.com/office/powerpoint/2010/main" val="40897224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On-the-fly projection</a:t>
            </a:r>
          </a:p>
        </p:txBody>
      </p:sp>
      <p:pic>
        <p:nvPicPr>
          <p:cNvPr id="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49865" y="1521936"/>
            <a:ext cx="8644270" cy="4269264"/>
          </a:xfrm>
          <a:prstGeom prst="rect">
            <a:avLst/>
          </a:prstGeom>
          <a:noFill/>
        </p:spPr>
      </p:pic>
      <p:sp>
        <p:nvSpPr>
          <p:cNvPr id="4" name="Content Placeholder 3"/>
          <p:cNvSpPr>
            <a:spLocks noGrp="1"/>
          </p:cNvSpPr>
          <p:nvPr>
            <p:ph idx="13"/>
          </p:nvPr>
        </p:nvSpPr>
        <p:spPr>
          <a:xfrm>
            <a:off x="381000" y="5867400"/>
            <a:ext cx="3352800" cy="457200"/>
          </a:xfrm>
        </p:spPr>
        <p:txBody>
          <a:bodyPr/>
          <a:lstStyle/>
          <a:p>
            <a:r>
              <a:rPr lang="en-US" sz="2400" dirty="0">
                <a:latin typeface="Calibri" pitchFamily="34" charset="0"/>
                <a:cs typeface="Calibri" pitchFamily="34" charset="0"/>
              </a:rPr>
              <a:t>Source layers have any CS</a:t>
            </a:r>
          </a:p>
        </p:txBody>
      </p:sp>
      <p:sp>
        <p:nvSpPr>
          <p:cNvPr id="2" name="Content Placeholder 4"/>
          <p:cNvSpPr>
            <a:spLocks noGrp="1"/>
          </p:cNvSpPr>
          <p:nvPr>
            <p:ph idx="14"/>
          </p:nvPr>
        </p:nvSpPr>
        <p:spPr>
          <a:xfrm>
            <a:off x="5029200" y="5867400"/>
            <a:ext cx="3733800" cy="381000"/>
          </a:xfrm>
        </p:spPr>
        <p:txBody>
          <a:bodyPr/>
          <a:lstStyle/>
          <a:p>
            <a:r>
              <a:rPr lang="en-US" sz="2400" dirty="0">
                <a:latin typeface="Calibri" pitchFamily="34" charset="0"/>
                <a:cs typeface="Calibri" pitchFamily="34" charset="0"/>
              </a:rPr>
              <a:t>Set data frame to desired </a:t>
            </a:r>
            <a:r>
              <a:rPr lang="en-US" sz="2400" dirty="0" smtClean="0">
                <a:latin typeface="Calibri" pitchFamily="34" charset="0"/>
                <a:cs typeface="Calibri" pitchFamily="34" charset="0"/>
              </a:rPr>
              <a:t>CS</a:t>
            </a:r>
            <a:endParaRPr lang="en-US" sz="2400" dirty="0">
              <a:latin typeface="Calibri" pitchFamily="34" charset="0"/>
              <a:cs typeface="Calibri" pitchFamily="34" charset="0"/>
            </a:endParaRP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804182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Storage units</a:t>
            </a:r>
          </a:p>
        </p:txBody>
      </p:sp>
      <p:sp>
        <p:nvSpPr>
          <p:cNvPr id="3" name="Content Placeholder 2"/>
          <p:cNvSpPr>
            <a:spLocks noGrp="1"/>
          </p:cNvSpPr>
          <p:nvPr>
            <p:ph idx="1"/>
          </p:nvPr>
        </p:nvSpPr>
        <p:spPr>
          <a:xfrm>
            <a:off x="457200" y="1295400"/>
            <a:ext cx="3657600" cy="5257800"/>
          </a:xfrm>
        </p:spPr>
        <p:txBody>
          <a:bodyPr/>
          <a:lstStyle/>
          <a:p>
            <a:r>
              <a:rPr lang="en-US" sz="3000" dirty="0"/>
              <a:t>Every feature class stores x-y values based on a specific CS</a:t>
            </a:r>
          </a:p>
          <a:p>
            <a:r>
              <a:rPr lang="en-US" sz="3000" dirty="0"/>
              <a:t>GCS units are decimal degrees</a:t>
            </a:r>
          </a:p>
          <a:p>
            <a:r>
              <a:rPr lang="en-US" sz="3000" dirty="0"/>
              <a:t>Projected units usually meters or feet</a:t>
            </a:r>
          </a:p>
          <a:p>
            <a:r>
              <a:rPr lang="en-US" sz="3000" dirty="0"/>
              <a:t>Cannot be modified inside the feature class file</a:t>
            </a:r>
          </a:p>
        </p:txBody>
      </p:sp>
      <p:pic>
        <p:nvPicPr>
          <p:cNvPr id="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4536830" y="1371151"/>
            <a:ext cx="3997570" cy="5182498"/>
          </a:xfrm>
          <a:prstGeom prst="rect">
            <a:avLst/>
          </a:prstGeom>
          <a:noFill/>
          <a:ln w="28575">
            <a:noFill/>
            <a:miter lim="800000"/>
            <a:headEnd/>
            <a:tailEnd/>
          </a:ln>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897609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 units</a:t>
            </a:r>
          </a:p>
        </p:txBody>
      </p:sp>
      <p:pic>
        <p:nvPicPr>
          <p:cNvPr id="5122"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339" b="1743"/>
          <a:stretch/>
        </p:blipFill>
        <p:spPr bwMode="auto">
          <a:xfrm>
            <a:off x="571499" y="1319484"/>
            <a:ext cx="8115302" cy="5233716"/>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9170081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Setting the display units</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71499" y="1389039"/>
            <a:ext cx="8115302" cy="5094606"/>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5835084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Understanding units</a:t>
            </a:r>
          </a:p>
        </p:txBody>
      </p:sp>
      <p:sp>
        <p:nvSpPr>
          <p:cNvPr id="3" name="Content Placeholder 2"/>
          <p:cNvSpPr>
            <a:spLocks noGrp="1"/>
          </p:cNvSpPr>
          <p:nvPr>
            <p:ph idx="1"/>
          </p:nvPr>
        </p:nvSpPr>
        <p:spPr>
          <a:xfrm>
            <a:off x="457200" y="1295400"/>
            <a:ext cx="7772400" cy="5181600"/>
          </a:xfrm>
        </p:spPr>
        <p:txBody>
          <a:bodyPr/>
          <a:lstStyle/>
          <a:p>
            <a:pPr>
              <a:spcBef>
                <a:spcPts val="600"/>
              </a:spcBef>
              <a:spcAft>
                <a:spcPts val="0"/>
              </a:spcAft>
            </a:pPr>
            <a:r>
              <a:rPr lang="en-US" dirty="0"/>
              <a:t>Be careful not to confuse</a:t>
            </a:r>
          </a:p>
          <a:p>
            <a:pPr lvl="1">
              <a:spcBef>
                <a:spcPts val="600"/>
              </a:spcBef>
              <a:spcAft>
                <a:spcPts val="0"/>
              </a:spcAft>
            </a:pPr>
            <a:r>
              <a:rPr lang="en-US" dirty="0"/>
              <a:t>The stored units</a:t>
            </a:r>
          </a:p>
          <a:p>
            <a:pPr lvl="2">
              <a:spcBef>
                <a:spcPts val="600"/>
              </a:spcBef>
              <a:spcAft>
                <a:spcPts val="0"/>
              </a:spcAft>
            </a:pPr>
            <a:r>
              <a:rPr lang="en-US" dirty="0"/>
              <a:t>Property of the file’s CS</a:t>
            </a:r>
          </a:p>
          <a:p>
            <a:pPr lvl="2">
              <a:spcBef>
                <a:spcPts val="600"/>
              </a:spcBef>
              <a:spcAft>
                <a:spcPts val="0"/>
              </a:spcAft>
            </a:pPr>
            <a:r>
              <a:rPr lang="en-US" dirty="0"/>
              <a:t>X-Y values are saved in the spatial data file</a:t>
            </a:r>
          </a:p>
          <a:p>
            <a:pPr lvl="2">
              <a:spcBef>
                <a:spcPts val="600"/>
              </a:spcBef>
              <a:spcAft>
                <a:spcPts val="0"/>
              </a:spcAft>
            </a:pPr>
            <a:r>
              <a:rPr lang="en-US" dirty="0"/>
              <a:t>Can’t be changed</a:t>
            </a:r>
          </a:p>
          <a:p>
            <a:pPr lvl="1">
              <a:spcBef>
                <a:spcPts val="600"/>
              </a:spcBef>
              <a:spcAft>
                <a:spcPts val="0"/>
              </a:spcAft>
            </a:pPr>
            <a:r>
              <a:rPr lang="en-US" dirty="0"/>
              <a:t>The data frame map units</a:t>
            </a:r>
          </a:p>
          <a:p>
            <a:pPr lvl="2">
              <a:spcBef>
                <a:spcPts val="600"/>
              </a:spcBef>
              <a:spcAft>
                <a:spcPts val="0"/>
              </a:spcAft>
            </a:pPr>
            <a:r>
              <a:rPr lang="en-US" dirty="0"/>
              <a:t>Determined by the data frame CS</a:t>
            </a:r>
          </a:p>
          <a:p>
            <a:pPr lvl="2">
              <a:spcBef>
                <a:spcPts val="600"/>
              </a:spcBef>
              <a:spcAft>
                <a:spcPts val="0"/>
              </a:spcAft>
            </a:pPr>
            <a:r>
              <a:rPr lang="en-US" dirty="0"/>
              <a:t>Changed by changing the data frame CS properties</a:t>
            </a:r>
          </a:p>
          <a:p>
            <a:pPr lvl="1">
              <a:spcBef>
                <a:spcPts val="600"/>
              </a:spcBef>
              <a:spcAft>
                <a:spcPts val="0"/>
              </a:spcAft>
            </a:pPr>
            <a:r>
              <a:rPr lang="en-US" dirty="0"/>
              <a:t>The display units</a:t>
            </a:r>
          </a:p>
          <a:p>
            <a:pPr lvl="2">
              <a:spcBef>
                <a:spcPts val="600"/>
              </a:spcBef>
              <a:spcAft>
                <a:spcPts val="0"/>
              </a:spcAft>
            </a:pPr>
            <a:r>
              <a:rPr lang="en-US" dirty="0"/>
              <a:t>Set by the user to any desired units</a:t>
            </a:r>
          </a:p>
          <a:p>
            <a:pPr lvl="2">
              <a:spcBef>
                <a:spcPts val="600"/>
              </a:spcBef>
              <a:spcAft>
                <a:spcPts val="0"/>
              </a:spcAft>
            </a:pPr>
            <a:r>
              <a:rPr lang="en-US" dirty="0"/>
              <a:t>Affects only the x-y location </a:t>
            </a:r>
            <a:r>
              <a:rPr lang="en-US" dirty="0" smtClean="0"/>
              <a:t>readout</a:t>
            </a:r>
            <a:endParaRPr lang="en-US" dirty="0"/>
          </a:p>
        </p:txBody>
      </p:sp>
      <p:sp>
        <p:nvSpPr>
          <p:cNvPr id="4" name="Content Placeholder 3"/>
          <p:cNvSpPr>
            <a:spLocks noGrp="1"/>
          </p:cNvSpPr>
          <p:nvPr>
            <p:ph idx="13"/>
          </p:nvPr>
        </p:nvSpPr>
        <p:spPr>
          <a:xfrm>
            <a:off x="5486400" y="1295400"/>
            <a:ext cx="3352800" cy="381000"/>
          </a:xfrm>
        </p:spPr>
        <p:txBody>
          <a:bodyPr/>
          <a:lstStyle/>
          <a:p>
            <a:r>
              <a:rPr lang="en-US" sz="2400" dirty="0">
                <a:latin typeface="Calibri" pitchFamily="34" charset="0"/>
                <a:cs typeface="Calibri" pitchFamily="34" charset="0"/>
              </a:rPr>
              <a:t>In Data Frame properties</a:t>
            </a:r>
          </a:p>
        </p:txBody>
      </p:sp>
      <p:pic>
        <p:nvPicPr>
          <p:cNvPr id="11" name="Picture 4"/>
          <p:cNvPicPr>
            <a:picLocks noGrp="1" noChangeAspect="1" noChangeArrowheads="1"/>
          </p:cNvPicPr>
          <p:nvPr>
            <p:ph idx="14"/>
          </p:nvPr>
        </p:nvPicPr>
        <p:blipFill>
          <a:blip r:embed="rId2" cstate="print"/>
          <a:srcRect/>
          <a:stretch>
            <a:fillRect/>
          </a:stretch>
        </p:blipFill>
        <p:spPr bwMode="auto">
          <a:xfrm>
            <a:off x="5486400" y="1752600"/>
            <a:ext cx="3305175" cy="1143000"/>
          </a:xfrm>
          <a:prstGeom prst="rect">
            <a:avLst/>
          </a:prstGeom>
          <a:noFill/>
          <a:ln w="12700">
            <a:solidFill>
              <a:schemeClr val="tx1"/>
            </a:solidFill>
            <a:miter lim="800000"/>
            <a:headEnd/>
            <a:tailEnd/>
          </a:ln>
        </p:spPr>
      </p:pic>
      <p:cxnSp>
        <p:nvCxnSpPr>
          <p:cNvPr id="29" name="Elbow Connector 5"/>
          <p:cNvCxnSpPr/>
          <p:nvPr/>
        </p:nvCxnSpPr>
        <p:spPr>
          <a:xfrm rot="5400000" flipH="1" flipV="1">
            <a:off x="5530850" y="2095500"/>
            <a:ext cx="1441450" cy="1377950"/>
          </a:xfrm>
          <a:prstGeom prst="bentConnector3">
            <a:avLst>
              <a:gd name="adj1" fmla="val -220"/>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 name="Elbow Connector 6"/>
          <p:cNvCxnSpPr/>
          <p:nvPr/>
        </p:nvCxnSpPr>
        <p:spPr>
          <a:xfrm rot="5400000" flipH="1" flipV="1">
            <a:off x="5375275" y="2251075"/>
            <a:ext cx="3041650" cy="2667000"/>
          </a:xfrm>
          <a:prstGeom prst="bentConnector3">
            <a:avLst>
              <a:gd name="adj1" fmla="val 314"/>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5" name="Text Placeholder 7"/>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115229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Setting the data frame CS</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1295400"/>
            <a:ext cx="4045114"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tretch>
            <a:fillRect/>
          </a:stretch>
        </p:blipFill>
        <p:spPr bwMode="auto">
          <a:xfrm>
            <a:off x="4841630" y="2604617"/>
            <a:ext cx="3997570" cy="3491383"/>
          </a:xfrm>
          <a:prstGeom prst="rect">
            <a:avLst/>
          </a:prstGeom>
          <a:noFill/>
          <a:ln w="28575">
            <a:noFill/>
            <a:miter lim="800000"/>
            <a:headEnd/>
            <a:tailEnd/>
          </a:ln>
        </p:spPr>
      </p:pic>
      <p:sp>
        <p:nvSpPr>
          <p:cNvPr id="6" name="Text Placeholder 4"/>
          <p:cNvSpPr>
            <a:spLocks noGrp="1"/>
          </p:cNvSpPr>
          <p:nvPr>
            <p:ph type="body" sz="quarter" idx="16"/>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89551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a CS</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19100" y="1905000"/>
            <a:ext cx="8420100" cy="387688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5182631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Modifying the coordinate system</a:t>
            </a:r>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33399" y="1295400"/>
            <a:ext cx="8403078" cy="518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3"/>
          <p:cNvSpPr>
            <a:spLocks noGrp="1"/>
          </p:cNvSpPr>
          <p:nvPr>
            <p:ph idx="13"/>
          </p:nvPr>
        </p:nvSpPr>
        <p:spPr>
          <a:xfrm>
            <a:off x="4800600" y="3276600"/>
            <a:ext cx="4038600" cy="3276600"/>
          </a:xfrm>
        </p:spPr>
        <p:txBody>
          <a:bodyPr/>
          <a:lstStyle/>
          <a:p>
            <a:pPr>
              <a:spcBef>
                <a:spcPts val="600"/>
              </a:spcBef>
            </a:pPr>
            <a:r>
              <a:rPr lang="en-US" sz="2400" dirty="0">
                <a:latin typeface="Calibri" pitchFamily="34" charset="0"/>
                <a:cs typeface="Calibri" pitchFamily="34" charset="0"/>
              </a:rPr>
              <a:t>If the CS you choose does not have the right properties, you can change them.</a:t>
            </a:r>
          </a:p>
          <a:p>
            <a:pPr>
              <a:spcBef>
                <a:spcPts val="600"/>
              </a:spcBef>
            </a:pPr>
            <a:r>
              <a:rPr lang="en-US" sz="2400" dirty="0">
                <a:latin typeface="Calibri" pitchFamily="34" charset="0"/>
                <a:cs typeface="Calibri" pitchFamily="34" charset="0"/>
              </a:rPr>
              <a:t>Here we change the Central Meridian to change the center point of the map.</a:t>
            </a:r>
          </a:p>
          <a:p>
            <a:pPr>
              <a:spcBef>
                <a:spcPts val="600"/>
              </a:spcBef>
            </a:pPr>
            <a:r>
              <a:rPr lang="en-US" sz="2400" dirty="0">
                <a:latin typeface="Calibri" pitchFamily="34" charset="0"/>
                <a:cs typeface="Calibri" pitchFamily="34" charset="0"/>
              </a:rPr>
              <a:t>You can also create a new coordinate system</a:t>
            </a:r>
            <a:r>
              <a:rPr lang="en-US" sz="2400" dirty="0" smtClean="0">
                <a:latin typeface="Calibri" pitchFamily="34" charset="0"/>
                <a:cs typeface="Calibri" pitchFamily="34" charset="0"/>
              </a:rPr>
              <a:t>.</a:t>
            </a:r>
            <a:endParaRPr lang="en-US" sz="2400" dirty="0">
              <a:latin typeface="Calibri" pitchFamily="34" charset="0"/>
              <a:cs typeface="Calibri" pitchFamily="34" charset="0"/>
            </a:endParaRPr>
          </a:p>
        </p:txBody>
      </p:sp>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753076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Ways to set the spatial reference</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42900" y="1371600"/>
            <a:ext cx="8572500" cy="5141050"/>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0889967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Projecting data</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6711184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Coordinate systems and data</a:t>
            </a:r>
          </a:p>
        </p:txBody>
      </p:sp>
      <p:sp>
        <p:nvSpPr>
          <p:cNvPr id="2" name="Content Placeholder 2"/>
          <p:cNvSpPr>
            <a:spLocks noGrp="1"/>
          </p:cNvSpPr>
          <p:nvPr>
            <p:ph idx="1"/>
          </p:nvPr>
        </p:nvSpPr>
        <p:spPr>
          <a:xfrm>
            <a:off x="457200" y="1295400"/>
            <a:ext cx="4343400" cy="4267200"/>
          </a:xfrm>
        </p:spPr>
        <p:txBody>
          <a:bodyPr/>
          <a:lstStyle/>
          <a:p>
            <a:pPr>
              <a:lnSpc>
                <a:spcPct val="90000"/>
              </a:lnSpc>
            </a:pPr>
            <a:r>
              <a:rPr lang="en-US" dirty="0"/>
              <a:t>Every feature class stores x-y values based on a specific CS.</a:t>
            </a:r>
          </a:p>
          <a:p>
            <a:pPr>
              <a:lnSpc>
                <a:spcPct val="90000"/>
              </a:lnSpc>
            </a:pPr>
            <a:r>
              <a:rPr lang="en-US" dirty="0"/>
              <a:t>The CS may be </a:t>
            </a:r>
            <a:r>
              <a:rPr lang="en-US" b="1" dirty="0"/>
              <a:t>projected</a:t>
            </a:r>
            <a:r>
              <a:rPr lang="en-US" dirty="0"/>
              <a:t> or </a:t>
            </a:r>
            <a:r>
              <a:rPr lang="en-US" b="1" dirty="0" err="1"/>
              <a:t>unprojected</a:t>
            </a:r>
            <a:r>
              <a:rPr lang="en-US" b="1" dirty="0"/>
              <a:t>.</a:t>
            </a:r>
          </a:p>
          <a:p>
            <a:pPr>
              <a:lnSpc>
                <a:spcPct val="90000"/>
              </a:lnSpc>
            </a:pPr>
            <a:r>
              <a:rPr lang="en-US" dirty="0"/>
              <a:t>The feature class also has a </a:t>
            </a:r>
            <a:r>
              <a:rPr lang="en-US" b="1" dirty="0"/>
              <a:t>label</a:t>
            </a:r>
            <a:r>
              <a:rPr lang="en-US" dirty="0"/>
              <a:t> documenting the CS parameters</a:t>
            </a:r>
            <a:r>
              <a:rPr lang="en-US" dirty="0" smtClean="0"/>
              <a:t>.</a:t>
            </a:r>
            <a:endParaRPr lang="en-US" dirty="0"/>
          </a:p>
        </p:txBody>
      </p:sp>
      <p:pic>
        <p:nvPicPr>
          <p:cNvPr id="307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953000" y="1371600"/>
            <a:ext cx="3962400" cy="5149266"/>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4401594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Permanently Projecting Data</a:t>
            </a:r>
          </a:p>
        </p:txBody>
      </p:sp>
      <p:sp>
        <p:nvSpPr>
          <p:cNvPr id="2" name="Content Placeholder 2"/>
          <p:cNvSpPr>
            <a:spLocks noGrp="1"/>
          </p:cNvSpPr>
          <p:nvPr>
            <p:ph idx="1"/>
          </p:nvPr>
        </p:nvSpPr>
        <p:spPr>
          <a:xfrm>
            <a:off x="457200" y="1295400"/>
            <a:ext cx="8229600" cy="2743200"/>
          </a:xfrm>
        </p:spPr>
        <p:txBody>
          <a:bodyPr/>
          <a:lstStyle/>
          <a:p>
            <a:pPr>
              <a:spcBef>
                <a:spcPts val="600"/>
              </a:spcBef>
              <a:spcAft>
                <a:spcPts val="0"/>
              </a:spcAft>
            </a:pPr>
            <a:r>
              <a:rPr lang="en-US" sz="2600" dirty="0"/>
              <a:t>Creates a </a:t>
            </a:r>
            <a:r>
              <a:rPr lang="en-US" sz="2600" b="1" dirty="0"/>
              <a:t>new</a:t>
            </a:r>
            <a:r>
              <a:rPr lang="en-US" sz="2600" dirty="0"/>
              <a:t> spatial data file</a:t>
            </a:r>
          </a:p>
          <a:p>
            <a:pPr>
              <a:spcBef>
                <a:spcPts val="600"/>
              </a:spcBef>
              <a:spcAft>
                <a:spcPts val="0"/>
              </a:spcAft>
            </a:pPr>
            <a:r>
              <a:rPr lang="en-US" sz="2600" dirty="0"/>
              <a:t>Does not change the original file</a:t>
            </a:r>
          </a:p>
          <a:p>
            <a:pPr>
              <a:spcBef>
                <a:spcPts val="600"/>
              </a:spcBef>
              <a:spcAft>
                <a:spcPts val="0"/>
              </a:spcAft>
            </a:pPr>
            <a:r>
              <a:rPr lang="en-US" sz="2600" dirty="0"/>
              <a:t>Recalculates each x-y point into the new coordinate system and units</a:t>
            </a:r>
          </a:p>
          <a:p>
            <a:pPr>
              <a:spcBef>
                <a:spcPts val="600"/>
              </a:spcBef>
              <a:spcAft>
                <a:spcPts val="0"/>
              </a:spcAft>
            </a:pPr>
            <a:r>
              <a:rPr lang="en-US" sz="2600" dirty="0"/>
              <a:t>Labels the new file with the new CS</a:t>
            </a:r>
          </a:p>
          <a:p>
            <a:pPr>
              <a:spcBef>
                <a:spcPts val="600"/>
              </a:spcBef>
              <a:spcAft>
                <a:spcPts val="0"/>
              </a:spcAft>
            </a:pPr>
            <a:r>
              <a:rPr lang="en-US" sz="2600" dirty="0"/>
              <a:t>Several ways to do </a:t>
            </a:r>
            <a:r>
              <a:rPr lang="en-US" sz="2600" dirty="0" smtClean="0"/>
              <a:t>it</a:t>
            </a:r>
            <a:endParaRPr lang="en-US" sz="2600" dirty="0"/>
          </a:p>
        </p:txBody>
      </p:sp>
      <p:pic>
        <p:nvPicPr>
          <p:cNvPr id="614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1828800" y="4114800"/>
            <a:ext cx="5715000" cy="2001807"/>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1219200" y="6096000"/>
            <a:ext cx="3505200" cy="457200"/>
          </a:xfrm>
        </p:spPr>
        <p:txBody>
          <a:bodyPr/>
          <a:lstStyle/>
          <a:p>
            <a:r>
              <a:rPr lang="en-US" sz="2600" dirty="0">
                <a:latin typeface="Calibri" pitchFamily="34" charset="0"/>
                <a:cs typeface="Calibri" pitchFamily="34" charset="0"/>
              </a:rPr>
              <a:t>Units in decimal </a:t>
            </a:r>
            <a:r>
              <a:rPr lang="en-US" sz="2600" dirty="0" smtClean="0">
                <a:latin typeface="Calibri" pitchFamily="34" charset="0"/>
                <a:cs typeface="Calibri" pitchFamily="34" charset="0"/>
              </a:rPr>
              <a:t>degrees</a:t>
            </a:r>
            <a:endParaRPr lang="en-US" sz="2600" dirty="0">
              <a:latin typeface="Calibri" pitchFamily="34" charset="0"/>
              <a:cs typeface="Calibri" pitchFamily="34" charset="0"/>
            </a:endParaRPr>
          </a:p>
        </p:txBody>
      </p:sp>
      <p:sp>
        <p:nvSpPr>
          <p:cNvPr id="6" name="Content Placeholder 5"/>
          <p:cNvSpPr>
            <a:spLocks noGrp="1"/>
          </p:cNvSpPr>
          <p:nvPr>
            <p:ph idx="15"/>
          </p:nvPr>
        </p:nvSpPr>
        <p:spPr>
          <a:xfrm>
            <a:off x="5867400" y="6096000"/>
            <a:ext cx="2286000" cy="457200"/>
          </a:xfrm>
        </p:spPr>
        <p:txBody>
          <a:bodyPr/>
          <a:lstStyle/>
          <a:p>
            <a:r>
              <a:rPr lang="en-US" sz="2600" dirty="0">
                <a:latin typeface="Calibri" pitchFamily="34" charset="0"/>
                <a:cs typeface="Calibri" pitchFamily="34" charset="0"/>
              </a:rPr>
              <a:t>Units in </a:t>
            </a:r>
            <a:r>
              <a:rPr lang="en-US" sz="2600" dirty="0" smtClean="0">
                <a:latin typeface="Calibri" pitchFamily="34" charset="0"/>
                <a:cs typeface="Calibri" pitchFamily="34" charset="0"/>
              </a:rPr>
              <a:t>meters</a:t>
            </a:r>
            <a:endParaRPr lang="en-US" sz="2600" dirty="0">
              <a:latin typeface="Calibri" pitchFamily="34" charset="0"/>
              <a:cs typeface="Calibri" pitchFamily="34" charset="0"/>
            </a:endParaRPr>
          </a:p>
        </p:txBody>
      </p:sp>
      <p:sp>
        <p:nvSpPr>
          <p:cNvPr id="8" name="Text Placeholder 6"/>
          <p:cNvSpPr>
            <a:spLocks noGrp="1"/>
          </p:cNvSpPr>
          <p:nvPr>
            <p:ph type="body" sz="quarter" idx="18"/>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120108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Project tool</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42900" y="1431798"/>
            <a:ext cx="8572500" cy="5020653"/>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2216714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Using Export in </a:t>
            </a:r>
            <a:r>
              <a:rPr lang="en-US" dirty="0" err="1"/>
              <a:t>ArcMap</a:t>
            </a:r>
            <a:endParaRPr lang="en-US" dirty="0"/>
          </a:p>
        </p:txBody>
      </p:sp>
      <p:sp>
        <p:nvSpPr>
          <p:cNvPr id="3" name="Content Placeholder 2"/>
          <p:cNvSpPr>
            <a:spLocks noGrp="1"/>
          </p:cNvSpPr>
          <p:nvPr>
            <p:ph idx="1"/>
          </p:nvPr>
        </p:nvSpPr>
        <p:spPr>
          <a:xfrm>
            <a:off x="457200" y="1295400"/>
            <a:ext cx="8229600" cy="1676400"/>
          </a:xfrm>
        </p:spPr>
        <p:txBody>
          <a:bodyPr/>
          <a:lstStyle/>
          <a:p>
            <a:r>
              <a:rPr lang="en-US" sz="3000" dirty="0"/>
              <a:t>Set the data frame coordinate system to the desired output CS</a:t>
            </a:r>
          </a:p>
          <a:p>
            <a:r>
              <a:rPr lang="en-US" sz="3000" dirty="0"/>
              <a:t>Export and choose to use the data frame </a:t>
            </a:r>
            <a:r>
              <a:rPr lang="en-US" sz="3000" dirty="0" smtClean="0"/>
              <a:t>CS</a:t>
            </a:r>
            <a:endParaRPr lang="en-US" sz="3000" dirty="0"/>
          </a:p>
        </p:txBody>
      </p:sp>
      <p:pic>
        <p:nvPicPr>
          <p:cNvPr id="11" name="Picture 3"/>
          <p:cNvPicPr>
            <a:picLocks noGrp="1" noChangeAspect="1" noChangeArrowheads="1"/>
          </p:cNvPicPr>
          <p:nvPr>
            <p:ph idx="13"/>
          </p:nvPr>
        </p:nvPicPr>
        <p:blipFill>
          <a:blip r:embed="rId2" cstate="print"/>
          <a:srcRect/>
          <a:stretch>
            <a:fillRect/>
          </a:stretch>
        </p:blipFill>
        <p:spPr bwMode="auto">
          <a:xfrm>
            <a:off x="533400" y="3810000"/>
            <a:ext cx="3600450" cy="1371600"/>
          </a:xfrm>
          <a:prstGeom prst="rect">
            <a:avLst/>
          </a:prstGeom>
          <a:noFill/>
          <a:ln w="12700">
            <a:solidFill>
              <a:schemeClr val="tx1"/>
            </a:solidFill>
            <a:miter lim="800000"/>
            <a:headEnd/>
            <a:tailEnd/>
          </a:ln>
        </p:spPr>
      </p:pic>
      <p:pic>
        <p:nvPicPr>
          <p:cNvPr id="7170"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343400" y="3124200"/>
            <a:ext cx="4495800" cy="3417348"/>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734765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Using Environment settings</a:t>
            </a:r>
          </a:p>
        </p:txBody>
      </p:sp>
      <p:sp>
        <p:nvSpPr>
          <p:cNvPr id="3" name="Content Placeholder 2"/>
          <p:cNvSpPr>
            <a:spLocks noGrp="1"/>
          </p:cNvSpPr>
          <p:nvPr>
            <p:ph idx="1"/>
          </p:nvPr>
        </p:nvSpPr>
        <p:spPr>
          <a:xfrm>
            <a:off x="457200" y="1295400"/>
            <a:ext cx="4038600" cy="2590800"/>
          </a:xfrm>
        </p:spPr>
        <p:txBody>
          <a:bodyPr/>
          <a:lstStyle/>
          <a:p>
            <a:r>
              <a:rPr lang="en-US" dirty="0"/>
              <a:t>If needed, use the Environments button on the tool to set the desired output coordinate system </a:t>
            </a:r>
          </a:p>
        </p:txBody>
      </p:sp>
      <p:pic>
        <p:nvPicPr>
          <p:cNvPr id="819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608913" y="1371600"/>
            <a:ext cx="4077887" cy="5132408"/>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088713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Using feature datasets</a:t>
            </a:r>
          </a:p>
        </p:txBody>
      </p:sp>
      <p:sp>
        <p:nvSpPr>
          <p:cNvPr id="3" name="Content Placeholder 2"/>
          <p:cNvSpPr>
            <a:spLocks noGrp="1"/>
          </p:cNvSpPr>
          <p:nvPr>
            <p:ph idx="1"/>
          </p:nvPr>
        </p:nvSpPr>
        <p:spPr>
          <a:xfrm>
            <a:off x="457200" y="1295400"/>
            <a:ext cx="4038600" cy="4419600"/>
          </a:xfrm>
        </p:spPr>
        <p:txBody>
          <a:bodyPr/>
          <a:lstStyle/>
          <a:p>
            <a:r>
              <a:rPr lang="en-US" dirty="0"/>
              <a:t>A feature dataset in a </a:t>
            </a:r>
            <a:r>
              <a:rPr lang="en-US" dirty="0" err="1"/>
              <a:t>geodatabase</a:t>
            </a:r>
            <a:r>
              <a:rPr lang="en-US" dirty="0"/>
              <a:t> has a coordinate system defined</a:t>
            </a:r>
          </a:p>
          <a:p>
            <a:r>
              <a:rPr lang="en-US" dirty="0"/>
              <a:t>All feature classes placed in it are automatically projected to match</a:t>
            </a:r>
          </a:p>
        </p:txBody>
      </p:sp>
      <p:pic>
        <p:nvPicPr>
          <p:cNvPr id="819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4608913" y="1444546"/>
            <a:ext cx="4077887" cy="498651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146080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Projecting </a:t>
            </a:r>
            <a:r>
              <a:rPr lang="en-US" dirty="0" err="1" smtClean="0"/>
              <a:t>rasters</a:t>
            </a:r>
            <a:r>
              <a:rPr lang="en-US" sz="1200" dirty="0" smtClean="0"/>
              <a:t> 2</a:t>
            </a:r>
            <a:endParaRPr lang="en-US" sz="1200" dirty="0"/>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399" y="1981200"/>
            <a:ext cx="2730321" cy="3657600"/>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tretch>
            <a:fillRect/>
          </a:stretch>
        </p:blipFill>
        <p:spPr bwMode="auto">
          <a:xfrm>
            <a:off x="4304113" y="1311972"/>
            <a:ext cx="4687488" cy="5251664"/>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264262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Troubleshooting coordinate </a:t>
            </a:r>
            <a:r>
              <a:rPr lang="en-US" dirty="0" smtClean="0"/>
              <a:t>systems </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992472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Troubleshooting coordinate systems</a:t>
            </a:r>
          </a:p>
        </p:txBody>
      </p:sp>
      <p:sp>
        <p:nvSpPr>
          <p:cNvPr id="3" name="Content Placeholder 2"/>
          <p:cNvSpPr>
            <a:spLocks noGrp="1"/>
          </p:cNvSpPr>
          <p:nvPr>
            <p:ph idx="1"/>
          </p:nvPr>
        </p:nvSpPr>
        <p:spPr>
          <a:xfrm>
            <a:off x="457200" y="1295400"/>
            <a:ext cx="2590800" cy="4495800"/>
          </a:xfrm>
        </p:spPr>
        <p:txBody>
          <a:bodyPr/>
          <a:lstStyle/>
          <a:p>
            <a:pPr>
              <a:spcBef>
                <a:spcPts val="600"/>
              </a:spcBef>
            </a:pPr>
            <a:r>
              <a:rPr lang="en-US" sz="2800" dirty="0">
                <a:latin typeface="Calibri" pitchFamily="34" charset="0"/>
                <a:cs typeface="Calibri" pitchFamily="34" charset="0"/>
              </a:rPr>
              <a:t>These layers are all from Rapid City and should align, but they don’t.  One or more has a coordinate system problem.</a:t>
            </a:r>
          </a:p>
          <a:p>
            <a:pPr>
              <a:spcBef>
                <a:spcPts val="600"/>
              </a:spcBef>
            </a:pPr>
            <a:r>
              <a:rPr lang="en-US" sz="2800" dirty="0">
                <a:latin typeface="Calibri" pitchFamily="34" charset="0"/>
                <a:cs typeface="Calibri" pitchFamily="34" charset="0"/>
              </a:rPr>
              <a:t>What should you do?</a:t>
            </a:r>
          </a:p>
        </p:txBody>
      </p:sp>
      <p:pic>
        <p:nvPicPr>
          <p:cNvPr id="819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3124200" y="1524000"/>
            <a:ext cx="5852298" cy="4191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p:cNvSpPr>
            <a:spLocks noGrp="1"/>
          </p:cNvSpPr>
          <p:nvPr>
            <p:ph type="body" sz="quarter" idx="16"/>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3634928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Coordinate problems</a:t>
            </a:r>
          </a:p>
        </p:txBody>
      </p:sp>
      <p:sp>
        <p:nvSpPr>
          <p:cNvPr id="3" name="Content Placeholder 2"/>
          <p:cNvSpPr>
            <a:spLocks noGrp="1"/>
          </p:cNvSpPr>
          <p:nvPr>
            <p:ph idx="1"/>
          </p:nvPr>
        </p:nvSpPr>
        <p:spPr>
          <a:xfrm>
            <a:off x="457200" y="1295400"/>
            <a:ext cx="8458200" cy="5105400"/>
          </a:xfrm>
        </p:spPr>
        <p:txBody>
          <a:bodyPr/>
          <a:lstStyle/>
          <a:p>
            <a:r>
              <a:rPr lang="en-US" dirty="0"/>
              <a:t>Coordinate problems occur when two data sets that should map on top of each other…don’t.</a:t>
            </a:r>
          </a:p>
          <a:p>
            <a:r>
              <a:rPr lang="en-US" dirty="0"/>
              <a:t>Most coordinate system problem arise from two causes</a:t>
            </a:r>
          </a:p>
          <a:p>
            <a:pPr lvl="1"/>
            <a:r>
              <a:rPr lang="en-US" dirty="0"/>
              <a:t>You are trying to use a data set with a missing coordinate system label</a:t>
            </a:r>
          </a:p>
          <a:p>
            <a:pPr lvl="1"/>
            <a:r>
              <a:rPr lang="en-US" dirty="0"/>
              <a:t>You are trying to use a data set with an incorrect coordinate system label</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5296748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1. Missing labels</a:t>
            </a:r>
          </a:p>
        </p:txBody>
      </p:sp>
      <p:sp>
        <p:nvSpPr>
          <p:cNvPr id="3" name="Content Placeholder 2"/>
          <p:cNvSpPr>
            <a:spLocks noGrp="1"/>
          </p:cNvSpPr>
          <p:nvPr>
            <p:ph idx="1"/>
          </p:nvPr>
        </p:nvSpPr>
        <p:spPr>
          <a:xfrm>
            <a:off x="457200" y="1295400"/>
            <a:ext cx="8229600" cy="914400"/>
          </a:xfrm>
        </p:spPr>
        <p:txBody>
          <a:bodyPr/>
          <a:lstStyle/>
          <a:p>
            <a:r>
              <a:rPr lang="en-US" sz="3000" dirty="0">
                <a:latin typeface="Calibri" pitchFamily="34" charset="0"/>
                <a:cs typeface="Calibri" pitchFamily="34" charset="0"/>
              </a:rPr>
              <a:t>Adding a layer with a missing label to </a:t>
            </a:r>
            <a:r>
              <a:rPr lang="en-US" sz="3000" dirty="0" err="1">
                <a:latin typeface="Calibri" pitchFamily="34" charset="0"/>
                <a:cs typeface="Calibri" pitchFamily="34" charset="0"/>
              </a:rPr>
              <a:t>ArcMap</a:t>
            </a:r>
            <a:r>
              <a:rPr lang="en-US" sz="3000" dirty="0">
                <a:latin typeface="Calibri" pitchFamily="34" charset="0"/>
                <a:cs typeface="Calibri" pitchFamily="34" charset="0"/>
              </a:rPr>
              <a:t> yields this message.</a:t>
            </a:r>
          </a:p>
        </p:txBody>
      </p:sp>
      <p:pic>
        <p:nvPicPr>
          <p:cNvPr id="11"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tretch>
            <a:fillRect/>
          </a:stretch>
        </p:blipFill>
        <p:spPr bwMode="auto">
          <a:xfrm>
            <a:off x="933156" y="2438400"/>
            <a:ext cx="7353887" cy="3106057"/>
          </a:xfrm>
          <a:prstGeom prst="rect">
            <a:avLst/>
          </a:prstGeom>
          <a:noFill/>
          <a:ln w="12700">
            <a:solidFill>
              <a:schemeClr val="tx1"/>
            </a:solidFill>
            <a:miter lim="800000"/>
            <a:headEnd/>
            <a:tailEnd/>
          </a:ln>
        </p:spPr>
      </p:pic>
      <p:sp>
        <p:nvSpPr>
          <p:cNvPr id="2" name="Content Placeholder 4"/>
          <p:cNvSpPr>
            <a:spLocks noGrp="1"/>
          </p:cNvSpPr>
          <p:nvPr>
            <p:ph idx="14"/>
          </p:nvPr>
        </p:nvSpPr>
        <p:spPr>
          <a:xfrm>
            <a:off x="457200" y="5562600"/>
            <a:ext cx="8229600" cy="914400"/>
          </a:xfrm>
        </p:spPr>
        <p:txBody>
          <a:bodyPr/>
          <a:lstStyle/>
          <a:p>
            <a:r>
              <a:rPr lang="en-US" sz="3000" dirty="0">
                <a:latin typeface="Calibri" pitchFamily="34" charset="0"/>
                <a:cs typeface="Calibri" pitchFamily="34" charset="0"/>
              </a:rPr>
              <a:t>If you check the CS properties, you will see they are Undefined</a:t>
            </a:r>
            <a:r>
              <a:rPr lang="en-US" sz="3000" dirty="0" smtClean="0">
                <a:latin typeface="Calibri" pitchFamily="34" charset="0"/>
                <a:cs typeface="Calibri" pitchFamily="34" charset="0"/>
              </a:rPr>
              <a:t>.</a:t>
            </a:r>
            <a:endParaRPr lang="en-US" sz="3000" dirty="0">
              <a:latin typeface="Calibri" pitchFamily="34" charset="0"/>
              <a:cs typeface="Calibri" pitchFamily="34" charset="0"/>
            </a:endParaRPr>
          </a:p>
        </p:txBody>
      </p:sp>
      <p:sp>
        <p:nvSpPr>
          <p:cNvPr id="5"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66576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Custom 50">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B60000"/>
      </a:hlink>
      <a:folHlink>
        <a:srgbClr val="B6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3736</TotalTime>
  <Words>4864</Words>
  <Application>Microsoft Office PowerPoint</Application>
  <PresentationFormat>On-screen Show (4:3)</PresentationFormat>
  <Paragraphs>692</Paragraphs>
  <Slides>129</Slides>
  <Notes>0</Notes>
  <HiddenSlides>0</HiddenSlides>
  <MMClips>0</MMClips>
  <ScaleCrop>false</ScaleCrop>
  <HeadingPairs>
    <vt:vector size="4" baseType="variant">
      <vt:variant>
        <vt:lpstr>Theme</vt:lpstr>
      </vt:variant>
      <vt:variant>
        <vt:i4>9</vt:i4>
      </vt:variant>
      <vt:variant>
        <vt:lpstr>Slide Titles</vt:lpstr>
      </vt:variant>
      <vt:variant>
        <vt:i4>129</vt:i4>
      </vt:variant>
    </vt:vector>
  </HeadingPairs>
  <TitlesOfParts>
    <vt:vector size="138" baseType="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Mastering ArcGIS Eighth Edition</vt:lpstr>
      <vt:lpstr>Outline</vt:lpstr>
      <vt:lpstr>GIS Concepts</vt:lpstr>
      <vt:lpstr>About coordinate systems</vt:lpstr>
      <vt:lpstr>Coordinate systems</vt:lpstr>
      <vt:lpstr>Types of coordinate systems</vt:lpstr>
      <vt:lpstr>Topo maps show three different coordinate systems</vt:lpstr>
      <vt:lpstr>Same point—different x-y’s</vt:lpstr>
      <vt:lpstr>Coordinate systems and data</vt:lpstr>
      <vt:lpstr>The Spatial Reference 1</vt:lpstr>
      <vt:lpstr>Geographic coordinate systems </vt:lpstr>
      <vt:lpstr>Measuring degrees 1</vt:lpstr>
      <vt:lpstr>Measuring degrees 2</vt:lpstr>
      <vt:lpstr>GCS properties</vt:lpstr>
      <vt:lpstr>Precision for unprojected data</vt:lpstr>
      <vt:lpstr>Ellipsoids</vt:lpstr>
      <vt:lpstr>The Geoid</vt:lpstr>
      <vt:lpstr>The Datum</vt:lpstr>
      <vt:lpstr>Datum definition</vt:lpstr>
      <vt:lpstr>Datums used in North America</vt:lpstr>
      <vt:lpstr>Projections and datums</vt:lpstr>
      <vt:lpstr>Note for GPS Users</vt:lpstr>
      <vt:lpstr>Datum transformations</vt:lpstr>
      <vt:lpstr>Projected coordinate systems</vt:lpstr>
      <vt:lpstr>Projections</vt:lpstr>
      <vt:lpstr>Types of projections 1</vt:lpstr>
      <vt:lpstr>Cylindrical projections</vt:lpstr>
      <vt:lpstr>Conic projections</vt:lpstr>
      <vt:lpstr>Azimuthal Projections</vt:lpstr>
      <vt:lpstr>Special projections</vt:lpstr>
      <vt:lpstr>Projection parameters</vt:lpstr>
      <vt:lpstr>Central meridian</vt:lpstr>
      <vt:lpstr>Reference latitude</vt:lpstr>
      <vt:lpstr>Tangent vs secant projections</vt:lpstr>
      <vt:lpstr>False easting and northing</vt:lpstr>
      <vt:lpstr>Coordinate units</vt:lpstr>
      <vt:lpstr>Distortion</vt:lpstr>
      <vt:lpstr>Projection distortions</vt:lpstr>
      <vt:lpstr>Compromise projections</vt:lpstr>
      <vt:lpstr>Extents</vt:lpstr>
      <vt:lpstr>Raster coordinate systems</vt:lpstr>
      <vt:lpstr>Raster georeferencing</vt:lpstr>
      <vt:lpstr>Raster coordinates</vt:lpstr>
      <vt:lpstr>Local rasters</vt:lpstr>
      <vt:lpstr>Georeferenced rasters</vt:lpstr>
      <vt:lpstr>Case I</vt:lpstr>
      <vt:lpstr>Case II</vt:lpstr>
      <vt:lpstr>Rectification</vt:lpstr>
      <vt:lpstr>The RMS error</vt:lpstr>
      <vt:lpstr>Resampling</vt:lpstr>
      <vt:lpstr>Resampling methods</vt:lpstr>
      <vt:lpstr>Projecting rasters 1</vt:lpstr>
      <vt:lpstr>Estimating GCS cell size</vt:lpstr>
      <vt:lpstr>Common projection systems</vt:lpstr>
      <vt:lpstr>Commonly used CS</vt:lpstr>
      <vt:lpstr>Geographic Coordinate Systems</vt:lpstr>
      <vt:lpstr>Universal Transverse Mercator</vt:lpstr>
      <vt:lpstr>State Plane System</vt:lpstr>
      <vt:lpstr>State Plane Zones</vt:lpstr>
      <vt:lpstr>Choosing projections</vt:lpstr>
      <vt:lpstr>Selecting a projection</vt:lpstr>
      <vt:lpstr>Types of projections 2</vt:lpstr>
      <vt:lpstr>Projections for large scale maps</vt:lpstr>
      <vt:lpstr>Projections for small scales</vt:lpstr>
      <vt:lpstr>Problem solutions 1</vt:lpstr>
      <vt:lpstr>Problem solutions 2</vt:lpstr>
      <vt:lpstr>Problem solutions 3</vt:lpstr>
      <vt:lpstr>Problem solutions 4</vt:lpstr>
      <vt:lpstr>Turkey Lambert Conformal Conic</vt:lpstr>
      <vt:lpstr>Caution</vt:lpstr>
      <vt:lpstr>About ArcGIS</vt:lpstr>
      <vt:lpstr>Labeling coordinate systems</vt:lpstr>
      <vt:lpstr>Coordinate system labels</vt:lpstr>
      <vt:lpstr>The Spatial Reference 2</vt:lpstr>
      <vt:lpstr>Projected/unprojected data</vt:lpstr>
      <vt:lpstr>Coordinate system parameters</vt:lpstr>
      <vt:lpstr>Examine the CS (ArcMap)</vt:lpstr>
      <vt:lpstr>Examine the CS (ArcCatalog)</vt:lpstr>
      <vt:lpstr>On-the-fly projection </vt:lpstr>
      <vt:lpstr>On-the-fly projection</vt:lpstr>
      <vt:lpstr>Storage units</vt:lpstr>
      <vt:lpstr>Map units</vt:lpstr>
      <vt:lpstr>Setting the display units</vt:lpstr>
      <vt:lpstr>Understanding units</vt:lpstr>
      <vt:lpstr>Setting the data frame CS</vt:lpstr>
      <vt:lpstr>Finding a CS</vt:lpstr>
      <vt:lpstr>Modifying the coordinate system</vt:lpstr>
      <vt:lpstr>Ways to set the spatial reference</vt:lpstr>
      <vt:lpstr>Projecting data</vt:lpstr>
      <vt:lpstr>Permanently Projecting Data</vt:lpstr>
      <vt:lpstr>Using the Project tool</vt:lpstr>
      <vt:lpstr>Using Export in ArcMap</vt:lpstr>
      <vt:lpstr>Using Environment settings</vt:lpstr>
      <vt:lpstr>Using feature datasets</vt:lpstr>
      <vt:lpstr>Projecting rasters 2</vt:lpstr>
      <vt:lpstr>Troubleshooting coordinate systems </vt:lpstr>
      <vt:lpstr>Troubleshooting coordinate systems</vt:lpstr>
      <vt:lpstr>Coordinate problems</vt:lpstr>
      <vt:lpstr>1. Missing labels</vt:lpstr>
      <vt:lpstr>Undefined coordinate systems</vt:lpstr>
      <vt:lpstr>Undefined layer appears correctly</vt:lpstr>
      <vt:lpstr>Undefined layer does not appear</vt:lpstr>
      <vt:lpstr>What is the extent?</vt:lpstr>
      <vt:lpstr>Fixing the problem 1</vt:lpstr>
      <vt:lpstr>2. Incorrectly labeled data</vt:lpstr>
      <vt:lpstr>Checking for mislabeled data</vt:lpstr>
      <vt:lpstr>Fixing the problem 2</vt:lpstr>
      <vt:lpstr>CAUTION!</vt:lpstr>
      <vt:lpstr>Faulty reasoning</vt:lpstr>
      <vt:lpstr>Define Projection and ArcCatalog CS </vt:lpstr>
      <vt:lpstr>Correct reasoning</vt:lpstr>
      <vt:lpstr>Remember! Do not confuse these two functions!</vt:lpstr>
      <vt:lpstr>Troubleshooting Summary</vt:lpstr>
      <vt:lpstr>Other common issues</vt:lpstr>
      <vt:lpstr>Georeferencing rasters</vt:lpstr>
      <vt:lpstr>Example</vt:lpstr>
      <vt:lpstr>Process overview</vt:lpstr>
      <vt:lpstr>Image projections</vt:lpstr>
      <vt:lpstr>Choose most likely map CS</vt:lpstr>
      <vt:lpstr>Preparing reference map</vt:lpstr>
      <vt:lpstr>Georeferencing toolbar</vt:lpstr>
      <vt:lpstr>Fit to Display </vt:lpstr>
      <vt:lpstr>Adding Links</vt:lpstr>
      <vt:lpstr>Link Table 1</vt:lpstr>
      <vt:lpstr>Transformation method</vt:lpstr>
      <vt:lpstr>Rules of Thumb  </vt:lpstr>
      <vt:lpstr>The Weather Channel</vt:lpstr>
      <vt:lpstr>Link Table 2</vt:lpstr>
      <vt:lpstr>Finalize georeferencing</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mac003878</cp:lastModifiedBy>
  <cp:revision>528</cp:revision>
  <dcterms:created xsi:type="dcterms:W3CDTF">2017-12-05T17:18:18Z</dcterms:created>
  <dcterms:modified xsi:type="dcterms:W3CDTF">2018-04-23T12:41:10Z</dcterms:modified>
</cp:coreProperties>
</file>