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8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84"/>
  </p:notesMasterIdLst>
  <p:handoutMasterIdLst>
    <p:handoutMasterId r:id="rId85"/>
  </p:handoutMasterIdLst>
  <p:sldIdLst>
    <p:sldId id="273" r:id="rId10"/>
    <p:sldId id="276" r:id="rId11"/>
    <p:sldId id="275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2" r:id="rId58"/>
    <p:sldId id="323" r:id="rId59"/>
    <p:sldId id="324" r:id="rId60"/>
    <p:sldId id="325" r:id="rId61"/>
    <p:sldId id="326" r:id="rId62"/>
    <p:sldId id="327" r:id="rId63"/>
    <p:sldId id="328" r:id="rId64"/>
    <p:sldId id="329" r:id="rId65"/>
    <p:sldId id="330" r:id="rId66"/>
    <p:sldId id="331" r:id="rId67"/>
    <p:sldId id="332" r:id="rId68"/>
    <p:sldId id="333" r:id="rId69"/>
    <p:sldId id="334" r:id="rId70"/>
    <p:sldId id="335" r:id="rId71"/>
    <p:sldId id="336" r:id="rId72"/>
    <p:sldId id="337" r:id="rId73"/>
    <p:sldId id="338" r:id="rId74"/>
    <p:sldId id="339" r:id="rId75"/>
    <p:sldId id="340" r:id="rId76"/>
    <p:sldId id="341" r:id="rId77"/>
    <p:sldId id="342" r:id="rId78"/>
    <p:sldId id="343" r:id="rId79"/>
    <p:sldId id="344" r:id="rId80"/>
    <p:sldId id="345" r:id="rId81"/>
    <p:sldId id="346" r:id="rId82"/>
    <p:sldId id="347" r:id="rId8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5D00"/>
    <a:srgbClr val="C0D6C2"/>
    <a:srgbClr val="B60000"/>
    <a:srgbClr val="185C8E"/>
    <a:srgbClr val="335E6F"/>
    <a:srgbClr val="820082"/>
    <a:srgbClr val="214E91"/>
    <a:srgbClr val="0000FF"/>
    <a:srgbClr val="420747"/>
    <a:srgbClr val="D40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5" autoAdjust="0"/>
    <p:restoredTop sz="86475" autoAdjust="0"/>
  </p:normalViewPr>
  <p:slideViewPr>
    <p:cSldViewPr>
      <p:cViewPr>
        <p:scale>
          <a:sx n="66" d="100"/>
          <a:sy n="66" d="100"/>
        </p:scale>
        <p:origin x="-1056" y="-786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320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76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8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slide" Target="slides/slide6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slide" Target="slides/slide71.xml"/><Relationship Id="rId85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605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12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159416" y="1066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159416" y="19812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159416" y="28956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159416" y="38100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159416" y="47244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159416" y="5638800"/>
            <a:ext cx="4114800" cy="82296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7"/>
          <p:cNvSpPr>
            <a:spLocks noGrp="1"/>
          </p:cNvSpPr>
          <p:nvPr>
            <p:ph sz="quarter" idx="18"/>
          </p:nvPr>
        </p:nvSpPr>
        <p:spPr>
          <a:xfrm>
            <a:off x="4800600" y="1066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 dirty="0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9" name="Content Placeholder 8"/>
          <p:cNvSpPr>
            <a:spLocks noGrp="1"/>
          </p:cNvSpPr>
          <p:nvPr>
            <p:ph sz="quarter" idx="19"/>
          </p:nvPr>
        </p:nvSpPr>
        <p:spPr>
          <a:xfrm>
            <a:off x="4800600" y="19812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/>
          </p:nvPr>
        </p:nvSpPr>
        <p:spPr>
          <a:xfrm>
            <a:off x="4800600" y="28956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3" name="Content Placeholder 10"/>
          <p:cNvSpPr>
            <a:spLocks noGrp="1"/>
          </p:cNvSpPr>
          <p:nvPr>
            <p:ph sz="quarter" idx="21"/>
          </p:nvPr>
        </p:nvSpPr>
        <p:spPr>
          <a:xfrm>
            <a:off x="4800600" y="38100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5" name="Content Placeholder 11"/>
          <p:cNvSpPr>
            <a:spLocks noGrp="1"/>
          </p:cNvSpPr>
          <p:nvPr>
            <p:ph sz="quarter" idx="22"/>
          </p:nvPr>
        </p:nvSpPr>
        <p:spPr>
          <a:xfrm>
            <a:off x="4800600" y="47244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27" name="Content Placeholder 12"/>
          <p:cNvSpPr>
            <a:spLocks noGrp="1"/>
          </p:cNvSpPr>
          <p:nvPr>
            <p:ph sz="quarter" idx="23"/>
          </p:nvPr>
        </p:nvSpPr>
        <p:spPr>
          <a:xfrm>
            <a:off x="4800600" y="5638800"/>
            <a:ext cx="4114800" cy="822960"/>
          </a:xfrm>
          <a:prstGeom prst="rect">
            <a:avLst/>
          </a:prstGeom>
        </p:spPr>
        <p:txBody>
          <a:bodyPr/>
          <a:lstStyle>
            <a:lvl1pPr>
              <a:defRPr lang="en-US" sz="2400" smtClean="0"/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US" sz="1600"/>
            </a:lvl5pPr>
          </a:lstStyle>
          <a:p>
            <a:pPr marL="0" lvl="0" indent="0"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800100" lvl="1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Second level</a:t>
            </a:r>
          </a:p>
          <a:p>
            <a:pPr marL="1200150" lvl="2" indent="-285750">
              <a:spcAft>
                <a:spcPts val="800"/>
              </a:spcAft>
              <a:buFont typeface="Arial" panose="020B0604020202020204" pitchFamily="34" charset="0"/>
            </a:pPr>
            <a:r>
              <a:rPr lang="en-US"/>
              <a:t>Third level</a:t>
            </a:r>
          </a:p>
          <a:p>
            <a:pPr marL="1657350" lvl="3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Fourth level</a:t>
            </a:r>
          </a:p>
          <a:p>
            <a:pPr marL="2114550" lvl="4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7512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980540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5612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7" hasCustomPrompt="1"/>
          </p:nvPr>
        </p:nvSpPr>
        <p:spPr>
          <a:xfrm>
            <a:off x="3465912" y="60198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4999894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488875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510540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467512" y="655320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810000"/>
            <a:ext cx="8229600" cy="2362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4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5" hasCustomPrompt="1"/>
          </p:nvPr>
        </p:nvSpPr>
        <p:spPr>
          <a:xfrm>
            <a:off x="6473952" y="6705599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524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30480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4800600"/>
            <a:ext cx="82296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5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80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5146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8100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50292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Photo Credit"/>
          <p:cNvSpPr>
            <a:spLocks noGrp="1"/>
          </p:cNvSpPr>
          <p:nvPr>
            <p:ph type="body" sz="quarter" idx="17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5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57200" y="217932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306324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57200" y="394716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483108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57200" y="5715000"/>
            <a:ext cx="822960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9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</a:defRPr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72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16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defRPr sz="4400" b="1">
                <a:solidFill>
                  <a:srgbClr val="185C8E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</a:t>
            </a:r>
            <a:r>
              <a:rPr lang="en-US" dirty="0" smtClean="0"/>
              <a:t>title </a:t>
            </a:r>
            <a:r>
              <a:rPr lang="en-US" dirty="0"/>
              <a:t>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3"/>
          </p:nvPr>
        </p:nvSpPr>
        <p:spPr>
          <a:xfrm>
            <a:off x="4663440" y="12954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4"/>
          </p:nvPr>
        </p:nvSpPr>
        <p:spPr>
          <a:xfrm>
            <a:off x="45720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"/>
          <p:cNvSpPr>
            <a:spLocks noGrp="1"/>
          </p:cNvSpPr>
          <p:nvPr>
            <p:ph idx="15"/>
          </p:nvPr>
        </p:nvSpPr>
        <p:spPr>
          <a:xfrm>
            <a:off x="4663440" y="214884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"/>
          <p:cNvSpPr>
            <a:spLocks noGrp="1"/>
          </p:cNvSpPr>
          <p:nvPr>
            <p:ph idx="16"/>
          </p:nvPr>
        </p:nvSpPr>
        <p:spPr>
          <a:xfrm>
            <a:off x="45720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"/>
          <p:cNvSpPr>
            <a:spLocks noGrp="1"/>
          </p:cNvSpPr>
          <p:nvPr>
            <p:ph idx="17"/>
          </p:nvPr>
        </p:nvSpPr>
        <p:spPr>
          <a:xfrm>
            <a:off x="4663440" y="300228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Jump Link"/>
          <p:cNvSpPr>
            <a:spLocks noGrp="1"/>
          </p:cNvSpPr>
          <p:nvPr>
            <p:ph type="body" sz="quarter" idx="18" hasCustomPrompt="1"/>
          </p:nvPr>
        </p:nvSpPr>
        <p:spPr>
          <a:xfrm>
            <a:off x="3465576" y="6553200"/>
            <a:ext cx="2212848" cy="10058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lvl="0"/>
            <a:r>
              <a:rPr lang="en-US" dirty="0" smtClean="0"/>
              <a:t>Add “Access the text alternative for slide images.”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0"/>
          </p:nvPr>
        </p:nvSpPr>
        <p:spPr>
          <a:xfrm>
            <a:off x="45720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"/>
          <p:cNvSpPr>
            <a:spLocks noGrp="1"/>
          </p:cNvSpPr>
          <p:nvPr>
            <p:ph idx="21"/>
          </p:nvPr>
        </p:nvSpPr>
        <p:spPr>
          <a:xfrm>
            <a:off x="4663440" y="385572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1"/>
          <p:cNvSpPr>
            <a:spLocks noGrp="1"/>
          </p:cNvSpPr>
          <p:nvPr>
            <p:ph idx="22"/>
          </p:nvPr>
        </p:nvSpPr>
        <p:spPr>
          <a:xfrm>
            <a:off x="45720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"/>
          <p:cNvSpPr>
            <a:spLocks noGrp="1"/>
          </p:cNvSpPr>
          <p:nvPr>
            <p:ph idx="23"/>
          </p:nvPr>
        </p:nvSpPr>
        <p:spPr>
          <a:xfrm>
            <a:off x="4663440" y="470916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"/>
          <p:cNvSpPr>
            <a:spLocks noGrp="1"/>
          </p:cNvSpPr>
          <p:nvPr>
            <p:ph idx="24"/>
          </p:nvPr>
        </p:nvSpPr>
        <p:spPr>
          <a:xfrm>
            <a:off x="45720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"/>
          <p:cNvSpPr>
            <a:spLocks noGrp="1"/>
          </p:cNvSpPr>
          <p:nvPr>
            <p:ph idx="25"/>
          </p:nvPr>
        </p:nvSpPr>
        <p:spPr>
          <a:xfrm>
            <a:off x="4663440" y="5562600"/>
            <a:ext cx="4023360" cy="7315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>
              <a:spcBef>
                <a:spcPts val="1200"/>
              </a:spcBef>
              <a:spcAft>
                <a:spcPts val="600"/>
              </a:spcAft>
              <a:buClr>
                <a:srgbClr val="B60000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>
              <a:spcBef>
                <a:spcPts val="1200"/>
              </a:spcBef>
              <a:spcAft>
                <a:spcPts val="600"/>
              </a:spcAft>
              <a:buClr>
                <a:srgbClr val="085367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>
              <a:spcBef>
                <a:spcPts val="1200"/>
              </a:spcBef>
              <a:spcAft>
                <a:spcPts val="600"/>
              </a:spcAft>
              <a:buClr>
                <a:srgbClr val="663F78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26" hasCustomPrompt="1"/>
          </p:nvPr>
        </p:nvSpPr>
        <p:spPr>
          <a:xfrm>
            <a:off x="6473952" y="67056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 marL="0" indent="0" algn="r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7"/>
          </p:nvPr>
        </p:nvSpPr>
        <p:spPr>
          <a:xfrm>
            <a:off x="7498080" y="0"/>
            <a:ext cx="1645920" cy="3383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B600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81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35706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273243" y="65294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357063" y="5996050"/>
            <a:ext cx="2429874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02643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Font typeface="Arial" panose="020B0604020202020204" pitchFamily="34" charset="0"/>
              <a:buNone/>
              <a:defRPr sz="2400"/>
            </a:lvl1pPr>
            <a:lvl2pPr marL="800100" indent="-3429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1908587" y="65294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467512" y="5081650"/>
            <a:ext cx="2208976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883920" y="0"/>
            <a:ext cx="7955280" cy="1188720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1264920"/>
            <a:ext cx="6400800" cy="64008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1">
                <a:solidFill>
                  <a:srgbClr val="6A6A6A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371600" y="3581400"/>
            <a:ext cx="6400800" cy="2438400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57250" y="1231900"/>
            <a:ext cx="8001000" cy="0"/>
          </a:xfrm>
          <a:prstGeom prst="line">
            <a:avLst/>
          </a:prstGeom>
          <a:ln>
            <a:solidFill>
              <a:srgbClr val="00518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6294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356610" y="6477000"/>
            <a:ext cx="243078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Add “Return to previous slide.”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36620" y="4260273"/>
            <a:ext cx="569976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965" r:id="rId3"/>
    <p:sldLayoutId id="2147483753" r:id="rId4"/>
    <p:sldLayoutId id="2147483908" r:id="rId5"/>
    <p:sldLayoutId id="2147483950" r:id="rId6"/>
    <p:sldLayoutId id="2147483757" r:id="rId7"/>
    <p:sldLayoutId id="2147483877" r:id="rId8"/>
    <p:sldLayoutId id="2147483761" r:id="rId9"/>
    <p:sldLayoutId id="2147483800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 2019 McGraw-Hill Education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53" r:id="rId8"/>
    <p:sldLayoutId id="2147483954" r:id="rId9"/>
    <p:sldLayoutId id="2147483955" r:id="rId10"/>
    <p:sldLayoutId id="2147483956" r:id="rId11"/>
    <p:sldLayoutId id="2147483957" r:id="rId12"/>
    <p:sldLayoutId id="2147483958" r:id="rId13"/>
    <p:sldLayoutId id="214748395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geo.data.gov/" TargetMode="External"/><Relationship Id="rId2" Type="http://schemas.openxmlformats.org/officeDocument/2006/relationships/hyperlink" Target="http://nationalmap.gov/" TargetMode="External"/><Relationship Id="rId1" Type="http://schemas.openxmlformats.org/officeDocument/2006/relationships/slideLayout" Target="../slideLayouts/slideLayout25.xml"/><Relationship Id="rId6" Type="http://schemas.openxmlformats.org/officeDocument/2006/relationships/slide" Target="slide2.xml"/><Relationship Id="rId5" Type="http://schemas.openxmlformats.org/officeDocument/2006/relationships/hyperlink" Target="http://data.geocomm.com/" TargetMode="External"/><Relationship Id="rId4" Type="http://schemas.openxmlformats.org/officeDocument/2006/relationships/hyperlink" Target="http://www.cdc.gov/gis/data.htm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slide" Target="slide4.xml"/><Relationship Id="rId7" Type="http://schemas.openxmlformats.org/officeDocument/2006/relationships/slide" Target="slide3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5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10" Type="http://schemas.openxmlformats.org/officeDocument/2006/relationships/slide" Target="slide71.xml"/><Relationship Id="rId4" Type="http://schemas.openxmlformats.org/officeDocument/2006/relationships/slide" Target="slide11.xml"/><Relationship Id="rId9" Type="http://schemas.openxmlformats.org/officeDocument/2006/relationships/slide" Target="slide6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8.xml"/><Relationship Id="rId5" Type="http://schemas.openxmlformats.org/officeDocument/2006/relationships/slide" Target="slide2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9.xml"/><Relationship Id="rId4" Type="http://schemas.openxmlformats.org/officeDocument/2006/relationships/slide" Target="slide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9.xml"/><Relationship Id="rId6" Type="http://schemas.openxmlformats.org/officeDocument/2006/relationships/slide" Target="slide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8.xml"/><Relationship Id="rId4" Type="http://schemas.openxmlformats.org/officeDocument/2006/relationships/slide" Target="slide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6.xml"/><Relationship Id="rId4" Type="http://schemas.openxmlformats.org/officeDocument/2006/relationships/slide" Target="slide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7.xml"/><Relationship Id="rId5" Type="http://schemas.openxmlformats.org/officeDocument/2006/relationships/slide" Target="slide2.xml"/><Relationship Id="rId4" Type="http://schemas.openxmlformats.org/officeDocument/2006/relationships/image" Target="../media/image7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214E91"/>
                </a:solidFill>
              </a:rPr>
              <a:t>Mastering </a:t>
            </a:r>
            <a:r>
              <a:rPr lang="en-US" b="1" dirty="0" smtClean="0">
                <a:solidFill>
                  <a:srgbClr val="214E91"/>
                </a:solidFill>
              </a:rPr>
              <a:t>ArcGIS</a:t>
            </a:r>
            <a:br>
              <a:rPr lang="en-US" b="1" dirty="0" smtClean="0">
                <a:solidFill>
                  <a:srgbClr val="214E91"/>
                </a:solidFill>
              </a:rPr>
            </a:br>
            <a:r>
              <a:rPr lang="en-US" sz="2500" dirty="0">
                <a:solidFill>
                  <a:srgbClr val="214E91"/>
                </a:solidFill>
              </a:rPr>
              <a:t>Eighth Edition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820082"/>
                </a:solidFill>
              </a:rPr>
              <a:t>Maribeth </a:t>
            </a:r>
            <a:r>
              <a:rPr lang="en-US" dirty="0" smtClean="0">
                <a:solidFill>
                  <a:srgbClr val="820082"/>
                </a:solidFill>
              </a:rPr>
              <a:t>Price</a:t>
            </a:r>
          </a:p>
          <a:p>
            <a:r>
              <a:rPr lang="en-US" sz="2000" b="0" i="1" dirty="0">
                <a:solidFill>
                  <a:srgbClr val="820082"/>
                </a:solidFill>
              </a:rPr>
              <a:t>South Dakota School of Mines and Technology</a:t>
            </a:r>
            <a:endParaRPr lang="en-US" sz="2000" dirty="0">
              <a:solidFill>
                <a:srgbClr val="820082"/>
              </a:solidFill>
            </a:endParaRPr>
          </a:p>
        </p:txBody>
      </p:sp>
      <p:sp>
        <p:nvSpPr>
          <p:cNvPr id="7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spcAft>
                <a:spcPts val="2400"/>
              </a:spcAft>
            </a:pPr>
            <a:r>
              <a:rPr lang="en-US" b="1" dirty="0">
                <a:solidFill>
                  <a:srgbClr val="185C8E"/>
                </a:solidFill>
                <a:latin typeface="+mj-lt"/>
              </a:rPr>
              <a:t>Chapter </a:t>
            </a:r>
            <a:r>
              <a:rPr lang="en-US" b="1" dirty="0" smtClean="0">
                <a:solidFill>
                  <a:srgbClr val="185C8E"/>
                </a:solidFill>
                <a:latin typeface="+mj-lt"/>
              </a:rPr>
              <a:t>2</a:t>
            </a:r>
          </a:p>
          <a:p>
            <a:r>
              <a:rPr lang="en-US" dirty="0"/>
              <a:t>Managing GIS </a:t>
            </a:r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dirty="0"/>
              <a:t>© 2019 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extensions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724400" cy="5181600"/>
          </a:xfrm>
        </p:spPr>
        <p:txBody>
          <a:bodyPr/>
          <a:lstStyle/>
          <a:p>
            <a:r>
              <a:rPr lang="en-US" dirty="0"/>
              <a:t>A 3-4 letter code that designates the file type</a:t>
            </a:r>
          </a:p>
          <a:p>
            <a:pPr lvl="1"/>
            <a:r>
              <a:rPr lang="en-US" dirty="0"/>
              <a:t>.doc, .</a:t>
            </a:r>
            <a:r>
              <a:rPr lang="en-US" dirty="0" err="1"/>
              <a:t>docx</a:t>
            </a:r>
            <a:r>
              <a:rPr lang="en-US" dirty="0"/>
              <a:t>, .</a:t>
            </a:r>
            <a:r>
              <a:rPr lang="en-US" dirty="0" err="1"/>
              <a:t>xls</a:t>
            </a:r>
            <a:r>
              <a:rPr lang="en-US" dirty="0"/>
              <a:t>, .</a:t>
            </a:r>
            <a:r>
              <a:rPr lang="en-US" dirty="0" err="1"/>
              <a:t>xlsx</a:t>
            </a:r>
            <a:r>
              <a:rPr lang="en-US" dirty="0"/>
              <a:t>, .</a:t>
            </a:r>
            <a:r>
              <a:rPr lang="en-US" dirty="0" err="1"/>
              <a:t>mxd</a:t>
            </a:r>
            <a:r>
              <a:rPr lang="en-US" dirty="0"/>
              <a:t>, .</a:t>
            </a:r>
            <a:r>
              <a:rPr lang="en-US" dirty="0" err="1"/>
              <a:t>tif</a:t>
            </a:r>
            <a:r>
              <a:rPr lang="en-US" dirty="0"/>
              <a:t>, .</a:t>
            </a:r>
            <a:r>
              <a:rPr lang="en-US" dirty="0" err="1"/>
              <a:t>png</a:t>
            </a:r>
            <a:r>
              <a:rPr lang="en-US" dirty="0"/>
              <a:t>, .jpg</a:t>
            </a:r>
          </a:p>
          <a:p>
            <a:r>
              <a:rPr lang="en-US" dirty="0"/>
              <a:t>Change computer settings to make these visible</a:t>
            </a:r>
          </a:p>
          <a:p>
            <a:r>
              <a:rPr lang="en-US" dirty="0"/>
              <a:t>Very helpful when downloading and importing data </a:t>
            </a:r>
            <a:r>
              <a:rPr lang="en-US" dirty="0" smtClean="0"/>
              <a:t>sets</a:t>
            </a:r>
            <a:endParaRPr lang="en-US" dirty="0"/>
          </a:p>
        </p:txBody>
      </p:sp>
      <p:pic>
        <p:nvPicPr>
          <p:cNvPr id="1433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914400"/>
            <a:ext cx="3017520" cy="4170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105400"/>
            <a:ext cx="3017520" cy="15323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61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Finding data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99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Lots of data out there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ArcGIS Online (not all downloadable)</a:t>
            </a:r>
          </a:p>
          <a:p>
            <a:r>
              <a:rPr lang="en-US" dirty="0"/>
              <a:t>State and federal government sites</a:t>
            </a:r>
          </a:p>
          <a:p>
            <a:r>
              <a:rPr lang="en-US" dirty="0"/>
              <a:t>GIS Clearinghouses (store metadata)</a:t>
            </a:r>
          </a:p>
          <a:p>
            <a:r>
              <a:rPr lang="en-US" dirty="0"/>
              <a:t>University/research organizations</a:t>
            </a:r>
          </a:p>
          <a:p>
            <a:r>
              <a:rPr lang="en-US" dirty="0"/>
              <a:t>Some is great, some is worthless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19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200400" y="0"/>
            <a:ext cx="2743200" cy="548640"/>
          </a:xfrm>
        </p:spPr>
        <p:txBody>
          <a:bodyPr/>
          <a:lstStyle/>
          <a:p>
            <a:r>
              <a:rPr lang="en-US" sz="3600" b="0" dirty="0"/>
              <a:t>Geo.data.gov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62" y="586053"/>
            <a:ext cx="7498080" cy="6043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53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Searching</a:t>
            </a:r>
            <a:r>
              <a:rPr lang="en-US" sz="1500" dirty="0" smtClean="0"/>
              <a:t> 1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Search in your favorite search engine for:</a:t>
            </a:r>
          </a:p>
          <a:p>
            <a:pPr lvl="1"/>
            <a:r>
              <a:rPr lang="en-US" dirty="0"/>
              <a:t>topic + GIS</a:t>
            </a:r>
          </a:p>
          <a:p>
            <a:pPr lvl="1"/>
            <a:r>
              <a:rPr lang="en-US" dirty="0"/>
              <a:t>topic + </a:t>
            </a:r>
            <a:r>
              <a:rPr lang="en-US" dirty="0" err="1"/>
              <a:t>shapefile</a:t>
            </a:r>
            <a:endParaRPr lang="en-US" dirty="0"/>
          </a:p>
          <a:p>
            <a:pPr lvl="1"/>
            <a:r>
              <a:rPr lang="en-US" dirty="0"/>
              <a:t>topic + e00</a:t>
            </a:r>
          </a:p>
          <a:p>
            <a:pPr lvl="1"/>
            <a:r>
              <a:rPr lang="en-US" dirty="0" err="1"/>
              <a:t>placename</a:t>
            </a:r>
            <a:r>
              <a:rPr lang="en-US" dirty="0"/>
              <a:t> + GIS</a:t>
            </a:r>
          </a:p>
          <a:p>
            <a:pPr lvl="1"/>
            <a:r>
              <a:rPr lang="en-US" dirty="0" err="1"/>
              <a:t>placename</a:t>
            </a:r>
            <a:r>
              <a:rPr lang="en-US" dirty="0"/>
              <a:t> + </a:t>
            </a:r>
            <a:r>
              <a:rPr lang="en-US" dirty="0" err="1"/>
              <a:t>shapefile</a:t>
            </a:r>
            <a:endParaRPr lang="en-US" dirty="0"/>
          </a:p>
          <a:p>
            <a:pPr lvl="1"/>
            <a:r>
              <a:rPr lang="en-US" dirty="0" err="1"/>
              <a:t>placename</a:t>
            </a:r>
            <a:r>
              <a:rPr lang="en-US" dirty="0"/>
              <a:t> + </a:t>
            </a:r>
            <a:r>
              <a:rPr lang="en-US" dirty="0" smtClean="0"/>
              <a:t>e00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31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Searching </a:t>
            </a:r>
            <a:r>
              <a:rPr lang="en-US" dirty="0" err="1"/>
              <a:t>solis</a:t>
            </a:r>
            <a:r>
              <a:rPr lang="en-US" dirty="0"/>
              <a:t> + </a:t>
            </a:r>
            <a:r>
              <a:rPr lang="en-US" dirty="0" err="1" smtClean="0"/>
              <a:t>gis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54" y="990600"/>
            <a:ext cx="7262492" cy="566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46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Searching</a:t>
            </a:r>
            <a:r>
              <a:rPr lang="en-US" sz="1500" dirty="0"/>
              <a:t> </a:t>
            </a:r>
            <a:r>
              <a:rPr lang="en-US" sz="1500" dirty="0" smtClean="0"/>
              <a:t>2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Try some of the clearinghouse sites</a:t>
            </a:r>
          </a:p>
          <a:p>
            <a:r>
              <a:rPr lang="en-US" dirty="0">
                <a:hlinkClick r:id="rId2"/>
              </a:rPr>
              <a:t>http://nationalmap.gov</a:t>
            </a:r>
            <a:endParaRPr lang="en-US" dirty="0"/>
          </a:p>
          <a:p>
            <a:r>
              <a:rPr lang="en-US" dirty="0">
                <a:hlinkClick r:id="rId3"/>
              </a:rPr>
              <a:t>http://geo.data.gov</a:t>
            </a:r>
            <a:endParaRPr lang="en-US" dirty="0"/>
          </a:p>
          <a:p>
            <a:r>
              <a:rPr lang="en-US" dirty="0">
                <a:hlinkClick r:id="rId4"/>
              </a:rPr>
              <a:t>http://www.cdc.gov/gis/data.htm</a:t>
            </a:r>
            <a:endParaRPr lang="en-US" dirty="0"/>
          </a:p>
          <a:p>
            <a:r>
              <a:rPr lang="en-US" dirty="0">
                <a:hlinkClick r:id="rId5"/>
              </a:rPr>
              <a:t>http://data.geocomm.com/</a:t>
            </a:r>
            <a:r>
              <a:rPr lang="en-US" dirty="0"/>
              <a:t> </a:t>
            </a:r>
          </a:p>
          <a:p>
            <a:r>
              <a:rPr lang="en-US" dirty="0"/>
              <a:t>Keep notes when you find a good </a:t>
            </a:r>
            <a:r>
              <a:rPr lang="en-US" dirty="0" smtClean="0"/>
              <a:t>site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30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 site is different</a:t>
            </a:r>
          </a:p>
          <a:p>
            <a:r>
              <a:rPr lang="en-US" dirty="0"/>
              <a:t>Many kinds of data formats</a:t>
            </a:r>
          </a:p>
          <a:p>
            <a:r>
              <a:rPr lang="en-US" dirty="0"/>
              <a:t>Not all sites work as advertised</a:t>
            </a:r>
          </a:p>
          <a:p>
            <a:r>
              <a:rPr lang="en-US" dirty="0"/>
              <a:t>Not all data downloads are valuable</a:t>
            </a:r>
          </a:p>
          <a:p>
            <a:r>
              <a:rPr lang="en-US" dirty="0"/>
              <a:t>You need to develop a lot of general computer savvy</a:t>
            </a:r>
          </a:p>
          <a:p>
            <a:r>
              <a:rPr lang="en-US" dirty="0"/>
              <a:t>You need to be willing to try, fail, explore, invent, search, learn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56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Zipping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562600" cy="4800600"/>
          </a:xfrm>
        </p:spPr>
        <p:txBody>
          <a:bodyPr/>
          <a:lstStyle/>
          <a:p>
            <a:r>
              <a:rPr lang="en-US" dirty="0"/>
              <a:t>Many data sets are zipped and must be extracted before ArcGIS can use them</a:t>
            </a:r>
          </a:p>
          <a:p>
            <a:r>
              <a:rPr lang="en-US" dirty="0"/>
              <a:t>Several zip utilities available</a:t>
            </a:r>
          </a:p>
          <a:p>
            <a:pPr lvl="1"/>
            <a:r>
              <a:rPr lang="en-US" dirty="0"/>
              <a:t>I like 7-zip and it is free</a:t>
            </a:r>
          </a:p>
          <a:p>
            <a:pPr lvl="1"/>
            <a:r>
              <a:rPr lang="en-US" dirty="0"/>
              <a:t>Download one and learn to use </a:t>
            </a:r>
            <a:r>
              <a:rPr lang="en-US" dirty="0" smtClean="0"/>
              <a:t>it</a:t>
            </a:r>
            <a:endParaRPr lang="en-US" dirty="0"/>
          </a:p>
        </p:txBody>
      </p:sp>
      <p:pic>
        <p:nvPicPr>
          <p:cNvPr id="1638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365" y="1295400"/>
            <a:ext cx="2541411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0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 scale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876800" cy="2743200"/>
          </a:xfrm>
        </p:spPr>
        <p:txBody>
          <a:bodyPr/>
          <a:lstStyle/>
          <a:p>
            <a:r>
              <a:rPr lang="en-US" dirty="0"/>
              <a:t>Data come at many scales</a:t>
            </a:r>
          </a:p>
          <a:p>
            <a:r>
              <a:rPr lang="en-US" dirty="0"/>
              <a:t>Need to find data at a suitable scale for your </a:t>
            </a:r>
            <a:r>
              <a:rPr lang="en-US" dirty="0" smtClean="0"/>
              <a:t>project</a:t>
            </a:r>
            <a:endParaRPr lang="en-US" dirty="0"/>
          </a:p>
        </p:txBody>
      </p:sp>
      <p:pic>
        <p:nvPicPr>
          <p:cNvPr id="1741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011" y="1470569"/>
            <a:ext cx="3232589" cy="432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868680" y="4800600"/>
            <a:ext cx="4389120" cy="1005840"/>
          </a:xfrm>
        </p:spPr>
        <p:txBody>
          <a:bodyPr/>
          <a:lstStyle/>
          <a:p>
            <a:r>
              <a:rPr lang="en-US" sz="2000" dirty="0"/>
              <a:t>The purple, orange and black lines represent source scales of 1:25 million, 1:5 million, and 1:50,000, respectively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25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60720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GIS Concepts</a:t>
            </a:r>
            <a:endParaRPr lang="en-US" dirty="0"/>
          </a:p>
          <a:p>
            <a:pPr lvl="1">
              <a:spcBef>
                <a:spcPts val="600"/>
              </a:spcBef>
            </a:pPr>
            <a:r>
              <a:rPr lang="en-US" dirty="0">
                <a:hlinkClick r:id="rId3" action="ppaction://hlinksldjump"/>
              </a:rPr>
              <a:t>GIS data are different</a:t>
            </a:r>
            <a:endParaRPr lang="en-US" dirty="0"/>
          </a:p>
          <a:p>
            <a:pPr lvl="1">
              <a:spcBef>
                <a:spcPts val="600"/>
              </a:spcBef>
            </a:pPr>
            <a:r>
              <a:rPr lang="en-US" dirty="0">
                <a:hlinkClick r:id="rId4" action="ppaction://hlinksldjump"/>
              </a:rPr>
              <a:t>Finding data</a:t>
            </a:r>
            <a:endParaRPr lang="en-US" dirty="0"/>
          </a:p>
          <a:p>
            <a:r>
              <a:rPr lang="en-US" dirty="0">
                <a:hlinkClick r:id="rId5" action="ppaction://hlinksldjump"/>
              </a:rPr>
              <a:t>About ArcGIS</a:t>
            </a:r>
            <a:endParaRPr lang="en-US" dirty="0"/>
          </a:p>
          <a:p>
            <a:pPr lvl="1">
              <a:spcBef>
                <a:spcPts val="600"/>
              </a:spcBef>
            </a:pPr>
            <a:r>
              <a:rPr lang="en-US" dirty="0">
                <a:hlinkClick r:id="rId6" action="ppaction://hlinksldjump"/>
              </a:rPr>
              <a:t>Map documents and data frames</a:t>
            </a:r>
            <a:endParaRPr lang="en-US" dirty="0"/>
          </a:p>
          <a:p>
            <a:pPr lvl="1">
              <a:spcBef>
                <a:spcPts val="600"/>
              </a:spcBef>
            </a:pPr>
            <a:r>
              <a:rPr lang="en-US" dirty="0">
                <a:hlinkClick r:id="rId7" action="ppaction://hlinksldjump"/>
              </a:rPr>
              <a:t>Using </a:t>
            </a:r>
            <a:r>
              <a:rPr lang="en-US" dirty="0" err="1">
                <a:hlinkClick r:id="rId7" action="ppaction://hlinksldjump"/>
              </a:rPr>
              <a:t>ArcCatalog</a:t>
            </a:r>
            <a:endParaRPr lang="en-US" dirty="0"/>
          </a:p>
          <a:p>
            <a:pPr lvl="1">
              <a:spcBef>
                <a:spcPts val="600"/>
              </a:spcBef>
            </a:pPr>
            <a:r>
              <a:rPr lang="en-US" dirty="0">
                <a:hlinkClick r:id="rId8" action="ppaction://hlinksldjump"/>
              </a:rPr>
              <a:t>Assembling data for a geodatabase</a:t>
            </a:r>
            <a:endParaRPr lang="en-US" dirty="0"/>
          </a:p>
          <a:p>
            <a:pPr lvl="1">
              <a:spcBef>
                <a:spcPts val="600"/>
              </a:spcBef>
            </a:pPr>
            <a:r>
              <a:rPr lang="en-US" dirty="0">
                <a:hlinkClick r:id="rId9" action="ppaction://hlinksldjump"/>
              </a:rPr>
              <a:t>Using </a:t>
            </a:r>
            <a:r>
              <a:rPr lang="en-US" dirty="0" err="1">
                <a:hlinkClick r:id="rId9" action="ppaction://hlinksldjump"/>
              </a:rPr>
              <a:t>ArcToolbox</a:t>
            </a:r>
            <a:endParaRPr lang="en-US" dirty="0"/>
          </a:p>
          <a:p>
            <a:pPr lvl="1">
              <a:spcBef>
                <a:spcPts val="600"/>
              </a:spcBef>
            </a:pPr>
            <a:r>
              <a:rPr lang="en-US" dirty="0">
                <a:hlinkClick r:id="rId10" action="ppaction://hlinksldjump"/>
              </a:rPr>
              <a:t>Using </a:t>
            </a:r>
            <a:r>
              <a:rPr lang="en-US" dirty="0" err="1">
                <a:hlinkClick r:id="rId10" action="ppaction://hlinksldjump"/>
              </a:rPr>
              <a:t>Esri</a:t>
            </a:r>
            <a:r>
              <a:rPr lang="en-US" dirty="0">
                <a:hlinkClick r:id="rId10" action="ppaction://hlinksldjump"/>
              </a:rPr>
              <a:t> Data and Maps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8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Available scales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Small scale data (world, country, state) are relatively easy to find over large areas</a:t>
            </a:r>
          </a:p>
          <a:p>
            <a:r>
              <a:rPr lang="en-US" dirty="0"/>
              <a:t>Large scale base data down to 1:24,000 common in the United States</a:t>
            </a:r>
          </a:p>
          <a:p>
            <a:r>
              <a:rPr lang="en-US" dirty="0"/>
              <a:t>Very large scale data (parcels) are difficult to find and very localized</a:t>
            </a:r>
          </a:p>
          <a:p>
            <a:r>
              <a:rPr lang="en-US" dirty="0"/>
              <a:t>Specialized data (geology) typically only at small scales or localized special areas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46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Metadata</a:t>
            </a:r>
            <a:r>
              <a:rPr lang="en-US" sz="1500" dirty="0"/>
              <a:t>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886200" cy="493776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 Contains information about data needed to understand the data and evaluate its quality</a:t>
            </a:r>
          </a:p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 Should be provided with every data set distributed to the public</a:t>
            </a:r>
          </a:p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 May be stored as part of the data set or in a separate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file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 r="6031"/>
          <a:stretch>
            <a:fillRect/>
          </a:stretch>
        </p:blipFill>
        <p:spPr bwMode="auto">
          <a:xfrm>
            <a:off x="4643236" y="1143000"/>
            <a:ext cx="4272164" cy="5105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13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Metadata</a:t>
            </a:r>
            <a:r>
              <a:rPr lang="en-US" sz="1500" dirty="0"/>
              <a:t> </a:t>
            </a:r>
            <a:r>
              <a:rPr lang="en-US" sz="1500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846320" cy="4937760"/>
          </a:xfrm>
        </p:spPr>
        <p:txBody>
          <a:bodyPr/>
          <a:lstStyle/>
          <a:p>
            <a:r>
              <a:rPr lang="en-US" dirty="0"/>
              <a:t>Useful for assessing the quality (fitness for a given purpose)</a:t>
            </a:r>
          </a:p>
          <a:p>
            <a:r>
              <a:rPr lang="en-US" dirty="0"/>
              <a:t>Always look on web sites—it may be a separate download than the GIS data</a:t>
            </a:r>
          </a:p>
          <a:p>
            <a:r>
              <a:rPr lang="en-US" dirty="0"/>
              <a:t>Download it and keep with the data</a:t>
            </a:r>
          </a:p>
        </p:txBody>
      </p:sp>
      <p:pic>
        <p:nvPicPr>
          <p:cNvPr id="1843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540" y="1371600"/>
            <a:ext cx="239446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11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114800" cy="5105400"/>
          </a:xfrm>
        </p:spPr>
        <p:txBody>
          <a:bodyPr/>
          <a:lstStyle/>
          <a:p>
            <a:r>
              <a:rPr lang="en-US" dirty="0"/>
              <a:t>Item Description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Brief set of attributes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Quick to create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Default style</a:t>
            </a:r>
          </a:p>
          <a:p>
            <a:r>
              <a:rPr lang="en-US" dirty="0"/>
              <a:t>Standards-based metadata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Extended information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Must set the metadata style to see it</a:t>
            </a:r>
          </a:p>
        </p:txBody>
      </p:sp>
      <p:pic>
        <p:nvPicPr>
          <p:cNvPr id="1945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3516" y="1371600"/>
            <a:ext cx="4218084" cy="485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24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see more metadata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295400"/>
          </a:xfrm>
        </p:spPr>
        <p:txBody>
          <a:bodyPr/>
          <a:lstStyle/>
          <a:p>
            <a:r>
              <a:rPr lang="en-US" sz="2800" dirty="0"/>
              <a:t>Set the metadata style in Customize &gt; </a:t>
            </a:r>
            <a:r>
              <a:rPr lang="en-US" sz="2800" dirty="0" err="1"/>
              <a:t>ArcMap</a:t>
            </a:r>
            <a:r>
              <a:rPr lang="en-US" sz="2800" dirty="0"/>
              <a:t> Options.</a:t>
            </a:r>
          </a:p>
          <a:p>
            <a:r>
              <a:rPr lang="en-US" sz="2800" dirty="0"/>
              <a:t>Use FGDC or North American Profile for most US data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2048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8705" y="2783129"/>
            <a:ext cx="7186590" cy="3693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1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 downloads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2743200" cy="4876800"/>
          </a:xfrm>
        </p:spPr>
        <p:txBody>
          <a:bodyPr/>
          <a:lstStyle/>
          <a:p>
            <a:r>
              <a:rPr lang="en-US" sz="2800" dirty="0"/>
              <a:t>Update the metadata if you have changed the data set</a:t>
            </a:r>
          </a:p>
          <a:p>
            <a:r>
              <a:rPr lang="en-US" sz="2800" dirty="0"/>
              <a:t>I like to put the source citation in the metadata credits so I know where it came from</a:t>
            </a:r>
          </a:p>
        </p:txBody>
      </p:sp>
      <p:pic>
        <p:nvPicPr>
          <p:cNvPr id="2150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4116" y="1143000"/>
            <a:ext cx="5571284" cy="518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73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About ArcGIS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2.</a:t>
            </a:r>
          </a:p>
          <a:p>
            <a:pPr algn="ctr"/>
            <a:r>
              <a:rPr lang="en-US" dirty="0"/>
              <a:t>Managing GIS Data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3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Map documents and data frames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22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map document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505200" cy="4953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Stores collections of data for viewing and analysis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Contains one or more 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data frames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Stores properties for each layer (symbols,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etc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Stores a page layout for printing 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Stores 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references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to files--not the actual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data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Arrow Connector 3"/>
          <p:cNvCxnSpPr/>
          <p:nvPr/>
        </p:nvCxnSpPr>
        <p:spPr>
          <a:xfrm>
            <a:off x="2984500" y="5791200"/>
            <a:ext cx="1447800" cy="0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4"/>
          <p:cNvSpPr>
            <a:spLocks noGrp="1"/>
          </p:cNvSpPr>
          <p:nvPr>
            <p:ph idx="13"/>
          </p:nvPr>
        </p:nvSpPr>
        <p:spPr>
          <a:xfrm>
            <a:off x="4419600" y="5562600"/>
            <a:ext cx="3657600" cy="457200"/>
          </a:xfrm>
        </p:spPr>
        <p:txBody>
          <a:bodyPr/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C:\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mgisdata\usa\states.shp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Picture 5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1520952"/>
            <a:ext cx="4815112" cy="381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24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GIS data are often shared…</a:t>
            </a: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79382"/>
            <a:ext cx="8229600" cy="4889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7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133600"/>
            <a:ext cx="9144000" cy="1188720"/>
          </a:xfrm>
        </p:spPr>
        <p:txBody>
          <a:bodyPr/>
          <a:lstStyle/>
          <a:p>
            <a:r>
              <a:rPr lang="en-US" dirty="0"/>
              <a:t>GIS Concepts</a:t>
            </a:r>
            <a:endParaRPr lang="en-US" sz="15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1447800"/>
          </a:xfrm>
        </p:spPr>
        <p:txBody>
          <a:bodyPr/>
          <a:lstStyle/>
          <a:p>
            <a:pPr algn="ctr"/>
            <a:r>
              <a:rPr lang="en-US" dirty="0"/>
              <a:t>Chapter 2.</a:t>
            </a:r>
          </a:p>
          <a:p>
            <a:pPr algn="ctr"/>
            <a:r>
              <a:rPr lang="en-US" dirty="0"/>
              <a:t>Managing GIS Data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43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docs and data files</a:t>
            </a: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30" y="914400"/>
            <a:ext cx="8331541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5257800" y="3352800"/>
            <a:ext cx="3657600" cy="3200400"/>
          </a:xfrm>
        </p:spPr>
        <p:txBody>
          <a:bodyPr/>
          <a:lstStyle/>
          <a:p>
            <a:r>
              <a:rPr lang="en-US" sz="2000" dirty="0"/>
              <a:t>Same data can be used by many map documents</a:t>
            </a:r>
          </a:p>
          <a:p>
            <a:r>
              <a:rPr lang="en-US" sz="2000" dirty="0"/>
              <a:t>Edits made in one document appear in ALL</a:t>
            </a:r>
          </a:p>
          <a:p>
            <a:r>
              <a:rPr lang="en-US" sz="2000" dirty="0"/>
              <a:t>Shipping map document without its data is useless</a:t>
            </a:r>
          </a:p>
          <a:p>
            <a:r>
              <a:rPr lang="en-US" sz="2000" dirty="0"/>
              <a:t>Changing locations of document or data can cause </a:t>
            </a:r>
            <a:r>
              <a:rPr lang="en-US" sz="2000" dirty="0" smtClean="0"/>
              <a:t>problems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37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sources for layers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09600" y="1381125"/>
            <a:ext cx="6286500" cy="49339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ontent Placeholder 3"/>
          <p:cNvSpPr>
            <a:spLocks noGrp="1"/>
          </p:cNvSpPr>
          <p:nvPr>
            <p:ph idx="13"/>
          </p:nvPr>
        </p:nvSpPr>
        <p:spPr>
          <a:xfrm>
            <a:off x="5029200" y="2362200"/>
            <a:ext cx="3581400" cy="1371600"/>
          </a:xfrm>
          <a:solidFill>
            <a:schemeClr val="bg1"/>
          </a:solidFill>
        </p:spPr>
        <p:txBody>
          <a:bodyPr/>
          <a:lstStyle/>
          <a:p>
            <a:r>
              <a:rPr lang="en-US" dirty="0"/>
              <a:t>Listed in Source tab</a:t>
            </a:r>
          </a:p>
          <a:p>
            <a:r>
              <a:rPr lang="en-US" dirty="0"/>
              <a:t>Stored as </a:t>
            </a:r>
            <a:r>
              <a:rPr lang="en-US" dirty="0" smtClean="0"/>
              <a:t>pathname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38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Pathnames</a:t>
            </a:r>
          </a:p>
        </p:txBody>
      </p:sp>
      <p:pic>
        <p:nvPicPr>
          <p:cNvPr id="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4663440" cy="372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4968240" y="1295400"/>
            <a:ext cx="4023360" cy="3108960"/>
          </a:xfrm>
        </p:spPr>
        <p:txBody>
          <a:bodyPr/>
          <a:lstStyle/>
          <a:p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Absolute paths always start at the top of the data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tree</a:t>
            </a:r>
            <a:endParaRPr lang="en-US" sz="2400" b="1" dirty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C:\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mgisdata\usa\states.shp</a:t>
            </a:r>
            <a:endParaRPr lang="en-US" sz="2400" b="1" dirty="0">
              <a:solidFill>
                <a:srgbClr val="0000FF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Relative paths start at the location of the map </a:t>
            </a:r>
            <a:r>
              <a:rPr lang="en-US" sz="2400" b="1" dirty="0" smtClean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document</a:t>
            </a:r>
            <a:endParaRPr lang="en-US" sz="2400" b="1" dirty="0">
              <a:solidFill>
                <a:srgbClr val="0A5D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..\</a:t>
            </a:r>
            <a:r>
              <a:rPr lang="en-US" sz="2400" b="1" dirty="0" err="1" smtClean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usa</a:t>
            </a:r>
            <a:r>
              <a:rPr lang="en-US" sz="2400" b="1" dirty="0" smtClean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\</a:t>
            </a:r>
            <a:r>
              <a:rPr lang="en-US" sz="2400" b="1" dirty="0" err="1" smtClean="0">
                <a:solidFill>
                  <a:srgbClr val="0A5D00"/>
                </a:solidFill>
                <a:latin typeface="Calibri" pitchFamily="34" charset="0"/>
                <a:cs typeface="Calibri" pitchFamily="34" charset="0"/>
              </a:rPr>
              <a:t>states.shp</a:t>
            </a:r>
            <a:endParaRPr lang="en-US" sz="2400" dirty="0">
              <a:solidFill>
                <a:srgbClr val="0A5D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6972300" y="4495800"/>
            <a:ext cx="1737360" cy="731520"/>
          </a:xfrm>
          <a:prstGeom prst="wedgeRectCallout">
            <a:avLst>
              <a:gd name="adj1" fmla="val -154605"/>
              <a:gd name="adj2" fmla="val -92014"/>
            </a:avLst>
          </a:prstGeom>
          <a:solidFill>
            <a:srgbClr val="C0D6C2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en-US" sz="2000" dirty="0">
                <a:latin typeface="Calibri" pitchFamily="34" charset="0"/>
                <a:cs typeface="Calibri" pitchFamily="34" charset="0"/>
              </a:rPr>
              <a:t>.. Means go up one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level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554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97097" y="5029200"/>
            <a:ext cx="2432103" cy="1548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idx="16"/>
          </p:nvPr>
        </p:nvSpPr>
        <p:spPr>
          <a:xfrm>
            <a:off x="5257800" y="5334000"/>
            <a:ext cx="3566160" cy="1005840"/>
          </a:xfrm>
          <a:solidFill>
            <a:srgbClr val="C0D6C2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Broken data links occur when a map document cannot find data using the stored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pathname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33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Broken data links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191000" cy="472440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Occur when a map document cannot find data using the stored pathname because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: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  <a:p>
            <a:pPr marL="365760" indent="-274320">
              <a:buClr>
                <a:srgbClr val="B6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Data were moved or deleted</a:t>
            </a:r>
          </a:p>
          <a:p>
            <a:pPr marL="365760" indent="-274320">
              <a:buClr>
                <a:srgbClr val="B6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Drive is not available</a:t>
            </a:r>
          </a:p>
          <a:p>
            <a:pPr marL="365760" indent="-274320">
              <a:buClr>
                <a:srgbClr val="B6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Map document copied to different computer</a:t>
            </a:r>
          </a:p>
          <a:p>
            <a:pPr marL="365760" indent="-274320">
              <a:buClr>
                <a:srgbClr val="B60000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Data not sent with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map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3"/>
          <p:cNvSpPr>
            <a:spLocks noGrp="1"/>
          </p:cNvSpPr>
          <p:nvPr>
            <p:ph idx="13"/>
          </p:nvPr>
        </p:nvSpPr>
        <p:spPr>
          <a:xfrm>
            <a:off x="4800600" y="1219200"/>
            <a:ext cx="3962400" cy="41148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C:\mgisdata\usa\supersites.shp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??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7070" y="1752600"/>
            <a:ext cx="2409460" cy="164592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Content Placeholder 5"/>
          <p:cNvSpPr>
            <a:spLocks noGrp="1"/>
          </p:cNvSpPr>
          <p:nvPr>
            <p:ph idx="15"/>
          </p:nvPr>
        </p:nvSpPr>
        <p:spPr>
          <a:xfrm>
            <a:off x="5181600" y="3505200"/>
            <a:ext cx="3200400" cy="365760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D:\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mgisdata\usa\supersites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578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6558" y="4133288"/>
            <a:ext cx="4138842" cy="241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8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use…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114800" cy="5120640"/>
          </a:xfrm>
        </p:spPr>
        <p:txBody>
          <a:bodyPr/>
          <a:lstStyle/>
          <a:p>
            <a:r>
              <a:rPr lang="en-US" dirty="0"/>
              <a:t>Absolute paths</a:t>
            </a:r>
          </a:p>
          <a:p>
            <a:pPr lvl="1"/>
            <a:r>
              <a:rPr lang="en-US" dirty="0"/>
              <a:t>Data placed on central server for access by many</a:t>
            </a:r>
          </a:p>
          <a:p>
            <a:pPr lvl="1"/>
            <a:r>
              <a:rPr lang="en-US" dirty="0"/>
              <a:t>Data will not be moved or rearranged</a:t>
            </a:r>
          </a:p>
          <a:p>
            <a:pPr lvl="1"/>
            <a:r>
              <a:rPr lang="en-US" dirty="0"/>
              <a:t>You want to be able to transfer map docs without transferring data </a:t>
            </a:r>
            <a:r>
              <a:rPr lang="en-US" dirty="0" smtClean="0"/>
              <a:t>also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idx="13"/>
          </p:nvPr>
        </p:nvSpPr>
        <p:spPr>
          <a:xfrm>
            <a:off x="4800600" y="1295400"/>
            <a:ext cx="4114800" cy="5120640"/>
          </a:xfrm>
        </p:spPr>
        <p:txBody>
          <a:bodyPr/>
          <a:lstStyle/>
          <a:p>
            <a:r>
              <a:rPr lang="en-US" dirty="0"/>
              <a:t>Relative paths</a:t>
            </a:r>
          </a:p>
          <a:p>
            <a:pPr lvl="1"/>
            <a:r>
              <a:rPr lang="en-US" dirty="0"/>
              <a:t>When you plan to keep data with its map documents and move them together as a set</a:t>
            </a:r>
          </a:p>
          <a:p>
            <a:pPr lvl="1"/>
            <a:r>
              <a:rPr lang="en-US" dirty="0"/>
              <a:t>When you want to distribute maps/data to other </a:t>
            </a:r>
            <a:r>
              <a:rPr lang="en-US" dirty="0" smtClean="0"/>
              <a:t>organizations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67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2545080"/>
            <a:ext cx="3810000" cy="1188720"/>
          </a:xfrm>
        </p:spPr>
        <p:txBody>
          <a:bodyPr/>
          <a:lstStyle/>
          <a:p>
            <a:pPr algn="l"/>
            <a:r>
              <a:rPr lang="en-US" sz="2800" b="0" dirty="0">
                <a:solidFill>
                  <a:schemeClr val="tx1"/>
                </a:solidFill>
              </a:rPr>
              <a:t>Which type of pathname will still work if you…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57383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3952808"/>
            <a:ext cx="8961120" cy="260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83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locks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Programs place “locks” on files they use.</a:t>
            </a:r>
          </a:p>
          <a:p>
            <a:r>
              <a:rPr lang="en-US" dirty="0"/>
              <a:t>Other programs cannot modify a locked file.</a:t>
            </a:r>
          </a:p>
          <a:p>
            <a:r>
              <a:rPr lang="en-US" dirty="0"/>
              <a:t>To remove a lock, close the program using it.</a:t>
            </a:r>
          </a:p>
          <a:p>
            <a:r>
              <a:rPr lang="en-US" dirty="0"/>
              <a:t>ArcGIS doesn’t always recognize when a lock has been removed</a:t>
            </a:r>
          </a:p>
          <a:p>
            <a:r>
              <a:rPr lang="en-US" dirty="0"/>
              <a:t>Save, close </a:t>
            </a:r>
            <a:r>
              <a:rPr lang="en-US" dirty="0" err="1"/>
              <a:t>ArcMap</a:t>
            </a:r>
            <a:r>
              <a:rPr lang="en-US" dirty="0"/>
              <a:t>, and reopen to get rid of most file lock problems</a:t>
            </a:r>
          </a:p>
          <a:p>
            <a:r>
              <a:rPr lang="en-US" dirty="0"/>
              <a:t>Reboot computer as last </a:t>
            </a:r>
            <a:r>
              <a:rPr lang="en-US" dirty="0" smtClean="0"/>
              <a:t>resort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3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ArcCatalog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60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ArcCatalog</a:t>
            </a:r>
            <a:r>
              <a:rPr lang="en-US" dirty="0"/>
              <a:t> Interface</a:t>
            </a: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1" y="1143000"/>
            <a:ext cx="7828839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0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to folders</a:t>
            </a:r>
          </a:p>
        </p:txBody>
      </p:sp>
      <p:pic>
        <p:nvPicPr>
          <p:cNvPr id="2662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99" y="304800"/>
            <a:ext cx="914701" cy="101270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457200" y="1524000"/>
            <a:ext cx="8229600" cy="128016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Shortcuts to frequently used folders or servers</a:t>
            </a:r>
          </a:p>
          <a:p>
            <a:pPr>
              <a:lnSpc>
                <a:spcPct val="90000"/>
              </a:lnSpc>
            </a:pPr>
            <a:r>
              <a:rPr lang="en-US" dirty="0"/>
              <a:t>Must be added for drives other than C</a:t>
            </a:r>
            <a:r>
              <a:rPr lang="en-US" dirty="0" smtClean="0"/>
              <a:t>:\</a:t>
            </a:r>
            <a:endParaRPr lang="en-US" dirty="0"/>
          </a:p>
        </p:txBody>
      </p:sp>
      <p:pic>
        <p:nvPicPr>
          <p:cNvPr id="22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1454" y="2895600"/>
            <a:ext cx="2426146" cy="365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3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819400"/>
            <a:ext cx="31813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74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GIS Data are Different</a:t>
            </a:r>
            <a:endParaRPr lang="en-US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39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view tabs</a:t>
            </a: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143000"/>
            <a:ext cx="8229600" cy="5306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90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tab</a:t>
            </a: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91" y="914400"/>
            <a:ext cx="8771419" cy="568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990600" y="5486400"/>
            <a:ext cx="2286000" cy="548640"/>
          </a:xfrm>
        </p:spPr>
        <p:txBody>
          <a:bodyPr/>
          <a:lstStyle/>
          <a:p>
            <a:r>
              <a:rPr lang="en-US" sz="2800" dirty="0">
                <a:latin typeface="Calibri" pitchFamily="34" charset="0"/>
                <a:cs typeface="Calibri" pitchFamily="34" charset="0"/>
              </a:rPr>
              <a:t>Viewing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mode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39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Description tab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657600" cy="4953000"/>
          </a:xfrm>
        </p:spPr>
        <p:txBody>
          <a:bodyPr/>
          <a:lstStyle/>
          <a:p>
            <a:r>
              <a:rPr lang="en-US" b="1" dirty="0">
                <a:latin typeface="Calibri" pitchFamily="34" charset="0"/>
                <a:cs typeface="Calibri" pitchFamily="34" charset="0"/>
              </a:rPr>
              <a:t> User can view metadata to evaluate data quality</a:t>
            </a:r>
          </a:p>
          <a:p>
            <a:r>
              <a:rPr lang="en-US" b="1" dirty="0">
                <a:latin typeface="Calibri" pitchFamily="34" charset="0"/>
                <a:cs typeface="Calibri" pitchFamily="34" charset="0"/>
              </a:rPr>
              <a:t>User can create, edit, import, or export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metadata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4760" y="1188720"/>
            <a:ext cx="4448240" cy="52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95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Preview tab- Geography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1097280" cy="548640"/>
          </a:xfrm>
        </p:spPr>
        <p:txBody>
          <a:bodyPr/>
          <a:lstStyle/>
          <a:p>
            <a:r>
              <a:rPr lang="en-US" sz="2800" dirty="0" smtClean="0">
                <a:latin typeface="Calibri" pitchFamily="34" charset="0"/>
                <a:cs typeface="Calibri" pitchFamily="34" charset="0"/>
              </a:rPr>
              <a:t>Tools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828800"/>
            <a:ext cx="3434276" cy="4114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Content Placeholder 4"/>
          <p:cNvSpPr>
            <a:spLocks noGrp="1"/>
          </p:cNvSpPr>
          <p:nvPr>
            <p:ph idx="14"/>
          </p:nvPr>
        </p:nvSpPr>
        <p:spPr>
          <a:xfrm>
            <a:off x="457200" y="2438400"/>
            <a:ext cx="2971800" cy="35052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Zoom In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Zoom Out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Pan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Full Extent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Previous/Next Extent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Identify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latin typeface="Calibri" pitchFamily="34" charset="0"/>
                <a:cs typeface="Calibri" pitchFamily="34" charset="0"/>
              </a:rPr>
              <a:t>Create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Thumbnail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1832011"/>
            <a:ext cx="5029200" cy="4187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57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Preview tab – Table</a:t>
            </a: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147" y="1371600"/>
            <a:ext cx="8789706" cy="49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78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Properties</a:t>
            </a: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295399"/>
            <a:ext cx="8229600" cy="503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38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Catalog </a:t>
            </a:r>
            <a:r>
              <a:rPr lang="en-US" dirty="0" smtClean="0"/>
              <a:t>window</a:t>
            </a:r>
            <a:r>
              <a:rPr lang="en-US" sz="1500" dirty="0" smtClean="0"/>
              <a:t> 1</a:t>
            </a:r>
            <a:endParaRPr lang="en-US" sz="15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1600"/>
            <a:ext cx="287382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191000" y="1676400"/>
            <a:ext cx="4572000" cy="24384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Provides access to </a:t>
            </a:r>
            <a:r>
              <a:rPr lang="en-US" dirty="0" err="1"/>
              <a:t>ArcCatalog</a:t>
            </a:r>
            <a:r>
              <a:rPr lang="en-US" dirty="0"/>
              <a:t> functions within </a:t>
            </a:r>
            <a:r>
              <a:rPr lang="en-US" dirty="0" err="1"/>
              <a:t>ArcMap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en-US" dirty="0"/>
              <a:t>Helps avoid file lock </a:t>
            </a:r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77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Catalog </a:t>
            </a:r>
            <a:r>
              <a:rPr lang="en-US" dirty="0"/>
              <a:t>window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34572" y="1371600"/>
            <a:ext cx="287382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idx="13"/>
          </p:nvPr>
        </p:nvSpPr>
        <p:spPr>
          <a:xfrm>
            <a:off x="4191000" y="1676400"/>
            <a:ext cx="4191000" cy="1143000"/>
          </a:xfrm>
        </p:spPr>
        <p:txBody>
          <a:bodyPr/>
          <a:lstStyle/>
          <a:p>
            <a:r>
              <a:rPr lang="en-US" dirty="0"/>
              <a:t>Access to most </a:t>
            </a:r>
            <a:r>
              <a:rPr lang="en-US" dirty="0" err="1"/>
              <a:t>ArcCatalog</a:t>
            </a:r>
            <a:r>
              <a:rPr lang="en-US" dirty="0"/>
              <a:t> functions within </a:t>
            </a:r>
            <a:r>
              <a:rPr lang="en-US" dirty="0" err="1"/>
              <a:t>ArcMap</a:t>
            </a:r>
            <a:endParaRPr lang="en-US" dirty="0"/>
          </a:p>
        </p:txBody>
      </p:sp>
      <p:pic>
        <p:nvPicPr>
          <p:cNvPr id="8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4400" y="3368040"/>
            <a:ext cx="3753600" cy="310896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02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Catalog </a:t>
            </a:r>
            <a:r>
              <a:rPr lang="en-US" dirty="0" smtClean="0"/>
              <a:t>window</a:t>
            </a:r>
            <a:r>
              <a:rPr lang="en-US" sz="1500" dirty="0"/>
              <a:t> </a:t>
            </a:r>
            <a:r>
              <a:rPr lang="en-US" sz="1500" dirty="0" smtClean="0"/>
              <a:t>2</a:t>
            </a:r>
            <a:endParaRPr lang="en-US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882" y="1295400"/>
            <a:ext cx="7802236" cy="5101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44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Previewing in the Catalog window</a:t>
            </a: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2681" y="1219200"/>
            <a:ext cx="8338639" cy="5394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79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how?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343400"/>
          </a:xfrm>
        </p:spPr>
        <p:txBody>
          <a:bodyPr/>
          <a:lstStyle/>
          <a:p>
            <a:r>
              <a:rPr lang="en-US" dirty="0"/>
              <a:t>Sometimes very large</a:t>
            </a:r>
          </a:p>
          <a:p>
            <a:r>
              <a:rPr lang="en-US" dirty="0"/>
              <a:t>Often shared by multiple users</a:t>
            </a:r>
          </a:p>
          <a:p>
            <a:r>
              <a:rPr lang="en-US" dirty="0"/>
              <a:t>Many sources, many file types</a:t>
            </a:r>
          </a:p>
          <a:p>
            <a:r>
              <a:rPr lang="en-US" dirty="0"/>
              <a:t>Sometimes local, sometimes served</a:t>
            </a:r>
          </a:p>
          <a:p>
            <a:r>
              <a:rPr lang="en-US" dirty="0"/>
              <a:t>Don’t always follow latest file conventions</a:t>
            </a:r>
          </a:p>
          <a:p>
            <a:r>
              <a:rPr lang="en-US" dirty="0"/>
              <a:t>Formats can be </a:t>
            </a:r>
            <a:r>
              <a:rPr lang="en-US" dirty="0" smtClean="0"/>
              <a:t>complicated</a:t>
            </a:r>
            <a:endParaRPr lang="en-US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145" y="1371600"/>
            <a:ext cx="1849855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73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Warning!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 err="1"/>
              <a:t>ArcCatalog</a:t>
            </a:r>
            <a:r>
              <a:rPr lang="en-US" dirty="0"/>
              <a:t> and the Catalog window make permanent changes to stored files.</a:t>
            </a:r>
          </a:p>
          <a:p>
            <a:pPr>
              <a:spcAft>
                <a:spcPts val="1200"/>
              </a:spcAft>
            </a:pPr>
            <a:r>
              <a:rPr lang="en-US" dirty="0"/>
              <a:t>They don’t warn you that they are doing so.</a:t>
            </a:r>
          </a:p>
          <a:p>
            <a:pPr>
              <a:spcAft>
                <a:spcPts val="1200"/>
              </a:spcAft>
            </a:pPr>
            <a:r>
              <a:rPr lang="en-US" dirty="0"/>
              <a:t>They don’t have an “Undo” button.</a:t>
            </a:r>
          </a:p>
          <a:p>
            <a:pPr>
              <a:spcAft>
                <a:spcPts val="1200"/>
              </a:spcAft>
            </a:pPr>
            <a:r>
              <a:rPr lang="en-US" dirty="0"/>
              <a:t>Be </a:t>
            </a:r>
            <a:r>
              <a:rPr lang="en-US" u="sng" dirty="0"/>
              <a:t>very careful </a:t>
            </a:r>
            <a:r>
              <a:rPr lang="en-US" dirty="0"/>
              <a:t>when working in the Catalog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1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 the difference!</a:t>
            </a: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" y="1143001"/>
            <a:ext cx="7315200" cy="538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41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Assembling data for a geodatabase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45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items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017520" cy="5181600"/>
          </a:xfrm>
        </p:spPr>
        <p:txBody>
          <a:bodyPr/>
          <a:lstStyle/>
          <a:p>
            <a:r>
              <a:rPr lang="en-US" sz="2800" dirty="0"/>
              <a:t>Most items can be created by right-clicking the appropriate container and choosing the item</a:t>
            </a:r>
          </a:p>
          <a:p>
            <a:r>
              <a:rPr lang="en-US" sz="2800" dirty="0"/>
              <a:t>Type in name while it is still selected and press </a:t>
            </a:r>
            <a:r>
              <a:rPr lang="en-US" sz="2800" dirty="0" smtClean="0"/>
              <a:t>enter</a:t>
            </a:r>
            <a:endParaRPr lang="en-US" sz="2800" dirty="0"/>
          </a:p>
        </p:txBody>
      </p:sp>
      <p:sp>
        <p:nvSpPr>
          <p:cNvPr id="9" name="Content Placeholder 3"/>
          <p:cNvSpPr>
            <a:spLocks noGrp="1"/>
          </p:cNvSpPr>
          <p:nvPr>
            <p:ph idx="13"/>
          </p:nvPr>
        </p:nvSpPr>
        <p:spPr>
          <a:xfrm>
            <a:off x="3779520" y="2057400"/>
            <a:ext cx="2468880" cy="457200"/>
          </a:xfrm>
        </p:spPr>
        <p:txBody>
          <a:bodyPr/>
          <a:lstStyle/>
          <a:p>
            <a:r>
              <a:rPr lang="en-US" sz="2400" dirty="0"/>
              <a:t>Right-click a </a:t>
            </a:r>
            <a:r>
              <a:rPr lang="en-US" sz="2400" dirty="0" smtClean="0"/>
              <a:t>folder</a:t>
            </a:r>
            <a:endParaRPr lang="en-US" sz="2400" dirty="0"/>
          </a:p>
        </p:txBody>
      </p:sp>
      <p:pic>
        <p:nvPicPr>
          <p:cNvPr id="16" name="Picture 4"/>
          <p:cNvPicPr>
            <a:picLocks noGrp="1" noChangeAspect="1" noChangeArrowheads="1"/>
          </p:cNvPicPr>
          <p:nvPr>
            <p:ph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79"/>
          <a:stretch/>
        </p:blipFill>
        <p:spPr bwMode="auto">
          <a:xfrm>
            <a:off x="3619500" y="2568183"/>
            <a:ext cx="3086100" cy="350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5"/>
          <p:cNvSpPr>
            <a:spLocks noGrp="1"/>
          </p:cNvSpPr>
          <p:nvPr>
            <p:ph idx="15"/>
          </p:nvPr>
        </p:nvSpPr>
        <p:spPr>
          <a:xfrm>
            <a:off x="6905625" y="2529840"/>
            <a:ext cx="1828800" cy="822960"/>
          </a:xfrm>
        </p:spPr>
        <p:txBody>
          <a:bodyPr/>
          <a:lstStyle/>
          <a:p>
            <a:r>
              <a:rPr lang="en-US" sz="2400" dirty="0"/>
              <a:t>Right-click a </a:t>
            </a:r>
            <a:r>
              <a:rPr lang="en-US" sz="2400" dirty="0" smtClean="0"/>
              <a:t>geodatabase</a:t>
            </a:r>
            <a:endParaRPr lang="en-US" sz="2400" dirty="0"/>
          </a:p>
        </p:txBody>
      </p:sp>
      <p:pic>
        <p:nvPicPr>
          <p:cNvPr id="17" name="Picture 6"/>
          <p:cNvPicPr>
            <a:picLocks noGrp="1" noChangeAspect="1" noChangeArrowheads="1"/>
          </p:cNvPicPr>
          <p:nvPr>
            <p:ph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5" y="3429000"/>
            <a:ext cx="19335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41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Assembling a geodatabase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Decide on coordinate system to use</a:t>
            </a:r>
          </a:p>
          <a:p>
            <a:r>
              <a:rPr lang="en-US" dirty="0"/>
              <a:t>Search/download/find data sets</a:t>
            </a:r>
          </a:p>
          <a:p>
            <a:r>
              <a:rPr lang="en-US" dirty="0"/>
              <a:t>Import to geodatabase format</a:t>
            </a:r>
          </a:p>
          <a:p>
            <a:pPr lvl="1"/>
            <a:r>
              <a:rPr lang="en-US" dirty="0"/>
              <a:t>Subset if needed using a query or clip</a:t>
            </a:r>
          </a:p>
          <a:p>
            <a:pPr lvl="1"/>
            <a:r>
              <a:rPr lang="en-US" dirty="0"/>
              <a:t>Project to coordinate system during or after import</a:t>
            </a:r>
          </a:p>
          <a:p>
            <a:r>
              <a:rPr lang="en-US" dirty="0"/>
              <a:t>Update </a:t>
            </a:r>
            <a:r>
              <a:rPr lang="en-US" dirty="0" smtClean="0"/>
              <a:t>metadata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2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Import/export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931920" cy="4953000"/>
          </a:xfrm>
        </p:spPr>
        <p:txBody>
          <a:bodyPr/>
          <a:lstStyle/>
          <a:p>
            <a:r>
              <a:rPr lang="en-US" dirty="0"/>
              <a:t>Same operation, only direction changes</a:t>
            </a:r>
          </a:p>
          <a:p>
            <a:r>
              <a:rPr lang="en-US" dirty="0"/>
              <a:t>Import </a:t>
            </a:r>
            <a:r>
              <a:rPr lang="en-US" dirty="0" err="1"/>
              <a:t>coverages</a:t>
            </a:r>
            <a:r>
              <a:rPr lang="en-US" dirty="0"/>
              <a:t>, </a:t>
            </a:r>
            <a:r>
              <a:rPr lang="en-US" dirty="0" err="1"/>
              <a:t>shapefiles</a:t>
            </a:r>
            <a:r>
              <a:rPr lang="en-US" dirty="0"/>
              <a:t>, </a:t>
            </a:r>
            <a:r>
              <a:rPr lang="en-US" dirty="0" err="1"/>
              <a:t>rasters</a:t>
            </a:r>
            <a:r>
              <a:rPr lang="en-US" dirty="0"/>
              <a:t>, other feature classes</a:t>
            </a:r>
          </a:p>
          <a:p>
            <a:r>
              <a:rPr lang="en-US" dirty="0"/>
              <a:t>Other formats might need conversion first (e00, CAD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481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568862"/>
            <a:ext cx="3871972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4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ArcCatalog</a:t>
            </a:r>
            <a:r>
              <a:rPr lang="en-US" dirty="0"/>
              <a:t> to export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810000" cy="4724400"/>
          </a:xfrm>
        </p:spPr>
        <p:txBody>
          <a:bodyPr/>
          <a:lstStyle/>
          <a:p>
            <a:r>
              <a:rPr lang="en-US" dirty="0"/>
              <a:t>Right-click the feature class to be exported</a:t>
            </a:r>
          </a:p>
          <a:p>
            <a:r>
              <a:rPr lang="en-US" dirty="0"/>
              <a:t>Save in your geodatabase</a:t>
            </a:r>
          </a:p>
          <a:p>
            <a:r>
              <a:rPr lang="en-US" dirty="0"/>
              <a:t>Enter query to select subset of features (optional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19200"/>
            <a:ext cx="4410075" cy="2895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3917" y="4267200"/>
            <a:ext cx="4206240" cy="231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30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ArcToolbox</a:t>
            </a:r>
            <a:r>
              <a:rPr lang="en-US" dirty="0"/>
              <a:t> to export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495800" cy="1828800"/>
          </a:xfrm>
        </p:spPr>
        <p:txBody>
          <a:bodyPr/>
          <a:lstStyle/>
          <a:p>
            <a:r>
              <a:rPr lang="en-US" dirty="0"/>
              <a:t>Open Feature Class to Feature Class tool</a:t>
            </a:r>
          </a:p>
          <a:p>
            <a:r>
              <a:rPr lang="en-US" dirty="0"/>
              <a:t>Fill out as </a:t>
            </a:r>
            <a:r>
              <a:rPr lang="en-US" dirty="0" smtClean="0"/>
              <a:t>before</a:t>
            </a:r>
            <a:endParaRPr lang="en-US" dirty="0"/>
          </a:p>
        </p:txBody>
      </p:sp>
      <p:pic>
        <p:nvPicPr>
          <p:cNvPr id="15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581400"/>
            <a:ext cx="4160303" cy="22860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Content Placeholder 4"/>
          <p:cNvSpPr>
            <a:spLocks noGrp="1"/>
          </p:cNvSpPr>
          <p:nvPr>
            <p:ph idx="14"/>
          </p:nvPr>
        </p:nvSpPr>
        <p:spPr>
          <a:xfrm>
            <a:off x="1638191" y="5867400"/>
            <a:ext cx="2103120" cy="609600"/>
          </a:xfrm>
        </p:spPr>
        <p:txBody>
          <a:bodyPr/>
          <a:lstStyle/>
          <a:p>
            <a:r>
              <a:rPr lang="en-US" dirty="0"/>
              <a:t>(same tool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5842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0" y="1371600"/>
            <a:ext cx="342357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51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 query during export</a:t>
            </a: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1412" y="1447800"/>
            <a:ext cx="8441176" cy="475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92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Clip tool</a:t>
            </a:r>
          </a:p>
        </p:txBody>
      </p:sp>
      <p:pic>
        <p:nvPicPr>
          <p:cNvPr id="1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399" y="670560"/>
            <a:ext cx="2273722" cy="283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733800"/>
            <a:ext cx="36385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219200"/>
            <a:ext cx="2314575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/>
          <p:cNvPicPr>
            <a:picLocks noGrp="1" noChangeAspect="1" noChangeArrowheads="1"/>
          </p:cNvPicPr>
          <p:nvPr>
            <p:ph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247775"/>
            <a:ext cx="18859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idx="16"/>
          </p:nvPr>
        </p:nvSpPr>
        <p:spPr>
          <a:xfrm>
            <a:off x="4267200" y="5486400"/>
            <a:ext cx="4663440" cy="914400"/>
          </a:xfrm>
        </p:spPr>
        <p:txBody>
          <a:bodyPr/>
          <a:lstStyle/>
          <a:p>
            <a:r>
              <a:rPr lang="en-US" sz="2800" dirty="0"/>
              <a:t>Use Clip to extract major roads within New </a:t>
            </a:r>
            <a:r>
              <a:rPr lang="en-US" sz="2800" dirty="0" smtClean="0"/>
              <a:t>Jersey</a:t>
            </a:r>
            <a:endParaRPr lang="en-US" sz="2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6" action="ppaction://hlinksldjump"/>
              </a:rPr>
              <a:t>Return to </a:t>
            </a:r>
            <a:r>
              <a:rPr lang="en-US" dirty="0" smtClean="0">
                <a:hlinkClick r:id="rId6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59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Organizing GIS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3352800"/>
          </a:xfrm>
        </p:spPr>
        <p:txBody>
          <a:bodyPr/>
          <a:lstStyle/>
          <a:p>
            <a:r>
              <a:rPr lang="en-US" dirty="0"/>
              <a:t>Use organized folders</a:t>
            </a:r>
          </a:p>
          <a:p>
            <a:r>
              <a:rPr lang="en-US" dirty="0"/>
              <a:t>Be aware of where you are saving</a:t>
            </a:r>
          </a:p>
          <a:p>
            <a:pPr lvl="1"/>
            <a:r>
              <a:rPr lang="en-US" dirty="0"/>
              <a:t>The default location is not a good place!</a:t>
            </a:r>
          </a:p>
          <a:p>
            <a:r>
              <a:rPr lang="en-US" dirty="0"/>
              <a:t>Name files with descriptive names</a:t>
            </a:r>
          </a:p>
          <a:p>
            <a:pPr lvl="1"/>
            <a:r>
              <a:rPr lang="en-US" dirty="0" err="1"/>
              <a:t>snailhabitat</a:t>
            </a:r>
            <a:r>
              <a:rPr lang="en-US" dirty="0"/>
              <a:t>, not rastercalc1</a:t>
            </a:r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268607"/>
            <a:ext cx="6400800" cy="67499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40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Changing the coordinate system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749040" cy="3124200"/>
          </a:xfrm>
        </p:spPr>
        <p:txBody>
          <a:bodyPr/>
          <a:lstStyle/>
          <a:p>
            <a:r>
              <a:rPr lang="en-US" dirty="0"/>
              <a:t>If needed, use the Environments button on the tool to set the desired output coordinate </a:t>
            </a:r>
            <a:r>
              <a:rPr lang="en-US" dirty="0" smtClean="0"/>
              <a:t>system</a:t>
            </a:r>
            <a:endParaRPr lang="en-US" dirty="0"/>
          </a:p>
        </p:txBody>
      </p:sp>
      <p:pic>
        <p:nvPicPr>
          <p:cNvPr id="3789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4400" y="1420792"/>
            <a:ext cx="4077887" cy="513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75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ArcMap</a:t>
            </a:r>
            <a:r>
              <a:rPr lang="en-US" dirty="0"/>
              <a:t> to export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See what you are selecting with the query</a:t>
            </a:r>
          </a:p>
          <a:p>
            <a:r>
              <a:rPr lang="en-US" dirty="0"/>
              <a:t>Convert the projection when </a:t>
            </a:r>
            <a:r>
              <a:rPr lang="en-US" dirty="0" smtClean="0"/>
              <a:t>exporting</a:t>
            </a:r>
            <a:endParaRPr lang="en-US" dirty="0"/>
          </a:p>
        </p:txBody>
      </p:sp>
      <p:pic>
        <p:nvPicPr>
          <p:cNvPr id="3891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24200"/>
            <a:ext cx="4602100" cy="320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5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524" y="3185155"/>
            <a:ext cx="3821876" cy="308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61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Set the coordinate system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840480" cy="2590800"/>
          </a:xfrm>
        </p:spPr>
        <p:txBody>
          <a:bodyPr/>
          <a:lstStyle/>
          <a:p>
            <a:pPr marL="548640" indent="-548640">
              <a:buFont typeface="+mj-lt"/>
              <a:buAutoNum type="arabicPeriod"/>
            </a:pPr>
            <a:r>
              <a:rPr lang="en-US" dirty="0"/>
              <a:t>Set the data frame to the output coordinate system chosen for the new </a:t>
            </a:r>
            <a:r>
              <a:rPr lang="en-US" dirty="0" smtClean="0"/>
              <a:t>geodatabase</a:t>
            </a:r>
            <a:endParaRPr lang="en-US" dirty="0"/>
          </a:p>
        </p:txBody>
      </p:sp>
      <p:pic>
        <p:nvPicPr>
          <p:cNvPr id="3993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374893"/>
            <a:ext cx="4528954" cy="2968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499018"/>
            <a:ext cx="3358619" cy="205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5"/>
          <p:cNvSpPr>
            <a:spLocks noGrp="1"/>
          </p:cNvSpPr>
          <p:nvPr>
            <p:ph idx="15"/>
          </p:nvPr>
        </p:nvSpPr>
        <p:spPr>
          <a:xfrm>
            <a:off x="457200" y="4648200"/>
            <a:ext cx="4754880" cy="1905000"/>
          </a:xfrm>
        </p:spPr>
        <p:txBody>
          <a:bodyPr/>
          <a:lstStyle/>
          <a:p>
            <a:r>
              <a:rPr lang="en-US" sz="2800" dirty="0"/>
              <a:t>Note: There are many different datum folders in the State Plane folder. Usually we choose the ordinary NAD 1983 datum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4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Add the data set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840480" cy="1645920"/>
          </a:xfrm>
        </p:spPr>
        <p:txBody>
          <a:bodyPr/>
          <a:lstStyle/>
          <a:p>
            <a:pPr marL="548640" indent="-548640">
              <a:buFont typeface="+mj-lt"/>
              <a:buAutoNum type="arabicPeriod" startAt="2"/>
            </a:pPr>
            <a:r>
              <a:rPr lang="en-US" dirty="0"/>
              <a:t>Add the data set you want to export to the map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0962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7" y="1447800"/>
            <a:ext cx="4033836" cy="44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26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Query the table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114800" cy="2133600"/>
          </a:xfrm>
        </p:spPr>
        <p:txBody>
          <a:bodyPr/>
          <a:lstStyle/>
          <a:p>
            <a:pPr marL="548640" indent="-548640">
              <a:buFont typeface="+mj-lt"/>
              <a:buAutoNum type="arabicPeriod" startAt="3"/>
            </a:pPr>
            <a:r>
              <a:rPr lang="en-US" dirty="0"/>
              <a:t>Query the table (optional) to select a subset of the </a:t>
            </a:r>
            <a:r>
              <a:rPr lang="en-US" dirty="0" smtClean="0"/>
              <a:t>features</a:t>
            </a:r>
            <a:endParaRPr lang="en-US" dirty="0"/>
          </a:p>
        </p:txBody>
      </p:sp>
      <p:pic>
        <p:nvPicPr>
          <p:cNvPr id="13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721" y="1447800"/>
            <a:ext cx="3630479" cy="475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6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43" y="3791925"/>
            <a:ext cx="4388757" cy="257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96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Export the data set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962400" cy="4267200"/>
          </a:xfrm>
        </p:spPr>
        <p:txBody>
          <a:bodyPr/>
          <a:lstStyle/>
          <a:p>
            <a:pPr marL="548640" indent="-548640">
              <a:buFont typeface="+mj-lt"/>
              <a:buAutoNum type="arabicPeriod" startAt="4"/>
            </a:pPr>
            <a:r>
              <a:rPr lang="en-US" dirty="0"/>
              <a:t>Export the (selected) features using the coordinate system of the data frame.</a:t>
            </a:r>
          </a:p>
          <a:p>
            <a:pPr marL="548640" indent="-548640">
              <a:buFont typeface="+mj-lt"/>
              <a:buAutoNum type="arabicPeriod" startAt="4"/>
            </a:pPr>
            <a:r>
              <a:rPr lang="en-US" dirty="0"/>
              <a:t>Save in your </a:t>
            </a:r>
            <a:r>
              <a:rPr lang="en-US" dirty="0" err="1"/>
              <a:t>geodatabase</a:t>
            </a:r>
            <a:endParaRPr lang="en-US" dirty="0"/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95400"/>
            <a:ext cx="3017520" cy="9972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514600"/>
            <a:ext cx="4467999" cy="39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14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ArcToolbox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05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ArcToolbox</a:t>
            </a:r>
            <a:r>
              <a:rPr lang="en-US" dirty="0"/>
              <a:t>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334000" cy="52578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800" dirty="0"/>
              <a:t>Hundreds of functions organized into toolsets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Expandable by purchasing extensions.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Runs in </a:t>
            </a:r>
            <a:r>
              <a:rPr lang="en-US" sz="2800" dirty="0" err="1"/>
              <a:t>ArcMap</a:t>
            </a:r>
            <a:r>
              <a:rPr lang="en-US" sz="2800" dirty="0"/>
              <a:t> or </a:t>
            </a:r>
            <a:r>
              <a:rPr lang="en-US" sz="2800" dirty="0" err="1"/>
              <a:t>ArcCatalog</a:t>
            </a:r>
            <a:endParaRPr lang="en-US" sz="2800" dirty="0"/>
          </a:p>
          <a:p>
            <a:pPr>
              <a:spcBef>
                <a:spcPts val="0"/>
              </a:spcBef>
            </a:pPr>
            <a:r>
              <a:rPr lang="en-US" sz="2800" dirty="0"/>
              <a:t>Many functions in the toolbox are not accessible from the menus and toolbars.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Create custom toolsets with your favorite tools</a:t>
            </a:r>
          </a:p>
          <a:p>
            <a:pPr>
              <a:spcBef>
                <a:spcPts val="0"/>
              </a:spcBef>
            </a:pPr>
            <a:r>
              <a:rPr lang="en-US" sz="2800" dirty="0"/>
              <a:t>Create your own </a:t>
            </a:r>
            <a:r>
              <a:rPr lang="en-US" sz="2800" dirty="0" smtClean="0"/>
              <a:t>tools</a:t>
            </a:r>
            <a:endParaRPr lang="en-US" sz="2800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447800"/>
            <a:ext cx="2926080" cy="457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50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 tool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7200"/>
            <a:ext cx="1280160" cy="105156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0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243" y="1066800"/>
            <a:ext cx="8777515" cy="5485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64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Searching for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200400" cy="2362200"/>
          </a:xfrm>
        </p:spPr>
        <p:txBody>
          <a:bodyPr/>
          <a:lstStyle/>
          <a:p>
            <a:r>
              <a:rPr lang="en-US" dirty="0"/>
              <a:t>Search window</a:t>
            </a:r>
          </a:p>
          <a:p>
            <a:r>
              <a:rPr lang="en-US" dirty="0"/>
              <a:t>Find tools based on name or </a:t>
            </a:r>
            <a:r>
              <a:rPr lang="en-US" dirty="0" smtClean="0"/>
              <a:t>keyword</a:t>
            </a:r>
            <a:endParaRPr lang="en-US" dirty="0"/>
          </a:p>
        </p:txBody>
      </p:sp>
      <p:pic>
        <p:nvPicPr>
          <p:cNvPr id="307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523999"/>
            <a:ext cx="4918064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52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folders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181600" cy="51816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Store data on the C:\drive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NOT the Desktop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NOT in your user folder</a:t>
            </a:r>
          </a:p>
          <a:p>
            <a:pPr>
              <a:spcBef>
                <a:spcPts val="600"/>
              </a:spcBef>
            </a:pPr>
            <a:r>
              <a:rPr lang="en-US" dirty="0"/>
              <a:t>Develop an organizational system and USE it</a:t>
            </a:r>
          </a:p>
          <a:p>
            <a:pPr>
              <a:spcBef>
                <a:spcPts val="600"/>
              </a:spcBef>
            </a:pPr>
            <a:r>
              <a:rPr lang="en-US" dirty="0"/>
              <a:t>Separate working folders from permanent data</a:t>
            </a:r>
          </a:p>
          <a:p>
            <a:pPr>
              <a:spcBef>
                <a:spcPts val="600"/>
              </a:spcBef>
            </a:pPr>
            <a:r>
              <a:rPr lang="en-US" dirty="0"/>
              <a:t>Put downloads in separate folders when assembling data</a:t>
            </a: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524000"/>
            <a:ext cx="2999721" cy="411480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82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processing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023360" cy="4038600"/>
          </a:xfrm>
        </p:spPr>
        <p:txBody>
          <a:bodyPr/>
          <a:lstStyle/>
          <a:p>
            <a:r>
              <a:rPr lang="en-US" dirty="0"/>
              <a:t>Lets you keep working while a tool runs, BUT</a:t>
            </a:r>
          </a:p>
          <a:p>
            <a:r>
              <a:rPr lang="en-US" dirty="0"/>
              <a:t>Slower</a:t>
            </a:r>
          </a:p>
          <a:p>
            <a:r>
              <a:rPr lang="en-US" dirty="0"/>
              <a:t>Confusing</a:t>
            </a:r>
          </a:p>
          <a:p>
            <a:r>
              <a:rPr lang="en-US" dirty="0"/>
              <a:t>Crashes more</a:t>
            </a:r>
          </a:p>
          <a:p>
            <a:r>
              <a:rPr lang="en-US" dirty="0"/>
              <a:t>Turn it off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4098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562600"/>
            <a:ext cx="2688114" cy="53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1387260"/>
            <a:ext cx="4291230" cy="508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4" action="ppaction://hlinksldjump"/>
              </a:rPr>
              <a:t>Return to </a:t>
            </a:r>
            <a:r>
              <a:rPr lang="en-US" dirty="0" smtClean="0">
                <a:hlinkClick r:id="rId4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3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834640"/>
            <a:ext cx="9144000" cy="1188720"/>
          </a:xfrm>
        </p:spPr>
        <p:txBody>
          <a:bodyPr/>
          <a:lstStyle/>
          <a:p>
            <a:r>
              <a:rPr lang="en-US" dirty="0"/>
              <a:t>Using ESRI Data and Maps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57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ESRI Data &amp; Maps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572000" cy="5334000"/>
          </a:xfrm>
        </p:spPr>
        <p:txBody>
          <a:bodyPr/>
          <a:lstStyle/>
          <a:p>
            <a:r>
              <a:rPr lang="en-US" sz="2600" dirty="0"/>
              <a:t>Comes free as DVDs/Downloads with purchase of ArcGIS</a:t>
            </a:r>
          </a:p>
          <a:p>
            <a:r>
              <a:rPr lang="en-US" sz="2600" dirty="0"/>
              <a:t>Contact your administrator to find it</a:t>
            </a:r>
          </a:p>
          <a:p>
            <a:r>
              <a:rPr lang="en-US" sz="2600" dirty="0"/>
              <a:t>Encourage its placement on a central file server</a:t>
            </a:r>
          </a:p>
          <a:p>
            <a:r>
              <a:rPr lang="en-US" sz="2600" dirty="0"/>
              <a:t>Use the metadata to learn more about each data set and evaluate whether it is suitable for what you want to </a:t>
            </a:r>
            <a:r>
              <a:rPr lang="en-US" sz="2600" dirty="0" smtClean="0"/>
              <a:t>do</a:t>
            </a:r>
            <a:endParaRPr lang="en-US" sz="2600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428750"/>
            <a:ext cx="375285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497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990600"/>
            <a:ext cx="5424992" cy="5613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Grp="1" noChangeAspect="1" noChangeArrowheads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225728"/>
            <a:ext cx="2743200" cy="24318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4"/>
          <p:cNvPicPr>
            <a:picLocks noGrp="1" noChangeAspect="1" noChangeArrowheads="1"/>
          </p:cNvPicPr>
          <p:nvPr>
            <p:ph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057760"/>
            <a:ext cx="2743200" cy="23430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5" action="ppaction://hlinksldjump"/>
              </a:rPr>
              <a:t>Return to </a:t>
            </a:r>
            <a:r>
              <a:rPr lang="en-US" dirty="0" smtClean="0">
                <a:hlinkClick r:id="rId5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7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Redistribution rights</a:t>
            </a:r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18"/>
          <a:stretch/>
        </p:blipFill>
        <p:spPr bwMode="auto">
          <a:xfrm>
            <a:off x="228600" y="1219200"/>
            <a:ext cx="4023360" cy="513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3"/>
          <p:cNvSpPr>
            <a:spLocks noGrp="1"/>
          </p:cNvSpPr>
          <p:nvPr>
            <p:ph idx="13"/>
          </p:nvPr>
        </p:nvSpPr>
        <p:spPr>
          <a:xfrm>
            <a:off x="4511040" y="1143000"/>
            <a:ext cx="4480560" cy="539496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600" dirty="0"/>
              <a:t>Data from many sources</a:t>
            </a:r>
          </a:p>
          <a:p>
            <a:pPr>
              <a:spcBef>
                <a:spcPts val="600"/>
              </a:spcBef>
            </a:pPr>
            <a:r>
              <a:rPr lang="en-US" sz="2600" dirty="0"/>
              <a:t>Licensed to </a:t>
            </a:r>
            <a:r>
              <a:rPr lang="en-US" sz="2600" dirty="0" err="1"/>
              <a:t>Esri</a:t>
            </a:r>
            <a:r>
              <a:rPr lang="en-US" sz="2600" dirty="0"/>
              <a:t> customers</a:t>
            </a:r>
          </a:p>
          <a:p>
            <a:pPr>
              <a:spcBef>
                <a:spcPts val="600"/>
              </a:spcBef>
            </a:pPr>
            <a:r>
              <a:rPr lang="en-US" sz="2600" dirty="0"/>
              <a:t>Static map view and printouts may be freely distributed</a:t>
            </a:r>
          </a:p>
          <a:p>
            <a:pPr>
              <a:spcBef>
                <a:spcPts val="600"/>
              </a:spcBef>
            </a:pPr>
            <a:r>
              <a:rPr lang="en-US" sz="2600" dirty="0"/>
              <a:t>Many data sets cannot be given to others</a:t>
            </a:r>
          </a:p>
          <a:p>
            <a:pPr>
              <a:spcBef>
                <a:spcPts val="600"/>
              </a:spcBef>
            </a:pPr>
            <a:r>
              <a:rPr lang="en-US" sz="2600" dirty="0"/>
              <a:t>Consult Help to learn which before giving copies to anyone</a:t>
            </a:r>
          </a:p>
          <a:p>
            <a:pPr>
              <a:spcBef>
                <a:spcPts val="600"/>
              </a:spcBef>
            </a:pPr>
            <a:r>
              <a:rPr lang="en-US" sz="2600" dirty="0"/>
              <a:t>Cite sources on </a:t>
            </a:r>
            <a:r>
              <a:rPr lang="en-US" sz="2600" dirty="0" smtClean="0"/>
              <a:t>maps</a:t>
            </a:r>
            <a:endParaRPr lang="en-US" sz="2600" dirty="0"/>
          </a:p>
          <a:p>
            <a:pPr>
              <a:spcBef>
                <a:spcPts val="1800"/>
              </a:spcBef>
            </a:pPr>
            <a:r>
              <a:rPr lang="en-US" sz="2200" dirty="0"/>
              <a:t>ESRI Data and Maps (2013) [Download]. </a:t>
            </a:r>
            <a:r>
              <a:rPr lang="en-US" sz="2200" dirty="0" err="1"/>
              <a:t>Esri</a:t>
            </a:r>
            <a:r>
              <a:rPr lang="en-US" sz="2200" dirty="0"/>
              <a:t>, Inc., Redlands, CA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pPr lvl="0"/>
            <a:r>
              <a:rPr lang="en-US" dirty="0">
                <a:hlinkClick r:id="rId3" action="ppaction://hlinksldjump"/>
              </a:rPr>
              <a:t>Return to </a:t>
            </a:r>
            <a:r>
              <a:rPr lang="en-US" dirty="0" smtClean="0">
                <a:hlinkClick r:id="rId3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52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Naming conventions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NEVER use spaces in folder names. Ever.</a:t>
            </a:r>
          </a:p>
          <a:p>
            <a:r>
              <a:rPr lang="en-US" dirty="0"/>
              <a:t>Use letters, numbers, or underscore only</a:t>
            </a:r>
          </a:p>
          <a:p>
            <a:r>
              <a:rPr lang="en-US" dirty="0"/>
              <a:t>Keep folder names short: ~8-15 characters</a:t>
            </a:r>
          </a:p>
          <a:p>
            <a:pPr lvl="1"/>
            <a:r>
              <a:rPr lang="en-US" dirty="0"/>
              <a:t>Not a requirement, but a good </a:t>
            </a:r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36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Although Windows permits spaces in file and folder names, in GIS they are a BAD IDEA.</a:t>
            </a:r>
          </a:p>
          <a:p>
            <a:r>
              <a:rPr lang="en-US" dirty="0"/>
              <a:t>They often work, but sometimes a certain program or function will fail if it encounters a space in a folder name.</a:t>
            </a:r>
          </a:p>
          <a:p>
            <a:r>
              <a:rPr lang="en-US" dirty="0"/>
              <a:t>Real GIS users FLINCH when they see spaces anywhere in folder/file names—even when they’re allowed!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498080" y="0"/>
            <a:ext cx="1645920" cy="338328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</a:t>
            </a:r>
            <a:r>
              <a:rPr lang="en-US" dirty="0" smtClean="0">
                <a:hlinkClick r:id="rId2" action="ppaction://hlinksldjump"/>
              </a:rPr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46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Custom 50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B60000"/>
      </a:hlink>
      <a:folHlink>
        <a:srgbClr val="B6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2946</TotalTime>
  <Words>1962</Words>
  <Application>Microsoft Office PowerPoint</Application>
  <PresentationFormat>On-screen Show (4:3)</PresentationFormat>
  <Paragraphs>355</Paragraphs>
  <Slides>74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74</vt:i4>
      </vt:variant>
    </vt:vector>
  </HeadingPairs>
  <TitlesOfParts>
    <vt:vector size="83" baseType="lpstr"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Mastering ArcGIS Eighth Edition</vt:lpstr>
      <vt:lpstr>Outline</vt:lpstr>
      <vt:lpstr>GIS Concepts</vt:lpstr>
      <vt:lpstr>GIS Data are Different</vt:lpstr>
      <vt:lpstr>Different how?</vt:lpstr>
      <vt:lpstr>Organizing GIS Data</vt:lpstr>
      <vt:lpstr>Use folders</vt:lpstr>
      <vt:lpstr>Naming conventions</vt:lpstr>
      <vt:lpstr>Important</vt:lpstr>
      <vt:lpstr>File extensions</vt:lpstr>
      <vt:lpstr>Finding data</vt:lpstr>
      <vt:lpstr>Lots of data out there</vt:lpstr>
      <vt:lpstr>Geo.data.gov</vt:lpstr>
      <vt:lpstr>Searching 1</vt:lpstr>
      <vt:lpstr>Searching solis + gis</vt:lpstr>
      <vt:lpstr>Searching 2</vt:lpstr>
      <vt:lpstr>Challenges</vt:lpstr>
      <vt:lpstr>Zipping</vt:lpstr>
      <vt:lpstr>Source scale</vt:lpstr>
      <vt:lpstr>Available scales</vt:lpstr>
      <vt:lpstr>Metadata 1</vt:lpstr>
      <vt:lpstr>Metadata 2</vt:lpstr>
      <vt:lpstr>Metadata styles</vt:lpstr>
      <vt:lpstr>To see more metadata</vt:lpstr>
      <vt:lpstr>Document downloads</vt:lpstr>
      <vt:lpstr>About ArcGIS</vt:lpstr>
      <vt:lpstr>Map documents and data frames</vt:lpstr>
      <vt:lpstr>The map document</vt:lpstr>
      <vt:lpstr>GIS data are often shared…</vt:lpstr>
      <vt:lpstr>Map docs and data files</vt:lpstr>
      <vt:lpstr>Data sources for layers</vt:lpstr>
      <vt:lpstr>Pathnames</vt:lpstr>
      <vt:lpstr>Broken data links</vt:lpstr>
      <vt:lpstr>When to use…</vt:lpstr>
      <vt:lpstr>Which type of pathname will still work if you…</vt:lpstr>
      <vt:lpstr>File locks</vt:lpstr>
      <vt:lpstr>Using ArcCatalog</vt:lpstr>
      <vt:lpstr>The ArcCatalog Interface</vt:lpstr>
      <vt:lpstr>Connecting to folders</vt:lpstr>
      <vt:lpstr>Three view tabs</vt:lpstr>
      <vt:lpstr>Contents tab</vt:lpstr>
      <vt:lpstr>Description tab</vt:lpstr>
      <vt:lpstr>Preview tab- Geography</vt:lpstr>
      <vt:lpstr>Preview tab – Table</vt:lpstr>
      <vt:lpstr>File Properties</vt:lpstr>
      <vt:lpstr>The Catalog window 1</vt:lpstr>
      <vt:lpstr>Catalog window</vt:lpstr>
      <vt:lpstr>The Catalog window 2</vt:lpstr>
      <vt:lpstr>Previewing in the Catalog window</vt:lpstr>
      <vt:lpstr>Warning!</vt:lpstr>
      <vt:lpstr>Know the difference!</vt:lpstr>
      <vt:lpstr>Assembling data for a geodatabase</vt:lpstr>
      <vt:lpstr>Creating items</vt:lpstr>
      <vt:lpstr>Assembling a geodatabase</vt:lpstr>
      <vt:lpstr>Import/export</vt:lpstr>
      <vt:lpstr>Using ArcCatalog to export</vt:lpstr>
      <vt:lpstr>Using ArcToolbox to export</vt:lpstr>
      <vt:lpstr>Using a query during export</vt:lpstr>
      <vt:lpstr>The Clip tool</vt:lpstr>
      <vt:lpstr>Changing the coordinate system</vt:lpstr>
      <vt:lpstr>Using ArcMap to export</vt:lpstr>
      <vt:lpstr>1. Set the coordinate system</vt:lpstr>
      <vt:lpstr>2. Add the data set</vt:lpstr>
      <vt:lpstr>3. Query the table</vt:lpstr>
      <vt:lpstr>4. Export the data set</vt:lpstr>
      <vt:lpstr>Using ArcToolbox</vt:lpstr>
      <vt:lpstr>ArcToolbox features</vt:lpstr>
      <vt:lpstr>Using a tool</vt:lpstr>
      <vt:lpstr>Searching for tools</vt:lpstr>
      <vt:lpstr>Background processing</vt:lpstr>
      <vt:lpstr>Using ESRI Data and Maps</vt:lpstr>
      <vt:lpstr>ESRI Data &amp; Maps</vt:lpstr>
      <vt:lpstr>Contents</vt:lpstr>
      <vt:lpstr>Redistribution rights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Prasanna kumar. Tripathy</cp:lastModifiedBy>
  <cp:revision>446</cp:revision>
  <dcterms:created xsi:type="dcterms:W3CDTF">2017-12-05T17:18:18Z</dcterms:created>
  <dcterms:modified xsi:type="dcterms:W3CDTF">2018-04-04T06:30:05Z</dcterms:modified>
</cp:coreProperties>
</file>