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132"/>
  </p:notesMasterIdLst>
  <p:handoutMasterIdLst>
    <p:handoutMasterId r:id="rId133"/>
  </p:handoutMasterIdLst>
  <p:sldIdLst>
    <p:sldId id="273" r:id="rId10"/>
    <p:sldId id="276" r:id="rId11"/>
    <p:sldId id="275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4" r:id="rId60"/>
    <p:sldId id="325" r:id="rId61"/>
    <p:sldId id="326" r:id="rId62"/>
    <p:sldId id="327" r:id="rId63"/>
    <p:sldId id="328" r:id="rId64"/>
    <p:sldId id="329" r:id="rId65"/>
    <p:sldId id="330" r:id="rId66"/>
    <p:sldId id="331" r:id="rId67"/>
    <p:sldId id="332" r:id="rId68"/>
    <p:sldId id="333" r:id="rId69"/>
    <p:sldId id="334" r:id="rId70"/>
    <p:sldId id="335" r:id="rId71"/>
    <p:sldId id="336" r:id="rId72"/>
    <p:sldId id="338" r:id="rId73"/>
    <p:sldId id="339" r:id="rId74"/>
    <p:sldId id="340" r:id="rId75"/>
    <p:sldId id="341" r:id="rId76"/>
    <p:sldId id="342" r:id="rId77"/>
    <p:sldId id="344" r:id="rId78"/>
    <p:sldId id="343" r:id="rId79"/>
    <p:sldId id="345" r:id="rId80"/>
    <p:sldId id="346" r:id="rId81"/>
    <p:sldId id="347" r:id="rId82"/>
    <p:sldId id="348" r:id="rId83"/>
    <p:sldId id="349" r:id="rId84"/>
    <p:sldId id="350" r:id="rId85"/>
    <p:sldId id="351" r:id="rId86"/>
    <p:sldId id="352" r:id="rId87"/>
    <p:sldId id="353" r:id="rId88"/>
    <p:sldId id="354" r:id="rId89"/>
    <p:sldId id="355" r:id="rId90"/>
    <p:sldId id="356" r:id="rId91"/>
    <p:sldId id="357" r:id="rId92"/>
    <p:sldId id="358" r:id="rId93"/>
    <p:sldId id="359" r:id="rId94"/>
    <p:sldId id="360" r:id="rId95"/>
    <p:sldId id="361" r:id="rId96"/>
    <p:sldId id="362" r:id="rId97"/>
    <p:sldId id="363" r:id="rId98"/>
    <p:sldId id="364" r:id="rId99"/>
    <p:sldId id="365" r:id="rId100"/>
    <p:sldId id="366" r:id="rId101"/>
    <p:sldId id="367" r:id="rId102"/>
    <p:sldId id="368" r:id="rId103"/>
    <p:sldId id="369" r:id="rId104"/>
    <p:sldId id="370" r:id="rId105"/>
    <p:sldId id="371" r:id="rId106"/>
    <p:sldId id="372" r:id="rId107"/>
    <p:sldId id="373" r:id="rId108"/>
    <p:sldId id="374" r:id="rId109"/>
    <p:sldId id="375" r:id="rId110"/>
    <p:sldId id="376" r:id="rId111"/>
    <p:sldId id="377" r:id="rId112"/>
    <p:sldId id="378" r:id="rId113"/>
    <p:sldId id="379" r:id="rId114"/>
    <p:sldId id="380" r:id="rId115"/>
    <p:sldId id="381" r:id="rId116"/>
    <p:sldId id="382" r:id="rId117"/>
    <p:sldId id="383" r:id="rId118"/>
    <p:sldId id="384" r:id="rId119"/>
    <p:sldId id="385" r:id="rId120"/>
    <p:sldId id="386" r:id="rId121"/>
    <p:sldId id="387" r:id="rId122"/>
    <p:sldId id="388" r:id="rId123"/>
    <p:sldId id="389" r:id="rId124"/>
    <p:sldId id="390" r:id="rId125"/>
    <p:sldId id="391" r:id="rId126"/>
    <p:sldId id="392" r:id="rId127"/>
    <p:sldId id="393" r:id="rId128"/>
    <p:sldId id="394" r:id="rId129"/>
    <p:sldId id="395" r:id="rId130"/>
    <p:sldId id="396" r:id="rId1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0000"/>
    <a:srgbClr val="185C8E"/>
    <a:srgbClr val="335E6F"/>
    <a:srgbClr val="820082"/>
    <a:srgbClr val="214E91"/>
    <a:srgbClr val="0000FF"/>
    <a:srgbClr val="420747"/>
    <a:srgbClr val="D40555"/>
    <a:srgbClr val="525252"/>
    <a:srgbClr val="0051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5" autoAdjust="0"/>
    <p:restoredTop sz="86475" autoAdjust="0"/>
  </p:normalViewPr>
  <p:slideViewPr>
    <p:cSldViewPr>
      <p:cViewPr>
        <p:scale>
          <a:sx n="75" d="100"/>
          <a:sy n="75" d="100"/>
        </p:scale>
        <p:origin x="-786" y="-582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50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117" Type="http://schemas.openxmlformats.org/officeDocument/2006/relationships/slide" Target="slides/slide108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112" Type="http://schemas.openxmlformats.org/officeDocument/2006/relationships/slide" Target="slides/slide103.xml"/><Relationship Id="rId133" Type="http://schemas.openxmlformats.org/officeDocument/2006/relationships/handoutMaster" Target="handoutMasters/handoutMaster1.xml"/><Relationship Id="rId16" Type="http://schemas.openxmlformats.org/officeDocument/2006/relationships/slide" Target="slides/slide7.xml"/><Relationship Id="rId107" Type="http://schemas.openxmlformats.org/officeDocument/2006/relationships/slide" Target="slides/slide98.xml"/><Relationship Id="rId11" Type="http://schemas.openxmlformats.org/officeDocument/2006/relationships/slide" Target="slides/slide2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102" Type="http://schemas.openxmlformats.org/officeDocument/2006/relationships/slide" Target="slides/slide93.xml"/><Relationship Id="rId123" Type="http://schemas.openxmlformats.org/officeDocument/2006/relationships/slide" Target="slides/slide114.xml"/><Relationship Id="rId128" Type="http://schemas.openxmlformats.org/officeDocument/2006/relationships/slide" Target="slides/slide119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100" Type="http://schemas.openxmlformats.org/officeDocument/2006/relationships/slide" Target="slides/slide91.xml"/><Relationship Id="rId105" Type="http://schemas.openxmlformats.org/officeDocument/2006/relationships/slide" Target="slides/slide96.xml"/><Relationship Id="rId113" Type="http://schemas.openxmlformats.org/officeDocument/2006/relationships/slide" Target="slides/slide104.xml"/><Relationship Id="rId118" Type="http://schemas.openxmlformats.org/officeDocument/2006/relationships/slide" Target="slides/slide109.xml"/><Relationship Id="rId126" Type="http://schemas.openxmlformats.org/officeDocument/2006/relationships/slide" Target="slides/slide117.xml"/><Relationship Id="rId134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121" Type="http://schemas.openxmlformats.org/officeDocument/2006/relationships/slide" Target="slides/slide11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103" Type="http://schemas.openxmlformats.org/officeDocument/2006/relationships/slide" Target="slides/slide94.xml"/><Relationship Id="rId108" Type="http://schemas.openxmlformats.org/officeDocument/2006/relationships/slide" Target="slides/slide99.xml"/><Relationship Id="rId116" Type="http://schemas.openxmlformats.org/officeDocument/2006/relationships/slide" Target="slides/slide107.xml"/><Relationship Id="rId124" Type="http://schemas.openxmlformats.org/officeDocument/2006/relationships/slide" Target="slides/slide115.xml"/><Relationship Id="rId129" Type="http://schemas.openxmlformats.org/officeDocument/2006/relationships/slide" Target="slides/slide120.xml"/><Relationship Id="rId137" Type="http://schemas.openxmlformats.org/officeDocument/2006/relationships/tableStyles" Target="tableStyle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11" Type="http://schemas.openxmlformats.org/officeDocument/2006/relationships/slide" Target="slides/slide102.xml"/><Relationship Id="rId13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6" Type="http://schemas.openxmlformats.org/officeDocument/2006/relationships/slide" Target="slides/slide97.xml"/><Relationship Id="rId114" Type="http://schemas.openxmlformats.org/officeDocument/2006/relationships/slide" Target="slides/slide105.xml"/><Relationship Id="rId119" Type="http://schemas.openxmlformats.org/officeDocument/2006/relationships/slide" Target="slides/slide110.xml"/><Relationship Id="rId127" Type="http://schemas.openxmlformats.org/officeDocument/2006/relationships/slide" Target="slides/slide11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slide" Target="slides/slide92.xml"/><Relationship Id="rId122" Type="http://schemas.openxmlformats.org/officeDocument/2006/relationships/slide" Target="slides/slide113.xml"/><Relationship Id="rId130" Type="http://schemas.openxmlformats.org/officeDocument/2006/relationships/slide" Target="slides/slide121.xml"/><Relationship Id="rId13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109" Type="http://schemas.openxmlformats.org/officeDocument/2006/relationships/slide" Target="slides/slide10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slide" Target="slides/slide95.xml"/><Relationship Id="rId120" Type="http://schemas.openxmlformats.org/officeDocument/2006/relationships/slide" Target="slides/slide111.xml"/><Relationship Id="rId125" Type="http://schemas.openxmlformats.org/officeDocument/2006/relationships/slide" Target="slides/slide116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4" Type="http://schemas.openxmlformats.org/officeDocument/2006/relationships/slide" Target="slides/slide15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66" Type="http://schemas.openxmlformats.org/officeDocument/2006/relationships/slide" Target="slides/slide57.xml"/><Relationship Id="rId87" Type="http://schemas.openxmlformats.org/officeDocument/2006/relationships/slide" Target="slides/slide78.xml"/><Relationship Id="rId110" Type="http://schemas.openxmlformats.org/officeDocument/2006/relationships/slide" Target="slides/slide101.xml"/><Relationship Id="rId115" Type="http://schemas.openxmlformats.org/officeDocument/2006/relationships/slide" Target="slides/slide106.xml"/><Relationship Id="rId131" Type="http://schemas.openxmlformats.org/officeDocument/2006/relationships/slide" Target="slides/slide122.xml"/><Relationship Id="rId136" Type="http://schemas.openxmlformats.org/officeDocument/2006/relationships/theme" Target="theme/theme1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19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605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12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159416" y="1066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159416" y="19812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159416" y="28956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159416" y="38100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159416" y="47244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159416" y="5638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7"/>
          <p:cNvSpPr>
            <a:spLocks noGrp="1"/>
          </p:cNvSpPr>
          <p:nvPr>
            <p:ph sz="quarter" idx="18"/>
          </p:nvPr>
        </p:nvSpPr>
        <p:spPr>
          <a:xfrm>
            <a:off x="4800600" y="1066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 dirty="0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9" name="Content Placeholder 8"/>
          <p:cNvSpPr>
            <a:spLocks noGrp="1"/>
          </p:cNvSpPr>
          <p:nvPr>
            <p:ph sz="quarter" idx="19"/>
          </p:nvPr>
        </p:nvSpPr>
        <p:spPr>
          <a:xfrm>
            <a:off x="4800600" y="19812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/>
          </p:nvPr>
        </p:nvSpPr>
        <p:spPr>
          <a:xfrm>
            <a:off x="4800600" y="28956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3" name="Content Placeholder 10"/>
          <p:cNvSpPr>
            <a:spLocks noGrp="1"/>
          </p:cNvSpPr>
          <p:nvPr>
            <p:ph sz="quarter" idx="21"/>
          </p:nvPr>
        </p:nvSpPr>
        <p:spPr>
          <a:xfrm>
            <a:off x="4800600" y="38100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5" name="Content Placeholder 11"/>
          <p:cNvSpPr>
            <a:spLocks noGrp="1"/>
          </p:cNvSpPr>
          <p:nvPr>
            <p:ph sz="quarter" idx="22"/>
          </p:nvPr>
        </p:nvSpPr>
        <p:spPr>
          <a:xfrm>
            <a:off x="4800600" y="47244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7" name="Content Placeholder 12"/>
          <p:cNvSpPr>
            <a:spLocks noGrp="1"/>
          </p:cNvSpPr>
          <p:nvPr>
            <p:ph sz="quarter" idx="23"/>
          </p:nvPr>
        </p:nvSpPr>
        <p:spPr>
          <a:xfrm>
            <a:off x="4800600" y="5638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75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80540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5612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0198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4999894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510540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4675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8100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4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5" hasCustomPrompt="1"/>
          </p:nvPr>
        </p:nvSpPr>
        <p:spPr>
          <a:xfrm>
            <a:off x="6473952" y="6705599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0480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48006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5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8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5146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8100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50292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7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5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17932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06324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394716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483108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57200" y="57150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9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72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6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23"/>
          </p:nvPr>
        </p:nvSpPr>
        <p:spPr>
          <a:xfrm>
            <a:off x="466344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"/>
          <p:cNvSpPr>
            <a:spLocks noGrp="1"/>
          </p:cNvSpPr>
          <p:nvPr>
            <p:ph idx="24"/>
          </p:nvPr>
        </p:nvSpPr>
        <p:spPr>
          <a:xfrm>
            <a:off x="45720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"/>
          <p:cNvSpPr>
            <a:spLocks noGrp="1"/>
          </p:cNvSpPr>
          <p:nvPr>
            <p:ph idx="25"/>
          </p:nvPr>
        </p:nvSpPr>
        <p:spPr>
          <a:xfrm>
            <a:off x="466344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27324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357063" y="59960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2643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7512" y="5081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883920" y="0"/>
            <a:ext cx="7955280" cy="1188720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1264920"/>
            <a:ext cx="6400800" cy="64008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rgbClr val="6A6A6A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371600" y="3581400"/>
            <a:ext cx="6400800" cy="2438400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57250" y="1231900"/>
            <a:ext cx="8001000" cy="0"/>
          </a:xfrm>
          <a:prstGeom prst="line">
            <a:avLst/>
          </a:prstGeom>
          <a:ln>
            <a:solidFill>
              <a:srgbClr val="00518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6294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965" r:id="rId3"/>
    <p:sldLayoutId id="2147483753" r:id="rId4"/>
    <p:sldLayoutId id="2147483908" r:id="rId5"/>
    <p:sldLayoutId id="2147483950" r:id="rId6"/>
    <p:sldLayoutId id="2147483757" r:id="rId7"/>
    <p:sldLayoutId id="2147483877" r:id="rId8"/>
    <p:sldLayoutId id="2147483761" r:id="rId9"/>
    <p:sldLayoutId id="2147483800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Education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7" Type="http://schemas.openxmlformats.org/officeDocument/2006/relationships/slide" Target="slide2.xml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5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7.xml"/><Relationship Id="rId5" Type="http://schemas.openxmlformats.org/officeDocument/2006/relationships/slide" Target="slide2.xml"/><Relationship Id="rId4" Type="http://schemas.openxmlformats.org/officeDocument/2006/relationships/image" Target="../media/image135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5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147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6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153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5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30.xml"/><Relationship Id="rId6" Type="http://schemas.openxmlformats.org/officeDocument/2006/relationships/slide" Target="slide2.xml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5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0.xml"/><Relationship Id="rId5" Type="http://schemas.openxmlformats.org/officeDocument/2006/relationships/slide" Target="slide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8.xml"/><Relationship Id="rId3" Type="http://schemas.openxmlformats.org/officeDocument/2006/relationships/slide" Target="slide4.xml"/><Relationship Id="rId7" Type="http://schemas.openxmlformats.org/officeDocument/2006/relationships/slide" Target="slide51.xml"/><Relationship Id="rId12" Type="http://schemas.openxmlformats.org/officeDocument/2006/relationships/slide" Target="slide1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41.xml"/><Relationship Id="rId11" Type="http://schemas.openxmlformats.org/officeDocument/2006/relationships/slide" Target="slide104.xml"/><Relationship Id="rId5" Type="http://schemas.openxmlformats.org/officeDocument/2006/relationships/slide" Target="slide35.xml"/><Relationship Id="rId10" Type="http://schemas.openxmlformats.org/officeDocument/2006/relationships/slide" Target="slide91.xml"/><Relationship Id="rId4" Type="http://schemas.openxmlformats.org/officeDocument/2006/relationships/slide" Target="slide29.xml"/><Relationship Id="rId9" Type="http://schemas.openxmlformats.org/officeDocument/2006/relationships/slide" Target="slide6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0.xml"/><Relationship Id="rId5" Type="http://schemas.openxmlformats.org/officeDocument/2006/relationships/slide" Target="slide2.xml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0.xml"/><Relationship Id="rId5" Type="http://schemas.openxmlformats.org/officeDocument/2006/relationships/slide" Target="slide2.xml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7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7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9.xml"/><Relationship Id="rId5" Type="http://schemas.openxmlformats.org/officeDocument/2006/relationships/slide" Target="slide2.xml"/><Relationship Id="rId4" Type="http://schemas.openxmlformats.org/officeDocument/2006/relationships/image" Target="../media/image8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9.xml"/><Relationship Id="rId6" Type="http://schemas.openxmlformats.org/officeDocument/2006/relationships/slide" Target="slide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wmf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112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0.xml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5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31.xml"/><Relationship Id="rId6" Type="http://schemas.openxmlformats.org/officeDocument/2006/relationships/slide" Target="slide2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214E91"/>
                </a:solidFill>
              </a:rPr>
              <a:t>Mastering </a:t>
            </a:r>
            <a:r>
              <a:rPr lang="en-US" b="1" dirty="0" smtClean="0">
                <a:solidFill>
                  <a:srgbClr val="214E91"/>
                </a:solidFill>
              </a:rPr>
              <a:t>ArcGIS</a:t>
            </a:r>
            <a:br>
              <a:rPr lang="en-US" b="1" dirty="0" smtClean="0">
                <a:solidFill>
                  <a:srgbClr val="214E91"/>
                </a:solidFill>
              </a:rPr>
            </a:br>
            <a:r>
              <a:rPr lang="en-US" sz="2500" dirty="0">
                <a:solidFill>
                  <a:srgbClr val="214E91"/>
                </a:solidFill>
              </a:rPr>
              <a:t>Eighth Edition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820082"/>
                </a:solidFill>
              </a:rPr>
              <a:t>Maribeth </a:t>
            </a:r>
            <a:r>
              <a:rPr lang="en-US" dirty="0" smtClean="0">
                <a:solidFill>
                  <a:srgbClr val="820082"/>
                </a:solidFill>
              </a:rPr>
              <a:t>Price</a:t>
            </a:r>
          </a:p>
          <a:p>
            <a:r>
              <a:rPr lang="en-US" sz="2000" b="0" i="1" dirty="0">
                <a:solidFill>
                  <a:srgbClr val="820082"/>
                </a:solidFill>
              </a:rPr>
              <a:t>South Dakota School of Mines and Technology</a:t>
            </a:r>
            <a:endParaRPr lang="en-US" sz="2000" dirty="0">
              <a:solidFill>
                <a:srgbClr val="820082"/>
              </a:solidFill>
            </a:endParaRPr>
          </a:p>
        </p:txBody>
      </p:sp>
      <p:sp>
        <p:nvSpPr>
          <p:cNvPr id="7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US" b="1" dirty="0">
                <a:solidFill>
                  <a:srgbClr val="185C8E"/>
                </a:solidFill>
                <a:latin typeface="+mj-lt"/>
              </a:rPr>
              <a:t>Chapter </a:t>
            </a:r>
            <a:r>
              <a:rPr lang="en-US" b="1" dirty="0" smtClean="0">
                <a:solidFill>
                  <a:srgbClr val="185C8E"/>
                </a:solidFill>
                <a:latin typeface="+mj-lt"/>
              </a:rPr>
              <a:t>1</a:t>
            </a:r>
          </a:p>
          <a:p>
            <a:r>
              <a:rPr lang="en-US" dirty="0"/>
              <a:t>GIS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© 2019 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GIS data models</a:t>
            </a:r>
          </a:p>
        </p:txBody>
      </p:sp>
      <p:pic>
        <p:nvPicPr>
          <p:cNvPr id="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72640"/>
            <a:ext cx="3821431" cy="310896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" name="Content Placeholder 3"/>
          <p:cNvSpPr>
            <a:spLocks noGrp="1"/>
          </p:cNvSpPr>
          <p:nvPr>
            <p:ph idx="13"/>
          </p:nvPr>
        </p:nvSpPr>
        <p:spPr>
          <a:xfrm>
            <a:off x="1133475" y="5334000"/>
            <a:ext cx="2468880" cy="640080"/>
          </a:xfrm>
        </p:spPr>
        <p:txBody>
          <a:bodyPr/>
          <a:lstStyle/>
          <a:p>
            <a:pPr algn="ctr"/>
            <a:r>
              <a:rPr lang="en-US" dirty="0"/>
              <a:t>Vector </a:t>
            </a:r>
            <a:r>
              <a:rPr lang="en-US" dirty="0" smtClean="0"/>
              <a:t>model</a:t>
            </a:r>
            <a:endParaRPr lang="en-US" dirty="0"/>
          </a:p>
        </p:txBody>
      </p:sp>
      <p:pic>
        <p:nvPicPr>
          <p:cNvPr id="2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072640"/>
            <a:ext cx="3892882" cy="310896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8" name="Content Placeholder 5"/>
          <p:cNvSpPr>
            <a:spLocks noGrp="1"/>
          </p:cNvSpPr>
          <p:nvPr>
            <p:ph idx="15"/>
          </p:nvPr>
        </p:nvSpPr>
        <p:spPr>
          <a:xfrm>
            <a:off x="5527841" y="5334000"/>
            <a:ext cx="2438400" cy="548640"/>
          </a:xfrm>
        </p:spPr>
        <p:txBody>
          <a:bodyPr/>
          <a:lstStyle/>
          <a:p>
            <a:pPr algn="ctr"/>
            <a:r>
              <a:rPr lang="en-US" dirty="0"/>
              <a:t>Raster </a:t>
            </a:r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73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features</a:t>
            </a:r>
          </a:p>
        </p:txBody>
      </p:sp>
      <p:pic>
        <p:nvPicPr>
          <p:cNvPr id="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760" t="7692" r="12121"/>
          <a:stretch>
            <a:fillRect/>
          </a:stretch>
        </p:blipFill>
        <p:spPr bwMode="auto">
          <a:xfrm>
            <a:off x="457200" y="609600"/>
            <a:ext cx="914396" cy="914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625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4364" y="1447800"/>
            <a:ext cx="5315273" cy="4833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73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 tool</a:t>
            </a:r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692" r="9549"/>
          <a:stretch>
            <a:fillRect/>
          </a:stretch>
        </p:blipFill>
        <p:spPr bwMode="auto">
          <a:xfrm>
            <a:off x="762000" y="381000"/>
            <a:ext cx="838198" cy="914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524000"/>
            <a:ext cx="3931920" cy="222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524000"/>
            <a:ext cx="3657600" cy="256232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7282" name="Picture 5"/>
          <p:cNvPicPr>
            <a:picLocks noGrp="1" noChangeAspect="1" noChangeArrowheads="1"/>
          </p:cNvPicPr>
          <p:nvPr>
            <p:ph idx="1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3"/>
          <a:stretch/>
        </p:blipFill>
        <p:spPr bwMode="auto">
          <a:xfrm>
            <a:off x="533400" y="4191000"/>
            <a:ext cx="4577718" cy="237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3" name="Picture 6"/>
          <p:cNvPicPr>
            <a:picLocks noGrp="1" noChangeAspect="1" noChangeArrowheads="1"/>
          </p:cNvPicPr>
          <p:nvPr>
            <p:ph idx="16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9"/>
          <a:stretch/>
        </p:blipFill>
        <p:spPr bwMode="auto">
          <a:xfrm>
            <a:off x="5334000" y="4215382"/>
            <a:ext cx="3443956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7" action="ppaction://hlinksldjump"/>
              </a:rPr>
              <a:t>Return to </a:t>
            </a:r>
            <a:r>
              <a:rPr lang="en-US" dirty="0" smtClean="0">
                <a:hlinkClick r:id="rId7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34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Table of Contents</a:t>
            </a:r>
          </a:p>
        </p:txBody>
      </p:sp>
      <p:pic>
        <p:nvPicPr>
          <p:cNvPr id="983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8229600" cy="511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37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features</a:t>
            </a:r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197" y="1143000"/>
            <a:ext cx="2906555" cy="530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3716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0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2209800" cy="210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52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Layers and layer properties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1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Layers in </a:t>
            </a:r>
            <a:r>
              <a:rPr lang="en-US" dirty="0" err="1"/>
              <a:t>ArcMap</a:t>
            </a:r>
            <a:endParaRPr 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01752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Like a map recipe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Refer to spatial data file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Store how to display features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Held in memory and saved with the map document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May be saved as a file for use in other map </a:t>
            </a:r>
            <a:r>
              <a:rPr lang="en-US" sz="2800" dirty="0" smtClean="0"/>
              <a:t>documents</a:t>
            </a:r>
            <a:endParaRPr lang="en-US" sz="2800" dirty="0"/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3834" y="1600199"/>
            <a:ext cx="5600955" cy="393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4"/>
          <p:cNvSpPr>
            <a:spLocks noGrp="1"/>
          </p:cNvSpPr>
          <p:nvPr>
            <p:ph idx="14"/>
          </p:nvPr>
        </p:nvSpPr>
        <p:spPr>
          <a:xfrm>
            <a:off x="5577840" y="1539240"/>
            <a:ext cx="3108960" cy="82296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The same data set may be used by many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layers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2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Layers</a:t>
            </a: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56197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1900" y="3048000"/>
            <a:ext cx="5051100" cy="343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4"/>
          <p:cNvSpPr>
            <a:spLocks noGrp="1"/>
          </p:cNvSpPr>
          <p:nvPr>
            <p:ph idx="14"/>
          </p:nvPr>
        </p:nvSpPr>
        <p:spPr>
          <a:xfrm>
            <a:off x="6096000" y="1219200"/>
            <a:ext cx="2834640" cy="18288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Store multiple layers together as a group layer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Edit properties of member layers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separately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17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Layers for display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414" y="1554480"/>
            <a:ext cx="6564162" cy="484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6370320" y="1676400"/>
            <a:ext cx="2468880" cy="1097280"/>
          </a:xfrm>
        </p:spPr>
        <p:txBody>
          <a:bodyPr/>
          <a:lstStyle/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Same </a:t>
            </a:r>
            <a:r>
              <a:rPr lang="en-US" sz="2400" b="1" dirty="0" err="1" smtClean="0">
                <a:latin typeface="Calibri" pitchFamily="34" charset="0"/>
                <a:cs typeface="Calibri" pitchFamily="34" charset="0"/>
              </a:rPr>
              <a:t>shapefile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latin typeface="Calibri" pitchFamily="34" charset="0"/>
                <a:cs typeface="Calibri" pitchFamily="34" charset="0"/>
              </a:rPr>
              <a:t>Different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symbols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6858000" y="5288280"/>
            <a:ext cx="2133600" cy="838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Two layers, one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shapefile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C:\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workshop\mgisdata\sturgis\stands2.shp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1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Layers for storing properties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2960245" cy="53035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3810000" y="1219200"/>
            <a:ext cx="4724400" cy="22098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Store symbols, labels, and display settings for single or groups of feature classes and open them in new map documents quickly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6200" y="3548118"/>
            <a:ext cx="4596004" cy="297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79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Layer properties</a:t>
            </a:r>
          </a:p>
        </p:txBody>
      </p:sp>
      <p:pic>
        <p:nvPicPr>
          <p:cNvPr id="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13360"/>
            <a:ext cx="1883456" cy="100584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228600" y="1219200"/>
            <a:ext cx="1981200" cy="45720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Right-click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name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01767"/>
            <a:ext cx="7491365" cy="482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5"/>
          <p:cNvSpPr>
            <a:spLocks noGrp="1"/>
          </p:cNvSpPr>
          <p:nvPr>
            <p:ph idx="15"/>
          </p:nvPr>
        </p:nvSpPr>
        <p:spPr>
          <a:xfrm>
            <a:off x="4724400" y="2072640"/>
            <a:ext cx="192024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Layer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Properties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62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Vector model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2560320" cy="475488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Features 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are stored as a series of </a:t>
            </a:r>
            <a:r>
              <a:rPr lang="en-US" sz="2400" i="1" dirty="0">
                <a:latin typeface="Calibri" pitchFamily="34" charset="0"/>
                <a:cs typeface="Calibri" pitchFamily="34" charset="0"/>
              </a:rPr>
              <a:t>x-y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coordinates in a rectangular coordinate system.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Features can have one of three geometry types: points, lines, or polygons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222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8" y="1371600"/>
            <a:ext cx="5945297" cy="484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71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properties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161" y="1066800"/>
            <a:ext cx="7479679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63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scale range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1356361"/>
            <a:ext cx="4572000" cy="234985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457200" y="4419600"/>
            <a:ext cx="3886200" cy="19050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View data at a specified range of scales.</a:t>
            </a:r>
          </a:p>
          <a:p>
            <a:pPr>
              <a:spcBef>
                <a:spcPct val="500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Helps avoid clutter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0" y="990600"/>
            <a:ext cx="3504910" cy="276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886200"/>
            <a:ext cx="3504910" cy="27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31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Label properties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56033"/>
            <a:ext cx="8229600" cy="475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3"/>
          <p:cNvSpPr>
            <a:spLocks noGrp="1"/>
          </p:cNvSpPr>
          <p:nvPr>
            <p:ph idx="13"/>
          </p:nvPr>
        </p:nvSpPr>
        <p:spPr>
          <a:xfrm>
            <a:off x="6431280" y="4099560"/>
            <a:ext cx="2560320" cy="237744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Create instant labels for a layer</a:t>
            </a:r>
          </a:p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Uses algorithm to avoid overlaps</a:t>
            </a:r>
          </a:p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Control font size, style, and label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placement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41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Symbology</a:t>
            </a:r>
            <a:r>
              <a:rPr lang="en-US" dirty="0"/>
              <a:t> properties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9743" y="1317143"/>
            <a:ext cx="6284457" cy="4931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3"/>
          <p:cNvSpPr>
            <a:spLocks noGrp="1"/>
          </p:cNvSpPr>
          <p:nvPr>
            <p:ph idx="13"/>
          </p:nvPr>
        </p:nvSpPr>
        <p:spPr>
          <a:xfrm>
            <a:off x="6324600" y="3962400"/>
            <a:ext cx="2560320" cy="1828800"/>
          </a:xfrm>
          <a:solidFill>
            <a:schemeClr val="bg1"/>
          </a:solidFill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Used to control the symbols used to display the layer.</a:t>
            </a:r>
          </a:p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Many different display options are available.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58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Symbol Selector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34861"/>
            <a:ext cx="8229600" cy="483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181600" y="1295400"/>
            <a:ext cx="3810000" cy="838200"/>
          </a:xfrm>
        </p:spPr>
        <p:txBody>
          <a:bodyPr/>
          <a:lstStyle/>
          <a:p>
            <a:r>
              <a:rPr lang="en-US" sz="2400" dirty="0">
                <a:cs typeface="Calibri" pitchFamily="34" charset="0"/>
              </a:rPr>
              <a:t>Symbols</a:t>
            </a:r>
            <a:r>
              <a:rPr lang="en-US" sz="2400" dirty="0"/>
              <a:t> are stored together in groups called </a:t>
            </a:r>
            <a:r>
              <a:rPr lang="en-US" sz="2400" b="1" dirty="0" smtClean="0"/>
              <a:t>styles</a:t>
            </a:r>
            <a:endParaRPr lang="en-US" sz="24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82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Selecting and changing symbols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95400"/>
            <a:ext cx="1671219" cy="46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1353769" y="6019800"/>
            <a:ext cx="1097280" cy="457200"/>
          </a:xfrm>
        </p:spPr>
        <p:txBody>
          <a:bodyPr/>
          <a:lstStyle/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Points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334" y="1295400"/>
            <a:ext cx="1792149" cy="46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4066488" y="6019800"/>
            <a:ext cx="1005840" cy="457200"/>
          </a:xfrm>
        </p:spPr>
        <p:txBody>
          <a:bodyPr/>
          <a:lstStyle/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Lines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4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1295400"/>
            <a:ext cx="1738080" cy="46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7"/>
          <p:cNvSpPr>
            <a:spLocks noGrp="1"/>
          </p:cNvSpPr>
          <p:nvPr>
            <p:ph idx="17"/>
          </p:nvPr>
        </p:nvSpPr>
        <p:spPr>
          <a:xfrm>
            <a:off x="6492599" y="6019800"/>
            <a:ext cx="1554480" cy="457200"/>
          </a:xfrm>
        </p:spPr>
        <p:txBody>
          <a:bodyPr/>
          <a:lstStyle/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Polygons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92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 layer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" y="1371600"/>
            <a:ext cx="8321040" cy="476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52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Coordinate </a:t>
            </a:r>
            <a:r>
              <a:rPr lang="en-US" dirty="0" smtClean="0"/>
              <a:t>systems</a:t>
            </a:r>
            <a:r>
              <a:rPr lang="en-US" sz="1500" dirty="0" smtClean="0"/>
              <a:t> 2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00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On-the-fly projection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29600" cy="40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idx="13"/>
          </p:nvPr>
        </p:nvSpPr>
        <p:spPr>
          <a:xfrm>
            <a:off x="304800" y="5867400"/>
            <a:ext cx="342900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Source layers have any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CS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Content Placeholder 4"/>
          <p:cNvSpPr>
            <a:spLocks noGrp="1"/>
          </p:cNvSpPr>
          <p:nvPr>
            <p:ph idx="14"/>
          </p:nvPr>
        </p:nvSpPr>
        <p:spPr>
          <a:xfrm>
            <a:off x="4556760" y="5867400"/>
            <a:ext cx="374904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Set data frame to desired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CS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38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coordinate system</a:t>
            </a:r>
          </a:p>
        </p:txBody>
      </p:sp>
      <p:pic>
        <p:nvPicPr>
          <p:cNvPr id="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" y="1280160"/>
            <a:ext cx="3939589" cy="512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3002280" y="2438400"/>
            <a:ext cx="2103120" cy="1005840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View data in any coordinate system or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projection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" name="Picture 4"/>
          <p:cNvPicPr>
            <a:picLocks noGrp="1" noChangeAspect="1" noChangeArrowheads="1"/>
          </p:cNvPicPr>
          <p:nvPr>
            <p:ph idx="16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6161" y="1143000"/>
            <a:ext cx="2891790" cy="164592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Content Placeholder 5"/>
          <p:cNvSpPr>
            <a:spLocks noGrp="1"/>
          </p:cNvSpPr>
          <p:nvPr>
            <p:ph idx="15"/>
          </p:nvPr>
        </p:nvSpPr>
        <p:spPr>
          <a:xfrm>
            <a:off x="6096000" y="1676400"/>
            <a:ext cx="2468880" cy="36576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z="2000" dirty="0">
                <a:latin typeface="Calibri" pitchFamily="34" charset="0"/>
                <a:cs typeface="Calibri" pitchFamily="34" charset="0"/>
              </a:rPr>
              <a:t>USA Equidistant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Conic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" name="Picture 6"/>
          <p:cNvPicPr>
            <a:picLocks noGrp="1" noChangeAspect="1" noChangeArrowheads="1"/>
          </p:cNvPicPr>
          <p:nvPr>
            <p:ph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3002280"/>
            <a:ext cx="2417151" cy="164592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Content Placeholder 7"/>
          <p:cNvSpPr>
            <a:spLocks noGrp="1"/>
          </p:cNvSpPr>
          <p:nvPr>
            <p:ph idx="17"/>
          </p:nvPr>
        </p:nvSpPr>
        <p:spPr>
          <a:xfrm>
            <a:off x="6598920" y="3581400"/>
            <a:ext cx="2011680" cy="36576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z="2000" dirty="0">
                <a:latin typeface="Calibri" pitchFamily="34" charset="0"/>
                <a:cs typeface="Calibri" pitchFamily="34" charset="0"/>
              </a:rPr>
              <a:t>World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Mercator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" name="Picture 8"/>
          <p:cNvPicPr>
            <a:picLocks noGrp="1" noChangeAspect="1" noChangeArrowheads="1"/>
          </p:cNvPicPr>
          <p:nvPr>
            <p:ph idx="20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6032" y="4876800"/>
            <a:ext cx="3171919" cy="146304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Content Placeholder 9"/>
          <p:cNvSpPr>
            <a:spLocks noGrp="1"/>
          </p:cNvSpPr>
          <p:nvPr>
            <p:ph idx="21"/>
          </p:nvPr>
        </p:nvSpPr>
        <p:spPr>
          <a:xfrm>
            <a:off x="6096000" y="5410200"/>
            <a:ext cx="2011680" cy="36576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US" sz="2000" dirty="0" err="1">
                <a:latin typeface="Calibri" pitchFamily="34" charset="0"/>
                <a:cs typeface="Calibri" pitchFamily="34" charset="0"/>
              </a:rPr>
              <a:t>Unprojected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GCS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36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and attributes</a:t>
            </a:r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02080"/>
            <a:ext cx="7702299" cy="484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6614160" y="1066800"/>
            <a:ext cx="2377440" cy="2438400"/>
          </a:xfrm>
          <a:solidFill>
            <a:schemeClr val="bg1"/>
          </a:solidFill>
        </p:spPr>
        <p:txBody>
          <a:bodyPr/>
          <a:lstStyle/>
          <a:p>
            <a:r>
              <a:rPr lang="en-US" sz="2200" dirty="0">
                <a:latin typeface="Calibri" pitchFamily="34" charset="0"/>
                <a:cs typeface="Calibri" pitchFamily="34" charset="0"/>
              </a:rPr>
              <a:t>Each feature is linked to an entry in a data table containing information about the feature—its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attributes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3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CS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8229600" cy="387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41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Help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2" y="1584960"/>
            <a:ext cx="1925932" cy="4572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0770" y="1219200"/>
            <a:ext cx="6830830" cy="49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39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Online</a:t>
            </a:r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2503899" cy="100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6324600" y="381000"/>
            <a:ext cx="2651760" cy="914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Access content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Create and share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maps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046" y="1447800"/>
            <a:ext cx="7877908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911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Classes</a:t>
            </a:r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838200"/>
            <a:ext cx="4572000" cy="171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228601" y="2489200"/>
            <a:ext cx="2377440" cy="365760"/>
          </a:xfrm>
        </p:spPr>
        <p:txBody>
          <a:bodyPr/>
          <a:lstStyle/>
          <a:p>
            <a:r>
              <a:rPr lang="en-US" sz="2200" dirty="0">
                <a:latin typeface="Calibri" pitchFamily="34" charset="0"/>
                <a:cs typeface="Calibri" pitchFamily="34" charset="0"/>
              </a:rPr>
              <a:t>States feature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class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4275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2944496"/>
            <a:ext cx="4572000" cy="162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228601" y="4495800"/>
            <a:ext cx="2377440" cy="365760"/>
          </a:xfrm>
        </p:spPr>
        <p:txBody>
          <a:bodyPr/>
          <a:lstStyle/>
          <a:p>
            <a:r>
              <a:rPr lang="en-US" sz="2200" dirty="0">
                <a:latin typeface="Calibri" pitchFamily="34" charset="0"/>
                <a:cs typeface="Calibri" pitchFamily="34" charset="0"/>
              </a:rPr>
              <a:t>Rivers feature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class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4276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1" y="4932975"/>
            <a:ext cx="4572000" cy="146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7"/>
          <p:cNvSpPr>
            <a:spLocks noGrp="1"/>
          </p:cNvSpPr>
          <p:nvPr>
            <p:ph idx="17"/>
          </p:nvPr>
        </p:nvSpPr>
        <p:spPr>
          <a:xfrm>
            <a:off x="228601" y="6299200"/>
            <a:ext cx="2560320" cy="365760"/>
          </a:xfrm>
        </p:spPr>
        <p:txBody>
          <a:bodyPr/>
          <a:lstStyle/>
          <a:p>
            <a:r>
              <a:rPr lang="en-US" sz="2200" dirty="0">
                <a:latin typeface="Calibri" pitchFamily="34" charset="0"/>
                <a:cs typeface="Calibri" pitchFamily="34" charset="0"/>
              </a:rPr>
              <a:t>Capitals feature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class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Content Placeholder 8"/>
          <p:cNvSpPr>
            <a:spLocks noGrp="1"/>
          </p:cNvSpPr>
          <p:nvPr>
            <p:ph idx="20"/>
          </p:nvPr>
        </p:nvSpPr>
        <p:spPr>
          <a:xfrm>
            <a:off x="5044440" y="1143000"/>
            <a:ext cx="4023360" cy="536448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feature class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is a collection of similar objects with the same attributes, stored as a single unit.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Stored as spatial features  with a table of associated attributes for each feature.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Because all features must share the same table, all must have the same attributes.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Feature classes may contain only one type of geometry (points or lines or polygons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).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76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Vector data models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14800" cy="4419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 err="1"/>
              <a:t>Georelational</a:t>
            </a:r>
            <a:r>
              <a:rPr lang="en-US" dirty="0"/>
              <a:t> model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Features and attributes stored separately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Linked by a common feature ID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Original model for older GIS </a:t>
            </a:r>
            <a:r>
              <a:rPr lang="en-US" dirty="0" smtClean="0"/>
              <a:t>systems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idx="13"/>
          </p:nvPr>
        </p:nvSpPr>
        <p:spPr>
          <a:xfrm>
            <a:off x="4800600" y="1295400"/>
            <a:ext cx="4114800" cy="4419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Object-oriented model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Features and attributes are stored as a single unit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Reduces overhead in matching features to attributes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Simpler and helps maintain data </a:t>
            </a:r>
            <a:r>
              <a:rPr lang="en-US" dirty="0" smtClean="0"/>
              <a:t>integrity</a:t>
            </a:r>
            <a:endParaRPr lang="en-US" dirty="0"/>
          </a:p>
        </p:txBody>
      </p:sp>
      <p:sp>
        <p:nvSpPr>
          <p:cNvPr id="17" name="Content Placeholder 4"/>
          <p:cNvSpPr>
            <a:spLocks noGrp="1"/>
          </p:cNvSpPr>
          <p:nvPr>
            <p:ph idx="14"/>
          </p:nvPr>
        </p:nvSpPr>
        <p:spPr>
          <a:xfrm>
            <a:off x="457200" y="6019800"/>
            <a:ext cx="8229600" cy="548640"/>
          </a:xfrm>
        </p:spPr>
        <p:txBody>
          <a:bodyPr/>
          <a:lstStyle/>
          <a:p>
            <a:pPr algn="ctr"/>
            <a:r>
              <a:rPr lang="en-US" sz="2800" dirty="0">
                <a:latin typeface="Calibri" pitchFamily="34" charset="0"/>
                <a:cs typeface="Calibri" pitchFamily="34" charset="0"/>
              </a:rPr>
              <a:t>For the general user, the difference is negligible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2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vectors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Designed for storing discrete object data</a:t>
            </a:r>
          </a:p>
          <a:p>
            <a:r>
              <a:rPr lang="en-US" dirty="0"/>
              <a:t>Precise location of features</a:t>
            </a:r>
          </a:p>
          <a:p>
            <a:r>
              <a:rPr lang="en-US" dirty="0"/>
              <a:t>Can store many attributes</a:t>
            </a:r>
          </a:p>
          <a:p>
            <a:r>
              <a:rPr lang="en-US" dirty="0"/>
              <a:t>Flexible for cartography</a:t>
            </a:r>
          </a:p>
          <a:p>
            <a:r>
              <a:rPr lang="en-US" dirty="0"/>
              <a:t>Compact storage of information</a:t>
            </a:r>
          </a:p>
          <a:p>
            <a:r>
              <a:rPr lang="en-US" dirty="0"/>
              <a:t>Ideally suited for certain types of analysis, especially areas, lengths, </a:t>
            </a:r>
            <a:r>
              <a:rPr lang="en-US" dirty="0" smtClean="0"/>
              <a:t>connections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20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Storing surfaces</a:t>
            </a:r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4114800" cy="303045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198120" y="4305300"/>
            <a:ext cx="1554480" cy="457200"/>
          </a:xfrm>
        </p:spPr>
        <p:txBody>
          <a:bodyPr/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Contours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2120" y="2983824"/>
            <a:ext cx="4297680" cy="318837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1638300" y="6134100"/>
            <a:ext cx="1280160" cy="457200"/>
          </a:xfrm>
        </p:spPr>
        <p:txBody>
          <a:bodyPr/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Raster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295400"/>
            <a:ext cx="4114800" cy="306606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Content Placeholder 7"/>
          <p:cNvSpPr>
            <a:spLocks noGrp="1"/>
          </p:cNvSpPr>
          <p:nvPr>
            <p:ph idx="17"/>
          </p:nvPr>
        </p:nvSpPr>
        <p:spPr>
          <a:xfrm>
            <a:off x="8001000" y="4343400"/>
            <a:ext cx="914400" cy="457200"/>
          </a:xfrm>
        </p:spPr>
        <p:txBody>
          <a:bodyPr/>
          <a:lstStyle/>
          <a:p>
            <a:pPr algn="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TIN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13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Triangular Irregular Networks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657600" cy="2743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TINS are composed of nodes and edges which define triangular facets.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All facets define orientations describing the surface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5298" name="Picture 3"/>
          <p:cNvPicPr>
            <a:picLocks noGrp="1" noChangeAspect="1" noChangeArrowheads="1"/>
          </p:cNvPicPr>
          <p:nvPr>
            <p:ph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5"/>
          <a:stretch/>
        </p:blipFill>
        <p:spPr bwMode="auto">
          <a:xfrm>
            <a:off x="564142" y="4114800"/>
            <a:ext cx="3169658" cy="249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 l="12048" t="3189" r="18073" b="12292"/>
          <a:stretch>
            <a:fillRect/>
          </a:stretch>
        </p:blipFill>
        <p:spPr bwMode="auto">
          <a:xfrm>
            <a:off x="4145280" y="1447799"/>
            <a:ext cx="4846320" cy="442710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44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Elevation Model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2651760" cy="35814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800" dirty="0"/>
              <a:t>A DEM has cells or pixels, each of which contains a single elevation.</a:t>
            </a:r>
          </a:p>
          <a:p>
            <a:pPr>
              <a:spcBef>
                <a:spcPct val="50000"/>
              </a:spcBef>
            </a:pPr>
            <a:r>
              <a:rPr lang="en-US" sz="2800" dirty="0"/>
              <a:t>Regularly spaced array of elevation values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1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9591" y="1295400"/>
            <a:ext cx="5792009" cy="43821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66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raster data model</a:t>
            </a: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523"/>
            <a:ext cx="7620000" cy="510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07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6072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>
                <a:hlinkClick r:id="rId2" action="ppaction://hlinksldjump"/>
              </a:rPr>
              <a:t>GIS Concepts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>
                <a:hlinkClick r:id="rId3" action="ppaction://hlinksldjump"/>
              </a:rPr>
              <a:t>Representing the world as a map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>
                <a:hlinkClick r:id="rId4" action="ppaction://hlinksldjump"/>
              </a:rPr>
              <a:t>Coordinate systems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>
                <a:hlinkClick r:id="rId5" action="ppaction://hlinksldjump"/>
              </a:rPr>
              <a:t>Modeling feature behaviors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>
                <a:hlinkClick r:id="rId6" action="ppaction://hlinksldjump"/>
              </a:rPr>
              <a:t>Map scale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>
                <a:hlinkClick r:id="rId7" action="ppaction://hlinksldjump"/>
              </a:rPr>
              <a:t>Data quality issues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>
                <a:hlinkClick r:id="rId8" action="ppaction://hlinksldjump"/>
              </a:rPr>
              <a:t>About ArcGIS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>
                <a:hlinkClick r:id="rId9" action="ppaction://hlinksldjump"/>
              </a:rPr>
              <a:t>Storing data in ArcGIS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>
                <a:hlinkClick r:id="rId10" action="ppaction://hlinksldjump"/>
              </a:rPr>
              <a:t>Using </a:t>
            </a:r>
            <a:r>
              <a:rPr lang="en-US" dirty="0" err="1">
                <a:hlinkClick r:id="rId10" action="ppaction://hlinksldjump"/>
              </a:rPr>
              <a:t>ArcMap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>
                <a:hlinkClick r:id="rId11" action="ppaction://hlinksldjump"/>
              </a:rPr>
              <a:t>Layers and layer properties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>
                <a:hlinkClick r:id="rId12" action="ppaction://hlinksldjump"/>
              </a:rPr>
              <a:t>Coordinate </a:t>
            </a:r>
            <a:r>
              <a:rPr lang="en-US" dirty="0" smtClean="0">
                <a:hlinkClick r:id="rId12" action="ppaction://hlinksldjump"/>
              </a:rPr>
              <a:t>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8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data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181600" cy="5105400"/>
          </a:xfrm>
        </p:spPr>
        <p:txBody>
          <a:bodyPr/>
          <a:lstStyle/>
          <a:p>
            <a:r>
              <a:rPr lang="en-US" dirty="0"/>
              <a:t>Raster is the best way to store continuously changing values such as elevation or distance</a:t>
            </a:r>
          </a:p>
          <a:p>
            <a:r>
              <a:rPr lang="en-US" dirty="0"/>
              <a:t>Analysis faster and more flexible than vectors for many applications</a:t>
            </a:r>
          </a:p>
          <a:p>
            <a:r>
              <a:rPr lang="en-US" dirty="0"/>
              <a:t>Some analysis only possible using </a:t>
            </a:r>
            <a:r>
              <a:rPr lang="en-US" dirty="0" err="1" smtClean="0"/>
              <a:t>rasters</a:t>
            </a:r>
            <a:endParaRPr lang="en-US" dirty="0"/>
          </a:p>
        </p:txBody>
      </p:sp>
      <p:pic>
        <p:nvPicPr>
          <p:cNvPr id="13" name="Picture 3"/>
          <p:cNvPicPr>
            <a:picLocks noGrp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2854" y="1143000"/>
            <a:ext cx="2497804" cy="242730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702585"/>
            <a:ext cx="2496312" cy="277441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00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Discrete </a:t>
            </a:r>
            <a:r>
              <a:rPr lang="en-US" dirty="0" err="1"/>
              <a:t>rasters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267200" cy="5105400"/>
          </a:xfrm>
        </p:spPr>
        <p:txBody>
          <a:bodyPr/>
          <a:lstStyle/>
          <a:p>
            <a:r>
              <a:rPr lang="en-US" dirty="0"/>
              <a:t>Discrete </a:t>
            </a:r>
            <a:r>
              <a:rPr lang="en-US" dirty="0" err="1"/>
              <a:t>rasters</a:t>
            </a:r>
            <a:r>
              <a:rPr lang="en-US" dirty="0"/>
              <a:t> essentially store features—but in raster format</a:t>
            </a:r>
          </a:p>
          <a:p>
            <a:r>
              <a:rPr lang="en-US" dirty="0"/>
              <a:t>Have relatively few values that change abruptly from one category to another</a:t>
            </a:r>
          </a:p>
        </p:txBody>
      </p:sp>
      <p:pic>
        <p:nvPicPr>
          <p:cNvPr id="5734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304" y="1170650"/>
            <a:ext cx="3395192" cy="248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7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068" y="3837650"/>
            <a:ext cx="3297664" cy="263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37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</a:t>
            </a:r>
            <a:r>
              <a:rPr lang="en-US" dirty="0" err="1"/>
              <a:t>rasters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9624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Continuous </a:t>
            </a:r>
            <a:r>
              <a:rPr lang="en-US" dirty="0" err="1"/>
              <a:t>rasters</a:t>
            </a:r>
            <a:r>
              <a:rPr lang="en-US" dirty="0"/>
              <a:t> store surfaces or fields of variables that change continuously over space</a:t>
            </a:r>
          </a:p>
          <a:p>
            <a:pPr>
              <a:lnSpc>
                <a:spcPct val="90000"/>
              </a:lnSpc>
            </a:pPr>
            <a:r>
              <a:rPr lang="en-US" dirty="0"/>
              <a:t>Many potential values.  Adjacent cells rarely share the same value.</a:t>
            </a:r>
          </a:p>
        </p:txBody>
      </p:sp>
      <p:pic>
        <p:nvPicPr>
          <p:cNvPr id="5837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143000"/>
            <a:ext cx="3803590" cy="287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1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02410"/>
            <a:ext cx="3803590" cy="312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60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Scanned images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017520" cy="51054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dirty="0">
                <a:latin typeface="Calibri" pitchFamily="34" charset="0"/>
                <a:cs typeface="Calibri" pitchFamily="34" charset="0"/>
              </a:rPr>
              <a:t>Paper maps recorded on a scanner form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rasters</a:t>
            </a:r>
            <a:r>
              <a:rPr lang="en-US" dirty="0">
                <a:latin typeface="Calibri" pitchFamily="34" charset="0"/>
                <a:cs typeface="Calibri" pitchFamily="34" charset="0"/>
              </a:rPr>
              <a:t> also.</a:t>
            </a:r>
          </a:p>
          <a:p>
            <a:pPr>
              <a:spcBef>
                <a:spcPct val="50000"/>
              </a:spcBef>
            </a:pPr>
            <a:r>
              <a:rPr lang="en-US" dirty="0">
                <a:latin typeface="Calibri" pitchFamily="34" charset="0"/>
                <a:cs typeface="Calibri" pitchFamily="34" charset="0"/>
              </a:rPr>
              <a:t>This is a scanned USGS </a:t>
            </a:r>
            <a:r>
              <a:rPr lang="en-US" dirty="0" err="1">
                <a:latin typeface="Calibri" pitchFamily="34" charset="0"/>
                <a:cs typeface="Calibri" pitchFamily="34" charset="0"/>
              </a:rPr>
              <a:t>topo</a:t>
            </a:r>
            <a:r>
              <a:rPr lang="en-US" dirty="0">
                <a:latin typeface="Calibri" pitchFamily="34" charset="0"/>
                <a:cs typeface="Calibri" pitchFamily="34" charset="0"/>
              </a:rPr>
              <a:t> map, called a Digital Raster Graphic, or DRG.</a:t>
            </a: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396" y="1371600"/>
            <a:ext cx="5291470" cy="402336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Content Placeholder 4"/>
          <p:cNvSpPr>
            <a:spLocks noGrp="1"/>
          </p:cNvSpPr>
          <p:nvPr>
            <p:ph idx="14"/>
          </p:nvPr>
        </p:nvSpPr>
        <p:spPr>
          <a:xfrm>
            <a:off x="4093531" y="5410200"/>
            <a:ext cx="4267200" cy="609600"/>
          </a:xfrm>
        </p:spPr>
        <p:txBody>
          <a:bodyPr/>
          <a:lstStyle/>
          <a:p>
            <a:r>
              <a:rPr lang="en-US" dirty="0"/>
              <a:t>Discrete or continuous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60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files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400" y="1500395"/>
            <a:ext cx="5800000" cy="332381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6355080" y="1600200"/>
            <a:ext cx="2560320" cy="23622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Any map picture file could potentially be used as a GIS data source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457200" y="5334000"/>
            <a:ext cx="8229600" cy="914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The picture must be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georeferenced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, or registered to a known coordinate system, before using in a GIS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Calibri" pitchFamily="34" charset="0"/>
                <a:cs typeface="Calibri" pitchFamily="34" charset="0"/>
              </a:rPr>
              <a:t>http://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www.nws.noaa.gov/radar_tab.php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14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raster </a:t>
            </a:r>
            <a:r>
              <a:rPr lang="en-US" dirty="0" err="1"/>
              <a:t>vs</a:t>
            </a:r>
            <a:r>
              <a:rPr lang="en-US" dirty="0"/>
              <a:t> picture raster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14800" cy="265176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 value raster such as a DEM or land use raster stores a value representing an object or quantity, like elevation or rainfall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Used for </a:t>
            </a:r>
            <a:r>
              <a:rPr lang="en-US" sz="2800" dirty="0" smtClean="0"/>
              <a:t>analysis</a:t>
            </a:r>
            <a:endParaRPr lang="en-US" sz="2800" dirty="0"/>
          </a:p>
        </p:txBody>
      </p:sp>
      <p:pic>
        <p:nvPicPr>
          <p:cNvPr id="15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992" y="4114800"/>
            <a:ext cx="3263216" cy="246888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1" name="Content Placeholder 4"/>
          <p:cNvSpPr>
            <a:spLocks noGrp="1"/>
          </p:cNvSpPr>
          <p:nvPr>
            <p:ph idx="14"/>
          </p:nvPr>
        </p:nvSpPr>
        <p:spPr>
          <a:xfrm>
            <a:off x="4800600" y="1295400"/>
            <a:ext cx="4114800" cy="265176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 picture raster stores arbitrary color values that have no direct relation to quantity or attribute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Used as background pictures </a:t>
            </a:r>
            <a:r>
              <a:rPr lang="en-US" sz="2800" dirty="0" smtClean="0"/>
              <a:t>only</a:t>
            </a:r>
            <a:endParaRPr lang="en-US" sz="2800" dirty="0"/>
          </a:p>
        </p:txBody>
      </p:sp>
      <p:pic>
        <p:nvPicPr>
          <p:cNvPr id="16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7689" y="4114800"/>
            <a:ext cx="2520622" cy="246888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37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of resolution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657600" cy="4953000"/>
          </a:xfrm>
        </p:spPr>
        <p:txBody>
          <a:bodyPr/>
          <a:lstStyle/>
          <a:p>
            <a:r>
              <a:rPr lang="en-US" dirty="0"/>
              <a:t>Storage space increases by the square of the resolution</a:t>
            </a:r>
          </a:p>
          <a:p>
            <a:r>
              <a:rPr lang="en-US" dirty="0"/>
              <a:t>Portraying large areas at high precision is </a:t>
            </a:r>
            <a:r>
              <a:rPr lang="en-US" dirty="0" smtClean="0"/>
              <a:t>problematic</a:t>
            </a:r>
            <a:endParaRPr lang="en-US" dirty="0"/>
          </a:p>
        </p:txBody>
      </p:sp>
      <p:pic>
        <p:nvPicPr>
          <p:cNvPr id="5939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8600" y="1371599"/>
            <a:ext cx="4402303" cy="512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34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of attributes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206240" cy="5105400"/>
          </a:xfrm>
        </p:spPr>
        <p:txBody>
          <a:bodyPr/>
          <a:lstStyle/>
          <a:p>
            <a:r>
              <a:rPr lang="en-US" dirty="0"/>
              <a:t>Roads may have other attributes: ownership, speed limit, number of lanes, etc.</a:t>
            </a:r>
          </a:p>
          <a:p>
            <a:r>
              <a:rPr lang="en-US" dirty="0"/>
              <a:t>Would need a new raster for each attribute</a:t>
            </a:r>
          </a:p>
          <a:p>
            <a:r>
              <a:rPr lang="en-US" dirty="0"/>
              <a:t>Only numeric attributes may be </a:t>
            </a:r>
            <a:r>
              <a:rPr lang="en-US" dirty="0" smtClean="0"/>
              <a:t>stored</a:t>
            </a:r>
            <a:endParaRPr lang="en-US" dirty="0"/>
          </a:p>
        </p:txBody>
      </p:sp>
      <p:pic>
        <p:nvPicPr>
          <p:cNvPr id="1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600200"/>
            <a:ext cx="4023360" cy="30175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5029200" y="4724400"/>
            <a:ext cx="3657600" cy="118872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Raster contains 1 value indicating a single attribute such as road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type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0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Raster analysis functions</a:t>
            </a:r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8686800" cy="5310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71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Coordinate </a:t>
            </a:r>
            <a:r>
              <a:rPr lang="en-US" dirty="0" smtClean="0"/>
              <a:t>systems</a:t>
            </a:r>
            <a:r>
              <a:rPr lang="en-US" sz="1500" dirty="0" smtClean="0"/>
              <a:t> 1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35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GIS Concepts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1.</a:t>
            </a:r>
          </a:p>
          <a:p>
            <a:pPr algn="ctr"/>
            <a:r>
              <a:rPr lang="en-US" dirty="0"/>
              <a:t>GIS Data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3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Systems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133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Every GIS data set uses x, y, and sometimes z values to locate geographic data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The choice of values is the coordinate system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Data set is said to be </a:t>
            </a:r>
            <a:r>
              <a:rPr lang="en-US" sz="2800" dirty="0" err="1" smtClean="0"/>
              <a:t>georeferenced</a:t>
            </a:r>
            <a:endParaRPr lang="en-US" sz="2800" dirty="0"/>
          </a:p>
        </p:txBody>
      </p:sp>
      <p:pic>
        <p:nvPicPr>
          <p:cNvPr id="6144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581399"/>
            <a:ext cx="358348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198" y="3581400"/>
            <a:ext cx="240854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09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217920" cy="1005840"/>
          </a:xfrm>
        </p:spPr>
        <p:txBody>
          <a:bodyPr/>
          <a:lstStyle/>
          <a:p>
            <a:pPr algn="l"/>
            <a:r>
              <a:rPr lang="en-US" sz="2800" b="0" dirty="0">
                <a:latin typeface="Calibri" pitchFamily="34" charset="0"/>
                <a:cs typeface="Calibri" pitchFamily="34" charset="0"/>
              </a:rPr>
              <a:t>Some familiar coordinate systems can be found on a </a:t>
            </a:r>
            <a:r>
              <a:rPr lang="en-US" sz="2800" b="0" dirty="0" err="1">
                <a:latin typeface="Calibri" pitchFamily="34" charset="0"/>
                <a:cs typeface="Calibri" pitchFamily="34" charset="0"/>
              </a:rPr>
              <a:t>topo</a:t>
            </a:r>
            <a:r>
              <a:rPr lang="en-US" sz="2800" b="0" dirty="0">
                <a:latin typeface="Calibri" pitchFamily="34" charset="0"/>
                <a:cs typeface="Calibri" pitchFamily="34" charset="0"/>
              </a:rPr>
              <a:t> map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b="0" dirty="0"/>
          </a:p>
        </p:txBody>
      </p:sp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1"/>
            <a:ext cx="7498080" cy="5623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5029200" y="4800600"/>
            <a:ext cx="3962400" cy="1752600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X-Y Coordinate systems/units: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Longitude-latitude (degrees)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State Plane (feet)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UTM (meters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07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40"/>
          </a:xfrm>
        </p:spPr>
        <p:txBody>
          <a:bodyPr/>
          <a:lstStyle/>
          <a:p>
            <a:r>
              <a:rPr lang="en-US" sz="3200" dirty="0">
                <a:latin typeface="Calibri" pitchFamily="34" charset="0"/>
                <a:cs typeface="Calibri" pitchFamily="34" charset="0"/>
              </a:rPr>
              <a:t>Same point—different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x-y’s</a:t>
            </a:r>
            <a:endParaRPr lang="en-US" sz="32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80753" y="533400"/>
            <a:ext cx="192024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UTM Zone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13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349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0" y="990600"/>
            <a:ext cx="3170407" cy="345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4115958" y="1447800"/>
            <a:ext cx="731520" cy="457200"/>
          </a:xfrm>
        </p:spPr>
        <p:txBody>
          <a:bodyPr/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GCS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3491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077" y="1941875"/>
            <a:ext cx="3273282" cy="36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idx="16"/>
          </p:nvPr>
        </p:nvSpPr>
        <p:spPr>
          <a:xfrm>
            <a:off x="6593978" y="2438400"/>
            <a:ext cx="164592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State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Plane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3492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677" y="2944666"/>
            <a:ext cx="3352523" cy="360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4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coordinate systems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105400" cy="5257800"/>
          </a:xfrm>
        </p:spPr>
        <p:txBody>
          <a:bodyPr/>
          <a:lstStyle/>
          <a:p>
            <a:r>
              <a:rPr lang="en-US" sz="2800" dirty="0" err="1"/>
              <a:t>Unprojected</a:t>
            </a:r>
            <a:r>
              <a:rPr lang="en-US" sz="2800" dirty="0"/>
              <a:t> (GCS)</a:t>
            </a:r>
          </a:p>
          <a:p>
            <a:pPr lvl="1"/>
            <a:r>
              <a:rPr lang="en-US" sz="2400" dirty="0"/>
              <a:t>Geographic coordinate system</a:t>
            </a:r>
          </a:p>
          <a:p>
            <a:pPr lvl="1"/>
            <a:r>
              <a:rPr lang="en-US" sz="2400" dirty="0"/>
              <a:t>Based on spherical coordinates</a:t>
            </a:r>
          </a:p>
          <a:p>
            <a:pPr lvl="1"/>
            <a:r>
              <a:rPr lang="en-US" sz="2400" dirty="0"/>
              <a:t>Degrees of latitude and longitude</a:t>
            </a:r>
          </a:p>
          <a:p>
            <a:r>
              <a:rPr lang="en-US" sz="2800" dirty="0"/>
              <a:t>Projected</a:t>
            </a:r>
          </a:p>
          <a:p>
            <a:pPr lvl="1"/>
            <a:r>
              <a:rPr lang="en-US" sz="2400" dirty="0"/>
              <a:t>Converts spherical coordinates to flat, planar coordinates</a:t>
            </a:r>
          </a:p>
          <a:p>
            <a:pPr lvl="1"/>
            <a:r>
              <a:rPr lang="en-US" sz="2400" dirty="0"/>
              <a:t>Set of mathematical equations</a:t>
            </a:r>
          </a:p>
          <a:p>
            <a:pPr lvl="1"/>
            <a:r>
              <a:rPr lang="en-US" sz="2400" dirty="0"/>
              <a:t>Projects 3D coordinates to 2D </a:t>
            </a:r>
            <a:r>
              <a:rPr lang="en-US" sz="2400" dirty="0" smtClean="0"/>
              <a:t>map</a:t>
            </a:r>
            <a:endParaRPr lang="en-US" sz="2400" dirty="0"/>
          </a:p>
        </p:txBody>
      </p:sp>
      <p:pic>
        <p:nvPicPr>
          <p:cNvPr id="21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371600"/>
            <a:ext cx="2834640" cy="22786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966048"/>
            <a:ext cx="2834640" cy="235855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71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systems and data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572000" cy="5257800"/>
          </a:xfrm>
        </p:spPr>
        <p:txBody>
          <a:bodyPr/>
          <a:lstStyle/>
          <a:p>
            <a:r>
              <a:rPr lang="en-US" dirty="0"/>
              <a:t>Every feature class or raster stores x-y values based on a specific CS</a:t>
            </a:r>
          </a:p>
          <a:p>
            <a:r>
              <a:rPr lang="en-US" dirty="0"/>
              <a:t>The feature class has a </a:t>
            </a:r>
            <a:r>
              <a:rPr lang="en-US" b="1" dirty="0"/>
              <a:t>label</a:t>
            </a:r>
            <a:r>
              <a:rPr lang="en-US" dirty="0"/>
              <a:t> documenting the CS parameters </a:t>
            </a:r>
          </a:p>
          <a:p>
            <a:r>
              <a:rPr lang="en-US" dirty="0"/>
              <a:t>The label is critical for proper function of the feature class in ArcGIS</a:t>
            </a:r>
          </a:p>
        </p:txBody>
      </p:sp>
      <p:pic>
        <p:nvPicPr>
          <p:cNvPr id="6451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279" y="1143000"/>
            <a:ext cx="3462242" cy="247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5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26279" y="3962400"/>
            <a:ext cx="3084321" cy="2322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45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Modeling feature behaviors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45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feature behavior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303520" cy="5257800"/>
          </a:xfrm>
        </p:spPr>
        <p:txBody>
          <a:bodyPr/>
          <a:lstStyle/>
          <a:p>
            <a:r>
              <a:rPr lang="en-US" dirty="0"/>
              <a:t>Constructing data models that mimic real-world situations</a:t>
            </a:r>
          </a:p>
          <a:p>
            <a:pPr lvl="1"/>
            <a:r>
              <a:rPr lang="en-US" dirty="0"/>
              <a:t>If two streets cross, the lines should meet at an intersection.</a:t>
            </a:r>
          </a:p>
          <a:p>
            <a:pPr lvl="1"/>
            <a:r>
              <a:rPr lang="en-US" dirty="0"/>
              <a:t>If an overpass crosses a street, the lines should not intersect.</a:t>
            </a:r>
          </a:p>
          <a:p>
            <a:pPr lvl="1"/>
            <a:r>
              <a:rPr lang="en-US" dirty="0"/>
              <a:t>Two adjacent states should have a single identical boundary between them.</a:t>
            </a:r>
          </a:p>
        </p:txBody>
      </p:sp>
      <p:pic>
        <p:nvPicPr>
          <p:cNvPr id="6553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815" y="1447800"/>
            <a:ext cx="2225284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9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221480"/>
            <a:ext cx="2536115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96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038600" cy="5105400"/>
          </a:xfrm>
        </p:spPr>
        <p:txBody>
          <a:bodyPr/>
          <a:lstStyle/>
          <a:p>
            <a:r>
              <a:rPr lang="en-US" dirty="0"/>
              <a:t>Topology describes the spatial relationships between features </a:t>
            </a:r>
          </a:p>
          <a:p>
            <a:pPr lvl="1"/>
            <a:r>
              <a:rPr lang="en-US" dirty="0"/>
              <a:t>Adjacency</a:t>
            </a:r>
          </a:p>
          <a:p>
            <a:pPr lvl="1"/>
            <a:r>
              <a:rPr lang="en-US" dirty="0"/>
              <a:t>Connectivity</a:t>
            </a:r>
          </a:p>
          <a:p>
            <a:pPr lvl="1"/>
            <a:r>
              <a:rPr lang="en-US" dirty="0"/>
              <a:t>Overlap</a:t>
            </a:r>
          </a:p>
          <a:p>
            <a:pPr lvl="1"/>
            <a:r>
              <a:rPr lang="en-US" dirty="0" smtClean="0"/>
              <a:t>Intersection</a:t>
            </a:r>
            <a:endParaRPr lang="en-US" dirty="0"/>
          </a:p>
        </p:txBody>
      </p:sp>
      <p:pic>
        <p:nvPicPr>
          <p:cNvPr id="1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160" y="1524000"/>
            <a:ext cx="2536115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560" y="4111746"/>
            <a:ext cx="2060278" cy="228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2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760" y="4038600"/>
            <a:ext cx="2517440" cy="235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95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consistency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64592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Describes how well the features mimic the real-world situations</a:t>
            </a:r>
          </a:p>
          <a:p>
            <a:pPr>
              <a:lnSpc>
                <a:spcPct val="90000"/>
              </a:lnSpc>
            </a:pPr>
            <a:r>
              <a:rPr lang="en-US" dirty="0"/>
              <a:t>Usually confined to testing for topology </a:t>
            </a:r>
            <a:r>
              <a:rPr lang="en-US" dirty="0" smtClean="0"/>
              <a:t>errors</a:t>
            </a:r>
            <a:endParaRPr lang="en-US" dirty="0"/>
          </a:p>
        </p:txBody>
      </p:sp>
      <p:pic>
        <p:nvPicPr>
          <p:cNvPr id="6758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3657600"/>
            <a:ext cx="8229600" cy="270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99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Topology rules</a:t>
            </a:r>
          </a:p>
        </p:txBody>
      </p:sp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754" y="1447800"/>
            <a:ext cx="4675246" cy="4004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228600" y="5562600"/>
            <a:ext cx="4648200" cy="762000"/>
          </a:xfrm>
        </p:spPr>
        <p:txBody>
          <a:bodyPr/>
          <a:lstStyle/>
          <a:p>
            <a:r>
              <a:rPr lang="en-US" sz="2000" b="1" dirty="0">
                <a:latin typeface="Calibri" pitchFamily="34" charset="0"/>
                <a:cs typeface="Calibri" pitchFamily="34" charset="0"/>
              </a:rPr>
              <a:t>These three layers show several topology errors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5059680" y="1295400"/>
            <a:ext cx="3931920" cy="24384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Topology rules establish how features should be spatially related.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Topology rules may apply within a feature class or between feature classes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5059680" y="3886200"/>
            <a:ext cx="3931920" cy="2560320"/>
          </a:xfrm>
        </p:spPr>
        <p:txBody>
          <a:bodyPr/>
          <a:lstStyle/>
          <a:p>
            <a:pPr marL="228600" indent="-228600">
              <a:spcBef>
                <a:spcPts val="600"/>
              </a:spcBef>
              <a:buFontTx/>
              <a:buChar char="•"/>
            </a:pP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gaps or overlaps between counties</a:t>
            </a:r>
          </a:p>
          <a:p>
            <a:pPr marL="228600" indent="-228600">
              <a:spcBef>
                <a:spcPts val="600"/>
              </a:spcBef>
              <a:buFontTx/>
              <a:buChar char="•"/>
            </a:pP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Pine Ridge and Bennett County boundaries should match (overlap)</a:t>
            </a:r>
          </a:p>
          <a:p>
            <a:pPr marL="228600" indent="-228600">
              <a:spcBef>
                <a:spcPts val="600"/>
              </a:spcBef>
              <a:buFontTx/>
              <a:buChar char="•"/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The South Dakota and Pine Ridge boundaries should match</a:t>
            </a:r>
            <a:endParaRPr lang="en-US" sz="2000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13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Representing the world as a map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39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Vector model types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1480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Spaghetti models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Features stored as simple geometry objects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No topology stored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No way to test for topology errors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Manage errors by careful construction and editing of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idx="13"/>
          </p:nvPr>
        </p:nvSpPr>
        <p:spPr>
          <a:xfrm>
            <a:off x="4800600" y="1295400"/>
            <a:ext cx="411480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Topological models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Features may be stored as simple objects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Complex features may be constructed from simpler ones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Supports complex feature behaviors such as network flow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dirty="0"/>
              <a:t>Has rules and tools for defining topology and correcting </a:t>
            </a:r>
            <a:r>
              <a:rPr lang="en-US" dirty="0" smtClean="0"/>
              <a:t>errors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0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Map </a:t>
            </a:r>
            <a:r>
              <a:rPr lang="en-US" dirty="0" smtClean="0"/>
              <a:t>scale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95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scale</a:t>
            </a:r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82" y="1173480"/>
            <a:ext cx="5822836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1737360" y="3733800"/>
            <a:ext cx="5669280" cy="609600"/>
          </a:xfrm>
        </p:spPr>
        <p:txBody>
          <a:bodyPr/>
          <a:lstStyle/>
          <a:p>
            <a:pPr algn="ctr"/>
            <a:r>
              <a:rPr lang="en-US" sz="2800" dirty="0">
                <a:latin typeface="Calibri" pitchFamily="34" charset="0"/>
                <a:cs typeface="Calibri" pitchFamily="34" charset="0"/>
              </a:rPr>
              <a:t>1 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cm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on map = 100,000 </a:t>
            </a:r>
            <a:r>
              <a:rPr lang="en-US" sz="2800" i="1" dirty="0">
                <a:latin typeface="Calibri" pitchFamily="34" charset="0"/>
                <a:cs typeface="Calibri" pitchFamily="34" charset="0"/>
              </a:rPr>
              <a:t>cm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on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ground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457200" y="4800600"/>
            <a:ext cx="8229600" cy="1737360"/>
          </a:xfrm>
        </p:spPr>
        <p:txBody>
          <a:bodyPr/>
          <a:lstStyle/>
          <a:p>
            <a:r>
              <a:rPr lang="en-US" dirty="0"/>
              <a:t>Ratio of distance on the map to distance on the ground</a:t>
            </a:r>
          </a:p>
          <a:p>
            <a:r>
              <a:rPr lang="en-US" dirty="0"/>
              <a:t>Dimensionless: cm or inches or mm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04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scale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You are planning a 10 kilometer run using a map with a scale of 1:20,000. How long should the route be on the map, in cm?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20,000</m:t>
                          </m:r>
                        </m:den>
                      </m:f>
                      <m:r>
                        <a:rPr lang="en-US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𝑥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10,000 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𝑥</m:t>
                      </m:r>
                      <m:r>
                        <a:rPr lang="en-US" i="1">
                          <a:latin typeface="Cambria Math"/>
                        </a:rPr>
                        <m:t>=10,000 </m:t>
                      </m:r>
                      <m:r>
                        <a:rPr lang="en-US" i="1">
                          <a:latin typeface="Cambria Math"/>
                        </a:rPr>
                        <m:t>𝑚</m:t>
                      </m:r>
                      <m:r>
                        <a:rPr lang="en-US" i="1">
                          <a:latin typeface="Cambria Math"/>
                        </a:rPr>
                        <m:t>/20,000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𝑥</m:t>
                      </m:r>
                      <m:r>
                        <a:rPr lang="en-US" i="1">
                          <a:latin typeface="Cambria Math"/>
                        </a:rPr>
                        <m:t>=0.5 </m:t>
                      </m:r>
                      <m:r>
                        <a:rPr lang="en-US" i="1">
                          <a:latin typeface="Cambria Math"/>
                        </a:rPr>
                        <m:t>𝑚</m:t>
                      </m:r>
                      <m:r>
                        <a:rPr lang="en-US" i="1">
                          <a:latin typeface="Cambria Math"/>
                        </a:rPr>
                        <m:t>, </m:t>
                      </m:r>
                      <m:r>
                        <a:rPr lang="en-US" i="1">
                          <a:latin typeface="Cambria Math"/>
                        </a:rPr>
                        <m:t>𝑜𝑟</m:t>
                      </m:r>
                      <m:r>
                        <a:rPr lang="en-US" i="1">
                          <a:latin typeface="Cambria Math"/>
                        </a:rPr>
                        <m:t> 50 </m:t>
                      </m:r>
                      <m:r>
                        <a:rPr lang="en-US" i="1">
                          <a:latin typeface="Cambria Math"/>
                        </a:rPr>
                        <m:t>𝑐𝑚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 t="-1508" r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8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Talking about map scale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4953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A large denominator gives </a:t>
            </a:r>
            <a:r>
              <a:rPr lang="en-US" dirty="0" smtClean="0"/>
              <a:t>a </a:t>
            </a:r>
            <a:r>
              <a:rPr lang="en-US" dirty="0"/>
              <a:t>small fraction  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</a:t>
            </a:r>
            <a:r>
              <a:rPr lang="en-US" b="1" dirty="0"/>
              <a:t>a small scale map</a:t>
            </a:r>
            <a:r>
              <a:rPr lang="en-US" dirty="0"/>
              <a:t>.   It shows a large area</a:t>
            </a:r>
            <a:r>
              <a:rPr lang="en-US" dirty="0" smtClean="0"/>
              <a:t>.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n-US" dirty="0"/>
              <a:t>A small denominator gives a larger fraction  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</a:t>
            </a:r>
            <a:r>
              <a:rPr lang="en-US" b="1" dirty="0"/>
              <a:t>a large scale map</a:t>
            </a:r>
            <a:r>
              <a:rPr lang="en-US" dirty="0"/>
              <a:t>.    It shows a small area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4572000" y="1219200"/>
            <a:ext cx="2103120" cy="1371600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1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--------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50,000,000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192399"/>
            <a:ext cx="2194560" cy="147947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4846320" y="3048000"/>
            <a:ext cx="1554480" cy="1371600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1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--------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500,000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3" cstate="print"/>
          <a:srcRect r="3334"/>
          <a:stretch>
            <a:fillRect/>
          </a:stretch>
        </p:blipFill>
        <p:spPr bwMode="auto">
          <a:xfrm>
            <a:off x="6629400" y="2966089"/>
            <a:ext cx="2194560" cy="15135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Content Placeholder 7"/>
          <p:cNvSpPr>
            <a:spLocks noGrp="1"/>
          </p:cNvSpPr>
          <p:nvPr>
            <p:ph idx="17"/>
          </p:nvPr>
        </p:nvSpPr>
        <p:spPr>
          <a:xfrm>
            <a:off x="4937760" y="4953000"/>
            <a:ext cx="1371600" cy="1371600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1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--------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5,000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" name="Picture 8"/>
          <p:cNvPicPr>
            <a:picLocks noGrp="1" noChangeAspect="1" noChangeArrowheads="1"/>
          </p:cNvPicPr>
          <p:nvPr>
            <p:ph idx="20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4773799"/>
            <a:ext cx="2194560" cy="162700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69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Scale and precision</a:t>
            </a:r>
          </a:p>
        </p:txBody>
      </p:sp>
      <p:pic>
        <p:nvPicPr>
          <p:cNvPr id="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120" y="2162018"/>
            <a:ext cx="1960360" cy="11887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" name="Content Placeholder 3"/>
          <p:cNvSpPr>
            <a:spLocks noGrp="1"/>
          </p:cNvSpPr>
          <p:nvPr>
            <p:ph idx="13"/>
          </p:nvPr>
        </p:nvSpPr>
        <p:spPr>
          <a:xfrm>
            <a:off x="609600" y="3444240"/>
            <a:ext cx="2057400" cy="82296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itchFamily="34" charset="0"/>
                <a:cs typeface="Calibri" pitchFamily="34" charset="0"/>
              </a:rPr>
              <a:t>1:100,000 scale map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itchFamily="34" charset="0"/>
                <a:cs typeface="Calibri" pitchFamily="34" charset="0"/>
              </a:rPr>
              <a:t>3-pt highway symbol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Calibri" pitchFamily="34" charset="0"/>
                <a:cs typeface="Calibri" pitchFamily="34" charset="0"/>
              </a:rPr>
              <a:t>1-pt local road 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symbol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Content Placeholder 4"/>
          <p:cNvSpPr>
            <a:spLocks noGrp="1"/>
          </p:cNvSpPr>
          <p:nvPr>
            <p:ph idx="14"/>
          </p:nvPr>
        </p:nvSpPr>
        <p:spPr>
          <a:xfrm>
            <a:off x="2895600" y="1143000"/>
            <a:ext cx="5638800" cy="990600"/>
          </a:xfrm>
        </p:spPr>
        <p:txBody>
          <a:bodyPr/>
          <a:lstStyle/>
          <a:p>
            <a:pPr algn="ctr"/>
            <a:r>
              <a:rPr lang="en-US" sz="2800" dirty="0">
                <a:latin typeface="Calibri" pitchFamily="34" charset="0"/>
                <a:cs typeface="Calibri" pitchFamily="34" charset="0"/>
              </a:rPr>
              <a:t>Let S be the size of the highway represented by a 3-point line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symbol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5"/>
              <p:cNvSpPr>
                <a:spLocks noGrp="1"/>
              </p:cNvSpPr>
              <p:nvPr>
                <p:ph idx="15"/>
              </p:nvPr>
            </p:nvSpPr>
            <p:spPr>
              <a:xfrm>
                <a:off x="3886200" y="2133600"/>
                <a:ext cx="3733800" cy="3108960"/>
              </a:xfrm>
            </p:spPr>
            <p:txBody>
              <a:bodyPr/>
              <a:lstStyle/>
              <a:p>
                <a:pPr algn="ctr">
                  <a:spcBef>
                    <a:spcPts val="600"/>
                  </a:spcBef>
                </a:pPr>
                <a:r>
                  <a:rPr lang="en-US" sz="2800" dirty="0" smtClean="0">
                    <a:latin typeface="Calibri" pitchFamily="34" charset="0"/>
                    <a:cs typeface="Calibri" pitchFamily="34" charset="0"/>
                  </a:rPr>
                  <a:t>1 inch = 72 points</a:t>
                </a:r>
              </a:p>
              <a:p>
                <a:pPr algn="ctr"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dirty="0">
                              <a:latin typeface="Calibri" pitchFamily="34" charset="0"/>
                              <a:cs typeface="Calibri" pitchFamily="34" charset="0"/>
                            </a:rPr>
                            <m:t>3 </m:t>
                          </m:r>
                          <m:r>
                            <m:rPr>
                              <m:nor/>
                            </m:rPr>
                            <a:rPr lang="en-US" sz="2800" dirty="0">
                              <a:latin typeface="Calibri" pitchFamily="34" charset="0"/>
                              <a:cs typeface="Calibri" pitchFamily="34" charset="0"/>
                            </a:rPr>
                            <m:t>pts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dirty="0">
                              <a:latin typeface="Calibri" pitchFamily="34" charset="0"/>
                              <a:cs typeface="Calibri" pitchFamily="34" charset="0"/>
                            </a:rPr>
                            <m:t>S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dirty="0">
                              <a:latin typeface="Calibri" pitchFamily="34" charset="0"/>
                              <a:cs typeface="Calibri" pitchFamily="34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dirty="0">
                              <a:latin typeface="Calibri" pitchFamily="34" charset="0"/>
                              <a:cs typeface="Calibri" pitchFamily="34" charset="0"/>
                            </a:rPr>
                            <m:t>100000</m:t>
                          </m:r>
                        </m:den>
                      </m:f>
                    </m:oMath>
                  </m:oMathPara>
                </a14:m>
                <a:endParaRPr lang="en-US" sz="2800" dirty="0" smtClean="0">
                  <a:latin typeface="Calibri" pitchFamily="34" charset="0"/>
                  <a:cs typeface="Calibri" pitchFamily="34" charset="0"/>
                </a:endParaRPr>
              </a:p>
              <a:p>
                <a:pPr algn="ctr">
                  <a:spcBef>
                    <a:spcPts val="600"/>
                  </a:spcBef>
                </a:pPr>
                <a:r>
                  <a:rPr lang="en-US" sz="2800" dirty="0" smtClean="0">
                    <a:latin typeface="Calibri" pitchFamily="34" charset="0"/>
                    <a:cs typeface="Calibri" pitchFamily="34" charset="0"/>
                  </a:rPr>
                  <a:t>S </a:t>
                </a:r>
                <a:r>
                  <a:rPr lang="en-US" sz="2800" dirty="0">
                    <a:latin typeface="Calibri" pitchFamily="34" charset="0"/>
                    <a:cs typeface="Calibri" pitchFamily="34" charset="0"/>
                  </a:rPr>
                  <a:t>= 300,000 </a:t>
                </a:r>
                <a:r>
                  <a:rPr lang="en-US" sz="2800" dirty="0" err="1">
                    <a:latin typeface="Calibri" pitchFamily="34" charset="0"/>
                    <a:cs typeface="Calibri" pitchFamily="34" charset="0"/>
                  </a:rPr>
                  <a:t>pts</a:t>
                </a:r>
                <a:r>
                  <a:rPr lang="en-US" sz="2800" dirty="0">
                    <a:latin typeface="Calibri" pitchFamily="34" charset="0"/>
                    <a:cs typeface="Calibri" pitchFamily="34" charset="0"/>
                  </a:rPr>
                  <a:t> </a:t>
                </a:r>
              </a:p>
              <a:p>
                <a:pPr algn="ctr">
                  <a:spcBef>
                    <a:spcPts val="600"/>
                  </a:spcBef>
                </a:pPr>
                <a:r>
                  <a:rPr lang="en-US" sz="2800" dirty="0">
                    <a:latin typeface="Calibri" pitchFamily="34" charset="0"/>
                    <a:cs typeface="Calibri" pitchFamily="34" charset="0"/>
                  </a:rPr>
                  <a:t>S = 4166 inches</a:t>
                </a:r>
              </a:p>
              <a:p>
                <a:pPr algn="ctr">
                  <a:spcBef>
                    <a:spcPts val="600"/>
                  </a:spcBef>
                </a:pPr>
                <a:r>
                  <a:rPr lang="en-US" sz="2800" dirty="0">
                    <a:latin typeface="Calibri" pitchFamily="34" charset="0"/>
                    <a:cs typeface="Calibri" pitchFamily="34" charset="0"/>
                  </a:rPr>
                  <a:t>S= 347 </a:t>
                </a:r>
                <a:r>
                  <a:rPr lang="en-US" sz="2800" dirty="0" smtClean="0">
                    <a:latin typeface="Calibri" pitchFamily="34" charset="0"/>
                    <a:cs typeface="Calibri" pitchFamily="34" charset="0"/>
                  </a:rPr>
                  <a:t>feet</a:t>
                </a:r>
                <a:endParaRPr lang="en-US" sz="2800" dirty="0"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18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5"/>
              </p:nvPr>
            </p:nvSpPr>
            <p:spPr>
              <a:xfrm>
                <a:off x="3886200" y="2133600"/>
                <a:ext cx="3733800" cy="3108960"/>
              </a:xfrm>
              <a:blipFill rotWithShape="1">
                <a:blip r:embed="rId3"/>
                <a:stretch>
                  <a:fillRect t="-1765" b="-6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ontent Placeholder 6"/>
          <p:cNvSpPr>
            <a:spLocks noGrp="1"/>
          </p:cNvSpPr>
          <p:nvPr>
            <p:ph idx="16"/>
          </p:nvPr>
        </p:nvSpPr>
        <p:spPr>
          <a:xfrm>
            <a:off x="457200" y="5212080"/>
            <a:ext cx="8229600" cy="134112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So the highway location has an uncertainty of nearly 350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ft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due solely to the symbol used to portray it.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The  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local roads have an uncertainty of about 115 feet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73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Estimating precision from scale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828800"/>
          </a:xfrm>
        </p:spPr>
        <p:txBody>
          <a:bodyPr/>
          <a:lstStyle/>
          <a:p>
            <a:r>
              <a:rPr lang="en-US" dirty="0"/>
              <a:t>A 1-pt line is about 0.001 feet</a:t>
            </a:r>
          </a:p>
          <a:p>
            <a:r>
              <a:rPr lang="en-US" dirty="0"/>
              <a:t>Map scale / 1000 gives </a:t>
            </a:r>
            <a:r>
              <a:rPr lang="en-US" u="sng" dirty="0"/>
              <a:t>approximate</a:t>
            </a:r>
            <a:r>
              <a:rPr lang="en-US" dirty="0"/>
              <a:t> precision in feet for a 1-pt thick </a:t>
            </a:r>
            <a:r>
              <a:rPr lang="en-US" dirty="0" smtClean="0"/>
              <a:t>line</a:t>
            </a:r>
            <a:endParaRPr lang="en-US" dirty="0"/>
          </a:p>
        </p:txBody>
      </p:sp>
      <p:graphicFrame>
        <p:nvGraphicFramePr>
          <p:cNvPr id="16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81167"/>
              </p:ext>
            </p:extLst>
          </p:nvPr>
        </p:nvGraphicFramePr>
        <p:xfrm>
          <a:off x="2240280" y="3444240"/>
          <a:ext cx="466344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/>
                <a:gridCol w="1463040"/>
              </a:tblGrid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1:5,000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5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ft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1:24,000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24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ft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1:100,000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100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ft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1: 1 million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1000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ft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Content Placeholder 4"/>
          <p:cNvSpPr>
            <a:spLocks noGrp="1"/>
          </p:cNvSpPr>
          <p:nvPr>
            <p:ph idx="13"/>
          </p:nvPr>
        </p:nvSpPr>
        <p:spPr>
          <a:xfrm>
            <a:off x="457200" y="5943600"/>
            <a:ext cx="8229600" cy="609600"/>
          </a:xfrm>
        </p:spPr>
        <p:txBody>
          <a:bodyPr/>
          <a:lstStyle/>
          <a:p>
            <a:pPr algn="ctr"/>
            <a:r>
              <a:rPr lang="en-US" dirty="0">
                <a:latin typeface="Calibri" pitchFamily="34" charset="0"/>
                <a:cs typeface="Calibri" pitchFamily="34" charset="0"/>
              </a:rPr>
              <a:t>Larger symbols would have lower precision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95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scale and display scale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905000"/>
          </a:xfrm>
        </p:spPr>
        <p:txBody>
          <a:bodyPr/>
          <a:lstStyle/>
          <a:p>
            <a:r>
              <a:rPr lang="en-US" dirty="0"/>
              <a:t>Most GIS data have an intrinsic scale inherited from the source</a:t>
            </a:r>
          </a:p>
          <a:p>
            <a:r>
              <a:rPr lang="en-US" dirty="0"/>
              <a:t>Display scale </a:t>
            </a:r>
            <a:r>
              <a:rPr lang="en-US" dirty="0" smtClean="0"/>
              <a:t>varies</a:t>
            </a:r>
            <a:endParaRPr lang="en-US" dirty="0"/>
          </a:p>
        </p:txBody>
      </p:sp>
      <p:pic>
        <p:nvPicPr>
          <p:cNvPr id="1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979299"/>
            <a:ext cx="1675095" cy="12760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7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6347" y="3638824"/>
            <a:ext cx="2514600" cy="195701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833862"/>
            <a:ext cx="3255264" cy="35669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" name="Content Placeholder 6"/>
          <p:cNvSpPr>
            <a:spLocks noGrp="1"/>
          </p:cNvSpPr>
          <p:nvPr>
            <p:ph idx="16"/>
          </p:nvPr>
        </p:nvSpPr>
        <p:spPr>
          <a:xfrm>
            <a:off x="731520" y="5867400"/>
            <a:ext cx="4297680" cy="365760"/>
          </a:xfrm>
        </p:spPr>
        <p:txBody>
          <a:bodyPr/>
          <a:lstStyle/>
          <a:p>
            <a:r>
              <a:rPr lang="en-US" sz="2000" dirty="0"/>
              <a:t>1:24,000 USGS </a:t>
            </a:r>
            <a:r>
              <a:rPr lang="en-US" sz="2000" dirty="0" err="1"/>
              <a:t>Topo</a:t>
            </a:r>
            <a:r>
              <a:rPr lang="en-US" sz="2000" dirty="0"/>
              <a:t> Map (source scale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98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</a:t>
            </a:r>
            <a:r>
              <a:rPr lang="en-US" dirty="0" err="1"/>
              <a:t>vs</a:t>
            </a:r>
            <a:r>
              <a:rPr lang="en-US" dirty="0"/>
              <a:t> source scale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733800" cy="3886200"/>
          </a:xfrm>
        </p:spPr>
        <p:txBody>
          <a:bodyPr/>
          <a:lstStyle/>
          <a:p>
            <a:r>
              <a:rPr lang="en-US" dirty="0"/>
              <a:t>Once in GIS data may be displayed at any scale,  BUT</a:t>
            </a:r>
          </a:p>
          <a:p>
            <a:r>
              <a:rPr lang="en-US" dirty="0"/>
              <a:t>Original scale of the map does impact the precision and accuracy of the data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065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73480"/>
            <a:ext cx="4054692" cy="484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4"/>
          <p:cNvSpPr>
            <a:spLocks noGrp="1"/>
          </p:cNvSpPr>
          <p:nvPr>
            <p:ph idx="14"/>
          </p:nvPr>
        </p:nvSpPr>
        <p:spPr>
          <a:xfrm>
            <a:off x="457200" y="5334000"/>
            <a:ext cx="4297680" cy="1219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You should not display or analyze data at scales very different from the original source data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44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Scale and resolution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990600"/>
          </a:xfrm>
        </p:spPr>
        <p:txBody>
          <a:bodyPr/>
          <a:lstStyle/>
          <a:p>
            <a:r>
              <a:rPr lang="en-US" dirty="0"/>
              <a:t>Resolution is the sampling distance of the stored x-y values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304800" y="2621280"/>
            <a:ext cx="4206240" cy="365760"/>
          </a:xfrm>
        </p:spPr>
        <p:txBody>
          <a:bodyPr/>
          <a:lstStyle/>
          <a:p>
            <a:r>
              <a:rPr lang="en-US" sz="2000" dirty="0"/>
              <a:t>Display scale approximately </a:t>
            </a:r>
            <a:r>
              <a:rPr lang="en-US" sz="2000" dirty="0" smtClean="0"/>
              <a:t>1:500,000</a:t>
            </a:r>
            <a:endParaRPr lang="en-US" sz="2000" dirty="0"/>
          </a:p>
        </p:txBody>
      </p:sp>
      <p:pic>
        <p:nvPicPr>
          <p:cNvPr id="20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64020"/>
            <a:ext cx="1914286" cy="24673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" name="Content Placeholder 5"/>
          <p:cNvSpPr>
            <a:spLocks noGrp="1"/>
          </p:cNvSpPr>
          <p:nvPr>
            <p:ph idx="15"/>
          </p:nvPr>
        </p:nvSpPr>
        <p:spPr>
          <a:xfrm>
            <a:off x="228600" y="5577840"/>
            <a:ext cx="210312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1:5M scale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source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063240"/>
            <a:ext cx="2316970" cy="246888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4" name="Content Placeholder 7"/>
          <p:cNvSpPr>
            <a:spLocks noGrp="1"/>
          </p:cNvSpPr>
          <p:nvPr>
            <p:ph idx="17"/>
          </p:nvPr>
        </p:nvSpPr>
        <p:spPr>
          <a:xfrm>
            <a:off x="2575805" y="5577840"/>
            <a:ext cx="219456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1:25M scale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source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Content Placeholder 8"/>
          <p:cNvSpPr>
            <a:spLocks noGrp="1"/>
          </p:cNvSpPr>
          <p:nvPr>
            <p:ph idx="20"/>
          </p:nvPr>
        </p:nvSpPr>
        <p:spPr>
          <a:xfrm>
            <a:off x="5029200" y="2133600"/>
            <a:ext cx="3931920" cy="19050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A larger scale map generally has a finer sampling distance and better spatial resolution.  It can represent features with better precision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Content Placeholder 9"/>
          <p:cNvSpPr>
            <a:spLocks noGrp="1"/>
          </p:cNvSpPr>
          <p:nvPr>
            <p:ph idx="21"/>
          </p:nvPr>
        </p:nvSpPr>
        <p:spPr>
          <a:xfrm>
            <a:off x="5029200" y="4191000"/>
            <a:ext cx="2377440" cy="228600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Too fine a resolution wastes storage space and slows drawing—stores more points than needed at a particular display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scale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2" name="Picture 10"/>
          <p:cNvPicPr>
            <a:picLocks noGrp="1" noChangeAspect="1" noChangeArrowheads="1"/>
          </p:cNvPicPr>
          <p:nvPr>
            <p:ph idx="2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4648200"/>
            <a:ext cx="1438095" cy="11622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Text Placeholder 11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7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map information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14800" cy="548640"/>
          </a:xfrm>
        </p:spPr>
        <p:txBody>
          <a:bodyPr/>
          <a:lstStyle/>
          <a:p>
            <a:r>
              <a:rPr lang="en-US" sz="2800" b="1" dirty="0"/>
              <a:t>Discrete </a:t>
            </a:r>
            <a:r>
              <a:rPr lang="en-US" sz="2800" b="1" dirty="0" smtClean="0"/>
              <a:t>objects</a:t>
            </a:r>
            <a:endParaRPr lang="en-US" sz="2800" b="1" dirty="0"/>
          </a:p>
        </p:txBody>
      </p:sp>
      <p:sp>
        <p:nvSpPr>
          <p:cNvPr id="8" name="Content Placeholder 3"/>
          <p:cNvSpPr>
            <a:spLocks noGrp="1"/>
          </p:cNvSpPr>
          <p:nvPr>
            <p:ph idx="13"/>
          </p:nvPr>
        </p:nvSpPr>
        <p:spPr>
          <a:xfrm>
            <a:off x="457200" y="1905000"/>
            <a:ext cx="4114800" cy="265176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/>
              <a:t>Objects that exist in one place and not in another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Can be present or absent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Roads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Houses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200" dirty="0" smtClean="0"/>
              <a:t>States</a:t>
            </a:r>
            <a:endParaRPr lang="en-US" sz="2200" dirty="0"/>
          </a:p>
        </p:txBody>
      </p:sp>
      <p:pic>
        <p:nvPicPr>
          <p:cNvPr id="15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4800600"/>
            <a:ext cx="2286000" cy="173815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Content Placeholder 5"/>
          <p:cNvSpPr>
            <a:spLocks noGrp="1"/>
          </p:cNvSpPr>
          <p:nvPr>
            <p:ph idx="15"/>
          </p:nvPr>
        </p:nvSpPr>
        <p:spPr>
          <a:xfrm>
            <a:off x="4800600" y="1295400"/>
            <a:ext cx="4114800" cy="548640"/>
          </a:xfrm>
        </p:spPr>
        <p:txBody>
          <a:bodyPr/>
          <a:lstStyle/>
          <a:p>
            <a:r>
              <a:rPr lang="en-US" sz="2800" b="1" dirty="0"/>
              <a:t>Continuous </a:t>
            </a:r>
            <a:r>
              <a:rPr lang="en-US" sz="2800" b="1" dirty="0" smtClean="0"/>
              <a:t>data</a:t>
            </a:r>
            <a:endParaRPr lang="en-US" sz="2800" b="1" dirty="0"/>
          </a:p>
        </p:txBody>
      </p:sp>
      <p:sp>
        <p:nvSpPr>
          <p:cNvPr id="11" name="Content Placeholder 6"/>
          <p:cNvSpPr>
            <a:spLocks noGrp="1"/>
          </p:cNvSpPr>
          <p:nvPr>
            <p:ph idx="16"/>
          </p:nvPr>
        </p:nvSpPr>
        <p:spPr>
          <a:xfrm>
            <a:off x="4800600" y="1905000"/>
            <a:ext cx="4114800" cy="283464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/>
              <a:t>A quantity that exists over the entire map area</a:t>
            </a:r>
          </a:p>
          <a:p>
            <a:pPr>
              <a:spcBef>
                <a:spcPts val="600"/>
              </a:spcBef>
            </a:pPr>
            <a:r>
              <a:rPr lang="en-US" sz="2400" dirty="0"/>
              <a:t>Always present; changes in value from place to place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Elevation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Temperature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2200" dirty="0" smtClean="0"/>
              <a:t>Precipitation</a:t>
            </a:r>
            <a:endParaRPr lang="en-US" sz="2200" dirty="0"/>
          </a:p>
        </p:txBody>
      </p:sp>
      <p:pic>
        <p:nvPicPr>
          <p:cNvPr id="16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4800600"/>
            <a:ext cx="2286000" cy="169594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70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source scale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981200"/>
          </a:xfrm>
        </p:spPr>
        <p:txBody>
          <a:bodyPr/>
          <a:lstStyle/>
          <a:p>
            <a:r>
              <a:rPr lang="en-US" dirty="0"/>
              <a:t>Usually documented in the metadata</a:t>
            </a:r>
          </a:p>
          <a:p>
            <a:pPr lvl="1"/>
            <a:r>
              <a:rPr lang="en-US" dirty="0"/>
              <a:t>Scale of original paper map source</a:t>
            </a:r>
          </a:p>
          <a:p>
            <a:pPr lvl="1"/>
            <a:r>
              <a:rPr lang="en-US" dirty="0"/>
              <a:t>Scale or precision at which data were </a:t>
            </a:r>
            <a:r>
              <a:rPr lang="en-US" dirty="0" smtClean="0"/>
              <a:t>gathered</a:t>
            </a:r>
            <a:endParaRPr lang="en-US" dirty="0"/>
          </a:p>
        </p:txBody>
      </p:sp>
      <p:pic>
        <p:nvPicPr>
          <p:cNvPr id="2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81400"/>
            <a:ext cx="4114800" cy="282967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1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4114800"/>
            <a:ext cx="3968277" cy="1828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34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Data quality issues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94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Data sets are rarely perfect</a:t>
            </a:r>
          </a:p>
          <a:p>
            <a:pPr>
              <a:spcBef>
                <a:spcPts val="600"/>
              </a:spcBef>
            </a:pPr>
            <a:r>
              <a:rPr lang="en-US" dirty="0"/>
              <a:t>No absolute quality standard</a:t>
            </a: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rgbClr val="B60000"/>
                </a:solidFill>
              </a:rPr>
              <a:t>Quality is defined as the fitness of a data set for a particular purpose</a:t>
            </a:r>
          </a:p>
          <a:p>
            <a:pPr>
              <a:spcBef>
                <a:spcPts val="600"/>
              </a:spcBef>
            </a:pPr>
            <a:r>
              <a:rPr lang="en-US" dirty="0"/>
              <a:t>Same data set may be unsuitable for one use but adequate for another</a:t>
            </a:r>
          </a:p>
          <a:p>
            <a:pPr>
              <a:spcBef>
                <a:spcPts val="600"/>
              </a:spcBef>
            </a:pPr>
            <a:r>
              <a:rPr lang="en-US" dirty="0"/>
              <a:t>User has ethical and legal responsibility to determine if a data set is sufficient for its intended </a:t>
            </a:r>
            <a:r>
              <a:rPr lang="en-US" dirty="0" smtClean="0"/>
              <a:t>use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58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accuracy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371600"/>
            <a:ext cx="2474783" cy="2286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5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 cstate="print"/>
          <a:srcRect l="10980" t="4944" r="15294" b="1131"/>
          <a:stretch>
            <a:fillRect/>
          </a:stretch>
        </p:blipFill>
        <p:spPr bwMode="auto">
          <a:xfrm>
            <a:off x="2743200" y="1371600"/>
            <a:ext cx="2827002" cy="2286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304800" y="3962400"/>
            <a:ext cx="5120640" cy="2514600"/>
          </a:xfrm>
        </p:spPr>
        <p:txBody>
          <a:bodyPr/>
          <a:lstStyle/>
          <a:p>
            <a:r>
              <a:rPr lang="en-US" dirty="0"/>
              <a:t>Is it where it says it is?</a:t>
            </a:r>
          </a:p>
          <a:p>
            <a:pPr lvl="1"/>
            <a:r>
              <a:rPr lang="en-US" dirty="0"/>
              <a:t>Level of error in original source</a:t>
            </a:r>
          </a:p>
          <a:p>
            <a:pPr lvl="1"/>
            <a:r>
              <a:rPr lang="en-US" dirty="0"/>
              <a:t>Additional errors incurred or propagated during </a:t>
            </a:r>
            <a:r>
              <a:rPr lang="en-US" dirty="0" smtClean="0"/>
              <a:t>processing</a:t>
            </a:r>
            <a:endParaRPr lang="en-US" dirty="0"/>
          </a:p>
        </p:txBody>
      </p:sp>
      <p:pic>
        <p:nvPicPr>
          <p:cNvPr id="71682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5000" y="1600200"/>
            <a:ext cx="3383001" cy="4724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20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Thematic accuracy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343400" cy="4648200"/>
          </a:xfrm>
        </p:spPr>
        <p:txBody>
          <a:bodyPr/>
          <a:lstStyle/>
          <a:p>
            <a:r>
              <a:rPr lang="en-US" dirty="0"/>
              <a:t>How accurate are the attributes?</a:t>
            </a:r>
          </a:p>
          <a:p>
            <a:pPr lvl="1"/>
            <a:r>
              <a:rPr lang="en-US" dirty="0"/>
              <a:t>Tree crown density</a:t>
            </a:r>
          </a:p>
          <a:p>
            <a:pPr lvl="2"/>
            <a:r>
              <a:rPr lang="en-US" dirty="0"/>
              <a:t>How is it measured?</a:t>
            </a:r>
          </a:p>
          <a:p>
            <a:pPr lvl="2"/>
            <a:r>
              <a:rPr lang="en-US" dirty="0"/>
              <a:t>How accurate are the measurements?</a:t>
            </a:r>
          </a:p>
          <a:p>
            <a:pPr lvl="2"/>
            <a:r>
              <a:rPr lang="en-US" dirty="0"/>
              <a:t>What are sources of error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7270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143000"/>
            <a:ext cx="3882831" cy="259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07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722" y="3822418"/>
            <a:ext cx="3943786" cy="273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67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Resolution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6019800" cy="5105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Sampling interval of measurements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Spatial sampling</a:t>
            </a:r>
          </a:p>
          <a:p>
            <a:pPr lvl="2">
              <a:spcBef>
                <a:spcPts val="600"/>
              </a:spcBef>
            </a:pPr>
            <a:r>
              <a:rPr lang="en-US" sz="2000" dirty="0"/>
              <a:t>Distance between GPS points along a road</a:t>
            </a:r>
          </a:p>
          <a:p>
            <a:pPr lvl="2">
              <a:spcBef>
                <a:spcPts val="600"/>
              </a:spcBef>
            </a:pPr>
            <a:r>
              <a:rPr lang="en-US" sz="2000" dirty="0"/>
              <a:t>Size of pixel for elevation or satellite image raster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Thematic</a:t>
            </a:r>
          </a:p>
          <a:p>
            <a:pPr lvl="2">
              <a:spcBef>
                <a:spcPts val="600"/>
              </a:spcBef>
            </a:pPr>
            <a:r>
              <a:rPr lang="en-US" sz="2000" dirty="0"/>
              <a:t>How fine was the measuring scale?</a:t>
            </a:r>
          </a:p>
          <a:p>
            <a:pPr lvl="2">
              <a:spcBef>
                <a:spcPts val="600"/>
              </a:spcBef>
            </a:pPr>
            <a:r>
              <a:rPr lang="en-US" sz="2000" dirty="0"/>
              <a:t>Were the data classified after measurement?</a:t>
            </a:r>
          </a:p>
          <a:p>
            <a:pPr lvl="1">
              <a:spcBef>
                <a:spcPts val="600"/>
              </a:spcBef>
            </a:pPr>
            <a:r>
              <a:rPr lang="en-US" sz="2400" dirty="0"/>
              <a:t>Temporal</a:t>
            </a:r>
          </a:p>
          <a:p>
            <a:pPr lvl="2">
              <a:spcBef>
                <a:spcPts val="600"/>
              </a:spcBef>
            </a:pPr>
            <a:r>
              <a:rPr lang="en-US" sz="2000" dirty="0"/>
              <a:t>How frequently were data sampled?</a:t>
            </a:r>
          </a:p>
          <a:p>
            <a:pPr lvl="2">
              <a:spcBef>
                <a:spcPts val="600"/>
              </a:spcBef>
            </a:pPr>
            <a:r>
              <a:rPr lang="en-US" sz="2000" dirty="0"/>
              <a:t>Daily, monthly, every decade</a:t>
            </a:r>
            <a:r>
              <a:rPr lang="en-US" sz="2000" dirty="0" smtClean="0"/>
              <a:t>?</a:t>
            </a:r>
            <a:endParaRPr lang="en-US" sz="2000" dirty="0"/>
          </a:p>
        </p:txBody>
      </p:sp>
      <p:pic>
        <p:nvPicPr>
          <p:cNvPr id="15" name="Picture 3" descr="forest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9900" y="1143000"/>
            <a:ext cx="1828800" cy="169579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 l="23489"/>
          <a:stretch>
            <a:fillRect/>
          </a:stretch>
        </p:blipFill>
        <p:spPr bwMode="auto">
          <a:xfrm>
            <a:off x="6819900" y="2971800"/>
            <a:ext cx="1828800" cy="162153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7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9900" y="4724400"/>
            <a:ext cx="1828800" cy="171891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57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752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Number of significant digits in a measurement </a:t>
            </a:r>
          </a:p>
          <a:p>
            <a:pPr>
              <a:lnSpc>
                <a:spcPct val="90000"/>
              </a:lnSpc>
            </a:pPr>
            <a:r>
              <a:rPr lang="en-US" dirty="0"/>
              <a:t>Statistical variability of a repeated measurement</a:t>
            </a:r>
          </a:p>
          <a:p>
            <a:pPr>
              <a:lnSpc>
                <a:spcPct val="90000"/>
              </a:lnSpc>
            </a:pPr>
            <a:r>
              <a:rPr lang="en-US" dirty="0"/>
              <a:t>NOT the same as accuracy!</a:t>
            </a:r>
          </a:p>
        </p:txBody>
      </p:sp>
      <p:pic>
        <p:nvPicPr>
          <p:cNvPr id="10" name="Picture 3" descr="forest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590800"/>
            <a:ext cx="2070847" cy="192024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Content Placeholder 4"/>
          <p:cNvSpPr>
            <a:spLocks noGrp="1"/>
          </p:cNvSpPr>
          <p:nvPr>
            <p:ph idx="14"/>
          </p:nvPr>
        </p:nvSpPr>
        <p:spPr>
          <a:xfrm>
            <a:off x="457200" y="4572000"/>
            <a:ext cx="3931920" cy="1371600"/>
          </a:xfrm>
        </p:spPr>
        <p:txBody>
          <a:bodyPr/>
          <a:lstStyle/>
          <a:p>
            <a:r>
              <a:rPr lang="en-US" sz="2800" dirty="0"/>
              <a:t>GPS unit reports locations to the nearest meter (precision:  1 meter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sp>
        <p:nvSpPr>
          <p:cNvPr id="4" name="Content Placeholder 5"/>
          <p:cNvSpPr>
            <a:spLocks noGrp="1"/>
          </p:cNvSpPr>
          <p:nvPr>
            <p:ph idx="15"/>
          </p:nvPr>
        </p:nvSpPr>
        <p:spPr>
          <a:xfrm>
            <a:off x="4511040" y="4572000"/>
            <a:ext cx="4480560" cy="192024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/>
              <a:t>20 GPS measurements at same spot have a standard deviation of 5 meters.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(precision: about </a:t>
            </a:r>
            <a:r>
              <a:rPr lang="en-US" sz="2800" dirty="0">
                <a:cs typeface="Arial" charset="0"/>
              </a:rPr>
              <a:t>±10 meters</a:t>
            </a:r>
            <a:r>
              <a:rPr lang="en-US" sz="2800" dirty="0" smtClean="0">
                <a:cs typeface="Arial" charset="0"/>
              </a:rPr>
              <a:t>)</a:t>
            </a:r>
            <a:endParaRPr lang="en-US" sz="2800" dirty="0">
              <a:cs typeface="Arial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26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749040" cy="5105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 Contains information about data that people need to understand the data and evaluate its quality</a:t>
            </a:r>
          </a:p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 Should be provided with every data set distributed to the public</a:t>
            </a:r>
          </a:p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 Advised for in-house data as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well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 r="6031"/>
          <a:stretch>
            <a:fillRect/>
          </a:stretch>
        </p:blipFill>
        <p:spPr bwMode="auto">
          <a:xfrm>
            <a:off x="4477768" y="1219200"/>
            <a:ext cx="4361432" cy="521208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92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About ArcGIS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1.</a:t>
            </a:r>
          </a:p>
          <a:p>
            <a:pPr algn="ctr"/>
            <a:r>
              <a:rPr lang="en-US" dirty="0"/>
              <a:t>GIS Data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06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history of products</a:t>
            </a:r>
          </a:p>
        </p:txBody>
      </p:sp>
      <p:pic>
        <p:nvPicPr>
          <p:cNvPr id="73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53" y="1066800"/>
            <a:ext cx="8043294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30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maps portray the world</a:t>
            </a:r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8686800" cy="45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00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Desktop</a:t>
            </a:r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3000"/>
            <a:ext cx="4943104" cy="338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228600" y="4572000"/>
            <a:ext cx="1371600" cy="365760"/>
          </a:xfrm>
        </p:spPr>
        <p:txBody>
          <a:bodyPr/>
          <a:lstStyle/>
          <a:p>
            <a:r>
              <a:rPr lang="en-US" sz="2000" b="1" dirty="0" err="1">
                <a:latin typeface="Calibri" pitchFamily="34" charset="0"/>
                <a:cs typeface="Calibri" pitchFamily="34" charset="0"/>
              </a:rPr>
              <a:t>ArcCatalog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1869" y="2407920"/>
            <a:ext cx="5164331" cy="384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2514600" y="6263640"/>
            <a:ext cx="1371600" cy="365760"/>
          </a:xfrm>
        </p:spPr>
        <p:txBody>
          <a:bodyPr/>
          <a:lstStyle/>
          <a:p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ArcMap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1447800"/>
            <a:ext cx="233893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ontent Placeholder 7"/>
          <p:cNvSpPr>
            <a:spLocks noGrp="1"/>
          </p:cNvSpPr>
          <p:nvPr>
            <p:ph idx="17"/>
          </p:nvPr>
        </p:nvSpPr>
        <p:spPr>
          <a:xfrm>
            <a:off x="7696200" y="5181600"/>
            <a:ext cx="1371600" cy="365760"/>
          </a:xfrm>
        </p:spPr>
        <p:txBody>
          <a:bodyPr/>
          <a:lstStyle/>
          <a:p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ArcToolbox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56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functionality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2590800" cy="17526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Same interface and programs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More tools in the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toolbox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475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400" y="1728470"/>
            <a:ext cx="5766340" cy="307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4"/>
          <p:cNvSpPr>
            <a:spLocks noGrp="1"/>
          </p:cNvSpPr>
          <p:nvPr>
            <p:ph idx="14"/>
          </p:nvPr>
        </p:nvSpPr>
        <p:spPr>
          <a:xfrm>
            <a:off x="457200" y="5105400"/>
            <a:ext cx="8229600" cy="609600"/>
          </a:xfrm>
        </p:spPr>
        <p:txBody>
          <a:bodyPr/>
          <a:lstStyle/>
          <a:p>
            <a:pPr algn="ctr"/>
            <a:r>
              <a:rPr lang="en-US" b="1" dirty="0">
                <a:latin typeface="Calibri" pitchFamily="34" charset="0"/>
                <a:cs typeface="Calibri" pitchFamily="34" charset="0"/>
              </a:rPr>
              <a:t>Three levels of functionality and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cost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27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Extensions</a:t>
            </a:r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2806727" cy="438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3413760" y="1447800"/>
            <a:ext cx="5577840" cy="5029200"/>
          </a:xfrm>
        </p:spPr>
        <p:txBody>
          <a:bodyPr/>
          <a:lstStyle/>
          <a:p>
            <a:r>
              <a:rPr lang="en-US" sz="2800" dirty="0"/>
              <a:t>Extensions are additional tools and commands that can be added to the core ArcGIS interface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Appear as new toolbars and toolsets in </a:t>
            </a:r>
            <a:r>
              <a:rPr lang="en-US" sz="2800" dirty="0" err="1" smtClean="0"/>
              <a:t>ArcCatalog</a:t>
            </a:r>
            <a:endParaRPr lang="en-US" sz="2800" dirty="0" smtClean="0"/>
          </a:p>
          <a:p>
            <a:pPr marL="342900" indent="-342900">
              <a:spcBef>
                <a:spcPts val="0"/>
              </a:spcBef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Spatial Analyst</a:t>
            </a:r>
          </a:p>
          <a:p>
            <a:pPr marL="342900" indent="-342900">
              <a:spcBef>
                <a:spcPts val="0"/>
              </a:spcBef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3D Analyst</a:t>
            </a:r>
          </a:p>
          <a:p>
            <a:pPr marL="342900" indent="-342900">
              <a:spcBef>
                <a:spcPts val="0"/>
              </a:spcBef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Publisher/</a:t>
            </a:r>
            <a:r>
              <a:rPr lang="en-US" sz="2400" dirty="0" err="1"/>
              <a:t>ArcReader</a:t>
            </a:r>
            <a:endParaRPr lang="en-US" sz="2400" dirty="0"/>
          </a:p>
          <a:p>
            <a:pPr marL="342900" indent="-342900">
              <a:spcBef>
                <a:spcPts val="0"/>
              </a:spcBef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Network Analyst</a:t>
            </a:r>
          </a:p>
          <a:p>
            <a:pPr marL="342900" indent="-342900">
              <a:spcBef>
                <a:spcPts val="0"/>
              </a:spcBef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 err="1"/>
              <a:t>Maplex</a:t>
            </a:r>
            <a:endParaRPr lang="en-US" sz="2400" dirty="0"/>
          </a:p>
          <a:p>
            <a:pPr marL="342900" indent="-342900">
              <a:spcBef>
                <a:spcPts val="0"/>
              </a:spcBef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 err="1"/>
              <a:t>Geostatistical</a:t>
            </a:r>
            <a:r>
              <a:rPr lang="en-US" sz="2400" dirty="0"/>
              <a:t> </a:t>
            </a:r>
            <a:r>
              <a:rPr lang="en-US" sz="2400" dirty="0" smtClean="0"/>
              <a:t>Analyst</a:t>
            </a:r>
            <a:endParaRPr lang="en-US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73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Storing data in ArcGIS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39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formats</a:t>
            </a:r>
          </a:p>
        </p:txBody>
      </p:sp>
      <p:pic>
        <p:nvPicPr>
          <p:cNvPr id="1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905000"/>
            <a:ext cx="2298002" cy="340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822960" y="2108200"/>
            <a:ext cx="1463040" cy="457200"/>
          </a:xfrm>
        </p:spPr>
        <p:txBody>
          <a:bodyPr/>
          <a:lstStyle/>
          <a:p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Coverages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9000" y="1905000"/>
            <a:ext cx="2298002" cy="329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5"/>
          <p:cNvSpPr>
            <a:spLocks noGrp="1"/>
          </p:cNvSpPr>
          <p:nvPr>
            <p:ph idx="15"/>
          </p:nvPr>
        </p:nvSpPr>
        <p:spPr>
          <a:xfrm>
            <a:off x="3810000" y="2108200"/>
            <a:ext cx="1524000" cy="457200"/>
          </a:xfrm>
        </p:spPr>
        <p:txBody>
          <a:bodyPr/>
          <a:lstStyle/>
          <a:p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Shapefiles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4600" y="1905000"/>
            <a:ext cx="2298002" cy="428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7"/>
          <p:cNvSpPr>
            <a:spLocks noGrp="1"/>
          </p:cNvSpPr>
          <p:nvPr>
            <p:ph idx="17"/>
          </p:nvPr>
        </p:nvSpPr>
        <p:spPr>
          <a:xfrm>
            <a:off x="6370320" y="2095500"/>
            <a:ext cx="2011680" cy="457200"/>
          </a:xfrm>
        </p:spPr>
        <p:txBody>
          <a:bodyPr/>
          <a:lstStyle/>
          <a:p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Geodatabases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82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Shapefiles</a:t>
            </a:r>
            <a:endParaRPr lang="en-US" dirty="0"/>
          </a:p>
        </p:txBody>
      </p:sp>
      <p:pic>
        <p:nvPicPr>
          <p:cNvPr id="76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973" y="304800"/>
            <a:ext cx="1993227" cy="381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80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567" y="2133600"/>
            <a:ext cx="2797833" cy="1944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425" y="4267200"/>
            <a:ext cx="61245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085300"/>
            <a:ext cx="3815781" cy="257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6"/>
          <p:cNvSpPr>
            <a:spLocks noGrp="1"/>
          </p:cNvSpPr>
          <p:nvPr>
            <p:ph idx="16"/>
          </p:nvPr>
        </p:nvSpPr>
        <p:spPr>
          <a:xfrm>
            <a:off x="6705600" y="3886200"/>
            <a:ext cx="2209800" cy="271272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000" b="1" dirty="0" err="1">
                <a:latin typeface="Calibri" pitchFamily="34" charset="0"/>
                <a:cs typeface="Calibri" pitchFamily="34" charset="0"/>
              </a:rPr>
              <a:t>Georelational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One feature class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Multiple files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Simple features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Spaghetti model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Dbf tables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From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ArcView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2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Coverages</a:t>
            </a:r>
            <a:endParaRPr lang="en-US" dirty="0"/>
          </a:p>
        </p:txBody>
      </p:sp>
      <p:pic>
        <p:nvPicPr>
          <p:cNvPr id="77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" y="1966207"/>
            <a:ext cx="5175077" cy="298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3"/>
          <p:cNvSpPr>
            <a:spLocks noGrp="1"/>
          </p:cNvSpPr>
          <p:nvPr>
            <p:ph idx="13"/>
          </p:nvPr>
        </p:nvSpPr>
        <p:spPr>
          <a:xfrm>
            <a:off x="5867400" y="1600200"/>
            <a:ext cx="3048000" cy="4038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000" b="1" dirty="0" err="1">
                <a:latin typeface="Calibri" pitchFamily="34" charset="0"/>
                <a:cs typeface="Calibri" pitchFamily="34" charset="0"/>
              </a:rPr>
              <a:t>Georelational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model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Topological model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Multiple feature classes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Many files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Info tables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From Arc/Info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Usable in ArcGIS but not recommended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latin typeface="Calibri" pitchFamily="34" charset="0"/>
                <a:cs typeface="Calibri" pitchFamily="34" charset="0"/>
              </a:rPr>
              <a:t>Cannot be edited in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ArcGIS</a:t>
            </a:r>
            <a:endParaRPr lang="en-US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8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Coverage storage</a:t>
            </a:r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002" t="48257" r="9911"/>
          <a:stretch>
            <a:fillRect/>
          </a:stretch>
        </p:blipFill>
        <p:spPr bwMode="auto">
          <a:xfrm>
            <a:off x="228600" y="228600"/>
            <a:ext cx="1654945" cy="155448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88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95400"/>
            <a:ext cx="6930580" cy="493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228600" y="2895600"/>
            <a:ext cx="3733800" cy="3657600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Coverages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have many tables stored in INFO database format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Tables 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store x-y values, attributes, and topology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 smtClean="0">
                <a:latin typeface="Calibri" pitchFamily="34" charset="0"/>
                <a:cs typeface="Calibri" pitchFamily="34" charset="0"/>
              </a:rPr>
              <a:t>Each 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feature has unique ID number linking it between tables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Point table (x-y values)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Arc table (x-y values)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Node attribute table (NAT)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Arc attribute table (AAT)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Point attribute table (PAT)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latin typeface="Calibri" pitchFamily="34" charset="0"/>
                <a:cs typeface="Calibri" pitchFamily="34" charset="0"/>
              </a:rPr>
              <a:t>Polygon attribute table (PAT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88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Storing arcs</a:t>
            </a:r>
          </a:p>
        </p:txBody>
      </p:sp>
      <p:pic>
        <p:nvPicPr>
          <p:cNvPr id="798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8686800" cy="5485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19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Connectivity</a:t>
            </a:r>
            <a:endParaRPr lang="en-US" sz="1500" dirty="0"/>
          </a:p>
        </p:txBody>
      </p:sp>
      <p:pic>
        <p:nvPicPr>
          <p:cNvPr id="808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1600"/>
            <a:ext cx="8229600" cy="491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7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Generalization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8640"/>
          </a:xfrm>
        </p:spPr>
        <p:txBody>
          <a:bodyPr/>
          <a:lstStyle/>
          <a:p>
            <a:pPr algn="ctr"/>
            <a:r>
              <a:rPr lang="en-US" sz="2800" dirty="0">
                <a:latin typeface="Calibri" pitchFamily="34" charset="0"/>
                <a:cs typeface="Calibri" pitchFamily="34" charset="0"/>
              </a:rPr>
              <a:t>Neighborhood in Portsmouth,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VA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344" y="2185987"/>
            <a:ext cx="4009151" cy="37033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269959" y="6019800"/>
            <a:ext cx="3931920" cy="457200"/>
          </a:xfrm>
        </p:spPr>
        <p:txBody>
          <a:bodyPr/>
          <a:lstStyle/>
          <a:p>
            <a:pPr algn="ctr"/>
            <a:r>
              <a:rPr lang="en-US" sz="2000" dirty="0">
                <a:latin typeface="Calibri" pitchFamily="34" charset="0"/>
                <a:cs typeface="Calibri" pitchFamily="34" charset="0"/>
              </a:rPr>
              <a:t>Courtesy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GoogleEarth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/Digital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Globe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02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353689"/>
            <a:ext cx="4572000" cy="453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idx="16"/>
          </p:nvPr>
        </p:nvSpPr>
        <p:spPr>
          <a:xfrm>
            <a:off x="5151120" y="6019800"/>
            <a:ext cx="3108960" cy="457200"/>
          </a:xfrm>
        </p:spPr>
        <p:txBody>
          <a:bodyPr/>
          <a:lstStyle/>
          <a:p>
            <a:pPr algn="ctr"/>
            <a:r>
              <a:rPr lang="en-US" sz="2000" dirty="0">
                <a:latin typeface="Calibri" pitchFamily="34" charset="0"/>
                <a:cs typeface="Calibri" pitchFamily="34" charset="0"/>
              </a:rPr>
              <a:t>USGS Digital Raster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Graphic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47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definition</a:t>
            </a:r>
            <a:endParaRPr lang="en-US" sz="1500" dirty="0"/>
          </a:p>
        </p:txBody>
      </p:sp>
      <p:pic>
        <p:nvPicPr>
          <p:cNvPr id="808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29600" cy="473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40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Contiguity</a:t>
            </a:r>
            <a:endParaRPr lang="en-US" sz="15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229600" cy="47217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17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Polygon-arc topology</a:t>
            </a:r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002" t="48257" r="9911"/>
          <a:stretch>
            <a:fillRect/>
          </a:stretch>
        </p:blipFill>
        <p:spPr bwMode="auto">
          <a:xfrm>
            <a:off x="152400" y="304800"/>
            <a:ext cx="1645920" cy="154600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152400" y="1981200"/>
            <a:ext cx="1981200" cy="8382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000" dirty="0"/>
              <a:t>3 feature classes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Each has </a:t>
            </a:r>
            <a:r>
              <a:rPr lang="en-US" sz="2000" dirty="0" smtClean="0"/>
              <a:t>table</a:t>
            </a:r>
            <a:endParaRPr lang="en-US" sz="2000" dirty="0"/>
          </a:p>
        </p:txBody>
      </p:sp>
      <p:pic>
        <p:nvPicPr>
          <p:cNvPr id="8192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371600"/>
            <a:ext cx="8564173" cy="480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6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Geodatabases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419600" cy="4800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b="1" dirty="0"/>
              <a:t>Object-oriented data model</a:t>
            </a:r>
          </a:p>
          <a:p>
            <a:pPr>
              <a:spcBef>
                <a:spcPts val="600"/>
              </a:spcBef>
            </a:pPr>
            <a:r>
              <a:rPr lang="en-US" sz="2400" b="1" dirty="0"/>
              <a:t>Topological data model</a:t>
            </a:r>
          </a:p>
          <a:p>
            <a:pPr>
              <a:spcBef>
                <a:spcPts val="600"/>
              </a:spcBef>
            </a:pPr>
            <a:r>
              <a:rPr lang="en-US" sz="2400" b="1" dirty="0"/>
              <a:t>Single file</a:t>
            </a:r>
          </a:p>
          <a:p>
            <a:pPr>
              <a:spcBef>
                <a:spcPts val="600"/>
              </a:spcBef>
            </a:pPr>
            <a:r>
              <a:rPr lang="en-US" sz="2400" b="1" dirty="0"/>
              <a:t>Multiple feature classes</a:t>
            </a:r>
          </a:p>
          <a:p>
            <a:pPr>
              <a:spcBef>
                <a:spcPts val="600"/>
              </a:spcBef>
            </a:pPr>
            <a:r>
              <a:rPr lang="en-US" sz="2400" b="1" dirty="0"/>
              <a:t>Several formats</a:t>
            </a:r>
          </a:p>
          <a:p>
            <a:pPr>
              <a:spcBef>
                <a:spcPts val="600"/>
              </a:spcBef>
            </a:pPr>
            <a:r>
              <a:rPr lang="en-US" sz="2400" b="1" dirty="0"/>
              <a:t>Feature datasets</a:t>
            </a:r>
          </a:p>
          <a:p>
            <a:pPr>
              <a:spcBef>
                <a:spcPts val="600"/>
              </a:spcBef>
            </a:pPr>
            <a:r>
              <a:rPr lang="en-US" sz="2400" b="1" dirty="0"/>
              <a:t>Simple and topological features</a:t>
            </a:r>
          </a:p>
          <a:p>
            <a:pPr>
              <a:spcBef>
                <a:spcPts val="600"/>
              </a:spcBef>
            </a:pPr>
            <a:r>
              <a:rPr lang="en-US" sz="2400" b="1" dirty="0"/>
              <a:t>Validation rules</a:t>
            </a:r>
          </a:p>
          <a:p>
            <a:pPr>
              <a:spcBef>
                <a:spcPts val="600"/>
              </a:spcBef>
            </a:pPr>
            <a:r>
              <a:rPr lang="en-US" sz="2400" b="1" dirty="0"/>
              <a:t>Customized object </a:t>
            </a:r>
            <a:r>
              <a:rPr lang="en-US" sz="2400" b="1" dirty="0" smtClean="0"/>
              <a:t>behavior</a:t>
            </a:r>
            <a:endParaRPr lang="en-US" sz="2400" b="1" dirty="0"/>
          </a:p>
        </p:txBody>
      </p:sp>
      <p:pic>
        <p:nvPicPr>
          <p:cNvPr id="1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310340"/>
            <a:ext cx="3657600" cy="470946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3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Geodatabases</a:t>
            </a:r>
            <a:r>
              <a:rPr lang="en-US" sz="1500" dirty="0" smtClean="0"/>
              <a:t> 2</a:t>
            </a:r>
            <a:endParaRPr lang="en-US" sz="1500" dirty="0"/>
          </a:p>
        </p:txBody>
      </p:sp>
      <p:pic>
        <p:nvPicPr>
          <p:cNvPr id="829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542475"/>
            <a:ext cx="3974264" cy="453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4831080" y="1447800"/>
            <a:ext cx="3931920" cy="4800600"/>
          </a:xfrm>
        </p:spPr>
        <p:txBody>
          <a:bodyPr/>
          <a:lstStyle/>
          <a:p>
            <a:r>
              <a:rPr lang="en-US" dirty="0"/>
              <a:t>Designed to store feature classes for a particular geographic area</a:t>
            </a:r>
          </a:p>
          <a:p>
            <a:r>
              <a:rPr lang="en-US" dirty="0"/>
              <a:t>Incorporates all feature classes, </a:t>
            </a:r>
            <a:r>
              <a:rPr lang="en-US" dirty="0" err="1"/>
              <a:t>rasters</a:t>
            </a:r>
            <a:r>
              <a:rPr lang="en-US" dirty="0"/>
              <a:t>, and tables within a single </a:t>
            </a:r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2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/>
              <a:t>Personal </a:t>
            </a:r>
            <a:r>
              <a:rPr lang="en-US" sz="2400" dirty="0" err="1"/>
              <a:t>geodatabases</a:t>
            </a:r>
            <a:endParaRPr lang="en-US" sz="2400" dirty="0"/>
          </a:p>
          <a:p>
            <a:pPr lvl="1">
              <a:spcBef>
                <a:spcPts val="0"/>
              </a:spcBef>
            </a:pPr>
            <a:r>
              <a:rPr lang="en-US" sz="2000" dirty="0"/>
              <a:t>Stored in a Microsoft Access database format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For single users or small workgroups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2 GB size limitation on feature classes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File </a:t>
            </a:r>
            <a:r>
              <a:rPr lang="en-US" sz="2400" dirty="0" err="1"/>
              <a:t>geodatabases</a:t>
            </a:r>
            <a:endParaRPr lang="en-US" sz="2400" dirty="0"/>
          </a:p>
          <a:p>
            <a:pPr lvl="1">
              <a:spcBef>
                <a:spcPts val="0"/>
              </a:spcBef>
            </a:pPr>
            <a:r>
              <a:rPr lang="en-US" sz="2000" dirty="0"/>
              <a:t>Stored as files in a </a:t>
            </a:r>
            <a:r>
              <a:rPr lang="en-US" sz="2000" dirty="0" err="1"/>
              <a:t>geodatabase</a:t>
            </a:r>
            <a:r>
              <a:rPr lang="en-US" sz="2000" dirty="0"/>
              <a:t> folder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For single users or small workgroups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Platform independent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SDE </a:t>
            </a:r>
            <a:r>
              <a:rPr lang="en-US" sz="2400" dirty="0" err="1"/>
              <a:t>geodatabases</a:t>
            </a:r>
            <a:endParaRPr lang="en-US" sz="2400" dirty="0"/>
          </a:p>
          <a:p>
            <a:pPr lvl="1">
              <a:spcBef>
                <a:spcPts val="0"/>
              </a:spcBef>
            </a:pPr>
            <a:r>
              <a:rPr lang="en-US" sz="2000" dirty="0"/>
              <a:t>Stored in a commercial RDBMS* (Oracle, </a:t>
            </a:r>
            <a:r>
              <a:rPr lang="en-US" sz="2000" dirty="0" err="1"/>
              <a:t>SQLServer</a:t>
            </a:r>
            <a:r>
              <a:rPr lang="en-US" sz="2000" dirty="0"/>
              <a:t>)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Designed for multiple users and large workgroups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Supports multi-user editing, versioned editing, etc.</a:t>
            </a:r>
          </a:p>
          <a:p>
            <a:pPr lvl="1">
              <a:spcBef>
                <a:spcPts val="0"/>
              </a:spcBef>
            </a:pPr>
            <a:r>
              <a:rPr lang="en-US" sz="2000" dirty="0"/>
              <a:t>Requires DBMS license and </a:t>
            </a:r>
            <a:r>
              <a:rPr lang="en-US" sz="2000" dirty="0" err="1"/>
              <a:t>ArcSDE</a:t>
            </a:r>
            <a:r>
              <a:rPr lang="en-US" sz="2000" dirty="0"/>
              <a:t> to translate data back and forth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6019800" y="2362200"/>
            <a:ext cx="2834640" cy="838200"/>
          </a:xfrm>
        </p:spPr>
        <p:txBody>
          <a:bodyPr/>
          <a:lstStyle/>
          <a:p>
            <a:r>
              <a:rPr lang="en-US" sz="2400" dirty="0"/>
              <a:t>*Relational Database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Management</a:t>
            </a:r>
            <a:r>
              <a:rPr lang="en-US" sz="2400" dirty="0"/>
              <a:t> </a:t>
            </a:r>
            <a:r>
              <a:rPr lang="en-US" sz="2400" dirty="0" smtClean="0"/>
              <a:t>System</a:t>
            </a:r>
            <a:endParaRPr lang="en-US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74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goes in GDBs?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Feature classes 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Feature datasets 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(collections of related feature classes)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Tables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Annotation</a:t>
            </a:r>
          </a:p>
          <a:p>
            <a:pPr>
              <a:spcBef>
                <a:spcPts val="300"/>
              </a:spcBef>
            </a:pPr>
            <a:r>
              <a:rPr lang="en-US" sz="2800" dirty="0" err="1"/>
              <a:t>Rasters</a:t>
            </a:r>
            <a:endParaRPr lang="en-US" sz="2800" dirty="0"/>
          </a:p>
          <a:p>
            <a:pPr>
              <a:spcBef>
                <a:spcPts val="300"/>
              </a:spcBef>
            </a:pPr>
            <a:r>
              <a:rPr lang="en-US" sz="2800" dirty="0"/>
              <a:t>Planar topology classes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Rules about how feature classes interact spatially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Network topology classes</a:t>
            </a:r>
          </a:p>
          <a:p>
            <a:pPr lvl="1">
              <a:spcBef>
                <a:spcPts val="300"/>
              </a:spcBef>
            </a:pPr>
            <a:r>
              <a:rPr lang="en-US" sz="2400" dirty="0"/>
              <a:t>Enables modeling and analysis of network features</a:t>
            </a: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1447800"/>
            <a:ext cx="2025921" cy="310896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06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 applications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Geodatabases</a:t>
            </a:r>
            <a:r>
              <a:rPr lang="en-US" dirty="0"/>
              <a:t> support a variety of data management functions to enhance work</a:t>
            </a:r>
          </a:p>
          <a:p>
            <a:pPr lvl="1"/>
            <a:r>
              <a:rPr lang="en-US" dirty="0"/>
              <a:t>Domains and Subtypes</a:t>
            </a:r>
          </a:p>
          <a:p>
            <a:pPr lvl="1"/>
            <a:r>
              <a:rPr lang="en-US" dirty="0"/>
              <a:t>Planar topology and spatial rules</a:t>
            </a:r>
          </a:p>
          <a:p>
            <a:pPr lvl="1"/>
            <a:r>
              <a:rPr lang="en-US" dirty="0"/>
              <a:t>Network topology and connectivity rules</a:t>
            </a:r>
          </a:p>
          <a:p>
            <a:pPr lvl="1"/>
            <a:r>
              <a:rPr lang="en-US" dirty="0"/>
              <a:t>Relationships</a:t>
            </a:r>
          </a:p>
          <a:p>
            <a:pPr lvl="1"/>
            <a:r>
              <a:rPr lang="en-US" dirty="0"/>
              <a:t>Versioned editing (SDE </a:t>
            </a:r>
            <a:r>
              <a:rPr lang="en-US" dirty="0" err="1"/>
              <a:t>geodatabases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44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295400"/>
          </a:xfrm>
        </p:spPr>
        <p:txBody>
          <a:bodyPr/>
          <a:lstStyle/>
          <a:p>
            <a:r>
              <a:rPr lang="en-US" dirty="0"/>
              <a:t>Rules about what can go in attribute fields</a:t>
            </a:r>
          </a:p>
          <a:p>
            <a:r>
              <a:rPr lang="en-US" dirty="0"/>
              <a:t>Reduces data entry and consistency </a:t>
            </a:r>
            <a:r>
              <a:rPr lang="en-US" dirty="0" smtClean="0"/>
              <a:t>errors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381000" y="2971800"/>
            <a:ext cx="3840480" cy="1524000"/>
          </a:xfrm>
        </p:spPr>
        <p:txBody>
          <a:bodyPr/>
          <a:lstStyle/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Coded domains</a:t>
            </a:r>
          </a:p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Create list of allowed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values</a:t>
            </a:r>
          </a:p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Pipe size:  1”, 3”, 6” or 12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”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724399"/>
            <a:ext cx="4114800" cy="123753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4937760" y="2895600"/>
            <a:ext cx="3840480" cy="1600200"/>
          </a:xfrm>
        </p:spPr>
        <p:txBody>
          <a:bodyPr/>
          <a:lstStyle/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Range domains</a:t>
            </a:r>
          </a:p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Set range of allowed values</a:t>
            </a:r>
          </a:p>
          <a:p>
            <a:pPr algn="ctr"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Percent: 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0-100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724399"/>
            <a:ext cx="4114800" cy="12115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14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Subtypes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352800" cy="45720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Integer-coded classes of features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Automatic display with different symbols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Each subtype can have own default values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Streamlines attribute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entry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397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3800" y="1295400"/>
            <a:ext cx="5223841" cy="509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3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Generalization and </a:t>
            </a:r>
            <a:r>
              <a:rPr lang="en-US" dirty="0" smtClean="0"/>
              <a:t>Scale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" y="1066800"/>
            <a:ext cx="3108960" cy="236389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Content Placeholder 3"/>
          <p:cNvSpPr>
            <a:spLocks noGrp="1"/>
          </p:cNvSpPr>
          <p:nvPr>
            <p:ph idx="13"/>
          </p:nvPr>
        </p:nvSpPr>
        <p:spPr>
          <a:xfrm>
            <a:off x="457200" y="3413760"/>
            <a:ext cx="3474720" cy="548640"/>
          </a:xfrm>
        </p:spPr>
        <p:txBody>
          <a:bodyPr/>
          <a:lstStyle/>
          <a:p>
            <a:r>
              <a:rPr lang="en-US" sz="2800" dirty="0"/>
              <a:t>About </a:t>
            </a:r>
            <a:r>
              <a:rPr lang="en-US" sz="2800" dirty="0" smtClean="0"/>
              <a:t>1:24,000</a:t>
            </a:r>
            <a:endParaRPr lang="en-US" sz="2800" dirty="0"/>
          </a:p>
        </p:txBody>
      </p:sp>
      <p:pic>
        <p:nvPicPr>
          <p:cNvPr id="1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" y="4005942"/>
            <a:ext cx="3108960" cy="206599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Content Placeholder 5"/>
          <p:cNvSpPr>
            <a:spLocks noGrp="1"/>
          </p:cNvSpPr>
          <p:nvPr>
            <p:ph idx="15"/>
          </p:nvPr>
        </p:nvSpPr>
        <p:spPr>
          <a:xfrm>
            <a:off x="457200" y="6080760"/>
            <a:ext cx="3474720" cy="548640"/>
          </a:xfrm>
        </p:spPr>
        <p:txBody>
          <a:bodyPr/>
          <a:lstStyle/>
          <a:p>
            <a:r>
              <a:rPr lang="en-US" sz="2800" dirty="0"/>
              <a:t>About </a:t>
            </a:r>
            <a:r>
              <a:rPr lang="en-US" sz="2800" dirty="0" smtClean="0"/>
              <a:t>1:50,000,000</a:t>
            </a:r>
            <a:endParaRPr lang="en-US" sz="2800" dirty="0"/>
          </a:p>
        </p:txBody>
      </p:sp>
      <p:sp>
        <p:nvSpPr>
          <p:cNvPr id="5" name="Content Placeholder 6"/>
          <p:cNvSpPr>
            <a:spLocks noGrp="1"/>
          </p:cNvSpPr>
          <p:nvPr>
            <p:ph idx="16"/>
          </p:nvPr>
        </p:nvSpPr>
        <p:spPr>
          <a:xfrm>
            <a:off x="4191000" y="1752600"/>
            <a:ext cx="4389120" cy="36576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Scale is the ratio of size on the ground to size on the map</a:t>
            </a:r>
          </a:p>
          <a:p>
            <a:pPr>
              <a:spcAft>
                <a:spcPts val="1200"/>
              </a:spcAft>
            </a:pPr>
            <a:r>
              <a:rPr lang="en-US" dirty="0"/>
              <a:t>Scale influences the generalization of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69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Planar topology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846320" cy="5257800"/>
          </a:xfrm>
        </p:spPr>
        <p:txBody>
          <a:bodyPr/>
          <a:lstStyle/>
          <a:p>
            <a:r>
              <a:rPr lang="en-US" dirty="0"/>
              <a:t>Set up rules within and between layers</a:t>
            </a:r>
          </a:p>
          <a:p>
            <a:pPr lvl="1"/>
            <a:r>
              <a:rPr lang="en-US" dirty="0"/>
              <a:t>Must not overlap</a:t>
            </a:r>
          </a:p>
          <a:p>
            <a:pPr lvl="1"/>
            <a:r>
              <a:rPr lang="en-US" dirty="0"/>
              <a:t>Must not have gaps</a:t>
            </a:r>
          </a:p>
          <a:p>
            <a:pPr lvl="1"/>
            <a:r>
              <a:rPr lang="en-US" dirty="0"/>
              <a:t>Must not self-intersect, etc.</a:t>
            </a:r>
          </a:p>
          <a:p>
            <a:r>
              <a:rPr lang="en-US" dirty="0"/>
              <a:t>Use during editing to ensure topologic consistency between features and feature </a:t>
            </a:r>
            <a:r>
              <a:rPr lang="en-US" dirty="0" smtClean="0"/>
              <a:t>classes</a:t>
            </a:r>
            <a:endParaRPr lang="en-US" dirty="0"/>
          </a:p>
        </p:txBody>
      </p:sp>
      <p:pic>
        <p:nvPicPr>
          <p:cNvPr id="1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0" y="1752600"/>
            <a:ext cx="2743200" cy="235208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5715000" y="4267200"/>
            <a:ext cx="3124200" cy="8382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Align county, state, and reservation boundaries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78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topology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600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Create networks to analyze traffic, utilities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Connectivity rules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12” pipe connects to 6” pipe only through </a:t>
            </a:r>
            <a:r>
              <a:rPr lang="en-US" sz="2400" dirty="0" smtClean="0"/>
              <a:t>adapter</a:t>
            </a:r>
            <a:endParaRPr lang="en-US" sz="2400" dirty="0"/>
          </a:p>
        </p:txBody>
      </p:sp>
      <p:pic>
        <p:nvPicPr>
          <p:cNvPr id="8499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3052459"/>
            <a:ext cx="3699966" cy="291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4"/>
          <p:cNvSpPr>
            <a:spLocks noGrp="1"/>
          </p:cNvSpPr>
          <p:nvPr>
            <p:ph idx="14"/>
          </p:nvPr>
        </p:nvSpPr>
        <p:spPr>
          <a:xfrm>
            <a:off x="1758543" y="6004560"/>
            <a:ext cx="1554480" cy="54864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Find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path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499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052459"/>
            <a:ext cx="3601866" cy="296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6"/>
          <p:cNvSpPr>
            <a:spLocks noGrp="1"/>
          </p:cNvSpPr>
          <p:nvPr>
            <p:ph idx="16"/>
          </p:nvPr>
        </p:nvSpPr>
        <p:spPr>
          <a:xfrm>
            <a:off x="5367093" y="6004560"/>
            <a:ext cx="2926080" cy="54864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Trace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downstream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3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Versioned editing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SDE </a:t>
            </a:r>
            <a:r>
              <a:rPr lang="en-US" dirty="0" err="1"/>
              <a:t>geodatabases</a:t>
            </a:r>
            <a:r>
              <a:rPr lang="en-US" dirty="0"/>
              <a:t> only</a:t>
            </a:r>
          </a:p>
          <a:p>
            <a:r>
              <a:rPr lang="en-US" dirty="0"/>
              <a:t>Allow multiple users to edit </a:t>
            </a:r>
            <a:r>
              <a:rPr lang="en-US" dirty="0" err="1"/>
              <a:t>geodatabases</a:t>
            </a:r>
            <a:r>
              <a:rPr lang="en-US" dirty="0"/>
              <a:t> simultaneously</a:t>
            </a:r>
          </a:p>
          <a:p>
            <a:r>
              <a:rPr lang="en-US" dirty="0"/>
              <a:t>Can resolve conflicts between edited versions</a:t>
            </a:r>
          </a:p>
          <a:p>
            <a:r>
              <a:rPr lang="en-US" dirty="0"/>
              <a:t>Can test “what-if” scenarios</a:t>
            </a:r>
          </a:p>
          <a:p>
            <a:r>
              <a:rPr lang="en-US" dirty="0"/>
              <a:t>Can roll back to previous versions in case of </a:t>
            </a:r>
            <a:r>
              <a:rPr lang="en-US" dirty="0" smtClean="0"/>
              <a:t>failures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83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types of data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71563" y="990600"/>
            <a:ext cx="7000875" cy="55721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12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Catalog connections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038600" cy="5181600"/>
          </a:xfrm>
        </p:spPr>
        <p:txBody>
          <a:bodyPr/>
          <a:lstStyle/>
          <a:p>
            <a:r>
              <a:rPr lang="en-US" dirty="0"/>
              <a:t>Used by </a:t>
            </a:r>
            <a:r>
              <a:rPr lang="en-US" dirty="0" err="1"/>
              <a:t>ArcMap</a:t>
            </a:r>
            <a:r>
              <a:rPr lang="en-US" dirty="0"/>
              <a:t> and </a:t>
            </a:r>
            <a:r>
              <a:rPr lang="en-US" dirty="0" err="1"/>
              <a:t>ArcCatalog</a:t>
            </a:r>
            <a:endParaRPr lang="en-US" dirty="0"/>
          </a:p>
          <a:p>
            <a:r>
              <a:rPr lang="en-US" dirty="0"/>
              <a:t>Shortcuts to frequently accessed data</a:t>
            </a:r>
          </a:p>
          <a:p>
            <a:r>
              <a:rPr lang="en-US" dirty="0"/>
              <a:t>A connection must be added before </a:t>
            </a:r>
            <a:r>
              <a:rPr lang="en-US" u="sng" dirty="0"/>
              <a:t>any</a:t>
            </a:r>
            <a:r>
              <a:rPr lang="en-US" dirty="0"/>
              <a:t> data are available</a:t>
            </a:r>
          </a:p>
          <a:p>
            <a:r>
              <a:rPr lang="en-US" dirty="0"/>
              <a:t>Many types of connections </a:t>
            </a:r>
            <a:r>
              <a:rPr lang="en-US" dirty="0" smtClean="0"/>
              <a:t>available</a:t>
            </a:r>
            <a:endParaRPr lang="en-US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676400"/>
            <a:ext cx="4013901" cy="34747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Folder connections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038600" cy="5181600"/>
          </a:xfrm>
        </p:spPr>
        <p:txBody>
          <a:bodyPr/>
          <a:lstStyle/>
          <a:p>
            <a:r>
              <a:rPr lang="en-US" dirty="0"/>
              <a:t>Must add connections to folders on your hard drive before you can use any data</a:t>
            </a:r>
          </a:p>
          <a:p>
            <a:r>
              <a:rPr lang="en-US" dirty="0"/>
              <a:t>Connect to top levels</a:t>
            </a:r>
          </a:p>
          <a:p>
            <a:r>
              <a:rPr lang="en-US" dirty="0"/>
              <a:t>Try not to connect to the same folder twice</a:t>
            </a:r>
          </a:p>
          <a:p>
            <a:r>
              <a:rPr lang="en-US" dirty="0"/>
              <a:t>Clean up occasionally</a:t>
            </a: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483" y="1447800"/>
            <a:ext cx="3823317" cy="434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55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Evolution of GIS</a:t>
            </a:r>
          </a:p>
        </p:txBody>
      </p:sp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8686800" cy="423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3962400" y="4038600"/>
            <a:ext cx="3124200" cy="23622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</a:rPr>
              <a:t>Cheaper memory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</a:rPr>
              <a:t>More storage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</a:rPr>
              <a:t>Faster networks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</a:rPr>
              <a:t>More platforms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</a:rPr>
              <a:t>Less training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prstClr val="black"/>
                </a:solidFill>
              </a:rPr>
              <a:t>Silos to </a:t>
            </a:r>
            <a:r>
              <a:rPr lang="en-US" sz="2400" dirty="0" smtClean="0">
                <a:solidFill>
                  <a:prstClr val="black"/>
                </a:solidFill>
              </a:rPr>
              <a:t>services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38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GIS Services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1976628"/>
            <a:ext cx="1795882" cy="183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304800" y="3886200"/>
            <a:ext cx="2895600" cy="1447800"/>
          </a:xfrm>
        </p:spPr>
        <p:txBody>
          <a:bodyPr/>
          <a:lstStyle/>
          <a:p>
            <a:r>
              <a:rPr lang="en-US" sz="2800" dirty="0"/>
              <a:t>Old: All data is local and works in the GIS </a:t>
            </a:r>
            <a:r>
              <a:rPr lang="en-US" sz="2800" dirty="0" smtClean="0"/>
              <a:t>program</a:t>
            </a:r>
            <a:endParaRPr lang="en-US" sz="2800" dirty="0"/>
          </a:p>
        </p:txBody>
      </p:sp>
      <p:pic>
        <p:nvPicPr>
          <p:cNvPr id="8704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6200" y="1003169"/>
            <a:ext cx="4791060" cy="455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3063240" y="5638800"/>
            <a:ext cx="5852160" cy="914400"/>
          </a:xfrm>
        </p:spPr>
        <p:txBody>
          <a:bodyPr/>
          <a:lstStyle/>
          <a:p>
            <a:r>
              <a:rPr lang="en-US" sz="2800" dirty="0"/>
              <a:t>New: Servers provide data and services to many uses on many </a:t>
            </a:r>
            <a:r>
              <a:rPr lang="en-US" sz="2800" dirty="0" smtClean="0"/>
              <a:t>platforms</a:t>
            </a:r>
            <a:endParaRPr lang="en-US" sz="2800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13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</a:t>
            </a:r>
            <a:r>
              <a:rPr lang="en-US" dirty="0" smtClean="0"/>
              <a:t>services</a:t>
            </a:r>
            <a:r>
              <a:rPr lang="en-US" sz="1500" dirty="0"/>
              <a:t> 1</a:t>
            </a:r>
            <a:endParaRPr 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105400" cy="521208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3000" dirty="0"/>
              <a:t>Map services and base maps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Provides maps as static images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Pre-symbolized; attributes not accessible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Feature service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Provides GIS features and attributes</a:t>
            </a:r>
          </a:p>
          <a:p>
            <a:pPr>
              <a:spcBef>
                <a:spcPts val="600"/>
              </a:spcBef>
            </a:pPr>
            <a:r>
              <a:rPr lang="en-US" sz="3000" dirty="0"/>
              <a:t>Image service</a:t>
            </a:r>
          </a:p>
          <a:p>
            <a:pPr lvl="1">
              <a:spcBef>
                <a:spcPts val="0"/>
              </a:spcBef>
            </a:pPr>
            <a:r>
              <a:rPr lang="en-US" sz="2600" dirty="0"/>
              <a:t>Provides seamless access to large image datasets from satellites or aerial </a:t>
            </a:r>
            <a:r>
              <a:rPr lang="en-US" sz="2600" dirty="0" smtClean="0"/>
              <a:t>photography</a:t>
            </a:r>
            <a:endParaRPr lang="en-US" sz="2600" dirty="0"/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57200"/>
            <a:ext cx="1955013" cy="20116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806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253" y="2565400"/>
            <a:ext cx="3108960" cy="203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89" y="4709160"/>
            <a:ext cx="1934624" cy="19202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4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</a:t>
            </a:r>
            <a:r>
              <a:rPr lang="en-US" dirty="0" smtClean="0"/>
              <a:t>services</a:t>
            </a:r>
            <a:r>
              <a:rPr lang="en-US" sz="1500" dirty="0"/>
              <a:t> </a:t>
            </a:r>
            <a:r>
              <a:rPr lang="en-US" sz="1500" dirty="0" smtClean="0"/>
              <a:t>2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Layer package</a:t>
            </a:r>
          </a:p>
          <a:p>
            <a:pPr lvl="1"/>
            <a:r>
              <a:rPr lang="en-US" dirty="0"/>
              <a:t>A single layer or group layer downloaded to local computer for use in ArcGIS Desktop</a:t>
            </a:r>
          </a:p>
          <a:p>
            <a:r>
              <a:rPr lang="en-US" dirty="0"/>
              <a:t>Map package</a:t>
            </a:r>
          </a:p>
          <a:p>
            <a:pPr lvl="1"/>
            <a:r>
              <a:rPr lang="en-US" dirty="0"/>
              <a:t>An entire map with many layers downloaded to local computer</a:t>
            </a:r>
          </a:p>
          <a:p>
            <a:r>
              <a:rPr lang="en-US" dirty="0" err="1"/>
              <a:t>Geoprocessing</a:t>
            </a:r>
            <a:r>
              <a:rPr lang="en-US" dirty="0"/>
              <a:t> service</a:t>
            </a:r>
          </a:p>
          <a:p>
            <a:pPr lvl="1"/>
            <a:r>
              <a:rPr lang="en-US" dirty="0"/>
              <a:t>A tool or analysis that runs on the server and passes the result down to the </a:t>
            </a:r>
            <a:r>
              <a:rPr lang="en-US" dirty="0" smtClean="0"/>
              <a:t>user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50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Generalization and </a:t>
            </a:r>
            <a:r>
              <a:rPr lang="en-US" dirty="0" smtClean="0"/>
              <a:t>Scale</a:t>
            </a:r>
            <a:r>
              <a:rPr lang="en-US" sz="1500" dirty="0"/>
              <a:t> </a:t>
            </a:r>
            <a:r>
              <a:rPr lang="en-US" sz="1500" dirty="0" smtClean="0"/>
              <a:t>2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228600" y="1463040"/>
            <a:ext cx="3200400" cy="1280160"/>
          </a:xfrm>
        </p:spPr>
        <p:txBody>
          <a:bodyPr/>
          <a:lstStyle/>
          <a:p>
            <a:r>
              <a:rPr lang="en-US" sz="2600" dirty="0"/>
              <a:t>Polygons at one scale may be points or lines at a different </a:t>
            </a:r>
            <a:r>
              <a:rPr lang="en-US" sz="2600" dirty="0" smtClean="0"/>
              <a:t>scale</a:t>
            </a:r>
            <a:endParaRPr lang="en-US" sz="2600" dirty="0"/>
          </a:p>
        </p:txBody>
      </p:sp>
      <p:pic>
        <p:nvPicPr>
          <p:cNvPr id="2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23496"/>
            <a:ext cx="3840480" cy="292010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4" name="Content Placeholder 4"/>
          <p:cNvSpPr>
            <a:spLocks noGrp="1"/>
          </p:cNvSpPr>
          <p:nvPr>
            <p:ph idx="14"/>
          </p:nvPr>
        </p:nvSpPr>
        <p:spPr>
          <a:xfrm>
            <a:off x="304800" y="5943600"/>
            <a:ext cx="2468880" cy="457200"/>
          </a:xfrm>
        </p:spPr>
        <p:txBody>
          <a:bodyPr/>
          <a:lstStyle/>
          <a:p>
            <a:r>
              <a:rPr lang="en-US" sz="2600" dirty="0"/>
              <a:t>Large scale </a:t>
            </a:r>
            <a:r>
              <a:rPr lang="en-US" sz="2600" dirty="0" smtClean="0"/>
              <a:t>map</a:t>
            </a:r>
            <a:endParaRPr lang="en-US" sz="2600" dirty="0"/>
          </a:p>
        </p:txBody>
      </p:sp>
      <p:pic>
        <p:nvPicPr>
          <p:cNvPr id="2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280160"/>
            <a:ext cx="3584079" cy="237744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6" name="Content Placeholder 6"/>
          <p:cNvSpPr>
            <a:spLocks noGrp="1"/>
          </p:cNvSpPr>
          <p:nvPr>
            <p:ph idx="16"/>
          </p:nvPr>
        </p:nvSpPr>
        <p:spPr>
          <a:xfrm>
            <a:off x="7086600" y="1752600"/>
            <a:ext cx="2011680" cy="914400"/>
          </a:xfrm>
        </p:spPr>
        <p:txBody>
          <a:bodyPr/>
          <a:lstStyle/>
          <a:p>
            <a:r>
              <a:rPr lang="en-US" sz="2600" dirty="0"/>
              <a:t>Intermediate scale </a:t>
            </a:r>
            <a:r>
              <a:rPr lang="en-US" sz="2600" dirty="0" smtClean="0"/>
              <a:t>map</a:t>
            </a:r>
            <a:endParaRPr lang="en-US" sz="2600" dirty="0"/>
          </a:p>
        </p:txBody>
      </p:sp>
      <p:pic>
        <p:nvPicPr>
          <p:cNvPr id="25" name="Picture 7"/>
          <p:cNvPicPr>
            <a:picLocks noGrp="1" noChangeAspect="1" noChangeArrowheads="1"/>
          </p:cNvPicPr>
          <p:nvPr>
            <p:ph idx="17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3429000"/>
            <a:ext cx="4128031" cy="2743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9" name="Content Placeholder 8"/>
          <p:cNvSpPr>
            <a:spLocks noGrp="1"/>
          </p:cNvSpPr>
          <p:nvPr>
            <p:ph idx="20"/>
          </p:nvPr>
        </p:nvSpPr>
        <p:spPr>
          <a:xfrm>
            <a:off x="4572000" y="6187440"/>
            <a:ext cx="2377440" cy="365760"/>
          </a:xfrm>
        </p:spPr>
        <p:txBody>
          <a:bodyPr/>
          <a:lstStyle/>
          <a:p>
            <a:r>
              <a:rPr lang="en-US" sz="2600" dirty="0"/>
              <a:t>Small scale </a:t>
            </a:r>
            <a:r>
              <a:rPr lang="en-US" sz="2600" dirty="0" smtClean="0"/>
              <a:t>map</a:t>
            </a:r>
            <a:endParaRPr lang="en-US" sz="2600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http://</a:t>
            </a:r>
            <a:r>
              <a:rPr lang="en-US" dirty="0" smtClean="0"/>
              <a:t>encarta.msn.com/map_701515760/portsmouth.html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03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maps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Web maps are Internet-based maps built solely of services</a:t>
            </a:r>
          </a:p>
          <a:p>
            <a:r>
              <a:rPr lang="en-US" dirty="0"/>
              <a:t>Restricted functionality, but device-independent (browsers, tablets, smartphones)</a:t>
            </a:r>
          </a:p>
          <a:p>
            <a:r>
              <a:rPr lang="en-US" dirty="0"/>
              <a:t>Can be embedded in web sites, emailed, shared on social media, and more.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15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ArcMap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54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ArcMap</a:t>
            </a:r>
            <a:endParaRPr lang="en-US" dirty="0"/>
          </a:p>
        </p:txBody>
      </p:sp>
      <p:pic>
        <p:nvPicPr>
          <p:cNvPr id="890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686800" cy="488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38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Toolbars and windows</a:t>
            </a:r>
          </a:p>
        </p:txBody>
      </p:sp>
      <p:pic>
        <p:nvPicPr>
          <p:cNvPr id="901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91" y="1295400"/>
            <a:ext cx="8771419" cy="508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55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map document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429000" cy="4953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Stores collections of data for viewing and analysis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Contains one or more 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data frames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Stores properties for each 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layer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(symbols, labels, etc.)</a:t>
            </a:r>
          </a:p>
          <a:p>
            <a:pPr>
              <a:spcBef>
                <a:spcPts val="600"/>
              </a:spcBef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Stores a page 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layout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for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printing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9080" y="1676400"/>
            <a:ext cx="4846320" cy="383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64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frames</a:t>
            </a:r>
          </a:p>
        </p:txBody>
      </p:sp>
      <p:pic>
        <p:nvPicPr>
          <p:cNvPr id="911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186109"/>
            <a:ext cx="7150017" cy="529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6400800" y="1066800"/>
            <a:ext cx="2560320" cy="1280160"/>
          </a:xfrm>
          <a:solidFill>
            <a:schemeClr val="bg1"/>
          </a:solidFill>
        </p:spPr>
        <p:txBody>
          <a:bodyPr/>
          <a:lstStyle/>
          <a:p>
            <a:r>
              <a:rPr lang="en-US" sz="2000" b="1" dirty="0">
                <a:latin typeface="Calibri" pitchFamily="34" charset="0"/>
                <a:cs typeface="Calibri" pitchFamily="34" charset="0"/>
              </a:rPr>
              <a:t>Data frames.  n.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Boxes containing layers to be viewed and analyzed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together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76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 Mode</a:t>
            </a:r>
          </a:p>
        </p:txBody>
      </p:sp>
      <p:pic>
        <p:nvPicPr>
          <p:cNvPr id="921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251" y="1295400"/>
            <a:ext cx="8393499" cy="505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frame properties</a:t>
            </a:r>
          </a:p>
        </p:txBody>
      </p:sp>
      <p:pic>
        <p:nvPicPr>
          <p:cNvPr id="931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598" y="1295400"/>
            <a:ext cx="7710803" cy="5028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82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data to frames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1208314" cy="914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421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5657" y="1219200"/>
            <a:ext cx="7192686" cy="508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42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Contents views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246888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List by Drawing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Order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523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56" y="1828800"/>
            <a:ext cx="1938368" cy="373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205740" y="5669280"/>
            <a:ext cx="220980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Change draw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order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2722017" y="1371600"/>
            <a:ext cx="164592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List by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Source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5235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358" y="1828800"/>
            <a:ext cx="1895238" cy="373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7"/>
          <p:cNvSpPr>
            <a:spLocks noGrp="1"/>
          </p:cNvSpPr>
          <p:nvPr>
            <p:ph idx="17"/>
          </p:nvPr>
        </p:nvSpPr>
        <p:spPr>
          <a:xfrm>
            <a:off x="2630577" y="5669280"/>
            <a:ext cx="1828800" cy="64008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Show folders and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tables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Content Placeholder 8"/>
          <p:cNvSpPr>
            <a:spLocks noGrp="1"/>
          </p:cNvSpPr>
          <p:nvPr>
            <p:ph idx="20"/>
          </p:nvPr>
        </p:nvSpPr>
        <p:spPr>
          <a:xfrm>
            <a:off x="4855850" y="1371600"/>
            <a:ext cx="182880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List by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Visibility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5236" name="Picture 9"/>
          <p:cNvPicPr>
            <a:picLocks noGrp="1" noChangeAspect="1" noChangeArrowheads="1"/>
          </p:cNvPicPr>
          <p:nvPr>
            <p:ph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631" y="1828800"/>
            <a:ext cx="1895238" cy="373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10"/>
          <p:cNvSpPr>
            <a:spLocks noGrp="1"/>
          </p:cNvSpPr>
          <p:nvPr>
            <p:ph idx="22"/>
          </p:nvPr>
        </p:nvSpPr>
        <p:spPr>
          <a:xfrm>
            <a:off x="4810130" y="5669280"/>
            <a:ext cx="192024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Examine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classes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Content Placeholder 11"/>
          <p:cNvSpPr>
            <a:spLocks noGrp="1"/>
          </p:cNvSpPr>
          <p:nvPr>
            <p:ph idx="23"/>
          </p:nvPr>
        </p:nvSpPr>
        <p:spPr>
          <a:xfrm>
            <a:off x="7010400" y="1371600"/>
            <a:ext cx="192024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List by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Selection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5237" name="Picture 12"/>
          <p:cNvPicPr>
            <a:picLocks noGrp="1" noChangeAspect="1" noChangeArrowheads="1"/>
          </p:cNvPicPr>
          <p:nvPr>
            <p:ph idx="2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2901" y="1828800"/>
            <a:ext cx="1895238" cy="3733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ontent Placeholder 13"/>
          <p:cNvSpPr>
            <a:spLocks noGrp="1"/>
          </p:cNvSpPr>
          <p:nvPr>
            <p:ph idx="25"/>
          </p:nvPr>
        </p:nvSpPr>
        <p:spPr>
          <a:xfrm>
            <a:off x="7330440" y="5669280"/>
            <a:ext cx="1280160" cy="73152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Work with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selections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40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Custom 50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B60000"/>
      </a:hlink>
      <a:folHlink>
        <a:srgbClr val="B6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2726</TotalTime>
  <Words>3338</Words>
  <Application>Microsoft Office PowerPoint</Application>
  <PresentationFormat>On-screen Show (4:3)</PresentationFormat>
  <Paragraphs>669</Paragraphs>
  <Slides>122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122</vt:i4>
      </vt:variant>
    </vt:vector>
  </HeadingPairs>
  <TitlesOfParts>
    <vt:vector size="131" baseType="lpstr"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Mastering ArcGIS Eighth Edition</vt:lpstr>
      <vt:lpstr>Outline</vt:lpstr>
      <vt:lpstr>GIS Concepts</vt:lpstr>
      <vt:lpstr>Representing the world as a map</vt:lpstr>
      <vt:lpstr>Types of map information</vt:lpstr>
      <vt:lpstr>How maps portray the world</vt:lpstr>
      <vt:lpstr>Generalization</vt:lpstr>
      <vt:lpstr>Generalization and Scale 1</vt:lpstr>
      <vt:lpstr>Generalization and Scale 2</vt:lpstr>
      <vt:lpstr>GIS data models</vt:lpstr>
      <vt:lpstr>Vector model</vt:lpstr>
      <vt:lpstr>Features and attributes</vt:lpstr>
      <vt:lpstr>Feature Classes</vt:lpstr>
      <vt:lpstr>Vector data models</vt:lpstr>
      <vt:lpstr>Advantages of vectors</vt:lpstr>
      <vt:lpstr>Storing surfaces</vt:lpstr>
      <vt:lpstr>Triangular Irregular Networks</vt:lpstr>
      <vt:lpstr>Digital Elevation Model</vt:lpstr>
      <vt:lpstr>The raster data model</vt:lpstr>
      <vt:lpstr>Continuous data</vt:lpstr>
      <vt:lpstr>Discrete rasters</vt:lpstr>
      <vt:lpstr>Continuous rasters</vt:lpstr>
      <vt:lpstr>Scanned images</vt:lpstr>
      <vt:lpstr>Picture files</vt:lpstr>
      <vt:lpstr>Value raster vs picture raster</vt:lpstr>
      <vt:lpstr>Impact of resolution</vt:lpstr>
      <vt:lpstr>Storage of attributes</vt:lpstr>
      <vt:lpstr>Raster analysis functions</vt:lpstr>
      <vt:lpstr>Coordinate systems 1 </vt:lpstr>
      <vt:lpstr>Coordinate Systems</vt:lpstr>
      <vt:lpstr>Some familiar coordinate systems can be found on a topo map.</vt:lpstr>
      <vt:lpstr>Same point—different x-y’s</vt:lpstr>
      <vt:lpstr>Types of coordinate systems</vt:lpstr>
      <vt:lpstr>Coordinate systems and data</vt:lpstr>
      <vt:lpstr>Modeling feature behaviors</vt:lpstr>
      <vt:lpstr>Modeling feature behavior</vt:lpstr>
      <vt:lpstr>Topology</vt:lpstr>
      <vt:lpstr>Logical consistency</vt:lpstr>
      <vt:lpstr>Topology rules</vt:lpstr>
      <vt:lpstr>Vector model types</vt:lpstr>
      <vt:lpstr>Map scale </vt:lpstr>
      <vt:lpstr>Map scale</vt:lpstr>
      <vt:lpstr>Using scale</vt:lpstr>
      <vt:lpstr>Talking about map scale</vt:lpstr>
      <vt:lpstr>Scale and precision</vt:lpstr>
      <vt:lpstr>Estimating precision from scale</vt:lpstr>
      <vt:lpstr>Source scale and display scale</vt:lpstr>
      <vt:lpstr>Display vs source scale</vt:lpstr>
      <vt:lpstr>Scale and resolution</vt:lpstr>
      <vt:lpstr>Finding source scale</vt:lpstr>
      <vt:lpstr>Data quality issues</vt:lpstr>
      <vt:lpstr>Data Quality</vt:lpstr>
      <vt:lpstr>Geometric accuracy</vt:lpstr>
      <vt:lpstr>Thematic accuracy</vt:lpstr>
      <vt:lpstr>Resolution</vt:lpstr>
      <vt:lpstr>Precision</vt:lpstr>
      <vt:lpstr>Metadata</vt:lpstr>
      <vt:lpstr>About ArcGIS</vt:lpstr>
      <vt:lpstr>A history of products</vt:lpstr>
      <vt:lpstr>ArcGIS Desktop</vt:lpstr>
      <vt:lpstr>ArcGIS functionality</vt:lpstr>
      <vt:lpstr>ArcGIS Extensions</vt:lpstr>
      <vt:lpstr>Storing data in ArcGIS</vt:lpstr>
      <vt:lpstr>Data formats</vt:lpstr>
      <vt:lpstr>Shapefiles</vt:lpstr>
      <vt:lpstr>Coverages</vt:lpstr>
      <vt:lpstr>Coverage storage</vt:lpstr>
      <vt:lpstr>Storing arcs</vt:lpstr>
      <vt:lpstr>Connectivity</vt:lpstr>
      <vt:lpstr>Area definition</vt:lpstr>
      <vt:lpstr>Contiguity</vt:lpstr>
      <vt:lpstr>Polygon-arc topology</vt:lpstr>
      <vt:lpstr>Geodatabases 1</vt:lpstr>
      <vt:lpstr>Geodatabases 2</vt:lpstr>
      <vt:lpstr>Three types</vt:lpstr>
      <vt:lpstr>What goes in GDBs?</vt:lpstr>
      <vt:lpstr>Functional applications</vt:lpstr>
      <vt:lpstr>Domains</vt:lpstr>
      <vt:lpstr>Subtypes</vt:lpstr>
      <vt:lpstr>Planar topology</vt:lpstr>
      <vt:lpstr>Network topology</vt:lpstr>
      <vt:lpstr>Versioned editing</vt:lpstr>
      <vt:lpstr>Other types of data</vt:lpstr>
      <vt:lpstr>Catalog connections</vt:lpstr>
      <vt:lpstr>Folder connections</vt:lpstr>
      <vt:lpstr>Evolution of GIS</vt:lpstr>
      <vt:lpstr>GIS Services</vt:lpstr>
      <vt:lpstr>Types of services 1</vt:lpstr>
      <vt:lpstr>Types of services 2</vt:lpstr>
      <vt:lpstr>Web maps</vt:lpstr>
      <vt:lpstr>Using ArcMap</vt:lpstr>
      <vt:lpstr>ArcMap</vt:lpstr>
      <vt:lpstr>Toolbars and windows</vt:lpstr>
      <vt:lpstr>The map document</vt:lpstr>
      <vt:lpstr>Data frames</vt:lpstr>
      <vt:lpstr>View Mode</vt:lpstr>
      <vt:lpstr>Data frame properties</vt:lpstr>
      <vt:lpstr>Adding data to frames</vt:lpstr>
      <vt:lpstr>Table of Contents views</vt:lpstr>
      <vt:lpstr>Finding features</vt:lpstr>
      <vt:lpstr>Measure tool</vt:lpstr>
      <vt:lpstr>The Table of Contents</vt:lpstr>
      <vt:lpstr>Identifying features</vt:lpstr>
      <vt:lpstr>Layers and layer properties</vt:lpstr>
      <vt:lpstr>Layers in ArcMap</vt:lpstr>
      <vt:lpstr>Group Layers</vt:lpstr>
      <vt:lpstr>Layers for display</vt:lpstr>
      <vt:lpstr>Layers for storing properties</vt:lpstr>
      <vt:lpstr>Layer properties</vt:lpstr>
      <vt:lpstr>General properties</vt:lpstr>
      <vt:lpstr>Display scale range</vt:lpstr>
      <vt:lpstr>Label properties</vt:lpstr>
      <vt:lpstr>Symbology properties</vt:lpstr>
      <vt:lpstr>The Symbol Selector</vt:lpstr>
      <vt:lpstr>Selecting and changing symbols</vt:lpstr>
      <vt:lpstr>Creating a layer</vt:lpstr>
      <vt:lpstr>Coordinate systems 2</vt:lpstr>
      <vt:lpstr>On-the-fly projection</vt:lpstr>
      <vt:lpstr>Setting the coordinate system</vt:lpstr>
      <vt:lpstr>Finding a CS</vt:lpstr>
      <vt:lpstr>ArcGIS Help</vt:lpstr>
      <vt:lpstr>ArcGIS Online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Prasanna kumar. Tripathy</cp:lastModifiedBy>
  <cp:revision>366</cp:revision>
  <dcterms:created xsi:type="dcterms:W3CDTF">2017-12-05T17:18:18Z</dcterms:created>
  <dcterms:modified xsi:type="dcterms:W3CDTF">2018-04-04T06:10:54Z</dcterms:modified>
</cp:coreProperties>
</file>