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5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6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7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8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101"/>
  </p:notesMasterIdLst>
  <p:handoutMasterIdLst>
    <p:handoutMasterId r:id="rId102"/>
  </p:handoutMasterIdLst>
  <p:sldIdLst>
    <p:sldId id="273" r:id="rId10"/>
    <p:sldId id="276" r:id="rId11"/>
    <p:sldId id="275" r:id="rId12"/>
    <p:sldId id="294" r:id="rId13"/>
    <p:sldId id="513" r:id="rId14"/>
    <p:sldId id="490" r:id="rId15"/>
    <p:sldId id="520" r:id="rId16"/>
    <p:sldId id="521" r:id="rId17"/>
    <p:sldId id="484" r:id="rId18"/>
    <p:sldId id="522" r:id="rId19"/>
    <p:sldId id="523" r:id="rId20"/>
    <p:sldId id="524" r:id="rId21"/>
    <p:sldId id="525" r:id="rId22"/>
    <p:sldId id="526" r:id="rId23"/>
    <p:sldId id="527" r:id="rId24"/>
    <p:sldId id="519" r:id="rId25"/>
    <p:sldId id="493" r:id="rId26"/>
    <p:sldId id="528" r:id="rId27"/>
    <p:sldId id="529" r:id="rId28"/>
    <p:sldId id="530" r:id="rId29"/>
    <p:sldId id="495" r:id="rId30"/>
    <p:sldId id="531" r:id="rId31"/>
    <p:sldId id="516" r:id="rId32"/>
    <p:sldId id="517" r:id="rId33"/>
    <p:sldId id="532" r:id="rId34"/>
    <p:sldId id="533" r:id="rId35"/>
    <p:sldId id="534" r:id="rId36"/>
    <p:sldId id="518" r:id="rId37"/>
    <p:sldId id="535" r:id="rId38"/>
    <p:sldId id="536" r:id="rId39"/>
    <p:sldId id="537" r:id="rId40"/>
    <p:sldId id="538" r:id="rId41"/>
    <p:sldId id="539" r:id="rId42"/>
    <p:sldId id="540" r:id="rId43"/>
    <p:sldId id="541" r:id="rId44"/>
    <p:sldId id="542" r:id="rId45"/>
    <p:sldId id="543" r:id="rId46"/>
    <p:sldId id="544" r:id="rId47"/>
    <p:sldId id="545" r:id="rId48"/>
    <p:sldId id="546" r:id="rId49"/>
    <p:sldId id="547" r:id="rId50"/>
    <p:sldId id="548" r:id="rId51"/>
    <p:sldId id="549" r:id="rId52"/>
    <p:sldId id="550" r:id="rId53"/>
    <p:sldId id="551" r:id="rId54"/>
    <p:sldId id="552" r:id="rId55"/>
    <p:sldId id="553" r:id="rId56"/>
    <p:sldId id="554" r:id="rId57"/>
    <p:sldId id="555" r:id="rId58"/>
    <p:sldId id="556" r:id="rId59"/>
    <p:sldId id="557" r:id="rId60"/>
    <p:sldId id="558" r:id="rId61"/>
    <p:sldId id="559" r:id="rId62"/>
    <p:sldId id="560" r:id="rId63"/>
    <p:sldId id="561" r:id="rId64"/>
    <p:sldId id="562" r:id="rId65"/>
    <p:sldId id="563" r:id="rId66"/>
    <p:sldId id="564" r:id="rId67"/>
    <p:sldId id="565" r:id="rId68"/>
    <p:sldId id="566" r:id="rId69"/>
    <p:sldId id="567" r:id="rId70"/>
    <p:sldId id="568" r:id="rId71"/>
    <p:sldId id="569" r:id="rId72"/>
    <p:sldId id="570" r:id="rId73"/>
    <p:sldId id="571" r:id="rId74"/>
    <p:sldId id="572" r:id="rId75"/>
    <p:sldId id="573" r:id="rId76"/>
    <p:sldId id="574" r:id="rId77"/>
    <p:sldId id="575" r:id="rId78"/>
    <p:sldId id="576" r:id="rId79"/>
    <p:sldId id="577" r:id="rId80"/>
    <p:sldId id="578" r:id="rId81"/>
    <p:sldId id="579" r:id="rId82"/>
    <p:sldId id="580" r:id="rId83"/>
    <p:sldId id="581" r:id="rId84"/>
    <p:sldId id="582" r:id="rId85"/>
    <p:sldId id="583" r:id="rId86"/>
    <p:sldId id="584" r:id="rId87"/>
    <p:sldId id="585" r:id="rId88"/>
    <p:sldId id="586" r:id="rId89"/>
    <p:sldId id="587" r:id="rId90"/>
    <p:sldId id="588" r:id="rId91"/>
    <p:sldId id="589" r:id="rId92"/>
    <p:sldId id="590" r:id="rId93"/>
    <p:sldId id="591" r:id="rId94"/>
    <p:sldId id="592" r:id="rId95"/>
    <p:sldId id="593" r:id="rId96"/>
    <p:sldId id="594" r:id="rId97"/>
    <p:sldId id="595" r:id="rId98"/>
    <p:sldId id="596" r:id="rId99"/>
    <p:sldId id="597" r:id="rId10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0555"/>
    <a:srgbClr val="FFFFCC"/>
    <a:srgbClr val="0A5D00"/>
    <a:srgbClr val="B0CCB0"/>
    <a:srgbClr val="B60000"/>
    <a:srgbClr val="B1A35A"/>
    <a:srgbClr val="5A5000"/>
    <a:srgbClr val="000000"/>
    <a:srgbClr val="CC4D00"/>
    <a:srgbClr val="7E0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3" autoAdjust="0"/>
    <p:restoredTop sz="86475" autoAdjust="0"/>
  </p:normalViewPr>
  <p:slideViewPr>
    <p:cSldViewPr>
      <p:cViewPr>
        <p:scale>
          <a:sx n="75" d="100"/>
          <a:sy n="75" d="100"/>
        </p:scale>
        <p:origin x="-372" y="-954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504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7.xml"/><Relationship Id="rId21" Type="http://schemas.openxmlformats.org/officeDocument/2006/relationships/slide" Target="slides/slide12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63" Type="http://schemas.openxmlformats.org/officeDocument/2006/relationships/slide" Target="slides/slide54.xml"/><Relationship Id="rId68" Type="http://schemas.openxmlformats.org/officeDocument/2006/relationships/slide" Target="slides/slide59.xml"/><Relationship Id="rId84" Type="http://schemas.openxmlformats.org/officeDocument/2006/relationships/slide" Target="slides/slide75.xml"/><Relationship Id="rId89" Type="http://schemas.openxmlformats.org/officeDocument/2006/relationships/slide" Target="slides/slide80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2.xml"/><Relationship Id="rId92" Type="http://schemas.openxmlformats.org/officeDocument/2006/relationships/slide" Target="slides/slide8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66" Type="http://schemas.openxmlformats.org/officeDocument/2006/relationships/slide" Target="slides/slide57.xml"/><Relationship Id="rId74" Type="http://schemas.openxmlformats.org/officeDocument/2006/relationships/slide" Target="slides/slide65.xml"/><Relationship Id="rId79" Type="http://schemas.openxmlformats.org/officeDocument/2006/relationships/slide" Target="slides/slide70.xml"/><Relationship Id="rId87" Type="http://schemas.openxmlformats.org/officeDocument/2006/relationships/slide" Target="slides/slide78.xml"/><Relationship Id="rId102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2.xml"/><Relationship Id="rId82" Type="http://schemas.openxmlformats.org/officeDocument/2006/relationships/slide" Target="slides/slide73.xml"/><Relationship Id="rId90" Type="http://schemas.openxmlformats.org/officeDocument/2006/relationships/slide" Target="slides/slide81.xml"/><Relationship Id="rId95" Type="http://schemas.openxmlformats.org/officeDocument/2006/relationships/slide" Target="slides/slide86.xml"/><Relationship Id="rId19" Type="http://schemas.openxmlformats.org/officeDocument/2006/relationships/slide" Target="slides/slide10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64" Type="http://schemas.openxmlformats.org/officeDocument/2006/relationships/slide" Target="slides/slide55.xml"/><Relationship Id="rId69" Type="http://schemas.openxmlformats.org/officeDocument/2006/relationships/slide" Target="slides/slide60.xml"/><Relationship Id="rId77" Type="http://schemas.openxmlformats.org/officeDocument/2006/relationships/slide" Target="slides/slide68.xml"/><Relationship Id="rId100" Type="http://schemas.openxmlformats.org/officeDocument/2006/relationships/slide" Target="slides/slide91.xml"/><Relationship Id="rId105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72" Type="http://schemas.openxmlformats.org/officeDocument/2006/relationships/slide" Target="slides/slide63.xml"/><Relationship Id="rId80" Type="http://schemas.openxmlformats.org/officeDocument/2006/relationships/slide" Target="slides/slide71.xml"/><Relationship Id="rId85" Type="http://schemas.openxmlformats.org/officeDocument/2006/relationships/slide" Target="slides/slide76.xml"/><Relationship Id="rId93" Type="http://schemas.openxmlformats.org/officeDocument/2006/relationships/slide" Target="slides/slide84.xml"/><Relationship Id="rId98" Type="http://schemas.openxmlformats.org/officeDocument/2006/relationships/slide" Target="slides/slide89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slide" Target="slides/slide50.xml"/><Relationship Id="rId67" Type="http://schemas.openxmlformats.org/officeDocument/2006/relationships/slide" Target="slides/slide58.xml"/><Relationship Id="rId103" Type="http://schemas.openxmlformats.org/officeDocument/2006/relationships/presProps" Target="presProps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slide" Target="slides/slide53.xml"/><Relationship Id="rId70" Type="http://schemas.openxmlformats.org/officeDocument/2006/relationships/slide" Target="slides/slide61.xml"/><Relationship Id="rId75" Type="http://schemas.openxmlformats.org/officeDocument/2006/relationships/slide" Target="slides/slide66.xml"/><Relationship Id="rId83" Type="http://schemas.openxmlformats.org/officeDocument/2006/relationships/slide" Target="slides/slide74.xml"/><Relationship Id="rId88" Type="http://schemas.openxmlformats.org/officeDocument/2006/relationships/slide" Target="slides/slide79.xml"/><Relationship Id="rId91" Type="http://schemas.openxmlformats.org/officeDocument/2006/relationships/slide" Target="slides/slide82.xml"/><Relationship Id="rId96" Type="http://schemas.openxmlformats.org/officeDocument/2006/relationships/slide" Target="slides/slide8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106" Type="http://schemas.openxmlformats.org/officeDocument/2006/relationships/tableStyles" Target="tableStyles.xml"/><Relationship Id="rId10" Type="http://schemas.openxmlformats.org/officeDocument/2006/relationships/slide" Target="slides/slide1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slide" Target="slides/slide51.xml"/><Relationship Id="rId65" Type="http://schemas.openxmlformats.org/officeDocument/2006/relationships/slide" Target="slides/slide56.xml"/><Relationship Id="rId73" Type="http://schemas.openxmlformats.org/officeDocument/2006/relationships/slide" Target="slides/slide64.xml"/><Relationship Id="rId78" Type="http://schemas.openxmlformats.org/officeDocument/2006/relationships/slide" Target="slides/slide69.xml"/><Relationship Id="rId81" Type="http://schemas.openxmlformats.org/officeDocument/2006/relationships/slide" Target="slides/slide72.xml"/><Relationship Id="rId86" Type="http://schemas.openxmlformats.org/officeDocument/2006/relationships/slide" Target="slides/slide77.xml"/><Relationship Id="rId94" Type="http://schemas.openxmlformats.org/officeDocument/2006/relationships/slide" Target="slides/slide85.xml"/><Relationship Id="rId99" Type="http://schemas.openxmlformats.org/officeDocument/2006/relationships/slide" Target="slides/slide90.xml"/><Relationship Id="rId10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9" Type="http://schemas.openxmlformats.org/officeDocument/2006/relationships/slide" Target="slides/slide30.xml"/><Relationship Id="rId34" Type="http://schemas.openxmlformats.org/officeDocument/2006/relationships/slide" Target="slides/slide25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76" Type="http://schemas.openxmlformats.org/officeDocument/2006/relationships/slide" Target="slides/slide67.xml"/><Relationship Id="rId97" Type="http://schemas.openxmlformats.org/officeDocument/2006/relationships/slide" Target="slides/slide88.xml"/><Relationship Id="rId10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4/25/2018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429000"/>
            <a:ext cx="561594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9530" y="4114800"/>
            <a:ext cx="5615940" cy="6858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15602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581400"/>
            <a:ext cx="561594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6056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5294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5620235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12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159416" y="10668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159416" y="19812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159416" y="28956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159416" y="38100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159416" y="47244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159416" y="56388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7"/>
          <p:cNvSpPr>
            <a:spLocks noGrp="1"/>
          </p:cNvSpPr>
          <p:nvPr>
            <p:ph sz="quarter" idx="18"/>
          </p:nvPr>
        </p:nvSpPr>
        <p:spPr>
          <a:xfrm>
            <a:off x="4800600" y="10668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dirty="0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 dirty="0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</a:p>
        </p:txBody>
      </p:sp>
      <p:sp>
        <p:nvSpPr>
          <p:cNvPr id="19" name="Content Placeholder 8"/>
          <p:cNvSpPr>
            <a:spLocks noGrp="1"/>
          </p:cNvSpPr>
          <p:nvPr>
            <p:ph sz="quarter" idx="19"/>
          </p:nvPr>
        </p:nvSpPr>
        <p:spPr>
          <a:xfrm>
            <a:off x="4800600" y="19812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21" name="Content Placeholder 9"/>
          <p:cNvSpPr>
            <a:spLocks noGrp="1"/>
          </p:cNvSpPr>
          <p:nvPr>
            <p:ph sz="quarter" idx="20"/>
          </p:nvPr>
        </p:nvSpPr>
        <p:spPr>
          <a:xfrm>
            <a:off x="4800600" y="28956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23" name="Content Placeholder 10"/>
          <p:cNvSpPr>
            <a:spLocks noGrp="1"/>
          </p:cNvSpPr>
          <p:nvPr>
            <p:ph sz="quarter" idx="21"/>
          </p:nvPr>
        </p:nvSpPr>
        <p:spPr>
          <a:xfrm>
            <a:off x="4800600" y="38100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25" name="Content Placeholder 11"/>
          <p:cNvSpPr>
            <a:spLocks noGrp="1"/>
          </p:cNvSpPr>
          <p:nvPr>
            <p:ph sz="quarter" idx="22"/>
          </p:nvPr>
        </p:nvSpPr>
        <p:spPr>
          <a:xfrm>
            <a:off x="4800600" y="47244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27" name="Content Placeholder 12"/>
          <p:cNvSpPr>
            <a:spLocks noGrp="1"/>
          </p:cNvSpPr>
          <p:nvPr>
            <p:ph sz="quarter" idx="23"/>
          </p:nvPr>
        </p:nvSpPr>
        <p:spPr>
          <a:xfrm>
            <a:off x="4800600" y="56388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7512" y="65294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805406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55320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5612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55320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436620" y="4260273"/>
            <a:ext cx="569976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01980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4999894" y="6488875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1908587" y="6488875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357063" y="5105400"/>
            <a:ext cx="2429874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467512" y="655320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2362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57200" y="3810000"/>
            <a:ext cx="8229600" cy="2362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4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5" hasCustomPrompt="1"/>
          </p:nvPr>
        </p:nvSpPr>
        <p:spPr>
          <a:xfrm>
            <a:off x="6473952" y="6705599"/>
            <a:ext cx="2670048" cy="155448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7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524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57200" y="3048000"/>
            <a:ext cx="8229600" cy="1600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4800600"/>
            <a:ext cx="8229600" cy="1600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5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4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80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57200" y="25146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38100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"/>
          <p:cNvSpPr>
            <a:spLocks noGrp="1"/>
          </p:cNvSpPr>
          <p:nvPr>
            <p:ph idx="15"/>
          </p:nvPr>
        </p:nvSpPr>
        <p:spPr>
          <a:xfrm>
            <a:off x="457200" y="50292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4" name="Photo Credit"/>
          <p:cNvSpPr>
            <a:spLocks noGrp="1"/>
          </p:cNvSpPr>
          <p:nvPr>
            <p:ph type="body" sz="quarter" idx="17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45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57200" y="217932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306324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"/>
          <p:cNvSpPr>
            <a:spLocks noGrp="1"/>
          </p:cNvSpPr>
          <p:nvPr>
            <p:ph idx="15"/>
          </p:nvPr>
        </p:nvSpPr>
        <p:spPr>
          <a:xfrm>
            <a:off x="457200" y="394716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"/>
          <p:cNvSpPr>
            <a:spLocks noGrp="1"/>
          </p:cNvSpPr>
          <p:nvPr>
            <p:ph idx="16"/>
          </p:nvPr>
        </p:nvSpPr>
        <p:spPr>
          <a:xfrm>
            <a:off x="457200" y="483108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"/>
          <p:cNvSpPr>
            <a:spLocks noGrp="1"/>
          </p:cNvSpPr>
          <p:nvPr>
            <p:ph idx="17"/>
          </p:nvPr>
        </p:nvSpPr>
        <p:spPr>
          <a:xfrm>
            <a:off x="457200" y="571500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8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9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726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581400"/>
            <a:ext cx="561594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663440" y="12954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214884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"/>
          <p:cNvSpPr>
            <a:spLocks noGrp="1"/>
          </p:cNvSpPr>
          <p:nvPr>
            <p:ph idx="15"/>
          </p:nvPr>
        </p:nvSpPr>
        <p:spPr>
          <a:xfrm>
            <a:off x="4663440" y="214884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"/>
          <p:cNvSpPr>
            <a:spLocks noGrp="1"/>
          </p:cNvSpPr>
          <p:nvPr>
            <p:ph idx="16"/>
          </p:nvPr>
        </p:nvSpPr>
        <p:spPr>
          <a:xfrm>
            <a:off x="457200" y="300228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"/>
          <p:cNvSpPr>
            <a:spLocks noGrp="1"/>
          </p:cNvSpPr>
          <p:nvPr>
            <p:ph idx="17"/>
          </p:nvPr>
        </p:nvSpPr>
        <p:spPr>
          <a:xfrm>
            <a:off x="4663440" y="300228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8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0"/>
          </p:nvPr>
        </p:nvSpPr>
        <p:spPr>
          <a:xfrm>
            <a:off x="457200" y="385572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"/>
          <p:cNvSpPr>
            <a:spLocks noGrp="1"/>
          </p:cNvSpPr>
          <p:nvPr>
            <p:ph idx="21"/>
          </p:nvPr>
        </p:nvSpPr>
        <p:spPr>
          <a:xfrm>
            <a:off x="4663440" y="385572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1"/>
          <p:cNvSpPr>
            <a:spLocks noGrp="1"/>
          </p:cNvSpPr>
          <p:nvPr>
            <p:ph idx="22"/>
          </p:nvPr>
        </p:nvSpPr>
        <p:spPr>
          <a:xfrm>
            <a:off x="457200" y="470916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26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7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16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663440" y="12954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214884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"/>
          <p:cNvSpPr>
            <a:spLocks noGrp="1"/>
          </p:cNvSpPr>
          <p:nvPr>
            <p:ph idx="15"/>
          </p:nvPr>
        </p:nvSpPr>
        <p:spPr>
          <a:xfrm>
            <a:off x="4663440" y="214884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"/>
          <p:cNvSpPr>
            <a:spLocks noGrp="1"/>
          </p:cNvSpPr>
          <p:nvPr>
            <p:ph idx="16"/>
          </p:nvPr>
        </p:nvSpPr>
        <p:spPr>
          <a:xfrm>
            <a:off x="457200" y="300228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"/>
          <p:cNvSpPr>
            <a:spLocks noGrp="1"/>
          </p:cNvSpPr>
          <p:nvPr>
            <p:ph idx="17"/>
          </p:nvPr>
        </p:nvSpPr>
        <p:spPr>
          <a:xfrm>
            <a:off x="4663440" y="300228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8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0"/>
          </p:nvPr>
        </p:nvSpPr>
        <p:spPr>
          <a:xfrm>
            <a:off x="457200" y="385572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"/>
          <p:cNvSpPr>
            <a:spLocks noGrp="1"/>
          </p:cNvSpPr>
          <p:nvPr>
            <p:ph idx="21"/>
          </p:nvPr>
        </p:nvSpPr>
        <p:spPr>
          <a:xfrm>
            <a:off x="4663440" y="385572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1"/>
          <p:cNvSpPr>
            <a:spLocks noGrp="1"/>
          </p:cNvSpPr>
          <p:nvPr>
            <p:ph idx="22"/>
          </p:nvPr>
        </p:nvSpPr>
        <p:spPr>
          <a:xfrm>
            <a:off x="457200" y="470916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"/>
          <p:cNvSpPr>
            <a:spLocks noGrp="1"/>
          </p:cNvSpPr>
          <p:nvPr>
            <p:ph idx="23"/>
          </p:nvPr>
        </p:nvSpPr>
        <p:spPr>
          <a:xfrm>
            <a:off x="4663440" y="470916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"/>
          <p:cNvSpPr>
            <a:spLocks noGrp="1"/>
          </p:cNvSpPr>
          <p:nvPr>
            <p:ph idx="24"/>
          </p:nvPr>
        </p:nvSpPr>
        <p:spPr>
          <a:xfrm>
            <a:off x="457200" y="55626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"/>
          <p:cNvSpPr>
            <a:spLocks noGrp="1"/>
          </p:cNvSpPr>
          <p:nvPr>
            <p:ph idx="25"/>
          </p:nvPr>
        </p:nvSpPr>
        <p:spPr>
          <a:xfrm>
            <a:off x="4663440" y="55626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26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quarter" idx="27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081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357063" y="6529450"/>
            <a:ext cx="2429874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273243" y="6529450"/>
            <a:ext cx="2429874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357063" y="5996050"/>
            <a:ext cx="2429874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2079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026437" y="65294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1908587" y="65294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467512" y="50816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883920" y="0"/>
            <a:ext cx="7955280" cy="1188720"/>
          </a:xfrm>
          <a:prstGeom prst="rect">
            <a:avLst/>
          </a:prstGeom>
        </p:spPr>
        <p:txBody>
          <a:bodyPr/>
          <a:lstStyle>
            <a:lvl1pPr algn="r">
              <a:defRPr sz="48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1264920"/>
            <a:ext cx="6400800" cy="64008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b="1">
                <a:solidFill>
                  <a:srgbClr val="6A6A6A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1371600" y="3581400"/>
            <a:ext cx="6400800" cy="2438400"/>
          </a:xfrm>
          <a:prstGeom prst="rect">
            <a:avLst/>
          </a:prstGeom>
        </p:spPr>
        <p:txBody>
          <a:bodyPr/>
          <a:lstStyle>
            <a:lvl1pPr algn="ctr">
              <a:defRPr sz="40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57250" y="1231900"/>
            <a:ext cx="8001000" cy="0"/>
          </a:xfrm>
          <a:prstGeom prst="line">
            <a:avLst/>
          </a:prstGeom>
          <a:ln>
            <a:solidFill>
              <a:srgbClr val="00518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6294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429000"/>
            <a:ext cx="561594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9530" y="4114800"/>
            <a:ext cx="561594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436620" y="4260273"/>
            <a:ext cx="569976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.gif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896" r:id="rId2"/>
    <p:sldLayoutId id="2147483965" r:id="rId3"/>
    <p:sldLayoutId id="2147483753" r:id="rId4"/>
    <p:sldLayoutId id="2147483908" r:id="rId5"/>
    <p:sldLayoutId id="2147483950" r:id="rId6"/>
    <p:sldLayoutId id="2147483757" r:id="rId7"/>
    <p:sldLayoutId id="2147483877" r:id="rId8"/>
    <p:sldLayoutId id="2147483761" r:id="rId9"/>
    <p:sldLayoutId id="2147483800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/>
        </p:nvSpPr>
        <p:spPr>
          <a:xfrm>
            <a:off x="0" y="6705600"/>
            <a:ext cx="155448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 2019 McGraw-Hill Education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66" r:id="rId2"/>
    <p:sldLayoutId id="2147483967" r:id="rId3"/>
    <p:sldLayoutId id="2147483968" r:id="rId4"/>
    <p:sldLayoutId id="2147483969" r:id="rId5"/>
    <p:sldLayoutId id="2147483970" r:id="rId6"/>
    <p:sldLayoutId id="2147483971" r:id="rId7"/>
    <p:sldLayoutId id="2147483953" r:id="rId8"/>
    <p:sldLayoutId id="2147483954" r:id="rId9"/>
    <p:sldLayoutId id="2147483955" r:id="rId10"/>
    <p:sldLayoutId id="2147483956" r:id="rId11"/>
    <p:sldLayoutId id="2147483957" r:id="rId12"/>
    <p:sldLayoutId id="2147483958" r:id="rId13"/>
    <p:sldLayoutId id="2147483959" r:id="rId1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5.xml"/><Relationship Id="rId4" Type="http://schemas.openxmlformats.org/officeDocument/2006/relationships/slide" Target="slide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9.xml"/><Relationship Id="rId4" Type="http://schemas.openxmlformats.org/officeDocument/2006/relationships/slide" Target="slide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5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8.xml"/><Relationship Id="rId5" Type="http://schemas.openxmlformats.org/officeDocument/2006/relationships/slide" Target="slide2.xml"/><Relationship Id="rId4" Type="http://schemas.openxmlformats.org/officeDocument/2006/relationships/image" Target="../media/image5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hyperlink" Target="http://www.fgdc.gov/" TargetMode="External"/><Relationship Id="rId1" Type="http://schemas.openxmlformats.org/officeDocument/2006/relationships/slideLayout" Target="../slideLayouts/slideLayout25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5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5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5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6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6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6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b="1" dirty="0">
                <a:solidFill>
                  <a:srgbClr val="214E91"/>
                </a:solidFill>
              </a:rPr>
              <a:t>Mastering </a:t>
            </a:r>
            <a:r>
              <a:rPr lang="en-US" b="1" dirty="0" smtClean="0">
                <a:solidFill>
                  <a:srgbClr val="214E91"/>
                </a:solidFill>
              </a:rPr>
              <a:t>ArcGIS</a:t>
            </a:r>
            <a:br>
              <a:rPr lang="en-US" b="1" dirty="0" smtClean="0">
                <a:solidFill>
                  <a:srgbClr val="214E91"/>
                </a:solidFill>
              </a:rPr>
            </a:br>
            <a:r>
              <a:rPr lang="en-US" sz="2500" dirty="0">
                <a:solidFill>
                  <a:srgbClr val="214E91"/>
                </a:solidFill>
              </a:rPr>
              <a:t>Eighth Edition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820082"/>
                </a:solidFill>
              </a:rPr>
              <a:t>Maribeth </a:t>
            </a:r>
            <a:r>
              <a:rPr lang="en-US" dirty="0" smtClean="0">
                <a:solidFill>
                  <a:srgbClr val="820082"/>
                </a:solidFill>
              </a:rPr>
              <a:t>Price</a:t>
            </a:r>
          </a:p>
          <a:p>
            <a:r>
              <a:rPr lang="en-US" sz="2000" b="0" i="1" dirty="0">
                <a:solidFill>
                  <a:srgbClr val="820082"/>
                </a:solidFill>
              </a:rPr>
              <a:t>South Dakota School of Mines and Technology</a:t>
            </a:r>
            <a:endParaRPr lang="en-US" sz="2000" dirty="0">
              <a:solidFill>
                <a:srgbClr val="820082"/>
              </a:solidFill>
            </a:endParaRPr>
          </a:p>
        </p:txBody>
      </p:sp>
      <p:sp>
        <p:nvSpPr>
          <p:cNvPr id="7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spcAft>
                <a:spcPts val="2400"/>
              </a:spcAft>
            </a:pPr>
            <a:r>
              <a:rPr lang="en-US" b="1" dirty="0" smtClean="0">
                <a:solidFill>
                  <a:srgbClr val="185C8E"/>
                </a:solidFill>
                <a:latin typeface="+mj-lt"/>
              </a:rPr>
              <a:t>Chapter 14</a:t>
            </a:r>
          </a:p>
          <a:p>
            <a:r>
              <a:rPr lang="en-US" dirty="0"/>
              <a:t>Metadata 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dirty="0"/>
              <a:t>© 2019 McGraw-Hill Education. All rights reserved. Authorized only for instructor use in the classroom.  No reproduction or further distribution permitted without the prior written consent of McGraw-Hill Education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76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a standard?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/>
          <a:lstStyle/>
          <a:p>
            <a:r>
              <a:rPr lang="en-US" dirty="0"/>
              <a:t>To facilitate sharing of metadata</a:t>
            </a:r>
          </a:p>
          <a:p>
            <a:r>
              <a:rPr lang="en-US" dirty="0"/>
              <a:t>To provide a single format that everyone can understand and use</a:t>
            </a:r>
          </a:p>
          <a:p>
            <a:r>
              <a:rPr lang="en-US" dirty="0"/>
              <a:t>To define the type of information that is needed by data sets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827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standard?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/>
          <a:lstStyle/>
          <a:p>
            <a:r>
              <a:rPr lang="en-US" dirty="0"/>
              <a:t>The US Federal Standards</a:t>
            </a:r>
          </a:p>
          <a:p>
            <a:pPr lvl="1"/>
            <a:r>
              <a:rPr lang="en-US" dirty="0"/>
              <a:t>Content Standard for Digital Geospatial Metadata (CSDGM)</a:t>
            </a:r>
          </a:p>
          <a:p>
            <a:r>
              <a:rPr lang="en-US" dirty="0"/>
              <a:t>International Standards</a:t>
            </a:r>
          </a:p>
          <a:p>
            <a:pPr lvl="1"/>
            <a:r>
              <a:rPr lang="en-US" dirty="0"/>
              <a:t>ISO 19115 standard (for geospatial data)</a:t>
            </a:r>
          </a:p>
          <a:p>
            <a:pPr lvl="1"/>
            <a:r>
              <a:rPr lang="en-US" dirty="0"/>
              <a:t>ISO 19139 standard (general metadata)</a:t>
            </a:r>
          </a:p>
          <a:p>
            <a:r>
              <a:rPr lang="en-US" dirty="0"/>
              <a:t>North American Profile of ISO 19115</a:t>
            </a:r>
          </a:p>
          <a:p>
            <a:pPr lvl="1"/>
            <a:r>
              <a:rPr lang="en-US" dirty="0"/>
              <a:t>Customization of 19115 for </a:t>
            </a:r>
            <a:r>
              <a:rPr lang="en-US" dirty="0" smtClean="0"/>
              <a:t>US/Canada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206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metadata?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/>
          <a:lstStyle/>
          <a:p>
            <a:r>
              <a:rPr lang="en-US" dirty="0"/>
              <a:t>The primary purpose of metadata</a:t>
            </a:r>
          </a:p>
          <a:p>
            <a:pPr lvl="1"/>
            <a:r>
              <a:rPr lang="en-US" dirty="0"/>
              <a:t>To document the original sources of geospatial data sets</a:t>
            </a:r>
          </a:p>
          <a:p>
            <a:pPr lvl="1"/>
            <a:r>
              <a:rPr lang="en-US" dirty="0"/>
              <a:t>To document the circumstances under which data are assembled and processed</a:t>
            </a:r>
          </a:p>
          <a:p>
            <a:pPr lvl="1"/>
            <a:r>
              <a:rPr lang="en-US" dirty="0"/>
              <a:t>To provide a lasting documentation of the characteristics of the data set</a:t>
            </a:r>
          </a:p>
          <a:p>
            <a:pPr lvl="1"/>
            <a:r>
              <a:rPr lang="en-US" dirty="0"/>
              <a:t>To allow users to evaluate the quality of a data set for an intended purpose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203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Data quality issues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8786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Quality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/>
          <a:lstStyle/>
          <a:p>
            <a:r>
              <a:rPr lang="en-US" dirty="0"/>
              <a:t>Data sets are rarely perfect</a:t>
            </a:r>
          </a:p>
          <a:p>
            <a:r>
              <a:rPr lang="en-US" dirty="0"/>
              <a:t>No absolute quality standard</a:t>
            </a:r>
          </a:p>
          <a:p>
            <a:r>
              <a:rPr lang="en-US" dirty="0">
                <a:solidFill>
                  <a:srgbClr val="0A5D00"/>
                </a:solidFill>
              </a:rPr>
              <a:t>Quality is defined as the fitness of a data set for a particular purpose</a:t>
            </a:r>
          </a:p>
          <a:p>
            <a:r>
              <a:rPr lang="en-US" dirty="0"/>
              <a:t>Same data set may be unsuitable for one use but adequate for another</a:t>
            </a:r>
          </a:p>
          <a:p>
            <a:r>
              <a:rPr lang="en-US" dirty="0"/>
              <a:t>User has ethical and legal responsibility to determine if a data set is sufficient for its intended use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369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six data quality issues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/>
          <a:lstStyle/>
          <a:p>
            <a:r>
              <a:rPr lang="en-US" dirty="0"/>
              <a:t>Lineage</a:t>
            </a:r>
          </a:p>
          <a:p>
            <a:r>
              <a:rPr lang="en-US" dirty="0"/>
              <a:t>Positional accuracy</a:t>
            </a:r>
          </a:p>
          <a:p>
            <a:r>
              <a:rPr lang="en-US" dirty="0"/>
              <a:t>Attribute accuracy</a:t>
            </a:r>
          </a:p>
          <a:p>
            <a:r>
              <a:rPr lang="en-US" dirty="0"/>
              <a:t>Logical consistency</a:t>
            </a:r>
          </a:p>
          <a:p>
            <a:r>
              <a:rPr lang="en-US" dirty="0"/>
              <a:t>Completeness</a:t>
            </a:r>
          </a:p>
          <a:p>
            <a:r>
              <a:rPr lang="en-US" dirty="0"/>
              <a:t>Temporal </a:t>
            </a:r>
            <a:r>
              <a:rPr lang="en-US" dirty="0" smtClean="0"/>
              <a:t>accuracy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6679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Lineage</a:t>
            </a:r>
            <a:r>
              <a:rPr lang="en-US" sz="1200" dirty="0" smtClean="0"/>
              <a:t> 1</a:t>
            </a:r>
            <a:endParaRPr lang="en-US" sz="1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2209800"/>
            <a:ext cx="2188845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3"/>
          <p:cNvSpPr>
            <a:spLocks noGrp="1"/>
          </p:cNvSpPr>
          <p:nvPr>
            <p:ph idx="13"/>
          </p:nvPr>
        </p:nvSpPr>
        <p:spPr>
          <a:xfrm>
            <a:off x="2819400" y="1524000"/>
            <a:ext cx="6172200" cy="45720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dirty="0"/>
              <a:t>Original source of the data and the processing steps that it went through.</a:t>
            </a:r>
          </a:p>
          <a:p>
            <a:pPr lvl="1">
              <a:spcBef>
                <a:spcPts val="600"/>
              </a:spcBef>
            </a:pPr>
            <a:r>
              <a:rPr lang="en-US" b="1" dirty="0"/>
              <a:t>Source</a:t>
            </a:r>
            <a:r>
              <a:rPr lang="en-US" dirty="0"/>
              <a:t> is the original form of the data</a:t>
            </a:r>
          </a:p>
          <a:p>
            <a:pPr lvl="2">
              <a:spcBef>
                <a:spcPts val="600"/>
              </a:spcBef>
            </a:pPr>
            <a:r>
              <a:rPr lang="en-US" dirty="0"/>
              <a:t>Paper map, digital data set, original data collection process, etc.</a:t>
            </a:r>
          </a:p>
          <a:p>
            <a:pPr lvl="2">
              <a:spcBef>
                <a:spcPts val="600"/>
              </a:spcBef>
            </a:pPr>
            <a:r>
              <a:rPr lang="en-US" dirty="0"/>
              <a:t>Original scale or resolution of the data</a:t>
            </a:r>
          </a:p>
          <a:p>
            <a:pPr lvl="1">
              <a:spcBef>
                <a:spcPts val="600"/>
              </a:spcBef>
            </a:pPr>
            <a:r>
              <a:rPr lang="en-US" b="1" dirty="0"/>
              <a:t>Citation</a:t>
            </a:r>
            <a:r>
              <a:rPr lang="en-US" dirty="0"/>
              <a:t> is the formal credit given to the data originator or </a:t>
            </a:r>
            <a:r>
              <a:rPr lang="en-US" dirty="0" smtClean="0"/>
              <a:t>publisher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9940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Source scale and display scale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6002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3000" dirty="0"/>
              <a:t>Most GIS data have an intrinsic scale inherited from the source</a:t>
            </a:r>
          </a:p>
          <a:p>
            <a:pPr>
              <a:spcBef>
                <a:spcPts val="600"/>
              </a:spcBef>
            </a:pPr>
            <a:r>
              <a:rPr lang="en-US" sz="3000" dirty="0"/>
              <a:t>Display scale </a:t>
            </a:r>
            <a:r>
              <a:rPr lang="en-US" sz="3000" dirty="0" smtClean="0"/>
              <a:t>varies</a:t>
            </a:r>
            <a:endParaRPr lang="en-US" sz="3000" dirty="0"/>
          </a:p>
        </p:txBody>
      </p:sp>
      <p:pic>
        <p:nvPicPr>
          <p:cNvPr id="6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895600"/>
            <a:ext cx="8229600" cy="3568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4"/>
          <p:cNvSpPr>
            <a:spLocks noGrp="1"/>
          </p:cNvSpPr>
          <p:nvPr>
            <p:ph idx="14"/>
          </p:nvPr>
        </p:nvSpPr>
        <p:spPr>
          <a:xfrm>
            <a:off x="457200" y="6019800"/>
            <a:ext cx="4724400" cy="381000"/>
          </a:xfrm>
        </p:spPr>
        <p:txBody>
          <a:bodyPr/>
          <a:lstStyle/>
          <a:p>
            <a:r>
              <a:rPr lang="en-US" sz="2200" dirty="0">
                <a:latin typeface="Calibri" pitchFamily="34" charset="0"/>
                <a:cs typeface="Calibri" pitchFamily="34" charset="0"/>
              </a:rPr>
              <a:t>1:24,000 USGS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Topo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Map (source scale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)</a:t>
            </a:r>
            <a:endParaRPr lang="en-US" sz="2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9898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Source scale</a:t>
            </a:r>
            <a:endParaRPr lang="en-US" sz="12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267200" cy="4572000"/>
          </a:xfrm>
        </p:spPr>
        <p:txBody>
          <a:bodyPr/>
          <a:lstStyle/>
          <a:p>
            <a:r>
              <a:rPr lang="en-US" sz="2800" dirty="0"/>
              <a:t>Once in GIS data may be displayed at any scale,  BUT</a:t>
            </a:r>
          </a:p>
          <a:p>
            <a:r>
              <a:rPr lang="en-US" sz="2800" dirty="0"/>
              <a:t>Original scale of the map does impact the precision and accuracy of the data.</a:t>
            </a:r>
          </a:p>
          <a:p>
            <a:r>
              <a:rPr lang="en-US" sz="2800" dirty="0">
                <a:cs typeface="Calibri" pitchFamily="34" charset="0"/>
              </a:rPr>
              <a:t>You should not display or analyze data at scales very different from the original source data</a:t>
            </a:r>
            <a:r>
              <a:rPr lang="en-US" sz="2800" dirty="0" smtClean="0">
                <a:cs typeface="Calibri" pitchFamily="34" charset="0"/>
              </a:rPr>
              <a:t>.</a:t>
            </a:r>
            <a:endParaRPr lang="en-US" sz="2800" dirty="0">
              <a:cs typeface="Calibri" pitchFamily="34" charset="0"/>
            </a:endParaRPr>
          </a:p>
        </p:txBody>
      </p:sp>
      <p:pic>
        <p:nvPicPr>
          <p:cNvPr id="205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456" y="1371600"/>
            <a:ext cx="4143944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13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source scale</a:t>
            </a:r>
            <a:endParaRPr lang="en-US" sz="12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458200" cy="1905000"/>
          </a:xfrm>
        </p:spPr>
        <p:txBody>
          <a:bodyPr/>
          <a:lstStyle/>
          <a:p>
            <a:r>
              <a:rPr lang="en-US" dirty="0"/>
              <a:t>Usually documented in the metadata</a:t>
            </a:r>
          </a:p>
          <a:p>
            <a:pPr lvl="1"/>
            <a:r>
              <a:rPr lang="en-US" dirty="0"/>
              <a:t>Scale of original paper map source</a:t>
            </a:r>
          </a:p>
          <a:p>
            <a:pPr lvl="1"/>
            <a:r>
              <a:rPr lang="en-US" dirty="0"/>
              <a:t>Scale or precision at which data were gathered</a:t>
            </a:r>
          </a:p>
        </p:txBody>
      </p:sp>
      <p:pic>
        <p:nvPicPr>
          <p:cNvPr id="205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007" y="3358924"/>
            <a:ext cx="8251986" cy="288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608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60720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GIS Concepts</a:t>
            </a:r>
            <a:endParaRPr lang="en-US" dirty="0"/>
          </a:p>
          <a:p>
            <a:pPr lvl="1"/>
            <a:r>
              <a:rPr lang="en-US" dirty="0">
                <a:hlinkClick r:id="rId3" action="ppaction://hlinksldjump"/>
              </a:rPr>
              <a:t>The metadata standards</a:t>
            </a:r>
            <a:endParaRPr lang="en-US" dirty="0"/>
          </a:p>
          <a:p>
            <a:pPr lvl="1"/>
            <a:r>
              <a:rPr lang="en-US" dirty="0">
                <a:hlinkClick r:id="rId4" action="ppaction://hlinksldjump"/>
              </a:rPr>
              <a:t>Data quality issues</a:t>
            </a:r>
            <a:endParaRPr lang="en-US" dirty="0"/>
          </a:p>
          <a:p>
            <a:pPr lvl="1"/>
            <a:r>
              <a:rPr lang="en-US" dirty="0">
                <a:hlinkClick r:id="" action="ppaction://noaction"/>
              </a:rPr>
              <a:t>The metadata format</a:t>
            </a:r>
            <a:endParaRPr lang="en-US" dirty="0"/>
          </a:p>
          <a:p>
            <a:pPr lvl="1"/>
            <a:r>
              <a:rPr lang="en-US" dirty="0">
                <a:hlinkClick r:id="" action="ppaction://noaction"/>
              </a:rPr>
              <a:t>Acquiring metadata</a:t>
            </a:r>
            <a:endParaRPr lang="en-US" dirty="0"/>
          </a:p>
          <a:p>
            <a:pPr lvl="1"/>
            <a:r>
              <a:rPr lang="en-US" dirty="0">
                <a:hlinkClick r:id="" action="ppaction://noaction"/>
              </a:rPr>
              <a:t>Metadata development</a:t>
            </a:r>
            <a:endParaRPr lang="en-US" dirty="0"/>
          </a:p>
          <a:p>
            <a:r>
              <a:rPr lang="en-US" dirty="0">
                <a:hlinkClick r:id="" action="ppaction://noaction"/>
              </a:rPr>
              <a:t>About ArcGIS</a:t>
            </a:r>
            <a:endParaRPr lang="en-US" dirty="0"/>
          </a:p>
          <a:p>
            <a:pPr lvl="1"/>
            <a:r>
              <a:rPr lang="en-US" dirty="0">
                <a:hlinkClick r:id="" action="ppaction://noaction"/>
              </a:rPr>
              <a:t>The Metadata Editor</a:t>
            </a:r>
            <a:endParaRPr lang="en-US" dirty="0"/>
          </a:p>
          <a:p>
            <a:pPr lvl="1">
              <a:spcBef>
                <a:spcPts val="600"/>
              </a:spcBef>
            </a:pPr>
            <a:r>
              <a:rPr lang="en-US" dirty="0">
                <a:hlinkClick r:id="" action="ppaction://noaction"/>
              </a:rPr>
              <a:t>Metadata </a:t>
            </a:r>
            <a:r>
              <a:rPr lang="en-US" dirty="0" smtClean="0">
                <a:hlinkClick r:id="" action="ppaction://noaction"/>
              </a:rPr>
              <a:t>templates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88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Lineage</a:t>
            </a:r>
            <a:r>
              <a:rPr lang="en-US" sz="1200" dirty="0" smtClean="0"/>
              <a:t> 2</a:t>
            </a:r>
            <a:endParaRPr lang="en-US" sz="1200" dirty="0"/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495800" cy="52578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3000" dirty="0" smtClean="0"/>
              <a:t>Process steps</a:t>
            </a:r>
          </a:p>
          <a:p>
            <a:pPr lvl="1">
              <a:spcBef>
                <a:spcPts val="600"/>
              </a:spcBef>
            </a:pPr>
            <a:r>
              <a:rPr lang="en-US" sz="2600" dirty="0" smtClean="0"/>
              <a:t>Each processing step from source to final product is listed.</a:t>
            </a:r>
          </a:p>
          <a:p>
            <a:pPr lvl="1">
              <a:spcBef>
                <a:spcPts val="600"/>
              </a:spcBef>
            </a:pPr>
            <a:r>
              <a:rPr lang="en-US" sz="2600" dirty="0" smtClean="0"/>
              <a:t>What step was performed</a:t>
            </a:r>
          </a:p>
          <a:p>
            <a:pPr lvl="1">
              <a:spcBef>
                <a:spcPts val="600"/>
              </a:spcBef>
            </a:pPr>
            <a:r>
              <a:rPr lang="en-US" sz="2600" dirty="0" smtClean="0"/>
              <a:t> Who performed it</a:t>
            </a:r>
          </a:p>
          <a:p>
            <a:pPr lvl="1">
              <a:spcBef>
                <a:spcPts val="600"/>
              </a:spcBef>
            </a:pPr>
            <a:r>
              <a:rPr lang="en-US" sz="2600" dirty="0" smtClean="0"/>
              <a:t> Date of processing</a:t>
            </a:r>
          </a:p>
          <a:p>
            <a:pPr lvl="1">
              <a:spcBef>
                <a:spcPts val="600"/>
              </a:spcBef>
            </a:pPr>
            <a:r>
              <a:rPr lang="en-US" sz="2600" dirty="0" smtClean="0"/>
              <a:t> Known RMS or transformational errors</a:t>
            </a:r>
          </a:p>
          <a:p>
            <a:pPr lvl="1">
              <a:spcBef>
                <a:spcPts val="600"/>
              </a:spcBef>
            </a:pPr>
            <a:r>
              <a:rPr lang="en-US" sz="2600" dirty="0" smtClean="0"/>
              <a:t> Software used in processing</a:t>
            </a:r>
            <a:endParaRPr lang="en-US" sz="2600" dirty="0"/>
          </a:p>
        </p:txBody>
      </p:sp>
      <p:sp>
        <p:nvSpPr>
          <p:cNvPr id="3" name="Content Placeholder 3"/>
          <p:cNvSpPr>
            <a:spLocks noGrp="1"/>
          </p:cNvSpPr>
          <p:nvPr>
            <p:ph idx="13"/>
          </p:nvPr>
        </p:nvSpPr>
        <p:spPr>
          <a:xfrm>
            <a:off x="4953000" y="2514600"/>
            <a:ext cx="3505200" cy="457200"/>
          </a:xfrm>
        </p:spPr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ESRI Counties feature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class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2999" y="2971800"/>
            <a:ext cx="3958015" cy="28956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1186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Lineage example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999" y="1247310"/>
            <a:ext cx="8382002" cy="5353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3424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Positional accuracy</a:t>
            </a:r>
            <a:endParaRPr lang="en-US" sz="12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524000"/>
          </a:xfrm>
        </p:spPr>
        <p:txBody>
          <a:bodyPr/>
          <a:lstStyle/>
          <a:p>
            <a:r>
              <a:rPr lang="en-US" dirty="0"/>
              <a:t>An assessment of how closely features in a data set correspond to their actual positions in the real world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205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90456" y="2895600"/>
            <a:ext cx="3434143" cy="3682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665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Geometric accuracy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371600"/>
            <a:ext cx="5321368" cy="226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3"/>
          <p:cNvSpPr>
            <a:spLocks noGrp="1"/>
          </p:cNvSpPr>
          <p:nvPr>
            <p:ph idx="13"/>
          </p:nvPr>
        </p:nvSpPr>
        <p:spPr>
          <a:xfrm>
            <a:off x="457200" y="3886200"/>
            <a:ext cx="4876800" cy="2209800"/>
          </a:xfrm>
        </p:spPr>
        <p:txBody>
          <a:bodyPr/>
          <a:lstStyle/>
          <a:p>
            <a:r>
              <a:rPr lang="en-US" sz="3000" dirty="0"/>
              <a:t>Is it where it says it is?</a:t>
            </a:r>
          </a:p>
          <a:p>
            <a:pPr lvl="1"/>
            <a:r>
              <a:rPr lang="en-US" sz="2600" dirty="0"/>
              <a:t>Level of error in original source</a:t>
            </a:r>
          </a:p>
          <a:p>
            <a:pPr lvl="1"/>
            <a:r>
              <a:rPr lang="en-US" sz="2600" dirty="0"/>
              <a:t>Additional errors incurred or propagated during processing</a:t>
            </a:r>
          </a:p>
        </p:txBody>
      </p:sp>
      <p:pic>
        <p:nvPicPr>
          <p:cNvPr id="11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54824" y="3048000"/>
            <a:ext cx="3433665" cy="35052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068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Precision</a:t>
            </a:r>
            <a:endParaRPr lang="en-US" sz="1500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905000"/>
          </a:xfrm>
        </p:spPr>
        <p:txBody>
          <a:bodyPr/>
          <a:lstStyle/>
          <a:p>
            <a:r>
              <a:rPr lang="en-US" sz="3000" dirty="0"/>
              <a:t>Number of significant digits in a measurement </a:t>
            </a:r>
          </a:p>
          <a:p>
            <a:r>
              <a:rPr lang="en-US" sz="3000" dirty="0"/>
              <a:t>Statistical variability of a repeated measurement</a:t>
            </a:r>
          </a:p>
          <a:p>
            <a:r>
              <a:rPr lang="en-US" sz="3000" dirty="0"/>
              <a:t>NOT the same as accuracy</a:t>
            </a:r>
            <a:r>
              <a:rPr lang="en-US" sz="3000" dirty="0" smtClean="0"/>
              <a:t>!</a:t>
            </a:r>
            <a:endParaRPr lang="en-US" sz="3000" dirty="0"/>
          </a:p>
        </p:txBody>
      </p:sp>
      <p:pic>
        <p:nvPicPr>
          <p:cNvPr id="16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2667000"/>
            <a:ext cx="2057400" cy="190777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3" name="Content Placeholder 4"/>
          <p:cNvSpPr>
            <a:spLocks noGrp="1"/>
          </p:cNvSpPr>
          <p:nvPr>
            <p:ph idx="14"/>
          </p:nvPr>
        </p:nvSpPr>
        <p:spPr>
          <a:xfrm>
            <a:off x="457200" y="4724400"/>
            <a:ext cx="3962400" cy="1371600"/>
          </a:xfrm>
        </p:spPr>
        <p:txBody>
          <a:bodyPr/>
          <a:lstStyle/>
          <a:p>
            <a:r>
              <a:rPr lang="en-US" sz="2600" dirty="0">
                <a:latin typeface="Calibri" pitchFamily="34" charset="0"/>
                <a:cs typeface="Calibri" pitchFamily="34" charset="0"/>
              </a:rPr>
              <a:t>GPS unit reports locations to the nearest meter (precision:  1 meter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)</a:t>
            </a:r>
            <a:endParaRPr lang="en-US" sz="2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Content Placeholder 5"/>
          <p:cNvSpPr>
            <a:spLocks noGrp="1"/>
          </p:cNvSpPr>
          <p:nvPr>
            <p:ph idx="15"/>
          </p:nvPr>
        </p:nvSpPr>
        <p:spPr>
          <a:xfrm>
            <a:off x="4724400" y="4724400"/>
            <a:ext cx="4267200" cy="18288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600" dirty="0">
                <a:latin typeface="Calibri" pitchFamily="34" charset="0"/>
                <a:cs typeface="Calibri" pitchFamily="34" charset="0"/>
              </a:rPr>
              <a:t>20 GPS measurements at same spot have a standard deviation of 5 meters.</a:t>
            </a:r>
          </a:p>
          <a:p>
            <a:pPr>
              <a:spcBef>
                <a:spcPts val="600"/>
              </a:spcBef>
            </a:pPr>
            <a:r>
              <a:rPr lang="en-US" sz="2600" dirty="0">
                <a:latin typeface="Calibri" pitchFamily="34" charset="0"/>
                <a:cs typeface="Calibri" pitchFamily="34" charset="0"/>
              </a:rPr>
              <a:t>(precision: about ±10 meters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)</a:t>
            </a:r>
            <a:endParaRPr lang="en-US" sz="2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3195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Scale and precision</a:t>
            </a:r>
            <a:endParaRPr lang="en-US" sz="1500" dirty="0"/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371600"/>
            <a:ext cx="3141602" cy="1905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" name="Content Placeholder 3"/>
          <p:cNvSpPr>
            <a:spLocks noGrp="1"/>
          </p:cNvSpPr>
          <p:nvPr>
            <p:ph idx="13"/>
          </p:nvPr>
        </p:nvSpPr>
        <p:spPr>
          <a:xfrm>
            <a:off x="609600" y="3276600"/>
            <a:ext cx="3124200" cy="12954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1:100,000 scale map</a:t>
            </a:r>
          </a:p>
          <a:p>
            <a:pPr>
              <a:spcBef>
                <a:spcPts val="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3-pt highway symbol</a:t>
            </a:r>
          </a:p>
          <a:p>
            <a:pPr>
              <a:spcBef>
                <a:spcPts val="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1-pt local road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symbol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4"/>
              <p:cNvSpPr>
                <a:spLocks noGrp="1"/>
              </p:cNvSpPr>
              <p:nvPr>
                <p:ph idx="14"/>
              </p:nvPr>
            </p:nvSpPr>
            <p:spPr>
              <a:xfrm>
                <a:off x="3886200" y="1371600"/>
                <a:ext cx="5105400" cy="3840480"/>
              </a:xfrm>
            </p:spPr>
            <p:txBody>
              <a:bodyPr/>
              <a:lstStyle/>
              <a:p>
                <a:pPr>
                  <a:spcBef>
                    <a:spcPts val="600"/>
                  </a:spcBef>
                </a:pPr>
                <a:r>
                  <a:rPr lang="en-US" sz="2600" dirty="0" smtClean="0">
                    <a:latin typeface="Calibri" pitchFamily="34" charset="0"/>
                    <a:cs typeface="Calibri" pitchFamily="34" charset="0"/>
                  </a:rPr>
                  <a:t>Let S be the size of the highway represented by a 3-point line symbol</a:t>
                </a:r>
              </a:p>
              <a:p>
                <a:pPr algn="ctr">
                  <a:spcBef>
                    <a:spcPts val="600"/>
                  </a:spcBef>
                </a:pPr>
                <a:r>
                  <a:rPr lang="en-US" sz="2600" dirty="0">
                    <a:latin typeface="Calibri" pitchFamily="34" charset="0"/>
                    <a:cs typeface="Calibri" pitchFamily="34" charset="0"/>
                  </a:rPr>
                  <a:t>1 inch = 72 points</a:t>
                </a:r>
              </a:p>
              <a:p>
                <a:pPr algn="ctr">
                  <a:spcBef>
                    <a:spcPts val="600"/>
                  </a:spcBef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600" i="1" smtClean="0">
                            <a:latin typeface="Cambria Math"/>
                            <a:cs typeface="Calibri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600" dirty="0">
                            <a:cs typeface="Calibri" pitchFamily="34" charset="0"/>
                          </a:rPr>
                          <m:t>3 </m:t>
                        </m:r>
                        <m:r>
                          <m:rPr>
                            <m:nor/>
                          </m:rPr>
                          <a:rPr lang="en-US" sz="2600" dirty="0">
                            <a:cs typeface="Calibri" pitchFamily="34" charset="0"/>
                          </a:rPr>
                          <m:t>pts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600" b="0" i="0" smtClean="0">
                            <a:cs typeface="Calibri" pitchFamily="34" charset="0"/>
                          </a:rPr>
                          <m:t>S</m:t>
                        </m:r>
                      </m:den>
                    </m:f>
                  </m:oMath>
                </a14:m>
                <a:r>
                  <a:rPr lang="en-US" sz="2600" dirty="0" smtClean="0">
                    <a:cs typeface="Calibri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600" i="1">
                            <a:latin typeface="Cambria Math"/>
                            <a:cs typeface="Calibri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600" b="0" i="0" u="sng" dirty="0" smtClean="0">
                            <a:cs typeface="Calibri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600" b="0" i="0" smtClean="0">
                            <a:cs typeface="Calibri" pitchFamily="34" charset="0"/>
                          </a:rPr>
                          <m:t>100000</m:t>
                        </m:r>
                      </m:den>
                    </m:f>
                  </m:oMath>
                </a14:m>
                <a:endParaRPr lang="en-US" sz="2600" dirty="0" smtClean="0">
                  <a:cs typeface="Calibri" pitchFamily="34" charset="0"/>
                </a:endParaRPr>
              </a:p>
              <a:p>
                <a:pPr algn="ctr">
                  <a:spcBef>
                    <a:spcPts val="600"/>
                  </a:spcBef>
                </a:pPr>
                <a:r>
                  <a:rPr lang="en-US" sz="2600" dirty="0" smtClean="0">
                    <a:latin typeface="Calibri" pitchFamily="34" charset="0"/>
                    <a:cs typeface="Calibri" pitchFamily="34" charset="0"/>
                  </a:rPr>
                  <a:t>S </a:t>
                </a:r>
                <a:r>
                  <a:rPr lang="en-US" sz="2600" dirty="0">
                    <a:latin typeface="Calibri" pitchFamily="34" charset="0"/>
                    <a:cs typeface="Calibri" pitchFamily="34" charset="0"/>
                  </a:rPr>
                  <a:t>= 300,000 </a:t>
                </a:r>
                <a:r>
                  <a:rPr lang="en-US" sz="2600" dirty="0" err="1">
                    <a:latin typeface="Calibri" pitchFamily="34" charset="0"/>
                    <a:cs typeface="Calibri" pitchFamily="34" charset="0"/>
                  </a:rPr>
                  <a:t>pts</a:t>
                </a:r>
                <a:r>
                  <a:rPr lang="en-US" sz="2600" dirty="0">
                    <a:latin typeface="Calibri" pitchFamily="34" charset="0"/>
                    <a:cs typeface="Calibri" pitchFamily="34" charset="0"/>
                  </a:rPr>
                  <a:t> </a:t>
                </a:r>
              </a:p>
              <a:p>
                <a:pPr algn="ctr">
                  <a:spcBef>
                    <a:spcPts val="600"/>
                  </a:spcBef>
                </a:pPr>
                <a:r>
                  <a:rPr lang="en-US" sz="2600" dirty="0">
                    <a:latin typeface="Calibri" pitchFamily="34" charset="0"/>
                    <a:cs typeface="Calibri" pitchFamily="34" charset="0"/>
                  </a:rPr>
                  <a:t>S = 4166 inches</a:t>
                </a:r>
              </a:p>
              <a:p>
                <a:pPr algn="ctr">
                  <a:spcBef>
                    <a:spcPts val="600"/>
                  </a:spcBef>
                </a:pPr>
                <a:r>
                  <a:rPr lang="en-US" sz="2600" dirty="0">
                    <a:latin typeface="Calibri" pitchFamily="34" charset="0"/>
                    <a:cs typeface="Calibri" pitchFamily="34" charset="0"/>
                  </a:rPr>
                  <a:t>S= 347 </a:t>
                </a:r>
                <a:r>
                  <a:rPr lang="en-US" sz="2600" dirty="0" smtClean="0">
                    <a:latin typeface="Calibri" pitchFamily="34" charset="0"/>
                    <a:cs typeface="Calibri" pitchFamily="34" charset="0"/>
                  </a:rPr>
                  <a:t>feet</a:t>
                </a:r>
                <a:endParaRPr lang="en-US" sz="2600" dirty="0">
                  <a:latin typeface="Calibri" pitchFamily="34" charset="0"/>
                  <a:cs typeface="Calibri" pitchFamily="34" charset="0"/>
                </a:endParaRPr>
              </a:p>
            </p:txBody>
          </p:sp>
        </mc:Choice>
        <mc:Fallback xmlns="">
          <p:sp>
            <p:nvSpPr>
              <p:cNvPr id="4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4"/>
              </p:nvPr>
            </p:nvSpPr>
            <p:spPr>
              <a:xfrm>
                <a:off x="3886200" y="1371600"/>
                <a:ext cx="5105400" cy="3840480"/>
              </a:xfrm>
              <a:blipFill rotWithShape="1">
                <a:blip r:embed="rId3"/>
                <a:stretch>
                  <a:fillRect l="-2151" t="-1270" r="-1553" b="-44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Content Placeholder 5"/>
          <p:cNvSpPr>
            <a:spLocks noGrp="1"/>
          </p:cNvSpPr>
          <p:nvPr>
            <p:ph idx="15"/>
          </p:nvPr>
        </p:nvSpPr>
        <p:spPr>
          <a:xfrm>
            <a:off x="457200" y="5257800"/>
            <a:ext cx="8229600" cy="1295400"/>
          </a:xfrm>
        </p:spPr>
        <p:txBody>
          <a:bodyPr anchor="ctr"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So the highway location has an uncertainty of nearly 350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ft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due solely to the symbol used to portray it.  The  local roads have an uncertainty of about 115 feet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87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National Map Accuracy Standards</a:t>
            </a:r>
            <a:endParaRPr lang="en-US" sz="12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382000" cy="2590800"/>
          </a:xfrm>
        </p:spPr>
        <p:txBody>
          <a:bodyPr/>
          <a:lstStyle/>
          <a:p>
            <a:r>
              <a:rPr lang="en-US" sz="3000" dirty="0"/>
              <a:t>Base data developers follow stringent quality assurance and control procedures when producing base maps.</a:t>
            </a:r>
          </a:p>
          <a:p>
            <a:r>
              <a:rPr lang="en-US" sz="3000" dirty="0"/>
              <a:t>The National Map Standards specify procedures and quality guidelines for testing the accuracy of maps</a:t>
            </a:r>
            <a:r>
              <a:rPr lang="en-US" sz="3000" dirty="0" smtClean="0"/>
              <a:t>.</a:t>
            </a:r>
            <a:endParaRPr lang="en-US" sz="3000" dirty="0"/>
          </a:p>
        </p:txBody>
      </p:sp>
      <p:sp>
        <p:nvSpPr>
          <p:cNvPr id="3" name="Content Placeholder 3"/>
          <p:cNvSpPr>
            <a:spLocks noGrp="1"/>
          </p:cNvSpPr>
          <p:nvPr>
            <p:ph idx="13"/>
          </p:nvPr>
        </p:nvSpPr>
        <p:spPr>
          <a:xfrm>
            <a:off x="457200" y="4267200"/>
            <a:ext cx="8229600" cy="1524000"/>
          </a:xfrm>
        </p:spPr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They require testing by comparing at least 20 checkpoints composed of well-defined and locatable points to corresponding locations on a reference map of higher accuracy. No more than 10% of the points can be off by more than 1 in 10,000 units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993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 accuracy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/>
          <a:lstStyle/>
          <a:p>
            <a:r>
              <a:rPr lang="en-US" dirty="0"/>
              <a:t>In practice, few maps are actually tested.</a:t>
            </a:r>
          </a:p>
          <a:p>
            <a:r>
              <a:rPr lang="en-US" dirty="0"/>
              <a:t>However, you can usually assume that quality base map products from the USGS and other quality providers conform to the National Map Accuracy Standard.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87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Practical rule of thumb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676400"/>
          </a:xfrm>
        </p:spPr>
        <p:txBody>
          <a:bodyPr/>
          <a:lstStyle/>
          <a:p>
            <a:r>
              <a:rPr lang="en-US" sz="3000" dirty="0"/>
              <a:t>Assumes a typical line width on a map is 0.5 mm</a:t>
            </a:r>
          </a:p>
          <a:p>
            <a:r>
              <a:rPr lang="en-US" sz="3000" dirty="0"/>
              <a:t>Map scale / 2000 gives </a:t>
            </a:r>
            <a:r>
              <a:rPr lang="en-US" sz="3000" u="sng" dirty="0"/>
              <a:t>approximate</a:t>
            </a:r>
            <a:r>
              <a:rPr lang="en-US" sz="3000" dirty="0"/>
              <a:t> precision in </a:t>
            </a:r>
            <a:r>
              <a:rPr lang="en-US" sz="3000" dirty="0" smtClean="0"/>
              <a:t>meters</a:t>
            </a:r>
            <a:endParaRPr lang="en-US" sz="3000" dirty="0"/>
          </a:p>
        </p:txBody>
      </p:sp>
      <p:sp>
        <p:nvSpPr>
          <p:cNvPr id="5" name="Content Placeholder 3"/>
          <p:cNvSpPr>
            <a:spLocks noGrp="1"/>
          </p:cNvSpPr>
          <p:nvPr>
            <p:ph idx="13"/>
          </p:nvPr>
        </p:nvSpPr>
        <p:spPr>
          <a:xfrm>
            <a:off x="457200" y="3581400"/>
            <a:ext cx="4191000" cy="281940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3000" dirty="0" smtClean="0">
                <a:latin typeface="Calibri" pitchFamily="34" charset="0"/>
                <a:cs typeface="Calibri" pitchFamily="34" charset="0"/>
              </a:rPr>
              <a:t>1:5,000				2.5 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m</a:t>
            </a:r>
          </a:p>
          <a:p>
            <a:pPr>
              <a:spcBef>
                <a:spcPct val="50000"/>
              </a:spcBef>
            </a:pPr>
            <a:r>
              <a:rPr lang="en-US" sz="3000" dirty="0">
                <a:latin typeface="Calibri" pitchFamily="34" charset="0"/>
                <a:cs typeface="Calibri" pitchFamily="34" charset="0"/>
              </a:rPr>
              <a:t>1:24,000		</a:t>
            </a:r>
            <a:r>
              <a:rPr lang="en-US" sz="3000" dirty="0" smtClean="0">
                <a:latin typeface="Calibri" pitchFamily="34" charset="0"/>
                <a:cs typeface="Calibri" pitchFamily="34" charset="0"/>
              </a:rPr>
              <a:t>		12 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m</a:t>
            </a:r>
          </a:p>
          <a:p>
            <a:pPr>
              <a:spcBef>
                <a:spcPct val="50000"/>
              </a:spcBef>
            </a:pPr>
            <a:r>
              <a:rPr lang="en-US" sz="3000" dirty="0">
                <a:latin typeface="Calibri" pitchFamily="34" charset="0"/>
                <a:cs typeface="Calibri" pitchFamily="34" charset="0"/>
              </a:rPr>
              <a:t>1:100,000		</a:t>
            </a:r>
            <a:r>
              <a:rPr lang="en-US" sz="3000" dirty="0" smtClean="0">
                <a:latin typeface="Calibri" pitchFamily="34" charset="0"/>
                <a:cs typeface="Calibri" pitchFamily="34" charset="0"/>
              </a:rPr>
              <a:t>	50 </a:t>
            </a:r>
            <a:r>
              <a:rPr lang="en-US" sz="3000" dirty="0">
                <a:latin typeface="Calibri" pitchFamily="34" charset="0"/>
                <a:cs typeface="Calibri" pitchFamily="34" charset="0"/>
              </a:rPr>
              <a:t>m</a:t>
            </a:r>
          </a:p>
          <a:p>
            <a:pPr>
              <a:spcBef>
                <a:spcPct val="50000"/>
              </a:spcBef>
            </a:pPr>
            <a:r>
              <a:rPr lang="en-US" sz="3000" dirty="0">
                <a:latin typeface="Calibri" pitchFamily="34" charset="0"/>
                <a:cs typeface="Calibri" pitchFamily="34" charset="0"/>
              </a:rPr>
              <a:t>1: 1 million		</a:t>
            </a:r>
            <a:r>
              <a:rPr lang="en-US" sz="3000" dirty="0" smtClean="0">
                <a:latin typeface="Calibri" pitchFamily="34" charset="0"/>
                <a:cs typeface="Calibri" pitchFamily="34" charset="0"/>
              </a:rPr>
              <a:t>	500 m</a:t>
            </a:r>
            <a:endParaRPr lang="en-US" sz="3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3429000"/>
            <a:ext cx="3886200" cy="302447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7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419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Remotely sensed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5410200" cy="50292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3000" dirty="0"/>
              <a:t>Accuracy varies depending on</a:t>
            </a:r>
          </a:p>
          <a:p>
            <a:pPr lvl="1">
              <a:spcBef>
                <a:spcPts val="600"/>
              </a:spcBef>
            </a:pPr>
            <a:r>
              <a:rPr lang="en-US" sz="2600" dirty="0"/>
              <a:t>Original capture resolution by instrument</a:t>
            </a:r>
          </a:p>
          <a:p>
            <a:pPr lvl="1">
              <a:spcBef>
                <a:spcPts val="600"/>
              </a:spcBef>
            </a:pPr>
            <a:r>
              <a:rPr lang="en-US" sz="2600" dirty="0"/>
              <a:t>Level of geometric correction applied to raw data</a:t>
            </a:r>
          </a:p>
          <a:p>
            <a:pPr lvl="1">
              <a:spcBef>
                <a:spcPts val="600"/>
              </a:spcBef>
            </a:pPr>
            <a:r>
              <a:rPr lang="en-US" sz="2600" dirty="0"/>
              <a:t>Resampling performed after capture</a:t>
            </a:r>
          </a:p>
          <a:p>
            <a:pPr lvl="1">
              <a:spcBef>
                <a:spcPts val="600"/>
              </a:spcBef>
            </a:pPr>
            <a:r>
              <a:rPr lang="en-US" sz="2600" dirty="0"/>
              <a:t>Cell resolution provides a minimum estimate of the accuracy, although actual accuracy can be </a:t>
            </a:r>
            <a:r>
              <a:rPr lang="en-US" sz="2600" dirty="0" smtClean="0"/>
              <a:t>worse</a:t>
            </a:r>
            <a:endParaRPr lang="en-US" sz="2600" dirty="0"/>
          </a:p>
        </p:txBody>
      </p:sp>
      <p:pic>
        <p:nvPicPr>
          <p:cNvPr id="11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1447800"/>
            <a:ext cx="2237257" cy="210283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2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3733800"/>
            <a:ext cx="2765233" cy="282284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7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787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133600"/>
            <a:ext cx="9144000" cy="1188720"/>
          </a:xfrm>
        </p:spPr>
        <p:txBody>
          <a:bodyPr/>
          <a:lstStyle/>
          <a:p>
            <a:r>
              <a:rPr lang="en-US" dirty="0"/>
              <a:t>GIS Concepts</a:t>
            </a:r>
            <a:endParaRPr lang="en-US" sz="150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3657600"/>
            <a:ext cx="8229600" cy="1447800"/>
          </a:xfrm>
        </p:spPr>
        <p:txBody>
          <a:bodyPr/>
          <a:lstStyle/>
          <a:p>
            <a:pPr algn="ctr"/>
            <a:r>
              <a:rPr lang="en-US" dirty="0"/>
              <a:t>Chapter 14.</a:t>
            </a:r>
          </a:p>
          <a:p>
            <a:pPr algn="ctr"/>
            <a:r>
              <a:rPr lang="en-US" dirty="0"/>
              <a:t>Metadata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843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Processing effects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/>
          <a:lstStyle/>
          <a:p>
            <a:r>
              <a:rPr lang="en-US" dirty="0"/>
              <a:t>Certain processing steps can degrade spatial accuracy of the source</a:t>
            </a:r>
          </a:p>
          <a:p>
            <a:r>
              <a:rPr lang="en-US" dirty="0"/>
              <a:t>The associated errors and tolerances need to be reported in the process steps and considered in the positional accuracy report</a:t>
            </a:r>
          </a:p>
          <a:p>
            <a:pPr lvl="1"/>
            <a:r>
              <a:rPr lang="en-US" dirty="0" err="1"/>
              <a:t>Georeferencing</a:t>
            </a:r>
            <a:r>
              <a:rPr lang="en-US" dirty="0"/>
              <a:t> or registration errors (usually recorded as RMS error)</a:t>
            </a:r>
          </a:p>
          <a:p>
            <a:pPr lvl="1"/>
            <a:r>
              <a:rPr lang="en-US" dirty="0" err="1"/>
              <a:t>Geoprocessing</a:t>
            </a:r>
            <a:r>
              <a:rPr lang="en-US" dirty="0"/>
              <a:t> steps (intersect, buffer) executed with larger XY tolerances to control slivers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66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RMS error</a:t>
            </a:r>
          </a:p>
        </p:txBody>
      </p:sp>
      <p:pic>
        <p:nvPicPr>
          <p:cNvPr id="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752601"/>
            <a:ext cx="6705600" cy="168224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5" name="Content Placeholder 3"/>
          <p:cNvSpPr>
            <a:spLocks noGrp="1"/>
          </p:cNvSpPr>
          <p:nvPr>
            <p:ph idx="13"/>
          </p:nvPr>
        </p:nvSpPr>
        <p:spPr>
          <a:xfrm>
            <a:off x="457200" y="1295400"/>
            <a:ext cx="2819400" cy="487680"/>
          </a:xfrm>
        </p:spPr>
        <p:txBody>
          <a:bodyPr/>
          <a:lstStyle/>
          <a:p>
            <a:r>
              <a:rPr lang="en-US" sz="2400" dirty="0"/>
              <a:t>Control points (links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sp>
        <p:nvSpPr>
          <p:cNvPr id="14" name="Content Placeholder 4"/>
          <p:cNvSpPr>
            <a:spLocks noGrp="1"/>
          </p:cNvSpPr>
          <p:nvPr>
            <p:ph idx="14"/>
          </p:nvPr>
        </p:nvSpPr>
        <p:spPr>
          <a:xfrm>
            <a:off x="457200" y="3505200"/>
            <a:ext cx="5410200" cy="30480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The residual for each control point is the distance between the actual point and the modeled point after the transformation based on all the points.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The Root Mean Square (RMS) error gives you an idea of the average accuracy (in map units) as long as you have more control points than the minimum needed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9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3581400"/>
            <a:ext cx="2880354" cy="609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Content Placeholder 6"/>
          <p:cNvSpPr>
            <a:spLocks noGrp="1"/>
          </p:cNvSpPr>
          <p:nvPr>
            <p:ph idx="16"/>
          </p:nvPr>
        </p:nvSpPr>
        <p:spPr>
          <a:xfrm>
            <a:off x="6172200" y="4267200"/>
            <a:ext cx="2819400" cy="1905000"/>
          </a:xfrm>
        </p:spPr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The RMS error should be reported in the metadata created for the final raster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098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tolerances when intersecting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447800"/>
            <a:ext cx="3273282" cy="2560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457200" y="4191000"/>
            <a:ext cx="4038600" cy="2019795"/>
          </a:xfrm>
        </p:spPr>
        <p:txBody>
          <a:bodyPr/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You can reduce sliver problems by specifying an XY tolerance in the Environment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Settings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2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81008" y="1447800"/>
            <a:ext cx="3539105" cy="51054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7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1828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Spatial data quality</a:t>
            </a:r>
            <a:endParaRPr lang="en-US" sz="1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299" y="1295400"/>
            <a:ext cx="7107401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195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Attribute accuracy</a:t>
            </a:r>
            <a:endParaRPr lang="en-US" sz="12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210312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3000" dirty="0"/>
              <a:t>Assesses how well the attribute values correspond to the values in the real world</a:t>
            </a:r>
          </a:p>
          <a:p>
            <a:pPr lvl="1">
              <a:spcBef>
                <a:spcPts val="600"/>
              </a:spcBef>
            </a:pPr>
            <a:r>
              <a:rPr lang="en-US" sz="2600" dirty="0"/>
              <a:t>Exceedingly complex</a:t>
            </a:r>
          </a:p>
          <a:p>
            <a:pPr lvl="1">
              <a:spcBef>
                <a:spcPts val="600"/>
              </a:spcBef>
            </a:pPr>
            <a:r>
              <a:rPr lang="en-US" sz="2600" dirty="0"/>
              <a:t>As many ways to assess as there are attributes</a:t>
            </a:r>
          </a:p>
        </p:txBody>
      </p:sp>
      <p:pic>
        <p:nvPicPr>
          <p:cNvPr id="205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61104" y="3611745"/>
            <a:ext cx="3621792" cy="2941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8534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Thematic accuracy</a:t>
            </a:r>
            <a:endParaRPr lang="en-US" sz="1500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114800" cy="41148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dirty="0"/>
              <a:t>How accurate are the attributes?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Tree crown density</a:t>
            </a:r>
          </a:p>
          <a:p>
            <a:pPr lvl="2">
              <a:spcBef>
                <a:spcPts val="600"/>
              </a:spcBef>
            </a:pPr>
            <a:r>
              <a:rPr lang="en-US" dirty="0"/>
              <a:t>How is it measured?</a:t>
            </a:r>
          </a:p>
          <a:p>
            <a:pPr lvl="2">
              <a:spcBef>
                <a:spcPts val="600"/>
              </a:spcBef>
            </a:pPr>
            <a:r>
              <a:rPr lang="en-US" dirty="0"/>
              <a:t>How accurate are the measurements?</a:t>
            </a:r>
          </a:p>
          <a:p>
            <a:pPr lvl="2">
              <a:spcBef>
                <a:spcPts val="600"/>
              </a:spcBef>
            </a:pPr>
            <a:r>
              <a:rPr lang="en-US" dirty="0"/>
              <a:t>What are sources of error?</a:t>
            </a:r>
          </a:p>
        </p:txBody>
      </p:sp>
      <p:pic>
        <p:nvPicPr>
          <p:cNvPr id="4098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815" y="1447800"/>
            <a:ext cx="3732786" cy="2496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814" y="3956556"/>
            <a:ext cx="3791386" cy="262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5"/>
          <p:cNvSpPr>
            <a:spLocks noGrp="1"/>
          </p:cNvSpPr>
          <p:nvPr>
            <p:ph idx="15"/>
          </p:nvPr>
        </p:nvSpPr>
        <p:spPr>
          <a:xfrm>
            <a:off x="3733800" y="5410200"/>
            <a:ext cx="1295400" cy="1143000"/>
          </a:xfrm>
          <a:solidFill>
            <a:srgbClr val="FFFFCC"/>
          </a:solidFill>
          <a:ln>
            <a:solidFill>
              <a:schemeClr val="tx1"/>
            </a:solidFill>
          </a:ln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A 0-40%</a:t>
            </a:r>
          </a:p>
          <a:p>
            <a:pPr>
              <a:spcBef>
                <a:spcPts val="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B 40-70%</a:t>
            </a:r>
          </a:p>
          <a:p>
            <a:pPr>
              <a:spcBef>
                <a:spcPts val="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C 70-100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%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814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Measurement errors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What is the precision and accuracy of the instrument used to record the data?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GPS unit?  Forest canopy?</a:t>
            </a:r>
          </a:p>
          <a:p>
            <a:pPr>
              <a:lnSpc>
                <a:spcPct val="90000"/>
              </a:lnSpc>
            </a:pPr>
            <a:r>
              <a:rPr lang="en-US" dirty="0"/>
              <a:t>How measurable is the phenomena?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Is the geologic contact visible or inferred?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Can the Census count every person?</a:t>
            </a:r>
          </a:p>
          <a:p>
            <a:pPr>
              <a:lnSpc>
                <a:spcPct val="90000"/>
              </a:lnSpc>
            </a:pPr>
            <a:r>
              <a:rPr lang="en-US" dirty="0"/>
              <a:t>How homogeneous is the measurement over the measured area?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Soil clay fraction variation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180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 issues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/>
          <a:lstStyle/>
          <a:p>
            <a:r>
              <a:rPr lang="en-US" dirty="0"/>
              <a:t>How fine was the original measurement scale (precision)?</a:t>
            </a:r>
          </a:p>
          <a:p>
            <a:r>
              <a:rPr lang="en-US" dirty="0"/>
              <a:t>Are the measurements the original values or have they been classified?</a:t>
            </a:r>
          </a:p>
          <a:p>
            <a:pPr lvl="1"/>
            <a:r>
              <a:rPr lang="en-US" dirty="0"/>
              <a:t>Crown cover percent</a:t>
            </a:r>
          </a:p>
          <a:p>
            <a:pPr lvl="1"/>
            <a:r>
              <a:rPr lang="en-US" dirty="0"/>
              <a:t>Crown density (A, B, C)</a:t>
            </a:r>
          </a:p>
          <a:p>
            <a:r>
              <a:rPr lang="en-US" dirty="0"/>
              <a:t>Do the class break values influence the distribution?  How much?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141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Mistakes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/>
          <a:lstStyle/>
          <a:p>
            <a:r>
              <a:rPr lang="en-US" dirty="0"/>
              <a:t>How often do mistaken measurements occur?</a:t>
            </a:r>
          </a:p>
          <a:p>
            <a:r>
              <a:rPr lang="en-US" dirty="0"/>
              <a:t>How often are values transcribed or entered incorrectly?</a:t>
            </a:r>
          </a:p>
          <a:p>
            <a:r>
              <a:rPr lang="en-US" dirty="0"/>
              <a:t>How often are the values just plain wrong?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472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Assessing attribute accuracy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/>
          <a:lstStyle/>
          <a:p>
            <a:r>
              <a:rPr lang="en-US" dirty="0"/>
              <a:t>Requires a detailed and advanced knowledge</a:t>
            </a:r>
          </a:p>
          <a:p>
            <a:pPr lvl="1"/>
            <a:r>
              <a:rPr lang="en-US" dirty="0"/>
              <a:t>Data collection strategies</a:t>
            </a:r>
          </a:p>
          <a:p>
            <a:pPr lvl="1"/>
            <a:r>
              <a:rPr lang="en-US" dirty="0"/>
              <a:t>Instrumentation characteristics</a:t>
            </a:r>
          </a:p>
          <a:p>
            <a:pPr lvl="1"/>
            <a:r>
              <a:rPr lang="en-US" dirty="0"/>
              <a:t>Post-collection processing</a:t>
            </a:r>
          </a:p>
          <a:p>
            <a:pPr lvl="1"/>
            <a:r>
              <a:rPr lang="en-US" dirty="0"/>
              <a:t>Typical professional practices</a:t>
            </a:r>
          </a:p>
          <a:p>
            <a:r>
              <a:rPr lang="en-US" dirty="0"/>
              <a:t>Can be very challenging</a:t>
            </a:r>
          </a:p>
          <a:p>
            <a:r>
              <a:rPr lang="en-US" dirty="0"/>
              <a:t>It’s OK to not know if you really don’t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677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metadata?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sz="3000" dirty="0"/>
              <a:t>Metadata is information about a dataset</a:t>
            </a:r>
          </a:p>
          <a:p>
            <a:pPr>
              <a:spcBef>
                <a:spcPts val="600"/>
              </a:spcBef>
            </a:pPr>
            <a:r>
              <a:rPr lang="en-US" sz="3000" dirty="0"/>
              <a:t>Prepared to help users understand and apply data properly</a:t>
            </a:r>
          </a:p>
          <a:p>
            <a:pPr>
              <a:spcBef>
                <a:spcPts val="600"/>
              </a:spcBef>
            </a:pPr>
            <a:r>
              <a:rPr lang="en-US" sz="3000" dirty="0"/>
              <a:t>Contains info on structure and meaning</a:t>
            </a:r>
          </a:p>
          <a:p>
            <a:pPr>
              <a:spcBef>
                <a:spcPts val="600"/>
              </a:spcBef>
            </a:pPr>
            <a:r>
              <a:rPr lang="en-US" sz="3000" dirty="0"/>
              <a:t>Cites sources and credits for data</a:t>
            </a:r>
          </a:p>
          <a:p>
            <a:pPr>
              <a:spcBef>
                <a:spcPts val="600"/>
              </a:spcBef>
            </a:pPr>
            <a:r>
              <a:rPr lang="en-US" sz="3000" dirty="0"/>
              <a:t>Describes access and use constraints</a:t>
            </a:r>
          </a:p>
          <a:p>
            <a:pPr>
              <a:spcBef>
                <a:spcPts val="600"/>
              </a:spcBef>
            </a:pPr>
            <a:r>
              <a:rPr lang="en-US" sz="3000" dirty="0"/>
              <a:t>May be part of a dataset or additional to it</a:t>
            </a:r>
          </a:p>
          <a:p>
            <a:pPr>
              <a:spcBef>
                <a:spcPts val="600"/>
              </a:spcBef>
            </a:pPr>
            <a:r>
              <a:rPr lang="en-US" sz="3000" dirty="0"/>
              <a:t>May be stored in data warehouses to help users search for </a:t>
            </a:r>
            <a:r>
              <a:rPr lang="en-US" sz="3000" dirty="0" smtClean="0"/>
              <a:t>datasets</a:t>
            </a:r>
            <a:endParaRPr lang="en-US" sz="3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568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Logical consistency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6019800" cy="2209800"/>
          </a:xfrm>
        </p:spPr>
        <p:txBody>
          <a:bodyPr/>
          <a:lstStyle/>
          <a:p>
            <a:r>
              <a:rPr lang="en-US" dirty="0"/>
              <a:t>Describes how well the features mimic the real-world situations</a:t>
            </a:r>
          </a:p>
          <a:p>
            <a:r>
              <a:rPr lang="en-US" dirty="0"/>
              <a:t>Usually confined to testing for topology </a:t>
            </a:r>
            <a:r>
              <a:rPr lang="en-US" dirty="0" smtClean="0"/>
              <a:t>errors</a:t>
            </a:r>
            <a:endParaRPr lang="en-US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524000"/>
            <a:ext cx="2438400" cy="2720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495800"/>
            <a:ext cx="7772400" cy="2062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8899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Topology rules</a:t>
            </a:r>
            <a:endParaRPr lang="en-US" sz="15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12329"/>
            <a:ext cx="3894388" cy="3335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304800" y="4648200"/>
            <a:ext cx="3886200" cy="838200"/>
          </a:xfrm>
        </p:spPr>
        <p:txBody>
          <a:bodyPr/>
          <a:lstStyle/>
          <a:p>
            <a:r>
              <a:rPr lang="en-US" sz="2600" dirty="0">
                <a:latin typeface="Calibri" pitchFamily="34" charset="0"/>
                <a:cs typeface="Calibri" pitchFamily="34" charset="0"/>
              </a:rPr>
              <a:t>These three layers show several topology errors</a:t>
            </a:r>
            <a:r>
              <a:rPr lang="en-US" sz="26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Content Placeholder 4"/>
          <p:cNvSpPr>
            <a:spLocks noGrp="1"/>
          </p:cNvSpPr>
          <p:nvPr>
            <p:ph idx="14"/>
          </p:nvPr>
        </p:nvSpPr>
        <p:spPr>
          <a:xfrm>
            <a:off x="4343400" y="1295400"/>
            <a:ext cx="4648200" cy="265176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Topology rules establish how features should be spatially related.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Topology rules may apply within a feature class or between feature classes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Content Placeholder 5"/>
          <p:cNvSpPr>
            <a:spLocks noGrp="1"/>
          </p:cNvSpPr>
          <p:nvPr>
            <p:ph idx="15"/>
          </p:nvPr>
        </p:nvSpPr>
        <p:spPr>
          <a:xfrm>
            <a:off x="4343400" y="4114800"/>
            <a:ext cx="4572000" cy="246888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No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gaps or overlaps between counties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The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Pine Ridge and Bennett County boundaries should match (overlap)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The South Dakota and Pine Ridge boundaries should match</a:t>
            </a:r>
            <a:endParaRPr lang="en-US" sz="2400" dirty="0"/>
          </a:p>
        </p:txBody>
      </p:sp>
      <p:sp>
        <p:nvSpPr>
          <p:cNvPr id="3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602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Quality </a:t>
            </a:r>
            <a:r>
              <a:rPr lang="en-US" dirty="0" smtClean="0"/>
              <a:t>Information</a:t>
            </a:r>
            <a:r>
              <a:rPr lang="en-US" sz="1200" dirty="0" smtClean="0"/>
              <a:t> 1</a:t>
            </a:r>
            <a:endParaRPr lang="en-US" sz="12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329" y="1295400"/>
            <a:ext cx="5505342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8884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Completeness</a:t>
            </a:r>
            <a:r>
              <a:rPr lang="en-US" sz="1200" dirty="0" smtClean="0"/>
              <a:t> 1</a:t>
            </a:r>
            <a:endParaRPr lang="en-US" sz="12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23622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3000" dirty="0"/>
              <a:t>Completeness assesses whether </a:t>
            </a:r>
          </a:p>
          <a:p>
            <a:pPr lvl="1">
              <a:spcBef>
                <a:spcPts val="600"/>
              </a:spcBef>
            </a:pPr>
            <a:r>
              <a:rPr lang="en-US" sz="2600" dirty="0"/>
              <a:t>a data set captured every known instance of a set of real world objects,</a:t>
            </a:r>
          </a:p>
          <a:p>
            <a:pPr lvl="1">
              <a:spcBef>
                <a:spcPts val="600"/>
              </a:spcBef>
            </a:pPr>
            <a:r>
              <a:rPr lang="en-US" sz="2600" dirty="0"/>
              <a:t>all of the original data were carried through to the final product.</a:t>
            </a:r>
          </a:p>
        </p:txBody>
      </p:sp>
      <p:pic>
        <p:nvPicPr>
          <p:cNvPr id="205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90250" y="3815278"/>
            <a:ext cx="2963501" cy="2737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626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Completeness</a:t>
            </a:r>
            <a:r>
              <a:rPr lang="en-US" sz="1200" dirty="0" smtClean="0"/>
              <a:t> 2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Polygons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Are all areas of the map covered?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What was the smallest wetland mapped?</a:t>
            </a:r>
          </a:p>
          <a:p>
            <a:pPr>
              <a:lnSpc>
                <a:spcPct val="90000"/>
              </a:lnSpc>
            </a:pPr>
            <a:r>
              <a:rPr lang="en-US" dirty="0"/>
              <a:t>Lines and points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Did the DOT map every single road?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Are </a:t>
            </a:r>
            <a:r>
              <a:rPr lang="en-US" dirty="0" err="1"/>
              <a:t>intermittant</a:t>
            </a:r>
            <a:r>
              <a:rPr lang="en-US" dirty="0"/>
              <a:t> and perennial streams included?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Does the well database include ALL historical wells, or were some original records lost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961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Completeness report</a:t>
            </a:r>
            <a:endParaRPr lang="en-US" sz="12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437" y="1295400"/>
            <a:ext cx="6805125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577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Temporal accuracy</a:t>
            </a:r>
            <a:endParaRPr lang="en-US" sz="12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524000"/>
          </a:xfrm>
        </p:spPr>
        <p:txBody>
          <a:bodyPr/>
          <a:lstStyle/>
          <a:p>
            <a:r>
              <a:rPr lang="en-US" dirty="0"/>
              <a:t>Assesses how well the information at the time of production still represents the current ground conditions</a:t>
            </a:r>
          </a:p>
        </p:txBody>
      </p:sp>
      <p:pic>
        <p:nvPicPr>
          <p:cNvPr id="205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05100" y="3200400"/>
            <a:ext cx="3733800" cy="337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869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change scales</a:t>
            </a:r>
            <a:endParaRPr lang="en-US" sz="12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5029200" cy="52578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sz="2800" dirty="0"/>
              <a:t>Virtually invariant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sz="2400" dirty="0"/>
              <a:t>Geologic maps, digital elevation models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sz="2800" dirty="0"/>
              <a:t>Decadal scale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sz="2400" dirty="0"/>
              <a:t>Land use, vegetation maps, earthquake maps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sz="2800" dirty="0"/>
              <a:t>Yearly scale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sz="2400" dirty="0"/>
              <a:t>Census data, drought index, crop production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sz="2800" dirty="0"/>
              <a:t>Ephemeral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sz="2400" dirty="0"/>
              <a:t>NEXRAD radar, daily </a:t>
            </a:r>
            <a:r>
              <a:rPr lang="en-US" sz="2400" dirty="0" smtClean="0"/>
              <a:t>temperature</a:t>
            </a:r>
            <a:endParaRPr lang="en-US" sz="2400" dirty="0"/>
          </a:p>
        </p:txBody>
      </p:sp>
      <p:pic>
        <p:nvPicPr>
          <p:cNvPr id="205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15000" y="1600200"/>
            <a:ext cx="3277823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728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Updates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/>
          <a:lstStyle/>
          <a:p>
            <a:r>
              <a:rPr lang="en-US" dirty="0"/>
              <a:t>Geospatial metadata that measure variant phenomena should include</a:t>
            </a:r>
          </a:p>
          <a:p>
            <a:pPr lvl="1"/>
            <a:r>
              <a:rPr lang="en-US" dirty="0"/>
              <a:t>The </a:t>
            </a:r>
            <a:r>
              <a:rPr lang="en-US" dirty="0" err="1"/>
              <a:t>currentness</a:t>
            </a:r>
            <a:r>
              <a:rPr lang="en-US" dirty="0"/>
              <a:t> of the data</a:t>
            </a:r>
          </a:p>
          <a:p>
            <a:pPr lvl="2"/>
            <a:r>
              <a:rPr lang="en-US" dirty="0"/>
              <a:t>Represents current ground condition or conditions at a particular date?</a:t>
            </a:r>
          </a:p>
          <a:p>
            <a:pPr lvl="1"/>
            <a:r>
              <a:rPr lang="en-US" dirty="0"/>
              <a:t>Update frequency</a:t>
            </a:r>
          </a:p>
          <a:p>
            <a:pPr lvl="2"/>
            <a:r>
              <a:rPr lang="en-US" dirty="0"/>
              <a:t>Once-only publication, or updated regularly?</a:t>
            </a:r>
          </a:p>
          <a:p>
            <a:pPr lvl="2"/>
            <a:r>
              <a:rPr lang="en-US" dirty="0"/>
              <a:t>Interval of planned </a:t>
            </a:r>
            <a:r>
              <a:rPr lang="en-US" dirty="0" smtClean="0"/>
              <a:t>updates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601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The metadata format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473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Metadata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5799" y="1447800"/>
            <a:ext cx="4166419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3"/>
          <p:cNvSpPr>
            <a:spLocks noGrp="1"/>
          </p:cNvSpPr>
          <p:nvPr>
            <p:ph idx="13"/>
          </p:nvPr>
        </p:nvSpPr>
        <p:spPr>
          <a:xfrm>
            <a:off x="4953000" y="1447800"/>
            <a:ext cx="3962400" cy="5029200"/>
          </a:xfrm>
        </p:spPr>
        <p:txBody>
          <a:bodyPr/>
          <a:lstStyle/>
          <a:p>
            <a:r>
              <a:rPr lang="en-US" sz="3000" dirty="0">
                <a:latin typeface="Calibri" pitchFamily="34" charset="0"/>
                <a:cs typeface="Calibri" pitchFamily="34" charset="0"/>
              </a:rPr>
              <a:t> Contains information about data that people need to understand the data and evaluate its quality</a:t>
            </a:r>
          </a:p>
          <a:p>
            <a:r>
              <a:rPr lang="en-US" sz="3000" dirty="0">
                <a:latin typeface="Calibri" pitchFamily="34" charset="0"/>
                <a:cs typeface="Calibri" pitchFamily="34" charset="0"/>
              </a:rPr>
              <a:t> Should be provided with every data set distributed to the public</a:t>
            </a:r>
          </a:p>
          <a:p>
            <a:r>
              <a:rPr lang="en-US" sz="3000" dirty="0">
                <a:latin typeface="Calibri" pitchFamily="34" charset="0"/>
                <a:cs typeface="Calibri" pitchFamily="34" charset="0"/>
              </a:rPr>
              <a:t> Advised for in-house data as </a:t>
            </a:r>
            <a:r>
              <a:rPr lang="en-US" sz="3000" dirty="0" smtClean="0">
                <a:latin typeface="Calibri" pitchFamily="34" charset="0"/>
                <a:cs typeface="Calibri" pitchFamily="34" charset="0"/>
              </a:rPr>
              <a:t>well</a:t>
            </a:r>
            <a:endParaRPr lang="en-US" sz="3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5841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Metadata </a:t>
            </a:r>
            <a:r>
              <a:rPr lang="en-US" dirty="0" smtClean="0"/>
              <a:t>sections</a:t>
            </a:r>
            <a:r>
              <a:rPr lang="en-US" sz="1200" dirty="0" smtClean="0"/>
              <a:t> 1</a:t>
            </a:r>
            <a:endParaRPr lang="en-US" sz="12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305800" cy="1295400"/>
          </a:xfrm>
        </p:spPr>
        <p:txBody>
          <a:bodyPr/>
          <a:lstStyle/>
          <a:p>
            <a:r>
              <a:rPr lang="en-US" dirty="0"/>
              <a:t>Metadata is divided into 7 main sections</a:t>
            </a:r>
          </a:p>
          <a:p>
            <a:r>
              <a:rPr lang="en-US" dirty="0"/>
              <a:t>Sections vary somewhat by standard</a:t>
            </a:r>
          </a:p>
        </p:txBody>
      </p:sp>
      <p:pic>
        <p:nvPicPr>
          <p:cNvPr id="205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50774" y="2738362"/>
            <a:ext cx="3042452" cy="381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28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Metadata </a:t>
            </a:r>
            <a:r>
              <a:rPr lang="en-US" dirty="0" smtClean="0"/>
              <a:t>sections</a:t>
            </a:r>
            <a:r>
              <a:rPr lang="en-US" sz="1200" dirty="0" smtClean="0"/>
              <a:t> 2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382000" cy="521208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200" b="1" dirty="0">
                <a:latin typeface="Calibri" pitchFamily="34" charset="0"/>
                <a:cs typeface="Calibri" pitchFamily="34" charset="0"/>
              </a:rPr>
              <a:t>Identification: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 basic information such as title, geographic area, keywords, rules for acquiring/using the data, etc.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200" b="1" dirty="0">
                <a:latin typeface="Calibri" pitchFamily="34" charset="0"/>
                <a:cs typeface="Calibri" pitchFamily="34" charset="0"/>
              </a:rPr>
              <a:t>Data Quality: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assesment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of positional and attribute accuracy, completeness, consistency, etc.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200" b="1" dirty="0">
                <a:latin typeface="Calibri" pitchFamily="34" charset="0"/>
                <a:cs typeface="Calibri" pitchFamily="34" charset="0"/>
              </a:rPr>
              <a:t>Data Organization: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how the data set is organized and formatted, such as raster or vector, format, etc.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200" b="1" dirty="0">
                <a:latin typeface="Calibri" pitchFamily="34" charset="0"/>
                <a:cs typeface="Calibri" pitchFamily="34" charset="0"/>
              </a:rPr>
              <a:t>Spatial reference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: properties of the spatial coordinate system including projections, datum,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xy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extent, etc.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200" b="1" dirty="0">
                <a:latin typeface="Calibri" pitchFamily="34" charset="0"/>
                <a:cs typeface="Calibri" pitchFamily="34" charset="0"/>
              </a:rPr>
              <a:t>Entity and Attribute Info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: information about content such as names and definitions used for attributes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200" b="1" dirty="0">
                <a:latin typeface="Calibri" pitchFamily="34" charset="0"/>
                <a:cs typeface="Calibri" pitchFamily="34" charset="0"/>
              </a:rPr>
              <a:t>Distribution information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: how to obtain the data set, distributor contact info, etc.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2200" b="1" dirty="0">
                <a:latin typeface="Calibri" pitchFamily="34" charset="0"/>
                <a:cs typeface="Calibri" pitchFamily="34" charset="0"/>
              </a:rPr>
              <a:t>Metadata Reference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:  Information on who created the metadata and how it is organized.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709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Identification Section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382000" cy="5212080"/>
          </a:xfrm>
        </p:spPr>
        <p:txBody>
          <a:bodyPr/>
          <a:lstStyle/>
          <a:p>
            <a:r>
              <a:rPr lang="en-US" dirty="0"/>
              <a:t>What kind of data is it?</a:t>
            </a:r>
          </a:p>
          <a:p>
            <a:r>
              <a:rPr lang="en-US" dirty="0"/>
              <a:t>Where did it come from?</a:t>
            </a:r>
          </a:p>
          <a:p>
            <a:r>
              <a:rPr lang="en-US" dirty="0"/>
              <a:t>What is it for?</a:t>
            </a:r>
          </a:p>
          <a:p>
            <a:r>
              <a:rPr lang="en-US" dirty="0"/>
              <a:t>Who can use it?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5988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Identification information</a:t>
            </a:r>
            <a:endParaRPr lang="en-US" sz="12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5799" y="1511096"/>
            <a:ext cx="7772402" cy="4826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780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identification items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503920" cy="530352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600" dirty="0"/>
              <a:t>The </a:t>
            </a:r>
            <a:r>
              <a:rPr lang="en-US" sz="2600" b="1" dirty="0">
                <a:solidFill>
                  <a:srgbClr val="D40555"/>
                </a:solidFill>
              </a:rPr>
              <a:t>Abstract</a:t>
            </a:r>
            <a:r>
              <a:rPr lang="en-US" sz="2600" i="1" dirty="0"/>
              <a:t>, </a:t>
            </a:r>
            <a:r>
              <a:rPr lang="en-US" sz="2600" b="1" dirty="0">
                <a:solidFill>
                  <a:srgbClr val="D40555"/>
                </a:solidFill>
              </a:rPr>
              <a:t>Purpose</a:t>
            </a:r>
            <a:r>
              <a:rPr lang="en-US" sz="2600" i="1" dirty="0"/>
              <a:t>,</a:t>
            </a:r>
            <a:r>
              <a:rPr lang="en-US" sz="2600" dirty="0"/>
              <a:t> and </a:t>
            </a:r>
            <a:r>
              <a:rPr lang="en-US" sz="2600" b="1" dirty="0">
                <a:solidFill>
                  <a:srgbClr val="D40555"/>
                </a:solidFill>
              </a:rPr>
              <a:t>Supplemental Information</a:t>
            </a:r>
            <a:r>
              <a:rPr lang="en-US" sz="2600" dirty="0">
                <a:solidFill>
                  <a:srgbClr val="D40555"/>
                </a:solidFill>
              </a:rPr>
              <a:t> </a:t>
            </a:r>
            <a:r>
              <a:rPr lang="en-US" sz="2600" dirty="0"/>
              <a:t>communicate what the data set contains. </a:t>
            </a:r>
          </a:p>
          <a:p>
            <a:pPr>
              <a:lnSpc>
                <a:spcPct val="90000"/>
              </a:lnSpc>
            </a:pPr>
            <a:r>
              <a:rPr lang="en-US" sz="2600" dirty="0"/>
              <a:t>The </a:t>
            </a:r>
            <a:r>
              <a:rPr lang="en-US" sz="2600" b="1" dirty="0" err="1">
                <a:solidFill>
                  <a:srgbClr val="D40555"/>
                </a:solidFill>
              </a:rPr>
              <a:t>Currentness</a:t>
            </a:r>
            <a:r>
              <a:rPr lang="en-US" sz="2600" b="1" dirty="0">
                <a:solidFill>
                  <a:srgbClr val="D40555"/>
                </a:solidFill>
              </a:rPr>
              <a:t> Reference</a:t>
            </a:r>
            <a:r>
              <a:rPr lang="en-US" sz="2600" dirty="0">
                <a:solidFill>
                  <a:srgbClr val="D40555"/>
                </a:solidFill>
              </a:rPr>
              <a:t> </a:t>
            </a:r>
            <a:r>
              <a:rPr lang="en-US" sz="2600" dirty="0"/>
              <a:t>indicates the time period that the data represent, and the </a:t>
            </a:r>
            <a:r>
              <a:rPr lang="en-US" sz="2600" b="1" dirty="0">
                <a:solidFill>
                  <a:srgbClr val="D40555"/>
                </a:solidFill>
              </a:rPr>
              <a:t>Status</a:t>
            </a:r>
            <a:r>
              <a:rPr lang="en-US" sz="2600" dirty="0"/>
              <a:t> says how frequently it is updated. </a:t>
            </a:r>
          </a:p>
          <a:p>
            <a:pPr>
              <a:lnSpc>
                <a:spcPct val="90000"/>
              </a:lnSpc>
            </a:pPr>
            <a:r>
              <a:rPr lang="en-US" sz="2600" dirty="0"/>
              <a:t>The </a:t>
            </a:r>
            <a:r>
              <a:rPr lang="en-US" sz="2600" b="1" dirty="0">
                <a:solidFill>
                  <a:srgbClr val="D40555"/>
                </a:solidFill>
              </a:rPr>
              <a:t>Data Set Credit</a:t>
            </a:r>
            <a:r>
              <a:rPr lang="en-US" sz="2600" dirty="0">
                <a:solidFill>
                  <a:srgbClr val="D40555"/>
                </a:solidFill>
              </a:rPr>
              <a:t> </a:t>
            </a:r>
            <a:r>
              <a:rPr lang="en-US" sz="2600" dirty="0"/>
              <a:t>and </a:t>
            </a:r>
            <a:r>
              <a:rPr lang="en-US" sz="2600" b="1" dirty="0">
                <a:solidFill>
                  <a:srgbClr val="D40555"/>
                </a:solidFill>
              </a:rPr>
              <a:t>Citation Details </a:t>
            </a:r>
            <a:r>
              <a:rPr lang="en-US" sz="2600" dirty="0"/>
              <a:t>provide citation information on who created the data product. </a:t>
            </a:r>
          </a:p>
          <a:p>
            <a:pPr>
              <a:lnSpc>
                <a:spcPct val="90000"/>
              </a:lnSpc>
            </a:pPr>
            <a:r>
              <a:rPr lang="en-US" sz="2600" dirty="0"/>
              <a:t>The </a:t>
            </a:r>
            <a:r>
              <a:rPr lang="en-US" sz="2600" b="1" dirty="0">
                <a:solidFill>
                  <a:srgbClr val="D40555"/>
                </a:solidFill>
              </a:rPr>
              <a:t>Spatial Domain</a:t>
            </a:r>
            <a:r>
              <a:rPr lang="en-US" sz="2600" dirty="0">
                <a:solidFill>
                  <a:srgbClr val="D40555"/>
                </a:solidFill>
              </a:rPr>
              <a:t> </a:t>
            </a:r>
            <a:r>
              <a:rPr lang="en-US" sz="2600" dirty="0"/>
              <a:t>and </a:t>
            </a:r>
            <a:r>
              <a:rPr lang="en-US" sz="2600" b="1" dirty="0">
                <a:solidFill>
                  <a:srgbClr val="D40555"/>
                </a:solidFill>
              </a:rPr>
              <a:t>Keywords</a:t>
            </a:r>
            <a:r>
              <a:rPr lang="en-US" sz="2600" dirty="0"/>
              <a:t> help anyone searching for data. </a:t>
            </a:r>
          </a:p>
          <a:p>
            <a:pPr>
              <a:lnSpc>
                <a:spcPct val="90000"/>
              </a:lnSpc>
            </a:pPr>
            <a:r>
              <a:rPr lang="en-US" sz="2600" dirty="0"/>
              <a:t>The </a:t>
            </a:r>
            <a:r>
              <a:rPr lang="en-US" sz="2600" b="1" dirty="0">
                <a:solidFill>
                  <a:srgbClr val="D40555"/>
                </a:solidFill>
              </a:rPr>
              <a:t>Access Constraints</a:t>
            </a:r>
            <a:r>
              <a:rPr lang="en-US" sz="2600" dirty="0">
                <a:solidFill>
                  <a:srgbClr val="D40555"/>
                </a:solidFill>
              </a:rPr>
              <a:t> </a:t>
            </a:r>
            <a:r>
              <a:rPr lang="en-US" sz="2600" dirty="0"/>
              <a:t>and </a:t>
            </a:r>
            <a:r>
              <a:rPr lang="en-US" sz="2600" b="1" dirty="0">
                <a:solidFill>
                  <a:srgbClr val="D40555"/>
                </a:solidFill>
              </a:rPr>
              <a:t>Use Constraints</a:t>
            </a:r>
            <a:r>
              <a:rPr lang="en-US" sz="2600" dirty="0">
                <a:solidFill>
                  <a:srgbClr val="D40555"/>
                </a:solidFill>
              </a:rPr>
              <a:t> </a:t>
            </a:r>
            <a:r>
              <a:rPr lang="en-US" sz="2600" dirty="0"/>
              <a:t>specify who can use the data and usually contain standard liability and release statements to protect the data provider from lawsuits.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799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Quality Section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305800" cy="5029200"/>
          </a:xfrm>
        </p:spPr>
        <p:txBody>
          <a:bodyPr/>
          <a:lstStyle/>
          <a:p>
            <a:r>
              <a:rPr lang="en-US" dirty="0"/>
              <a:t>What is the source data accuracy and citation information?</a:t>
            </a:r>
          </a:p>
          <a:p>
            <a:r>
              <a:rPr lang="en-US" dirty="0"/>
              <a:t>What information is known on the completeness, logical consistency, positional accuracy, etc.</a:t>
            </a:r>
          </a:p>
          <a:p>
            <a:r>
              <a:rPr lang="en-US" dirty="0"/>
              <a:t>What steps were performed on the data?  Is there an accuracy impact of the steps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7356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Quality </a:t>
            </a:r>
            <a:r>
              <a:rPr lang="en-US" dirty="0" smtClean="0"/>
              <a:t>Information</a:t>
            </a:r>
            <a:r>
              <a:rPr lang="en-US" sz="1200" dirty="0" smtClean="0"/>
              <a:t> 2</a:t>
            </a:r>
            <a:endParaRPr lang="en-US" sz="12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000" y="1326875"/>
            <a:ext cx="7620000" cy="519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682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Data Quality Items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458200" cy="5303520"/>
          </a:xfrm>
        </p:spPr>
        <p:txBody>
          <a:bodyPr/>
          <a:lstStyle/>
          <a:p>
            <a:r>
              <a:rPr lang="en-US" b="1" dirty="0" smtClean="0">
                <a:solidFill>
                  <a:srgbClr val="D40555"/>
                </a:solidFill>
              </a:rPr>
              <a:t>Logical </a:t>
            </a:r>
            <a:r>
              <a:rPr lang="en-US" b="1" dirty="0">
                <a:solidFill>
                  <a:srgbClr val="D40555"/>
                </a:solidFill>
              </a:rPr>
              <a:t>Consistency</a:t>
            </a:r>
            <a:r>
              <a:rPr lang="en-US" dirty="0">
                <a:solidFill>
                  <a:srgbClr val="D40555"/>
                </a:solidFill>
              </a:rPr>
              <a:t> </a:t>
            </a:r>
            <a:r>
              <a:rPr lang="en-US" dirty="0"/>
              <a:t>report on topology </a:t>
            </a:r>
          </a:p>
          <a:p>
            <a:r>
              <a:rPr lang="en-US" b="1" dirty="0">
                <a:solidFill>
                  <a:srgbClr val="D40555"/>
                </a:solidFill>
              </a:rPr>
              <a:t>Completeness</a:t>
            </a:r>
            <a:r>
              <a:rPr lang="en-US" i="1" dirty="0"/>
              <a:t> </a:t>
            </a:r>
            <a:r>
              <a:rPr lang="en-US" dirty="0"/>
              <a:t>report. </a:t>
            </a:r>
          </a:p>
          <a:p>
            <a:r>
              <a:rPr lang="en-US" b="1" dirty="0">
                <a:solidFill>
                  <a:srgbClr val="D40555"/>
                </a:solidFill>
              </a:rPr>
              <a:t>Attribute Accuracy</a:t>
            </a:r>
            <a:r>
              <a:rPr lang="en-US" dirty="0">
                <a:solidFill>
                  <a:srgbClr val="D40555"/>
                </a:solidFill>
              </a:rPr>
              <a:t> </a:t>
            </a:r>
            <a:r>
              <a:rPr lang="en-US" dirty="0"/>
              <a:t>report. </a:t>
            </a:r>
          </a:p>
          <a:p>
            <a:r>
              <a:rPr lang="en-US" b="1" dirty="0">
                <a:solidFill>
                  <a:srgbClr val="D40555"/>
                </a:solidFill>
              </a:rPr>
              <a:t>Positional Accuracy</a:t>
            </a:r>
            <a:r>
              <a:rPr lang="en-US" i="1" dirty="0">
                <a:solidFill>
                  <a:srgbClr val="D40555"/>
                </a:solidFill>
              </a:rPr>
              <a:t> </a:t>
            </a:r>
            <a:r>
              <a:rPr lang="en-US" i="1" dirty="0"/>
              <a:t>report.</a:t>
            </a:r>
            <a:r>
              <a:rPr lang="en-US" dirty="0"/>
              <a:t> </a:t>
            </a:r>
          </a:p>
          <a:p>
            <a:r>
              <a:rPr lang="en-US" dirty="0"/>
              <a:t>Original scale and accuracy of the </a:t>
            </a:r>
            <a:r>
              <a:rPr lang="en-US" b="1" dirty="0">
                <a:solidFill>
                  <a:srgbClr val="D40555"/>
                </a:solidFill>
              </a:rPr>
              <a:t>Source</a:t>
            </a:r>
            <a:r>
              <a:rPr lang="en-US" dirty="0"/>
              <a:t> data.</a:t>
            </a:r>
          </a:p>
          <a:p>
            <a:r>
              <a:rPr lang="en-US" b="1" dirty="0">
                <a:solidFill>
                  <a:srgbClr val="D40555"/>
                </a:solidFill>
              </a:rPr>
              <a:t>Source Citation</a:t>
            </a:r>
            <a:r>
              <a:rPr lang="en-US" dirty="0">
                <a:solidFill>
                  <a:srgbClr val="D40555"/>
                </a:solidFill>
              </a:rPr>
              <a:t> </a:t>
            </a:r>
            <a:r>
              <a:rPr lang="en-US" dirty="0"/>
              <a:t>of the original data. </a:t>
            </a:r>
          </a:p>
          <a:p>
            <a:r>
              <a:rPr lang="en-US" b="1" dirty="0">
                <a:solidFill>
                  <a:srgbClr val="D40555"/>
                </a:solidFill>
              </a:rPr>
              <a:t>Process Step</a:t>
            </a:r>
            <a:r>
              <a:rPr lang="en-US" dirty="0">
                <a:solidFill>
                  <a:srgbClr val="D40555"/>
                </a:solidFill>
              </a:rPr>
              <a:t> </a:t>
            </a:r>
            <a:r>
              <a:rPr lang="en-US" dirty="0"/>
              <a:t>section that records each processing step between the source and final product.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679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Organization Section</a:t>
            </a:r>
            <a:endParaRPr lang="en-US" sz="12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305800" cy="1752600"/>
          </a:xfrm>
        </p:spPr>
        <p:txBody>
          <a:bodyPr/>
          <a:lstStyle/>
          <a:p>
            <a:r>
              <a:rPr lang="en-US" dirty="0"/>
              <a:t>This section contains information on the type of data and how it is stored.</a:t>
            </a:r>
          </a:p>
          <a:p>
            <a:r>
              <a:rPr lang="en-US" dirty="0"/>
              <a:t>ArcGIS fills out this section automatically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205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33600" y="3276600"/>
            <a:ext cx="4876800" cy="325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867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Spatial Reference Section</a:t>
            </a:r>
            <a:endParaRPr lang="en-US" sz="12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2667000" cy="5181600"/>
          </a:xfrm>
        </p:spPr>
        <p:txBody>
          <a:bodyPr/>
          <a:lstStyle/>
          <a:p>
            <a:r>
              <a:rPr lang="en-US" dirty="0"/>
              <a:t>This section contains information about the GCS, datum, and projection.</a:t>
            </a:r>
          </a:p>
          <a:p>
            <a:r>
              <a:rPr lang="en-US" dirty="0"/>
              <a:t>ArcGIS fills out this section automatically.</a:t>
            </a:r>
          </a:p>
        </p:txBody>
      </p:sp>
      <p:pic>
        <p:nvPicPr>
          <p:cNvPr id="205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81400" y="1371600"/>
            <a:ext cx="5334000" cy="5081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3430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Metadata examples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444831"/>
            <a:ext cx="8229600" cy="4958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3839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Entity and Attribute Section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153400" cy="5181600"/>
          </a:xfrm>
        </p:spPr>
        <p:txBody>
          <a:bodyPr/>
          <a:lstStyle/>
          <a:p>
            <a:r>
              <a:rPr lang="en-US" dirty="0"/>
              <a:t>This section records information about the general dataset (overview) or the individual attribute fields.</a:t>
            </a:r>
          </a:p>
          <a:p>
            <a:r>
              <a:rPr lang="en-US" dirty="0"/>
              <a:t>Defines what information is in the field.</a:t>
            </a:r>
          </a:p>
          <a:p>
            <a:r>
              <a:rPr lang="en-US" dirty="0"/>
              <a:t>Includes codes and abbreviations.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7466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Entity and Attribute Examples</a:t>
            </a:r>
            <a:endParaRPr lang="en-US" sz="12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000" y="1502440"/>
            <a:ext cx="8382000" cy="484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94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Entity and Attribute Key Items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153400" cy="5181600"/>
          </a:xfrm>
        </p:spPr>
        <p:txBody>
          <a:bodyPr/>
          <a:lstStyle/>
          <a:p>
            <a:r>
              <a:rPr lang="en-US" dirty="0"/>
              <a:t>The </a:t>
            </a:r>
            <a:r>
              <a:rPr lang="en-US" b="1" dirty="0">
                <a:solidFill>
                  <a:srgbClr val="D40555"/>
                </a:solidFill>
              </a:rPr>
              <a:t>Overview Description</a:t>
            </a:r>
            <a:r>
              <a:rPr lang="en-US" dirty="0">
                <a:solidFill>
                  <a:srgbClr val="D40555"/>
                </a:solidFill>
              </a:rPr>
              <a:t> </a:t>
            </a:r>
            <a:r>
              <a:rPr lang="en-US" dirty="0"/>
              <a:t>is used when the fields are similar or self-explanatory and can be described together in a paragraph or two. </a:t>
            </a:r>
          </a:p>
          <a:p>
            <a:r>
              <a:rPr lang="en-US" dirty="0"/>
              <a:t> The </a:t>
            </a:r>
            <a:r>
              <a:rPr lang="en-US" b="1" dirty="0">
                <a:solidFill>
                  <a:srgbClr val="D40555"/>
                </a:solidFill>
              </a:rPr>
              <a:t>Detailed Description</a:t>
            </a:r>
            <a:r>
              <a:rPr lang="en-US" dirty="0">
                <a:solidFill>
                  <a:srgbClr val="D40555"/>
                </a:solidFill>
              </a:rPr>
              <a:t> </a:t>
            </a:r>
            <a:r>
              <a:rPr lang="en-US" dirty="0"/>
              <a:t>is used when each field requires a different explanation. The metadata creator enters separate information for each field.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782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Distribution Section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153400" cy="5181600"/>
          </a:xfrm>
        </p:spPr>
        <p:txBody>
          <a:bodyPr/>
          <a:lstStyle/>
          <a:p>
            <a:r>
              <a:rPr lang="en-US" dirty="0"/>
              <a:t>This section provides information on</a:t>
            </a:r>
          </a:p>
          <a:p>
            <a:pPr lvl="1"/>
            <a:r>
              <a:rPr lang="en-US" dirty="0"/>
              <a:t>Who distributes or sells the data</a:t>
            </a:r>
          </a:p>
          <a:p>
            <a:pPr lvl="1"/>
            <a:r>
              <a:rPr lang="en-US" dirty="0"/>
              <a:t>What format it is distributed in</a:t>
            </a:r>
          </a:p>
          <a:p>
            <a:pPr lvl="1"/>
            <a:r>
              <a:rPr lang="en-US" dirty="0"/>
              <a:t>The cost of obtaining it</a:t>
            </a:r>
          </a:p>
          <a:p>
            <a:pPr lvl="1"/>
            <a:r>
              <a:rPr lang="en-US" dirty="0"/>
              <a:t>How one goes about obtaining it</a:t>
            </a:r>
          </a:p>
          <a:p>
            <a:pPr lvl="1"/>
            <a:r>
              <a:rPr lang="en-US" dirty="0"/>
              <a:t>Restrictions or limitations on its use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0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Distribution example</a:t>
            </a:r>
            <a:endParaRPr lang="en-US" sz="12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90600" y="1289395"/>
            <a:ext cx="7162800" cy="5269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21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Distribution fields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153400" cy="5181600"/>
          </a:xfrm>
        </p:spPr>
        <p:txBody>
          <a:bodyPr/>
          <a:lstStyle/>
          <a:p>
            <a:r>
              <a:rPr lang="en-US" dirty="0"/>
              <a:t>The </a:t>
            </a:r>
            <a:r>
              <a:rPr lang="en-US" b="1" dirty="0">
                <a:solidFill>
                  <a:srgbClr val="D40555"/>
                </a:solidFill>
              </a:rPr>
              <a:t>Distributor</a:t>
            </a:r>
            <a:r>
              <a:rPr lang="en-US" dirty="0"/>
              <a:t> is the person or organization which provides the data and the contact info.</a:t>
            </a:r>
          </a:p>
          <a:p>
            <a:r>
              <a:rPr lang="en-US" dirty="0"/>
              <a:t>It describes the </a:t>
            </a:r>
            <a:r>
              <a:rPr lang="en-US" b="1" dirty="0">
                <a:solidFill>
                  <a:srgbClr val="D40555"/>
                </a:solidFill>
              </a:rPr>
              <a:t>Format</a:t>
            </a:r>
            <a:r>
              <a:rPr lang="en-US" dirty="0"/>
              <a:t> of the data (DVD, CD, FTP download) and the </a:t>
            </a:r>
          </a:p>
          <a:p>
            <a:r>
              <a:rPr lang="en-US" dirty="0"/>
              <a:t>It describes the </a:t>
            </a:r>
            <a:r>
              <a:rPr lang="en-US" b="1" dirty="0">
                <a:solidFill>
                  <a:srgbClr val="D40555"/>
                </a:solidFill>
              </a:rPr>
              <a:t>Standard Process</a:t>
            </a:r>
            <a:r>
              <a:rPr lang="en-US" dirty="0">
                <a:solidFill>
                  <a:srgbClr val="D40555"/>
                </a:solidFill>
              </a:rPr>
              <a:t> </a:t>
            </a:r>
            <a:r>
              <a:rPr lang="en-US" dirty="0"/>
              <a:t>by which a user should request the data, such as the ordering information or download instructions.</a:t>
            </a:r>
          </a:p>
          <a:p>
            <a:r>
              <a:rPr lang="en-US" dirty="0"/>
              <a:t> It reports the </a:t>
            </a:r>
            <a:r>
              <a:rPr lang="en-US" b="1" dirty="0">
                <a:solidFill>
                  <a:srgbClr val="D40555"/>
                </a:solidFill>
              </a:rPr>
              <a:t>Available Time Period</a:t>
            </a:r>
            <a:r>
              <a:rPr lang="en-US" dirty="0">
                <a:solidFill>
                  <a:srgbClr val="D40555"/>
                </a:solidFill>
              </a:rPr>
              <a:t> </a:t>
            </a:r>
            <a:r>
              <a:rPr lang="en-US" dirty="0"/>
              <a:t>when the distributor intends to make the data available.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7745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Metadata Reference Section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153400" cy="5181600"/>
          </a:xfrm>
        </p:spPr>
        <p:txBody>
          <a:bodyPr/>
          <a:lstStyle/>
          <a:p>
            <a:r>
              <a:rPr lang="en-US" dirty="0"/>
              <a:t>This section describes the format of the metadata and who developed it.</a:t>
            </a:r>
          </a:p>
          <a:p>
            <a:r>
              <a:rPr lang="en-US" dirty="0"/>
              <a:t>The format fields are filled out by ArcGIS.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4731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Metadata Reference example</a:t>
            </a:r>
            <a:endParaRPr lang="en-US" sz="12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34354" y="1289395"/>
            <a:ext cx="6275292" cy="5269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754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Metadata Reference key items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153400" cy="5181600"/>
          </a:xfrm>
        </p:spPr>
        <p:txBody>
          <a:bodyPr/>
          <a:lstStyle/>
          <a:p>
            <a:r>
              <a:rPr lang="en-US" dirty="0"/>
              <a:t>The </a:t>
            </a:r>
            <a:r>
              <a:rPr lang="en-US" b="1" dirty="0">
                <a:solidFill>
                  <a:srgbClr val="D40555"/>
                </a:solidFill>
              </a:rPr>
              <a:t>Contact</a:t>
            </a:r>
            <a:r>
              <a:rPr lang="en-US" dirty="0"/>
              <a:t> who developed the metadata.</a:t>
            </a:r>
          </a:p>
          <a:p>
            <a:r>
              <a:rPr lang="en-US" dirty="0"/>
              <a:t>The </a:t>
            </a:r>
            <a:r>
              <a:rPr lang="en-US" b="1" dirty="0">
                <a:solidFill>
                  <a:srgbClr val="D40555"/>
                </a:solidFill>
              </a:rPr>
              <a:t>Format</a:t>
            </a:r>
            <a:r>
              <a:rPr lang="en-US" dirty="0"/>
              <a:t> in which it is stored</a:t>
            </a:r>
          </a:p>
          <a:p>
            <a:r>
              <a:rPr lang="en-US" b="1" dirty="0">
                <a:solidFill>
                  <a:srgbClr val="D40555"/>
                </a:solidFill>
              </a:rPr>
              <a:t>Distribution Restrictions</a:t>
            </a:r>
            <a:r>
              <a:rPr lang="en-US" dirty="0">
                <a:solidFill>
                  <a:srgbClr val="D40555"/>
                </a:solidFill>
              </a:rPr>
              <a:t> </a:t>
            </a:r>
            <a:r>
              <a:rPr lang="en-US" dirty="0"/>
              <a:t>on the metadata, if any </a:t>
            </a:r>
          </a:p>
          <a:p>
            <a:pPr lvl="1"/>
            <a:r>
              <a:rPr lang="en-US" dirty="0"/>
              <a:t>often the metadata are freely distributable even if the data set is not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118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Acquiring </a:t>
            </a:r>
            <a:r>
              <a:rPr lang="en-US" dirty="0" smtClean="0"/>
              <a:t>metadata 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335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The metadata standards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0794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Metadata history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153400" cy="5181600"/>
          </a:xfrm>
        </p:spPr>
        <p:txBody>
          <a:bodyPr/>
          <a:lstStyle/>
          <a:p>
            <a:r>
              <a:rPr lang="en-US" dirty="0"/>
              <a:t>Metadata has been around for a long time.</a:t>
            </a:r>
          </a:p>
          <a:p>
            <a:r>
              <a:rPr lang="en-US" dirty="0"/>
              <a:t>Tools have not always been there.</a:t>
            </a:r>
          </a:p>
          <a:p>
            <a:r>
              <a:rPr lang="en-US" dirty="0"/>
              <a:t>Not all organizations use metadata that is automatically copied and stored with the data sets.</a:t>
            </a:r>
          </a:p>
          <a:p>
            <a:r>
              <a:rPr lang="en-US" dirty="0"/>
              <a:t>Often it is stored separately and may take a little work to find.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3570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Acquiring metadata</a:t>
            </a:r>
            <a:endParaRPr lang="en-US" sz="1500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26670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400" dirty="0"/>
              <a:t>Source data from other organizations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Most organizations provide metadata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It may be stored as a text or </a:t>
            </a:r>
            <a:r>
              <a:rPr lang="en-US" sz="2000" dirty="0" err="1"/>
              <a:t>pdf</a:t>
            </a:r>
            <a:r>
              <a:rPr lang="en-US" sz="2000" dirty="0"/>
              <a:t> file</a:t>
            </a:r>
          </a:p>
          <a:p>
            <a:pPr lvl="1">
              <a:spcBef>
                <a:spcPts val="600"/>
              </a:spcBef>
            </a:pPr>
            <a:r>
              <a:rPr lang="en-US" sz="2000" dirty="0"/>
              <a:t>You may need to download it separately</a:t>
            </a:r>
          </a:p>
          <a:p>
            <a:pPr>
              <a:spcBef>
                <a:spcPts val="600"/>
              </a:spcBef>
            </a:pPr>
            <a:r>
              <a:rPr lang="en-US" sz="2400" dirty="0"/>
              <a:t>When downloading data, watch for the metadata and make sure you obtain it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12" name="Content Placeholder 3"/>
          <p:cNvSpPr>
            <a:spLocks noGrp="1"/>
          </p:cNvSpPr>
          <p:nvPr>
            <p:ph idx="13"/>
          </p:nvPr>
        </p:nvSpPr>
        <p:spPr>
          <a:xfrm>
            <a:off x="457200" y="4114800"/>
            <a:ext cx="8229600" cy="365760"/>
          </a:xfrm>
        </p:spPr>
        <p:txBody>
          <a:bodyPr anchor="ctr"/>
          <a:lstStyle/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GIS Data Downloads page, Black Hills National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Forest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218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495800"/>
            <a:ext cx="6858000" cy="2089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751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Metadata </a:t>
            </a:r>
            <a:r>
              <a:rPr lang="en-US" dirty="0" smtClean="0"/>
              <a:t>development 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335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Metadata development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153400" cy="5181600"/>
          </a:xfrm>
        </p:spPr>
        <p:txBody>
          <a:bodyPr/>
          <a:lstStyle/>
          <a:p>
            <a:r>
              <a:rPr lang="en-US" dirty="0"/>
              <a:t>Developing metadata starts when database development starts</a:t>
            </a:r>
          </a:p>
          <a:p>
            <a:pPr lvl="1"/>
            <a:r>
              <a:rPr lang="en-US" dirty="0"/>
              <a:t>Collect information along the way that you’ll need</a:t>
            </a:r>
          </a:p>
          <a:p>
            <a:pPr lvl="1"/>
            <a:r>
              <a:rPr lang="en-US" dirty="0"/>
              <a:t>If you wait until the end, it will take longer and/or you won’t be able to find it all</a:t>
            </a:r>
          </a:p>
          <a:p>
            <a:r>
              <a:rPr lang="en-US" dirty="0"/>
              <a:t>Smart organizations build a metadata process right into the database process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704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Metadata Notes Record</a:t>
            </a:r>
            <a:endParaRPr lang="en-US" sz="1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6057" y="1600200"/>
            <a:ext cx="4844143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3"/>
          <p:cNvSpPr>
            <a:spLocks noGrp="1"/>
          </p:cNvSpPr>
          <p:nvPr>
            <p:ph idx="13"/>
          </p:nvPr>
        </p:nvSpPr>
        <p:spPr>
          <a:xfrm>
            <a:off x="5638800" y="1524000"/>
            <a:ext cx="3352800" cy="50292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Example of a metadata form that an organization might use.</a:t>
            </a:r>
          </a:p>
          <a:p>
            <a:pPr>
              <a:spcBef>
                <a:spcPts val="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Data developers take notes as they find, download, or create data sets that will eventually need metadata.</a:t>
            </a:r>
          </a:p>
          <a:p>
            <a:pPr>
              <a:spcBef>
                <a:spcPts val="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Even if no metadata is required, it still provides a valuable record of important steps in the work process.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821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133600"/>
            <a:ext cx="9144000" cy="1188720"/>
          </a:xfrm>
        </p:spPr>
        <p:txBody>
          <a:bodyPr/>
          <a:lstStyle/>
          <a:p>
            <a:r>
              <a:rPr lang="en-US" dirty="0"/>
              <a:t>About ArcGIS</a:t>
            </a:r>
            <a:endParaRPr lang="en-US" sz="150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3657600"/>
            <a:ext cx="8229600" cy="1447800"/>
          </a:xfrm>
        </p:spPr>
        <p:txBody>
          <a:bodyPr/>
          <a:lstStyle/>
          <a:p>
            <a:pPr algn="ctr"/>
            <a:r>
              <a:rPr lang="en-US" dirty="0"/>
              <a:t>Chapter 14.</a:t>
            </a:r>
          </a:p>
          <a:p>
            <a:pPr algn="ctr"/>
            <a:r>
              <a:rPr lang="en-US" dirty="0"/>
              <a:t>Metadata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546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The Metadata Editor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81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Metadata storage formats</a:t>
            </a:r>
            <a:endParaRPr lang="en-US" sz="1500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495800" cy="297180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Text file</a:t>
            </a:r>
          </a:p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XML file</a:t>
            </a:r>
          </a:p>
          <a:p>
            <a:pPr lvl="1"/>
            <a:r>
              <a:rPr lang="en-US" sz="2400" dirty="0">
                <a:latin typeface="Calibri" pitchFamily="34" charset="0"/>
                <a:cs typeface="Calibri" pitchFamily="34" charset="0"/>
              </a:rPr>
              <a:t>Extensible markup language</a:t>
            </a:r>
          </a:p>
          <a:p>
            <a:pPr lvl="1"/>
            <a:r>
              <a:rPr lang="en-US" sz="2400" dirty="0">
                <a:latin typeface="Calibri" pitchFamily="34" charset="0"/>
                <a:cs typeface="Calibri" pitchFamily="34" charset="0"/>
              </a:rPr>
              <a:t>Similar to HTML</a:t>
            </a:r>
          </a:p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HTML</a:t>
            </a:r>
          </a:p>
        </p:txBody>
      </p:sp>
      <p:pic>
        <p:nvPicPr>
          <p:cNvPr id="10242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295401"/>
            <a:ext cx="2514600" cy="3099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4"/>
          <p:cNvSpPr>
            <a:spLocks noGrp="1"/>
          </p:cNvSpPr>
          <p:nvPr>
            <p:ph idx="14"/>
          </p:nvPr>
        </p:nvSpPr>
        <p:spPr>
          <a:xfrm>
            <a:off x="457200" y="4419600"/>
            <a:ext cx="8229600" cy="21336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ArcGIS uses XML by default</a:t>
            </a:r>
          </a:p>
          <a:p>
            <a:pPr>
              <a:spcBef>
                <a:spcPts val="600"/>
              </a:spcBef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Stores metadata with features class as an additional file with the same name and .xml extension</a:t>
            </a:r>
          </a:p>
          <a:p>
            <a:pPr>
              <a:spcBef>
                <a:spcPts val="600"/>
              </a:spcBef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Copied and renamed automatically with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data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936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Description tab</a:t>
            </a:r>
            <a:endParaRPr lang="en-US" sz="12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34354" y="1302925"/>
            <a:ext cx="6275292" cy="524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555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Styles</a:t>
            </a:r>
            <a:endParaRPr lang="en-US" sz="1200" dirty="0"/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95400"/>
            <a:ext cx="2209800" cy="17119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266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200400"/>
            <a:ext cx="4407044" cy="331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idx="14"/>
          </p:nvPr>
        </p:nvSpPr>
        <p:spPr>
          <a:xfrm>
            <a:off x="3200400" y="1295400"/>
            <a:ext cx="5791200" cy="9906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Metadata stored in internal “ArcGIS” format.</a:t>
            </a:r>
          </a:p>
          <a:p>
            <a:pPr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Default style is a simple description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4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1" y="2514600"/>
            <a:ext cx="2994474" cy="403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532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FGDC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Federal Geographic Data Committee</a:t>
            </a:r>
          </a:p>
          <a:p>
            <a:pPr lvl="1"/>
            <a:r>
              <a:rPr lang="en-US" dirty="0"/>
              <a:t>Defines and manages standards for metadata</a:t>
            </a:r>
          </a:p>
          <a:p>
            <a:pPr lvl="1"/>
            <a:r>
              <a:rPr lang="en-US" dirty="0"/>
              <a:t>Defines a standard content and format so metadata can be shared across platforms</a:t>
            </a:r>
          </a:p>
          <a:p>
            <a:pPr lvl="1"/>
            <a:r>
              <a:rPr lang="en-US" dirty="0"/>
              <a:t>They also provide publications to help users understand and develop </a:t>
            </a:r>
            <a:r>
              <a:rPr lang="en-US" dirty="0" smtClean="0"/>
              <a:t>metadata</a:t>
            </a:r>
          </a:p>
          <a:p>
            <a:pPr algn="ctr"/>
            <a:r>
              <a:rPr lang="en-US" dirty="0" smtClean="0">
                <a:solidFill>
                  <a:srgbClr val="B60000"/>
                </a:solidFill>
                <a:hlinkClick r:id="rId2"/>
              </a:rPr>
              <a:t>http://www.fgdc.gov/</a:t>
            </a:r>
            <a:endParaRPr lang="en-US" dirty="0">
              <a:solidFill>
                <a:srgbClr val="B6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8571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Standards-based Styles</a:t>
            </a:r>
            <a:endParaRPr lang="en-US" sz="1500" dirty="0"/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24025"/>
            <a:ext cx="4314825" cy="42195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Content Placeholder 3"/>
          <p:cNvSpPr>
            <a:spLocks noGrp="1"/>
          </p:cNvSpPr>
          <p:nvPr>
            <p:ph idx="13"/>
          </p:nvPr>
        </p:nvSpPr>
        <p:spPr>
          <a:xfrm>
            <a:off x="4953000" y="1676400"/>
            <a:ext cx="4038600" cy="20574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3000" dirty="0"/>
              <a:t>Required for full-fledged metadata development</a:t>
            </a:r>
          </a:p>
          <a:p>
            <a:pPr>
              <a:spcBef>
                <a:spcPts val="600"/>
              </a:spcBef>
            </a:pPr>
            <a:r>
              <a:rPr lang="en-US" sz="3000" dirty="0"/>
              <a:t>Access to full metadata </a:t>
            </a:r>
            <a:r>
              <a:rPr lang="en-US" sz="3000" dirty="0" smtClean="0"/>
              <a:t>info</a:t>
            </a:r>
            <a:endParaRPr lang="en-US" sz="3000" dirty="0"/>
          </a:p>
        </p:txBody>
      </p:sp>
      <p:pic>
        <p:nvPicPr>
          <p:cNvPr id="12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 cstate="print"/>
          <a:srcRect r="33230"/>
          <a:stretch>
            <a:fillRect/>
          </a:stretch>
        </p:blipFill>
        <p:spPr bwMode="auto">
          <a:xfrm>
            <a:off x="5029200" y="4848224"/>
            <a:ext cx="3657600" cy="10859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5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269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ArcGIS metadata</a:t>
            </a:r>
            <a:endParaRPr lang="en-US" sz="12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000" y="1433698"/>
            <a:ext cx="8382000" cy="4981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8544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Metadata Editor</a:t>
            </a:r>
            <a:endParaRPr lang="en-US" sz="12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22625" y="1295400"/>
            <a:ext cx="4498750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950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FGDC Compliance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03520"/>
          </a:xfrm>
        </p:spPr>
        <p:txBody>
          <a:bodyPr/>
          <a:lstStyle/>
          <a:p>
            <a:r>
              <a:rPr lang="en-US" sz="3000" dirty="0"/>
              <a:t>Certain metadata fields are required in order to develop the minimal collection of information about a data set.</a:t>
            </a:r>
          </a:p>
          <a:p>
            <a:r>
              <a:rPr lang="en-US" sz="3000" dirty="0"/>
              <a:t>If all required fields are filled out, the data is called FGDC compliant.</a:t>
            </a:r>
          </a:p>
          <a:p>
            <a:r>
              <a:rPr lang="en-US" sz="3000" dirty="0"/>
              <a:t>If you plan to distribute data to others, then you should aim to achieve at least this level of metadata preparation.</a:t>
            </a:r>
          </a:p>
          <a:p>
            <a:r>
              <a:rPr lang="en-US" sz="3000" dirty="0"/>
              <a:t>Data contracts usually include FGDC-compliant metadata as a condition for contract </a:t>
            </a:r>
            <a:r>
              <a:rPr lang="en-US" sz="3000" dirty="0" smtClean="0"/>
              <a:t>completion</a:t>
            </a:r>
            <a:endParaRPr lang="en-US" sz="3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61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Mandatory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elements</a:t>
            </a:r>
            <a:br>
              <a:rPr lang="en-US" dirty="0" smtClean="0">
                <a:latin typeface="Calibri" pitchFamily="34" charset="0"/>
                <a:cs typeface="Calibri" pitchFamily="34" charset="0"/>
              </a:rPr>
            </a:br>
            <a:r>
              <a:rPr lang="en-US" dirty="0" smtClean="0">
                <a:latin typeface="Calibri" pitchFamily="34" charset="0"/>
                <a:cs typeface="Calibri" pitchFamily="34" charset="0"/>
              </a:rPr>
              <a:t>for </a:t>
            </a:r>
            <a:r>
              <a:rPr lang="en-US" dirty="0">
                <a:latin typeface="Calibri" pitchFamily="34" charset="0"/>
                <a:cs typeface="Calibri" pitchFamily="34" charset="0"/>
              </a:rPr>
              <a:t>FGDC and NAP metadata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74139" y="1394886"/>
            <a:ext cx="4195722" cy="5158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0020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Metadata templates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38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a template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458200" cy="5120640"/>
          </a:xfrm>
        </p:spPr>
        <p:txBody>
          <a:bodyPr/>
          <a:lstStyle/>
          <a:p>
            <a:r>
              <a:rPr lang="en-US" sz="2800" dirty="0"/>
              <a:t>Many fields in the metadata may be identical for many data sets you produce</a:t>
            </a:r>
          </a:p>
          <a:p>
            <a:pPr lvl="1"/>
            <a:r>
              <a:rPr lang="en-US" sz="2400" dirty="0"/>
              <a:t>Organization name and contact information</a:t>
            </a:r>
          </a:p>
          <a:p>
            <a:pPr lvl="1"/>
            <a:r>
              <a:rPr lang="en-US" sz="2400" dirty="0"/>
              <a:t>Access and distribution constraints</a:t>
            </a:r>
          </a:p>
          <a:p>
            <a:r>
              <a:rPr lang="en-US" sz="2800" dirty="0"/>
              <a:t>Using a template lets you copy this information between data sets, reducing the time needed to prepare metadata</a:t>
            </a:r>
          </a:p>
          <a:p>
            <a:r>
              <a:rPr lang="en-US" sz="2800" dirty="0"/>
              <a:t>Template info is copied into a new, empty metadata file.</a:t>
            </a:r>
          </a:p>
          <a:p>
            <a:r>
              <a:rPr lang="en-US" sz="2800" dirty="0"/>
              <a:t>Then unique information for individual data sets is entered.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390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840" y="762000"/>
            <a:ext cx="4023360" cy="187452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3000" dirty="0">
                <a:latin typeface="Calibri" pitchFamily="34" charset="0"/>
                <a:cs typeface="Calibri" pitchFamily="34" charset="0"/>
              </a:rPr>
              <a:t>An Organizational template contains information common to the whole organization.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87"/>
          <a:stretch/>
        </p:blipFill>
        <p:spPr bwMode="auto">
          <a:xfrm>
            <a:off x="304800" y="685800"/>
            <a:ext cx="4420520" cy="556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3"/>
          <p:cNvSpPr>
            <a:spLocks noGrp="1"/>
          </p:cNvSpPr>
          <p:nvPr>
            <p:ph idx="13"/>
          </p:nvPr>
        </p:nvSpPr>
        <p:spPr>
          <a:xfrm>
            <a:off x="4815840" y="3429000"/>
            <a:ext cx="4023360" cy="219456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The Project template contains additional information unique to each project but the same for datasets within it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869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 create a template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458200" cy="512064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dirty="0"/>
              <a:t>Decide which fields will be the same</a:t>
            </a:r>
          </a:p>
          <a:p>
            <a:pPr>
              <a:spcBef>
                <a:spcPts val="600"/>
              </a:spcBef>
            </a:pPr>
            <a:r>
              <a:rPr lang="en-US" dirty="0"/>
              <a:t>Create a new, empty </a:t>
            </a:r>
            <a:r>
              <a:rPr lang="en-US" dirty="0" err="1"/>
              <a:t>shapefile</a:t>
            </a:r>
            <a:r>
              <a:rPr lang="en-US" dirty="0"/>
              <a:t>.  You might wish to call it </a:t>
            </a:r>
            <a:r>
              <a:rPr lang="en-US" dirty="0" err="1"/>
              <a:t>metatemplate.shp</a:t>
            </a:r>
            <a:r>
              <a:rPr lang="en-US" dirty="0"/>
              <a:t>.</a:t>
            </a:r>
          </a:p>
          <a:p>
            <a:pPr>
              <a:spcBef>
                <a:spcPts val="600"/>
              </a:spcBef>
            </a:pPr>
            <a:r>
              <a:rPr lang="en-US" dirty="0"/>
              <a:t>Edit the metadata, only filling out the fields that are common to all your datasets.</a:t>
            </a:r>
          </a:p>
          <a:p>
            <a:pPr>
              <a:spcBef>
                <a:spcPts val="600"/>
              </a:spcBef>
            </a:pPr>
            <a:r>
              <a:rPr lang="en-US" dirty="0"/>
              <a:t>When beginning work on metadata for another data set, import the metadata from your </a:t>
            </a:r>
            <a:r>
              <a:rPr lang="en-US" dirty="0" err="1"/>
              <a:t>shapefile</a:t>
            </a:r>
            <a:r>
              <a:rPr lang="en-US" dirty="0"/>
              <a:t> xml file.</a:t>
            </a:r>
          </a:p>
          <a:p>
            <a:pPr>
              <a:spcBef>
                <a:spcPts val="600"/>
              </a:spcBef>
            </a:pPr>
            <a:r>
              <a:rPr lang="en-US" dirty="0"/>
              <a:t>Then fill out the rest of the fields.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4213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Getting going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458200" cy="5105400"/>
          </a:xfrm>
        </p:spPr>
        <p:txBody>
          <a:bodyPr/>
          <a:lstStyle/>
          <a:p>
            <a:r>
              <a:rPr lang="en-US" dirty="0"/>
              <a:t>Get familiar with the seven sections and what goes in them</a:t>
            </a:r>
          </a:p>
          <a:p>
            <a:r>
              <a:rPr lang="en-US" dirty="0"/>
              <a:t>Learn the key information items</a:t>
            </a:r>
          </a:p>
          <a:p>
            <a:r>
              <a:rPr lang="en-US" dirty="0"/>
              <a:t>Use the metadata map in the text to learn more about what goes in each field.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045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Metadata Quick Guide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534400" cy="457200"/>
          </a:xfrm>
          <a:solidFill>
            <a:srgbClr val="B0CCB0"/>
          </a:solidFill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200" dirty="0">
                <a:latin typeface="Calibri" pitchFamily="34" charset="0"/>
                <a:cs typeface="Calibri" pitchFamily="34" charset="0"/>
              </a:rPr>
              <a:t>http://fgdc.er.usgs.gov/metadata/education/MetadataQuickGuide.pdf</a:t>
            </a:r>
          </a:p>
        </p:txBody>
      </p:sp>
      <p:pic>
        <p:nvPicPr>
          <p:cNvPr id="9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400" y="1905000"/>
            <a:ext cx="7315200" cy="4643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733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Metadata Reference Map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624938"/>
            <a:ext cx="4756201" cy="4318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3"/>
          <p:cNvSpPr>
            <a:spLocks noGrp="1"/>
          </p:cNvSpPr>
          <p:nvPr>
            <p:ph idx="13"/>
          </p:nvPr>
        </p:nvSpPr>
        <p:spPr>
          <a:xfrm>
            <a:off x="5257800" y="1524000"/>
            <a:ext cx="3733800" cy="48768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600" dirty="0">
                <a:latin typeface="Calibri" pitchFamily="34" charset="0"/>
                <a:cs typeface="Calibri" pitchFamily="34" charset="0"/>
              </a:rPr>
              <a:t>This map lists each metadata section and tab.</a:t>
            </a:r>
          </a:p>
          <a:p>
            <a:pPr>
              <a:spcBef>
                <a:spcPts val="600"/>
              </a:spcBef>
            </a:pPr>
            <a:r>
              <a:rPr lang="en-US" sz="2600" dirty="0">
                <a:latin typeface="Calibri" pitchFamily="34" charset="0"/>
                <a:cs typeface="Calibri" pitchFamily="34" charset="0"/>
              </a:rPr>
              <a:t>It suggests which fields should be filled out for the different templates.</a:t>
            </a:r>
          </a:p>
          <a:p>
            <a:pPr>
              <a:spcBef>
                <a:spcPts val="600"/>
              </a:spcBef>
            </a:pPr>
            <a:r>
              <a:rPr lang="en-US" sz="2600" dirty="0">
                <a:latin typeface="Calibri" pitchFamily="34" charset="0"/>
                <a:cs typeface="Calibri" pitchFamily="34" charset="0"/>
              </a:rPr>
              <a:t>It gives general descriptions of what should go in the field.</a:t>
            </a:r>
          </a:p>
          <a:p>
            <a:pPr>
              <a:spcBef>
                <a:spcPts val="600"/>
              </a:spcBef>
            </a:pPr>
            <a:r>
              <a:rPr lang="en-US" sz="2600" dirty="0">
                <a:latin typeface="Calibri" pitchFamily="34" charset="0"/>
                <a:cs typeface="Calibri" pitchFamily="34" charset="0"/>
              </a:rPr>
              <a:t>It highlights the sections that are filled in automatically by ArcGIS.</a:t>
            </a:r>
            <a:endParaRPr lang="en-US" sz="2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933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133600"/>
            <a:ext cx="9144000" cy="1188720"/>
          </a:xfrm>
        </p:spPr>
        <p:txBody>
          <a:bodyPr/>
          <a:lstStyle/>
          <a:p>
            <a:r>
              <a:rPr lang="en-US" dirty="0" smtClean="0"/>
              <a:t>Metadata </a:t>
            </a:r>
            <a:endParaRPr lang="en-US" sz="150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3657600"/>
            <a:ext cx="8229600" cy="1447800"/>
          </a:xfrm>
        </p:spPr>
        <p:txBody>
          <a:bodyPr/>
          <a:lstStyle/>
          <a:p>
            <a:pPr algn="ctr"/>
            <a:r>
              <a:rPr lang="en-US" dirty="0"/>
              <a:t>Don’t delay…start today!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3377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RST, BREAK, LAST slides 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Custom 50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B60000"/>
      </a:hlink>
      <a:folHlink>
        <a:srgbClr val="B6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MHHE_Accessible_PPT_Template-v4</Template>
  <TotalTime>5578</TotalTime>
  <Words>3212</Words>
  <Application>Microsoft Office PowerPoint</Application>
  <PresentationFormat>On-screen Show (4:3)</PresentationFormat>
  <Paragraphs>479</Paragraphs>
  <Slides>91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91</vt:i4>
      </vt:variant>
    </vt:vector>
  </HeadingPairs>
  <TitlesOfParts>
    <vt:vector size="100" baseType="lpstr">
      <vt:lpstr>FIRST, BREAK, LAST slides 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Mastering ArcGIS Eighth Edition</vt:lpstr>
      <vt:lpstr>Outline</vt:lpstr>
      <vt:lpstr>GIS Concepts</vt:lpstr>
      <vt:lpstr>What is metadata?</vt:lpstr>
      <vt:lpstr>Metadata</vt:lpstr>
      <vt:lpstr>Metadata examples</vt:lpstr>
      <vt:lpstr>The metadata standards</vt:lpstr>
      <vt:lpstr>FGDC</vt:lpstr>
      <vt:lpstr>Metadata Quick Guide</vt:lpstr>
      <vt:lpstr>Why a standard?</vt:lpstr>
      <vt:lpstr>What standard?</vt:lpstr>
      <vt:lpstr>Why metadata?</vt:lpstr>
      <vt:lpstr>Data quality issues</vt:lpstr>
      <vt:lpstr>Data Quality</vt:lpstr>
      <vt:lpstr>The six data quality issues</vt:lpstr>
      <vt:lpstr>Lineage 1</vt:lpstr>
      <vt:lpstr>Source scale and display scale</vt:lpstr>
      <vt:lpstr>Source scale</vt:lpstr>
      <vt:lpstr>Finding source scale</vt:lpstr>
      <vt:lpstr>Lineage 2</vt:lpstr>
      <vt:lpstr>Lineage example</vt:lpstr>
      <vt:lpstr>Positional accuracy</vt:lpstr>
      <vt:lpstr>Geometric accuracy</vt:lpstr>
      <vt:lpstr>Precision</vt:lpstr>
      <vt:lpstr>Scale and precision</vt:lpstr>
      <vt:lpstr>National Map Accuracy Standards</vt:lpstr>
      <vt:lpstr>Map accuracy</vt:lpstr>
      <vt:lpstr>Practical rule of thumb</vt:lpstr>
      <vt:lpstr>Remotely sensed data</vt:lpstr>
      <vt:lpstr>Processing effects</vt:lpstr>
      <vt:lpstr>The RMS error</vt:lpstr>
      <vt:lpstr>Using tolerances when intersecting</vt:lpstr>
      <vt:lpstr>Spatial data quality</vt:lpstr>
      <vt:lpstr>Attribute accuracy</vt:lpstr>
      <vt:lpstr>Thematic accuracy</vt:lpstr>
      <vt:lpstr>Measurement errors</vt:lpstr>
      <vt:lpstr>Classification issues</vt:lpstr>
      <vt:lpstr>Mistakes</vt:lpstr>
      <vt:lpstr>Assessing attribute accuracy</vt:lpstr>
      <vt:lpstr>Logical consistency</vt:lpstr>
      <vt:lpstr>Topology rules</vt:lpstr>
      <vt:lpstr>Data Quality Information 1</vt:lpstr>
      <vt:lpstr>Completeness 1</vt:lpstr>
      <vt:lpstr>Completeness 2</vt:lpstr>
      <vt:lpstr>Completeness report</vt:lpstr>
      <vt:lpstr>Temporal accuracy</vt:lpstr>
      <vt:lpstr>Data change scales</vt:lpstr>
      <vt:lpstr>Updates</vt:lpstr>
      <vt:lpstr>The metadata format</vt:lpstr>
      <vt:lpstr>Metadata sections 1</vt:lpstr>
      <vt:lpstr>Metadata sections 2</vt:lpstr>
      <vt:lpstr>Identification Section</vt:lpstr>
      <vt:lpstr>Common Identification information</vt:lpstr>
      <vt:lpstr>Key identification items</vt:lpstr>
      <vt:lpstr>Data Quality Section</vt:lpstr>
      <vt:lpstr>Data Quality Information 2</vt:lpstr>
      <vt:lpstr>Key Data Quality Items</vt:lpstr>
      <vt:lpstr>Data Organization Section</vt:lpstr>
      <vt:lpstr>Spatial Reference Section</vt:lpstr>
      <vt:lpstr>Entity and Attribute Section</vt:lpstr>
      <vt:lpstr>Entity and Attribute Examples</vt:lpstr>
      <vt:lpstr>Entity and Attribute Key Items</vt:lpstr>
      <vt:lpstr>Distribution Section</vt:lpstr>
      <vt:lpstr>Distribution example</vt:lpstr>
      <vt:lpstr>Key Distribution fields</vt:lpstr>
      <vt:lpstr>Metadata Reference Section</vt:lpstr>
      <vt:lpstr>Metadata Reference example</vt:lpstr>
      <vt:lpstr>Metadata Reference key items</vt:lpstr>
      <vt:lpstr>Acquiring metadata </vt:lpstr>
      <vt:lpstr>Metadata history</vt:lpstr>
      <vt:lpstr>Acquiring metadata</vt:lpstr>
      <vt:lpstr>Metadata development </vt:lpstr>
      <vt:lpstr>Metadata development</vt:lpstr>
      <vt:lpstr>Metadata Notes Record</vt:lpstr>
      <vt:lpstr>About ArcGIS</vt:lpstr>
      <vt:lpstr>The Metadata Editor</vt:lpstr>
      <vt:lpstr>Metadata storage formats</vt:lpstr>
      <vt:lpstr>The Description tab</vt:lpstr>
      <vt:lpstr>Styles</vt:lpstr>
      <vt:lpstr>Standards-based Styles</vt:lpstr>
      <vt:lpstr>ArcGIS metadata</vt:lpstr>
      <vt:lpstr>Metadata Editor</vt:lpstr>
      <vt:lpstr>FGDC Compliance</vt:lpstr>
      <vt:lpstr>Mandatory elements for FGDC and NAP metadata</vt:lpstr>
      <vt:lpstr>Metadata templates</vt:lpstr>
      <vt:lpstr>Using a template</vt:lpstr>
      <vt:lpstr>An Organizational template contains information common to the whole organization.</vt:lpstr>
      <vt:lpstr>To create a template</vt:lpstr>
      <vt:lpstr>Getting going</vt:lpstr>
      <vt:lpstr>Metadata Reference Map</vt:lpstr>
      <vt:lpstr>Metadata 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Start With 1 of These Slides</dc:title>
  <dc:creator>Hahn, Sandra</dc:creator>
  <cp:lastModifiedBy>mac003878</cp:lastModifiedBy>
  <cp:revision>940</cp:revision>
  <dcterms:created xsi:type="dcterms:W3CDTF">2017-12-05T17:18:18Z</dcterms:created>
  <dcterms:modified xsi:type="dcterms:W3CDTF">2018-04-25T10:25:07Z</dcterms:modified>
</cp:coreProperties>
</file>