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85"/>
  </p:notesMasterIdLst>
  <p:handoutMasterIdLst>
    <p:handoutMasterId r:id="rId86"/>
  </p:handoutMasterIdLst>
  <p:sldIdLst>
    <p:sldId id="273" r:id="rId10"/>
    <p:sldId id="276" r:id="rId11"/>
    <p:sldId id="275" r:id="rId12"/>
    <p:sldId id="277" r:id="rId13"/>
    <p:sldId id="663" r:id="rId14"/>
    <p:sldId id="503" r:id="rId15"/>
    <p:sldId id="661" r:id="rId16"/>
    <p:sldId id="697" r:id="rId17"/>
    <p:sldId id="715" r:id="rId18"/>
    <p:sldId id="716" r:id="rId19"/>
    <p:sldId id="498" r:id="rId20"/>
    <p:sldId id="596" r:id="rId21"/>
    <p:sldId id="657" r:id="rId22"/>
    <p:sldId id="717" r:id="rId23"/>
    <p:sldId id="718" r:id="rId24"/>
    <p:sldId id="595" r:id="rId25"/>
    <p:sldId id="719" r:id="rId26"/>
    <p:sldId id="593" r:id="rId27"/>
    <p:sldId id="720" r:id="rId28"/>
    <p:sldId id="721" r:id="rId29"/>
    <p:sldId id="563" r:id="rId30"/>
    <p:sldId id="609" r:id="rId31"/>
    <p:sldId id="608" r:id="rId32"/>
    <p:sldId id="666" r:id="rId33"/>
    <p:sldId id="722" r:id="rId34"/>
    <p:sldId id="691" r:id="rId35"/>
    <p:sldId id="723" r:id="rId36"/>
    <p:sldId id="664" r:id="rId37"/>
    <p:sldId id="620" r:id="rId38"/>
    <p:sldId id="725" r:id="rId39"/>
    <p:sldId id="726" r:id="rId40"/>
    <p:sldId id="670" r:id="rId41"/>
    <p:sldId id="727" r:id="rId42"/>
    <p:sldId id="728" r:id="rId43"/>
    <p:sldId id="280" r:id="rId44"/>
    <p:sldId id="729" r:id="rId45"/>
    <p:sldId id="730" r:id="rId46"/>
    <p:sldId id="731" r:id="rId47"/>
    <p:sldId id="732" r:id="rId48"/>
    <p:sldId id="733" r:id="rId49"/>
    <p:sldId id="734" r:id="rId50"/>
    <p:sldId id="665" r:id="rId51"/>
    <p:sldId id="735" r:id="rId52"/>
    <p:sldId id="736" r:id="rId53"/>
    <p:sldId id="737" r:id="rId54"/>
    <p:sldId id="738" r:id="rId55"/>
    <p:sldId id="739" r:id="rId56"/>
    <p:sldId id="740" r:id="rId57"/>
    <p:sldId id="741" r:id="rId58"/>
    <p:sldId id="742" r:id="rId59"/>
    <p:sldId id="743" r:id="rId60"/>
    <p:sldId id="744" r:id="rId61"/>
    <p:sldId id="745" r:id="rId62"/>
    <p:sldId id="668" r:id="rId63"/>
    <p:sldId id="494" r:id="rId64"/>
    <p:sldId id="622" r:id="rId65"/>
    <p:sldId id="747" r:id="rId66"/>
    <p:sldId id="748" r:id="rId67"/>
    <p:sldId id="749" r:id="rId68"/>
    <p:sldId id="746" r:id="rId69"/>
    <p:sldId id="750" r:id="rId70"/>
    <p:sldId id="751" r:id="rId71"/>
    <p:sldId id="700" r:id="rId72"/>
    <p:sldId id="752" r:id="rId73"/>
    <p:sldId id="753" r:id="rId74"/>
    <p:sldId id="754" r:id="rId75"/>
    <p:sldId id="755" r:id="rId76"/>
    <p:sldId id="756" r:id="rId77"/>
    <p:sldId id="757" r:id="rId78"/>
    <p:sldId id="758" r:id="rId79"/>
    <p:sldId id="759" r:id="rId80"/>
    <p:sldId id="760" r:id="rId81"/>
    <p:sldId id="761" r:id="rId82"/>
    <p:sldId id="762" r:id="rId83"/>
    <p:sldId id="763"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CCB0"/>
    <a:srgbClr val="CC4D00"/>
    <a:srgbClr val="185C8E"/>
    <a:srgbClr val="214E91"/>
    <a:srgbClr val="FFFFCC"/>
    <a:srgbClr val="D40555"/>
    <a:srgbClr val="0A5D00"/>
    <a:srgbClr val="B60000"/>
    <a:srgbClr val="C0D6C2"/>
    <a:srgbClr val="335E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27" autoAdjust="0"/>
    <p:restoredTop sz="83379" autoAdjust="0"/>
  </p:normalViewPr>
  <p:slideViewPr>
    <p:cSldViewPr>
      <p:cViewPr>
        <p:scale>
          <a:sx n="80" d="100"/>
          <a:sy n="80" d="100"/>
        </p:scale>
        <p:origin x="-1158" y="-102"/>
      </p:cViewPr>
      <p:guideLst>
        <p:guide orient="horz" pos="3408"/>
        <p:guide orient="horz" pos="3600"/>
        <p:guide orient="horz" pos="912"/>
        <p:guide orient="horz" pos="3360"/>
        <p:guide pos="5616"/>
        <p:guide pos="4320"/>
      </p:guideLst>
    </p:cSldViewPr>
  </p:slideViewPr>
  <p:outlineViewPr>
    <p:cViewPr>
      <p:scale>
        <a:sx n="33" d="100"/>
        <a:sy n="33" d="100"/>
      </p:scale>
      <p:origin x="0" y="3204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tableStyles" Target="tableStyles.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4/25/2018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4/25/2018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a:p>
        </p:txBody>
      </p:sp>
    </p:spTree>
    <p:extLst>
      <p:ext uri="{BB962C8B-B14F-4D97-AF65-F5344CB8AC3E}">
        <p14:creationId xmlns:p14="http://schemas.microsoft.com/office/powerpoint/2010/main" val="3409377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a:p>
        </p:txBody>
      </p:sp>
    </p:spTree>
    <p:extLst>
      <p:ext uri="{BB962C8B-B14F-4D97-AF65-F5344CB8AC3E}">
        <p14:creationId xmlns:p14="http://schemas.microsoft.com/office/powerpoint/2010/main" val="3353618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a:p>
        </p:txBody>
      </p:sp>
    </p:spTree>
    <p:extLst>
      <p:ext uri="{BB962C8B-B14F-4D97-AF65-F5344CB8AC3E}">
        <p14:creationId xmlns:p14="http://schemas.microsoft.com/office/powerpoint/2010/main" val="92101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38</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39</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43</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a:p>
        </p:txBody>
      </p:sp>
    </p:spTree>
    <p:extLst>
      <p:ext uri="{BB962C8B-B14F-4D97-AF65-F5344CB8AC3E}">
        <p14:creationId xmlns:p14="http://schemas.microsoft.com/office/powerpoint/2010/main" val="2087913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48</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50</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51</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54</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57</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58</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60</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62</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63</a:t>
            </a:fld>
            <a:endParaRPr lang="en-US"/>
          </a:p>
        </p:txBody>
      </p:sp>
    </p:spTree>
    <p:extLst>
      <p:ext uri="{BB962C8B-B14F-4D97-AF65-F5344CB8AC3E}">
        <p14:creationId xmlns:p14="http://schemas.microsoft.com/office/powerpoint/2010/main" val="208791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65</a:t>
            </a:fld>
            <a:endParaRPr lang="en-US"/>
          </a:p>
        </p:txBody>
      </p:sp>
    </p:spTree>
    <p:extLst>
      <p:ext uri="{BB962C8B-B14F-4D97-AF65-F5344CB8AC3E}">
        <p14:creationId xmlns:p14="http://schemas.microsoft.com/office/powerpoint/2010/main" val="921016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66</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67</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68</a:t>
            </a:fld>
            <a:endParaRPr lang="en-US"/>
          </a:p>
        </p:txBody>
      </p:sp>
    </p:spTree>
    <p:extLst>
      <p:ext uri="{BB962C8B-B14F-4D97-AF65-F5344CB8AC3E}">
        <p14:creationId xmlns:p14="http://schemas.microsoft.com/office/powerpoint/2010/main" val="2087913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69</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70</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a:p>
        </p:txBody>
      </p:sp>
    </p:spTree>
    <p:extLst>
      <p:ext uri="{BB962C8B-B14F-4D97-AF65-F5344CB8AC3E}">
        <p14:creationId xmlns:p14="http://schemas.microsoft.com/office/powerpoint/2010/main" val="3409377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a:p>
        </p:txBody>
      </p:sp>
    </p:spTree>
    <p:extLst>
      <p:ext uri="{BB962C8B-B14F-4D97-AF65-F5344CB8AC3E}">
        <p14:creationId xmlns:p14="http://schemas.microsoft.com/office/powerpoint/2010/main" val="2280719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a:p>
        </p:txBody>
      </p:sp>
    </p:spTree>
    <p:extLst>
      <p:ext uri="{BB962C8B-B14F-4D97-AF65-F5344CB8AC3E}">
        <p14:creationId xmlns:p14="http://schemas.microsoft.com/office/powerpoint/2010/main" val="2049585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a:p>
        </p:txBody>
      </p:sp>
    </p:spTree>
    <p:extLst>
      <p:ext uri="{BB962C8B-B14F-4D97-AF65-F5344CB8AC3E}">
        <p14:creationId xmlns:p14="http://schemas.microsoft.com/office/powerpoint/2010/main" val="2280719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7" hasCustomPrompt="1"/>
          </p:nvPr>
        </p:nvSpPr>
        <p:spPr>
          <a:xfrm>
            <a:off x="3465912" y="6605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12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159416" y="1066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159416" y="19812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159416" y="28956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159416" y="38100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159416" y="47244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159416" y="5638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7"/>
          <p:cNvSpPr>
            <a:spLocks noGrp="1"/>
          </p:cNvSpPr>
          <p:nvPr>
            <p:ph sz="quarter" idx="18"/>
          </p:nvPr>
        </p:nvSpPr>
        <p:spPr>
          <a:xfrm>
            <a:off x="4800600" y="1066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dirty="0"/>
              <a:t>Click to edit Master text styles</a:t>
            </a:r>
          </a:p>
          <a:p>
            <a:pPr marL="800100" lvl="1" indent="-342900">
              <a:spcAft>
                <a:spcPts val="800"/>
              </a:spcAft>
              <a:buFont typeface="Arial" panose="020B0604020202020204" pitchFamily="34" charset="0"/>
              <a:buChar char="•"/>
            </a:pPr>
            <a:r>
              <a:rPr lang="en-US" dirty="0"/>
              <a:t>Second level</a:t>
            </a:r>
          </a:p>
          <a:p>
            <a:pPr marL="1200150" lvl="2" indent="-285750">
              <a:spcAft>
                <a:spcPts val="800"/>
              </a:spcAft>
              <a:buFont typeface="Arial" panose="020B0604020202020204" pitchFamily="34" charset="0"/>
            </a:pPr>
            <a:r>
              <a:rPr lang="en-US" dirty="0"/>
              <a:t>Third level</a:t>
            </a:r>
          </a:p>
          <a:p>
            <a:pPr marL="1657350" lvl="3" indent="-285750">
              <a:spcAft>
                <a:spcPts val="800"/>
              </a:spcAft>
              <a:buFont typeface="Arial" panose="020B0604020202020204" pitchFamily="34" charset="0"/>
              <a:buChar char="•"/>
            </a:pPr>
            <a:r>
              <a:rPr lang="en-US" dirty="0"/>
              <a:t>Fourth level</a:t>
            </a:r>
          </a:p>
          <a:p>
            <a:pPr marL="2114550" lvl="4" indent="-285750">
              <a:spcAft>
                <a:spcPts val="800"/>
              </a:spcAft>
              <a:buFont typeface="Arial" panose="020B0604020202020204" pitchFamily="34" charset="0"/>
              <a:buChar char="•"/>
            </a:pPr>
            <a:r>
              <a:rPr lang="en-US" dirty="0"/>
              <a:t>Fifth level</a:t>
            </a:r>
          </a:p>
        </p:txBody>
      </p:sp>
      <p:sp>
        <p:nvSpPr>
          <p:cNvPr id="19" name="Content Placeholder 8"/>
          <p:cNvSpPr>
            <a:spLocks noGrp="1"/>
          </p:cNvSpPr>
          <p:nvPr>
            <p:ph sz="quarter" idx="19"/>
          </p:nvPr>
        </p:nvSpPr>
        <p:spPr>
          <a:xfrm>
            <a:off x="4800600" y="19812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1" name="Content Placeholder 9"/>
          <p:cNvSpPr>
            <a:spLocks noGrp="1"/>
          </p:cNvSpPr>
          <p:nvPr>
            <p:ph sz="quarter" idx="20"/>
          </p:nvPr>
        </p:nvSpPr>
        <p:spPr>
          <a:xfrm>
            <a:off x="4800600" y="28956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3" name="Content Placeholder 10"/>
          <p:cNvSpPr>
            <a:spLocks noGrp="1"/>
          </p:cNvSpPr>
          <p:nvPr>
            <p:ph sz="quarter" idx="21"/>
          </p:nvPr>
        </p:nvSpPr>
        <p:spPr>
          <a:xfrm>
            <a:off x="4800600" y="38100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5" name="Content Placeholder 11"/>
          <p:cNvSpPr>
            <a:spLocks noGrp="1"/>
          </p:cNvSpPr>
          <p:nvPr>
            <p:ph sz="quarter" idx="22"/>
          </p:nvPr>
        </p:nvSpPr>
        <p:spPr>
          <a:xfrm>
            <a:off x="4800600" y="47244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7" name="Content Placeholder 12"/>
          <p:cNvSpPr>
            <a:spLocks noGrp="1"/>
          </p:cNvSpPr>
          <p:nvPr>
            <p:ph sz="quarter" idx="23"/>
          </p:nvPr>
        </p:nvSpPr>
        <p:spPr>
          <a:xfrm>
            <a:off x="4800600" y="5638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13" name="Jump Link"/>
          <p:cNvSpPr>
            <a:spLocks noGrp="1"/>
          </p:cNvSpPr>
          <p:nvPr>
            <p:ph type="body" sz="quarter" idx="17" hasCustomPrompt="1"/>
          </p:nvPr>
        </p:nvSpPr>
        <p:spPr>
          <a:xfrm>
            <a:off x="34675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0540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5612"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0198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4999894"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Jump Link"/>
          <p:cNvSpPr>
            <a:spLocks noGrp="1"/>
          </p:cNvSpPr>
          <p:nvPr>
            <p:ph type="body" sz="quarter" idx="12" hasCustomPrompt="1"/>
          </p:nvPr>
        </p:nvSpPr>
        <p:spPr>
          <a:xfrm>
            <a:off x="3357063" y="510540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5257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4675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Text Placeholder 3"/>
          <p:cNvSpPr>
            <a:spLocks noGrp="1"/>
          </p:cNvSpPr>
          <p:nvPr>
            <p:ph type="body" sz="quarter" idx="13"/>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8100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4"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3" name="Photo Credit"/>
          <p:cNvSpPr>
            <a:spLocks noGrp="1"/>
          </p:cNvSpPr>
          <p:nvPr>
            <p:ph type="body" sz="quarter" idx="15" hasCustomPrompt="1"/>
          </p:nvPr>
        </p:nvSpPr>
        <p:spPr>
          <a:xfrm>
            <a:off x="6473952" y="6705599"/>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6"/>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047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5240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0480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48006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5" hasCustomPrompt="1"/>
          </p:nvPr>
        </p:nvSpPr>
        <p:spPr>
          <a:xfrm>
            <a:off x="3465576" y="6553200"/>
            <a:ext cx="2212848" cy="100584"/>
          </a:xfrm>
          <a:prstGeom prst="rect">
            <a:avLst/>
          </a:prstGeom>
        </p:spPr>
        <p:txBody>
          <a:bodyPr lIns="0" tIns="0" rIns="0" bIns="0"/>
          <a:lstStyle>
            <a:lvl1pPr marL="0" indent="0" algn="ctr">
              <a:buNone/>
              <a:defRPr sz="800"/>
            </a:lvl1pPr>
            <a:lvl2pPr>
              <a:defRPr sz="800"/>
            </a:lvl2pPr>
            <a:lvl3pPr>
              <a:defRPr sz="800"/>
            </a:lvl3pPr>
            <a:lvl4pPr>
              <a:defRPr sz="800"/>
            </a:lvl4pPr>
            <a:lvl5pPr>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6"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a:defRPr sz="800"/>
            </a:lvl2pPr>
            <a:lvl3pPr>
              <a:defRPr sz="800"/>
            </a:lvl3pPr>
            <a:lvl4pPr>
              <a:defRPr sz="800"/>
            </a:lvl4pPr>
            <a:lvl5pPr>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102806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5146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8100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50292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6"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7"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9" name="Text Placeholder 3"/>
          <p:cNvSpPr>
            <a:spLocks noGrp="1"/>
          </p:cNvSpPr>
          <p:nvPr>
            <p:ph type="body" sz="quarter" idx="18"/>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588451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17932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06324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394716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483108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57200" y="57150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6" name="Photo Credit"/>
          <p:cNvSpPr>
            <a:spLocks noGrp="1"/>
          </p:cNvSpPr>
          <p:nvPr>
            <p:ph type="body" sz="quarter" idx="19"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14" name="Text Placeholder 3"/>
          <p:cNvSpPr>
            <a:spLocks noGrp="1"/>
          </p:cNvSpPr>
          <p:nvPr>
            <p:ph type="body" sz="quarter" idx="20"/>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10726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16"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438164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
          <p:cNvSpPr>
            <a:spLocks noGrp="1"/>
          </p:cNvSpPr>
          <p:nvPr>
            <p:ph idx="23"/>
          </p:nvPr>
        </p:nvSpPr>
        <p:spPr>
          <a:xfrm>
            <a:off x="466344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
          <p:cNvSpPr>
            <a:spLocks noGrp="1"/>
          </p:cNvSpPr>
          <p:nvPr>
            <p:ph idx="24"/>
          </p:nvPr>
        </p:nvSpPr>
        <p:spPr>
          <a:xfrm>
            <a:off x="45720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
          <p:cNvSpPr>
            <a:spLocks noGrp="1"/>
          </p:cNvSpPr>
          <p:nvPr>
            <p:ph idx="25"/>
          </p:nvPr>
        </p:nvSpPr>
        <p:spPr>
          <a:xfrm>
            <a:off x="466344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21"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78081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35706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27324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357063" y="59960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02643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467512" y="5081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883920" y="0"/>
            <a:ext cx="7955280" cy="1188720"/>
          </a:xfrm>
          <a:prstGeom prst="rect">
            <a:avLst/>
          </a:prstGeom>
        </p:spPr>
        <p:txBody>
          <a:bodyPr/>
          <a:lstStyle>
            <a:lvl1pPr algn="r">
              <a:defRPr sz="4800">
                <a:solidFill>
                  <a:schemeClr val="bg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2438400" y="1264920"/>
            <a:ext cx="6400800" cy="640080"/>
          </a:xfrm>
          <a:prstGeom prst="rect">
            <a:avLst/>
          </a:prstGeom>
        </p:spPr>
        <p:txBody>
          <a:bodyPr/>
          <a:lstStyle>
            <a:lvl1pPr marL="0" indent="0" algn="r">
              <a:buNone/>
              <a:defRPr b="1">
                <a:solidFill>
                  <a:srgbClr val="6A6A6A"/>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p:cNvSpPr>
            <a:spLocks noGrp="1"/>
          </p:cNvSpPr>
          <p:nvPr>
            <p:ph sz="quarter" idx="12"/>
          </p:nvPr>
        </p:nvSpPr>
        <p:spPr>
          <a:xfrm>
            <a:off x="1371600" y="3581400"/>
            <a:ext cx="6400800" cy="2438400"/>
          </a:xfrm>
          <a:prstGeom prst="rect">
            <a:avLst/>
          </a:prstGeom>
        </p:spPr>
        <p:txBody>
          <a:bodyPr/>
          <a:lstStyle>
            <a:lvl1pPr algn="ctr">
              <a:defRPr sz="4000" b="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smtClean="0"/>
              <a:t>Click to edit Master text styles</a:t>
            </a:r>
            <a:endParaRPr lang="en-US" dirty="0"/>
          </a:p>
        </p:txBody>
      </p:sp>
      <p:cxnSp>
        <p:nvCxnSpPr>
          <p:cNvPr id="7" name="Straight Connector 6"/>
          <p:cNvCxnSpPr/>
          <p:nvPr userDrawn="1"/>
        </p:nvCxnSpPr>
        <p:spPr>
          <a:xfrm>
            <a:off x="857250" y="1231900"/>
            <a:ext cx="8001000" cy="0"/>
          </a:xfrm>
          <a:prstGeom prst="line">
            <a:avLst/>
          </a:prstGeom>
          <a:ln>
            <a:solidFill>
              <a:srgbClr val="00518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Jump Link"/>
          <p:cNvSpPr>
            <a:spLocks noGrp="1"/>
          </p:cNvSpPr>
          <p:nvPr>
            <p:ph type="body" sz="quarter" idx="11" hasCustomPrompt="1"/>
          </p:nvPr>
        </p:nvSpPr>
        <p:spPr>
          <a:xfrm>
            <a:off x="3356610" y="66294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949214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2"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6562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109974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4.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965"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6" r:id="rId2"/>
    <p:sldLayoutId id="2147483967" r:id="rId3"/>
    <p:sldLayoutId id="2147483968" r:id="rId4"/>
    <p:sldLayoutId id="2147483969" r:id="rId5"/>
    <p:sldLayoutId id="2147483970" r:id="rId6"/>
    <p:sldLayoutId id="2147483971"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0.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8" Type="http://schemas.openxmlformats.org/officeDocument/2006/relationships/slide" Target="slide64.xml"/><Relationship Id="rId3" Type="http://schemas.openxmlformats.org/officeDocument/2006/relationships/slide" Target="slide4.xml"/><Relationship Id="rId7" Type="http://schemas.openxmlformats.org/officeDocument/2006/relationships/slide" Target="slide46.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40.xml"/><Relationship Id="rId5" Type="http://schemas.openxmlformats.org/officeDocument/2006/relationships/slide" Target="slide28.xml"/><Relationship Id="rId4" Type="http://schemas.openxmlformats.org/officeDocument/2006/relationships/slide" Target="slide18.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5.png"/><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8.png"/><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4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6.png"/><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0.pn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1.png"/><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53.png"/></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5.xml"/><Relationship Id="rId4"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0.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58.png"/></Relationships>
</file>

<file path=ppt/slides/_rels/slide6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25.xml"/><Relationship Id="rId4" Type="http://schemas.openxmlformats.org/officeDocument/2006/relationships/slide" Target="slide2.xml"/></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4.xml"/><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27.xml"/><Relationship Id="rId5" Type="http://schemas.openxmlformats.org/officeDocument/2006/relationships/slide" Target="slide2.xml"/><Relationship Id="rId4" Type="http://schemas.openxmlformats.org/officeDocument/2006/relationships/image" Target="../media/image62.png"/></Relationships>
</file>

<file path=ppt/slides/_rels/slide7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65.png"/></Relationships>
</file>

<file path=ppt/slides/_rels/slide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6.png"/><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69.png"/></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30.xml"/><Relationship Id="rId6" Type="http://schemas.openxmlformats.org/officeDocument/2006/relationships/slide" Target="slide2.xml"/><Relationship Id="rId5" Type="http://schemas.openxmlformats.org/officeDocument/2006/relationships/image" Target="../media/image73.png"/><Relationship Id="rId4" Type="http://schemas.openxmlformats.org/officeDocument/2006/relationships/image" Target="../media/image72.png"/></Relationships>
</file>

<file path=ppt/slides/_rels/slide7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p:txBody>
          <a:bodyPr/>
          <a:lstStyle/>
          <a:p>
            <a:pPr algn="l"/>
            <a:r>
              <a:rPr lang="en-US" b="1" dirty="0">
                <a:solidFill>
                  <a:srgbClr val="214E91"/>
                </a:solidFill>
              </a:rPr>
              <a:t>Mastering </a:t>
            </a:r>
            <a:r>
              <a:rPr lang="en-US" b="1" dirty="0" smtClean="0">
                <a:solidFill>
                  <a:srgbClr val="214E91"/>
                </a:solidFill>
              </a:rPr>
              <a:t>ArcGIS</a:t>
            </a:r>
            <a:br>
              <a:rPr lang="en-US" b="1" dirty="0" smtClean="0">
                <a:solidFill>
                  <a:srgbClr val="214E91"/>
                </a:solidFill>
              </a:rPr>
            </a:br>
            <a:r>
              <a:rPr lang="en-US" sz="2500" dirty="0">
                <a:solidFill>
                  <a:srgbClr val="214E91"/>
                </a:solidFill>
              </a:rPr>
              <a:t>Eighth Edition</a:t>
            </a:r>
          </a:p>
        </p:txBody>
      </p:sp>
      <p:sp>
        <p:nvSpPr>
          <p:cNvPr id="9" name="Subtitle 2"/>
          <p:cNvSpPr>
            <a:spLocks noGrp="1"/>
          </p:cNvSpPr>
          <p:nvPr>
            <p:ph type="subTitle" idx="1"/>
          </p:nvPr>
        </p:nvSpPr>
        <p:spPr/>
        <p:txBody>
          <a:bodyPr/>
          <a:lstStyle/>
          <a:p>
            <a:r>
              <a:rPr lang="en-US" dirty="0">
                <a:solidFill>
                  <a:srgbClr val="820082"/>
                </a:solidFill>
              </a:rPr>
              <a:t>Maribeth </a:t>
            </a:r>
            <a:r>
              <a:rPr lang="en-US" dirty="0" smtClean="0">
                <a:solidFill>
                  <a:srgbClr val="820082"/>
                </a:solidFill>
              </a:rPr>
              <a:t>Price</a:t>
            </a:r>
          </a:p>
          <a:p>
            <a:r>
              <a:rPr lang="en-US" sz="2000" b="0" i="1" dirty="0">
                <a:solidFill>
                  <a:srgbClr val="820082"/>
                </a:solidFill>
              </a:rPr>
              <a:t>South Dakota School of Mines and Technology</a:t>
            </a:r>
            <a:endParaRPr lang="en-US" sz="2000" dirty="0">
              <a:solidFill>
                <a:srgbClr val="820082"/>
              </a:solidFill>
            </a:endParaRPr>
          </a:p>
        </p:txBody>
      </p:sp>
      <p:sp>
        <p:nvSpPr>
          <p:cNvPr id="7" name="Content Placeholder 3"/>
          <p:cNvSpPr>
            <a:spLocks noGrp="1"/>
          </p:cNvSpPr>
          <p:nvPr>
            <p:ph sz="quarter" idx="12"/>
          </p:nvPr>
        </p:nvSpPr>
        <p:spPr/>
        <p:txBody>
          <a:bodyPr/>
          <a:lstStyle/>
          <a:p>
            <a:pPr>
              <a:spcAft>
                <a:spcPts val="2400"/>
              </a:spcAft>
            </a:pPr>
            <a:r>
              <a:rPr lang="en-US" b="1" dirty="0">
                <a:solidFill>
                  <a:srgbClr val="185C8E"/>
                </a:solidFill>
                <a:latin typeface="+mj-lt"/>
              </a:rPr>
              <a:t>Chapter </a:t>
            </a:r>
            <a:r>
              <a:rPr lang="en-US" b="1" dirty="0" smtClean="0">
                <a:solidFill>
                  <a:srgbClr val="185C8E"/>
                </a:solidFill>
                <a:latin typeface="+mj-lt"/>
              </a:rPr>
              <a:t>13</a:t>
            </a:r>
          </a:p>
          <a:p>
            <a:r>
              <a:rPr lang="en-US" dirty="0" err="1"/>
              <a:t>Geodatabases</a:t>
            </a:r>
            <a:endParaRPr lang="en-US" dirty="0"/>
          </a:p>
        </p:txBody>
      </p:sp>
      <p:sp>
        <p:nvSpPr>
          <p:cNvPr id="6" name="Content Placeholder 4"/>
          <p:cNvSpPr>
            <a:spLocks noGrp="1"/>
          </p:cNvSpPr>
          <p:nvPr>
            <p:ph sz="quarter" idx="13"/>
          </p:nvPr>
        </p:nvSpPr>
        <p:spPr/>
        <p:txBody>
          <a:bodyPr/>
          <a:lstStyle/>
          <a:p>
            <a:pPr lvl="0"/>
            <a:r>
              <a:rPr lang="en-US" dirty="0"/>
              <a:t>© 2019 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3414768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Domains</a:t>
            </a:r>
            <a:r>
              <a:rPr lang="en-US" sz="1500" dirty="0" smtClean="0"/>
              <a:t> 1</a:t>
            </a:r>
            <a:endParaRPr lang="en-US" sz="1500" dirty="0"/>
          </a:p>
        </p:txBody>
      </p:sp>
      <p:sp>
        <p:nvSpPr>
          <p:cNvPr id="3" name="Content Placeholder 2"/>
          <p:cNvSpPr>
            <a:spLocks noGrp="1"/>
          </p:cNvSpPr>
          <p:nvPr>
            <p:ph idx="1"/>
          </p:nvPr>
        </p:nvSpPr>
        <p:spPr>
          <a:xfrm>
            <a:off x="457200" y="1295400"/>
            <a:ext cx="8229600" cy="1188720"/>
          </a:xfrm>
        </p:spPr>
        <p:txBody>
          <a:bodyPr/>
          <a:lstStyle/>
          <a:p>
            <a:pPr>
              <a:spcBef>
                <a:spcPts val="600"/>
              </a:spcBef>
            </a:pPr>
            <a:r>
              <a:rPr lang="en-US" dirty="0"/>
              <a:t>Rules about what can go in attribute fields</a:t>
            </a:r>
          </a:p>
          <a:p>
            <a:pPr>
              <a:spcBef>
                <a:spcPts val="600"/>
              </a:spcBef>
            </a:pPr>
            <a:r>
              <a:rPr lang="en-US" dirty="0"/>
              <a:t>Reduces data entry and consistency </a:t>
            </a:r>
            <a:r>
              <a:rPr lang="en-US" dirty="0" smtClean="0"/>
              <a:t>errors </a:t>
            </a:r>
            <a:endParaRPr lang="en-US" dirty="0"/>
          </a:p>
        </p:txBody>
      </p:sp>
      <p:sp>
        <p:nvSpPr>
          <p:cNvPr id="4" name="Content Placeholder 3"/>
          <p:cNvSpPr>
            <a:spLocks noGrp="1"/>
          </p:cNvSpPr>
          <p:nvPr>
            <p:ph idx="13"/>
          </p:nvPr>
        </p:nvSpPr>
        <p:spPr>
          <a:xfrm>
            <a:off x="457200" y="2880360"/>
            <a:ext cx="4023360" cy="1005840"/>
          </a:xfrm>
        </p:spPr>
        <p:txBody>
          <a:bodyPr/>
          <a:lstStyle/>
          <a:p>
            <a:pPr>
              <a:spcBef>
                <a:spcPts val="600"/>
              </a:spcBef>
            </a:pPr>
            <a:r>
              <a:rPr lang="en-US" sz="2400" dirty="0">
                <a:latin typeface="Calibri" pitchFamily="34" charset="0"/>
                <a:cs typeface="Calibri" pitchFamily="34" charset="0"/>
              </a:rPr>
              <a:t>Coded domains</a:t>
            </a:r>
          </a:p>
          <a:p>
            <a:pPr>
              <a:spcBef>
                <a:spcPts val="600"/>
              </a:spcBef>
            </a:pPr>
            <a:r>
              <a:rPr lang="en-US" sz="2400" dirty="0">
                <a:latin typeface="Calibri" pitchFamily="34" charset="0"/>
                <a:cs typeface="Calibri" pitchFamily="34" charset="0"/>
              </a:rPr>
              <a:t>Set list of allowable </a:t>
            </a:r>
            <a:r>
              <a:rPr lang="en-US" sz="2400" dirty="0" smtClean="0">
                <a:latin typeface="Calibri" pitchFamily="34" charset="0"/>
                <a:cs typeface="Calibri" pitchFamily="34" charset="0"/>
              </a:rPr>
              <a:t>values</a:t>
            </a:r>
            <a:endParaRPr lang="en-US" sz="2400" dirty="0">
              <a:latin typeface="Calibri" pitchFamily="34" charset="0"/>
              <a:cs typeface="Calibri" pitchFamily="34" charset="0"/>
            </a:endParaRPr>
          </a:p>
        </p:txBody>
      </p:sp>
      <p:sp>
        <p:nvSpPr>
          <p:cNvPr id="5" name="Content Placeholder 4"/>
          <p:cNvSpPr>
            <a:spLocks noGrp="1"/>
          </p:cNvSpPr>
          <p:nvPr>
            <p:ph idx="14"/>
          </p:nvPr>
        </p:nvSpPr>
        <p:spPr>
          <a:xfrm>
            <a:off x="457200" y="4191000"/>
            <a:ext cx="4023360" cy="457200"/>
          </a:xfrm>
        </p:spPr>
        <p:txBody>
          <a:bodyPr/>
          <a:lstStyle/>
          <a:p>
            <a:r>
              <a:rPr lang="en-US" sz="2400" dirty="0">
                <a:latin typeface="Calibri" pitchFamily="34" charset="0"/>
                <a:cs typeface="Calibri" pitchFamily="34" charset="0"/>
              </a:rPr>
              <a:t>Pipe size:  1”, 3”, 6” or 12</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5" name="Picture 5"/>
          <p:cNvPicPr>
            <a:picLocks noGrp="1" noChangeAspect="1" noChangeArrowheads="1"/>
          </p:cNvPicPr>
          <p:nvPr>
            <p:ph idx="15"/>
          </p:nvPr>
        </p:nvPicPr>
        <p:blipFill>
          <a:blip r:embed="rId2" cstate="print"/>
          <a:srcRect/>
          <a:stretch>
            <a:fillRect/>
          </a:stretch>
        </p:blipFill>
        <p:spPr bwMode="auto">
          <a:xfrm>
            <a:off x="190151" y="5037557"/>
            <a:ext cx="4198691" cy="1262768"/>
          </a:xfrm>
          <a:prstGeom prst="rect">
            <a:avLst/>
          </a:prstGeom>
          <a:noFill/>
          <a:ln w="12700">
            <a:solidFill>
              <a:srgbClr val="000000"/>
            </a:solidFill>
            <a:miter lim="800000"/>
            <a:headEnd/>
            <a:tailEnd/>
          </a:ln>
        </p:spPr>
      </p:pic>
      <p:sp>
        <p:nvSpPr>
          <p:cNvPr id="7" name="Content Placeholder 6"/>
          <p:cNvSpPr>
            <a:spLocks noGrp="1"/>
          </p:cNvSpPr>
          <p:nvPr>
            <p:ph idx="16"/>
          </p:nvPr>
        </p:nvSpPr>
        <p:spPr>
          <a:xfrm>
            <a:off x="4419600" y="2880360"/>
            <a:ext cx="3840480" cy="1005840"/>
          </a:xfrm>
        </p:spPr>
        <p:txBody>
          <a:bodyPr/>
          <a:lstStyle/>
          <a:p>
            <a:pPr>
              <a:spcBef>
                <a:spcPts val="600"/>
              </a:spcBef>
            </a:pPr>
            <a:r>
              <a:rPr lang="en-US" sz="2400" dirty="0">
                <a:latin typeface="Calibri" pitchFamily="34" charset="0"/>
                <a:cs typeface="Calibri" pitchFamily="34" charset="0"/>
              </a:rPr>
              <a:t>Range domains</a:t>
            </a:r>
          </a:p>
          <a:p>
            <a:pPr>
              <a:spcBef>
                <a:spcPts val="600"/>
              </a:spcBef>
            </a:pPr>
            <a:r>
              <a:rPr lang="en-US" sz="2400" dirty="0">
                <a:latin typeface="Calibri" pitchFamily="34" charset="0"/>
                <a:cs typeface="Calibri" pitchFamily="34" charset="0"/>
              </a:rPr>
              <a:t>Set range of allowable </a:t>
            </a:r>
            <a:r>
              <a:rPr lang="en-US" sz="2400" dirty="0" smtClean="0">
                <a:latin typeface="Calibri" pitchFamily="34" charset="0"/>
                <a:cs typeface="Calibri" pitchFamily="34" charset="0"/>
              </a:rPr>
              <a:t>values</a:t>
            </a:r>
            <a:endParaRPr lang="en-US" sz="2400" dirty="0">
              <a:latin typeface="Calibri" pitchFamily="34" charset="0"/>
              <a:cs typeface="Calibri" pitchFamily="34" charset="0"/>
            </a:endParaRPr>
          </a:p>
        </p:txBody>
      </p:sp>
      <p:sp>
        <p:nvSpPr>
          <p:cNvPr id="8" name="Content Placeholder 7"/>
          <p:cNvSpPr>
            <a:spLocks noGrp="1"/>
          </p:cNvSpPr>
          <p:nvPr>
            <p:ph idx="17"/>
          </p:nvPr>
        </p:nvSpPr>
        <p:spPr>
          <a:xfrm>
            <a:off x="4663440" y="4191000"/>
            <a:ext cx="4023360" cy="457200"/>
          </a:xfrm>
        </p:spPr>
        <p:txBody>
          <a:bodyPr/>
          <a:lstStyle/>
          <a:p>
            <a:r>
              <a:rPr lang="en-US" sz="2400" dirty="0">
                <a:latin typeface="Calibri" pitchFamily="34" charset="0"/>
                <a:cs typeface="Calibri" pitchFamily="34" charset="0"/>
              </a:rPr>
              <a:t>Percent:  </a:t>
            </a:r>
            <a:r>
              <a:rPr lang="en-US" sz="2400" dirty="0" smtClean="0">
                <a:latin typeface="Calibri" pitchFamily="34" charset="0"/>
                <a:cs typeface="Calibri" pitchFamily="34" charset="0"/>
              </a:rPr>
              <a:t>0-100</a:t>
            </a:r>
            <a:endParaRPr lang="en-US" sz="2400" dirty="0">
              <a:latin typeface="Calibri" pitchFamily="34" charset="0"/>
              <a:cs typeface="Calibri" pitchFamily="34" charset="0"/>
            </a:endParaRPr>
          </a:p>
        </p:txBody>
      </p:sp>
      <p:pic>
        <p:nvPicPr>
          <p:cNvPr id="16" name="Picture 8"/>
          <p:cNvPicPr>
            <a:picLocks noGrp="1" noChangeAspect="1" noChangeArrowheads="1"/>
          </p:cNvPicPr>
          <p:nvPr>
            <p:ph idx="20"/>
          </p:nvPr>
        </p:nvPicPr>
        <p:blipFill>
          <a:blip r:embed="rId3" cstate="print"/>
          <a:srcRect/>
          <a:stretch>
            <a:fillRect/>
          </a:stretch>
        </p:blipFill>
        <p:spPr bwMode="auto">
          <a:xfrm>
            <a:off x="4569774" y="5029200"/>
            <a:ext cx="4345626" cy="1279482"/>
          </a:xfrm>
          <a:prstGeom prst="rect">
            <a:avLst/>
          </a:prstGeom>
          <a:noFill/>
          <a:ln w="12700">
            <a:solidFill>
              <a:srgbClr val="000000"/>
            </a:solidFill>
            <a:miter lim="800000"/>
            <a:headEnd/>
            <a:tailEnd/>
          </a:ln>
        </p:spPr>
      </p:pic>
      <p:sp>
        <p:nvSpPr>
          <p:cNvPr id="14" name="Text Placeholder 9"/>
          <p:cNvSpPr>
            <a:spLocks noGrp="1"/>
          </p:cNvSpPr>
          <p:nvPr>
            <p:ph type="body" sz="quarter" idx="2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046034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Subtypes</a:t>
            </a:r>
            <a:endParaRPr lang="en-US" sz="1500"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 y="1300182"/>
            <a:ext cx="5272604" cy="509583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638800" y="1295400"/>
            <a:ext cx="3200400" cy="5029200"/>
          </a:xfrm>
        </p:spPr>
        <p:txBody>
          <a:bodyPr/>
          <a:lstStyle/>
          <a:p>
            <a:pPr>
              <a:spcBef>
                <a:spcPct val="50000"/>
              </a:spcBef>
            </a:pPr>
            <a:r>
              <a:rPr lang="en-US" sz="2400" dirty="0">
                <a:latin typeface="Calibri" pitchFamily="34" charset="0"/>
                <a:cs typeface="Calibri" pitchFamily="34" charset="0"/>
              </a:rPr>
              <a:t>Integer-coded classes of features</a:t>
            </a:r>
          </a:p>
          <a:p>
            <a:pPr>
              <a:spcBef>
                <a:spcPct val="50000"/>
              </a:spcBef>
            </a:pPr>
            <a:r>
              <a:rPr lang="en-US" sz="2400" dirty="0">
                <a:latin typeface="Calibri" pitchFamily="34" charset="0"/>
                <a:cs typeface="Calibri" pitchFamily="34" charset="0"/>
              </a:rPr>
              <a:t>Automatic display with different symbols</a:t>
            </a:r>
          </a:p>
          <a:p>
            <a:pPr>
              <a:spcBef>
                <a:spcPct val="50000"/>
              </a:spcBef>
            </a:pPr>
            <a:r>
              <a:rPr lang="en-US" sz="2400" dirty="0">
                <a:latin typeface="Calibri" pitchFamily="34" charset="0"/>
                <a:cs typeface="Calibri" pitchFamily="34" charset="0"/>
              </a:rPr>
              <a:t>Behave as different layers during editing</a:t>
            </a:r>
          </a:p>
          <a:p>
            <a:pPr>
              <a:spcBef>
                <a:spcPct val="50000"/>
              </a:spcBef>
            </a:pPr>
            <a:r>
              <a:rPr lang="en-US" sz="2400" dirty="0">
                <a:latin typeface="Calibri" pitchFamily="34" charset="0"/>
                <a:cs typeface="Calibri" pitchFamily="34" charset="0"/>
              </a:rPr>
              <a:t>Each subtype can have own default values</a:t>
            </a:r>
          </a:p>
          <a:p>
            <a:pPr>
              <a:spcBef>
                <a:spcPct val="50000"/>
              </a:spcBef>
            </a:pPr>
            <a:r>
              <a:rPr lang="en-US" sz="2400" dirty="0">
                <a:latin typeface="Calibri" pitchFamily="34" charset="0"/>
                <a:cs typeface="Calibri" pitchFamily="34" charset="0"/>
              </a:rPr>
              <a:t>Streamlines attribute entry</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122579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Planar topology</a:t>
            </a:r>
            <a:endParaRPr lang="en-US" sz="1500" dirty="0"/>
          </a:p>
        </p:txBody>
      </p:sp>
      <p:sp>
        <p:nvSpPr>
          <p:cNvPr id="7" name="Content Placeholder 2"/>
          <p:cNvSpPr>
            <a:spLocks noGrp="1"/>
          </p:cNvSpPr>
          <p:nvPr>
            <p:ph idx="1"/>
          </p:nvPr>
        </p:nvSpPr>
        <p:spPr>
          <a:xfrm>
            <a:off x="457200" y="1295400"/>
            <a:ext cx="4480560" cy="4800600"/>
          </a:xfrm>
        </p:spPr>
        <p:txBody>
          <a:bodyPr/>
          <a:lstStyle/>
          <a:p>
            <a:r>
              <a:rPr lang="en-US" sz="2800" dirty="0"/>
              <a:t>Set up rules within and between layers</a:t>
            </a:r>
          </a:p>
          <a:p>
            <a:pPr lvl="1"/>
            <a:r>
              <a:rPr lang="en-US" sz="2400" dirty="0"/>
              <a:t>Must not overlap</a:t>
            </a:r>
          </a:p>
          <a:p>
            <a:pPr lvl="1"/>
            <a:r>
              <a:rPr lang="en-US" sz="2400" dirty="0"/>
              <a:t>Must not have gaps</a:t>
            </a:r>
          </a:p>
          <a:p>
            <a:pPr lvl="1"/>
            <a:r>
              <a:rPr lang="en-US" sz="2400" dirty="0"/>
              <a:t>Must not self-intersect, etc.</a:t>
            </a:r>
          </a:p>
          <a:p>
            <a:r>
              <a:rPr lang="en-US" sz="2800" dirty="0"/>
              <a:t>Use during editing to ensure topologic consistency between features and feature classes</a:t>
            </a:r>
          </a:p>
        </p:txBody>
      </p:sp>
      <p:pic>
        <p:nvPicPr>
          <p:cNvPr id="9" name="Picture 3"/>
          <p:cNvPicPr>
            <a:picLocks noGrp="1" noChangeAspect="1" noChangeArrowheads="1"/>
          </p:cNvPicPr>
          <p:nvPr>
            <p:ph idx="13"/>
          </p:nvPr>
        </p:nvPicPr>
        <p:blipFill>
          <a:blip r:embed="rId3" cstate="print"/>
          <a:srcRect/>
          <a:stretch>
            <a:fillRect/>
          </a:stretch>
        </p:blipFill>
        <p:spPr bwMode="auto">
          <a:xfrm>
            <a:off x="5195773" y="1912140"/>
            <a:ext cx="3562953" cy="3054962"/>
          </a:xfrm>
          <a:prstGeom prst="rect">
            <a:avLst/>
          </a:prstGeom>
          <a:noFill/>
          <a:ln w="12700">
            <a:solidFill>
              <a:srgbClr val="000000"/>
            </a:solidFill>
            <a:miter lim="800000"/>
            <a:headEnd/>
            <a:tailEnd/>
          </a:ln>
        </p:spPr>
      </p:pic>
      <p:sp>
        <p:nvSpPr>
          <p:cNvPr id="6" name="Content Placeholder 4"/>
          <p:cNvSpPr>
            <a:spLocks noGrp="1"/>
          </p:cNvSpPr>
          <p:nvPr>
            <p:ph idx="14"/>
          </p:nvPr>
        </p:nvSpPr>
        <p:spPr>
          <a:xfrm>
            <a:off x="5501640" y="4968240"/>
            <a:ext cx="3108960" cy="822960"/>
          </a:xfrm>
        </p:spPr>
        <p:txBody>
          <a:bodyPr/>
          <a:lstStyle/>
          <a:p>
            <a:pPr>
              <a:spcBef>
                <a:spcPct val="50000"/>
              </a:spcBef>
            </a:pPr>
            <a:r>
              <a:rPr lang="en-US" sz="2400" dirty="0">
                <a:latin typeface="Calibri" pitchFamily="34" charset="0"/>
                <a:cs typeface="Calibri" pitchFamily="34" charset="0"/>
              </a:rPr>
              <a:t>Align county, state, and reservation boundaries</a:t>
            </a:r>
          </a:p>
        </p:txBody>
      </p:sp>
      <p:sp>
        <p:nvSpPr>
          <p:cNvPr id="8" name="Text Placeholder 5"/>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6332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topology</a:t>
            </a:r>
            <a:endParaRPr lang="en-US" sz="1500" dirty="0"/>
          </a:p>
        </p:txBody>
      </p:sp>
      <p:sp>
        <p:nvSpPr>
          <p:cNvPr id="3" name="Content Placeholder 2"/>
          <p:cNvSpPr>
            <a:spLocks noGrp="1"/>
          </p:cNvSpPr>
          <p:nvPr>
            <p:ph idx="1"/>
          </p:nvPr>
        </p:nvSpPr>
        <p:spPr>
          <a:xfrm>
            <a:off x="457200" y="1295400"/>
            <a:ext cx="8412480" cy="1524000"/>
          </a:xfrm>
        </p:spPr>
        <p:txBody>
          <a:bodyPr/>
          <a:lstStyle/>
          <a:p>
            <a:pPr>
              <a:lnSpc>
                <a:spcPct val="80000"/>
              </a:lnSpc>
            </a:pPr>
            <a:r>
              <a:rPr lang="en-US" sz="2800" dirty="0"/>
              <a:t>Create networks to analyze traffic, utilities</a:t>
            </a:r>
          </a:p>
          <a:p>
            <a:pPr>
              <a:lnSpc>
                <a:spcPct val="80000"/>
              </a:lnSpc>
            </a:pPr>
            <a:r>
              <a:rPr lang="en-US" sz="2800" dirty="0"/>
              <a:t>Connectivity rules</a:t>
            </a:r>
          </a:p>
          <a:p>
            <a:pPr lvl="1">
              <a:lnSpc>
                <a:spcPct val="80000"/>
              </a:lnSpc>
            </a:pPr>
            <a:r>
              <a:rPr lang="en-US" sz="2400" dirty="0"/>
              <a:t>12” pipe connects to 6” pipe only through adapter</a:t>
            </a:r>
          </a:p>
        </p:txBody>
      </p:sp>
      <p:pic>
        <p:nvPicPr>
          <p:cNvPr id="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84602" y="2926737"/>
            <a:ext cx="3931920" cy="310278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1600200" y="6172200"/>
            <a:ext cx="1371600" cy="457200"/>
          </a:xfrm>
        </p:spPr>
        <p:txBody>
          <a:bodyPr anchor="ctr"/>
          <a:lstStyle/>
          <a:p>
            <a:r>
              <a:rPr lang="en-US" sz="2400" dirty="0">
                <a:latin typeface="Calibri" pitchFamily="34" charset="0"/>
                <a:cs typeface="Calibri" pitchFamily="34" charset="0"/>
              </a:rPr>
              <a:t>Find path</a:t>
            </a:r>
          </a:p>
        </p:txBody>
      </p:sp>
      <p:pic>
        <p:nvPicPr>
          <p:cNvPr id="12" name="Picture 5"/>
          <p:cNvPicPr>
            <a:picLocks noGrp="1" noChangeAspect="1" noChangeArrowheads="1"/>
          </p:cNvPicPr>
          <p:nvPr>
            <p:ph idx="15"/>
          </p:nvPr>
        </p:nvPicPr>
        <p:blipFill>
          <a:blip r:embed="rId3" cstate="print"/>
          <a:srcRect/>
          <a:stretch>
            <a:fillRect/>
          </a:stretch>
        </p:blipFill>
        <p:spPr bwMode="auto">
          <a:xfrm>
            <a:off x="4805866" y="2897048"/>
            <a:ext cx="3840480" cy="3162161"/>
          </a:xfrm>
          <a:prstGeom prst="rect">
            <a:avLst/>
          </a:prstGeom>
          <a:noFill/>
          <a:ln w="12700">
            <a:solidFill>
              <a:srgbClr val="000000"/>
            </a:solidFill>
            <a:miter lim="800000"/>
            <a:headEnd/>
            <a:tailEnd/>
          </a:ln>
        </p:spPr>
      </p:pic>
      <p:sp>
        <p:nvSpPr>
          <p:cNvPr id="7" name="Content Placeholder 6"/>
          <p:cNvSpPr>
            <a:spLocks noGrp="1"/>
          </p:cNvSpPr>
          <p:nvPr>
            <p:ph idx="16"/>
          </p:nvPr>
        </p:nvSpPr>
        <p:spPr>
          <a:xfrm>
            <a:off x="5486400" y="6172200"/>
            <a:ext cx="2468880" cy="457200"/>
          </a:xfrm>
        </p:spPr>
        <p:txBody>
          <a:bodyPr anchor="ctr"/>
          <a:lstStyle/>
          <a:p>
            <a:r>
              <a:rPr lang="en-US" sz="2400" dirty="0">
                <a:latin typeface="Calibri" pitchFamily="34" charset="0"/>
                <a:cs typeface="Calibri" pitchFamily="34" charset="0"/>
              </a:rPr>
              <a:t>Trace downstream</a:t>
            </a:r>
          </a:p>
        </p:txBody>
      </p:sp>
      <p:sp>
        <p:nvSpPr>
          <p:cNvPr id="11" name="Text Placeholder 7"/>
          <p:cNvSpPr>
            <a:spLocks noGrp="1"/>
          </p:cNvSpPr>
          <p:nvPr>
            <p:ph type="body" sz="quarter" idx="20"/>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476154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Versioned editing</a:t>
            </a:r>
          </a:p>
        </p:txBody>
      </p:sp>
      <p:sp>
        <p:nvSpPr>
          <p:cNvPr id="3" name="Content Placeholder 2"/>
          <p:cNvSpPr>
            <a:spLocks noGrp="1"/>
          </p:cNvSpPr>
          <p:nvPr>
            <p:ph idx="1"/>
          </p:nvPr>
        </p:nvSpPr>
        <p:spPr/>
        <p:txBody>
          <a:bodyPr/>
          <a:lstStyle/>
          <a:p>
            <a:r>
              <a:rPr lang="en-US" dirty="0"/>
              <a:t>SDE </a:t>
            </a:r>
            <a:r>
              <a:rPr lang="en-US" dirty="0" err="1"/>
              <a:t>geodatabases</a:t>
            </a:r>
            <a:r>
              <a:rPr lang="en-US" dirty="0"/>
              <a:t> only</a:t>
            </a:r>
          </a:p>
          <a:p>
            <a:r>
              <a:rPr lang="en-US" dirty="0"/>
              <a:t>Allow multiple users to edit </a:t>
            </a:r>
            <a:r>
              <a:rPr lang="en-US" dirty="0" err="1"/>
              <a:t>geodatabases</a:t>
            </a:r>
            <a:r>
              <a:rPr lang="en-US" dirty="0"/>
              <a:t> simultaneously</a:t>
            </a:r>
          </a:p>
          <a:p>
            <a:r>
              <a:rPr lang="en-US" dirty="0"/>
              <a:t>Can resolve conflicts between edited versions</a:t>
            </a:r>
          </a:p>
          <a:p>
            <a:r>
              <a:rPr lang="en-US" dirty="0"/>
              <a:t>Can test “what-if” scenarios</a:t>
            </a:r>
          </a:p>
          <a:p>
            <a:r>
              <a:rPr lang="en-US" dirty="0"/>
              <a:t>Can roll back to previous versions in case of failures</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609633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Schema</a:t>
            </a:r>
          </a:p>
        </p:txBody>
      </p:sp>
      <p:sp>
        <p:nvSpPr>
          <p:cNvPr id="3" name="Content Placeholder 2"/>
          <p:cNvSpPr>
            <a:spLocks noGrp="1"/>
          </p:cNvSpPr>
          <p:nvPr>
            <p:ph idx="1"/>
          </p:nvPr>
        </p:nvSpPr>
        <p:spPr/>
        <p:txBody>
          <a:bodyPr/>
          <a:lstStyle/>
          <a:p>
            <a:r>
              <a:rPr lang="en-US" dirty="0"/>
              <a:t>A schema is a full description of all the feature classes, tables, fields, topology, and relationships in a database.</a:t>
            </a:r>
          </a:p>
          <a:p>
            <a:pPr lvl="1"/>
            <a:r>
              <a:rPr lang="en-US" dirty="0"/>
              <a:t>May be grown through time as database is haphazardly assembled</a:t>
            </a:r>
          </a:p>
          <a:p>
            <a:pPr lvl="1"/>
            <a:r>
              <a:rPr lang="en-US" dirty="0"/>
              <a:t>May be designed ahead of time to fulfill specific organizational needs</a:t>
            </a:r>
          </a:p>
          <a:p>
            <a:pPr lvl="1"/>
            <a:r>
              <a:rPr lang="en-US" dirty="0"/>
              <a:t>Can be downloaded, shared, and customized</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109117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Database schema</a:t>
            </a:r>
          </a:p>
        </p:txBody>
      </p:sp>
      <p:pic>
        <p:nvPicPr>
          <p:cNvPr id="7" name="Picture 2"/>
          <p:cNvPicPr>
            <a:picLocks noGrp="1" noChangeAspect="1" noChangeArrowheads="1"/>
          </p:cNvPicPr>
          <p:nvPr>
            <p:ph idx="1"/>
          </p:nvPr>
        </p:nvPicPr>
        <p:blipFill>
          <a:blip r:embed="rId3" cstate="print"/>
          <a:srcRect/>
          <a:stretch>
            <a:fillRect/>
          </a:stretch>
        </p:blipFill>
        <p:spPr bwMode="auto">
          <a:xfrm>
            <a:off x="1273288" y="1032511"/>
            <a:ext cx="6309360" cy="5591436"/>
          </a:xfrm>
          <a:prstGeom prst="rect">
            <a:avLst/>
          </a:prstGeom>
          <a:noFill/>
          <a:ln w="12700">
            <a:solidFill>
              <a:srgbClr val="000000"/>
            </a:solidFill>
            <a:miter lim="800000"/>
            <a:headEnd/>
            <a:tailEnd/>
          </a:ln>
        </p:spPr>
      </p:pic>
      <p:sp>
        <p:nvSpPr>
          <p:cNvPr id="4" name="Content Placeholder 3"/>
          <p:cNvSpPr>
            <a:spLocks noGrp="1"/>
          </p:cNvSpPr>
          <p:nvPr>
            <p:ph idx="13"/>
          </p:nvPr>
        </p:nvSpPr>
        <p:spPr>
          <a:xfrm>
            <a:off x="1295400" y="5237415"/>
            <a:ext cx="2011680" cy="1280160"/>
          </a:xfrm>
          <a:solidFill>
            <a:srgbClr val="FFFFCC"/>
          </a:solidFill>
        </p:spPr>
        <p:txBody>
          <a:bodyPr/>
          <a:lstStyle/>
          <a:p>
            <a:pPr>
              <a:spcBef>
                <a:spcPct val="50000"/>
              </a:spcBef>
            </a:pPr>
            <a:r>
              <a:rPr lang="en-US" sz="2000" dirty="0">
                <a:latin typeface="Calibri" pitchFamily="34" charset="0"/>
                <a:cs typeface="Calibri" pitchFamily="34" charset="0"/>
              </a:rPr>
              <a:t>Database schema</a:t>
            </a:r>
          </a:p>
          <a:p>
            <a:pPr>
              <a:spcBef>
                <a:spcPct val="50000"/>
              </a:spcBef>
            </a:pPr>
            <a:r>
              <a:rPr lang="en-US" sz="2000" dirty="0">
                <a:latin typeface="Calibri" pitchFamily="34" charset="0"/>
                <a:cs typeface="Calibri" pitchFamily="34" charset="0"/>
              </a:rPr>
              <a:t>San </a:t>
            </a:r>
            <a:r>
              <a:rPr lang="en-US" sz="2000" dirty="0" err="1">
                <a:latin typeface="Calibri" pitchFamily="34" charset="0"/>
                <a:cs typeface="Calibri" pitchFamily="34" charset="0"/>
              </a:rPr>
              <a:t>Bernadino</a:t>
            </a:r>
            <a:r>
              <a:rPr lang="en-US" sz="2000" dirty="0">
                <a:latin typeface="Calibri" pitchFamily="34" charset="0"/>
                <a:cs typeface="Calibri" pitchFamily="34" charset="0"/>
              </a:rPr>
              <a:t> County GIS</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694969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Schema close-ups</a:t>
            </a:r>
          </a:p>
        </p:txBody>
      </p:sp>
      <p:pic>
        <p:nvPicPr>
          <p:cNvPr id="102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68680" y="1040131"/>
            <a:ext cx="7406640" cy="552868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143500" y="2421575"/>
            <a:ext cx="4114800" cy="457200"/>
          </a:xfrm>
          <a:noFill/>
        </p:spPr>
        <p:txBody>
          <a:bodyPr/>
          <a:lstStyle/>
          <a:p>
            <a:r>
              <a:rPr lang="en-US" sz="2000" dirty="0">
                <a:latin typeface="Calibri" pitchFamily="34" charset="0"/>
                <a:cs typeface="Calibri" pitchFamily="34" charset="0"/>
              </a:rPr>
              <a:t>Centerline feature class with subtypes</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9724363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Creating data sets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49207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good </a:t>
            </a:r>
            <a:r>
              <a:rPr lang="en-US" dirty="0" err="1"/>
              <a:t>geodatabases</a:t>
            </a:r>
            <a:endParaRPr lang="en-US" dirty="0"/>
          </a:p>
        </p:txBody>
      </p:sp>
      <p:sp>
        <p:nvSpPr>
          <p:cNvPr id="3" name="Content Placeholder 2"/>
          <p:cNvSpPr>
            <a:spLocks noGrp="1"/>
          </p:cNvSpPr>
          <p:nvPr>
            <p:ph idx="1"/>
          </p:nvPr>
        </p:nvSpPr>
        <p:spPr/>
        <p:txBody>
          <a:bodyPr/>
          <a:lstStyle/>
          <a:p>
            <a:pPr>
              <a:spcBef>
                <a:spcPts val="1000"/>
              </a:spcBef>
            </a:pPr>
            <a:r>
              <a:rPr lang="en-US" dirty="0"/>
              <a:t>Define the purpose; talk to users about needs</a:t>
            </a:r>
          </a:p>
          <a:p>
            <a:pPr>
              <a:spcBef>
                <a:spcPts val="1000"/>
              </a:spcBef>
            </a:pPr>
            <a:r>
              <a:rPr lang="en-US" dirty="0"/>
              <a:t>Define the geographic characteristics</a:t>
            </a:r>
          </a:p>
          <a:p>
            <a:pPr lvl="1">
              <a:spcBef>
                <a:spcPts val="1000"/>
              </a:spcBef>
            </a:pPr>
            <a:r>
              <a:rPr lang="en-US" dirty="0"/>
              <a:t>Area extent, scale, projection</a:t>
            </a:r>
          </a:p>
          <a:p>
            <a:pPr>
              <a:spcBef>
                <a:spcPts val="1000"/>
              </a:spcBef>
            </a:pPr>
            <a:r>
              <a:rPr lang="en-US" dirty="0"/>
              <a:t>List and organize feature classes and </a:t>
            </a:r>
            <a:r>
              <a:rPr lang="en-US" dirty="0" err="1"/>
              <a:t>rasters</a:t>
            </a:r>
            <a:endParaRPr lang="en-US" dirty="0"/>
          </a:p>
          <a:p>
            <a:pPr>
              <a:spcBef>
                <a:spcPts val="1000"/>
              </a:spcBef>
            </a:pPr>
            <a:r>
              <a:rPr lang="en-US" dirty="0"/>
              <a:t>Define schema: fields, domains, subtypes</a:t>
            </a:r>
          </a:p>
          <a:p>
            <a:pPr>
              <a:spcBef>
                <a:spcPts val="1000"/>
              </a:spcBef>
            </a:pPr>
            <a:r>
              <a:rPr lang="en-US" dirty="0"/>
              <a:t>Plan metadata development</a:t>
            </a:r>
          </a:p>
          <a:p>
            <a:pPr>
              <a:spcBef>
                <a:spcPts val="1000"/>
              </a:spcBef>
            </a:pPr>
            <a:r>
              <a:rPr lang="en-US" dirty="0"/>
              <a:t>For long-term projects, develop a schedule for creating and updating data</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704567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dirty="0"/>
              <a:t>Outline</a:t>
            </a:r>
          </a:p>
        </p:txBody>
      </p:sp>
      <p:sp>
        <p:nvSpPr>
          <p:cNvPr id="4" name="Content Placeholder 2"/>
          <p:cNvSpPr>
            <a:spLocks noGrp="1"/>
          </p:cNvSpPr>
          <p:nvPr>
            <p:ph idx="1"/>
          </p:nvPr>
        </p:nvSpPr>
        <p:spPr>
          <a:xfrm>
            <a:off x="457200" y="838200"/>
            <a:ext cx="8229600" cy="5760720"/>
          </a:xfrm>
        </p:spPr>
        <p:txBody>
          <a:bodyPr/>
          <a:lstStyle/>
          <a:p>
            <a:r>
              <a:rPr lang="en-US" dirty="0" smtClean="0">
                <a:hlinkClick r:id="rId2" action="ppaction://hlinksldjump"/>
              </a:rPr>
              <a:t>About </a:t>
            </a:r>
            <a:r>
              <a:rPr lang="en-US" dirty="0">
                <a:hlinkClick r:id="rId2" action="ppaction://hlinksldjump"/>
              </a:rPr>
              <a:t>ArcGIS</a:t>
            </a:r>
            <a:endParaRPr lang="en-US" dirty="0"/>
          </a:p>
          <a:p>
            <a:pPr lvl="1"/>
            <a:r>
              <a:rPr lang="en-US" dirty="0">
                <a:hlinkClick r:id="rId3" action="ppaction://hlinksldjump"/>
              </a:rPr>
              <a:t>About </a:t>
            </a:r>
            <a:r>
              <a:rPr lang="en-US" dirty="0" err="1">
                <a:hlinkClick r:id="rId3" action="ppaction://hlinksldjump"/>
              </a:rPr>
              <a:t>geodatabases</a:t>
            </a:r>
            <a:endParaRPr lang="en-US" dirty="0"/>
          </a:p>
          <a:p>
            <a:pPr lvl="1"/>
            <a:r>
              <a:rPr lang="en-US" dirty="0">
                <a:hlinkClick r:id="rId4" action="ppaction://hlinksldjump"/>
              </a:rPr>
              <a:t>Creating data sets</a:t>
            </a:r>
            <a:endParaRPr lang="en-US" dirty="0"/>
          </a:p>
          <a:p>
            <a:pPr lvl="1"/>
            <a:r>
              <a:rPr lang="en-US" dirty="0">
                <a:hlinkClick r:id="rId5" action="ppaction://hlinksldjump"/>
              </a:rPr>
              <a:t>Setting up domains</a:t>
            </a:r>
            <a:endParaRPr lang="en-US" dirty="0"/>
          </a:p>
          <a:p>
            <a:pPr lvl="1"/>
            <a:r>
              <a:rPr lang="en-US" dirty="0">
                <a:hlinkClick r:id="rId6" action="ppaction://hlinksldjump"/>
              </a:rPr>
              <a:t>Split and merge policies</a:t>
            </a:r>
            <a:endParaRPr lang="en-US" dirty="0"/>
          </a:p>
          <a:p>
            <a:pPr lvl="1"/>
            <a:r>
              <a:rPr lang="en-US" dirty="0">
                <a:hlinkClick r:id="rId7" action="ppaction://hlinksldjump"/>
              </a:rPr>
              <a:t>About subtypes</a:t>
            </a:r>
            <a:endParaRPr lang="en-US" dirty="0"/>
          </a:p>
          <a:p>
            <a:pPr lvl="1"/>
            <a:r>
              <a:rPr lang="en-US" dirty="0">
                <a:hlinkClick r:id="rId8" action="ppaction://hlinksldjump"/>
              </a:rPr>
              <a:t>Editing annotation</a:t>
            </a:r>
            <a:endParaRPr lang="en-US" dirty="0"/>
          </a:p>
        </p:txBody>
      </p:sp>
    </p:spTree>
    <p:extLst>
      <p:ext uri="{BB962C8B-B14F-4D97-AF65-F5344CB8AC3E}">
        <p14:creationId xmlns:p14="http://schemas.microsoft.com/office/powerpoint/2010/main" val="76688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Organizing feature classes</a:t>
            </a:r>
          </a:p>
        </p:txBody>
      </p:sp>
      <p:sp>
        <p:nvSpPr>
          <p:cNvPr id="3" name="Content Placeholder 2"/>
          <p:cNvSpPr>
            <a:spLocks noGrp="1"/>
          </p:cNvSpPr>
          <p:nvPr>
            <p:ph idx="1"/>
          </p:nvPr>
        </p:nvSpPr>
        <p:spPr>
          <a:xfrm>
            <a:off x="457200" y="1295400"/>
            <a:ext cx="8229600" cy="1188720"/>
          </a:xfrm>
        </p:spPr>
        <p:txBody>
          <a:bodyPr/>
          <a:lstStyle/>
          <a:p>
            <a:pPr>
              <a:spcBef>
                <a:spcPts val="600"/>
              </a:spcBef>
            </a:pPr>
            <a:r>
              <a:rPr lang="en-US" dirty="0"/>
              <a:t>Keep similar features in the same feature class</a:t>
            </a:r>
          </a:p>
          <a:p>
            <a:pPr>
              <a:spcBef>
                <a:spcPts val="600"/>
              </a:spcBef>
            </a:pPr>
            <a:r>
              <a:rPr lang="en-US" dirty="0"/>
              <a:t>Easy to separate; difficult to </a:t>
            </a:r>
            <a:r>
              <a:rPr lang="en-US" dirty="0" smtClean="0"/>
              <a:t>merge</a:t>
            </a:r>
            <a:endParaRPr lang="en-US" dirty="0"/>
          </a:p>
        </p:txBody>
      </p:sp>
      <p:pic>
        <p:nvPicPr>
          <p:cNvPr id="1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152400" y="3170239"/>
            <a:ext cx="3108960" cy="2068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4"/>
          <p:cNvSpPr>
            <a:spLocks noGrp="1"/>
          </p:cNvSpPr>
          <p:nvPr>
            <p:ph idx="14"/>
          </p:nvPr>
        </p:nvSpPr>
        <p:spPr>
          <a:xfrm>
            <a:off x="457200" y="5516880"/>
            <a:ext cx="2560320" cy="731520"/>
          </a:xfrm>
        </p:spPr>
        <p:txBody>
          <a:bodyPr/>
          <a:lstStyle/>
          <a:p>
            <a:r>
              <a:rPr lang="en-US" sz="2000" dirty="0"/>
              <a:t>One feature class with highway type </a:t>
            </a:r>
            <a:r>
              <a:rPr lang="en-US" sz="2000" dirty="0" smtClean="0"/>
              <a:t>field</a:t>
            </a:r>
            <a:endParaRPr lang="en-US" sz="2000" dirty="0"/>
          </a:p>
        </p:txBody>
      </p:sp>
      <p:pic>
        <p:nvPicPr>
          <p:cNvPr id="19"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3429000" y="2996406"/>
            <a:ext cx="2743200" cy="2242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6"/>
          <p:cNvSpPr>
            <a:spLocks noGrp="1"/>
          </p:cNvSpPr>
          <p:nvPr>
            <p:ph idx="16"/>
          </p:nvPr>
        </p:nvSpPr>
        <p:spPr>
          <a:xfrm>
            <a:off x="3611880" y="5791200"/>
            <a:ext cx="2103120" cy="457200"/>
          </a:xfrm>
        </p:spPr>
        <p:txBody>
          <a:bodyPr/>
          <a:lstStyle/>
          <a:p>
            <a:r>
              <a:rPr lang="en-US" sz="2000" dirty="0"/>
              <a:t>Symbolize by </a:t>
            </a:r>
            <a:r>
              <a:rPr lang="en-US" sz="2000" dirty="0" smtClean="0"/>
              <a:t>field</a:t>
            </a:r>
            <a:endParaRPr lang="en-US" sz="2000" dirty="0"/>
          </a:p>
        </p:txBody>
      </p:sp>
      <p:pic>
        <p:nvPicPr>
          <p:cNvPr id="2050" name="Picture 7"/>
          <p:cNvPicPr>
            <a:picLocks noGrp="1" noChangeAspect="1" noChangeArrowheads="1"/>
          </p:cNvPicPr>
          <p:nvPr>
            <p:ph idx="17"/>
          </p:nvPr>
        </p:nvPicPr>
        <p:blipFill>
          <a:blip r:embed="rId4">
            <a:extLst>
              <a:ext uri="{28A0092B-C50C-407E-A947-70E740481C1C}">
                <a14:useLocalDpi xmlns:a14="http://schemas.microsoft.com/office/drawing/2010/main" val="0"/>
              </a:ext>
            </a:extLst>
          </a:blip>
          <a:srcRect/>
          <a:stretch>
            <a:fillRect/>
          </a:stretch>
        </p:blipFill>
        <p:spPr bwMode="auto">
          <a:xfrm>
            <a:off x="6339840" y="2971800"/>
            <a:ext cx="2651760" cy="2266924"/>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8"/>
          <p:cNvSpPr>
            <a:spLocks noGrp="1"/>
          </p:cNvSpPr>
          <p:nvPr>
            <p:ph idx="20"/>
          </p:nvPr>
        </p:nvSpPr>
        <p:spPr>
          <a:xfrm>
            <a:off x="6629400" y="5608320"/>
            <a:ext cx="1828800" cy="640080"/>
          </a:xfrm>
        </p:spPr>
        <p:txBody>
          <a:bodyPr/>
          <a:lstStyle/>
          <a:p>
            <a:r>
              <a:rPr lang="en-US" sz="2000" dirty="0"/>
              <a:t>Query or clip to desired </a:t>
            </a:r>
            <a:r>
              <a:rPr lang="en-US" sz="2000" dirty="0" smtClean="0"/>
              <a:t>form</a:t>
            </a:r>
            <a:endParaRPr lang="en-US" sz="2000" dirty="0"/>
          </a:p>
        </p:txBody>
      </p:sp>
      <p:sp>
        <p:nvSpPr>
          <p:cNvPr id="14" name="Text Placeholder 9"/>
          <p:cNvSpPr>
            <a:spLocks noGrp="1"/>
          </p:cNvSpPr>
          <p:nvPr>
            <p:ph type="body" sz="quarter" idx="2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125282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a:t>
            </a:r>
            <a:r>
              <a:rPr lang="en-US" dirty="0" err="1"/>
              <a:t>geodatabase</a:t>
            </a:r>
            <a:endParaRPr lang="en-US" dirty="0"/>
          </a:p>
        </p:txBody>
      </p:sp>
      <p:sp>
        <p:nvSpPr>
          <p:cNvPr id="3" name="Content Placeholder 2"/>
          <p:cNvSpPr>
            <a:spLocks noGrp="1"/>
          </p:cNvSpPr>
          <p:nvPr>
            <p:ph idx="1"/>
          </p:nvPr>
        </p:nvSpPr>
        <p:spPr>
          <a:xfrm>
            <a:off x="457200" y="1295400"/>
            <a:ext cx="8229600" cy="548640"/>
          </a:xfrm>
        </p:spPr>
        <p:txBody>
          <a:bodyPr/>
          <a:lstStyle/>
          <a:p>
            <a:pPr algn="ctr"/>
            <a:r>
              <a:rPr lang="en-US" sz="2800" b="1" dirty="0">
                <a:latin typeface="Calibri" pitchFamily="34" charset="0"/>
                <a:cs typeface="Calibri" pitchFamily="34" charset="0"/>
              </a:rPr>
              <a:t>In </a:t>
            </a:r>
            <a:r>
              <a:rPr lang="en-US" sz="2800" b="1" dirty="0" err="1">
                <a:latin typeface="Calibri" pitchFamily="34" charset="0"/>
                <a:cs typeface="Calibri" pitchFamily="34" charset="0"/>
              </a:rPr>
              <a:t>ArcCatalog</a:t>
            </a:r>
            <a:endParaRPr lang="en-US" sz="2800" b="1" dirty="0">
              <a:latin typeface="Calibri" pitchFamily="34" charset="0"/>
              <a:cs typeface="Calibri" pitchFamily="34" charset="0"/>
            </a:endParaRPr>
          </a:p>
        </p:txBody>
      </p:sp>
      <p:pic>
        <p:nvPicPr>
          <p:cNvPr id="3074"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381000" y="1905000"/>
            <a:ext cx="4663440" cy="453926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p:cNvPicPr>
            <a:picLocks noGrp="1" noChangeAspect="1" noChangeArrowheads="1"/>
          </p:cNvPicPr>
          <p:nvPr>
            <p:ph idx="14"/>
          </p:nvPr>
        </p:nvPicPr>
        <p:blipFill>
          <a:blip r:embed="rId4" cstate="print"/>
          <a:srcRect/>
          <a:stretch>
            <a:fillRect/>
          </a:stretch>
        </p:blipFill>
        <p:spPr bwMode="auto">
          <a:xfrm>
            <a:off x="5638800" y="2133600"/>
            <a:ext cx="3200400" cy="3657600"/>
          </a:xfrm>
          <a:prstGeom prst="rect">
            <a:avLst/>
          </a:prstGeom>
          <a:noFill/>
          <a:ln w="9525">
            <a:solidFill>
              <a:schemeClr val="tx1"/>
            </a:solidFill>
            <a:miter lim="800000"/>
            <a:headEnd/>
            <a:tailEnd/>
          </a:ln>
        </p:spPr>
      </p:pic>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814018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Importing feature classes</a:t>
            </a:r>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3200400" cy="3011187"/>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3"/>
          <p:cNvSpPr>
            <a:spLocks noGrp="1"/>
          </p:cNvSpPr>
          <p:nvPr>
            <p:ph idx="13"/>
          </p:nvPr>
        </p:nvSpPr>
        <p:spPr>
          <a:xfrm>
            <a:off x="457200" y="4175760"/>
            <a:ext cx="3931920" cy="2377440"/>
          </a:xfrm>
        </p:spPr>
        <p:txBody>
          <a:bodyPr/>
          <a:lstStyle/>
          <a:p>
            <a:pPr>
              <a:spcBef>
                <a:spcPts val="600"/>
              </a:spcBef>
            </a:pPr>
            <a:r>
              <a:rPr lang="en-US" sz="2000" b="1" dirty="0">
                <a:latin typeface="Calibri" pitchFamily="34" charset="0"/>
                <a:cs typeface="Calibri" pitchFamily="34" charset="0"/>
              </a:rPr>
              <a:t>Importing feature classes</a:t>
            </a:r>
          </a:p>
          <a:p>
            <a:pPr>
              <a:spcBef>
                <a:spcPts val="600"/>
              </a:spcBef>
            </a:pPr>
            <a:r>
              <a:rPr lang="en-US" sz="2000" dirty="0">
                <a:latin typeface="Calibri" pitchFamily="34" charset="0"/>
                <a:cs typeface="Calibri" pitchFamily="34" charset="0"/>
              </a:rPr>
              <a:t>Single or batch tools</a:t>
            </a:r>
          </a:p>
          <a:p>
            <a:pPr>
              <a:spcBef>
                <a:spcPts val="600"/>
              </a:spcBef>
            </a:pPr>
            <a:r>
              <a:rPr lang="en-US" sz="2000" dirty="0">
                <a:latin typeface="Calibri" pitchFamily="34" charset="0"/>
                <a:cs typeface="Calibri" pitchFamily="34" charset="0"/>
              </a:rPr>
              <a:t>Use SQL to select a subset</a:t>
            </a:r>
          </a:p>
          <a:p>
            <a:pPr>
              <a:spcBef>
                <a:spcPts val="600"/>
              </a:spcBef>
            </a:pPr>
            <a:r>
              <a:rPr lang="en-US" sz="2000" dirty="0">
                <a:latin typeface="Calibri" pitchFamily="34" charset="0"/>
                <a:cs typeface="Calibri" pitchFamily="34" charset="0"/>
              </a:rPr>
              <a:t>Layer CS will be automatically projected if different from a feature dataset CS</a:t>
            </a:r>
          </a:p>
        </p:txBody>
      </p:sp>
      <p:pic>
        <p:nvPicPr>
          <p:cNvPr id="4099" name="Picture 4"/>
          <p:cNvPicPr>
            <a:picLocks noGrp="1" noChangeAspect="1" noChangeArrowheads="1"/>
          </p:cNvPicPr>
          <p:nvPr>
            <p:ph idx="14"/>
          </p:nvPr>
        </p:nvPicPr>
        <p:blipFill>
          <a:blip r:embed="rId4">
            <a:extLst>
              <a:ext uri="{28A0092B-C50C-407E-A947-70E740481C1C}">
                <a14:useLocalDpi xmlns:a14="http://schemas.microsoft.com/office/drawing/2010/main" val="0"/>
              </a:ext>
            </a:extLst>
          </a:blip>
          <a:srcRect/>
          <a:stretch>
            <a:fillRect/>
          </a:stretch>
        </p:blipFill>
        <p:spPr bwMode="auto">
          <a:xfrm>
            <a:off x="4352927" y="1143428"/>
            <a:ext cx="4638673" cy="5181172"/>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898228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Feature Class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54458" y="1295400"/>
            <a:ext cx="7035084" cy="5257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98498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Feature datasets</a:t>
            </a:r>
            <a:endParaRPr lang="en-US" sz="1500"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430640" y="1447800"/>
            <a:ext cx="4446160" cy="3719123"/>
          </a:xfrm>
          <a:prstGeom prst="rect">
            <a:avLst/>
          </a:prstGeom>
          <a:noFill/>
          <a:ln w="12700">
            <a:solidFill>
              <a:srgbClr val="000000"/>
            </a:solidFill>
            <a:miter lim="800000"/>
            <a:headEnd/>
            <a:tailEnd/>
          </a:ln>
        </p:spPr>
      </p:pic>
      <p:sp>
        <p:nvSpPr>
          <p:cNvPr id="4" name="Content Placeholder 3"/>
          <p:cNvSpPr>
            <a:spLocks noGrp="1"/>
          </p:cNvSpPr>
          <p:nvPr>
            <p:ph idx="13"/>
          </p:nvPr>
        </p:nvSpPr>
        <p:spPr>
          <a:xfrm>
            <a:off x="5257800" y="1295400"/>
            <a:ext cx="3657600" cy="5029200"/>
          </a:xfrm>
        </p:spPr>
        <p:txBody>
          <a:bodyPr/>
          <a:lstStyle/>
          <a:p>
            <a:r>
              <a:rPr lang="en-US" sz="2800" dirty="0">
                <a:latin typeface="Calibri" pitchFamily="34" charset="0"/>
                <a:cs typeface="Calibri" pitchFamily="34" charset="0"/>
              </a:rPr>
              <a:t>Related feature </a:t>
            </a:r>
            <a:r>
              <a:rPr lang="en-US" sz="2800" dirty="0" smtClean="0">
                <a:latin typeface="Calibri" pitchFamily="34" charset="0"/>
                <a:cs typeface="Calibri" pitchFamily="34" charset="0"/>
              </a:rPr>
              <a:t>classes</a:t>
            </a:r>
            <a:endParaRPr lang="en-US" sz="2800" dirty="0">
              <a:latin typeface="Calibri" pitchFamily="34" charset="0"/>
              <a:cs typeface="Calibri" pitchFamily="34" charset="0"/>
            </a:endParaRPr>
          </a:p>
          <a:p>
            <a:pPr>
              <a:spcBef>
                <a:spcPts val="2400"/>
              </a:spcBef>
            </a:pPr>
            <a:r>
              <a:rPr lang="en-US" sz="2800" dirty="0">
                <a:latin typeface="Calibri" pitchFamily="34" charset="0"/>
                <a:cs typeface="Calibri" pitchFamily="34" charset="0"/>
              </a:rPr>
              <a:t>Common coordinate </a:t>
            </a:r>
            <a:r>
              <a:rPr lang="en-US" sz="2800" dirty="0" smtClean="0">
                <a:latin typeface="Calibri" pitchFamily="34" charset="0"/>
                <a:cs typeface="Calibri" pitchFamily="34" charset="0"/>
              </a:rPr>
              <a:t>system</a:t>
            </a:r>
            <a:endParaRPr lang="en-US" sz="2800" dirty="0">
              <a:latin typeface="Calibri" pitchFamily="34" charset="0"/>
              <a:cs typeface="Calibri" pitchFamily="34" charset="0"/>
            </a:endParaRPr>
          </a:p>
          <a:p>
            <a:pPr>
              <a:spcBef>
                <a:spcPts val="2400"/>
              </a:spcBef>
            </a:pPr>
            <a:r>
              <a:rPr lang="en-US" sz="2800" dirty="0">
                <a:latin typeface="Calibri" pitchFamily="34" charset="0"/>
                <a:cs typeface="Calibri" pitchFamily="34" charset="0"/>
              </a:rPr>
              <a:t>May participate in topologic relationships and networks</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981030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Systems</a:t>
            </a:r>
          </a:p>
        </p:txBody>
      </p:sp>
      <p:sp>
        <p:nvSpPr>
          <p:cNvPr id="3" name="Content Placeholder 2"/>
          <p:cNvSpPr>
            <a:spLocks noGrp="1"/>
          </p:cNvSpPr>
          <p:nvPr>
            <p:ph idx="1"/>
          </p:nvPr>
        </p:nvSpPr>
        <p:spPr/>
        <p:txBody>
          <a:bodyPr/>
          <a:lstStyle/>
          <a:p>
            <a:r>
              <a:rPr lang="en-US" dirty="0"/>
              <a:t>Every feature class in a feature dataset must have the same coordinate system.</a:t>
            </a:r>
          </a:p>
          <a:p>
            <a:r>
              <a:rPr lang="en-US" dirty="0"/>
              <a:t>The CS is defined during creation of the FDS.</a:t>
            </a:r>
          </a:p>
          <a:p>
            <a:r>
              <a:rPr lang="en-US" dirty="0"/>
              <a:t>Imported/created feature classes will automatically be projected to the FDS coordinate system.</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8930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feature datasets</a:t>
            </a:r>
            <a:endParaRPr lang="en-US" sz="1500" dirty="0"/>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48640" y="1143000"/>
            <a:ext cx="8046720" cy="5354374"/>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4953000"/>
            <a:ext cx="3566160" cy="1188720"/>
          </a:xfrm>
          <a:solidFill>
            <a:srgbClr val="B0CCB0"/>
          </a:solidFill>
        </p:spPr>
        <p:txBody>
          <a:bodyPr/>
          <a:lstStyle/>
          <a:p>
            <a:r>
              <a:rPr lang="en-US" sz="2400" dirty="0">
                <a:latin typeface="Calibri" pitchFamily="34" charset="0"/>
                <a:cs typeface="Calibri" pitchFamily="34" charset="0"/>
              </a:rPr>
              <a:t>Once a feature dataset is created, the coordinate system cannot be changed.</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759232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dirty="0" err="1"/>
              <a:t>geodatabase</a:t>
            </a:r>
            <a:r>
              <a:rPr lang="en-US" dirty="0"/>
              <a:t> features</a:t>
            </a:r>
          </a:p>
        </p:txBody>
      </p:sp>
      <p:sp>
        <p:nvSpPr>
          <p:cNvPr id="3" name="Content Placeholder 2"/>
          <p:cNvSpPr>
            <a:spLocks noGrp="1"/>
          </p:cNvSpPr>
          <p:nvPr>
            <p:ph idx="1"/>
          </p:nvPr>
        </p:nvSpPr>
        <p:spPr/>
        <p:txBody>
          <a:bodyPr/>
          <a:lstStyle/>
          <a:p>
            <a:r>
              <a:rPr lang="en-US" dirty="0"/>
              <a:t>Domains</a:t>
            </a:r>
          </a:p>
          <a:p>
            <a:r>
              <a:rPr lang="en-US" dirty="0"/>
              <a:t>Split and merge policies</a:t>
            </a:r>
          </a:p>
          <a:p>
            <a:r>
              <a:rPr lang="en-US" dirty="0" smtClean="0"/>
              <a:t>Subtypes</a:t>
            </a:r>
            <a:endParaRPr lang="en-US" dirty="0"/>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377250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Setting up domains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085356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Domains</a:t>
            </a:r>
            <a:r>
              <a:rPr lang="en-US" sz="1500" dirty="0" smtClean="0"/>
              <a:t> 2</a:t>
            </a:r>
            <a:endParaRPr lang="en-US" sz="1500" dirty="0"/>
          </a:p>
        </p:txBody>
      </p:sp>
      <p:sp>
        <p:nvSpPr>
          <p:cNvPr id="4" name="Content Placeholder 2"/>
          <p:cNvSpPr>
            <a:spLocks noGrp="1"/>
          </p:cNvSpPr>
          <p:nvPr>
            <p:ph idx="1"/>
          </p:nvPr>
        </p:nvSpPr>
        <p:spPr>
          <a:xfrm>
            <a:off x="457200" y="1143000"/>
            <a:ext cx="4206240" cy="5257800"/>
          </a:xfrm>
        </p:spPr>
        <p:txBody>
          <a:bodyPr/>
          <a:lstStyle/>
          <a:p>
            <a:r>
              <a:rPr lang="en-US" dirty="0"/>
              <a:t>Rules for data entry</a:t>
            </a:r>
          </a:p>
          <a:p>
            <a:pPr lvl="1"/>
            <a:r>
              <a:rPr lang="en-US" dirty="0"/>
              <a:t>Prevent typing errors</a:t>
            </a:r>
          </a:p>
          <a:p>
            <a:pPr lvl="1"/>
            <a:r>
              <a:rPr lang="en-US" dirty="0"/>
              <a:t>Can verify that values fall into correct range</a:t>
            </a:r>
          </a:p>
          <a:p>
            <a:r>
              <a:rPr lang="en-US" dirty="0"/>
              <a:t>Created for entire database</a:t>
            </a:r>
          </a:p>
          <a:p>
            <a:r>
              <a:rPr lang="en-US" dirty="0"/>
              <a:t>Can be re-used in different feature classes</a:t>
            </a:r>
          </a:p>
        </p:txBody>
      </p:sp>
      <p:pic>
        <p:nvPicPr>
          <p:cNvPr id="8" name="Content Placeholder 3"/>
          <p:cNvPicPr>
            <a:picLocks noGrp="1" noChangeAspect="1" noChangeArrowheads="1"/>
          </p:cNvPicPr>
          <p:nvPr>
            <p:ph idx="13"/>
          </p:nvPr>
        </p:nvPicPr>
        <p:blipFill>
          <a:blip r:embed="rId3" cstate="print"/>
          <a:srcRect/>
          <a:stretch>
            <a:fillRect/>
          </a:stretch>
        </p:blipFill>
        <p:spPr bwMode="auto">
          <a:xfrm>
            <a:off x="4800600" y="1371600"/>
            <a:ext cx="4114800" cy="4840941"/>
          </a:xfrm>
          <a:prstGeom prst="rect">
            <a:avLst/>
          </a:prstGeom>
          <a:noFill/>
          <a:ln w="9525">
            <a:no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273116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About ArcGIS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a:t>
            </a:r>
            <a:r>
              <a:rPr lang="en-US" dirty="0" smtClean="0"/>
              <a:t>13.</a:t>
            </a:r>
            <a:endParaRPr lang="en-US" dirty="0"/>
          </a:p>
          <a:p>
            <a:pPr algn="ctr"/>
            <a:r>
              <a:rPr lang="en-US" dirty="0" err="1"/>
              <a:t>Geodatabases</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7843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Domains</a:t>
            </a:r>
          </a:p>
        </p:txBody>
      </p:sp>
      <p:sp>
        <p:nvSpPr>
          <p:cNvPr id="3" name="Content Placeholder 2"/>
          <p:cNvSpPr>
            <a:spLocks noGrp="1"/>
          </p:cNvSpPr>
          <p:nvPr>
            <p:ph idx="1"/>
          </p:nvPr>
        </p:nvSpPr>
        <p:spPr>
          <a:xfrm>
            <a:off x="457200" y="1295400"/>
            <a:ext cx="3291840" cy="1371600"/>
          </a:xfrm>
        </p:spPr>
        <p:txBody>
          <a:bodyPr/>
          <a:lstStyle/>
          <a:p>
            <a:pPr>
              <a:spcBef>
                <a:spcPts val="600"/>
              </a:spcBef>
            </a:pPr>
            <a:r>
              <a:rPr lang="en-US" sz="2800" b="1" dirty="0">
                <a:latin typeface="Calibri" pitchFamily="34" charset="0"/>
                <a:cs typeface="Calibri" pitchFamily="34" charset="0"/>
              </a:rPr>
              <a:t>Coded domains</a:t>
            </a:r>
          </a:p>
          <a:p>
            <a:pPr>
              <a:spcBef>
                <a:spcPts val="600"/>
              </a:spcBef>
            </a:pPr>
            <a:r>
              <a:rPr lang="en-US" sz="2400" dirty="0">
                <a:latin typeface="Calibri" pitchFamily="34" charset="0"/>
                <a:cs typeface="Calibri" pitchFamily="34" charset="0"/>
              </a:rPr>
              <a:t>Set up a list of allowable </a:t>
            </a:r>
            <a:r>
              <a:rPr lang="en-US" sz="2400" dirty="0" smtClean="0">
                <a:latin typeface="Calibri" pitchFamily="34" charset="0"/>
                <a:cs typeface="Calibri" pitchFamily="34" charset="0"/>
              </a:rPr>
              <a:t>values</a:t>
            </a:r>
            <a:endParaRPr lang="en-US" sz="2400" dirty="0">
              <a:latin typeface="Calibri" pitchFamily="34" charset="0"/>
              <a:cs typeface="Calibri" pitchFamily="34" charset="0"/>
            </a:endParaRPr>
          </a:p>
        </p:txBody>
      </p:sp>
      <p:sp>
        <p:nvSpPr>
          <p:cNvPr id="4" name="Content Placeholder 3"/>
          <p:cNvSpPr>
            <a:spLocks noGrp="1"/>
          </p:cNvSpPr>
          <p:nvPr>
            <p:ph idx="13"/>
          </p:nvPr>
        </p:nvSpPr>
        <p:spPr>
          <a:xfrm>
            <a:off x="457200" y="3124200"/>
            <a:ext cx="3383280" cy="457200"/>
          </a:xfrm>
        </p:spPr>
        <p:txBody>
          <a:bodyPr/>
          <a:lstStyle/>
          <a:p>
            <a:r>
              <a:rPr lang="en-US" sz="2400" dirty="0">
                <a:latin typeface="Calibri" pitchFamily="34" charset="0"/>
                <a:cs typeface="Calibri" pitchFamily="34" charset="0"/>
              </a:rPr>
              <a:t>Pipe size:  1”, 3”, 6” or 12</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2" name="Picture 4"/>
          <p:cNvPicPr>
            <a:picLocks noGrp="1" noChangeAspect="1" noChangeArrowheads="1"/>
          </p:cNvPicPr>
          <p:nvPr>
            <p:ph idx="14"/>
          </p:nvPr>
        </p:nvPicPr>
        <p:blipFill>
          <a:blip r:embed="rId2" cstate="print"/>
          <a:srcRect/>
          <a:stretch>
            <a:fillRect/>
          </a:stretch>
        </p:blipFill>
        <p:spPr bwMode="auto">
          <a:xfrm>
            <a:off x="190151" y="4351757"/>
            <a:ext cx="4198691" cy="1262768"/>
          </a:xfrm>
          <a:prstGeom prst="rect">
            <a:avLst/>
          </a:prstGeom>
          <a:noFill/>
          <a:ln w="12700">
            <a:solidFill>
              <a:srgbClr val="000000"/>
            </a:solidFill>
            <a:miter lim="800000"/>
            <a:headEnd/>
            <a:tailEnd/>
          </a:ln>
        </p:spPr>
      </p:pic>
      <p:sp>
        <p:nvSpPr>
          <p:cNvPr id="6" name="Content Placeholder 5"/>
          <p:cNvSpPr>
            <a:spLocks noGrp="1"/>
          </p:cNvSpPr>
          <p:nvPr>
            <p:ph idx="15"/>
          </p:nvPr>
        </p:nvSpPr>
        <p:spPr>
          <a:xfrm>
            <a:off x="5151120" y="1295400"/>
            <a:ext cx="2468880" cy="1371600"/>
          </a:xfrm>
        </p:spPr>
        <p:txBody>
          <a:bodyPr/>
          <a:lstStyle/>
          <a:p>
            <a:pPr>
              <a:spcBef>
                <a:spcPts val="600"/>
              </a:spcBef>
            </a:pPr>
            <a:r>
              <a:rPr lang="en-US" sz="2800" b="1" dirty="0">
                <a:latin typeface="Calibri" pitchFamily="34" charset="0"/>
                <a:cs typeface="Calibri" pitchFamily="34" charset="0"/>
              </a:rPr>
              <a:t>Range domains</a:t>
            </a:r>
          </a:p>
          <a:p>
            <a:pPr>
              <a:spcBef>
                <a:spcPts val="600"/>
              </a:spcBef>
            </a:pPr>
            <a:r>
              <a:rPr lang="en-US" sz="2400" dirty="0">
                <a:latin typeface="Calibri" pitchFamily="34" charset="0"/>
                <a:cs typeface="Calibri" pitchFamily="34" charset="0"/>
              </a:rPr>
              <a:t>Set up a range of allowable </a:t>
            </a:r>
            <a:r>
              <a:rPr lang="en-US" sz="2400" dirty="0" smtClean="0">
                <a:latin typeface="Calibri" pitchFamily="34" charset="0"/>
                <a:cs typeface="Calibri" pitchFamily="34" charset="0"/>
              </a:rPr>
              <a:t>values</a:t>
            </a:r>
            <a:endParaRPr lang="en-US" sz="2400" dirty="0">
              <a:latin typeface="Calibri" pitchFamily="34" charset="0"/>
              <a:cs typeface="Calibri" pitchFamily="34" charset="0"/>
            </a:endParaRPr>
          </a:p>
        </p:txBody>
      </p:sp>
      <p:sp>
        <p:nvSpPr>
          <p:cNvPr id="7" name="Content Placeholder 6"/>
          <p:cNvSpPr>
            <a:spLocks noGrp="1"/>
          </p:cNvSpPr>
          <p:nvPr>
            <p:ph idx="16"/>
          </p:nvPr>
        </p:nvSpPr>
        <p:spPr>
          <a:xfrm>
            <a:off x="5151120" y="3124200"/>
            <a:ext cx="2103120" cy="457200"/>
          </a:xfrm>
        </p:spPr>
        <p:txBody>
          <a:bodyPr/>
          <a:lstStyle/>
          <a:p>
            <a:r>
              <a:rPr lang="en-US" sz="2400" dirty="0">
                <a:latin typeface="Calibri" pitchFamily="34" charset="0"/>
                <a:cs typeface="Calibri" pitchFamily="34" charset="0"/>
              </a:rPr>
              <a:t>Percent:  </a:t>
            </a:r>
            <a:r>
              <a:rPr lang="en-US" sz="2400" dirty="0" smtClean="0">
                <a:latin typeface="Calibri" pitchFamily="34" charset="0"/>
                <a:cs typeface="Calibri" pitchFamily="34" charset="0"/>
              </a:rPr>
              <a:t>0-100</a:t>
            </a:r>
            <a:endParaRPr lang="en-US" sz="2400" dirty="0">
              <a:latin typeface="Calibri" pitchFamily="34" charset="0"/>
              <a:cs typeface="Calibri" pitchFamily="34" charset="0"/>
            </a:endParaRPr>
          </a:p>
        </p:txBody>
      </p:sp>
      <p:pic>
        <p:nvPicPr>
          <p:cNvPr id="13" name="Picture 7"/>
          <p:cNvPicPr>
            <a:picLocks noGrp="1" noChangeAspect="1" noChangeArrowheads="1"/>
          </p:cNvPicPr>
          <p:nvPr>
            <p:ph idx="17"/>
          </p:nvPr>
        </p:nvPicPr>
        <p:blipFill>
          <a:blip r:embed="rId3" cstate="print"/>
          <a:srcRect/>
          <a:stretch>
            <a:fillRect/>
          </a:stretch>
        </p:blipFill>
        <p:spPr bwMode="auto">
          <a:xfrm>
            <a:off x="4645974" y="4343400"/>
            <a:ext cx="4345626" cy="1279482"/>
          </a:xfrm>
          <a:prstGeom prst="rect">
            <a:avLst/>
          </a:prstGeom>
          <a:noFill/>
          <a:ln w="12700">
            <a:solidFill>
              <a:srgbClr val="000000"/>
            </a:solidFill>
            <a:miter lim="800000"/>
            <a:headEnd/>
            <a:tailEnd/>
          </a:ln>
        </p:spPr>
      </p:pic>
      <p:sp>
        <p:nvSpPr>
          <p:cNvPr id="11" name="Text Placeholder 8"/>
          <p:cNvSpPr>
            <a:spLocks noGrp="1"/>
          </p:cNvSpPr>
          <p:nvPr>
            <p:ph type="body" sz="quarter" idx="20"/>
          </p:nvPr>
        </p:nvSpPr>
        <p:spPr/>
        <p:txBody>
          <a:bodyPr/>
          <a:lstStyle/>
          <a:p>
            <a:r>
              <a:rPr lang="en-US" dirty="0"/>
              <a:t>Types of Domains</a:t>
            </a:r>
          </a:p>
        </p:txBody>
      </p:sp>
    </p:spTree>
    <p:extLst>
      <p:ext uri="{BB962C8B-B14F-4D97-AF65-F5344CB8AC3E}">
        <p14:creationId xmlns:p14="http://schemas.microsoft.com/office/powerpoint/2010/main" val="3202077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Domain uses</a:t>
            </a:r>
          </a:p>
        </p:txBody>
      </p:sp>
      <p:pic>
        <p:nvPicPr>
          <p:cNvPr id="8" name="Picture 2"/>
          <p:cNvPicPr>
            <a:picLocks noGrp="1" noChangeAspect="1" noChangeArrowheads="1"/>
          </p:cNvPicPr>
          <p:nvPr>
            <p:ph idx="1"/>
          </p:nvPr>
        </p:nvPicPr>
        <p:blipFill>
          <a:blip r:embed="rId2" cstate="print"/>
          <a:srcRect/>
          <a:stretch>
            <a:fillRect/>
          </a:stretch>
        </p:blipFill>
        <p:spPr bwMode="auto">
          <a:xfrm>
            <a:off x="457200" y="1623393"/>
            <a:ext cx="8229600" cy="3101007"/>
          </a:xfrm>
          <a:prstGeom prst="rect">
            <a:avLst/>
          </a:prstGeom>
          <a:noFill/>
          <a:ln w="12700">
            <a:solidFill>
              <a:srgbClr val="000000"/>
            </a:solidFill>
            <a:miter lim="800000"/>
            <a:headEnd/>
            <a:tailEnd/>
          </a:ln>
        </p:spPr>
      </p:pic>
      <p:sp>
        <p:nvSpPr>
          <p:cNvPr id="4" name="Content Placeholder 3"/>
          <p:cNvSpPr>
            <a:spLocks noGrp="1"/>
          </p:cNvSpPr>
          <p:nvPr>
            <p:ph idx="13"/>
          </p:nvPr>
        </p:nvSpPr>
        <p:spPr>
          <a:xfrm>
            <a:off x="457200" y="5257800"/>
            <a:ext cx="8229600" cy="1143000"/>
          </a:xfrm>
        </p:spPr>
        <p:txBody>
          <a:bodyPr/>
          <a:lstStyle/>
          <a:p>
            <a:r>
              <a:rPr lang="en-US" dirty="0">
                <a:latin typeface="Calibri" pitchFamily="34" charset="0"/>
                <a:cs typeface="Calibri" pitchFamily="34" charset="0"/>
              </a:rPr>
              <a:t>Save space by storing numeric code, but set up domain for easy interpretation of </a:t>
            </a:r>
            <a:r>
              <a:rPr lang="en-US" dirty="0" smtClean="0">
                <a:latin typeface="Calibri" pitchFamily="34" charset="0"/>
                <a:cs typeface="Calibri" pitchFamily="34" charset="0"/>
              </a:rPr>
              <a:t>values</a:t>
            </a:r>
            <a:endParaRPr lang="en-US" dirty="0">
              <a:latin typeface="Calibri" pitchFamily="34" charset="0"/>
              <a:cs typeface="Calibri" pitchFamily="34" charset="0"/>
            </a:endParaRPr>
          </a:p>
        </p:txBody>
      </p:sp>
      <p:sp>
        <p:nvSpPr>
          <p:cNvPr id="7" name="Text Placeholder 4"/>
          <p:cNvSpPr>
            <a:spLocks noGrp="1"/>
          </p:cNvSpPr>
          <p:nvPr>
            <p:ph type="body" sz="quarter" idx="16"/>
          </p:nvPr>
        </p:nvSpPr>
        <p:spPr/>
        <p:txBody>
          <a:bodyPr/>
          <a:lstStyle/>
          <a:p>
            <a:r>
              <a:rPr lang="en-US" dirty="0"/>
              <a:t>Types of </a:t>
            </a:r>
            <a:r>
              <a:rPr lang="en-US" dirty="0" smtClean="0"/>
              <a:t>Domains</a:t>
            </a:r>
            <a:endParaRPr lang="en-US" dirty="0"/>
          </a:p>
        </p:txBody>
      </p:sp>
    </p:spTree>
    <p:extLst>
      <p:ext uri="{BB962C8B-B14F-4D97-AF65-F5344CB8AC3E}">
        <p14:creationId xmlns:p14="http://schemas.microsoft.com/office/powerpoint/2010/main" val="1394106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 Coded Domain</a:t>
            </a:r>
            <a:endParaRPr lang="en-US" sz="1500"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297811"/>
            <a:ext cx="8229600" cy="517677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257800" y="1295400"/>
            <a:ext cx="3657600" cy="3962400"/>
          </a:xfrm>
        </p:spPr>
        <p:txBody>
          <a:bodyPr/>
          <a:lstStyle/>
          <a:p>
            <a:pPr marL="457200" indent="-457200">
              <a:spcBef>
                <a:spcPts val="600"/>
              </a:spcBef>
              <a:buFont typeface="+mj-lt"/>
              <a:buAutoNum type="arabicPeriod"/>
            </a:pPr>
            <a:r>
              <a:rPr lang="en-US" sz="2400" dirty="0">
                <a:latin typeface="Calibri" pitchFamily="34" charset="0"/>
                <a:cs typeface="Calibri" pitchFamily="34" charset="0"/>
              </a:rPr>
              <a:t>Enter Domain name and description in empty row.</a:t>
            </a:r>
          </a:p>
          <a:p>
            <a:pPr marL="457200" indent="-457200">
              <a:spcBef>
                <a:spcPts val="600"/>
              </a:spcBef>
              <a:buFont typeface="+mj-lt"/>
              <a:buAutoNum type="arabicPeriod"/>
            </a:pPr>
            <a:r>
              <a:rPr lang="en-US" sz="2400" dirty="0">
                <a:latin typeface="Calibri" pitchFamily="34" charset="0"/>
                <a:cs typeface="Calibri" pitchFamily="34" charset="0"/>
              </a:rPr>
              <a:t>Set Domain type and field type.</a:t>
            </a:r>
          </a:p>
          <a:p>
            <a:pPr marL="457200" indent="-457200">
              <a:spcBef>
                <a:spcPts val="600"/>
              </a:spcBef>
              <a:buFont typeface="+mj-lt"/>
              <a:buAutoNum type="arabicPeriod"/>
            </a:pPr>
            <a:r>
              <a:rPr lang="en-US" sz="2400" dirty="0">
                <a:latin typeface="Calibri" pitchFamily="34" charset="0"/>
                <a:cs typeface="Calibri" pitchFamily="34" charset="0"/>
              </a:rPr>
              <a:t>Set Split and Merge policies.</a:t>
            </a:r>
          </a:p>
          <a:p>
            <a:pPr marL="457200" indent="-457200">
              <a:spcBef>
                <a:spcPts val="600"/>
              </a:spcBef>
              <a:buFont typeface="+mj-lt"/>
              <a:buAutoNum type="arabicPeriod"/>
            </a:pPr>
            <a:r>
              <a:rPr lang="en-US" sz="2400" dirty="0">
                <a:latin typeface="Calibri" pitchFamily="34" charset="0"/>
                <a:cs typeface="Calibri" pitchFamily="34" charset="0"/>
              </a:rPr>
              <a:t>Enter the code and matching description.</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6901900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 Range Domain</a:t>
            </a:r>
            <a:endParaRPr lang="en-US" sz="1500" dirty="0"/>
          </a:p>
        </p:txBody>
      </p:sp>
      <p:pic>
        <p:nvPicPr>
          <p:cNvPr id="7" name="Content Placeholder 2"/>
          <p:cNvPicPr>
            <a:picLocks noGrp="1" noChangeAspect="1" noChangeArrowheads="1"/>
          </p:cNvPicPr>
          <p:nvPr>
            <p:ph idx="1"/>
          </p:nvPr>
        </p:nvPicPr>
        <p:blipFill>
          <a:blip r:embed="rId3" cstate="print"/>
          <a:srcRect/>
          <a:stretch>
            <a:fillRect/>
          </a:stretch>
        </p:blipFill>
        <p:spPr bwMode="auto">
          <a:xfrm>
            <a:off x="472440" y="1219201"/>
            <a:ext cx="4480560" cy="5271247"/>
          </a:xfrm>
          <a:prstGeom prst="rect">
            <a:avLst/>
          </a:prstGeom>
          <a:noFill/>
          <a:ln w="9525">
            <a:noFill/>
            <a:miter lim="800000"/>
            <a:headEnd/>
            <a:tailEnd/>
          </a:ln>
        </p:spPr>
      </p:pic>
      <p:sp>
        <p:nvSpPr>
          <p:cNvPr id="4" name="Content Placeholder 3"/>
          <p:cNvSpPr>
            <a:spLocks noGrp="1"/>
          </p:cNvSpPr>
          <p:nvPr>
            <p:ph idx="13"/>
          </p:nvPr>
        </p:nvSpPr>
        <p:spPr>
          <a:xfrm>
            <a:off x="5257800" y="1295400"/>
            <a:ext cx="3657600" cy="5257800"/>
          </a:xfrm>
        </p:spPr>
        <p:txBody>
          <a:bodyPr/>
          <a:lstStyle/>
          <a:p>
            <a:pPr marL="342900" indent="-342900">
              <a:spcBef>
                <a:spcPct val="50000"/>
              </a:spcBef>
              <a:buFontTx/>
              <a:buAutoNum type="arabicPeriod"/>
            </a:pPr>
            <a:r>
              <a:rPr lang="en-US" sz="2400" dirty="0">
                <a:latin typeface="Calibri" pitchFamily="34" charset="0"/>
                <a:cs typeface="Calibri" pitchFamily="34" charset="0"/>
              </a:rPr>
              <a:t>Enter domain name and a description.</a:t>
            </a:r>
          </a:p>
          <a:p>
            <a:pPr marL="342900" indent="-342900">
              <a:spcBef>
                <a:spcPct val="50000"/>
              </a:spcBef>
              <a:buFontTx/>
              <a:buAutoNum type="arabicPeriod"/>
            </a:pPr>
            <a:r>
              <a:rPr lang="en-US" sz="2400" dirty="0">
                <a:latin typeface="Calibri" pitchFamily="34" charset="0"/>
                <a:cs typeface="Calibri" pitchFamily="34" charset="0"/>
              </a:rPr>
              <a:t>Set the Domain type and Field type.</a:t>
            </a:r>
          </a:p>
          <a:p>
            <a:pPr marL="342900" indent="-342900">
              <a:spcBef>
                <a:spcPct val="50000"/>
              </a:spcBef>
              <a:buFontTx/>
              <a:buAutoNum type="arabicPeriod"/>
            </a:pPr>
            <a:r>
              <a:rPr lang="en-US" sz="2400" dirty="0">
                <a:latin typeface="Calibri" pitchFamily="34" charset="0"/>
                <a:cs typeface="Calibri" pitchFamily="34" charset="0"/>
              </a:rPr>
              <a:t>Enter the minimum and maximum allowed values.</a:t>
            </a:r>
          </a:p>
          <a:p>
            <a:pPr marL="342900" indent="-342900">
              <a:spcBef>
                <a:spcPct val="50000"/>
              </a:spcBef>
              <a:buFontTx/>
              <a:buAutoNum type="arabicPeriod"/>
            </a:pPr>
            <a:r>
              <a:rPr lang="en-US" sz="2400" dirty="0">
                <a:latin typeface="Calibri" pitchFamily="34" charset="0"/>
                <a:cs typeface="Calibri" pitchFamily="34" charset="0"/>
              </a:rPr>
              <a:t>Set the Split and Merge policies.</a:t>
            </a:r>
          </a:p>
          <a:p>
            <a:pPr marL="342900" indent="-342900">
              <a:spcBef>
                <a:spcPct val="50000"/>
              </a:spcBef>
              <a:buFontTx/>
              <a:buAutoNum type="arabicPeriod"/>
            </a:pPr>
            <a:r>
              <a:rPr lang="en-US" sz="2400" dirty="0">
                <a:latin typeface="Calibri" pitchFamily="34" charset="0"/>
                <a:cs typeface="Calibri" pitchFamily="34" charset="0"/>
              </a:rPr>
              <a:t>Leave the coded values blank.</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386434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Very Important</a:t>
            </a:r>
            <a:endParaRPr lang="en-US" sz="1500"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457200" y="1295400"/>
            <a:ext cx="4404360" cy="5181600"/>
          </a:xfrm>
          <a:prstGeom prst="rect">
            <a:avLst/>
          </a:prstGeom>
          <a:noFill/>
          <a:ln w="9525">
            <a:noFill/>
            <a:miter lim="800000"/>
            <a:headEnd/>
            <a:tailEnd/>
          </a:ln>
        </p:spPr>
      </p:pic>
      <p:sp>
        <p:nvSpPr>
          <p:cNvPr id="4" name="Content Placeholder 3"/>
          <p:cNvSpPr>
            <a:spLocks noGrp="1"/>
          </p:cNvSpPr>
          <p:nvPr>
            <p:ph idx="13"/>
          </p:nvPr>
        </p:nvSpPr>
        <p:spPr>
          <a:xfrm>
            <a:off x="5105400" y="1295400"/>
            <a:ext cx="3840480" cy="5257800"/>
          </a:xfrm>
        </p:spPr>
        <p:txBody>
          <a:bodyPr/>
          <a:lstStyle/>
          <a:p>
            <a:r>
              <a:rPr lang="en-US" sz="2400" b="1" dirty="0">
                <a:latin typeface="Calibri" pitchFamily="34" charset="0"/>
                <a:cs typeface="Calibri" pitchFamily="34" charset="0"/>
              </a:rPr>
              <a:t>Be sure to click APPLY after each domain is entered.</a:t>
            </a:r>
          </a:p>
          <a:p>
            <a:r>
              <a:rPr lang="en-US" sz="2400" dirty="0">
                <a:latin typeface="Calibri" pitchFamily="34" charset="0"/>
                <a:cs typeface="Calibri" pitchFamily="34" charset="0"/>
              </a:rPr>
              <a:t>If you enter several domains before clicking Apply or OK, and one of the domains contains an error, it is very difficult to figure out which domain has the problem.  You usually end up deleting them and starting over.</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8170639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Assigning domains</a:t>
            </a:r>
            <a:endParaRPr lang="en-US" sz="1500" dirty="0"/>
          </a:p>
        </p:txBody>
      </p:sp>
      <p:sp>
        <p:nvSpPr>
          <p:cNvPr id="4" name="Content Placeholder 2"/>
          <p:cNvSpPr>
            <a:spLocks noGrp="1"/>
          </p:cNvSpPr>
          <p:nvPr>
            <p:ph idx="1"/>
          </p:nvPr>
        </p:nvSpPr>
        <p:spPr>
          <a:xfrm>
            <a:off x="457200" y="1143000"/>
            <a:ext cx="8229600" cy="3124200"/>
          </a:xfrm>
        </p:spPr>
        <p:txBody>
          <a:bodyPr/>
          <a:lstStyle/>
          <a:p>
            <a:r>
              <a:rPr lang="en-US" sz="2800" dirty="0"/>
              <a:t>Domains are assigned to one or more fields</a:t>
            </a:r>
          </a:p>
          <a:p>
            <a:r>
              <a:rPr lang="en-US" sz="2800" dirty="0"/>
              <a:t>May be assigned when field is created or later.</a:t>
            </a:r>
          </a:p>
          <a:p>
            <a:r>
              <a:rPr lang="en-US" sz="2800" dirty="0"/>
              <a:t>Domains </a:t>
            </a:r>
            <a:r>
              <a:rPr lang="en-US" sz="2800" dirty="0" err="1"/>
              <a:t>mustbe</a:t>
            </a:r>
            <a:r>
              <a:rPr lang="en-US" sz="2800" dirty="0"/>
              <a:t> assigned to fields of the SAME TYPE</a:t>
            </a:r>
          </a:p>
          <a:p>
            <a:pPr lvl="1"/>
            <a:r>
              <a:rPr lang="en-US" sz="2400" dirty="0"/>
              <a:t>A Short integer field can’t use for a Long integer domain.</a:t>
            </a:r>
          </a:p>
          <a:p>
            <a:pPr lvl="1"/>
            <a:r>
              <a:rPr lang="en-US" sz="2400" dirty="0"/>
              <a:t>A Float field can’t be used for a Double domain</a:t>
            </a:r>
            <a:r>
              <a:rPr lang="en-US" sz="2400" dirty="0" smtClean="0"/>
              <a:t>.</a:t>
            </a:r>
            <a:endParaRPr lang="en-US" sz="2400" dirty="0"/>
          </a:p>
        </p:txBody>
      </p:sp>
      <p:pic>
        <p:nvPicPr>
          <p:cNvPr id="7" name="Content Placeholder 3"/>
          <p:cNvPicPr>
            <a:picLocks noGrp="1" noChangeAspect="1" noChangeArrowheads="1"/>
          </p:cNvPicPr>
          <p:nvPr>
            <p:ph idx="13"/>
          </p:nvPr>
        </p:nvPicPr>
        <p:blipFill>
          <a:blip r:embed="rId3" cstate="print"/>
          <a:srcRect/>
          <a:stretch>
            <a:fillRect/>
          </a:stretch>
        </p:blipFill>
        <p:spPr bwMode="auto">
          <a:xfrm>
            <a:off x="1600200" y="4572000"/>
            <a:ext cx="5943600" cy="1948491"/>
          </a:xfrm>
          <a:prstGeom prst="rect">
            <a:avLst/>
          </a:prstGeom>
          <a:noFill/>
          <a:ln w="9525">
            <a:solidFill>
              <a:schemeClr val="tx1"/>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342829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 domain to field</a:t>
            </a:r>
            <a:endParaRPr lang="en-US" sz="1500" dirty="0"/>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1295400"/>
            <a:ext cx="4628281" cy="51816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105400" y="1295400"/>
            <a:ext cx="3840480" cy="5257800"/>
          </a:xfrm>
        </p:spPr>
        <p:txBody>
          <a:bodyPr/>
          <a:lstStyle/>
          <a:p>
            <a:r>
              <a:rPr lang="en-US" sz="2400" dirty="0">
                <a:latin typeface="Calibri" pitchFamily="34" charset="0"/>
                <a:cs typeface="Calibri" pitchFamily="34" charset="0"/>
              </a:rPr>
              <a:t>Must be done in </a:t>
            </a:r>
            <a:r>
              <a:rPr lang="en-US" sz="2400" dirty="0" err="1">
                <a:latin typeface="Calibri" pitchFamily="34" charset="0"/>
                <a:cs typeface="Calibri" pitchFamily="34" charset="0"/>
              </a:rPr>
              <a:t>ArcCatalog</a:t>
            </a:r>
            <a:endParaRPr lang="en-US" sz="2400" dirty="0">
              <a:latin typeface="Calibri" pitchFamily="34" charset="0"/>
              <a:cs typeface="Calibri" pitchFamily="34" charset="0"/>
            </a:endParaRPr>
          </a:p>
          <a:p>
            <a:r>
              <a:rPr lang="en-US" sz="2400" dirty="0">
                <a:latin typeface="Calibri" pitchFamily="34" charset="0"/>
                <a:cs typeface="Calibri" pitchFamily="34" charset="0"/>
              </a:rPr>
              <a:t>Highlight field on the Properties Fields tab</a:t>
            </a:r>
          </a:p>
          <a:p>
            <a:r>
              <a:rPr lang="en-US" sz="2400" dirty="0">
                <a:latin typeface="Calibri" pitchFamily="34" charset="0"/>
                <a:cs typeface="Calibri" pitchFamily="34" charset="0"/>
              </a:rPr>
              <a:t>Click in the domain box and select one of the available domains.</a:t>
            </a:r>
          </a:p>
          <a:p>
            <a:r>
              <a:rPr lang="en-US" sz="2400" dirty="0">
                <a:latin typeface="Calibri" pitchFamily="34" charset="0"/>
                <a:cs typeface="Calibri" pitchFamily="34" charset="0"/>
              </a:rPr>
              <a:t>Only domains of the same type will be listed.  If a domain is not there, check the field types of the domain and the field.</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7574354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domains work</a:t>
            </a:r>
          </a:p>
        </p:txBody>
      </p:sp>
      <p:sp>
        <p:nvSpPr>
          <p:cNvPr id="3" name="Content Placeholder 2"/>
          <p:cNvSpPr>
            <a:spLocks noGrp="1"/>
          </p:cNvSpPr>
          <p:nvPr>
            <p:ph idx="1"/>
          </p:nvPr>
        </p:nvSpPr>
        <p:spPr/>
        <p:txBody>
          <a:bodyPr/>
          <a:lstStyle/>
          <a:p>
            <a:pPr>
              <a:lnSpc>
                <a:spcPct val="90000"/>
              </a:lnSpc>
              <a:spcBef>
                <a:spcPts val="600"/>
              </a:spcBef>
            </a:pPr>
            <a:r>
              <a:rPr lang="en-US" dirty="0"/>
              <a:t>Domains are most visible when editing</a:t>
            </a:r>
          </a:p>
          <a:p>
            <a:pPr>
              <a:lnSpc>
                <a:spcPct val="90000"/>
              </a:lnSpc>
              <a:spcBef>
                <a:spcPts val="600"/>
              </a:spcBef>
            </a:pPr>
            <a:r>
              <a:rPr lang="en-US" dirty="0"/>
              <a:t>Coded domains</a:t>
            </a:r>
          </a:p>
          <a:p>
            <a:pPr lvl="1">
              <a:lnSpc>
                <a:spcPct val="90000"/>
              </a:lnSpc>
              <a:spcBef>
                <a:spcPts val="600"/>
              </a:spcBef>
            </a:pPr>
            <a:r>
              <a:rPr lang="en-US" dirty="0"/>
              <a:t>Field in the table contains a dropdown box instead of allowing the user to type data</a:t>
            </a:r>
          </a:p>
          <a:p>
            <a:pPr>
              <a:lnSpc>
                <a:spcPct val="90000"/>
              </a:lnSpc>
              <a:spcBef>
                <a:spcPts val="600"/>
              </a:spcBef>
            </a:pPr>
            <a:r>
              <a:rPr lang="en-US" dirty="0"/>
              <a:t>Range domains</a:t>
            </a:r>
          </a:p>
          <a:p>
            <a:pPr lvl="1">
              <a:lnSpc>
                <a:spcPct val="90000"/>
              </a:lnSpc>
              <a:spcBef>
                <a:spcPts val="600"/>
              </a:spcBef>
            </a:pPr>
            <a:r>
              <a:rPr lang="en-US" dirty="0"/>
              <a:t>Range domains </a:t>
            </a:r>
            <a:r>
              <a:rPr lang="en-US" i="1" dirty="0"/>
              <a:t>do not</a:t>
            </a:r>
            <a:r>
              <a:rPr lang="en-US" dirty="0"/>
              <a:t> warn you automatically when you enter a wrong value</a:t>
            </a:r>
          </a:p>
          <a:p>
            <a:pPr lvl="1">
              <a:lnSpc>
                <a:spcPct val="90000"/>
              </a:lnSpc>
              <a:spcBef>
                <a:spcPts val="600"/>
              </a:spcBef>
            </a:pPr>
            <a:r>
              <a:rPr lang="en-US" dirty="0"/>
              <a:t>No impact until you perform a validation</a:t>
            </a:r>
          </a:p>
          <a:p>
            <a:pPr lvl="1">
              <a:lnSpc>
                <a:spcPct val="90000"/>
              </a:lnSpc>
              <a:spcBef>
                <a:spcPts val="600"/>
              </a:spcBef>
            </a:pPr>
            <a:r>
              <a:rPr lang="en-US" dirty="0"/>
              <a:t>Records that fall outside the permitted range are then flagged for editing</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224196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coded domains</a:t>
            </a:r>
            <a:endParaRPr lang="en-US" sz="1500" dirty="0"/>
          </a:p>
        </p:txBody>
      </p:sp>
      <p:pic>
        <p:nvPicPr>
          <p:cNvPr id="7" name="Picture 2"/>
          <p:cNvPicPr>
            <a:picLocks noGrp="1" noChangeAspect="1" noChangeArrowheads="1"/>
          </p:cNvPicPr>
          <p:nvPr>
            <p:ph idx="1"/>
          </p:nvPr>
        </p:nvPicPr>
        <p:blipFill>
          <a:blip r:embed="rId3" cstate="print"/>
          <a:srcRect/>
          <a:stretch>
            <a:fillRect/>
          </a:stretch>
        </p:blipFill>
        <p:spPr bwMode="auto">
          <a:xfrm>
            <a:off x="685800" y="1371601"/>
            <a:ext cx="3657600" cy="4953965"/>
          </a:xfrm>
          <a:prstGeom prst="rect">
            <a:avLst/>
          </a:prstGeom>
          <a:noFill/>
          <a:ln w="9525">
            <a:solidFill>
              <a:schemeClr val="tx1"/>
            </a:solidFill>
            <a:miter lim="800000"/>
            <a:headEnd/>
            <a:tailEnd/>
          </a:ln>
        </p:spPr>
      </p:pic>
      <p:sp>
        <p:nvSpPr>
          <p:cNvPr id="4" name="Content Placeholder 3"/>
          <p:cNvSpPr>
            <a:spLocks noGrp="1"/>
          </p:cNvSpPr>
          <p:nvPr>
            <p:ph idx="13"/>
          </p:nvPr>
        </p:nvSpPr>
        <p:spPr>
          <a:xfrm>
            <a:off x="5105400" y="1295400"/>
            <a:ext cx="3840480" cy="5257800"/>
          </a:xfrm>
        </p:spPr>
        <p:txBody>
          <a:bodyPr/>
          <a:lstStyle/>
          <a:p>
            <a:pPr>
              <a:spcBef>
                <a:spcPct val="50000"/>
              </a:spcBef>
            </a:pPr>
            <a:r>
              <a:rPr lang="en-US" sz="2400" dirty="0">
                <a:latin typeface="Calibri" pitchFamily="34" charset="0"/>
                <a:cs typeface="Calibri" pitchFamily="34" charset="0"/>
              </a:rPr>
              <a:t>Coded domains show up as dropdown boxes when editing in tables or the Attribute Editor.</a:t>
            </a:r>
          </a:p>
          <a:p>
            <a:pPr>
              <a:spcBef>
                <a:spcPct val="50000"/>
              </a:spcBef>
            </a:pPr>
            <a:r>
              <a:rPr lang="en-US" sz="2400" dirty="0">
                <a:latin typeface="Calibri" pitchFamily="34" charset="0"/>
                <a:cs typeface="Calibri" pitchFamily="34" charset="0"/>
              </a:rPr>
              <a:t>User selects the desired value.</a:t>
            </a:r>
          </a:p>
          <a:p>
            <a:pPr>
              <a:spcBef>
                <a:spcPct val="50000"/>
              </a:spcBef>
            </a:pPr>
            <a:r>
              <a:rPr lang="en-US" sz="2400" dirty="0">
                <a:latin typeface="Calibri" pitchFamily="34" charset="0"/>
                <a:cs typeface="Calibri" pitchFamily="34" charset="0"/>
              </a:rPr>
              <a:t>If you forgot to enter the description when you set up the domain, the values to choose from will appear BLANK.</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993048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range domains</a:t>
            </a:r>
          </a:p>
        </p:txBody>
      </p:sp>
      <p:pic>
        <p:nvPicPr>
          <p:cNvPr id="102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80588" y="1295400"/>
            <a:ext cx="6982823" cy="51816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3"/>
          <p:cNvSpPr>
            <a:spLocks noGrp="1"/>
          </p:cNvSpPr>
          <p:nvPr>
            <p:ph idx="13"/>
          </p:nvPr>
        </p:nvSpPr>
        <p:spPr>
          <a:xfrm>
            <a:off x="513015" y="5562600"/>
            <a:ext cx="2651760" cy="914400"/>
          </a:xfrm>
          <a:solidFill>
            <a:srgbClr val="B0CCB0"/>
          </a:solidFill>
        </p:spPr>
        <p:txBody>
          <a:bodyPr/>
          <a:lstStyle/>
          <a:p>
            <a:pPr>
              <a:spcBef>
                <a:spcPct val="50000"/>
              </a:spcBef>
            </a:pPr>
            <a:r>
              <a:rPr lang="en-US" sz="1800" dirty="0">
                <a:latin typeface="Calibri" pitchFamily="34" charset="0"/>
                <a:cs typeface="Calibri" pitchFamily="34" charset="0"/>
              </a:rPr>
              <a:t>Invalid records will remain selected for editing, the others will be cleared.</a:t>
            </a:r>
          </a:p>
        </p:txBody>
      </p:sp>
      <p:sp>
        <p:nvSpPr>
          <p:cNvPr id="4" name="Content Placeholder 4"/>
          <p:cNvSpPr>
            <a:spLocks noGrp="1"/>
          </p:cNvSpPr>
          <p:nvPr>
            <p:ph idx="14"/>
          </p:nvPr>
        </p:nvSpPr>
        <p:spPr>
          <a:xfrm>
            <a:off x="5486400" y="1295400"/>
            <a:ext cx="3429000" cy="5105400"/>
          </a:xfrm>
        </p:spPr>
        <p:txBody>
          <a:bodyPr/>
          <a:lstStyle/>
          <a:p>
            <a:pPr>
              <a:spcBef>
                <a:spcPts val="600"/>
              </a:spcBef>
            </a:pPr>
            <a:r>
              <a:rPr lang="en-US" sz="2200" dirty="0">
                <a:latin typeface="Calibri" pitchFamily="34" charset="0"/>
                <a:cs typeface="Calibri" pitchFamily="34" charset="0"/>
              </a:rPr>
              <a:t>Type in values normally.</a:t>
            </a:r>
          </a:p>
          <a:p>
            <a:pPr>
              <a:spcBef>
                <a:spcPts val="600"/>
              </a:spcBef>
            </a:pPr>
            <a:r>
              <a:rPr lang="en-US" sz="2200" dirty="0">
                <a:latin typeface="Calibri" pitchFamily="34" charset="0"/>
                <a:cs typeface="Calibri" pitchFamily="34" charset="0"/>
              </a:rPr>
              <a:t>Range domains do not automatically warn you if the entered value is out of range.</a:t>
            </a:r>
          </a:p>
          <a:p>
            <a:pPr>
              <a:spcBef>
                <a:spcPts val="600"/>
              </a:spcBef>
            </a:pPr>
            <a:r>
              <a:rPr lang="en-US" sz="2200" dirty="0">
                <a:latin typeface="Calibri" pitchFamily="34" charset="0"/>
                <a:cs typeface="Calibri" pitchFamily="34" charset="0"/>
              </a:rPr>
              <a:t>You must perform a </a:t>
            </a:r>
            <a:r>
              <a:rPr lang="en-US" sz="2200" dirty="0" err="1">
                <a:latin typeface="Calibri" pitchFamily="34" charset="0"/>
                <a:cs typeface="Calibri" pitchFamily="34" charset="0"/>
              </a:rPr>
              <a:t>validatation</a:t>
            </a:r>
            <a:r>
              <a:rPr lang="en-US" sz="2200" dirty="0">
                <a:latin typeface="Calibri" pitchFamily="34" charset="0"/>
                <a:cs typeface="Calibri" pitchFamily="34" charset="0"/>
              </a:rPr>
              <a:t> step on selected features.</a:t>
            </a:r>
          </a:p>
          <a:p>
            <a:pPr>
              <a:spcBef>
                <a:spcPts val="600"/>
              </a:spcBef>
            </a:pPr>
            <a:r>
              <a:rPr lang="en-US" sz="2200" dirty="0">
                <a:latin typeface="Calibri" pitchFamily="34" charset="0"/>
                <a:cs typeface="Calibri" pitchFamily="34" charset="0"/>
              </a:rPr>
              <a:t>Records outside the range will be flagged for editing</a:t>
            </a:r>
            <a:r>
              <a:rPr lang="en-US" sz="2200" dirty="0" smtClean="0">
                <a:latin typeface="Calibri" pitchFamily="34" charset="0"/>
                <a:cs typeface="Calibri" pitchFamily="34" charset="0"/>
              </a:rPr>
              <a:t>.</a:t>
            </a:r>
            <a:endParaRPr lang="en-US" sz="22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302482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About </a:t>
            </a:r>
            <a:r>
              <a:rPr lang="en-US" dirty="0" err="1"/>
              <a:t>geodatabases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739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Split and merge </a:t>
            </a:r>
            <a:r>
              <a:rPr lang="en-US" dirty="0" smtClean="0"/>
              <a:t>policies </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115093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Split and Merge policies</a:t>
            </a:r>
          </a:p>
        </p:txBody>
      </p:sp>
      <p:sp>
        <p:nvSpPr>
          <p:cNvPr id="3" name="Content Placeholder 2"/>
          <p:cNvSpPr>
            <a:spLocks noGrp="1"/>
          </p:cNvSpPr>
          <p:nvPr>
            <p:ph idx="1"/>
          </p:nvPr>
        </p:nvSpPr>
        <p:spPr/>
        <p:txBody>
          <a:bodyPr/>
          <a:lstStyle/>
          <a:p>
            <a:pPr>
              <a:lnSpc>
                <a:spcPct val="80000"/>
              </a:lnSpc>
              <a:spcBef>
                <a:spcPts val="1000"/>
              </a:spcBef>
            </a:pPr>
            <a:r>
              <a:rPr lang="en-US" sz="2800" dirty="0"/>
              <a:t>When polygons are split into pieces, or merged together to make a single new polygon, the attributes must be updated.</a:t>
            </a:r>
          </a:p>
          <a:p>
            <a:pPr>
              <a:lnSpc>
                <a:spcPct val="80000"/>
              </a:lnSpc>
              <a:spcBef>
                <a:spcPts val="1000"/>
              </a:spcBef>
            </a:pPr>
            <a:r>
              <a:rPr lang="en-US" sz="2800" dirty="0"/>
              <a:t>Depending on the type of attribute, different treatments are appropriate.</a:t>
            </a:r>
          </a:p>
          <a:p>
            <a:pPr lvl="1">
              <a:lnSpc>
                <a:spcPct val="80000"/>
              </a:lnSpc>
              <a:spcBef>
                <a:spcPts val="1000"/>
              </a:spcBef>
            </a:pPr>
            <a:r>
              <a:rPr lang="en-US" sz="2400" dirty="0"/>
              <a:t>Copy to new one?  (Land use code)</a:t>
            </a:r>
          </a:p>
          <a:p>
            <a:pPr lvl="1">
              <a:lnSpc>
                <a:spcPct val="80000"/>
              </a:lnSpc>
              <a:spcBef>
                <a:spcPts val="1000"/>
              </a:spcBef>
            </a:pPr>
            <a:r>
              <a:rPr lang="en-US" sz="2400" dirty="0"/>
              <a:t>Leave it blank?  (parcel-ID)</a:t>
            </a:r>
          </a:p>
          <a:p>
            <a:pPr lvl="1">
              <a:lnSpc>
                <a:spcPct val="80000"/>
              </a:lnSpc>
              <a:spcBef>
                <a:spcPts val="1000"/>
              </a:spcBef>
            </a:pPr>
            <a:r>
              <a:rPr lang="en-US" sz="2400" dirty="0"/>
              <a:t>Partition or sum based on area? (Value)</a:t>
            </a:r>
          </a:p>
          <a:p>
            <a:pPr>
              <a:lnSpc>
                <a:spcPct val="80000"/>
              </a:lnSpc>
              <a:spcBef>
                <a:spcPts val="1000"/>
              </a:spcBef>
            </a:pPr>
            <a:r>
              <a:rPr lang="en-US" sz="2800" dirty="0"/>
              <a:t>Split and merge policies control the behavior a feature’s attributes when the feature is merged or split.</a:t>
            </a:r>
          </a:p>
          <a:p>
            <a:pPr>
              <a:lnSpc>
                <a:spcPct val="80000"/>
              </a:lnSpc>
              <a:spcBef>
                <a:spcPts val="1000"/>
              </a:spcBef>
            </a:pPr>
            <a:r>
              <a:rPr lang="en-US" sz="2800" dirty="0"/>
              <a:t>Save the tedious reentry of every attribute, or prevent inappropriate assignment of data.</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85594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Merge policies</a:t>
            </a:r>
            <a:endParaRPr lang="en-US" sz="1500" dirty="0"/>
          </a:p>
        </p:txBody>
      </p:sp>
      <p:sp>
        <p:nvSpPr>
          <p:cNvPr id="3" name="Content Placeholder 2"/>
          <p:cNvSpPr>
            <a:spLocks noGrp="1"/>
          </p:cNvSpPr>
          <p:nvPr>
            <p:ph idx="1"/>
          </p:nvPr>
        </p:nvSpPr>
        <p:spPr>
          <a:xfrm>
            <a:off x="457200" y="1295400"/>
            <a:ext cx="2743200" cy="457200"/>
          </a:xfrm>
        </p:spPr>
        <p:txBody>
          <a:bodyPr/>
          <a:lstStyle/>
          <a:p>
            <a:r>
              <a:rPr lang="en-US" sz="2400" dirty="0">
                <a:latin typeface="Calibri" pitchFamily="34" charset="0"/>
                <a:cs typeface="Calibri" pitchFamily="34" charset="0"/>
              </a:rPr>
              <a:t>Merged forest </a:t>
            </a:r>
            <a:r>
              <a:rPr lang="en-US" sz="2400" dirty="0" smtClean="0">
                <a:latin typeface="Calibri" pitchFamily="34" charset="0"/>
                <a:cs typeface="Calibri" pitchFamily="34" charset="0"/>
              </a:rPr>
              <a:t>stand</a:t>
            </a:r>
            <a:endParaRPr lang="en-US" sz="2400" dirty="0">
              <a:latin typeface="Calibri" pitchFamily="34" charset="0"/>
              <a:cs typeface="Calibri" pitchFamily="34" charset="0"/>
            </a:endParaRPr>
          </a:p>
        </p:txBody>
      </p:sp>
      <p:pic>
        <p:nvPicPr>
          <p:cNvPr id="102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81000" y="1905000"/>
            <a:ext cx="3798409" cy="223479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4"/>
          <p:cNvSpPr>
            <a:spLocks noGrp="1"/>
          </p:cNvSpPr>
          <p:nvPr>
            <p:ph idx="14"/>
          </p:nvPr>
        </p:nvSpPr>
        <p:spPr>
          <a:xfrm>
            <a:off x="457200" y="4343400"/>
            <a:ext cx="3840480" cy="2270760"/>
          </a:xfrm>
          <a:noFill/>
        </p:spPr>
        <p:txBody>
          <a:bodyPr/>
          <a:lstStyle/>
          <a:p>
            <a:pPr>
              <a:spcBef>
                <a:spcPts val="600"/>
              </a:spcBef>
            </a:pPr>
            <a:r>
              <a:rPr lang="en-US" sz="2000" dirty="0">
                <a:latin typeface="Calibri" pitchFamily="34" charset="0"/>
                <a:cs typeface="Calibri" pitchFamily="34" charset="0"/>
              </a:rPr>
              <a:t>Crown cover percent:  new value based on area weighted average of original polygons</a:t>
            </a:r>
          </a:p>
          <a:p>
            <a:pPr>
              <a:spcBef>
                <a:spcPts val="600"/>
              </a:spcBef>
            </a:pPr>
            <a:r>
              <a:rPr lang="en-US" sz="2000" dirty="0">
                <a:latin typeface="Calibri" pitchFamily="34" charset="0"/>
                <a:cs typeface="Calibri" pitchFamily="34" charset="0"/>
              </a:rPr>
              <a:t>Board-</a:t>
            </a:r>
            <a:r>
              <a:rPr lang="en-US" sz="2000" dirty="0" err="1">
                <a:latin typeface="Calibri" pitchFamily="34" charset="0"/>
                <a:cs typeface="Calibri" pitchFamily="34" charset="0"/>
              </a:rPr>
              <a:t>ft</a:t>
            </a:r>
            <a:r>
              <a:rPr lang="en-US" sz="2000" dirty="0">
                <a:latin typeface="Calibri" pitchFamily="34" charset="0"/>
                <a:cs typeface="Calibri" pitchFamily="34" charset="0"/>
              </a:rPr>
              <a:t> timber:  sum from original polygons</a:t>
            </a:r>
          </a:p>
          <a:p>
            <a:pPr>
              <a:spcBef>
                <a:spcPts val="600"/>
              </a:spcBef>
            </a:pPr>
            <a:r>
              <a:rPr lang="en-US" sz="2000" dirty="0">
                <a:latin typeface="Calibri" pitchFamily="34" charset="0"/>
                <a:cs typeface="Calibri" pitchFamily="34" charset="0"/>
              </a:rPr>
              <a:t>Ownership:  default to BHNF</a:t>
            </a:r>
          </a:p>
        </p:txBody>
      </p:sp>
      <p:sp>
        <p:nvSpPr>
          <p:cNvPr id="8" name="Content Placeholder 5"/>
          <p:cNvSpPr>
            <a:spLocks noGrp="1"/>
          </p:cNvSpPr>
          <p:nvPr>
            <p:ph idx="15"/>
          </p:nvPr>
        </p:nvSpPr>
        <p:spPr>
          <a:xfrm>
            <a:off x="4876800" y="1417320"/>
            <a:ext cx="3566160" cy="4069080"/>
          </a:xfrm>
        </p:spPr>
        <p:txBody>
          <a:bodyPr/>
          <a:lstStyle/>
          <a:p>
            <a:r>
              <a:rPr lang="en-US" dirty="0"/>
              <a:t>Merge policies reduce data entry tasks when features are changed.</a:t>
            </a:r>
          </a:p>
          <a:p>
            <a:pPr lvl="1"/>
            <a:r>
              <a:rPr lang="en-US" dirty="0"/>
              <a:t>Weighted Average</a:t>
            </a:r>
          </a:p>
          <a:p>
            <a:pPr lvl="1"/>
            <a:r>
              <a:rPr lang="en-US" dirty="0"/>
              <a:t>Sum</a:t>
            </a:r>
          </a:p>
          <a:p>
            <a:pPr lvl="1"/>
            <a:r>
              <a:rPr lang="en-US" dirty="0"/>
              <a:t>Default</a:t>
            </a:r>
          </a:p>
        </p:txBody>
      </p:sp>
      <p:sp>
        <p:nvSpPr>
          <p:cNvPr id="9"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148354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228600" y="1447800"/>
            <a:ext cx="4114800" cy="1075460"/>
          </a:xfrm>
          <a:prstGeom prst="rect">
            <a:avLst/>
          </a:prstGeom>
          <a:noFill/>
          <a:ln w="9525">
            <a:solidFill>
              <a:schemeClr val="tx1"/>
            </a:solidFill>
            <a:miter lim="800000"/>
            <a:headEnd/>
            <a:tailEnd/>
          </a:ln>
        </p:spPr>
      </p:pic>
      <p:pic>
        <p:nvPicPr>
          <p:cNvPr id="2050" name="Picture 3"/>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1600200" y="3333187"/>
            <a:ext cx="5943600" cy="327938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4648200" y="1143000"/>
            <a:ext cx="4206240" cy="2194560"/>
          </a:xfrm>
        </p:spPr>
        <p:txBody>
          <a:bodyPr/>
          <a:lstStyle/>
          <a:p>
            <a:pPr>
              <a:spcBef>
                <a:spcPct val="50000"/>
              </a:spcBef>
            </a:pPr>
            <a:r>
              <a:rPr lang="en-US" sz="1800" dirty="0">
                <a:latin typeface="Calibri" pitchFamily="34" charset="0"/>
                <a:cs typeface="Calibri" pitchFamily="34" charset="0"/>
              </a:rPr>
              <a:t>NOTE:  Merge policies are included in ArcGIS for consistency with other databases; however, they do not actually work in the Editor.</a:t>
            </a:r>
          </a:p>
          <a:p>
            <a:pPr>
              <a:spcBef>
                <a:spcPct val="50000"/>
              </a:spcBef>
            </a:pPr>
            <a:r>
              <a:rPr lang="en-US" sz="1800" dirty="0">
                <a:latin typeface="Calibri" pitchFamily="34" charset="0"/>
                <a:cs typeface="Calibri" pitchFamily="34" charset="0"/>
              </a:rPr>
              <a:t>Instead the user selects the feature that defines what the merged feature attributes will be.</a:t>
            </a:r>
          </a:p>
        </p:txBody>
      </p:sp>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132044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Split policies</a:t>
            </a:r>
            <a:endParaRPr lang="en-US" sz="1500" dirty="0"/>
          </a:p>
        </p:txBody>
      </p:sp>
      <p:sp>
        <p:nvSpPr>
          <p:cNvPr id="3" name="Content Placeholder 2"/>
          <p:cNvSpPr>
            <a:spLocks noGrp="1"/>
          </p:cNvSpPr>
          <p:nvPr>
            <p:ph idx="1"/>
          </p:nvPr>
        </p:nvSpPr>
        <p:spPr>
          <a:xfrm>
            <a:off x="457200" y="1295400"/>
            <a:ext cx="2743200" cy="457200"/>
          </a:xfrm>
        </p:spPr>
        <p:txBody>
          <a:bodyPr/>
          <a:lstStyle/>
          <a:p>
            <a:r>
              <a:rPr lang="en-US" sz="2400" dirty="0">
                <a:latin typeface="Calibri" pitchFamily="34" charset="0"/>
                <a:cs typeface="Calibri" pitchFamily="34" charset="0"/>
              </a:rPr>
              <a:t>Split forest stand</a:t>
            </a:r>
          </a:p>
        </p:txBody>
      </p:sp>
      <p:pic>
        <p:nvPicPr>
          <p:cNvPr id="307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52367" y="1879954"/>
            <a:ext cx="3791033" cy="2227416"/>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4"/>
          <p:cNvSpPr>
            <a:spLocks noGrp="1"/>
          </p:cNvSpPr>
          <p:nvPr>
            <p:ph idx="14"/>
          </p:nvPr>
        </p:nvSpPr>
        <p:spPr>
          <a:xfrm>
            <a:off x="457200" y="4343400"/>
            <a:ext cx="3840480" cy="2270760"/>
          </a:xfrm>
          <a:noFill/>
        </p:spPr>
        <p:txBody>
          <a:bodyPr/>
          <a:lstStyle/>
          <a:p>
            <a:pPr>
              <a:spcBef>
                <a:spcPts val="800"/>
              </a:spcBef>
            </a:pPr>
            <a:r>
              <a:rPr lang="en-US" sz="2000" dirty="0">
                <a:latin typeface="Calibri" pitchFamily="34" charset="0"/>
                <a:cs typeface="Calibri" pitchFamily="34" charset="0"/>
              </a:rPr>
              <a:t>Cover type: no change, copy old value to new polygons</a:t>
            </a:r>
          </a:p>
          <a:p>
            <a:pPr>
              <a:spcBef>
                <a:spcPts val="800"/>
              </a:spcBef>
            </a:pPr>
            <a:r>
              <a:rPr lang="en-US" sz="2000" dirty="0">
                <a:latin typeface="Calibri" pitchFamily="34" charset="0"/>
                <a:cs typeface="Calibri" pitchFamily="34" charset="0"/>
              </a:rPr>
              <a:t>Board-</a:t>
            </a:r>
            <a:r>
              <a:rPr lang="en-US" sz="2000" dirty="0" err="1">
                <a:latin typeface="Calibri" pitchFamily="34" charset="0"/>
                <a:cs typeface="Calibri" pitchFamily="34" charset="0"/>
              </a:rPr>
              <a:t>ft</a:t>
            </a:r>
            <a:r>
              <a:rPr lang="en-US" sz="2000" dirty="0">
                <a:latin typeface="Calibri" pitchFamily="34" charset="0"/>
                <a:cs typeface="Calibri" pitchFamily="34" charset="0"/>
              </a:rPr>
              <a:t> of timber:  allocate to two polygons from area ratio of original polygon</a:t>
            </a:r>
          </a:p>
          <a:p>
            <a:pPr>
              <a:spcBef>
                <a:spcPts val="800"/>
              </a:spcBef>
            </a:pPr>
            <a:r>
              <a:rPr lang="en-US" sz="2000" dirty="0">
                <a:latin typeface="Calibri" pitchFamily="34" charset="0"/>
                <a:cs typeface="Calibri" pitchFamily="34" charset="0"/>
              </a:rPr>
              <a:t>Ownership: default to BHNF</a:t>
            </a:r>
          </a:p>
        </p:txBody>
      </p:sp>
      <p:sp>
        <p:nvSpPr>
          <p:cNvPr id="8" name="Content Placeholder 5"/>
          <p:cNvSpPr>
            <a:spLocks noGrp="1"/>
          </p:cNvSpPr>
          <p:nvPr>
            <p:ph idx="15"/>
          </p:nvPr>
        </p:nvSpPr>
        <p:spPr>
          <a:xfrm>
            <a:off x="4876800" y="1417320"/>
            <a:ext cx="3566160" cy="4069080"/>
          </a:xfrm>
        </p:spPr>
        <p:txBody>
          <a:bodyPr/>
          <a:lstStyle/>
          <a:p>
            <a:r>
              <a:rPr lang="en-US" dirty="0"/>
              <a:t>Split policies reduce data entry tasks when features are changed.</a:t>
            </a:r>
          </a:p>
          <a:p>
            <a:pPr lvl="1"/>
            <a:r>
              <a:rPr lang="en-US" dirty="0"/>
              <a:t>Duplicate</a:t>
            </a:r>
          </a:p>
          <a:p>
            <a:pPr lvl="1"/>
            <a:r>
              <a:rPr lang="en-US" dirty="0"/>
              <a:t>Geometry Ratio</a:t>
            </a:r>
          </a:p>
          <a:p>
            <a:pPr lvl="1"/>
            <a:r>
              <a:rPr lang="en-US" dirty="0"/>
              <a:t>Default</a:t>
            </a:r>
          </a:p>
        </p:txBody>
      </p:sp>
      <p:sp>
        <p:nvSpPr>
          <p:cNvPr id="9"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31841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Split Policy</a:t>
            </a:r>
          </a:p>
        </p:txBody>
      </p:sp>
      <p:pic>
        <p:nvPicPr>
          <p:cNvPr id="8" name="Picture 2"/>
          <p:cNvPicPr>
            <a:picLocks noGrp="1" noChangeAspect="1" noChangeArrowheads="1"/>
          </p:cNvPicPr>
          <p:nvPr>
            <p:ph idx="1"/>
          </p:nvPr>
        </p:nvPicPr>
        <p:blipFill>
          <a:blip r:embed="rId2" cstate="print"/>
          <a:srcRect/>
          <a:stretch>
            <a:fillRect/>
          </a:stretch>
        </p:blipFill>
        <p:spPr bwMode="auto">
          <a:xfrm>
            <a:off x="2353052" y="1266780"/>
            <a:ext cx="4437894" cy="1181190"/>
          </a:xfrm>
          <a:prstGeom prst="rect">
            <a:avLst/>
          </a:prstGeom>
          <a:noFill/>
          <a:ln w="9525">
            <a:solidFill>
              <a:schemeClr val="tx1"/>
            </a:solidFill>
            <a:miter lim="800000"/>
            <a:headEnd/>
            <a:tailEnd/>
          </a:ln>
        </p:spPr>
      </p:pic>
      <p:pic>
        <p:nvPicPr>
          <p:cNvPr id="4098"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1600200" y="2755744"/>
            <a:ext cx="5943600" cy="3797456"/>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238493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About subtypes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921025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Subtypes?</a:t>
            </a:r>
            <a:endParaRPr lang="en-US" sz="1500" dirty="0"/>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596" y="1338282"/>
            <a:ext cx="5272604" cy="509583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623560" y="1295400"/>
            <a:ext cx="3291840" cy="5257800"/>
          </a:xfrm>
        </p:spPr>
        <p:txBody>
          <a:bodyPr/>
          <a:lstStyle/>
          <a:p>
            <a:pPr>
              <a:spcBef>
                <a:spcPct val="50000"/>
              </a:spcBef>
            </a:pPr>
            <a:r>
              <a:rPr lang="en-US" sz="2400" dirty="0">
                <a:latin typeface="Calibri" pitchFamily="34" charset="0"/>
                <a:cs typeface="Calibri" pitchFamily="34" charset="0"/>
              </a:rPr>
              <a:t>Integer-coded classes of features within a single feature class</a:t>
            </a:r>
          </a:p>
          <a:p>
            <a:pPr>
              <a:spcBef>
                <a:spcPct val="50000"/>
              </a:spcBef>
            </a:pPr>
            <a:r>
              <a:rPr lang="en-US" sz="2400" dirty="0">
                <a:latin typeface="Calibri" pitchFamily="34" charset="0"/>
                <a:cs typeface="Calibri" pitchFamily="34" charset="0"/>
              </a:rPr>
              <a:t>Subtypes are based on an a short integer field in the table that stores a numeric code.</a:t>
            </a:r>
          </a:p>
          <a:p>
            <a:pPr>
              <a:spcBef>
                <a:spcPct val="50000"/>
              </a:spcBef>
            </a:pPr>
            <a:r>
              <a:rPr lang="en-US" sz="2400" dirty="0">
                <a:latin typeface="Calibri" pitchFamily="34" charset="0"/>
                <a:cs typeface="Calibri" pitchFamily="34" charset="0"/>
              </a:rPr>
              <a:t>A description is added for display and interpretation, and is what the user sees.</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3140509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default attributes</a:t>
            </a:r>
            <a:endParaRPr lang="en-US" sz="1500" dirty="0"/>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799" y="1339388"/>
            <a:ext cx="6400800" cy="5213812"/>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623560" y="1295400"/>
            <a:ext cx="3291840" cy="5257800"/>
          </a:xfrm>
        </p:spPr>
        <p:txBody>
          <a:bodyPr/>
          <a:lstStyle/>
          <a:p>
            <a:pPr>
              <a:spcBef>
                <a:spcPct val="50000"/>
              </a:spcBef>
            </a:pPr>
            <a:r>
              <a:rPr lang="en-US" sz="2400" dirty="0">
                <a:latin typeface="Calibri" pitchFamily="34" charset="0"/>
                <a:cs typeface="Calibri" pitchFamily="34" charset="0"/>
              </a:rPr>
              <a:t>Automatically assign default values as features are added during editing or digitizing.</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605981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subtypes</a:t>
            </a:r>
          </a:p>
        </p:txBody>
      </p:sp>
      <p:sp>
        <p:nvSpPr>
          <p:cNvPr id="3" name="Content Placeholder 2"/>
          <p:cNvSpPr>
            <a:spLocks noGrp="1"/>
          </p:cNvSpPr>
          <p:nvPr>
            <p:ph idx="1"/>
          </p:nvPr>
        </p:nvSpPr>
        <p:spPr/>
        <p:txBody>
          <a:bodyPr/>
          <a:lstStyle/>
          <a:p>
            <a:pPr>
              <a:lnSpc>
                <a:spcPct val="90000"/>
              </a:lnSpc>
            </a:pPr>
            <a:r>
              <a:rPr lang="en-US" dirty="0"/>
              <a:t>Each subtype can have its own default values</a:t>
            </a:r>
          </a:p>
          <a:p>
            <a:pPr>
              <a:lnSpc>
                <a:spcPct val="90000"/>
              </a:lnSpc>
            </a:pPr>
            <a:r>
              <a:rPr lang="en-US" dirty="0"/>
              <a:t>Each subtype is treated as separate layer during editing</a:t>
            </a:r>
          </a:p>
          <a:p>
            <a:pPr>
              <a:lnSpc>
                <a:spcPct val="90000"/>
              </a:lnSpc>
            </a:pPr>
            <a:r>
              <a:rPr lang="en-US" dirty="0"/>
              <a:t>IF you have an ArcGIS Standard license then</a:t>
            </a:r>
          </a:p>
          <a:p>
            <a:pPr lvl="1">
              <a:lnSpc>
                <a:spcPct val="90000"/>
              </a:lnSpc>
            </a:pPr>
            <a:r>
              <a:rPr lang="en-US" dirty="0"/>
              <a:t>Each subtype can have its own sets of validation rules (domains, connectivity)</a:t>
            </a:r>
          </a:p>
          <a:p>
            <a:pPr lvl="1">
              <a:lnSpc>
                <a:spcPct val="90000"/>
              </a:lnSpc>
            </a:pPr>
            <a:r>
              <a:rPr lang="en-US" dirty="0"/>
              <a:t>Each subtype can have its own topology rules.</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442409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Geodatabases</a:t>
            </a:r>
            <a:endParaRPr lang="en-US" sz="1500" dirty="0"/>
          </a:p>
        </p:txBody>
      </p:sp>
      <p:pic>
        <p:nvPicPr>
          <p:cNvPr id="10" name="Picture 2"/>
          <p:cNvPicPr>
            <a:picLocks noGrp="1" noChangeAspect="1" noChangeArrowheads="1"/>
          </p:cNvPicPr>
          <p:nvPr>
            <p:ph idx="1"/>
          </p:nvPr>
        </p:nvPicPr>
        <p:blipFill>
          <a:blip r:embed="rId2" cstate="print"/>
          <a:srcRect/>
          <a:stretch>
            <a:fillRect/>
          </a:stretch>
        </p:blipFill>
        <p:spPr bwMode="auto">
          <a:xfrm>
            <a:off x="533400" y="1318692"/>
            <a:ext cx="3383280" cy="5191951"/>
          </a:xfrm>
          <a:prstGeom prst="rect">
            <a:avLst/>
          </a:prstGeom>
          <a:noFill/>
          <a:ln w="12700">
            <a:solidFill>
              <a:srgbClr val="000000"/>
            </a:solidFill>
            <a:miter lim="800000"/>
            <a:headEnd/>
            <a:tailEnd/>
          </a:ln>
        </p:spPr>
      </p:pic>
      <p:sp>
        <p:nvSpPr>
          <p:cNvPr id="4" name="Content Placeholder 3"/>
          <p:cNvSpPr>
            <a:spLocks noGrp="1"/>
          </p:cNvSpPr>
          <p:nvPr>
            <p:ph idx="13"/>
          </p:nvPr>
        </p:nvSpPr>
        <p:spPr>
          <a:xfrm>
            <a:off x="3505200" y="1767840"/>
            <a:ext cx="1280160" cy="822960"/>
          </a:xfrm>
          <a:solidFill>
            <a:srgbClr val="B0CCB0"/>
          </a:solidFill>
        </p:spPr>
        <p:txBody>
          <a:bodyPr/>
          <a:lstStyle/>
          <a:p>
            <a:r>
              <a:rPr lang="en-US" sz="2400" dirty="0">
                <a:latin typeface="Calibri" pitchFamily="34" charset="0"/>
                <a:cs typeface="Calibri" pitchFamily="34" charset="0"/>
              </a:rPr>
              <a:t>Feature datasets</a:t>
            </a:r>
          </a:p>
        </p:txBody>
      </p:sp>
      <p:sp>
        <p:nvSpPr>
          <p:cNvPr id="6" name="Content Placeholder 4"/>
          <p:cNvSpPr>
            <a:spLocks noGrp="1"/>
          </p:cNvSpPr>
          <p:nvPr>
            <p:ph idx="14"/>
          </p:nvPr>
        </p:nvSpPr>
        <p:spPr>
          <a:xfrm>
            <a:off x="3459480" y="5349240"/>
            <a:ext cx="1188720" cy="822960"/>
          </a:xfrm>
          <a:solidFill>
            <a:srgbClr val="B0CCB0"/>
          </a:solidFill>
        </p:spPr>
        <p:txBody>
          <a:bodyPr/>
          <a:lstStyle/>
          <a:p>
            <a:r>
              <a:rPr lang="en-US" sz="2400" dirty="0">
                <a:latin typeface="Calibri" pitchFamily="34" charset="0"/>
                <a:cs typeface="Calibri" pitchFamily="34" charset="0"/>
              </a:rPr>
              <a:t>Feature </a:t>
            </a:r>
            <a:r>
              <a:rPr lang="en-US" sz="2400" dirty="0" smtClean="0">
                <a:latin typeface="Calibri" pitchFamily="34" charset="0"/>
                <a:cs typeface="Calibri" pitchFamily="34" charset="0"/>
              </a:rPr>
              <a:t>classes</a:t>
            </a:r>
            <a:endParaRPr lang="en-US" sz="2400" dirty="0">
              <a:latin typeface="Calibri" pitchFamily="34" charset="0"/>
              <a:cs typeface="Calibri" pitchFamily="34" charset="0"/>
            </a:endParaRPr>
          </a:p>
        </p:txBody>
      </p:sp>
      <p:sp>
        <p:nvSpPr>
          <p:cNvPr id="5" name="Content Placeholder 5"/>
          <p:cNvSpPr>
            <a:spLocks noGrp="1"/>
          </p:cNvSpPr>
          <p:nvPr>
            <p:ph idx="15"/>
          </p:nvPr>
        </p:nvSpPr>
        <p:spPr>
          <a:xfrm>
            <a:off x="5029200" y="1371600"/>
            <a:ext cx="3962400" cy="4800600"/>
          </a:xfrm>
        </p:spPr>
        <p:txBody>
          <a:bodyPr/>
          <a:lstStyle/>
          <a:p>
            <a:r>
              <a:rPr lang="en-US" dirty="0"/>
              <a:t>Designed to store feature classes for a particular geographic area</a:t>
            </a:r>
          </a:p>
          <a:p>
            <a:r>
              <a:rPr lang="en-US" dirty="0"/>
              <a:t>Incorporates all feature classes, </a:t>
            </a:r>
            <a:r>
              <a:rPr lang="en-US" dirty="0" err="1"/>
              <a:t>rasters</a:t>
            </a:r>
            <a:r>
              <a:rPr lang="en-US" dirty="0"/>
              <a:t>, and tables in a single entity</a:t>
            </a:r>
          </a:p>
        </p:txBody>
      </p:sp>
      <p:sp>
        <p:nvSpPr>
          <p:cNvPr id="9"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43589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Subtype </a:t>
            </a:r>
            <a:r>
              <a:rPr lang="en-US" dirty="0" smtClean="0"/>
              <a:t>defaults</a:t>
            </a:r>
            <a:r>
              <a:rPr lang="en-US" sz="1500" dirty="0" smtClean="0"/>
              <a:t> 1</a:t>
            </a:r>
            <a:endParaRPr lang="en-US" sz="1500"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457200" y="1371600"/>
            <a:ext cx="8229600" cy="1429680"/>
          </a:xfrm>
          <a:prstGeom prst="rect">
            <a:avLst/>
          </a:prstGeom>
          <a:noFill/>
          <a:ln w="9525">
            <a:noFill/>
            <a:miter lim="800000"/>
            <a:headEnd/>
            <a:tailEnd/>
          </a:ln>
        </p:spPr>
      </p:pic>
      <p:sp>
        <p:nvSpPr>
          <p:cNvPr id="5" name="Content Placeholder 3"/>
          <p:cNvSpPr>
            <a:spLocks noGrp="1"/>
          </p:cNvSpPr>
          <p:nvPr>
            <p:ph idx="13"/>
          </p:nvPr>
        </p:nvSpPr>
        <p:spPr>
          <a:xfrm>
            <a:off x="457200" y="3124200"/>
            <a:ext cx="8229600" cy="3429000"/>
          </a:xfrm>
        </p:spPr>
        <p:txBody>
          <a:bodyPr/>
          <a:lstStyle/>
          <a:p>
            <a:pPr>
              <a:spcBef>
                <a:spcPts val="600"/>
              </a:spcBef>
            </a:pPr>
            <a:r>
              <a:rPr lang="en-US" sz="2800" dirty="0">
                <a:latin typeface="Calibri" pitchFamily="34" charset="0"/>
                <a:cs typeface="Calibri" pitchFamily="34" charset="0"/>
              </a:rPr>
              <a:t>Different default values can be specified for each subtype.</a:t>
            </a:r>
          </a:p>
          <a:p>
            <a:pPr>
              <a:spcBef>
                <a:spcPts val="600"/>
              </a:spcBef>
            </a:pPr>
            <a:r>
              <a:rPr lang="en-US" sz="2800" dirty="0">
                <a:latin typeface="Calibri" pitchFamily="34" charset="0"/>
                <a:cs typeface="Calibri" pitchFamily="34" charset="0"/>
              </a:rPr>
              <a:t>This saves a lot of editing of attributes.  Although there may be exceptions to the defaults (old subdivisions have lead sewer laterals) these can be edited if needed.  Overall, editing is reduced.</a:t>
            </a:r>
          </a:p>
          <a:p>
            <a:pPr>
              <a:spcBef>
                <a:spcPts val="600"/>
              </a:spcBef>
            </a:pPr>
            <a:r>
              <a:rPr lang="en-US" sz="2800" dirty="0">
                <a:latin typeface="Calibri" pitchFamily="34" charset="0"/>
                <a:cs typeface="Calibri" pitchFamily="34" charset="0"/>
              </a:rPr>
              <a:t>Each of the attribute fields may in turn have domains</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74615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 name="Picture 2"/>
          <p:cNvPicPr>
            <a:picLocks noGrp="1" noChangeAspect="1" noChangeArrowheads="1"/>
          </p:cNvPicPr>
          <p:nvPr>
            <p:ph idx="1"/>
          </p:nvPr>
        </p:nvPicPr>
        <p:blipFill>
          <a:blip r:embed="rId3" cstate="print"/>
          <a:srcRect/>
          <a:stretch>
            <a:fillRect/>
          </a:stretch>
        </p:blipFill>
        <p:spPr bwMode="auto">
          <a:xfrm>
            <a:off x="604917" y="1371600"/>
            <a:ext cx="3052683" cy="1963534"/>
          </a:xfrm>
          <a:prstGeom prst="rect">
            <a:avLst/>
          </a:prstGeom>
          <a:noFill/>
          <a:ln w="9525">
            <a:solidFill>
              <a:schemeClr val="tx2">
                <a:lumMod val="65000"/>
                <a:lumOff val="35000"/>
              </a:schemeClr>
            </a:solidFill>
            <a:miter lim="800000"/>
            <a:headEnd/>
            <a:tailEnd/>
          </a:ln>
        </p:spPr>
      </p:pic>
      <p:pic>
        <p:nvPicPr>
          <p:cNvPr id="11" name="Picture 3"/>
          <p:cNvPicPr>
            <a:picLocks noGrp="1" noChangeAspect="1" noChangeArrowheads="1"/>
          </p:cNvPicPr>
          <p:nvPr>
            <p:ph idx="13"/>
          </p:nvPr>
        </p:nvPicPr>
        <p:blipFill>
          <a:blip r:embed="rId4" cstate="print"/>
          <a:srcRect/>
          <a:stretch>
            <a:fillRect/>
          </a:stretch>
        </p:blipFill>
        <p:spPr bwMode="auto">
          <a:xfrm>
            <a:off x="304800" y="3619500"/>
            <a:ext cx="5448300" cy="2933700"/>
          </a:xfrm>
          <a:prstGeom prst="rect">
            <a:avLst/>
          </a:prstGeom>
          <a:noFill/>
          <a:ln w="9525">
            <a:solidFill>
              <a:schemeClr val="tx2">
                <a:lumMod val="65000"/>
                <a:lumOff val="35000"/>
              </a:schemeClr>
            </a:solidFill>
            <a:miter lim="800000"/>
            <a:headEnd/>
            <a:tailEnd/>
          </a:ln>
        </p:spPr>
      </p:pic>
      <p:sp>
        <p:nvSpPr>
          <p:cNvPr id="4" name="Content Placeholder 4"/>
          <p:cNvSpPr>
            <a:spLocks noGrp="1"/>
          </p:cNvSpPr>
          <p:nvPr>
            <p:ph idx="14"/>
          </p:nvPr>
        </p:nvSpPr>
        <p:spPr>
          <a:xfrm>
            <a:off x="5867400" y="1371600"/>
            <a:ext cx="3108960" cy="4800600"/>
          </a:xfrm>
        </p:spPr>
        <p:txBody>
          <a:bodyPr/>
          <a:lstStyle/>
          <a:p>
            <a:pPr>
              <a:spcBef>
                <a:spcPct val="50000"/>
              </a:spcBef>
            </a:pPr>
            <a:r>
              <a:rPr lang="en-US" sz="2800" dirty="0">
                <a:latin typeface="Calibri" pitchFamily="34" charset="0"/>
                <a:cs typeface="Calibri" pitchFamily="34" charset="0"/>
              </a:rPr>
              <a:t>During editing, each subtype is treated as a separate layer.</a:t>
            </a:r>
          </a:p>
          <a:p>
            <a:pPr>
              <a:spcBef>
                <a:spcPct val="50000"/>
              </a:spcBef>
            </a:pPr>
            <a:r>
              <a:rPr lang="en-US" sz="2800" dirty="0">
                <a:latin typeface="Calibri" pitchFamily="34" charset="0"/>
                <a:cs typeface="Calibri" pitchFamily="34" charset="0"/>
              </a:rPr>
              <a:t>When a feature is added, it automatically takes on the default values for its subtype.</a:t>
            </a:r>
          </a:p>
        </p:txBody>
      </p:sp>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791246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to use subtypes</a:t>
            </a:r>
          </a:p>
        </p:txBody>
      </p:sp>
      <p:sp>
        <p:nvSpPr>
          <p:cNvPr id="3" name="Content Placeholder 2"/>
          <p:cNvSpPr>
            <a:spLocks noGrp="1"/>
          </p:cNvSpPr>
          <p:nvPr>
            <p:ph idx="1"/>
          </p:nvPr>
        </p:nvSpPr>
        <p:spPr/>
        <p:txBody>
          <a:bodyPr/>
          <a:lstStyle/>
          <a:p>
            <a:r>
              <a:rPr lang="en-US" dirty="0"/>
              <a:t>When a feature class has a limited number of clearly delineated types</a:t>
            </a:r>
          </a:p>
          <a:p>
            <a:r>
              <a:rPr lang="en-US" dirty="0"/>
              <a:t>When setting different defaults for each type is useful</a:t>
            </a:r>
          </a:p>
          <a:p>
            <a:r>
              <a:rPr lang="en-US" dirty="0"/>
              <a:t>When the topological or network behavior of each type is different</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594362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Plan the subtypes</a:t>
            </a:r>
          </a:p>
        </p:txBody>
      </p:sp>
      <p:sp>
        <p:nvSpPr>
          <p:cNvPr id="3" name="Content Placeholder 2"/>
          <p:cNvSpPr>
            <a:spLocks noGrp="1"/>
          </p:cNvSpPr>
          <p:nvPr>
            <p:ph idx="1"/>
          </p:nvPr>
        </p:nvSpPr>
        <p:spPr/>
        <p:txBody>
          <a:bodyPr/>
          <a:lstStyle/>
          <a:p>
            <a:r>
              <a:rPr lang="en-US" dirty="0"/>
              <a:t>First,</a:t>
            </a:r>
            <a:r>
              <a:rPr lang="en-US" b="1" dirty="0"/>
              <a:t> plan</a:t>
            </a:r>
            <a:r>
              <a:rPr lang="en-US" dirty="0"/>
              <a:t>!  Establish the following properties of the feature class.</a:t>
            </a:r>
          </a:p>
          <a:p>
            <a:pPr lvl="1"/>
            <a:r>
              <a:rPr lang="en-US" dirty="0"/>
              <a:t>What subtypes will be used?  Are they complete?</a:t>
            </a:r>
          </a:p>
          <a:p>
            <a:pPr lvl="1"/>
            <a:r>
              <a:rPr lang="en-US" dirty="0"/>
              <a:t>Attributes of the feature class</a:t>
            </a:r>
          </a:p>
          <a:p>
            <a:pPr lvl="1"/>
            <a:r>
              <a:rPr lang="en-US" dirty="0"/>
              <a:t>Domains that will be used</a:t>
            </a:r>
          </a:p>
          <a:p>
            <a:pPr lvl="1"/>
            <a:r>
              <a:rPr lang="en-US" dirty="0"/>
              <a:t>Split and merge policies for each attribute</a:t>
            </a:r>
          </a:p>
          <a:p>
            <a:pPr lvl="1"/>
            <a:r>
              <a:rPr lang="en-US" dirty="0"/>
              <a:t>Default values for each subtype as applicable</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0391670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Subtypes</a:t>
            </a:r>
            <a:br>
              <a:rPr lang="en-US" dirty="0"/>
            </a:br>
            <a:r>
              <a:rPr lang="en-US" dirty="0"/>
              <a:t>for a waterline feature class</a:t>
            </a:r>
            <a:endParaRPr lang="en-US" sz="1500"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3612" y="2247531"/>
            <a:ext cx="4703169" cy="240066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745480" y="1371600"/>
            <a:ext cx="2560320" cy="3566160"/>
          </a:xfrm>
        </p:spPr>
        <p:txBody>
          <a:bodyPr/>
          <a:lstStyle/>
          <a:p>
            <a:r>
              <a:rPr lang="en-US" b="1" dirty="0">
                <a:solidFill>
                  <a:srgbClr val="185C8E"/>
                </a:solidFill>
              </a:rPr>
              <a:t>Water main</a:t>
            </a:r>
          </a:p>
          <a:p>
            <a:r>
              <a:rPr lang="en-US" dirty="0">
                <a:solidFill>
                  <a:srgbClr val="185C8E"/>
                </a:solidFill>
              </a:rPr>
              <a:t>Water lateral</a:t>
            </a:r>
          </a:p>
          <a:p>
            <a:r>
              <a:rPr lang="en-US" b="1" dirty="0">
                <a:solidFill>
                  <a:srgbClr val="CC4D00"/>
                </a:solidFill>
              </a:rPr>
              <a:t>Sewer main</a:t>
            </a:r>
          </a:p>
          <a:p>
            <a:r>
              <a:rPr lang="en-US" dirty="0">
                <a:solidFill>
                  <a:srgbClr val="CC4D00"/>
                </a:solidFill>
              </a:rPr>
              <a:t>Sewer lateral</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124551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Attributes/domains for waterlines</a:t>
            </a:r>
            <a:endParaRPr lang="en-US" sz="1500" dirty="0"/>
          </a:p>
        </p:txBody>
      </p:sp>
      <p:sp>
        <p:nvSpPr>
          <p:cNvPr id="11" name="Content Placeholder 2"/>
          <p:cNvSpPr>
            <a:spLocks noGrp="1"/>
          </p:cNvSpPr>
          <p:nvPr>
            <p:ph idx="1"/>
          </p:nvPr>
        </p:nvSpPr>
        <p:spPr>
          <a:xfrm>
            <a:off x="457200" y="1295400"/>
            <a:ext cx="2468880" cy="1097280"/>
          </a:xfrm>
        </p:spPr>
        <p:txBody>
          <a:bodyPr/>
          <a:lstStyle/>
          <a:p>
            <a:pPr algn="ctr">
              <a:spcBef>
                <a:spcPct val="50000"/>
              </a:spcBef>
            </a:pPr>
            <a:r>
              <a:rPr lang="en-US" b="1" dirty="0">
                <a:latin typeface="Calibri" pitchFamily="34" charset="0"/>
                <a:cs typeface="Calibri" pitchFamily="34" charset="0"/>
              </a:rPr>
              <a:t>Attributes for feature class</a:t>
            </a:r>
          </a:p>
        </p:txBody>
      </p:sp>
      <p:sp>
        <p:nvSpPr>
          <p:cNvPr id="3" name="Content Placeholder 3"/>
          <p:cNvSpPr>
            <a:spLocks noGrp="1"/>
          </p:cNvSpPr>
          <p:nvPr>
            <p:ph idx="13"/>
          </p:nvPr>
        </p:nvSpPr>
        <p:spPr>
          <a:xfrm>
            <a:off x="640080" y="2606040"/>
            <a:ext cx="2103120" cy="2560320"/>
          </a:xfrm>
        </p:spPr>
        <p:txBody>
          <a:bodyPr/>
          <a:lstStyle/>
          <a:p>
            <a:r>
              <a:rPr lang="en-US" sz="2800" dirty="0" err="1">
                <a:latin typeface="Calibri" pitchFamily="34" charset="0"/>
                <a:cs typeface="Calibri" pitchFamily="34" charset="0"/>
              </a:rPr>
              <a:t>PipeDiam</a:t>
            </a:r>
            <a:endParaRPr lang="en-US" sz="2800" dirty="0">
              <a:latin typeface="Calibri" pitchFamily="34" charset="0"/>
              <a:cs typeface="Calibri" pitchFamily="34" charset="0"/>
            </a:endParaRPr>
          </a:p>
          <a:p>
            <a:r>
              <a:rPr lang="en-US" sz="2800" dirty="0" err="1">
                <a:latin typeface="Calibri" pitchFamily="34" charset="0"/>
                <a:cs typeface="Calibri" pitchFamily="34" charset="0"/>
              </a:rPr>
              <a:t>PipeMaterial</a:t>
            </a:r>
            <a:endParaRPr lang="en-US" sz="2800" dirty="0">
              <a:latin typeface="Calibri" pitchFamily="34" charset="0"/>
              <a:cs typeface="Calibri" pitchFamily="34" charset="0"/>
            </a:endParaRPr>
          </a:p>
          <a:p>
            <a:r>
              <a:rPr lang="en-US" sz="2800" dirty="0" err="1">
                <a:latin typeface="Calibri" pitchFamily="34" charset="0"/>
                <a:cs typeface="Calibri" pitchFamily="34" charset="0"/>
              </a:rPr>
              <a:t>InstallDate</a:t>
            </a:r>
            <a:endParaRPr lang="en-US" sz="2800" dirty="0">
              <a:latin typeface="Calibri" pitchFamily="34" charset="0"/>
              <a:cs typeface="Calibri" pitchFamily="34" charset="0"/>
            </a:endParaRPr>
          </a:p>
          <a:p>
            <a:r>
              <a:rPr lang="en-US" sz="2800" dirty="0" err="1" smtClean="0">
                <a:latin typeface="Calibri" pitchFamily="34" charset="0"/>
                <a:cs typeface="Calibri" pitchFamily="34" charset="0"/>
              </a:rPr>
              <a:t>MaxFlow</a:t>
            </a:r>
            <a:endParaRPr lang="en-US" sz="2800" dirty="0">
              <a:latin typeface="Calibri" pitchFamily="34" charset="0"/>
              <a:cs typeface="Calibri" pitchFamily="34" charset="0"/>
            </a:endParaRPr>
          </a:p>
        </p:txBody>
      </p:sp>
      <p:sp>
        <p:nvSpPr>
          <p:cNvPr id="4" name="Content Placeholder 4"/>
          <p:cNvSpPr>
            <a:spLocks noGrp="1"/>
          </p:cNvSpPr>
          <p:nvPr>
            <p:ph idx="14"/>
          </p:nvPr>
        </p:nvSpPr>
        <p:spPr>
          <a:xfrm>
            <a:off x="5029200" y="1295400"/>
            <a:ext cx="2377440" cy="1066800"/>
          </a:xfrm>
        </p:spPr>
        <p:txBody>
          <a:bodyPr/>
          <a:lstStyle/>
          <a:p>
            <a:r>
              <a:rPr lang="en-US" b="1" dirty="0">
                <a:latin typeface="Calibri" pitchFamily="34" charset="0"/>
                <a:cs typeface="Calibri" pitchFamily="34" charset="0"/>
              </a:rPr>
              <a:t>Domains for </a:t>
            </a:r>
            <a:r>
              <a:rPr lang="en-US" b="1" dirty="0" err="1" smtClean="0">
                <a:latin typeface="Calibri" pitchFamily="34" charset="0"/>
                <a:cs typeface="Calibri" pitchFamily="34" charset="0"/>
              </a:rPr>
              <a:t>geodatabase</a:t>
            </a:r>
            <a:endParaRPr lang="en-US" b="1" dirty="0">
              <a:latin typeface="Calibri" pitchFamily="34" charset="0"/>
              <a:cs typeface="Calibri" pitchFamily="34" charset="0"/>
            </a:endParaRPr>
          </a:p>
        </p:txBody>
      </p:sp>
      <p:sp>
        <p:nvSpPr>
          <p:cNvPr id="5" name="Content Placeholder 5"/>
          <p:cNvSpPr>
            <a:spLocks noGrp="1"/>
          </p:cNvSpPr>
          <p:nvPr>
            <p:ph idx="15"/>
          </p:nvPr>
        </p:nvSpPr>
        <p:spPr>
          <a:xfrm>
            <a:off x="4343400" y="2606040"/>
            <a:ext cx="3749040" cy="4023360"/>
          </a:xfrm>
        </p:spPr>
        <p:txBody>
          <a:bodyPr/>
          <a:lstStyle/>
          <a:p>
            <a:r>
              <a:rPr lang="en-US" sz="2800" dirty="0">
                <a:latin typeface="Calibri" pitchFamily="34" charset="0"/>
                <a:cs typeface="Calibri" pitchFamily="34" charset="0"/>
              </a:rPr>
              <a:t>Diameter (coded)</a:t>
            </a:r>
          </a:p>
          <a:p>
            <a:pPr lvl="1"/>
            <a:r>
              <a:rPr lang="en-US" sz="2400" dirty="0">
                <a:latin typeface="Calibri" pitchFamily="34" charset="0"/>
                <a:cs typeface="Calibri" pitchFamily="34" charset="0"/>
              </a:rPr>
              <a:t>3”, 4”, 6”, 8”,12”, 24”</a:t>
            </a:r>
          </a:p>
          <a:p>
            <a:r>
              <a:rPr lang="en-US" sz="2800" dirty="0">
                <a:latin typeface="Calibri" pitchFamily="34" charset="0"/>
                <a:cs typeface="Calibri" pitchFamily="34" charset="0"/>
              </a:rPr>
              <a:t>Material (coded)</a:t>
            </a:r>
          </a:p>
          <a:p>
            <a:pPr lvl="1"/>
            <a:r>
              <a:rPr lang="en-US" sz="2400" dirty="0">
                <a:latin typeface="Calibri" pitchFamily="34" charset="0"/>
                <a:cs typeface="Calibri" pitchFamily="34" charset="0"/>
              </a:rPr>
              <a:t>Copper, PVC, lead, steel, </a:t>
            </a:r>
            <a:r>
              <a:rPr lang="en-US" sz="2400" dirty="0" err="1">
                <a:latin typeface="Calibri" pitchFamily="34" charset="0"/>
                <a:cs typeface="Calibri" pitchFamily="34" charset="0"/>
              </a:rPr>
              <a:t>concrete,tile</a:t>
            </a:r>
            <a:r>
              <a:rPr lang="en-US" sz="2400" dirty="0">
                <a:latin typeface="Calibri" pitchFamily="34" charset="0"/>
                <a:cs typeface="Calibri" pitchFamily="34" charset="0"/>
              </a:rPr>
              <a:t>, other</a:t>
            </a:r>
          </a:p>
          <a:p>
            <a:r>
              <a:rPr lang="en-US" sz="2800" dirty="0">
                <a:latin typeface="Calibri" pitchFamily="34" charset="0"/>
                <a:cs typeface="Calibri" pitchFamily="34" charset="0"/>
              </a:rPr>
              <a:t>Flow (range)</a:t>
            </a:r>
          </a:p>
          <a:p>
            <a:pPr lvl="1"/>
            <a:r>
              <a:rPr lang="en-US" sz="2400" dirty="0">
                <a:latin typeface="Calibri" pitchFamily="34" charset="0"/>
                <a:cs typeface="Calibri" pitchFamily="34" charset="0"/>
              </a:rPr>
              <a:t>0-2000 </a:t>
            </a:r>
            <a:r>
              <a:rPr lang="en-US" sz="2400" dirty="0" err="1">
                <a:latin typeface="Calibri" pitchFamily="34" charset="0"/>
                <a:cs typeface="Calibri" pitchFamily="34" charset="0"/>
              </a:rPr>
              <a:t>gpm</a:t>
            </a:r>
            <a:endParaRPr lang="en-US" sz="24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52494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Create the domains</a:t>
            </a:r>
          </a:p>
        </p:txBody>
      </p:sp>
      <p:sp>
        <p:nvSpPr>
          <p:cNvPr id="4" name="Content Placeholder 2"/>
          <p:cNvSpPr>
            <a:spLocks noGrp="1"/>
          </p:cNvSpPr>
          <p:nvPr>
            <p:ph idx="1"/>
          </p:nvPr>
        </p:nvSpPr>
        <p:spPr>
          <a:xfrm>
            <a:off x="457200" y="1143000"/>
            <a:ext cx="3383280" cy="5257800"/>
          </a:xfrm>
        </p:spPr>
        <p:txBody>
          <a:bodyPr/>
          <a:lstStyle/>
          <a:p>
            <a:r>
              <a:rPr lang="en-US" dirty="0"/>
              <a:t>Open </a:t>
            </a:r>
            <a:r>
              <a:rPr lang="en-US" dirty="0" err="1"/>
              <a:t>geodatabase</a:t>
            </a:r>
            <a:r>
              <a:rPr lang="en-US" dirty="0"/>
              <a:t> properties</a:t>
            </a:r>
          </a:p>
          <a:p>
            <a:r>
              <a:rPr lang="en-US" dirty="0"/>
              <a:t>Create domains</a:t>
            </a:r>
          </a:p>
          <a:p>
            <a:r>
              <a:rPr lang="en-US" dirty="0"/>
              <a:t>Remember to click Apply after each one!</a:t>
            </a:r>
          </a:p>
        </p:txBody>
      </p:sp>
      <p:pic>
        <p:nvPicPr>
          <p:cNvPr id="7" name="Picture 3"/>
          <p:cNvPicPr>
            <a:picLocks noGrp="1" noChangeAspect="1" noChangeArrowheads="1"/>
          </p:cNvPicPr>
          <p:nvPr>
            <p:ph idx="13"/>
          </p:nvPr>
        </p:nvPicPr>
        <p:blipFill>
          <a:blip r:embed="rId2" cstate="print"/>
          <a:srcRect/>
          <a:stretch>
            <a:fillRect/>
          </a:stretch>
        </p:blipFill>
        <p:spPr bwMode="auto">
          <a:xfrm>
            <a:off x="4426839" y="1272540"/>
            <a:ext cx="4488561" cy="5280660"/>
          </a:xfrm>
          <a:prstGeom prst="rect">
            <a:avLst/>
          </a:prstGeom>
          <a:noFill/>
          <a:ln w="9525">
            <a:no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49031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Create the feature class</a:t>
            </a:r>
          </a:p>
        </p:txBody>
      </p:sp>
      <p:pic>
        <p:nvPicPr>
          <p:cNvPr id="5"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90551" y="1104900"/>
            <a:ext cx="2813956" cy="37719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4"/>
          </p:nvPr>
        </p:nvSpPr>
        <p:spPr>
          <a:xfrm>
            <a:off x="518160" y="5181600"/>
            <a:ext cx="3749040" cy="822960"/>
          </a:xfrm>
          <a:solidFill>
            <a:srgbClr val="B0CCB0"/>
          </a:solidFill>
        </p:spPr>
        <p:txBody>
          <a:bodyPr/>
          <a:lstStyle/>
          <a:p>
            <a:pPr>
              <a:spcBef>
                <a:spcPct val="50000"/>
              </a:spcBef>
            </a:pPr>
            <a:r>
              <a:rPr lang="en-US" sz="2400" dirty="0">
                <a:latin typeface="Calibri" pitchFamily="34" charset="0"/>
                <a:cs typeface="Calibri" pitchFamily="34" charset="0"/>
              </a:rPr>
              <a:t>Use the Data Management &gt; Create Feature Class tool</a:t>
            </a:r>
          </a:p>
        </p:txBody>
      </p:sp>
      <p:pic>
        <p:nvPicPr>
          <p:cNvPr id="10" name="Picture 4"/>
          <p:cNvPicPr>
            <a:picLocks noGrp="1" noChangeAspect="1" noChangeArrowheads="1"/>
          </p:cNvPicPr>
          <p:nvPr>
            <p:ph idx="13"/>
          </p:nvPr>
        </p:nvPicPr>
        <p:blipFill>
          <a:blip r:embed="rId4" cstate="print"/>
          <a:srcRect/>
          <a:stretch>
            <a:fillRect/>
          </a:stretch>
        </p:blipFill>
        <p:spPr bwMode="auto">
          <a:xfrm>
            <a:off x="4267200" y="1107271"/>
            <a:ext cx="4663440" cy="5369729"/>
          </a:xfrm>
          <a:prstGeom prst="rect">
            <a:avLst/>
          </a:prstGeom>
          <a:noFill/>
          <a:ln w="9525">
            <a:noFill/>
            <a:miter lim="800000"/>
            <a:headEnd/>
            <a:tailEnd/>
          </a:ln>
        </p:spPr>
      </p:pic>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95098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 Add the Subtype field</a:t>
            </a:r>
          </a:p>
        </p:txBody>
      </p:sp>
      <p:sp>
        <p:nvSpPr>
          <p:cNvPr id="3" name="Content Placeholder 2"/>
          <p:cNvSpPr>
            <a:spLocks noGrp="1"/>
          </p:cNvSpPr>
          <p:nvPr>
            <p:ph idx="1"/>
          </p:nvPr>
        </p:nvSpPr>
        <p:spPr>
          <a:xfrm>
            <a:off x="457200" y="1295400"/>
            <a:ext cx="3566160" cy="3383280"/>
          </a:xfrm>
        </p:spPr>
        <p:txBody>
          <a:bodyPr/>
          <a:lstStyle/>
          <a:p>
            <a:pPr>
              <a:spcBef>
                <a:spcPts val="600"/>
              </a:spcBef>
            </a:pPr>
            <a:r>
              <a:rPr lang="en-US" sz="2400" dirty="0">
                <a:latin typeface="Calibri" pitchFamily="34" charset="0"/>
                <a:cs typeface="Calibri" pitchFamily="34" charset="0"/>
              </a:rPr>
              <a:t>The subtype field is a Short Integer field that will contain the code for each subtype.</a:t>
            </a:r>
          </a:p>
          <a:p>
            <a:pPr>
              <a:spcBef>
                <a:spcPts val="600"/>
              </a:spcBef>
            </a:pPr>
            <a:r>
              <a:rPr lang="en-US" sz="2400" dirty="0">
                <a:latin typeface="Calibri" pitchFamily="34" charset="0"/>
                <a:cs typeface="Calibri" pitchFamily="34" charset="0"/>
              </a:rPr>
              <a:t>Create it in the Fields tab of the layer’s properties in </a:t>
            </a:r>
            <a:r>
              <a:rPr lang="en-US" sz="2400" dirty="0" err="1">
                <a:latin typeface="Calibri" pitchFamily="34" charset="0"/>
                <a:cs typeface="Calibri" pitchFamily="34" charset="0"/>
              </a:rPr>
              <a:t>ArcCatalog</a:t>
            </a:r>
            <a:r>
              <a:rPr lang="en-US" sz="2400" dirty="0">
                <a:latin typeface="Calibri" pitchFamily="34" charset="0"/>
                <a:cs typeface="Calibri" pitchFamily="34" charset="0"/>
              </a:rPr>
              <a:t>.</a:t>
            </a:r>
          </a:p>
          <a:p>
            <a:pPr>
              <a:spcBef>
                <a:spcPts val="600"/>
              </a:spcBef>
            </a:pPr>
            <a:r>
              <a:rPr lang="en-US" sz="2400" dirty="0">
                <a:latin typeface="Calibri" pitchFamily="34" charset="0"/>
                <a:cs typeface="Calibri" pitchFamily="34" charset="0"/>
              </a:rPr>
              <a:t>We will call it </a:t>
            </a:r>
            <a:r>
              <a:rPr lang="en-US" sz="2400" dirty="0" err="1">
                <a:latin typeface="Calibri" pitchFamily="34" charset="0"/>
                <a:cs typeface="Calibri" pitchFamily="34" charset="0"/>
              </a:rPr>
              <a:t>Linetype</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4" name="Content Placeholder 3"/>
          <p:cNvSpPr>
            <a:spLocks noGrp="1"/>
          </p:cNvSpPr>
          <p:nvPr>
            <p:ph idx="14"/>
          </p:nvPr>
        </p:nvSpPr>
        <p:spPr>
          <a:xfrm>
            <a:off x="518160" y="5181600"/>
            <a:ext cx="3291840" cy="457200"/>
          </a:xfrm>
          <a:solidFill>
            <a:srgbClr val="B0CCB0"/>
          </a:solidFill>
        </p:spPr>
        <p:txBody>
          <a:bodyPr/>
          <a:lstStyle/>
          <a:p>
            <a:r>
              <a:rPr lang="en-US" sz="2400" dirty="0">
                <a:latin typeface="Calibri" pitchFamily="34" charset="0"/>
                <a:cs typeface="Calibri" pitchFamily="34" charset="0"/>
              </a:rPr>
              <a:t>Also add the other fields.</a:t>
            </a:r>
          </a:p>
        </p:txBody>
      </p:sp>
      <p:pic>
        <p:nvPicPr>
          <p:cNvPr id="9" name="Picture 4"/>
          <p:cNvPicPr>
            <a:picLocks noGrp="1" noChangeAspect="1" noChangeArrowheads="1"/>
          </p:cNvPicPr>
          <p:nvPr>
            <p:ph idx="13"/>
          </p:nvPr>
        </p:nvPicPr>
        <p:blipFill>
          <a:blip r:embed="rId3" cstate="print"/>
          <a:srcRect/>
          <a:stretch>
            <a:fillRect/>
          </a:stretch>
        </p:blipFill>
        <p:spPr bwMode="auto">
          <a:xfrm>
            <a:off x="4495799" y="1280790"/>
            <a:ext cx="4297680" cy="5196210"/>
          </a:xfrm>
          <a:prstGeom prst="rect">
            <a:avLst/>
          </a:prstGeom>
          <a:noFill/>
          <a:ln w="9525">
            <a:noFill/>
            <a:miter lim="800000"/>
            <a:headEnd/>
            <a:tailEnd/>
          </a:ln>
        </p:spPr>
      </p:pic>
      <p:sp>
        <p:nvSpPr>
          <p:cNvPr id="8" name="Text Placeholder 5"/>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648208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 Create the subtypes</a:t>
            </a:r>
          </a:p>
        </p:txBody>
      </p:sp>
      <p:sp>
        <p:nvSpPr>
          <p:cNvPr id="4" name="Content Placeholder 2"/>
          <p:cNvSpPr>
            <a:spLocks noGrp="1"/>
          </p:cNvSpPr>
          <p:nvPr>
            <p:ph idx="1"/>
          </p:nvPr>
        </p:nvSpPr>
        <p:spPr>
          <a:xfrm>
            <a:off x="457200" y="1143000"/>
            <a:ext cx="3657600" cy="5257800"/>
          </a:xfrm>
        </p:spPr>
        <p:txBody>
          <a:bodyPr/>
          <a:lstStyle/>
          <a:p>
            <a:pPr>
              <a:spcBef>
                <a:spcPct val="50000"/>
              </a:spcBef>
            </a:pPr>
            <a:r>
              <a:rPr lang="en-US" dirty="0">
                <a:latin typeface="Calibri" pitchFamily="34" charset="0"/>
                <a:cs typeface="Calibri" pitchFamily="34" charset="0"/>
              </a:rPr>
              <a:t>Click on the Subtypes tab</a:t>
            </a:r>
          </a:p>
          <a:p>
            <a:pPr>
              <a:spcBef>
                <a:spcPct val="50000"/>
              </a:spcBef>
            </a:pPr>
            <a:r>
              <a:rPr lang="en-US" dirty="0">
                <a:latin typeface="Calibri" pitchFamily="34" charset="0"/>
                <a:cs typeface="Calibri" pitchFamily="34" charset="0"/>
              </a:rPr>
              <a:t>Choose the </a:t>
            </a:r>
            <a:r>
              <a:rPr lang="en-US" dirty="0" err="1">
                <a:latin typeface="Calibri" pitchFamily="34" charset="0"/>
                <a:cs typeface="Calibri" pitchFamily="34" charset="0"/>
              </a:rPr>
              <a:t>LineType</a:t>
            </a:r>
            <a:r>
              <a:rPr lang="en-US" dirty="0">
                <a:latin typeface="Calibri" pitchFamily="34" charset="0"/>
                <a:cs typeface="Calibri" pitchFamily="34" charset="0"/>
              </a:rPr>
              <a:t> field you created as the subtype field.</a:t>
            </a:r>
          </a:p>
          <a:p>
            <a:pPr>
              <a:spcBef>
                <a:spcPct val="50000"/>
              </a:spcBef>
            </a:pPr>
            <a:r>
              <a:rPr lang="en-US" dirty="0">
                <a:latin typeface="Calibri" pitchFamily="34" charset="0"/>
                <a:cs typeface="Calibri" pitchFamily="34" charset="0"/>
              </a:rPr>
              <a:t>Then enter a code and description for each of the subtypes.</a:t>
            </a:r>
          </a:p>
        </p:txBody>
      </p:sp>
      <p:pic>
        <p:nvPicPr>
          <p:cNvPr id="307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391204" y="1143000"/>
            <a:ext cx="4447996" cy="536448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243087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a:t>
            </a:r>
            <a:r>
              <a:rPr lang="en-US" dirty="0" err="1"/>
              <a:t>geodatabases</a:t>
            </a:r>
            <a:endParaRPr lang="en-US" sz="1500" dirty="0"/>
          </a:p>
        </p:txBody>
      </p:sp>
      <p:sp>
        <p:nvSpPr>
          <p:cNvPr id="7" name="Content Placeholder 2"/>
          <p:cNvSpPr>
            <a:spLocks noGrp="1"/>
          </p:cNvSpPr>
          <p:nvPr>
            <p:ph idx="1"/>
          </p:nvPr>
        </p:nvSpPr>
        <p:spPr>
          <a:xfrm>
            <a:off x="457200" y="1295400"/>
            <a:ext cx="8229600" cy="5334000"/>
          </a:xfrm>
        </p:spPr>
        <p:txBody>
          <a:bodyPr/>
          <a:lstStyle/>
          <a:p>
            <a:pPr>
              <a:lnSpc>
                <a:spcPct val="80000"/>
              </a:lnSpc>
              <a:spcBef>
                <a:spcPts val="400"/>
              </a:spcBef>
            </a:pPr>
            <a:r>
              <a:rPr lang="en-US" sz="2000" b="1" dirty="0"/>
              <a:t>Personal </a:t>
            </a:r>
            <a:r>
              <a:rPr lang="en-US" sz="2000" b="1" dirty="0" err="1"/>
              <a:t>geodatabase</a:t>
            </a:r>
            <a:endParaRPr lang="en-US" sz="2000" b="1" dirty="0"/>
          </a:p>
          <a:p>
            <a:pPr lvl="1">
              <a:lnSpc>
                <a:spcPct val="80000"/>
              </a:lnSpc>
              <a:spcBef>
                <a:spcPts val="400"/>
              </a:spcBef>
            </a:pPr>
            <a:r>
              <a:rPr lang="en-US" sz="1800" dirty="0"/>
              <a:t>Stored in a Microsoft Access database format</a:t>
            </a:r>
          </a:p>
          <a:p>
            <a:pPr lvl="1">
              <a:lnSpc>
                <a:spcPct val="80000"/>
              </a:lnSpc>
              <a:spcBef>
                <a:spcPts val="400"/>
              </a:spcBef>
            </a:pPr>
            <a:r>
              <a:rPr lang="en-US" sz="1800" dirty="0"/>
              <a:t>For single users and small workgroups</a:t>
            </a:r>
          </a:p>
          <a:p>
            <a:pPr lvl="1">
              <a:lnSpc>
                <a:spcPct val="80000"/>
              </a:lnSpc>
              <a:spcBef>
                <a:spcPts val="400"/>
              </a:spcBef>
            </a:pPr>
            <a:r>
              <a:rPr lang="en-US" sz="1800" dirty="0"/>
              <a:t>2 GB size file limit</a:t>
            </a:r>
          </a:p>
          <a:p>
            <a:pPr lvl="1">
              <a:lnSpc>
                <a:spcPct val="80000"/>
              </a:lnSpc>
              <a:spcBef>
                <a:spcPts val="400"/>
              </a:spcBef>
            </a:pPr>
            <a:r>
              <a:rPr lang="en-US" sz="1800" dirty="0"/>
              <a:t>Windows operating system only</a:t>
            </a:r>
          </a:p>
          <a:p>
            <a:pPr>
              <a:lnSpc>
                <a:spcPct val="80000"/>
              </a:lnSpc>
              <a:spcBef>
                <a:spcPts val="400"/>
              </a:spcBef>
            </a:pPr>
            <a:r>
              <a:rPr lang="en-US" sz="2000" b="1" dirty="0"/>
              <a:t>File </a:t>
            </a:r>
            <a:r>
              <a:rPr lang="en-US" sz="2000" b="1" dirty="0" err="1"/>
              <a:t>geodatabases</a:t>
            </a:r>
            <a:endParaRPr lang="en-US" sz="2000" b="1" dirty="0"/>
          </a:p>
          <a:p>
            <a:pPr lvl="1">
              <a:lnSpc>
                <a:spcPct val="80000"/>
              </a:lnSpc>
              <a:spcBef>
                <a:spcPts val="400"/>
              </a:spcBef>
            </a:pPr>
            <a:r>
              <a:rPr lang="en-US" sz="1800" dirty="0"/>
              <a:t>Stored in folders</a:t>
            </a:r>
          </a:p>
          <a:p>
            <a:pPr lvl="1">
              <a:lnSpc>
                <a:spcPct val="80000"/>
              </a:lnSpc>
              <a:spcBef>
                <a:spcPts val="400"/>
              </a:spcBef>
            </a:pPr>
            <a:r>
              <a:rPr lang="en-US" sz="1800" dirty="0"/>
              <a:t>For single users and small to large workgroups</a:t>
            </a:r>
          </a:p>
          <a:p>
            <a:pPr lvl="1">
              <a:lnSpc>
                <a:spcPct val="80000"/>
              </a:lnSpc>
              <a:spcBef>
                <a:spcPts val="400"/>
              </a:spcBef>
            </a:pPr>
            <a:r>
              <a:rPr lang="en-US" sz="1800" dirty="0"/>
              <a:t>1 Terabyte size limit</a:t>
            </a:r>
          </a:p>
          <a:p>
            <a:pPr lvl="1">
              <a:lnSpc>
                <a:spcPct val="80000"/>
              </a:lnSpc>
              <a:spcBef>
                <a:spcPts val="400"/>
              </a:spcBef>
            </a:pPr>
            <a:r>
              <a:rPr lang="en-US" sz="1800" dirty="0"/>
              <a:t>Cross-platform operability (Windows, Unix, Linux)</a:t>
            </a:r>
          </a:p>
          <a:p>
            <a:pPr>
              <a:lnSpc>
                <a:spcPct val="80000"/>
              </a:lnSpc>
              <a:spcBef>
                <a:spcPts val="400"/>
              </a:spcBef>
            </a:pPr>
            <a:r>
              <a:rPr lang="en-US" sz="2000" b="1" dirty="0"/>
              <a:t>SDE </a:t>
            </a:r>
            <a:r>
              <a:rPr lang="en-US" sz="2000" b="1" dirty="0" err="1"/>
              <a:t>geodatabases</a:t>
            </a:r>
            <a:endParaRPr lang="en-US" sz="2000" b="1" dirty="0"/>
          </a:p>
          <a:p>
            <a:pPr lvl="1">
              <a:lnSpc>
                <a:spcPct val="80000"/>
              </a:lnSpc>
              <a:spcBef>
                <a:spcPts val="400"/>
              </a:spcBef>
            </a:pPr>
            <a:r>
              <a:rPr lang="en-US" sz="1800" dirty="0"/>
              <a:t>Stored in commercial RDBMS* (Oracle, </a:t>
            </a:r>
            <a:r>
              <a:rPr lang="en-US" sz="1800" dirty="0" err="1"/>
              <a:t>SQLServer</a:t>
            </a:r>
            <a:r>
              <a:rPr lang="en-US" sz="1800" dirty="0"/>
              <a:t>)</a:t>
            </a:r>
          </a:p>
          <a:p>
            <a:pPr lvl="1">
              <a:lnSpc>
                <a:spcPct val="80000"/>
              </a:lnSpc>
              <a:spcBef>
                <a:spcPts val="400"/>
              </a:spcBef>
            </a:pPr>
            <a:r>
              <a:rPr lang="en-US" sz="1800" dirty="0"/>
              <a:t>Designed for multiple simultaneous users</a:t>
            </a:r>
          </a:p>
          <a:p>
            <a:pPr lvl="1">
              <a:lnSpc>
                <a:spcPct val="80000"/>
              </a:lnSpc>
              <a:spcBef>
                <a:spcPts val="400"/>
              </a:spcBef>
            </a:pPr>
            <a:r>
              <a:rPr lang="en-US" sz="1800" dirty="0"/>
              <a:t>Supports multi-user editing, versioned editing, etc.</a:t>
            </a:r>
          </a:p>
          <a:p>
            <a:pPr lvl="1">
              <a:lnSpc>
                <a:spcPct val="80000"/>
              </a:lnSpc>
              <a:spcBef>
                <a:spcPts val="400"/>
              </a:spcBef>
            </a:pPr>
            <a:r>
              <a:rPr lang="en-US" sz="1800" dirty="0"/>
              <a:t>Requires DBMS license and </a:t>
            </a:r>
            <a:r>
              <a:rPr lang="en-US" sz="1800" dirty="0" err="1"/>
              <a:t>ArcSDE</a:t>
            </a:r>
            <a:r>
              <a:rPr lang="en-US" sz="1800" dirty="0"/>
              <a:t> to translate data back and forth.</a:t>
            </a:r>
          </a:p>
        </p:txBody>
      </p:sp>
      <p:pic>
        <p:nvPicPr>
          <p:cNvPr id="9" name="Picture 3"/>
          <p:cNvPicPr>
            <a:picLocks noGrp="1" noChangeAspect="1" noChangeArrowheads="1"/>
          </p:cNvPicPr>
          <p:nvPr>
            <p:ph idx="13"/>
          </p:nvPr>
        </p:nvPicPr>
        <p:blipFill>
          <a:blip r:embed="rId3" cstate="print"/>
          <a:srcRect/>
          <a:stretch>
            <a:fillRect/>
          </a:stretch>
        </p:blipFill>
        <p:spPr bwMode="auto">
          <a:xfrm>
            <a:off x="6477000" y="1376667"/>
            <a:ext cx="2028444" cy="2890533"/>
          </a:xfrm>
          <a:prstGeom prst="rect">
            <a:avLst/>
          </a:prstGeom>
          <a:noFill/>
          <a:ln w="9525">
            <a:solidFill>
              <a:schemeClr val="tx1"/>
            </a:solidFill>
            <a:miter lim="800000"/>
            <a:headEnd/>
            <a:tailEnd/>
          </a:ln>
        </p:spPr>
      </p:pic>
      <p:sp>
        <p:nvSpPr>
          <p:cNvPr id="4" name="Content Placeholder 4"/>
          <p:cNvSpPr>
            <a:spLocks noGrp="1"/>
          </p:cNvSpPr>
          <p:nvPr>
            <p:ph idx="14"/>
          </p:nvPr>
        </p:nvSpPr>
        <p:spPr>
          <a:xfrm>
            <a:off x="6385560" y="4678680"/>
            <a:ext cx="2377440" cy="731520"/>
          </a:xfrm>
        </p:spPr>
        <p:txBody>
          <a:bodyPr/>
          <a:lstStyle/>
          <a:p>
            <a:r>
              <a:rPr lang="en-US" sz="2000" dirty="0">
                <a:latin typeface="Calibri" pitchFamily="34" charset="0"/>
                <a:cs typeface="Calibri" pitchFamily="34" charset="0"/>
              </a:rPr>
              <a:t>*Relational Database Management </a:t>
            </a:r>
            <a:r>
              <a:rPr lang="en-US" sz="2000" dirty="0" smtClean="0">
                <a:latin typeface="Calibri" pitchFamily="34" charset="0"/>
                <a:cs typeface="Calibri" pitchFamily="34" charset="0"/>
              </a:rPr>
              <a:t>System</a:t>
            </a:r>
            <a:endParaRPr lang="en-US" sz="20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379594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Subtype </a:t>
            </a:r>
            <a:r>
              <a:rPr lang="en-US" dirty="0" smtClean="0"/>
              <a:t>defaults</a:t>
            </a:r>
            <a:r>
              <a:rPr lang="en-US" sz="1500" dirty="0" smtClean="0"/>
              <a:t> 2</a:t>
            </a:r>
            <a:endParaRPr lang="en-US" sz="1500"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457200" y="1371600"/>
            <a:ext cx="8229600" cy="1429680"/>
          </a:xfrm>
          <a:prstGeom prst="rect">
            <a:avLst/>
          </a:prstGeom>
          <a:noFill/>
          <a:ln w="9525">
            <a:noFill/>
            <a:miter lim="800000"/>
            <a:headEnd/>
            <a:tailEnd/>
          </a:ln>
        </p:spPr>
      </p:pic>
      <p:sp>
        <p:nvSpPr>
          <p:cNvPr id="5" name="Content Placeholder 3"/>
          <p:cNvSpPr>
            <a:spLocks noGrp="1"/>
          </p:cNvSpPr>
          <p:nvPr>
            <p:ph idx="13"/>
          </p:nvPr>
        </p:nvSpPr>
        <p:spPr>
          <a:xfrm>
            <a:off x="457200" y="3124200"/>
            <a:ext cx="8229600" cy="3429000"/>
          </a:xfrm>
        </p:spPr>
        <p:txBody>
          <a:bodyPr/>
          <a:lstStyle/>
          <a:p>
            <a:pPr>
              <a:spcBef>
                <a:spcPts val="600"/>
              </a:spcBef>
            </a:pPr>
            <a:r>
              <a:rPr lang="en-US" sz="2800" dirty="0">
                <a:latin typeface="Calibri" pitchFamily="34" charset="0"/>
                <a:cs typeface="Calibri" pitchFamily="34" charset="0"/>
              </a:rPr>
              <a:t>Different default values can be specified for each subtype.</a:t>
            </a:r>
          </a:p>
          <a:p>
            <a:pPr>
              <a:spcBef>
                <a:spcPts val="600"/>
              </a:spcBef>
            </a:pPr>
            <a:r>
              <a:rPr lang="en-US" sz="2800" dirty="0">
                <a:latin typeface="Calibri" pitchFamily="34" charset="0"/>
                <a:cs typeface="Calibri" pitchFamily="34" charset="0"/>
              </a:rPr>
              <a:t>This saves a lot of editing of attributes.  Although there may be exceptions to the defaults (old subdivisions have lead sewer laterals) these can be edited if needed.  Overall, editing is reduced.</a:t>
            </a:r>
          </a:p>
          <a:p>
            <a:pPr>
              <a:spcBef>
                <a:spcPts val="600"/>
              </a:spcBef>
            </a:pPr>
            <a:r>
              <a:rPr lang="en-US" sz="2800" dirty="0">
                <a:latin typeface="Calibri" pitchFamily="34" charset="0"/>
                <a:cs typeface="Calibri" pitchFamily="34" charset="0"/>
              </a:rPr>
              <a:t>Each of the attribute fields may in turn have domains.</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385009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 the defaults for each subtype</a:t>
            </a:r>
          </a:p>
        </p:txBody>
      </p:sp>
      <p:sp>
        <p:nvSpPr>
          <p:cNvPr id="4" name="Content Placeholder 2"/>
          <p:cNvSpPr>
            <a:spLocks noGrp="1"/>
          </p:cNvSpPr>
          <p:nvPr>
            <p:ph idx="1"/>
          </p:nvPr>
        </p:nvSpPr>
        <p:spPr>
          <a:xfrm>
            <a:off x="457200" y="1143000"/>
            <a:ext cx="3840480" cy="5257800"/>
          </a:xfrm>
        </p:spPr>
        <p:txBody>
          <a:bodyPr/>
          <a:lstStyle/>
          <a:p>
            <a:pPr>
              <a:spcBef>
                <a:spcPct val="50000"/>
              </a:spcBef>
            </a:pPr>
            <a:r>
              <a:rPr lang="en-US" dirty="0">
                <a:latin typeface="Calibri" pitchFamily="34" charset="0"/>
                <a:cs typeface="Calibri" pitchFamily="34" charset="0"/>
              </a:rPr>
              <a:t>Click on the Subtypes tab</a:t>
            </a:r>
          </a:p>
          <a:p>
            <a:pPr>
              <a:spcBef>
                <a:spcPct val="50000"/>
              </a:spcBef>
            </a:pPr>
            <a:r>
              <a:rPr lang="en-US" dirty="0">
                <a:latin typeface="Calibri" pitchFamily="34" charset="0"/>
                <a:cs typeface="Calibri" pitchFamily="34" charset="0"/>
              </a:rPr>
              <a:t>Choose the </a:t>
            </a:r>
            <a:r>
              <a:rPr lang="en-US" dirty="0" err="1">
                <a:latin typeface="Calibri" pitchFamily="34" charset="0"/>
                <a:cs typeface="Calibri" pitchFamily="34" charset="0"/>
              </a:rPr>
              <a:t>LineType</a:t>
            </a:r>
            <a:r>
              <a:rPr lang="en-US" dirty="0">
                <a:latin typeface="Calibri" pitchFamily="34" charset="0"/>
                <a:cs typeface="Calibri" pitchFamily="34" charset="0"/>
              </a:rPr>
              <a:t> field you created as the subtype field.</a:t>
            </a:r>
          </a:p>
          <a:p>
            <a:pPr>
              <a:spcBef>
                <a:spcPct val="50000"/>
              </a:spcBef>
            </a:pPr>
            <a:r>
              <a:rPr lang="en-US" dirty="0">
                <a:latin typeface="Calibri" pitchFamily="34" charset="0"/>
                <a:cs typeface="Calibri" pitchFamily="34" charset="0"/>
              </a:rPr>
              <a:t>Then enter a code and description for each of the subtypes.</a:t>
            </a:r>
          </a:p>
        </p:txBody>
      </p:sp>
      <p:pic>
        <p:nvPicPr>
          <p:cNvPr id="1024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0" y="1300110"/>
            <a:ext cx="4297680" cy="517689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27459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Now, do some editing</a:t>
            </a:r>
          </a:p>
        </p:txBody>
      </p:sp>
      <p:sp>
        <p:nvSpPr>
          <p:cNvPr id="3" name="Content Placeholder 2"/>
          <p:cNvSpPr>
            <a:spLocks noGrp="1"/>
          </p:cNvSpPr>
          <p:nvPr>
            <p:ph idx="1"/>
          </p:nvPr>
        </p:nvSpPr>
        <p:spPr>
          <a:xfrm>
            <a:off x="457200" y="1295400"/>
            <a:ext cx="3566160" cy="3383280"/>
          </a:xfrm>
        </p:spPr>
        <p:txBody>
          <a:bodyPr/>
          <a:lstStyle/>
          <a:p>
            <a:pPr>
              <a:spcBef>
                <a:spcPct val="50000"/>
              </a:spcBef>
            </a:pPr>
            <a:r>
              <a:rPr lang="en-US" sz="2400" dirty="0">
                <a:latin typeface="Calibri" pitchFamily="34" charset="0"/>
                <a:cs typeface="Calibri" pitchFamily="34" charset="0"/>
              </a:rPr>
              <a:t>Each subtype has its own template.  Choose the desired feature to add.</a:t>
            </a:r>
          </a:p>
          <a:p>
            <a:pPr>
              <a:spcBef>
                <a:spcPct val="50000"/>
              </a:spcBef>
            </a:pPr>
            <a:r>
              <a:rPr lang="en-US" sz="2400" dirty="0">
                <a:latin typeface="Calibri" pitchFamily="34" charset="0"/>
                <a:cs typeface="Calibri" pitchFamily="34" charset="0"/>
              </a:rPr>
              <a:t>After new features are added, they take on the default attributes of the subtype.</a:t>
            </a:r>
          </a:p>
        </p:txBody>
      </p:sp>
      <p:pic>
        <p:nvPicPr>
          <p:cNvPr id="1026" name="Picture 3"/>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533714" y="4294705"/>
            <a:ext cx="3931920" cy="225849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4"/>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4803272" y="1207770"/>
            <a:ext cx="3654928" cy="528066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882997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 at all the saved typing!</a:t>
            </a: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413041"/>
            <a:ext cx="8229600" cy="502251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54069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Editing </a:t>
            </a:r>
            <a:r>
              <a:rPr lang="en-US" dirty="0" smtClean="0"/>
              <a:t>annotation </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795422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Annotation</a:t>
            </a:r>
            <a:endParaRPr lang="en-US" sz="1500" dirty="0"/>
          </a:p>
        </p:txBody>
      </p:sp>
      <p:sp>
        <p:nvSpPr>
          <p:cNvPr id="4" name="Content Placeholder 2"/>
          <p:cNvSpPr>
            <a:spLocks noGrp="1"/>
          </p:cNvSpPr>
          <p:nvPr>
            <p:ph idx="1"/>
          </p:nvPr>
        </p:nvSpPr>
        <p:spPr>
          <a:xfrm>
            <a:off x="457200" y="1143000"/>
            <a:ext cx="8229600" cy="2286000"/>
          </a:xfrm>
        </p:spPr>
        <p:txBody>
          <a:bodyPr/>
          <a:lstStyle/>
          <a:p>
            <a:r>
              <a:rPr lang="en-US" dirty="0"/>
              <a:t>In Chapter 3 we learned to create annotation and save it in the map document.</a:t>
            </a:r>
          </a:p>
          <a:p>
            <a:r>
              <a:rPr lang="en-US" dirty="0"/>
              <a:t>Now we will learn how to create and edit it in a </a:t>
            </a:r>
            <a:r>
              <a:rPr lang="en-US" dirty="0" err="1"/>
              <a:t>geodatabase</a:t>
            </a:r>
            <a:r>
              <a:rPr lang="en-US" dirty="0"/>
              <a:t>.</a:t>
            </a:r>
          </a:p>
        </p:txBody>
      </p:sp>
      <p:pic>
        <p:nvPicPr>
          <p:cNvPr id="8" name="Picture 3"/>
          <p:cNvPicPr>
            <a:picLocks noGrp="1" noChangeAspect="1" noChangeArrowheads="1"/>
          </p:cNvPicPr>
          <p:nvPr>
            <p:ph idx="13"/>
          </p:nvPr>
        </p:nvPicPr>
        <p:blipFill>
          <a:blip r:embed="rId3" cstate="print"/>
          <a:srcRect l="19743" t="11087"/>
          <a:stretch>
            <a:fillRect/>
          </a:stretch>
        </p:blipFill>
        <p:spPr bwMode="auto">
          <a:xfrm>
            <a:off x="2286000" y="3581400"/>
            <a:ext cx="4572000" cy="2938799"/>
          </a:xfrm>
          <a:prstGeom prst="rect">
            <a:avLst/>
          </a:prstGeom>
          <a:noFill/>
          <a:ln w="12700">
            <a:solidFill>
              <a:srgbClr val="000000"/>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877542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dynamic labels</a:t>
            </a:r>
            <a:endParaRPr lang="en-US" sz="1500" dirty="0"/>
          </a:p>
        </p:txBody>
      </p:sp>
      <p:pic>
        <p:nvPicPr>
          <p:cNvPr id="9" name="Picture 2"/>
          <p:cNvPicPr>
            <a:picLocks noGrp="1" noChangeAspect="1" noChangeArrowheads="1"/>
          </p:cNvPicPr>
          <p:nvPr>
            <p:ph idx="1"/>
          </p:nvPr>
        </p:nvPicPr>
        <p:blipFill>
          <a:blip r:embed="rId3" cstate="print"/>
          <a:srcRect/>
          <a:stretch>
            <a:fillRect/>
          </a:stretch>
        </p:blipFill>
        <p:spPr bwMode="auto">
          <a:xfrm>
            <a:off x="1143000" y="1143000"/>
            <a:ext cx="6858000" cy="5382494"/>
          </a:xfrm>
          <a:prstGeom prst="rect">
            <a:avLst/>
          </a:prstGeom>
          <a:noFill/>
          <a:ln w="9525">
            <a:noFill/>
            <a:miter lim="800000"/>
            <a:headEnd/>
            <a:tailEnd/>
          </a:ln>
        </p:spPr>
      </p:pic>
      <p:sp>
        <p:nvSpPr>
          <p:cNvPr id="4" name="Content Placeholder 3"/>
          <p:cNvSpPr>
            <a:spLocks noGrp="1"/>
          </p:cNvSpPr>
          <p:nvPr>
            <p:ph idx="13"/>
          </p:nvPr>
        </p:nvSpPr>
        <p:spPr>
          <a:xfrm>
            <a:off x="6629400" y="1143000"/>
            <a:ext cx="2103120" cy="1920240"/>
          </a:xfrm>
          <a:solidFill>
            <a:srgbClr val="B0CCB0"/>
          </a:solidFill>
        </p:spPr>
        <p:txBody>
          <a:bodyPr/>
          <a:lstStyle/>
          <a:p>
            <a:pPr>
              <a:spcBef>
                <a:spcPct val="50000"/>
              </a:spcBef>
            </a:pPr>
            <a:r>
              <a:rPr lang="en-US" sz="2000" dirty="0">
                <a:latin typeface="Calibri" pitchFamily="34" charset="0"/>
                <a:cs typeface="Calibri" pitchFamily="34" charset="0"/>
              </a:rPr>
              <a:t>Use the symbol properties to set up the initial annotation properties —Black Arial 8-pt font.</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227223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feature annotation</a:t>
            </a:r>
            <a:endParaRPr lang="en-US" sz="1500" dirty="0"/>
          </a:p>
        </p:txBody>
      </p:sp>
      <p:pic>
        <p:nvPicPr>
          <p:cNvPr id="7" name="Picture 2"/>
          <p:cNvPicPr>
            <a:picLocks noGrp="1" noChangeAspect="1" noChangeArrowheads="1"/>
          </p:cNvPicPr>
          <p:nvPr>
            <p:ph idx="1"/>
          </p:nvPr>
        </p:nvPicPr>
        <p:blipFill>
          <a:blip r:embed="rId3" cstate="print"/>
          <a:srcRect/>
          <a:stretch>
            <a:fillRect/>
          </a:stretch>
        </p:blipFill>
        <p:spPr bwMode="auto">
          <a:xfrm>
            <a:off x="381000" y="1363980"/>
            <a:ext cx="3200400" cy="4427220"/>
          </a:xfrm>
          <a:prstGeom prst="rect">
            <a:avLst/>
          </a:prstGeom>
          <a:noFill/>
          <a:ln w="9525">
            <a:solidFill>
              <a:schemeClr val="tx1"/>
            </a:solidFill>
            <a:miter lim="800000"/>
            <a:headEnd/>
            <a:tailEnd/>
          </a:ln>
        </p:spPr>
      </p:pic>
      <p:pic>
        <p:nvPicPr>
          <p:cNvPr id="3074" name="Picture 3"/>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bwMode="auto">
          <a:xfrm>
            <a:off x="3886200" y="1295400"/>
            <a:ext cx="5029200" cy="479498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4"/>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166700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results</a:t>
            </a:r>
          </a:p>
        </p:txBody>
      </p:sp>
      <p:pic>
        <p:nvPicPr>
          <p:cNvPr id="7" name="Picture 2"/>
          <p:cNvPicPr>
            <a:picLocks noGrp="1" noChangeAspect="1" noChangeArrowheads="1"/>
          </p:cNvPicPr>
          <p:nvPr>
            <p:ph idx="1"/>
          </p:nvPr>
        </p:nvPicPr>
        <p:blipFill>
          <a:blip r:embed="rId3" cstate="print"/>
          <a:srcRect/>
          <a:stretch>
            <a:fillRect/>
          </a:stretch>
        </p:blipFill>
        <p:spPr bwMode="auto">
          <a:xfrm>
            <a:off x="1037692" y="1295400"/>
            <a:ext cx="7068616" cy="5257800"/>
          </a:xfrm>
          <a:prstGeom prst="rect">
            <a:avLst/>
          </a:prstGeom>
          <a:noFill/>
          <a:ln w="12700">
            <a:solidFill>
              <a:srgbClr val="000000"/>
            </a:solidFill>
            <a:miter lim="800000"/>
            <a:headEnd/>
            <a:tailEnd/>
          </a:ln>
        </p:spPr>
      </p:pic>
      <p:sp>
        <p:nvSpPr>
          <p:cNvPr id="6" name="Text Placeholder 3"/>
          <p:cNvSpPr>
            <a:spLocks noGrp="1"/>
          </p:cNvSpPr>
          <p:nvPr>
            <p:ph type="body" sz="quarter" idx="13"/>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938822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annotation</a:t>
            </a:r>
            <a:endParaRPr lang="en-US" sz="1500" dirty="0"/>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94360" y="1066800"/>
            <a:ext cx="7955280" cy="546571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2819400"/>
            <a:ext cx="5303520" cy="3749040"/>
          </a:xfrm>
          <a:noFill/>
        </p:spPr>
        <p:txBody>
          <a:bodyPr/>
          <a:lstStyle/>
          <a:p>
            <a:pPr marL="457200" indent="-457200">
              <a:spcBef>
                <a:spcPts val="200"/>
              </a:spcBef>
              <a:buFont typeface="+mj-lt"/>
              <a:buAutoNum type="arabicPeriod"/>
            </a:pPr>
            <a:r>
              <a:rPr lang="en-US" sz="2400" dirty="0">
                <a:latin typeface="Calibri" pitchFamily="34" charset="0"/>
                <a:cs typeface="Calibri" pitchFamily="34" charset="0"/>
              </a:rPr>
              <a:t>Use the Edit Annotation tool to select anno.</a:t>
            </a:r>
          </a:p>
          <a:p>
            <a:pPr marL="457200" indent="-457200">
              <a:spcBef>
                <a:spcPts val="200"/>
              </a:spcBef>
              <a:buFont typeface="+mj-lt"/>
              <a:buAutoNum type="arabicPeriod"/>
            </a:pPr>
            <a:r>
              <a:rPr lang="en-US" sz="2400" dirty="0">
                <a:latin typeface="Calibri" pitchFamily="34" charset="0"/>
                <a:cs typeface="Calibri" pitchFamily="34" charset="0"/>
              </a:rPr>
              <a:t>Click the </a:t>
            </a:r>
            <a:r>
              <a:rPr lang="en-US" sz="2400" dirty="0" err="1">
                <a:latin typeface="Calibri" pitchFamily="34" charset="0"/>
                <a:cs typeface="Calibri" pitchFamily="34" charset="0"/>
              </a:rPr>
              <a:t>roadsAnno</a:t>
            </a:r>
            <a:r>
              <a:rPr lang="en-US" sz="2400" dirty="0">
                <a:latin typeface="Calibri" pitchFamily="34" charset="0"/>
                <a:cs typeface="Calibri" pitchFamily="34" charset="0"/>
              </a:rPr>
              <a:t> template.</a:t>
            </a:r>
          </a:p>
          <a:p>
            <a:pPr marL="457200" indent="-457200">
              <a:spcBef>
                <a:spcPts val="200"/>
              </a:spcBef>
              <a:buFont typeface="+mj-lt"/>
              <a:buAutoNum type="arabicPeriod"/>
            </a:pPr>
            <a:r>
              <a:rPr lang="en-US" sz="2400" dirty="0">
                <a:latin typeface="Calibri" pitchFamily="34" charset="0"/>
                <a:cs typeface="Calibri" pitchFamily="34" charset="0"/>
              </a:rPr>
              <a:t>Choose the construction tool.</a:t>
            </a:r>
          </a:p>
          <a:p>
            <a:pPr marL="457200" indent="-457200">
              <a:spcBef>
                <a:spcPts val="200"/>
              </a:spcBef>
              <a:buFont typeface="+mj-lt"/>
              <a:buAutoNum type="arabicPeriod"/>
            </a:pPr>
            <a:r>
              <a:rPr lang="en-US" sz="2400" dirty="0">
                <a:latin typeface="Calibri" pitchFamily="34" charset="0"/>
                <a:cs typeface="Calibri" pitchFamily="34" charset="0"/>
              </a:rPr>
              <a:t>Type the text in the Annotation Construction box.</a:t>
            </a:r>
          </a:p>
          <a:p>
            <a:pPr marL="457200" indent="-457200">
              <a:spcBef>
                <a:spcPts val="200"/>
              </a:spcBef>
              <a:buFont typeface="+mj-lt"/>
              <a:buAutoNum type="arabicPeriod"/>
            </a:pPr>
            <a:r>
              <a:rPr lang="en-US" sz="2400" dirty="0">
                <a:latin typeface="Calibri" pitchFamily="34" charset="0"/>
                <a:cs typeface="Calibri" pitchFamily="34" charset="0"/>
              </a:rPr>
              <a:t>Place the annotation using the method appropriate to the construction tool.</a:t>
            </a:r>
          </a:p>
        </p:txBody>
      </p:sp>
      <p:sp>
        <p:nvSpPr>
          <p:cNvPr id="8" name="Text Placeholder 4"/>
          <p:cNvSpPr>
            <a:spLocks noGrp="1"/>
          </p:cNvSpPr>
          <p:nvPr>
            <p:ph type="body" sz="quarter" idx="17"/>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03318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goes in GDBs?</a:t>
            </a:r>
          </a:p>
        </p:txBody>
      </p:sp>
      <p:sp>
        <p:nvSpPr>
          <p:cNvPr id="3" name="Content Placeholder 2"/>
          <p:cNvSpPr>
            <a:spLocks noGrp="1"/>
          </p:cNvSpPr>
          <p:nvPr>
            <p:ph idx="1"/>
          </p:nvPr>
        </p:nvSpPr>
        <p:spPr/>
        <p:txBody>
          <a:bodyPr/>
          <a:lstStyle/>
          <a:p>
            <a:pPr>
              <a:lnSpc>
                <a:spcPct val="90000"/>
              </a:lnSpc>
              <a:spcBef>
                <a:spcPts val="600"/>
              </a:spcBef>
            </a:pPr>
            <a:r>
              <a:rPr lang="en-US" sz="2800" dirty="0"/>
              <a:t>Feature classes </a:t>
            </a:r>
          </a:p>
          <a:p>
            <a:pPr>
              <a:lnSpc>
                <a:spcPct val="90000"/>
              </a:lnSpc>
              <a:spcBef>
                <a:spcPts val="600"/>
              </a:spcBef>
            </a:pPr>
            <a:r>
              <a:rPr lang="en-US" sz="2800" dirty="0"/>
              <a:t>Feature datasets </a:t>
            </a:r>
          </a:p>
          <a:p>
            <a:pPr lvl="1">
              <a:lnSpc>
                <a:spcPct val="90000"/>
              </a:lnSpc>
              <a:spcBef>
                <a:spcPts val="600"/>
              </a:spcBef>
            </a:pPr>
            <a:r>
              <a:rPr lang="en-US" sz="2400" dirty="0"/>
              <a:t>(collections of related feature classes)</a:t>
            </a:r>
          </a:p>
          <a:p>
            <a:pPr>
              <a:lnSpc>
                <a:spcPct val="90000"/>
              </a:lnSpc>
              <a:spcBef>
                <a:spcPts val="600"/>
              </a:spcBef>
            </a:pPr>
            <a:r>
              <a:rPr lang="en-US" sz="2800" dirty="0"/>
              <a:t>Tables</a:t>
            </a:r>
          </a:p>
          <a:p>
            <a:pPr>
              <a:lnSpc>
                <a:spcPct val="90000"/>
              </a:lnSpc>
              <a:spcBef>
                <a:spcPts val="600"/>
              </a:spcBef>
            </a:pPr>
            <a:r>
              <a:rPr lang="en-US" sz="2800" dirty="0"/>
              <a:t>Annotation</a:t>
            </a:r>
          </a:p>
          <a:p>
            <a:pPr>
              <a:lnSpc>
                <a:spcPct val="90000"/>
              </a:lnSpc>
              <a:spcBef>
                <a:spcPts val="600"/>
              </a:spcBef>
            </a:pPr>
            <a:r>
              <a:rPr lang="en-US" sz="2800" dirty="0"/>
              <a:t>Relationships (formal persistent joins)</a:t>
            </a:r>
          </a:p>
          <a:p>
            <a:pPr>
              <a:lnSpc>
                <a:spcPct val="90000"/>
              </a:lnSpc>
              <a:spcBef>
                <a:spcPts val="600"/>
              </a:spcBef>
            </a:pPr>
            <a:r>
              <a:rPr lang="en-US" sz="2800" dirty="0"/>
              <a:t>Planar topology classes</a:t>
            </a:r>
          </a:p>
          <a:p>
            <a:pPr lvl="1">
              <a:lnSpc>
                <a:spcPct val="90000"/>
              </a:lnSpc>
              <a:spcBef>
                <a:spcPts val="600"/>
              </a:spcBef>
            </a:pPr>
            <a:r>
              <a:rPr lang="en-US" sz="2400" dirty="0"/>
              <a:t>Rules about how feature classes interact spatially</a:t>
            </a:r>
          </a:p>
          <a:p>
            <a:pPr>
              <a:lnSpc>
                <a:spcPct val="90000"/>
              </a:lnSpc>
              <a:spcBef>
                <a:spcPts val="600"/>
              </a:spcBef>
            </a:pPr>
            <a:r>
              <a:rPr lang="en-US" sz="2800" dirty="0"/>
              <a:t>Network topology classes</a:t>
            </a:r>
          </a:p>
          <a:p>
            <a:pPr lvl="1">
              <a:lnSpc>
                <a:spcPct val="90000"/>
              </a:lnSpc>
              <a:spcBef>
                <a:spcPts val="600"/>
              </a:spcBef>
            </a:pPr>
            <a:r>
              <a:rPr lang="en-US" sz="2400" dirty="0"/>
              <a:t>Enables modeling and analysis of network features</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023691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 Annotation tool</a:t>
            </a:r>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380805"/>
            <a:ext cx="8229600" cy="108874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2743200"/>
            <a:ext cx="8229600" cy="1600200"/>
          </a:xfrm>
        </p:spPr>
        <p:txBody>
          <a:bodyPr/>
          <a:lstStyle/>
          <a:p>
            <a:pPr>
              <a:spcBef>
                <a:spcPts val="600"/>
              </a:spcBef>
            </a:pPr>
            <a:r>
              <a:rPr lang="en-US" sz="2800" dirty="0">
                <a:latin typeface="Calibri" pitchFamily="34" charset="0"/>
                <a:cs typeface="Calibri" pitchFamily="34" charset="0"/>
              </a:rPr>
              <a:t>Use to select, move, and delete annotation.</a:t>
            </a:r>
          </a:p>
          <a:p>
            <a:pPr>
              <a:spcBef>
                <a:spcPts val="600"/>
              </a:spcBef>
            </a:pPr>
            <a:r>
              <a:rPr lang="en-US" sz="2800" dirty="0">
                <a:latin typeface="Calibri" pitchFamily="34" charset="0"/>
                <a:cs typeface="Calibri" pitchFamily="34" charset="0"/>
              </a:rPr>
              <a:t>Annotation has handles with various functions.  Click and drag on the handle to achieve desired result</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pic>
        <p:nvPicPr>
          <p:cNvPr id="5123" name="Picture 4"/>
          <p:cNvPicPr>
            <a:picLocks noGrp="1" noChangeAspect="1" noChangeArrowheads="1"/>
          </p:cNvPicPr>
          <p:nvPr>
            <p:ph idx="14"/>
          </p:nvPr>
        </p:nvPicPr>
        <p:blipFill>
          <a:blip r:embed="rId4">
            <a:extLst>
              <a:ext uri="{28A0092B-C50C-407E-A947-70E740481C1C}">
                <a14:useLocalDpi xmlns:a14="http://schemas.microsoft.com/office/drawing/2010/main" val="0"/>
              </a:ext>
            </a:extLst>
          </a:blip>
          <a:srcRect/>
          <a:stretch>
            <a:fillRect/>
          </a:stretch>
        </p:blipFill>
        <p:spPr bwMode="auto">
          <a:xfrm>
            <a:off x="1490726" y="4422830"/>
            <a:ext cx="6162547" cy="220657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98148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Annotation attributes</a:t>
            </a:r>
            <a:endParaRPr lang="en-US" sz="15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19200"/>
            <a:ext cx="6858000" cy="90149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2590800"/>
            <a:ext cx="4846320" cy="2286000"/>
          </a:xfrm>
        </p:spPr>
        <p:txBody>
          <a:bodyPr/>
          <a:lstStyle/>
          <a:p>
            <a:r>
              <a:rPr lang="en-US" sz="2400" dirty="0">
                <a:latin typeface="Calibri" pitchFamily="34" charset="0"/>
                <a:cs typeface="Calibri" pitchFamily="34" charset="0"/>
              </a:rPr>
              <a:t>Same Attributes window</a:t>
            </a:r>
          </a:p>
          <a:p>
            <a:r>
              <a:rPr lang="en-US" sz="2400" dirty="0">
                <a:latin typeface="Calibri" pitchFamily="34" charset="0"/>
                <a:cs typeface="Calibri" pitchFamily="34" charset="0"/>
              </a:rPr>
              <a:t>Has additional tabs for annotation</a:t>
            </a:r>
          </a:p>
          <a:p>
            <a:r>
              <a:rPr lang="en-US" sz="2400" dirty="0">
                <a:latin typeface="Calibri" pitchFamily="34" charset="0"/>
                <a:cs typeface="Calibri" pitchFamily="34" charset="0"/>
              </a:rPr>
              <a:t>Set font size, symbol, etc.</a:t>
            </a:r>
          </a:p>
          <a:p>
            <a:r>
              <a:rPr lang="en-US" sz="2400" dirty="0">
                <a:latin typeface="Calibri" pitchFamily="34" charset="0"/>
                <a:cs typeface="Calibri" pitchFamily="34" charset="0"/>
              </a:rPr>
              <a:t>Selected anno appears in the </a:t>
            </a:r>
            <a:r>
              <a:rPr lang="en-US" sz="2400" dirty="0" smtClean="0">
                <a:latin typeface="Calibri" pitchFamily="34" charset="0"/>
                <a:cs typeface="Calibri" pitchFamily="34" charset="0"/>
              </a:rPr>
              <a:t>window</a:t>
            </a:r>
            <a:endParaRPr lang="en-US" sz="2400" dirty="0">
              <a:latin typeface="Calibri" pitchFamily="34" charset="0"/>
              <a:cs typeface="Calibri" pitchFamily="34" charset="0"/>
            </a:endParaRPr>
          </a:p>
        </p:txBody>
      </p:sp>
      <p:pic>
        <p:nvPicPr>
          <p:cNvPr id="13" name="Picture 4"/>
          <p:cNvPicPr>
            <a:picLocks noGrp="1" noChangeAspect="1" noChangeArrowheads="1"/>
          </p:cNvPicPr>
          <p:nvPr>
            <p:ph idx="14"/>
          </p:nvPr>
        </p:nvPicPr>
        <p:blipFill>
          <a:blip r:embed="rId3" cstate="print"/>
          <a:srcRect/>
          <a:stretch>
            <a:fillRect/>
          </a:stretch>
        </p:blipFill>
        <p:spPr bwMode="auto">
          <a:xfrm>
            <a:off x="2528220" y="5181600"/>
            <a:ext cx="2500980" cy="507111"/>
          </a:xfrm>
          <a:prstGeom prst="rect">
            <a:avLst/>
          </a:prstGeom>
          <a:noFill/>
          <a:ln w="9525">
            <a:noFill/>
            <a:miter lim="800000"/>
            <a:headEnd/>
            <a:tailEnd/>
          </a:ln>
        </p:spPr>
      </p:pic>
      <p:pic>
        <p:nvPicPr>
          <p:cNvPr id="15" name="Picture 5"/>
          <p:cNvPicPr>
            <a:picLocks noGrp="1" noChangeAspect="1" noChangeArrowheads="1"/>
          </p:cNvPicPr>
          <p:nvPr>
            <p:ph idx="15"/>
          </p:nvPr>
        </p:nvPicPr>
        <p:blipFill>
          <a:blip r:embed="rId4" cstate="print"/>
          <a:srcRect/>
          <a:stretch>
            <a:fillRect/>
          </a:stretch>
        </p:blipFill>
        <p:spPr bwMode="auto">
          <a:xfrm>
            <a:off x="5638800" y="2209800"/>
            <a:ext cx="3200400" cy="4362392"/>
          </a:xfrm>
          <a:prstGeom prst="rect">
            <a:avLst/>
          </a:prstGeom>
          <a:noFill/>
          <a:ln w="9525">
            <a:noFill/>
            <a:miter lim="800000"/>
            <a:headEnd/>
            <a:tailEnd/>
          </a:ln>
        </p:spPr>
      </p:pic>
      <p:sp>
        <p:nvSpPr>
          <p:cNvPr id="9" name="Text Placeholder 6"/>
          <p:cNvSpPr>
            <a:spLocks noGrp="1"/>
          </p:cNvSpPr>
          <p:nvPr>
            <p:ph type="body" sz="quarter" idx="18"/>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826842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Ways to create annotation</a:t>
            </a:r>
          </a:p>
        </p:txBody>
      </p:sp>
      <p:sp>
        <p:nvSpPr>
          <p:cNvPr id="4" name="Content Placeholder 2"/>
          <p:cNvSpPr>
            <a:spLocks noGrp="1"/>
          </p:cNvSpPr>
          <p:nvPr>
            <p:ph idx="1"/>
          </p:nvPr>
        </p:nvSpPr>
        <p:spPr>
          <a:xfrm>
            <a:off x="457200" y="1143000"/>
            <a:ext cx="5486400" cy="5394960"/>
          </a:xfrm>
        </p:spPr>
        <p:txBody>
          <a:bodyPr/>
          <a:lstStyle/>
          <a:p>
            <a:r>
              <a:rPr lang="en-US" sz="2400" dirty="0"/>
              <a:t>For </a:t>
            </a:r>
            <a:r>
              <a:rPr lang="en-US" sz="2400" b="1" dirty="0"/>
              <a:t>Horizontal</a:t>
            </a:r>
            <a:r>
              <a:rPr lang="en-US" sz="2400" dirty="0"/>
              <a:t> annotation, click on the map once to place it. </a:t>
            </a:r>
          </a:p>
          <a:p>
            <a:r>
              <a:rPr lang="en-US" sz="2400" dirty="0"/>
              <a:t>For </a:t>
            </a:r>
            <a:r>
              <a:rPr lang="en-US" sz="2400" b="1" dirty="0"/>
              <a:t>Straight</a:t>
            </a:r>
            <a:r>
              <a:rPr lang="en-US" sz="2400" dirty="0"/>
              <a:t> annotation, click once to enter the anchor point and again to establish the angle of rotation. </a:t>
            </a:r>
          </a:p>
          <a:p>
            <a:r>
              <a:rPr lang="en-US" sz="2400" dirty="0"/>
              <a:t>For </a:t>
            </a:r>
            <a:r>
              <a:rPr lang="en-US" sz="2400" b="1" dirty="0"/>
              <a:t>Leader Line </a:t>
            </a:r>
            <a:r>
              <a:rPr lang="en-US" sz="2400" dirty="0"/>
              <a:t>annotation, click once to place the far end of the pointer and again to define the near end and place the label. </a:t>
            </a:r>
          </a:p>
          <a:p>
            <a:r>
              <a:rPr lang="en-US" sz="2400" dirty="0"/>
              <a:t>For </a:t>
            </a:r>
            <a:r>
              <a:rPr lang="en-US" sz="2400" b="1" dirty="0"/>
              <a:t>Follow Feature Annotation</a:t>
            </a:r>
            <a:r>
              <a:rPr lang="en-US" sz="2400" dirty="0"/>
              <a:t>, click on the feature to follow. </a:t>
            </a:r>
          </a:p>
          <a:p>
            <a:r>
              <a:rPr lang="en-US" sz="2400" dirty="0"/>
              <a:t> For </a:t>
            </a:r>
            <a:r>
              <a:rPr lang="en-US" sz="2400" b="1" dirty="0"/>
              <a:t>Curved</a:t>
            </a:r>
            <a:r>
              <a:rPr lang="en-US" sz="2400" dirty="0"/>
              <a:t> annotation, enter the start, mid, and endpoint of a curve.</a:t>
            </a:r>
          </a:p>
        </p:txBody>
      </p:sp>
      <p:pic>
        <p:nvPicPr>
          <p:cNvPr id="717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629400" y="1055883"/>
            <a:ext cx="2194560" cy="549731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69592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 existing anno follow a feature</a:t>
            </a:r>
          </a:p>
        </p:txBody>
      </p:sp>
      <p:sp>
        <p:nvSpPr>
          <p:cNvPr id="3" name="Content Placeholder 2"/>
          <p:cNvSpPr>
            <a:spLocks noGrp="1"/>
          </p:cNvSpPr>
          <p:nvPr>
            <p:ph idx="1"/>
          </p:nvPr>
        </p:nvSpPr>
        <p:spPr>
          <a:xfrm>
            <a:off x="457200" y="1295400"/>
            <a:ext cx="4023360" cy="822960"/>
          </a:xfrm>
        </p:spPr>
        <p:txBody>
          <a:bodyPr/>
          <a:lstStyle/>
          <a:p>
            <a:r>
              <a:rPr lang="en-US" sz="2400" dirty="0">
                <a:latin typeface="Calibri" pitchFamily="34" charset="0"/>
                <a:cs typeface="Calibri" pitchFamily="34" charset="0"/>
              </a:rPr>
              <a:t>1.  Select the anno with the Edit Annotation tool</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81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33400" y="2429351"/>
            <a:ext cx="3011175" cy="115204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 y="3672840"/>
            <a:ext cx="4023360" cy="1203960"/>
          </a:xfrm>
        </p:spPr>
        <p:txBody>
          <a:bodyPr/>
          <a:lstStyle/>
          <a:p>
            <a:r>
              <a:rPr lang="en-US" sz="2400" dirty="0">
                <a:latin typeface="Calibri" pitchFamily="34" charset="0"/>
                <a:cs typeface="Calibri" pitchFamily="34" charset="0"/>
              </a:rPr>
              <a:t>2.  Right-click the feature to be used and choose Follow This Feature</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8195"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381000" y="5084185"/>
            <a:ext cx="3779208" cy="1469015"/>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p:cNvSpPr>
            <a:spLocks noGrp="1"/>
          </p:cNvSpPr>
          <p:nvPr>
            <p:ph idx="16"/>
          </p:nvPr>
        </p:nvSpPr>
        <p:spPr>
          <a:xfrm>
            <a:off x="4876800" y="1295400"/>
            <a:ext cx="4114800" cy="1188720"/>
          </a:xfrm>
        </p:spPr>
        <p:txBody>
          <a:bodyPr/>
          <a:lstStyle/>
          <a:p>
            <a:r>
              <a:rPr lang="en-US" sz="2400" dirty="0">
                <a:latin typeface="Calibri" pitchFamily="34" charset="0"/>
                <a:cs typeface="Calibri" pitchFamily="34" charset="0"/>
              </a:rPr>
              <a:t>3.  Click on the center of the anno and drag it around until the desired location is reached</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8196" name="Picture 7"/>
          <p:cNvPicPr>
            <a:picLocks noGrp="1" noChangeAspect="1" noChangeArrowheads="1"/>
          </p:cNvPicPr>
          <p:nvPr>
            <p:ph idx="17"/>
          </p:nvPr>
        </p:nvPicPr>
        <p:blipFill>
          <a:blip r:embed="rId4">
            <a:extLst>
              <a:ext uri="{28A0092B-C50C-407E-A947-70E740481C1C}">
                <a14:useLocalDpi xmlns:a14="http://schemas.microsoft.com/office/drawing/2010/main" val="0"/>
              </a:ext>
            </a:extLst>
          </a:blip>
          <a:srcRect/>
          <a:stretch>
            <a:fillRect/>
          </a:stretch>
        </p:blipFill>
        <p:spPr bwMode="auto">
          <a:xfrm>
            <a:off x="5023394" y="2673184"/>
            <a:ext cx="3511006" cy="1060616"/>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8"/>
          <p:cNvSpPr>
            <a:spLocks noGrp="1"/>
          </p:cNvSpPr>
          <p:nvPr>
            <p:ph idx="20"/>
          </p:nvPr>
        </p:nvSpPr>
        <p:spPr>
          <a:xfrm>
            <a:off x="4876800" y="3962400"/>
            <a:ext cx="4023360" cy="731520"/>
          </a:xfrm>
        </p:spPr>
        <p:txBody>
          <a:bodyPr/>
          <a:lstStyle/>
          <a:p>
            <a:r>
              <a:rPr lang="en-US" sz="2400" dirty="0">
                <a:latin typeface="Calibri" pitchFamily="34" charset="0"/>
                <a:cs typeface="Calibri" pitchFamily="34" charset="0"/>
              </a:rPr>
              <a:t>4.  Click to place the text when satisfied</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14" name="Text Placeholder 9"/>
          <p:cNvSpPr>
            <a:spLocks noGrp="1"/>
          </p:cNvSpPr>
          <p:nvPr>
            <p:ph type="body" sz="quarter" idx="27"/>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877553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Stacking anno for better fit</a:t>
            </a:r>
          </a:p>
        </p:txBody>
      </p:sp>
      <p:sp>
        <p:nvSpPr>
          <p:cNvPr id="3" name="Content Placeholder 2"/>
          <p:cNvSpPr>
            <a:spLocks noGrp="1"/>
          </p:cNvSpPr>
          <p:nvPr>
            <p:ph idx="1"/>
          </p:nvPr>
        </p:nvSpPr>
        <p:spPr>
          <a:xfrm>
            <a:off x="457200" y="1295400"/>
            <a:ext cx="4023360" cy="822960"/>
          </a:xfrm>
        </p:spPr>
        <p:txBody>
          <a:bodyPr/>
          <a:lstStyle/>
          <a:p>
            <a:r>
              <a:rPr lang="en-US" sz="2400" dirty="0">
                <a:latin typeface="Calibri" pitchFamily="34" charset="0"/>
                <a:cs typeface="Calibri" pitchFamily="34" charset="0"/>
              </a:rPr>
              <a:t>1.  Select the anno with the Edit Anno tool.</a:t>
            </a:r>
          </a:p>
        </p:txBody>
      </p:sp>
      <p:pic>
        <p:nvPicPr>
          <p:cNvPr id="921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55055" y="2362200"/>
            <a:ext cx="3864545" cy="118252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57200" y="3672840"/>
            <a:ext cx="4023360" cy="822960"/>
          </a:xfrm>
        </p:spPr>
        <p:txBody>
          <a:bodyPr/>
          <a:lstStyle/>
          <a:p>
            <a:r>
              <a:rPr lang="en-US" sz="2400" dirty="0">
                <a:latin typeface="Calibri" pitchFamily="34" charset="0"/>
                <a:cs typeface="Calibri" pitchFamily="34" charset="0"/>
              </a:rPr>
              <a:t>2.  Right-click the anno and choose Stack.</a:t>
            </a:r>
          </a:p>
        </p:txBody>
      </p:sp>
      <p:pic>
        <p:nvPicPr>
          <p:cNvPr id="9219"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555055" y="4912917"/>
            <a:ext cx="4022725" cy="1411683"/>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p:cNvSpPr>
            <a:spLocks noGrp="1"/>
          </p:cNvSpPr>
          <p:nvPr>
            <p:ph idx="16"/>
          </p:nvPr>
        </p:nvSpPr>
        <p:spPr>
          <a:xfrm>
            <a:off x="4876800" y="1295400"/>
            <a:ext cx="4114800" cy="1188720"/>
          </a:xfrm>
        </p:spPr>
        <p:txBody>
          <a:bodyPr/>
          <a:lstStyle/>
          <a:p>
            <a:r>
              <a:rPr lang="en-US" sz="2400" dirty="0">
                <a:latin typeface="Calibri" pitchFamily="34" charset="0"/>
                <a:cs typeface="Calibri" pitchFamily="34" charset="0"/>
              </a:rPr>
              <a:t>3.  Right-click it again and choose </a:t>
            </a:r>
            <a:r>
              <a:rPr lang="en-US" sz="2400" dirty="0" err="1">
                <a:latin typeface="Calibri" pitchFamily="34" charset="0"/>
                <a:cs typeface="Calibri" pitchFamily="34" charset="0"/>
              </a:rPr>
              <a:t>Unstack</a:t>
            </a:r>
            <a:r>
              <a:rPr lang="en-US" sz="2400" dirty="0">
                <a:latin typeface="Calibri" pitchFamily="34" charset="0"/>
                <a:cs typeface="Calibri" pitchFamily="34" charset="0"/>
              </a:rPr>
              <a:t> to go back, or Stack again to stack more.</a:t>
            </a:r>
          </a:p>
        </p:txBody>
      </p:sp>
      <p:pic>
        <p:nvPicPr>
          <p:cNvPr id="16" name="Picture 7"/>
          <p:cNvPicPr>
            <a:picLocks noGrp="1" noChangeAspect="1" noChangeArrowheads="1"/>
          </p:cNvPicPr>
          <p:nvPr>
            <p:ph idx="17"/>
          </p:nvPr>
        </p:nvPicPr>
        <p:blipFill>
          <a:blip r:embed="rId4" cstate="print"/>
          <a:srcRect/>
          <a:stretch>
            <a:fillRect/>
          </a:stretch>
        </p:blipFill>
        <p:spPr bwMode="auto">
          <a:xfrm>
            <a:off x="5193127" y="2749340"/>
            <a:ext cx="2960273" cy="1365460"/>
          </a:xfrm>
          <a:prstGeom prst="rect">
            <a:avLst/>
          </a:prstGeom>
          <a:noFill/>
          <a:ln w="12700">
            <a:solidFill>
              <a:srgbClr val="000000"/>
            </a:solidFill>
            <a:miter lim="800000"/>
            <a:headEnd/>
            <a:tailEnd/>
          </a:ln>
        </p:spPr>
      </p:pic>
      <p:pic>
        <p:nvPicPr>
          <p:cNvPr id="9220" name="Picture 8"/>
          <p:cNvPicPr>
            <a:picLocks noGrp="1" noChangeAspect="1" noChangeArrowheads="1"/>
          </p:cNvPicPr>
          <p:nvPr>
            <p:ph idx="20"/>
          </p:nvPr>
        </p:nvPicPr>
        <p:blipFill>
          <a:blip r:embed="rId5">
            <a:extLst>
              <a:ext uri="{28A0092B-C50C-407E-A947-70E740481C1C}">
                <a14:useLocalDpi xmlns:a14="http://schemas.microsoft.com/office/drawing/2010/main" val="0"/>
              </a:ext>
            </a:extLst>
          </a:blip>
          <a:srcRect/>
          <a:stretch>
            <a:fillRect/>
          </a:stretch>
        </p:blipFill>
        <p:spPr bwMode="auto">
          <a:xfrm>
            <a:off x="5609947" y="4730250"/>
            <a:ext cx="2314853" cy="168882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9"/>
          <p:cNvSpPr>
            <a:spLocks noGrp="1"/>
          </p:cNvSpPr>
          <p:nvPr>
            <p:ph type="body" sz="quarter" idx="27"/>
          </p:nvPr>
        </p:nvSpPr>
        <p:spPr/>
        <p:txBody>
          <a:bodyPr/>
          <a:lstStyle/>
          <a:p>
            <a:pPr lvl="0"/>
            <a:r>
              <a:rPr lang="en-US" dirty="0">
                <a:hlinkClick r:id="rId6" action="ppaction://hlinksldjump"/>
              </a:rPr>
              <a:t>Return to </a:t>
            </a:r>
            <a:r>
              <a:rPr lang="en-US" dirty="0" smtClean="0">
                <a:hlinkClick r:id="rId6" action="ppaction://hlinksldjump"/>
              </a:rPr>
              <a:t>Outline</a:t>
            </a:r>
            <a:endParaRPr lang="en-US" dirty="0"/>
          </a:p>
        </p:txBody>
      </p:sp>
    </p:spTree>
    <p:extLst>
      <p:ext uri="{BB962C8B-B14F-4D97-AF65-F5344CB8AC3E}">
        <p14:creationId xmlns:p14="http://schemas.microsoft.com/office/powerpoint/2010/main" val="709897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annotation editing</a:t>
            </a:r>
          </a:p>
        </p:txBody>
      </p:sp>
      <p:sp>
        <p:nvSpPr>
          <p:cNvPr id="3" name="Content Placeholder 2"/>
          <p:cNvSpPr>
            <a:spLocks noGrp="1"/>
          </p:cNvSpPr>
          <p:nvPr>
            <p:ph idx="1"/>
          </p:nvPr>
        </p:nvSpPr>
        <p:spPr/>
        <p:txBody>
          <a:bodyPr/>
          <a:lstStyle/>
          <a:p>
            <a:r>
              <a:rPr lang="en-US" dirty="0"/>
              <a:t>There are many other techniques for editing annotation.  This lesson was just to get you started.</a:t>
            </a:r>
          </a:p>
          <a:p>
            <a:r>
              <a:rPr lang="en-US" dirty="0"/>
              <a:t>Consult the Help for more information.</a:t>
            </a:r>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728296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Using </a:t>
            </a:r>
            <a:r>
              <a:rPr lang="en-US" dirty="0" err="1"/>
              <a:t>ArcCatalog</a:t>
            </a:r>
            <a:r>
              <a:rPr lang="en-US" dirty="0"/>
              <a:t>, ESRI Press.</a:t>
            </a:r>
          </a:p>
        </p:txBody>
      </p:sp>
      <p:pic>
        <p:nvPicPr>
          <p:cNvPr id="8" name="Picture 2"/>
          <p:cNvPicPr>
            <a:picLocks noGrp="1" noChangeAspect="1" noChangeArrowheads="1"/>
          </p:cNvPicPr>
          <p:nvPr>
            <p:ph idx="1"/>
          </p:nvPr>
        </p:nvPicPr>
        <p:blipFill>
          <a:blip r:embed="rId3" cstate="print"/>
          <a:srcRect/>
          <a:stretch>
            <a:fillRect/>
          </a:stretch>
        </p:blipFill>
        <p:spPr bwMode="auto">
          <a:xfrm>
            <a:off x="685800" y="1165834"/>
            <a:ext cx="7772400" cy="5387366"/>
          </a:xfrm>
          <a:prstGeom prst="rect">
            <a:avLst/>
          </a:prstGeom>
          <a:noFill/>
          <a:ln w="12700">
            <a:solidFill>
              <a:schemeClr val="tx1"/>
            </a:solidFill>
            <a:miter lim="800000"/>
            <a:headEnd/>
            <a:tailEnd/>
          </a:ln>
        </p:spPr>
      </p:pic>
      <p:sp>
        <p:nvSpPr>
          <p:cNvPr id="6" name="Text Placeholder 3"/>
          <p:cNvSpPr>
            <a:spLocks noGrp="1"/>
          </p:cNvSpPr>
          <p:nvPr>
            <p:ph type="body" sz="quarter" idx="13"/>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695454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Functional applications</a:t>
            </a:r>
          </a:p>
        </p:txBody>
      </p:sp>
      <p:sp>
        <p:nvSpPr>
          <p:cNvPr id="3" name="Content Placeholder 2"/>
          <p:cNvSpPr>
            <a:spLocks noGrp="1"/>
          </p:cNvSpPr>
          <p:nvPr>
            <p:ph idx="1"/>
          </p:nvPr>
        </p:nvSpPr>
        <p:spPr/>
        <p:txBody>
          <a:bodyPr/>
          <a:lstStyle/>
          <a:p>
            <a:r>
              <a:rPr lang="en-US" dirty="0" err="1"/>
              <a:t>Geodatabases</a:t>
            </a:r>
            <a:r>
              <a:rPr lang="en-US" dirty="0"/>
              <a:t> support a variety of data management functions to enhance work</a:t>
            </a:r>
          </a:p>
          <a:p>
            <a:pPr lvl="1"/>
            <a:r>
              <a:rPr lang="en-US" dirty="0"/>
              <a:t>Domains and Subtypes</a:t>
            </a:r>
          </a:p>
          <a:p>
            <a:pPr lvl="1"/>
            <a:r>
              <a:rPr lang="en-US" dirty="0"/>
              <a:t>Planar topology and spatial rules</a:t>
            </a:r>
          </a:p>
          <a:p>
            <a:pPr lvl="1"/>
            <a:r>
              <a:rPr lang="en-US" dirty="0"/>
              <a:t>Network topology and connectivity rules</a:t>
            </a:r>
          </a:p>
          <a:p>
            <a:pPr lvl="1"/>
            <a:r>
              <a:rPr lang="en-US" dirty="0"/>
              <a:t>Relationship classes (referential joins)</a:t>
            </a:r>
          </a:p>
          <a:p>
            <a:pPr lvl="1"/>
            <a:r>
              <a:rPr lang="en-US" dirty="0"/>
              <a:t>Versioned editing (SDE </a:t>
            </a:r>
            <a:r>
              <a:rPr lang="en-US" dirty="0" err="1"/>
              <a:t>geodatabases</a:t>
            </a:r>
            <a:r>
              <a:rPr lang="en-US" dirty="0" smtClean="0"/>
              <a:t>)</a:t>
            </a:r>
            <a:endParaRPr lang="en-US" dirty="0"/>
          </a:p>
        </p:txBody>
      </p:sp>
      <p:sp>
        <p:nvSpPr>
          <p:cNvPr id="6" name="Text Placeholder 3"/>
          <p:cNvSpPr>
            <a:spLocks noGrp="1"/>
          </p:cNvSpPr>
          <p:nvPr>
            <p:ph type="body" sz="quarter" idx="13"/>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608739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Custom 5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B60000"/>
      </a:hlink>
      <a:folHlink>
        <a:srgbClr val="B6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5590</TotalTime>
  <Words>2696</Words>
  <Application>Microsoft Office PowerPoint</Application>
  <PresentationFormat>On-screen Show (4:3)</PresentationFormat>
  <Paragraphs>452</Paragraphs>
  <Slides>75</Slides>
  <Notes>35</Notes>
  <HiddenSlides>0</HiddenSlides>
  <MMClips>0</MMClips>
  <ScaleCrop>false</ScaleCrop>
  <HeadingPairs>
    <vt:vector size="4" baseType="variant">
      <vt:variant>
        <vt:lpstr>Theme</vt:lpstr>
      </vt:variant>
      <vt:variant>
        <vt:i4>9</vt:i4>
      </vt:variant>
      <vt:variant>
        <vt:lpstr>Slide Titles</vt:lpstr>
      </vt:variant>
      <vt:variant>
        <vt:i4>75</vt:i4>
      </vt:variant>
    </vt:vector>
  </HeadingPairs>
  <TitlesOfParts>
    <vt:vector size="84"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Mastering ArcGIS Eighth Edition</vt:lpstr>
      <vt:lpstr>Outline</vt:lpstr>
      <vt:lpstr>About ArcGIS</vt:lpstr>
      <vt:lpstr>About geodatabases</vt:lpstr>
      <vt:lpstr>Geodatabases</vt:lpstr>
      <vt:lpstr>Types of geodatabases</vt:lpstr>
      <vt:lpstr>What goes in GDBs?</vt:lpstr>
      <vt:lpstr>From Using ArcCatalog, ESRI Press.</vt:lpstr>
      <vt:lpstr>Functional applications</vt:lpstr>
      <vt:lpstr>Domains 1</vt:lpstr>
      <vt:lpstr>Subtypes</vt:lpstr>
      <vt:lpstr>Planar topology</vt:lpstr>
      <vt:lpstr>Network topology</vt:lpstr>
      <vt:lpstr>Versioned editing</vt:lpstr>
      <vt:lpstr>Schema</vt:lpstr>
      <vt:lpstr>Database schema</vt:lpstr>
      <vt:lpstr>Schema close-ups</vt:lpstr>
      <vt:lpstr>Creating data sets</vt:lpstr>
      <vt:lpstr>Designing good geodatabases</vt:lpstr>
      <vt:lpstr>Organizing feature classes</vt:lpstr>
      <vt:lpstr>Creating a geodatabase</vt:lpstr>
      <vt:lpstr>Importing feature classes</vt:lpstr>
      <vt:lpstr>New Feature Class</vt:lpstr>
      <vt:lpstr>Feature datasets</vt:lpstr>
      <vt:lpstr>Coordinate Systems</vt:lpstr>
      <vt:lpstr>Creating feature datasets</vt:lpstr>
      <vt:lpstr>Using geodatabase features</vt:lpstr>
      <vt:lpstr>Setting up domains</vt:lpstr>
      <vt:lpstr>Domains 2</vt:lpstr>
      <vt:lpstr>Types of Domains</vt:lpstr>
      <vt:lpstr>Domain uses</vt:lpstr>
      <vt:lpstr>Add Coded Domain</vt:lpstr>
      <vt:lpstr>Add Range Domain</vt:lpstr>
      <vt:lpstr>Very Important</vt:lpstr>
      <vt:lpstr>Assigning domains</vt:lpstr>
      <vt:lpstr>Assign domain to field</vt:lpstr>
      <vt:lpstr>How domains work</vt:lpstr>
      <vt:lpstr>Editing coded domains</vt:lpstr>
      <vt:lpstr>Editing range domains</vt:lpstr>
      <vt:lpstr>Split and merge policies </vt:lpstr>
      <vt:lpstr>Split and Merge policies</vt:lpstr>
      <vt:lpstr>Merge policies</vt:lpstr>
      <vt:lpstr>PowerPoint Presentation</vt:lpstr>
      <vt:lpstr>Split policies</vt:lpstr>
      <vt:lpstr>Split Policy</vt:lpstr>
      <vt:lpstr>About subtypes</vt:lpstr>
      <vt:lpstr>What are Subtypes?</vt:lpstr>
      <vt:lpstr>Using default attributes</vt:lpstr>
      <vt:lpstr>Advantages of subtypes</vt:lpstr>
      <vt:lpstr>Subtype defaults 1</vt:lpstr>
      <vt:lpstr>PowerPoint Presentation</vt:lpstr>
      <vt:lpstr>When to use subtypes</vt:lpstr>
      <vt:lpstr>Step 1.  Plan the subtypes</vt:lpstr>
      <vt:lpstr>Subtypes for a waterline feature class</vt:lpstr>
      <vt:lpstr>Attributes/domains for waterlines</vt:lpstr>
      <vt:lpstr>Step 2.  Create the domains</vt:lpstr>
      <vt:lpstr>3.  Create the feature class</vt:lpstr>
      <vt:lpstr>4. Add the Subtype field</vt:lpstr>
      <vt:lpstr>5. Create the subtypes</vt:lpstr>
      <vt:lpstr>Subtype defaults 2</vt:lpstr>
      <vt:lpstr>Set the defaults for each subtype</vt:lpstr>
      <vt:lpstr>Now, do some editing</vt:lpstr>
      <vt:lpstr>Look at all the saved typing!</vt:lpstr>
      <vt:lpstr>Editing annotation </vt:lpstr>
      <vt:lpstr>Annotation</vt:lpstr>
      <vt:lpstr>Create dynamic labels</vt:lpstr>
      <vt:lpstr>Creating feature annotation</vt:lpstr>
      <vt:lpstr>Initial results</vt:lpstr>
      <vt:lpstr>Editing annotation</vt:lpstr>
      <vt:lpstr>Edit Annotation tool</vt:lpstr>
      <vt:lpstr>Annotation attributes</vt:lpstr>
      <vt:lpstr>Ways to create annotation</vt:lpstr>
      <vt:lpstr>Make existing anno follow a feature</vt:lpstr>
      <vt:lpstr>Stacking anno for better fit</vt:lpstr>
      <vt:lpstr>More annotation editing</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Beena Adhikari</cp:lastModifiedBy>
  <cp:revision>1411</cp:revision>
  <dcterms:created xsi:type="dcterms:W3CDTF">2017-12-05T17:18:18Z</dcterms:created>
  <dcterms:modified xsi:type="dcterms:W3CDTF">2018-04-25T06:35:48Z</dcterms:modified>
</cp:coreProperties>
</file>