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92"/>
  </p:notesMasterIdLst>
  <p:handoutMasterIdLst>
    <p:handoutMasterId r:id="rId93"/>
  </p:handoutMasterIdLst>
  <p:sldIdLst>
    <p:sldId id="273" r:id="rId10"/>
    <p:sldId id="276" r:id="rId11"/>
    <p:sldId id="275" r:id="rId12"/>
    <p:sldId id="277" r:id="rId13"/>
    <p:sldId id="503" r:id="rId14"/>
    <p:sldId id="657" r:id="rId15"/>
    <p:sldId id="658" r:id="rId16"/>
    <p:sldId id="659" r:id="rId17"/>
    <p:sldId id="675" r:id="rId18"/>
    <p:sldId id="415" r:id="rId19"/>
    <p:sldId id="661" r:id="rId20"/>
    <p:sldId id="596" r:id="rId21"/>
    <p:sldId id="620" r:id="rId22"/>
    <p:sldId id="662" r:id="rId23"/>
    <p:sldId id="494" r:id="rId24"/>
    <p:sldId id="593" r:id="rId25"/>
    <p:sldId id="498" r:id="rId26"/>
    <p:sldId id="663" r:id="rId27"/>
    <p:sldId id="664" r:id="rId28"/>
    <p:sldId id="665" r:id="rId29"/>
    <p:sldId id="666" r:id="rId30"/>
    <p:sldId id="667" r:id="rId31"/>
    <p:sldId id="668" r:id="rId32"/>
    <p:sldId id="669" r:id="rId33"/>
    <p:sldId id="670" r:id="rId34"/>
    <p:sldId id="671" r:id="rId35"/>
    <p:sldId id="672" r:id="rId36"/>
    <p:sldId id="673" r:id="rId37"/>
    <p:sldId id="618" r:id="rId38"/>
    <p:sldId id="674" r:id="rId39"/>
    <p:sldId id="660" r:id="rId40"/>
    <p:sldId id="676" r:id="rId41"/>
    <p:sldId id="609" r:id="rId42"/>
    <p:sldId id="687" r:id="rId43"/>
    <p:sldId id="677" r:id="rId44"/>
    <p:sldId id="678" r:id="rId45"/>
    <p:sldId id="679" r:id="rId46"/>
    <p:sldId id="680" r:id="rId47"/>
    <p:sldId id="681" r:id="rId48"/>
    <p:sldId id="563" r:id="rId49"/>
    <p:sldId id="280" r:id="rId50"/>
    <p:sldId id="682" r:id="rId51"/>
    <p:sldId id="683" r:id="rId52"/>
    <p:sldId id="684" r:id="rId53"/>
    <p:sldId id="685" r:id="rId54"/>
    <p:sldId id="686" r:id="rId55"/>
    <p:sldId id="594" r:id="rId56"/>
    <p:sldId id="688" r:id="rId57"/>
    <p:sldId id="619" r:id="rId58"/>
    <p:sldId id="592" r:id="rId59"/>
    <p:sldId id="689" r:id="rId60"/>
    <p:sldId id="690" r:id="rId61"/>
    <p:sldId id="691" r:id="rId62"/>
    <p:sldId id="622" r:id="rId63"/>
    <p:sldId id="613" r:id="rId64"/>
    <p:sldId id="299" r:id="rId65"/>
    <p:sldId id="692" r:id="rId66"/>
    <p:sldId id="693" r:id="rId67"/>
    <p:sldId id="694" r:id="rId68"/>
    <p:sldId id="608" r:id="rId69"/>
    <p:sldId id="695" r:id="rId70"/>
    <p:sldId id="696" r:id="rId71"/>
    <p:sldId id="697" r:id="rId72"/>
    <p:sldId id="698" r:id="rId73"/>
    <p:sldId id="699" r:id="rId74"/>
    <p:sldId id="700" r:id="rId75"/>
    <p:sldId id="701" r:id="rId76"/>
    <p:sldId id="702" r:id="rId77"/>
    <p:sldId id="703" r:id="rId78"/>
    <p:sldId id="595" r:id="rId79"/>
    <p:sldId id="704" r:id="rId80"/>
    <p:sldId id="705" r:id="rId81"/>
    <p:sldId id="706" r:id="rId82"/>
    <p:sldId id="707" r:id="rId83"/>
    <p:sldId id="708" r:id="rId84"/>
    <p:sldId id="709" r:id="rId85"/>
    <p:sldId id="710" r:id="rId86"/>
    <p:sldId id="711" r:id="rId87"/>
    <p:sldId id="712" r:id="rId88"/>
    <p:sldId id="597" r:id="rId89"/>
    <p:sldId id="713" r:id="rId90"/>
    <p:sldId id="714" r:id="rId9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CCB0"/>
    <a:srgbClr val="FFFFCC"/>
    <a:srgbClr val="D40555"/>
    <a:srgbClr val="0A5D00"/>
    <a:srgbClr val="185C8E"/>
    <a:srgbClr val="214E91"/>
    <a:srgbClr val="B60000"/>
    <a:srgbClr val="C0D6C2"/>
    <a:srgbClr val="335E6F"/>
    <a:srgbClr val="820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7" autoAdjust="0"/>
    <p:restoredTop sz="83379" autoAdjust="0"/>
  </p:normalViewPr>
  <p:slideViewPr>
    <p:cSldViewPr>
      <p:cViewPr>
        <p:scale>
          <a:sx n="80" d="100"/>
          <a:sy n="80" d="100"/>
        </p:scale>
        <p:origin x="-1158" y="-102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32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slide" Target="slides/slide67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9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viewProps" Target="viewProps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85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85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853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16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234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45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1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1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13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16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377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1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719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4.xml"/><Relationship Id="rId7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24.xml"/><Relationship Id="rId11" Type="http://schemas.openxmlformats.org/officeDocument/2006/relationships/slide" Target="slide56.xml"/><Relationship Id="rId5" Type="http://schemas.openxmlformats.org/officeDocument/2006/relationships/slide" Target="slide19.xml"/><Relationship Id="rId10" Type="http://schemas.openxmlformats.org/officeDocument/2006/relationships/slide" Target="slide45.xml"/><Relationship Id="rId4" Type="http://schemas.openxmlformats.org/officeDocument/2006/relationships/slide" Target="slide16.xml"/><Relationship Id="rId9" Type="http://schemas.openxmlformats.org/officeDocument/2006/relationships/slide" Target="slide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8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9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12</a:t>
            </a:r>
          </a:p>
          <a:p>
            <a:r>
              <a:rPr lang="en-US" dirty="0"/>
              <a:t>More Editing Techniques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97280"/>
          </a:xfrm>
        </p:spPr>
        <p:txBody>
          <a:bodyPr/>
          <a:lstStyle/>
          <a:p>
            <a:r>
              <a:rPr lang="en-US" sz="2800" dirty="0"/>
              <a:t> (6) There should not be duplicate copies of any points, lines, or polygons.</a:t>
            </a:r>
          </a:p>
        </p:txBody>
      </p:sp>
      <p:pic>
        <p:nvPicPr>
          <p:cNvPr id="614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455" y="4006124"/>
            <a:ext cx="5409089" cy="9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rules</a:t>
            </a:r>
            <a:r>
              <a:rPr lang="en-US" sz="1500" dirty="0"/>
              <a:t> 6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problem severity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sz="2800" dirty="0"/>
              <a:t>Undetectable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sz="2400" dirty="0"/>
              <a:t>Errors don’t show up in maps and don’t impede analysis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sz="2800" dirty="0"/>
              <a:t>Minor annoyance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sz="2400" dirty="0"/>
              <a:t>Errors show up when zoomed in or detract from maps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sz="2800" dirty="0"/>
              <a:t>Analysis stoppers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sz="2400" dirty="0"/>
              <a:t>Errors prevent analysis functions from working correctly, such as stopping flow in a utility network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sz="2400" dirty="0"/>
              <a:t>Errors complicate spatial queries because relationships aren’t correct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sz="2800" dirty="0"/>
              <a:t>Legal issues and liabilities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sz="2400" dirty="0"/>
              <a:t>Parcel boundaries overlap and ownership </a:t>
            </a:r>
            <a:r>
              <a:rPr lang="en-US" sz="2400" dirty="0" smtClean="0"/>
              <a:t>uncertain</a:t>
            </a:r>
            <a:endParaRPr lang="en-US" sz="2400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6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Exceptions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19200"/>
          </a:xfrm>
        </p:spPr>
        <p:txBody>
          <a:bodyPr/>
          <a:lstStyle/>
          <a:p>
            <a:r>
              <a:rPr lang="en-US" dirty="0"/>
              <a:t>Sometimes topological “errors” reflect actual real-world situations</a:t>
            </a:r>
          </a:p>
        </p:txBody>
      </p:sp>
      <p:pic>
        <p:nvPicPr>
          <p:cNvPr id="717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3044091" cy="402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3962400" y="2590800"/>
            <a:ext cx="4937760" cy="3749040"/>
          </a:xfrm>
        </p:spPr>
        <p:txBody>
          <a:bodyPr/>
          <a:lstStyle/>
          <a:p>
            <a:r>
              <a:rPr lang="en-US" sz="2400" dirty="0"/>
              <a:t>A dead-end street is necessarily a dangle.</a:t>
            </a:r>
          </a:p>
          <a:p>
            <a:r>
              <a:rPr lang="en-US" sz="2400" dirty="0"/>
              <a:t>All roads end at the boundary of the data set.</a:t>
            </a:r>
          </a:p>
          <a:p>
            <a:r>
              <a:rPr lang="en-US" sz="2400" dirty="0"/>
              <a:t>A highway overpass does not actually intersect the interstate.</a:t>
            </a:r>
          </a:p>
          <a:p>
            <a:r>
              <a:rPr lang="en-US" sz="2400" dirty="0"/>
              <a:t>Such situations are termed </a:t>
            </a:r>
            <a:r>
              <a:rPr lang="en-US" sz="2400" b="1" dirty="0"/>
              <a:t>exceptions</a:t>
            </a:r>
            <a:r>
              <a:rPr lang="en-US" sz="2400" dirty="0"/>
              <a:t> and do not need to be fixed.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consistency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66344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The fundamental question of topology is how well the features mimic the relationships in the real world.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If they don’t reflect the real world and can be fixed, they should be.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If they do reflect the real world and/or are not avoidable, they are exceptions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057400"/>
            <a:ext cx="3593063" cy="253827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11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Maintaining logical </a:t>
            </a:r>
            <a:r>
              <a:rPr lang="en-US" dirty="0" smtClean="0"/>
              <a:t>consistency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en-US" sz="2800" dirty="0"/>
              <a:t>Spaghetti models</a:t>
            </a:r>
          </a:p>
          <a:p>
            <a:pPr lvl="1">
              <a:spcBef>
                <a:spcPts val="1000"/>
              </a:spcBef>
            </a:pPr>
            <a:r>
              <a:rPr lang="en-US" sz="2400" dirty="0"/>
              <a:t>Spaghetti models don’t store topology</a:t>
            </a:r>
          </a:p>
          <a:p>
            <a:pPr lvl="1">
              <a:spcBef>
                <a:spcPts val="1000"/>
              </a:spcBef>
            </a:pPr>
            <a:r>
              <a:rPr lang="en-US" sz="2400" dirty="0"/>
              <a:t>Includes </a:t>
            </a:r>
            <a:r>
              <a:rPr lang="en-US" sz="2400" dirty="0" err="1"/>
              <a:t>shapefiles</a:t>
            </a:r>
            <a:r>
              <a:rPr lang="en-US" sz="2400" dirty="0"/>
              <a:t> and </a:t>
            </a:r>
            <a:r>
              <a:rPr lang="en-US" sz="2400" dirty="0" err="1"/>
              <a:t>geodatabase</a:t>
            </a:r>
            <a:r>
              <a:rPr lang="en-US" sz="2400" dirty="0"/>
              <a:t> feature classes</a:t>
            </a:r>
          </a:p>
          <a:p>
            <a:pPr lvl="1">
              <a:spcBef>
                <a:spcPts val="1000"/>
              </a:spcBef>
            </a:pPr>
            <a:r>
              <a:rPr lang="en-US" sz="2400" dirty="0"/>
              <a:t>No tools for testing logical consistency</a:t>
            </a:r>
          </a:p>
          <a:p>
            <a:pPr lvl="1">
              <a:spcBef>
                <a:spcPts val="1000"/>
              </a:spcBef>
            </a:pPr>
            <a:r>
              <a:rPr lang="en-US" sz="2400" dirty="0"/>
              <a:t>Simple tools for creating consistent features</a:t>
            </a:r>
          </a:p>
          <a:p>
            <a:pPr lvl="2">
              <a:spcBef>
                <a:spcPts val="1000"/>
              </a:spcBef>
            </a:pPr>
            <a:r>
              <a:rPr lang="en-US" sz="2000" dirty="0"/>
              <a:t>Snapping</a:t>
            </a:r>
          </a:p>
          <a:p>
            <a:pPr lvl="2">
              <a:spcBef>
                <a:spcPts val="1000"/>
              </a:spcBef>
            </a:pPr>
            <a:r>
              <a:rPr lang="en-US" sz="2000" dirty="0"/>
              <a:t>Auto Complete Polygon tool / Cut Polygons tool</a:t>
            </a:r>
          </a:p>
          <a:p>
            <a:pPr lvl="2">
              <a:spcBef>
                <a:spcPts val="1000"/>
              </a:spcBef>
            </a:pPr>
            <a:r>
              <a:rPr lang="en-US" sz="2000" dirty="0"/>
              <a:t>Map topology for editing shared nodes and edges</a:t>
            </a:r>
          </a:p>
          <a:p>
            <a:pPr lvl="1">
              <a:spcBef>
                <a:spcPts val="1000"/>
              </a:spcBef>
            </a:pPr>
            <a:r>
              <a:rPr lang="en-US" sz="2400" dirty="0"/>
              <a:t>User takes complete responsibility for creating correct features while editing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58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Maintaining logical </a:t>
            </a:r>
            <a:r>
              <a:rPr lang="en-US" dirty="0" smtClean="0"/>
              <a:t>consistency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3528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Topological models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Store topology and allow setting of rules governing topology within and between layers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Have tools for testing logical consistency and identifying errors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Advanced tools for correcting errors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Users can fix errors generated by poor editing techniques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Includes </a:t>
            </a:r>
            <a:r>
              <a:rPr lang="en-US" sz="2000" dirty="0" err="1"/>
              <a:t>ArcInfo</a:t>
            </a:r>
            <a:r>
              <a:rPr lang="en-US" sz="2000" dirty="0"/>
              <a:t> </a:t>
            </a:r>
            <a:r>
              <a:rPr lang="en-US" sz="2000" dirty="0" err="1"/>
              <a:t>coverages</a:t>
            </a:r>
            <a:r>
              <a:rPr lang="en-US" sz="2000" dirty="0"/>
              <a:t> and </a:t>
            </a:r>
            <a:r>
              <a:rPr lang="en-US" sz="2000" dirty="0" err="1"/>
              <a:t>geodatabase</a:t>
            </a:r>
            <a:r>
              <a:rPr lang="en-US" sz="2000" dirty="0"/>
              <a:t> feature datasets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Requires </a:t>
            </a:r>
            <a:r>
              <a:rPr lang="en-US" sz="2000" dirty="0" err="1"/>
              <a:t>ArcEditor</a:t>
            </a:r>
            <a:r>
              <a:rPr lang="en-US" sz="2000" dirty="0"/>
              <a:t> license</a:t>
            </a: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800600"/>
            <a:ext cx="2715931" cy="1715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l="6313" t="31276"/>
          <a:stretch>
            <a:fillRect/>
          </a:stretch>
        </p:blipFill>
        <p:spPr bwMode="auto">
          <a:xfrm>
            <a:off x="3378123" y="4800600"/>
            <a:ext cx="3910898" cy="176041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7376160" y="4724400"/>
            <a:ext cx="1463040" cy="1005840"/>
          </a:xfrm>
        </p:spPr>
        <p:txBody>
          <a:bodyPr/>
          <a:lstStyle/>
          <a:p>
            <a:r>
              <a:rPr lang="en-US" sz="2000" dirty="0"/>
              <a:t>Examples of rules in a </a:t>
            </a:r>
            <a:r>
              <a:rPr lang="en-US" sz="2000" dirty="0" smtClean="0"/>
              <a:t>topology</a:t>
            </a:r>
            <a:endParaRPr lang="en-US" sz="20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9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Complex Polygon Topology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0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Challenging </a:t>
            </a:r>
            <a:r>
              <a:rPr lang="en-US" dirty="0" smtClean="0"/>
              <a:t>digitizing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05000"/>
            <a:ext cx="4572000" cy="407702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181600" y="1295400"/>
            <a:ext cx="3657600" cy="5029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b="1" dirty="0"/>
              <a:t>Method 1.</a:t>
            </a:r>
            <a:r>
              <a:rPr lang="en-US" sz="2400" dirty="0"/>
              <a:t>  Divide and Conquer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Start be creating the square outside boundary.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Then use the Cut Polygons tool to carve out the rest.</a:t>
            </a:r>
          </a:p>
          <a:p>
            <a:pPr>
              <a:spcBef>
                <a:spcPct val="50000"/>
              </a:spcBef>
            </a:pPr>
            <a:r>
              <a:rPr lang="en-US" sz="2400" b="1" dirty="0"/>
              <a:t>Method 2.</a:t>
            </a:r>
            <a:r>
              <a:rPr lang="en-US" sz="2400" dirty="0"/>
              <a:t>  Add Territory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Use Create New for the first polygon 1, and Auto Complete for most of the others.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57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Challenging </a:t>
            </a:r>
            <a:r>
              <a:rPr lang="en-US" dirty="0" smtClean="0"/>
              <a:t>digitizing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00" y="1254825"/>
            <a:ext cx="5212080" cy="525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953000" y="1295400"/>
            <a:ext cx="4023360" cy="1188720"/>
          </a:xfrm>
        </p:spPr>
        <p:txBody>
          <a:bodyPr/>
          <a:lstStyle/>
          <a:p>
            <a:r>
              <a:rPr lang="en-US" sz="2400" dirty="0">
                <a:cs typeface="Calibri" pitchFamily="34" charset="0"/>
              </a:rPr>
              <a:t>Learn by experience not to get painted into a corner. Some common tricks are shown</a:t>
            </a:r>
            <a:r>
              <a:rPr lang="en-US" sz="2400" dirty="0" smtClean="0">
                <a:cs typeface="Calibri" pitchFamily="34" charset="0"/>
              </a:rPr>
              <a:t>.</a:t>
            </a:r>
            <a:endParaRPr lang="en-US" sz="2400" dirty="0">
              <a:cs typeface="Calibri" pitchFamily="34" charset="0"/>
            </a:endParaRPr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2560" y="2890837"/>
            <a:ext cx="3520440" cy="26717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5516880" y="5623560"/>
            <a:ext cx="3474720" cy="548640"/>
          </a:xfrm>
        </p:spPr>
        <p:txBody>
          <a:bodyPr/>
          <a:lstStyle/>
          <a:p>
            <a:r>
              <a:rPr lang="en-US" sz="1600" dirty="0">
                <a:cs typeface="Calibri" pitchFamily="34" charset="0"/>
              </a:rPr>
              <a:t>Instructor Hint:  Use pen on top of slide to demonstrate order of digitizing.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58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Combining and buffering features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5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800" dirty="0">
                <a:hlinkClick r:id="rId2" action="ppaction://hlinksldjump"/>
              </a:rPr>
              <a:t>GIS Concepts</a:t>
            </a:r>
            <a:endParaRPr lang="en-US" sz="28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3" action="ppaction://hlinksldjump"/>
              </a:rPr>
              <a:t>Topology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4" action="ppaction://hlinksldjump"/>
              </a:rPr>
              <a:t>Complex polygon topology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5" action="ppaction://hlinksldjump"/>
              </a:rPr>
              <a:t>Combining and buffering features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6" action="ppaction://hlinksldjump"/>
              </a:rPr>
              <a:t>Stream digitizing</a:t>
            </a:r>
            <a:endParaRPr lang="en-US" sz="2400" dirty="0"/>
          </a:p>
          <a:p>
            <a:pPr>
              <a:spcBef>
                <a:spcPts val="1000"/>
              </a:spcBef>
            </a:pPr>
            <a:r>
              <a:rPr lang="en-US" sz="2800" dirty="0">
                <a:hlinkClick r:id="rId7" action="ppaction://hlinksldjump"/>
              </a:rPr>
              <a:t>About ArcGIS</a:t>
            </a:r>
            <a:endParaRPr lang="en-US" sz="28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8" action="ppaction://hlinksldjump"/>
              </a:rPr>
              <a:t>Changing existing features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9" action="ppaction://hlinksldjump"/>
              </a:rPr>
              <a:t>Preventing topological errors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10" action="ppaction://hlinksldjump"/>
              </a:rPr>
              <a:t>Using Map Topology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11" action="ppaction://hlinksldjump"/>
              </a:rPr>
              <a:t>Working with Planar </a:t>
            </a:r>
            <a:r>
              <a:rPr lang="en-US" sz="2400" dirty="0" smtClean="0">
                <a:hlinkClick r:id="rId11" action="ppaction://hlinksldjump"/>
              </a:rPr>
              <a:t>Topology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Merge features</a:t>
            </a:r>
            <a:endParaRPr lang="en-US" sz="15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3"/>
            <a:ext cx="4114800" cy="2274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122" y="4038600"/>
            <a:ext cx="4736878" cy="244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57200" y="5501640"/>
            <a:ext cx="8595360" cy="822960"/>
          </a:xfrm>
          <a:solidFill>
            <a:srgbClr val="B0CCB0"/>
          </a:solidFill>
        </p:spPr>
        <p:txBody>
          <a:bodyPr/>
          <a:lstStyle/>
          <a:p>
            <a:r>
              <a:rPr lang="en-US" sz="2400" dirty="0"/>
              <a:t>Choose which feature is the target—its attributes will be assigned to the merged feature.  Source feature attributes will be eliminated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8" name="Content Placeholder 5"/>
          <p:cNvSpPr>
            <a:spLocks noGrp="1"/>
          </p:cNvSpPr>
          <p:nvPr>
            <p:ph idx="15"/>
          </p:nvPr>
        </p:nvSpPr>
        <p:spPr>
          <a:xfrm>
            <a:off x="5334000" y="1417320"/>
            <a:ext cx="3566160" cy="29260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Combines features and attributes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Removes common boundary if adjacent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Pieces may be adjacent or </a:t>
            </a:r>
            <a:r>
              <a:rPr lang="en-US" sz="2800" dirty="0" smtClean="0"/>
              <a:t>disjoint</a:t>
            </a:r>
            <a:endParaRPr lang="en-US" sz="28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35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Union</a:t>
            </a:r>
            <a:endParaRPr lang="en-US" sz="15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" y="1905000"/>
            <a:ext cx="4754880" cy="261793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1295400"/>
            <a:ext cx="3657600" cy="5029200"/>
          </a:xfrm>
        </p:spPr>
        <p:txBody>
          <a:bodyPr/>
          <a:lstStyle/>
          <a:p>
            <a:r>
              <a:rPr lang="en-US" dirty="0"/>
              <a:t>Similar to merge</a:t>
            </a:r>
          </a:p>
          <a:p>
            <a:r>
              <a:rPr lang="en-US" dirty="0"/>
              <a:t>Creates a new feature, leaving originals unchanged</a:t>
            </a:r>
          </a:p>
          <a:p>
            <a:r>
              <a:rPr lang="en-US" dirty="0"/>
              <a:t>Attributes are ignored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03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</a:t>
            </a:r>
            <a:endParaRPr lang="en-US" sz="15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89" y="1476840"/>
            <a:ext cx="4823611" cy="248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98" y="4419600"/>
            <a:ext cx="5317102" cy="130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5882640" y="4267200"/>
            <a:ext cx="2651760" cy="1280160"/>
          </a:xfrm>
          <a:solidFill>
            <a:srgbClr val="B0CCB0"/>
          </a:solidFill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The Intersect command must be added to the Editor menu using Customize.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idx="15"/>
          </p:nvPr>
        </p:nvSpPr>
        <p:spPr>
          <a:xfrm>
            <a:off x="5334000" y="1417320"/>
            <a:ext cx="3566160" cy="2926080"/>
          </a:xfrm>
        </p:spPr>
        <p:txBody>
          <a:bodyPr/>
          <a:lstStyle/>
          <a:p>
            <a:r>
              <a:rPr lang="en-US" sz="2800" dirty="0"/>
              <a:t>Find common area between features</a:t>
            </a:r>
          </a:p>
          <a:p>
            <a:r>
              <a:rPr lang="en-US" sz="2800" dirty="0"/>
              <a:t>Creates a new feature</a:t>
            </a:r>
          </a:p>
          <a:p>
            <a:r>
              <a:rPr lang="en-US" sz="2800" dirty="0"/>
              <a:t>Attributes are </a:t>
            </a:r>
            <a:r>
              <a:rPr lang="en-US" sz="2800" dirty="0" smtClean="0"/>
              <a:t>ignored</a:t>
            </a:r>
            <a:endParaRPr lang="en-US" sz="28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9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Buffering</a:t>
            </a:r>
            <a:endParaRPr lang="en-US" sz="15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" y="1295400"/>
            <a:ext cx="4480560" cy="502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1295400"/>
            <a:ext cx="3657600" cy="5029200"/>
          </a:xfrm>
        </p:spPr>
        <p:txBody>
          <a:bodyPr/>
          <a:lstStyle/>
          <a:p>
            <a:r>
              <a:rPr lang="en-US" dirty="0"/>
              <a:t>Buffer points lines or polygons</a:t>
            </a:r>
          </a:p>
          <a:p>
            <a:r>
              <a:rPr lang="en-US" dirty="0"/>
              <a:t>Target layer determines output type (line or poly)</a:t>
            </a:r>
          </a:p>
          <a:p>
            <a:r>
              <a:rPr lang="en-US" dirty="0"/>
              <a:t>Specify distance in map </a:t>
            </a:r>
            <a:r>
              <a:rPr lang="en-US" dirty="0" smtClean="0"/>
              <a:t>units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5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Stream </a:t>
            </a:r>
            <a:r>
              <a:rPr lang="en-US" dirty="0" smtClean="0"/>
              <a:t>digitizing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2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 digitizing</a:t>
            </a:r>
            <a:endParaRPr lang="en-US" sz="15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87" y="1981200"/>
            <a:ext cx="4572000" cy="319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1295400"/>
            <a:ext cx="3657600" cy="5212080"/>
          </a:xfrm>
        </p:spPr>
        <p:txBody>
          <a:bodyPr/>
          <a:lstStyle/>
          <a:p>
            <a:r>
              <a:rPr lang="en-US" dirty="0"/>
              <a:t>Usually, the user enters each vertex with a click of the cursor.</a:t>
            </a:r>
          </a:p>
          <a:p>
            <a:r>
              <a:rPr lang="en-US" dirty="0"/>
              <a:t>In stream digitizing, the program enters a point automatically every time the cursor moves a specified distance.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19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Point-to-point advantages</a:t>
            </a:r>
            <a:endParaRPr lang="en-US" sz="15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165" y="1574456"/>
            <a:ext cx="2830035" cy="4496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520440" y="1295400"/>
            <a:ext cx="5394960" cy="4937760"/>
          </a:xfrm>
        </p:spPr>
        <p:txBody>
          <a:bodyPr/>
          <a:lstStyle/>
          <a:p>
            <a:r>
              <a:rPr lang="en-US" sz="2800" dirty="0"/>
              <a:t>Provides the best control, especially with a mouse.</a:t>
            </a:r>
          </a:p>
          <a:p>
            <a:pPr lvl="1"/>
            <a:r>
              <a:rPr lang="en-US" sz="2400" dirty="0"/>
              <a:t>Not easy to smoothly follow a line with a mouse</a:t>
            </a:r>
          </a:p>
          <a:p>
            <a:pPr lvl="1"/>
            <a:r>
              <a:rPr lang="en-US" sz="2400" dirty="0"/>
              <a:t>Less fixing of spurious vertices later</a:t>
            </a:r>
          </a:p>
          <a:p>
            <a:r>
              <a:rPr lang="en-US" sz="2800" dirty="0"/>
              <a:t>More efficient data storage</a:t>
            </a:r>
          </a:p>
          <a:p>
            <a:pPr lvl="1"/>
            <a:r>
              <a:rPr lang="en-US" sz="2400" dirty="0"/>
              <a:t>Use fewer vertices on straight portions, more vertices on curves</a:t>
            </a:r>
          </a:p>
          <a:p>
            <a:pPr lvl="1"/>
            <a:r>
              <a:rPr lang="en-US" sz="2400" dirty="0"/>
              <a:t>Best shape capture for fewest vertices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8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Streaming advantages</a:t>
            </a:r>
            <a:endParaRPr lang="en-US" sz="1500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278" y="1301920"/>
            <a:ext cx="3323122" cy="494648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2133600" y="1600200"/>
            <a:ext cx="1828800" cy="1188720"/>
          </a:xfrm>
          <a:solidFill>
            <a:srgbClr val="B0CCB0"/>
          </a:solidFill>
        </p:spPr>
        <p:txBody>
          <a:bodyPr/>
          <a:lstStyle/>
          <a:p>
            <a:pPr lvl="0"/>
            <a:r>
              <a:rPr lang="en-US" sz="18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Deviations from source may need to be fixed using Modify </a:t>
            </a:r>
            <a:r>
              <a:rPr lang="en-US" sz="18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Feature</a:t>
            </a:r>
            <a:endParaRPr lang="en-US" sz="18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4114800" y="1295400"/>
            <a:ext cx="4572000" cy="3581400"/>
          </a:xfrm>
        </p:spPr>
        <p:txBody>
          <a:bodyPr/>
          <a:lstStyle/>
          <a:p>
            <a:r>
              <a:rPr lang="en-US" dirty="0"/>
              <a:t>Can be faster for data sets with many smooth curves</a:t>
            </a:r>
          </a:p>
          <a:p>
            <a:pPr lvl="1"/>
            <a:r>
              <a:rPr lang="en-US" dirty="0"/>
              <a:t>Unless you have to fix deviations</a:t>
            </a:r>
          </a:p>
          <a:p>
            <a:r>
              <a:rPr lang="en-US" dirty="0"/>
              <a:t>Maintains consistent feature </a:t>
            </a:r>
            <a:r>
              <a:rPr lang="en-US" dirty="0" smtClean="0"/>
              <a:t>resolution</a:t>
            </a:r>
            <a:endParaRPr lang="en-US" dirty="0"/>
          </a:p>
        </p:txBody>
      </p:sp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3870960" y="4876800"/>
            <a:ext cx="5120640" cy="1371600"/>
          </a:xfrm>
        </p:spPr>
        <p:txBody>
          <a:bodyPr/>
          <a:lstStyle/>
          <a:p>
            <a:r>
              <a:rPr lang="en-US" sz="2400" dirty="0"/>
              <a:t>Tends to over-collect vertices and increase the size of the data files.</a:t>
            </a:r>
          </a:p>
          <a:p>
            <a:r>
              <a:rPr lang="en-US" sz="2400" dirty="0"/>
              <a:t>Choice of stream tolerance is critical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5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 tolerance</a:t>
            </a:r>
            <a:endParaRPr lang="en-US" sz="15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36" y="1196340"/>
            <a:ext cx="2835008" cy="528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520440" y="1295400"/>
            <a:ext cx="5394960" cy="493776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Prior to streaming, the user sets the minimum distance between vertices (stream tolerance).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As the cursor moves, a point is added when the distance is covered.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 tolerance that is too small collects too many vertices and enlarges the file.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 tolerance that is too large cannot adequately capture the features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nb-NO" dirty="0"/>
              <a:t>Chapter </a:t>
            </a:r>
            <a:r>
              <a:rPr lang="nb-NO" dirty="0" smtClean="0"/>
              <a:t>12.</a:t>
            </a:r>
            <a:endParaRPr lang="nb-NO" dirty="0"/>
          </a:p>
          <a:p>
            <a:pPr algn="ctr"/>
            <a:r>
              <a:rPr lang="nb-NO" dirty="0"/>
              <a:t>More Editing </a:t>
            </a:r>
            <a:r>
              <a:rPr lang="nb-NO" dirty="0" smtClean="0"/>
              <a:t>Techniques</a:t>
            </a:r>
            <a:endParaRPr lang="nb-NO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95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</a:t>
            </a:r>
            <a:r>
              <a:rPr lang="en-US" dirty="0" smtClean="0"/>
              <a:t>12.</a:t>
            </a:r>
            <a:endParaRPr lang="en-US" dirty="0"/>
          </a:p>
          <a:p>
            <a:pPr algn="ctr"/>
            <a:r>
              <a:rPr lang="en-US" dirty="0"/>
              <a:t>More Editing </a:t>
            </a:r>
            <a:r>
              <a:rPr lang="en-US" dirty="0" smtClean="0"/>
              <a:t>Techniques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Changing existing features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42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Modifying a feature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457200"/>
          </a:xfrm>
        </p:spPr>
        <p:txBody>
          <a:bodyPr/>
          <a:lstStyle/>
          <a:p>
            <a:pPr marL="342900" indent="-342900">
              <a:buFontTx/>
              <a:buAutoNum type="arabicPeriod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Use Edit tool to select the feature.</a:t>
            </a:r>
          </a:p>
        </p:txBody>
      </p:sp>
      <p:pic>
        <p:nvPicPr>
          <p:cNvPr id="512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63620"/>
            <a:ext cx="3383280" cy="144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4"/>
          <p:cNvSpPr>
            <a:spLocks noGrp="1"/>
          </p:cNvSpPr>
          <p:nvPr>
            <p:ph idx="14"/>
          </p:nvPr>
        </p:nvSpPr>
        <p:spPr>
          <a:xfrm>
            <a:off x="457200" y="4297680"/>
            <a:ext cx="4114800" cy="210312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3.  Click and drag to move vertices.</a:t>
            </a:r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4.  Right-click to open Sketch menu to add or delete vertices.</a:t>
            </a:r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5.  Double-click or Finish Sketch when done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idx="15"/>
          </p:nvPr>
        </p:nvSpPr>
        <p:spPr>
          <a:xfrm>
            <a:off x="4800600" y="1295400"/>
            <a:ext cx="4114800" cy="73152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2. Change the task to Modify Feature.  The sketch appears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5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7205" y="2209800"/>
            <a:ext cx="4608195" cy="295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0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Reshaping a feature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06240" cy="457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Use Edit tool to select the feature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41674"/>
            <a:ext cx="2426008" cy="118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815840" y="1295400"/>
            <a:ext cx="4023360" cy="4572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the Reshape Feature tool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2184408"/>
            <a:ext cx="4022725" cy="69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57200" y="3230880"/>
            <a:ext cx="4114800" cy="73152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Turn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on vertex snapping and snap to one end of section to reshape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4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11" y="4233756"/>
            <a:ext cx="3090417" cy="99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8"/>
          <p:cNvSpPr>
            <a:spLocks noGrp="1"/>
          </p:cNvSpPr>
          <p:nvPr>
            <p:ph idx="20"/>
          </p:nvPr>
        </p:nvSpPr>
        <p:spPr>
          <a:xfrm>
            <a:off x="4815840" y="3230880"/>
            <a:ext cx="4114800" cy="731520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Add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vertices to define new edge.  Turn snapping off if needed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5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903" y="4203279"/>
            <a:ext cx="2749069" cy="105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10"/>
          <p:cNvSpPr>
            <a:spLocks noGrp="1"/>
          </p:cNvSpPr>
          <p:nvPr>
            <p:ph idx="22"/>
          </p:nvPr>
        </p:nvSpPr>
        <p:spPr>
          <a:xfrm>
            <a:off x="457200" y="5562600"/>
            <a:ext cx="4389120" cy="91440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5.  Turn snapping on, if needed, and snap to other end of edge.  Double-click to finish the sketch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6" name="Picture 11"/>
          <p:cNvPicPr>
            <a:picLocks noGrp="1" noChangeAspect="1" noChangeArrowheads="1"/>
          </p:cNvPicPr>
          <p:nvPr>
            <p:ph idx="2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75" y="5476424"/>
            <a:ext cx="4022725" cy="100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1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hlinkClick r:id="rId7" action="ppaction://hlinksldjump"/>
              </a:rPr>
              <a:t>Return to </a:t>
            </a:r>
            <a:r>
              <a:rPr lang="en-US" dirty="0" smtClean="0">
                <a:hlinkClick r:id="rId7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30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Flipping lines</a:t>
            </a:r>
          </a:p>
        </p:txBody>
      </p:sp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699" b="15152"/>
          <a:stretch>
            <a:fillRect/>
          </a:stretch>
        </p:blipFill>
        <p:spPr bwMode="auto">
          <a:xfrm>
            <a:off x="448815" y="1552446"/>
            <a:ext cx="2675385" cy="172415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Content Placeholder 3"/>
          <p:cNvSpPr>
            <a:spLocks noGrp="1"/>
          </p:cNvSpPr>
          <p:nvPr>
            <p:ph idx="13"/>
          </p:nvPr>
        </p:nvSpPr>
        <p:spPr>
          <a:xfrm>
            <a:off x="457200" y="3703320"/>
            <a:ext cx="3931920" cy="2468880"/>
          </a:xfrm>
        </p:spPr>
        <p:txBody>
          <a:bodyPr/>
          <a:lstStyle/>
          <a:p>
            <a:r>
              <a:rPr lang="en-US" sz="2400" dirty="0"/>
              <a:t>Every line has a direction to it.</a:t>
            </a:r>
          </a:p>
          <a:p>
            <a:r>
              <a:rPr lang="en-US" sz="2400" dirty="0"/>
              <a:t>Usually it does not matter.</a:t>
            </a:r>
          </a:p>
          <a:p>
            <a:r>
              <a:rPr lang="en-US" sz="2400" dirty="0"/>
              <a:t>Sometimes it does, for example, if you want streams to flow downhill in a network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609" y="1464886"/>
            <a:ext cx="5169591" cy="465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2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Multipart features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00" y="1295399"/>
            <a:ext cx="4114800" cy="508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2133600" y="2286000"/>
            <a:ext cx="1828800" cy="16459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cs typeface="Calibri" pitchFamily="34" charset="0"/>
              </a:rPr>
              <a:t>Hawaii is seven islands, but a single feature with a single attribute row.</a:t>
            </a:r>
          </a:p>
        </p:txBody>
      </p:sp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724400" y="1295400"/>
            <a:ext cx="3962400" cy="5105400"/>
          </a:xfrm>
        </p:spPr>
        <p:txBody>
          <a:bodyPr/>
          <a:lstStyle/>
          <a:p>
            <a:r>
              <a:rPr lang="en-US" dirty="0"/>
              <a:t>Multipart features are formed from several simple features that may be disjoint.</a:t>
            </a:r>
          </a:p>
          <a:p>
            <a:r>
              <a:rPr lang="en-US" dirty="0"/>
              <a:t>Right-click and use Finish Part to go to next island.</a:t>
            </a:r>
          </a:p>
          <a:p>
            <a:r>
              <a:rPr lang="en-US" dirty="0"/>
              <a:t>Use Finish Sketch after all the parts are done.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5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 Points</a:t>
            </a:r>
            <a:endParaRPr lang="en-US" sz="15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5486400" cy="538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282440" y="1295400"/>
            <a:ext cx="4480560" cy="2286000"/>
          </a:xfrm>
        </p:spPr>
        <p:txBody>
          <a:bodyPr/>
          <a:lstStyle/>
          <a:p>
            <a:r>
              <a:rPr lang="en-US" sz="2800" dirty="0"/>
              <a:t>Place points along a line</a:t>
            </a:r>
          </a:p>
          <a:p>
            <a:r>
              <a:rPr lang="en-US" sz="2800" dirty="0"/>
              <a:t>By distance or by number</a:t>
            </a:r>
          </a:p>
          <a:p>
            <a:r>
              <a:rPr lang="en-US" sz="2800" dirty="0"/>
              <a:t>Put in any point template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89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an exact distance</a:t>
            </a:r>
            <a:endParaRPr lang="en-US" sz="1500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251" y="1371600"/>
            <a:ext cx="2902349" cy="20248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9" y="4028402"/>
            <a:ext cx="4484335" cy="1991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800600" y="1371600"/>
            <a:ext cx="3657600" cy="11887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Select feature(s)</a:t>
            </a:r>
          </a:p>
          <a:p>
            <a:pPr>
              <a:spcBef>
                <a:spcPts val="600"/>
              </a:spcBef>
            </a:pPr>
            <a:r>
              <a:rPr lang="en-US" dirty="0"/>
              <a:t>Enter </a:t>
            </a:r>
            <a:r>
              <a:rPr lang="en-US" i="1" dirty="0"/>
              <a:t>x-y</a:t>
            </a:r>
            <a:r>
              <a:rPr lang="en-US" dirty="0"/>
              <a:t> </a:t>
            </a:r>
            <a:r>
              <a:rPr lang="en-US" dirty="0" smtClean="0"/>
              <a:t>translation</a:t>
            </a:r>
            <a:endParaRPr lang="en-US" dirty="0"/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9324" y="4455876"/>
            <a:ext cx="4002276" cy="113645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09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 parallel</a:t>
            </a:r>
            <a:endParaRPr lang="en-US" sz="1500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2623159" cy="19021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99" y="3505200"/>
            <a:ext cx="3383280" cy="301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800600" y="1371600"/>
            <a:ext cx="3657600" cy="1905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Copy parallel line</a:t>
            </a:r>
          </a:p>
          <a:p>
            <a:pPr>
              <a:spcBef>
                <a:spcPts val="600"/>
              </a:spcBef>
            </a:pPr>
            <a:r>
              <a:rPr lang="en-US" dirty="0"/>
              <a:t>Enter exact distance</a:t>
            </a:r>
          </a:p>
          <a:p>
            <a:pPr>
              <a:spcBef>
                <a:spcPts val="600"/>
              </a:spcBef>
            </a:pPr>
            <a:r>
              <a:rPr lang="en-US" dirty="0"/>
              <a:t>Define corner style</a:t>
            </a:r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657600"/>
            <a:ext cx="2743010" cy="26853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80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Preventing topological errors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4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Basic editing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Avoiding topology errors to begin with</a:t>
            </a:r>
          </a:p>
          <a:p>
            <a:pPr lvl="1"/>
            <a:r>
              <a:rPr lang="en-US" dirty="0"/>
              <a:t>Snapping</a:t>
            </a:r>
          </a:p>
          <a:p>
            <a:pPr lvl="1"/>
            <a:r>
              <a:rPr lang="en-US" dirty="0"/>
              <a:t>Splitting lines</a:t>
            </a:r>
          </a:p>
          <a:p>
            <a:pPr lvl="1"/>
            <a:r>
              <a:rPr lang="en-US" dirty="0"/>
              <a:t>Auto Complete Polygon tool</a:t>
            </a:r>
          </a:p>
          <a:p>
            <a:pPr lvl="1"/>
            <a:r>
              <a:rPr lang="en-US" dirty="0"/>
              <a:t>Cut Polygons tool</a:t>
            </a:r>
          </a:p>
          <a:p>
            <a:pPr lvl="1"/>
            <a:r>
              <a:rPr lang="en-US" dirty="0"/>
              <a:t>Clip</a:t>
            </a:r>
          </a:p>
          <a:p>
            <a:pPr lvl="1"/>
            <a:r>
              <a:rPr lang="en-US" dirty="0"/>
              <a:t>Map topology and shared editing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24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Topology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Avoiding dangles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1737360" cy="640080"/>
          </a:xfrm>
        </p:spPr>
        <p:txBody>
          <a:bodyPr/>
          <a:lstStyle/>
          <a:p>
            <a:r>
              <a:rPr lang="en-US" dirty="0" smtClean="0"/>
              <a:t>Snapping</a:t>
            </a:r>
            <a:endParaRPr lang="en-US" dirty="0"/>
          </a:p>
        </p:txBody>
      </p:sp>
      <p:pic>
        <p:nvPicPr>
          <p:cNvPr id="1945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" y="2069626"/>
            <a:ext cx="4297680" cy="447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4613" y="1752600"/>
            <a:ext cx="4010787" cy="348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01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Avoiding improper intersections</a:t>
            </a:r>
            <a:endParaRPr lang="en-US" sz="1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371600"/>
          </a:xfrm>
        </p:spPr>
        <p:txBody>
          <a:bodyPr/>
          <a:lstStyle/>
          <a:p>
            <a:r>
              <a:rPr lang="en-US" dirty="0"/>
              <a:t>Split a line</a:t>
            </a:r>
          </a:p>
          <a:p>
            <a:r>
              <a:rPr lang="en-US" dirty="0"/>
              <a:t>Snap to new vertex</a:t>
            </a:r>
          </a:p>
        </p:txBody>
      </p:sp>
      <p:pic>
        <p:nvPicPr>
          <p:cNvPr id="2048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98340"/>
            <a:ext cx="8229600" cy="261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Avoiding gaps and overlaps</a:t>
            </a:r>
            <a:endParaRPr lang="en-US" sz="15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199447"/>
            <a:ext cx="2194560" cy="527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282440" y="1295400"/>
            <a:ext cx="4480560" cy="5029200"/>
          </a:xfrm>
        </p:spPr>
        <p:txBody>
          <a:bodyPr/>
          <a:lstStyle/>
          <a:p>
            <a:r>
              <a:rPr lang="en-US" dirty="0"/>
              <a:t>Using Auto Complete Polygon tool</a:t>
            </a:r>
          </a:p>
          <a:p>
            <a:r>
              <a:rPr lang="en-US" dirty="0"/>
              <a:t>Using Cut Polygons tool</a:t>
            </a:r>
          </a:p>
          <a:p>
            <a:r>
              <a:rPr lang="en-US" dirty="0"/>
              <a:t>Using Clip to eliminate overlap areas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09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Clipping</a:t>
            </a:r>
            <a:endParaRPr lang="en-US" sz="15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4663440" cy="360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181600" y="1295400"/>
            <a:ext cx="3383280" cy="5029200"/>
          </a:xfrm>
        </p:spPr>
        <p:txBody>
          <a:bodyPr/>
          <a:lstStyle/>
          <a:p>
            <a:r>
              <a:rPr lang="en-US" dirty="0"/>
              <a:t>Cookie cutter</a:t>
            </a:r>
          </a:p>
          <a:p>
            <a:r>
              <a:rPr lang="en-US" dirty="0"/>
              <a:t>Option to preserve or discard intersected </a:t>
            </a:r>
            <a:r>
              <a:rPr lang="en-US" dirty="0" smtClean="0"/>
              <a:t>area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27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polygon inside another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320"/>
            <a:ext cx="2834640" cy="457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Polygons to digitize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900050"/>
            <a:ext cx="2809524" cy="198095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3870960" y="1417320"/>
            <a:ext cx="2926080" cy="4572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Create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outside one first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976240"/>
            <a:ext cx="2819794" cy="182857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57200" y="3959230"/>
            <a:ext cx="3200400" cy="73152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Create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inside one as a new feature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771900"/>
            <a:ext cx="2752381" cy="185714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8"/>
          <p:cNvSpPr>
            <a:spLocks noGrp="1"/>
          </p:cNvSpPr>
          <p:nvPr>
            <p:ph idx="20"/>
          </p:nvPr>
        </p:nvSpPr>
        <p:spPr>
          <a:xfrm>
            <a:off x="3870960" y="3959230"/>
            <a:ext cx="5120640" cy="457200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While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it is still selected, choose Clip and discard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811565"/>
            <a:ext cx="4424998" cy="177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hlinkClick r:id="rId7" action="ppaction://hlinksldjump"/>
              </a:rPr>
              <a:t>Return to </a:t>
            </a:r>
            <a:r>
              <a:rPr lang="en-US" dirty="0" smtClean="0">
                <a:hlinkClick r:id="rId7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32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Using Map Topology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12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Topology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editing </a:t>
            </a:r>
            <a:r>
              <a:rPr lang="en-US" dirty="0" err="1"/>
              <a:t>shapefiles</a:t>
            </a:r>
            <a:r>
              <a:rPr lang="en-US" dirty="0"/>
              <a:t> or using ArcGIS Basic, users can create a temporary topological association between layers— a </a:t>
            </a:r>
            <a:r>
              <a:rPr lang="en-US" b="1" dirty="0"/>
              <a:t>map topology</a:t>
            </a:r>
            <a:endParaRPr lang="en-US" dirty="0"/>
          </a:p>
          <a:p>
            <a:r>
              <a:rPr lang="en-US" dirty="0"/>
              <a:t>Map topology allows features with shared boundaries or nodes to be edited </a:t>
            </a:r>
            <a:r>
              <a:rPr lang="en-US" dirty="0" smtClean="0"/>
              <a:t>simultaneously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05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</a:t>
            </a:r>
            <a:r>
              <a:rPr lang="en-US" dirty="0" smtClean="0"/>
              <a:t>tolerance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</p:spPr>
        <p:txBody>
          <a:bodyPr/>
          <a:lstStyle/>
          <a:p>
            <a:pPr algn="ctr"/>
            <a:r>
              <a:rPr lang="en-US" dirty="0"/>
              <a:t>The cluster tolerance is the maximum distance a vertex may be moved during topology edits.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6449035" cy="320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7101840" y="2590800"/>
            <a:ext cx="1828800" cy="374904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Care is needed to set the cluster tolerance to an appropriate value.  If too small, it does no good.  If too large, it may snap features that shouldn’t be.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3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</p:spPr>
        <p:txBody>
          <a:bodyPr/>
          <a:lstStyle/>
          <a:p>
            <a:r>
              <a:rPr lang="en-US" dirty="0"/>
              <a:t>Create a Map Topology</a:t>
            </a:r>
            <a:endParaRPr lang="en-US" sz="15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61" y="1295400"/>
            <a:ext cx="8341078" cy="9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44291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57200" y="5745480"/>
            <a:ext cx="3840480" cy="731520"/>
          </a:xfrm>
          <a:solidFill>
            <a:srgbClr val="B0CCB0"/>
          </a:solidFill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Keep the default Cluster Tolerance until you have more experience.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876800" y="2514600"/>
            <a:ext cx="4114800" cy="3733800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Open the Topology toolbar.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Click the Map Topology tool.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Choose the layers to be included in the topology (those that share edges or boundaries).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Set the cluster tolerance.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Click OK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66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toolbar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2514600"/>
          </a:xfrm>
        </p:spPr>
        <p:txBody>
          <a:bodyPr/>
          <a:lstStyle/>
          <a:p>
            <a:r>
              <a:rPr lang="en-US" dirty="0"/>
              <a:t>Most of the tools are not active because we are only using a map topology in ArcView.</a:t>
            </a:r>
          </a:p>
          <a:p>
            <a:r>
              <a:rPr lang="en-US" dirty="0"/>
              <a:t>However, we can use the Topology Edit tool to edit shared boundaries and nodes.</a:t>
            </a:r>
          </a:p>
        </p:txBody>
      </p:sp>
      <p:pic>
        <p:nvPicPr>
          <p:cNvPr id="266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62400"/>
            <a:ext cx="8229600" cy="1956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43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</a:t>
            </a:r>
            <a:r>
              <a:rPr lang="en-US" dirty="0" smtClean="0"/>
              <a:t>rules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103120"/>
          </a:xfrm>
        </p:spPr>
        <p:txBody>
          <a:bodyPr/>
          <a:lstStyle/>
          <a:p>
            <a:r>
              <a:rPr lang="en-US" dirty="0"/>
              <a:t> (1) Adjacent polygons must share a coincident boundary that is exactly the same for both. There are no gaps or overlaps between adjacent polygons. </a:t>
            </a: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8" y="3486725"/>
            <a:ext cx="3359228" cy="289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606" y="3486725"/>
            <a:ext cx="2782594" cy="285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edit tool</a:t>
            </a:r>
            <a:endParaRPr lang="en-US" sz="15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229600" cy="520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57200" y="4953000"/>
            <a:ext cx="4572000" cy="137160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Allows you to edit edges or junctions such that all attached features are modified together.  Prevents gaps and overlaps from forming during editing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7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shared lines</a:t>
            </a:r>
            <a:endParaRPr lang="en-US" sz="15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11046"/>
            <a:ext cx="4845920" cy="432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486400" y="1295400"/>
            <a:ext cx="3383280" cy="5029200"/>
          </a:xfrm>
        </p:spPr>
        <p:txBody>
          <a:bodyPr/>
          <a:lstStyle/>
          <a:p>
            <a:r>
              <a:rPr lang="en-US" dirty="0"/>
              <a:t>Select line with Topology Edit tool</a:t>
            </a:r>
          </a:p>
          <a:p>
            <a:r>
              <a:rPr lang="en-US" dirty="0"/>
              <a:t>When you move it, attached lines move along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87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Moving a shared node</a:t>
            </a:r>
            <a:endParaRPr lang="en-US" sz="15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" y="1701146"/>
            <a:ext cx="5029200" cy="378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486400" y="1295400"/>
            <a:ext cx="3383280" cy="5029200"/>
          </a:xfrm>
        </p:spPr>
        <p:txBody>
          <a:bodyPr/>
          <a:lstStyle/>
          <a:p>
            <a:r>
              <a:rPr lang="en-US" dirty="0"/>
              <a:t>Select the node connecting the lines</a:t>
            </a:r>
          </a:p>
          <a:p>
            <a:r>
              <a:rPr lang="en-US" dirty="0"/>
              <a:t>Drag to move it</a:t>
            </a:r>
          </a:p>
          <a:p>
            <a:r>
              <a:rPr lang="en-US" dirty="0"/>
              <a:t>Use the option to stretch geometry proportionally for smoother results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57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Stretch geometry option</a:t>
            </a:r>
            <a:endParaRPr lang="en-US" sz="1500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28468"/>
            <a:ext cx="8229600" cy="526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57200" y="4953000"/>
            <a:ext cx="2743200" cy="128016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Handy way to get smoother transitions when editing connected features.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3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Modifying a shared edge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3383280" cy="52578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Select edge with Topology Edit tool.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Click the Modify Edge tool.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Move/add/delete vertices.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Finish sketch.</a:t>
            </a:r>
          </a:p>
        </p:txBody>
      </p:sp>
      <p:pic>
        <p:nvPicPr>
          <p:cNvPr id="3174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817" y="1250697"/>
            <a:ext cx="4760583" cy="492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0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Reshaping shared edge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05" y="1337792"/>
            <a:ext cx="4485676" cy="399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288280"/>
            <a:ext cx="3017520" cy="11887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Reshaping an edge with the Reshape Edge tool.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5273040" y="1295400"/>
            <a:ext cx="356616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Use Topology Edit tool to select either edges or nodes</a:t>
            </a:r>
          </a:p>
          <a:p>
            <a:pPr>
              <a:lnSpc>
                <a:spcPct val="90000"/>
              </a:lnSpc>
            </a:pPr>
            <a:r>
              <a:rPr lang="en-US" dirty="0"/>
              <a:t>Select the edge, and reshape as usual</a:t>
            </a:r>
          </a:p>
          <a:p>
            <a:pPr>
              <a:lnSpc>
                <a:spcPct val="90000"/>
              </a:lnSpc>
            </a:pPr>
            <a:r>
              <a:rPr lang="en-US" dirty="0"/>
              <a:t>Both boundaries are changed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79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Working with planar topology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2103120"/>
          </a:xfrm>
        </p:spPr>
        <p:txBody>
          <a:bodyPr/>
          <a:lstStyle/>
          <a:p>
            <a:pPr algn="ctr"/>
            <a:r>
              <a:rPr lang="en-US" dirty="0"/>
              <a:t>Optional Topic</a:t>
            </a:r>
          </a:p>
          <a:p>
            <a:pPr algn="ctr"/>
            <a:r>
              <a:rPr lang="en-US" dirty="0"/>
              <a:t>Requires ArcGIS Standard or Advanced license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topology?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Topology includes rules that define the types of spatial relationships that features may have with other features.</a:t>
            </a:r>
          </a:p>
          <a:p>
            <a:r>
              <a:rPr lang="en-US" dirty="0"/>
              <a:t>Features that violate these rules are considered to contain errors that must be fixed.</a:t>
            </a:r>
          </a:p>
          <a:p>
            <a:r>
              <a:rPr lang="en-US" dirty="0"/>
              <a:t>Topology rules ensure proper behavior and consistency of features.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5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planar topology?</a:t>
            </a:r>
            <a:endParaRPr lang="en-US" sz="15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43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Allows setting of rules governing topology within and between layers</a:t>
            </a:r>
          </a:p>
          <a:p>
            <a:pPr>
              <a:lnSpc>
                <a:spcPct val="90000"/>
              </a:lnSpc>
            </a:pPr>
            <a:r>
              <a:rPr lang="en-US" dirty="0"/>
              <a:t>Has tools for finding and fixing errors</a:t>
            </a:r>
          </a:p>
          <a:p>
            <a:pPr>
              <a:lnSpc>
                <a:spcPct val="90000"/>
              </a:lnSpc>
            </a:pPr>
            <a:r>
              <a:rPr lang="en-US" dirty="0"/>
              <a:t>Requires ArcGIS Standard license</a:t>
            </a: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800600"/>
            <a:ext cx="2715931" cy="1715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l="6313" t="31276"/>
          <a:stretch>
            <a:fillRect/>
          </a:stretch>
        </p:blipFill>
        <p:spPr bwMode="auto">
          <a:xfrm>
            <a:off x="3378123" y="4800600"/>
            <a:ext cx="3910898" cy="176041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7376160" y="4724400"/>
            <a:ext cx="1463040" cy="1005840"/>
          </a:xfrm>
        </p:spPr>
        <p:txBody>
          <a:bodyPr/>
          <a:lstStyle/>
          <a:p>
            <a:r>
              <a:rPr lang="en-US" sz="2000" dirty="0"/>
              <a:t>Examples of rules in a </a:t>
            </a:r>
            <a:r>
              <a:rPr lang="en-US" sz="2000" dirty="0" smtClean="0"/>
              <a:t>topology</a:t>
            </a:r>
            <a:endParaRPr lang="en-US" sz="20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10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rules</a:t>
            </a:r>
            <a:endParaRPr lang="en-US" sz="1500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54" y="1447800"/>
            <a:ext cx="4675246" cy="400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608320"/>
            <a:ext cx="4572000" cy="640080"/>
          </a:xfrm>
        </p:spPr>
        <p:txBody>
          <a:bodyPr/>
          <a:lstStyle/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These three layers show several topology errors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5151120" y="1371600"/>
            <a:ext cx="3840480" cy="201168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Topology rules establish how features should be spatially related.</a:t>
            </a:r>
          </a:p>
          <a:p>
            <a:pPr>
              <a:spcBef>
                <a:spcPct val="500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Topology rules may apply within a layer or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between layers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5181600" y="4084320"/>
            <a:ext cx="3840480" cy="246888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No gaps or overlays between counties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The Pine Ridge and Bennett County boundaries should match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 South Dakota and Pine Ridge boundaries should match</a:t>
            </a:r>
            <a:endParaRPr lang="en-US" sz="2000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60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</a:t>
            </a:r>
            <a:r>
              <a:rPr lang="en-US" dirty="0" smtClean="0"/>
              <a:t>rules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12480" cy="2362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 (2) Lines should always end on other lines. Failure of two lines to meet is called a dangle.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Undershoots occur when one line is not quite long enough to meet the other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Overshoots occur when one line crosses too far over the other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90" y="3745675"/>
            <a:ext cx="2876465" cy="239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1310640" y="6096000"/>
            <a:ext cx="1280160" cy="457200"/>
          </a:xfrm>
        </p:spPr>
        <p:txBody>
          <a:bodyPr anchor="ctr"/>
          <a:lstStyle/>
          <a:p>
            <a:pPr algn="ctr"/>
            <a:r>
              <a:rPr lang="en-US" sz="2400" b="1" dirty="0" smtClean="0"/>
              <a:t>Dangles</a:t>
            </a:r>
            <a:endParaRPr lang="en-US" sz="2400" dirty="0"/>
          </a:p>
        </p:txBody>
      </p:sp>
      <p:pic>
        <p:nvPicPr>
          <p:cNvPr id="205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789" y="3825116"/>
            <a:ext cx="3060853" cy="232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785360" y="6096000"/>
            <a:ext cx="2377440" cy="457200"/>
          </a:xfrm>
        </p:spPr>
        <p:txBody>
          <a:bodyPr anchor="ctr"/>
          <a:lstStyle/>
          <a:p>
            <a:pPr algn="ctr"/>
            <a:r>
              <a:rPr lang="en-US" sz="2400" b="1" dirty="0"/>
              <a:t>Correct </a:t>
            </a:r>
            <a:r>
              <a:rPr lang="en-US" sz="2400" b="1" dirty="0" smtClean="0"/>
              <a:t>topology</a:t>
            </a:r>
            <a:endParaRPr lang="en-US" sz="240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15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rules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229600" cy="492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9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topology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Topology rules are defined within feature datasets.</a:t>
            </a:r>
          </a:p>
          <a:p>
            <a:r>
              <a:rPr lang="en-US" dirty="0"/>
              <a:t>One or more feature classes in the feature dataset may participate in a topology class.</a:t>
            </a:r>
          </a:p>
          <a:p>
            <a:r>
              <a:rPr lang="en-US" dirty="0"/>
              <a:t>Special tools help identify and fix topological errors during editing.</a:t>
            </a:r>
          </a:p>
          <a:p>
            <a:r>
              <a:rPr lang="en-US" dirty="0"/>
              <a:t>Validation is used to find and mark errors for editing.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1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rules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rules are available for point, line, and polygon feature classes.</a:t>
            </a:r>
          </a:p>
          <a:p>
            <a:r>
              <a:rPr lang="en-US" dirty="0"/>
              <a:t>Some rules apply within a single feature class.</a:t>
            </a:r>
          </a:p>
          <a:p>
            <a:r>
              <a:rPr lang="en-US" dirty="0"/>
              <a:t>Some rules include two feature classes.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78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polygon rules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81200"/>
            <a:ext cx="8229600" cy="3762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4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line rules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78351"/>
            <a:ext cx="8229600" cy="471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99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Point rules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2722"/>
            <a:ext cx="8229600" cy="414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88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two-class rule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37755"/>
            <a:ext cx="8229600" cy="378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06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Validating topology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step, the software checks all features in the topology for compliance with the topology rules.</a:t>
            </a:r>
          </a:p>
          <a:p>
            <a:r>
              <a:rPr lang="en-US" dirty="0"/>
              <a:t>Features that are sufficiently close together, as determined by the cluster tolerance, will be fixed automatically.</a:t>
            </a:r>
          </a:p>
          <a:p>
            <a:r>
              <a:rPr lang="en-US" dirty="0"/>
              <a:t>Other errors are flagged and stored in a feature class called Topology Errors.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82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</a:t>
            </a:r>
            <a:r>
              <a:rPr lang="en-US" dirty="0" smtClean="0"/>
              <a:t>tolerance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</p:spPr>
        <p:txBody>
          <a:bodyPr/>
          <a:lstStyle/>
          <a:p>
            <a:pPr algn="ctr"/>
            <a:r>
              <a:rPr lang="en-US" dirty="0"/>
              <a:t>The cluster tolerance is the maximum distance a vertex may be moved during validation.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6449035" cy="320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7101840" y="2590800"/>
            <a:ext cx="1828800" cy="3749040"/>
          </a:xfrm>
          <a:solidFill>
            <a:srgbClr val="FFFFCC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Care is needed to set the cluster tolerance to an appropriate value.  If too small, it does no good.  If too large, it may snap features that shouldn’t be.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03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Cracking and clustering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91470"/>
            <a:ext cx="8229600" cy="366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69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</a:t>
            </a:r>
            <a:r>
              <a:rPr lang="en-US" dirty="0" smtClean="0"/>
              <a:t>rules</a:t>
            </a:r>
            <a:r>
              <a:rPr lang="en-US" sz="1500" dirty="0" smtClean="0"/>
              <a:t> 3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12480" cy="1371600"/>
          </a:xfrm>
        </p:spPr>
        <p:txBody>
          <a:bodyPr/>
          <a:lstStyle/>
          <a:p>
            <a:r>
              <a:rPr lang="en-US" sz="2800" dirty="0"/>
              <a:t> (3) Lines that intersect should always each have a node (endpoint) at the intersection. Lines crossing without nodes are termed improper intersections.</a:t>
            </a:r>
          </a:p>
        </p:txBody>
      </p:sp>
      <p:pic>
        <p:nvPicPr>
          <p:cNvPr id="307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62" y="3266591"/>
            <a:ext cx="3366938" cy="224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1143000" y="5733800"/>
            <a:ext cx="3108960" cy="822960"/>
          </a:xfrm>
        </p:spPr>
        <p:txBody>
          <a:bodyPr anchor="ctr"/>
          <a:lstStyle/>
          <a:p>
            <a:pPr algn="ctr">
              <a:spcBef>
                <a:spcPts val="0"/>
              </a:spcBef>
            </a:pPr>
            <a:r>
              <a:rPr lang="en-US" sz="2400" b="1" dirty="0"/>
              <a:t>Improper intersection</a:t>
            </a:r>
          </a:p>
          <a:p>
            <a:pPr algn="ctr">
              <a:spcBef>
                <a:spcPts val="0"/>
              </a:spcBef>
            </a:pPr>
            <a:r>
              <a:rPr lang="en-US" sz="2400" b="1" dirty="0"/>
              <a:t>(2 lines)</a:t>
            </a:r>
            <a:endParaRPr lang="en-US" sz="2400" dirty="0"/>
          </a:p>
        </p:txBody>
      </p:sp>
      <p:pic>
        <p:nvPicPr>
          <p:cNvPr id="307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973" y="3217913"/>
            <a:ext cx="3358827" cy="23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785360" y="5733800"/>
            <a:ext cx="2743200" cy="822960"/>
          </a:xfrm>
        </p:spPr>
        <p:txBody>
          <a:bodyPr anchor="ctr"/>
          <a:lstStyle/>
          <a:p>
            <a:pPr algn="ctr">
              <a:spcBef>
                <a:spcPts val="0"/>
              </a:spcBef>
            </a:pPr>
            <a:r>
              <a:rPr lang="en-US" sz="2400" b="1" dirty="0"/>
              <a:t>Proper intersection</a:t>
            </a:r>
          </a:p>
          <a:p>
            <a:pPr algn="ctr">
              <a:spcBef>
                <a:spcPts val="0"/>
              </a:spcBef>
            </a:pPr>
            <a:r>
              <a:rPr lang="en-US" sz="2400" b="1" dirty="0"/>
              <a:t>(4 lines)</a:t>
            </a:r>
            <a:endParaRPr lang="en-US" sz="240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27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Ranks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673190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943600" y="975360"/>
            <a:ext cx="2743200" cy="192024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Ranks control which features will be moved during clustering.  Lower ranked features will be moved to meet higher ranked features.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6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Planar Topology</a:t>
            </a: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3931920" cy="521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7225" y="1828800"/>
            <a:ext cx="44481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4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Classes and ranks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2491"/>
            <a:ext cx="8229600" cy="451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6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topology rules</a:t>
            </a: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229600" cy="52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2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Finish and Validate</a:t>
            </a:r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02" y="1426863"/>
            <a:ext cx="7331298" cy="46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989320" y="1508760"/>
            <a:ext cx="2926080" cy="1005840"/>
          </a:xfrm>
          <a:solidFill>
            <a:srgbClr val="B0CCB0"/>
          </a:solidFill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Validating can change features.  Do not validate without a backup!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73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errors</a:t>
            </a: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7984666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1508760"/>
            <a:ext cx="3749040" cy="1645920"/>
          </a:xfrm>
          <a:noFill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After validation, errors that were not fixed by clustering are marked for manual editing.  These are stored in the topology, and can be displayed in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ArcMap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0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topology toolbar</a:t>
            </a: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8015"/>
            <a:ext cx="8229600" cy="470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4267200"/>
            <a:ext cx="3474720" cy="73152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Much of your topology editing will be done  using this toolbar.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7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 Topology Error Tool</a:t>
            </a:r>
            <a:endParaRPr lang="en-US" sz="1500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751" t="9311"/>
          <a:stretch>
            <a:fillRect/>
          </a:stretch>
        </p:blipFill>
        <p:spPr bwMode="auto">
          <a:xfrm>
            <a:off x="304800" y="457200"/>
            <a:ext cx="1412382" cy="12006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1981200"/>
            <a:ext cx="8229600" cy="1066800"/>
          </a:xfrm>
        </p:spPr>
        <p:txBody>
          <a:bodyPr/>
          <a:lstStyle/>
          <a:p>
            <a:r>
              <a:rPr lang="en-US" dirty="0"/>
              <a:t>Use to get information about and fix a single error at a time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398519"/>
            <a:ext cx="3108960" cy="30956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6082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124200"/>
            <a:ext cx="5120640" cy="336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4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Error Inspector</a:t>
            </a:r>
            <a:endParaRPr lang="en-US" sz="1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4630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Use to search for and fix groups of similar errors</a:t>
            </a:r>
          </a:p>
          <a:p>
            <a:pPr>
              <a:lnSpc>
                <a:spcPct val="80000"/>
              </a:lnSpc>
            </a:pPr>
            <a:r>
              <a:rPr lang="en-US" dirty="0"/>
              <a:t>Will also show what the Fix Topology Error tool has selected</a:t>
            </a:r>
          </a:p>
        </p:txBody>
      </p:sp>
      <p:pic>
        <p:nvPicPr>
          <p:cNvPr id="4710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2819401"/>
            <a:ext cx="7498080" cy="357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58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Controlling selection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4440" y="1219200"/>
            <a:ext cx="6675120" cy="5166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2667000"/>
            <a:ext cx="3657600" cy="164592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If you keep selecting different errors from the ones you’re trying to fix with the Fix Topology Error tool, use this Property tab to be more selective.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7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</a:t>
            </a:r>
            <a:r>
              <a:rPr lang="en-US" dirty="0" smtClean="0"/>
              <a:t>rules</a:t>
            </a:r>
            <a:r>
              <a:rPr lang="en-US" sz="1500" dirty="0" smtClean="0"/>
              <a:t> 4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12480" cy="1371600"/>
          </a:xfrm>
        </p:spPr>
        <p:txBody>
          <a:bodyPr/>
          <a:lstStyle/>
          <a:p>
            <a:r>
              <a:rPr lang="en-US" sz="2800" dirty="0"/>
              <a:t> (4) Nodes should exist only where three or more lines intersect. A node where only two lines meet is called a </a:t>
            </a:r>
            <a:r>
              <a:rPr lang="en-US" sz="2800" dirty="0" err="1"/>
              <a:t>pseudonode</a:t>
            </a:r>
            <a:r>
              <a:rPr lang="en-US" sz="2800" dirty="0"/>
              <a:t>.</a:t>
            </a:r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53" y="3058558"/>
            <a:ext cx="345554" cy="265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1295400" y="6019800"/>
            <a:ext cx="2560320" cy="457200"/>
          </a:xfrm>
        </p:spPr>
        <p:txBody>
          <a:bodyPr anchor="ctr"/>
          <a:lstStyle/>
          <a:p>
            <a:pPr algn="ctr"/>
            <a:r>
              <a:rPr lang="en-US" sz="2400" dirty="0" err="1"/>
              <a:t>Pseuodonode</a:t>
            </a:r>
            <a:endParaRPr lang="en-US" sz="2400" dirty="0"/>
          </a:p>
        </p:txBody>
      </p:sp>
      <p:pic>
        <p:nvPicPr>
          <p:cNvPr id="4099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49" y="3149855"/>
            <a:ext cx="3121763" cy="247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785360" y="6019800"/>
            <a:ext cx="2377440" cy="457200"/>
          </a:xfrm>
        </p:spPr>
        <p:txBody>
          <a:bodyPr anchor="ctr"/>
          <a:lstStyle/>
          <a:p>
            <a:pPr algn="ctr"/>
            <a:r>
              <a:rPr lang="en-US" sz="2400" dirty="0"/>
              <a:t>Correct topology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19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Exceptions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43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Exceptions are used to mark features with “errors” that cannot be avoided.</a:t>
            </a:r>
          </a:p>
          <a:p>
            <a:pPr>
              <a:lnSpc>
                <a:spcPct val="90000"/>
              </a:lnSpc>
            </a:pPr>
            <a:r>
              <a:rPr lang="en-US" dirty="0"/>
              <a:t>For example, the Must Not Have Dangles rule cannot be met for cul-de-sacs, or where the headwaters of a stream lie.</a:t>
            </a:r>
          </a:p>
        </p:txBody>
      </p:sp>
      <p:pic>
        <p:nvPicPr>
          <p:cNvPr id="4813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47799"/>
            <a:ext cx="5669280" cy="270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743033"/>
            <a:ext cx="2286000" cy="278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8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Dirty areas</a:t>
            </a:r>
            <a:endParaRPr lang="en-US" sz="15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503920" cy="2194560"/>
          </a:xfrm>
        </p:spPr>
        <p:txBody>
          <a:bodyPr/>
          <a:lstStyle/>
          <a:p>
            <a:r>
              <a:rPr lang="en-US" dirty="0"/>
              <a:t>Areas that have been edited are called dirty areas.</a:t>
            </a:r>
          </a:p>
          <a:p>
            <a:r>
              <a:rPr lang="en-US" dirty="0"/>
              <a:t>When validation is run, only the dirty areas need to be updated.  This saves time when validating large features classes after minor edits.</a:t>
            </a:r>
          </a:p>
        </p:txBody>
      </p:sp>
      <p:pic>
        <p:nvPicPr>
          <p:cNvPr id="4915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95" y="3581400"/>
            <a:ext cx="7838809" cy="288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46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process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topology</a:t>
            </a:r>
          </a:p>
          <a:p>
            <a:r>
              <a:rPr lang="en-US" dirty="0"/>
              <a:t>Validate topology</a:t>
            </a:r>
          </a:p>
          <a:p>
            <a:r>
              <a:rPr lang="en-US" dirty="0"/>
              <a:t>Edit topology errors</a:t>
            </a:r>
          </a:p>
          <a:p>
            <a:r>
              <a:rPr lang="en-US" dirty="0"/>
              <a:t>Validate topology again</a:t>
            </a:r>
          </a:p>
          <a:p>
            <a:r>
              <a:rPr lang="en-US" dirty="0"/>
              <a:t>Fix any new errors and validate again</a:t>
            </a:r>
          </a:p>
          <a:p>
            <a:r>
              <a:rPr lang="en-US" dirty="0"/>
              <a:t>Repeat until no new errors are found!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2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</a:t>
            </a:r>
            <a:r>
              <a:rPr lang="en-US" dirty="0" smtClean="0"/>
              <a:t>rules</a:t>
            </a:r>
            <a:r>
              <a:rPr lang="en-US" sz="1500" dirty="0" smtClean="0"/>
              <a:t> 5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12480" cy="1371600"/>
          </a:xfrm>
        </p:spPr>
        <p:txBody>
          <a:bodyPr/>
          <a:lstStyle/>
          <a:p>
            <a:r>
              <a:rPr lang="en-US" sz="2800" dirty="0"/>
              <a:t> (5) Lines or polygon boundaries should not cross over themselves and form loops.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85" y="3193573"/>
            <a:ext cx="4218815" cy="23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1295400" y="5867400"/>
            <a:ext cx="2560320" cy="457200"/>
          </a:xfrm>
        </p:spPr>
        <p:txBody>
          <a:bodyPr anchor="ctr"/>
          <a:lstStyle/>
          <a:p>
            <a:pPr algn="ctr"/>
            <a:r>
              <a:rPr lang="en-US" sz="2400" dirty="0"/>
              <a:t>Loops</a:t>
            </a:r>
            <a:endParaRPr lang="en-US" sz="2400" dirty="0" smtClean="0"/>
          </a:p>
        </p:txBody>
      </p:sp>
      <p:pic>
        <p:nvPicPr>
          <p:cNvPr id="512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43" y="3258478"/>
            <a:ext cx="3934857" cy="223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5699760" y="5867400"/>
            <a:ext cx="2377440" cy="457200"/>
          </a:xfrm>
        </p:spPr>
        <p:txBody>
          <a:bodyPr anchor="ctr"/>
          <a:lstStyle/>
          <a:p>
            <a:pPr algn="ctr"/>
            <a:r>
              <a:rPr lang="en-US" sz="2400" dirty="0"/>
              <a:t>Correct topology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>
                <a:hlinkClick r:id="rId4" action="ppaction://hlinksldjump"/>
              </a:rPr>
              <a:t>Return to 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62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5223</TotalTime>
  <Words>2544</Words>
  <Application>Microsoft Office PowerPoint</Application>
  <PresentationFormat>On-screen Show (4:3)</PresentationFormat>
  <Paragraphs>428</Paragraphs>
  <Slides>82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82</vt:i4>
      </vt:variant>
    </vt:vector>
  </HeadingPairs>
  <TitlesOfParts>
    <vt:vector size="91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Topology</vt:lpstr>
      <vt:lpstr>Topology rules 1</vt:lpstr>
      <vt:lpstr>Topology rules 2</vt:lpstr>
      <vt:lpstr>Topology rules 3</vt:lpstr>
      <vt:lpstr>Topology rules 4</vt:lpstr>
      <vt:lpstr>Topology rules 5</vt:lpstr>
      <vt:lpstr>Topology rules 6</vt:lpstr>
      <vt:lpstr>Topology problem severity </vt:lpstr>
      <vt:lpstr>Exceptions 1</vt:lpstr>
      <vt:lpstr>Logical consistency</vt:lpstr>
      <vt:lpstr>Maintaining logical consistency 1</vt:lpstr>
      <vt:lpstr>Maintaining logical consistency 2</vt:lpstr>
      <vt:lpstr>Complex Polygon Topology</vt:lpstr>
      <vt:lpstr>Challenging digitizing 1</vt:lpstr>
      <vt:lpstr>Challenging digitizing 2</vt:lpstr>
      <vt:lpstr>Combining and buffering features</vt:lpstr>
      <vt:lpstr>Merge features</vt:lpstr>
      <vt:lpstr>Union</vt:lpstr>
      <vt:lpstr>Intersect</vt:lpstr>
      <vt:lpstr>Buffering</vt:lpstr>
      <vt:lpstr>Stream digitizing </vt:lpstr>
      <vt:lpstr>Stream digitizing</vt:lpstr>
      <vt:lpstr>Point-to-point advantages</vt:lpstr>
      <vt:lpstr>Streaming advantages</vt:lpstr>
      <vt:lpstr>Stream tolerance</vt:lpstr>
      <vt:lpstr>About ArcGIS</vt:lpstr>
      <vt:lpstr>Changing existing features</vt:lpstr>
      <vt:lpstr>Modifying a feature</vt:lpstr>
      <vt:lpstr>Reshaping a feature</vt:lpstr>
      <vt:lpstr>Flipping lines</vt:lpstr>
      <vt:lpstr>Multipart features</vt:lpstr>
      <vt:lpstr>Construct Points</vt:lpstr>
      <vt:lpstr>Moving an exact distance</vt:lpstr>
      <vt:lpstr>Copy parallel</vt:lpstr>
      <vt:lpstr>Preventing topological errors</vt:lpstr>
      <vt:lpstr>ArcGIS Basic editing</vt:lpstr>
      <vt:lpstr>Avoiding dangles</vt:lpstr>
      <vt:lpstr>Avoiding improper intersections</vt:lpstr>
      <vt:lpstr>Avoiding gaps and overlaps</vt:lpstr>
      <vt:lpstr>Clipping</vt:lpstr>
      <vt:lpstr>Creating a polygon inside another</vt:lpstr>
      <vt:lpstr>Using Map Topology</vt:lpstr>
      <vt:lpstr>Map Topology</vt:lpstr>
      <vt:lpstr>Cluster tolerance 1</vt:lpstr>
      <vt:lpstr>Create a Map Topology</vt:lpstr>
      <vt:lpstr>Topology toolbar</vt:lpstr>
      <vt:lpstr>Topology edit tool</vt:lpstr>
      <vt:lpstr>Moving shared lines</vt:lpstr>
      <vt:lpstr>Moving a shared node</vt:lpstr>
      <vt:lpstr>Stretch geometry option</vt:lpstr>
      <vt:lpstr>Modifying a shared edge</vt:lpstr>
      <vt:lpstr>Reshaping shared edge</vt:lpstr>
      <vt:lpstr>Working with planar topology</vt:lpstr>
      <vt:lpstr>What is topology?</vt:lpstr>
      <vt:lpstr>What is planar topology?</vt:lpstr>
      <vt:lpstr>Topology rules</vt:lpstr>
      <vt:lpstr>Examples of rules</vt:lpstr>
      <vt:lpstr>Implementing topology</vt:lpstr>
      <vt:lpstr>Types of rules</vt:lpstr>
      <vt:lpstr>Examples of polygon rules</vt:lpstr>
      <vt:lpstr>Examples of line rules</vt:lpstr>
      <vt:lpstr>Examples of Point rules</vt:lpstr>
      <vt:lpstr>Example of two-class rule</vt:lpstr>
      <vt:lpstr>Validating topology</vt:lpstr>
      <vt:lpstr>Cluster tolerance 2</vt:lpstr>
      <vt:lpstr>Cracking and clustering</vt:lpstr>
      <vt:lpstr>Ranks</vt:lpstr>
      <vt:lpstr>Creating Planar Topology</vt:lpstr>
      <vt:lpstr>Classes and ranks</vt:lpstr>
      <vt:lpstr>Adding topology rules</vt:lpstr>
      <vt:lpstr>Finish and Validate</vt:lpstr>
      <vt:lpstr>Topology errors</vt:lpstr>
      <vt:lpstr>The topology toolbar</vt:lpstr>
      <vt:lpstr>Fix Topology Error Tool</vt:lpstr>
      <vt:lpstr>The Error Inspector</vt:lpstr>
      <vt:lpstr>Controlling selection</vt:lpstr>
      <vt:lpstr>Exceptions 2</vt:lpstr>
      <vt:lpstr>Dirty areas</vt:lpstr>
      <vt:lpstr>Editing process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Beena Adhikari</cp:lastModifiedBy>
  <cp:revision>1283</cp:revision>
  <dcterms:created xsi:type="dcterms:W3CDTF">2017-12-05T17:18:18Z</dcterms:created>
  <dcterms:modified xsi:type="dcterms:W3CDTF">2018-04-24T11:53:09Z</dcterms:modified>
</cp:coreProperties>
</file>