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119"/>
  </p:notesMasterIdLst>
  <p:handoutMasterIdLst>
    <p:handoutMasterId r:id="rId120"/>
  </p:handoutMasterIdLst>
  <p:sldIdLst>
    <p:sldId id="273" r:id="rId10"/>
    <p:sldId id="276" r:id="rId11"/>
    <p:sldId id="275" r:id="rId12"/>
    <p:sldId id="277" r:id="rId13"/>
    <p:sldId id="294" r:id="rId14"/>
    <p:sldId id="395" r:id="rId15"/>
    <p:sldId id="449" r:id="rId16"/>
    <p:sldId id="441" r:id="rId17"/>
    <p:sldId id="453" r:id="rId18"/>
    <p:sldId id="510" r:id="rId19"/>
    <p:sldId id="463" r:id="rId20"/>
    <p:sldId id="477" r:id="rId21"/>
    <p:sldId id="511" r:id="rId22"/>
    <p:sldId id="512" r:id="rId23"/>
    <p:sldId id="513" r:id="rId24"/>
    <p:sldId id="514" r:id="rId25"/>
    <p:sldId id="515" r:id="rId26"/>
    <p:sldId id="481" r:id="rId27"/>
    <p:sldId id="479" r:id="rId28"/>
    <p:sldId id="484" r:id="rId29"/>
    <p:sldId id="490" r:id="rId30"/>
    <p:sldId id="493" r:id="rId31"/>
    <p:sldId id="516" r:id="rId32"/>
    <p:sldId id="517" r:id="rId33"/>
    <p:sldId id="518" r:id="rId34"/>
    <p:sldId id="519" r:id="rId35"/>
    <p:sldId id="495" r:id="rId36"/>
    <p:sldId id="520" r:id="rId37"/>
    <p:sldId id="521" r:id="rId38"/>
    <p:sldId id="507" r:id="rId39"/>
    <p:sldId id="522" r:id="rId40"/>
    <p:sldId id="523" r:id="rId41"/>
    <p:sldId id="494" r:id="rId42"/>
    <p:sldId id="524" r:id="rId43"/>
    <p:sldId id="525" r:id="rId44"/>
    <p:sldId id="497" r:id="rId45"/>
    <p:sldId id="526" r:id="rId46"/>
    <p:sldId id="527" r:id="rId47"/>
    <p:sldId id="528" r:id="rId48"/>
    <p:sldId id="529" r:id="rId49"/>
    <p:sldId id="530" r:id="rId50"/>
    <p:sldId id="531" r:id="rId51"/>
    <p:sldId id="532" r:id="rId52"/>
    <p:sldId id="533" r:id="rId53"/>
    <p:sldId id="534" r:id="rId54"/>
    <p:sldId id="535" r:id="rId55"/>
    <p:sldId id="536" r:id="rId56"/>
    <p:sldId id="537" r:id="rId57"/>
    <p:sldId id="538" r:id="rId58"/>
    <p:sldId id="539" r:id="rId59"/>
    <p:sldId id="540" r:id="rId60"/>
    <p:sldId id="541" r:id="rId61"/>
    <p:sldId id="542" r:id="rId62"/>
    <p:sldId id="543" r:id="rId63"/>
    <p:sldId id="544" r:id="rId64"/>
    <p:sldId id="545" r:id="rId65"/>
    <p:sldId id="546" r:id="rId66"/>
    <p:sldId id="547" r:id="rId67"/>
    <p:sldId id="548" r:id="rId68"/>
    <p:sldId id="549" r:id="rId69"/>
    <p:sldId id="550" r:id="rId70"/>
    <p:sldId id="551" r:id="rId71"/>
    <p:sldId id="552" r:id="rId72"/>
    <p:sldId id="553" r:id="rId73"/>
    <p:sldId id="554" r:id="rId74"/>
    <p:sldId id="555" r:id="rId75"/>
    <p:sldId id="556" r:id="rId76"/>
    <p:sldId id="557" r:id="rId77"/>
    <p:sldId id="558" r:id="rId78"/>
    <p:sldId id="559" r:id="rId79"/>
    <p:sldId id="560" r:id="rId80"/>
    <p:sldId id="561" r:id="rId81"/>
    <p:sldId id="562" r:id="rId82"/>
    <p:sldId id="563" r:id="rId83"/>
    <p:sldId id="564" r:id="rId84"/>
    <p:sldId id="565" r:id="rId85"/>
    <p:sldId id="566" r:id="rId86"/>
    <p:sldId id="567" r:id="rId87"/>
    <p:sldId id="568" r:id="rId88"/>
    <p:sldId id="569" r:id="rId89"/>
    <p:sldId id="570" r:id="rId90"/>
    <p:sldId id="571" r:id="rId91"/>
    <p:sldId id="572" r:id="rId92"/>
    <p:sldId id="573" r:id="rId93"/>
    <p:sldId id="574" r:id="rId94"/>
    <p:sldId id="575" r:id="rId95"/>
    <p:sldId id="576" r:id="rId96"/>
    <p:sldId id="577" r:id="rId97"/>
    <p:sldId id="578" r:id="rId98"/>
    <p:sldId id="579" r:id="rId99"/>
    <p:sldId id="580" r:id="rId100"/>
    <p:sldId id="581" r:id="rId101"/>
    <p:sldId id="582" r:id="rId102"/>
    <p:sldId id="583" r:id="rId103"/>
    <p:sldId id="584" r:id="rId104"/>
    <p:sldId id="585" r:id="rId105"/>
    <p:sldId id="586" r:id="rId106"/>
    <p:sldId id="587" r:id="rId107"/>
    <p:sldId id="588" r:id="rId108"/>
    <p:sldId id="589" r:id="rId109"/>
    <p:sldId id="590" r:id="rId110"/>
    <p:sldId id="591" r:id="rId111"/>
    <p:sldId id="592" r:id="rId112"/>
    <p:sldId id="593" r:id="rId113"/>
    <p:sldId id="594" r:id="rId114"/>
    <p:sldId id="595" r:id="rId115"/>
    <p:sldId id="596" r:id="rId116"/>
    <p:sldId id="597" r:id="rId117"/>
    <p:sldId id="598" r:id="rId1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CCB0"/>
    <a:srgbClr val="B1A35A"/>
    <a:srgbClr val="5A5000"/>
    <a:srgbClr val="B60000"/>
    <a:srgbClr val="000000"/>
    <a:srgbClr val="0A5D00"/>
    <a:srgbClr val="D40555"/>
    <a:srgbClr val="CC4D00"/>
    <a:srgbClr val="7E00B4"/>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03" autoAdjust="0"/>
    <p:restoredTop sz="86475" autoAdjust="0"/>
  </p:normalViewPr>
  <p:slideViewPr>
    <p:cSldViewPr>
      <p:cViewPr>
        <p:scale>
          <a:sx n="80" d="100"/>
          <a:sy n="80" d="100"/>
        </p:scale>
        <p:origin x="-738" y="-840"/>
      </p:cViewPr>
      <p:guideLst>
        <p:guide orient="horz" pos="3408"/>
        <p:guide orient="horz" pos="3600"/>
        <p:guide orient="horz" pos="912"/>
        <p:guide orient="horz" pos="3360"/>
        <p:guide pos="5616"/>
        <p:guide pos="4320"/>
      </p:guideLst>
    </p:cSldViewPr>
  </p:slideViewPr>
  <p:outlineViewPr>
    <p:cViewPr>
      <p:scale>
        <a:sx n="33" d="100"/>
        <a:sy n="33" d="100"/>
      </p:scale>
      <p:origin x="0" y="504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117" Type="http://schemas.openxmlformats.org/officeDocument/2006/relationships/slide" Target="slides/slide108.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slide" Target="slides/slide103.xml"/><Relationship Id="rId16" Type="http://schemas.openxmlformats.org/officeDocument/2006/relationships/slide" Target="slides/slide7.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90" Type="http://schemas.openxmlformats.org/officeDocument/2006/relationships/slide" Target="slides/slide81.xml"/><Relationship Id="rId95" Type="http://schemas.openxmlformats.org/officeDocument/2006/relationships/slide" Target="slides/slide86.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13" Type="http://schemas.openxmlformats.org/officeDocument/2006/relationships/slide" Target="slides/slide104.xml"/><Relationship Id="rId118" Type="http://schemas.openxmlformats.org/officeDocument/2006/relationships/slide" Target="slides/slide109.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103" Type="http://schemas.openxmlformats.org/officeDocument/2006/relationships/slide" Target="slides/slide94.xml"/><Relationship Id="rId108" Type="http://schemas.openxmlformats.org/officeDocument/2006/relationships/slide" Target="slides/slide99.xml"/><Relationship Id="rId116" Type="http://schemas.openxmlformats.org/officeDocument/2006/relationships/slide" Target="slides/slide107.xml"/><Relationship Id="rId124"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slide" Target="slides/slide87.xml"/><Relationship Id="rId111" Type="http://schemas.openxmlformats.org/officeDocument/2006/relationships/slide" Target="slides/slide102.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6" Type="http://schemas.openxmlformats.org/officeDocument/2006/relationships/slide" Target="slides/slide97.xml"/><Relationship Id="rId114" Type="http://schemas.openxmlformats.org/officeDocument/2006/relationships/slide" Target="slides/slide105.xml"/><Relationship Id="rId119" Type="http://schemas.openxmlformats.org/officeDocument/2006/relationships/notesMaster" Target="notesMasters/notesMaster1.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slide" Target="slides/slide10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120"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slide" Target="slides/slide10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4/24/2018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4/24/2018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7" hasCustomPrompt="1"/>
          </p:nvPr>
        </p:nvSpPr>
        <p:spPr>
          <a:xfrm>
            <a:off x="3465912" y="6605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5620235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12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159416" y="1066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159416" y="19812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159416" y="28956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159416" y="38100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159416" y="47244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159416" y="5638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7"/>
          <p:cNvSpPr>
            <a:spLocks noGrp="1"/>
          </p:cNvSpPr>
          <p:nvPr>
            <p:ph sz="quarter" idx="18"/>
          </p:nvPr>
        </p:nvSpPr>
        <p:spPr>
          <a:xfrm>
            <a:off x="4800600" y="1066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dirty="0"/>
              <a:t>Click to edit Master text styles</a:t>
            </a:r>
          </a:p>
          <a:p>
            <a:pPr marL="800100" lvl="1" indent="-342900">
              <a:spcAft>
                <a:spcPts val="800"/>
              </a:spcAft>
              <a:buFont typeface="Arial" panose="020B0604020202020204" pitchFamily="34" charset="0"/>
              <a:buChar char="•"/>
            </a:pPr>
            <a:r>
              <a:rPr lang="en-US" dirty="0"/>
              <a:t>Second level</a:t>
            </a:r>
          </a:p>
          <a:p>
            <a:pPr marL="1200150" lvl="2" indent="-285750">
              <a:spcAft>
                <a:spcPts val="800"/>
              </a:spcAft>
              <a:buFont typeface="Arial" panose="020B0604020202020204" pitchFamily="34" charset="0"/>
            </a:pPr>
            <a:r>
              <a:rPr lang="en-US" dirty="0"/>
              <a:t>Third level</a:t>
            </a:r>
          </a:p>
          <a:p>
            <a:pPr marL="1657350" lvl="3" indent="-285750">
              <a:spcAft>
                <a:spcPts val="800"/>
              </a:spcAft>
              <a:buFont typeface="Arial" panose="020B0604020202020204" pitchFamily="34" charset="0"/>
              <a:buChar char="•"/>
            </a:pPr>
            <a:r>
              <a:rPr lang="en-US" dirty="0"/>
              <a:t>Fourth level</a:t>
            </a:r>
          </a:p>
          <a:p>
            <a:pPr marL="2114550" lvl="4" indent="-285750">
              <a:spcAft>
                <a:spcPts val="800"/>
              </a:spcAft>
              <a:buFont typeface="Arial" panose="020B0604020202020204" pitchFamily="34" charset="0"/>
              <a:buChar char="•"/>
            </a:pPr>
            <a:r>
              <a:rPr lang="en-US" dirty="0"/>
              <a:t>Fifth level</a:t>
            </a:r>
          </a:p>
        </p:txBody>
      </p:sp>
      <p:sp>
        <p:nvSpPr>
          <p:cNvPr id="19" name="Content Placeholder 8"/>
          <p:cNvSpPr>
            <a:spLocks noGrp="1"/>
          </p:cNvSpPr>
          <p:nvPr>
            <p:ph sz="quarter" idx="19"/>
          </p:nvPr>
        </p:nvSpPr>
        <p:spPr>
          <a:xfrm>
            <a:off x="4800600" y="19812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1" name="Content Placeholder 9"/>
          <p:cNvSpPr>
            <a:spLocks noGrp="1"/>
          </p:cNvSpPr>
          <p:nvPr>
            <p:ph sz="quarter" idx="20"/>
          </p:nvPr>
        </p:nvSpPr>
        <p:spPr>
          <a:xfrm>
            <a:off x="4800600" y="28956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3" name="Content Placeholder 10"/>
          <p:cNvSpPr>
            <a:spLocks noGrp="1"/>
          </p:cNvSpPr>
          <p:nvPr>
            <p:ph sz="quarter" idx="21"/>
          </p:nvPr>
        </p:nvSpPr>
        <p:spPr>
          <a:xfrm>
            <a:off x="4800600" y="38100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5" name="Content Placeholder 11"/>
          <p:cNvSpPr>
            <a:spLocks noGrp="1"/>
          </p:cNvSpPr>
          <p:nvPr>
            <p:ph sz="quarter" idx="22"/>
          </p:nvPr>
        </p:nvSpPr>
        <p:spPr>
          <a:xfrm>
            <a:off x="4800600" y="47244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7" name="Content Placeholder 12"/>
          <p:cNvSpPr>
            <a:spLocks noGrp="1"/>
          </p:cNvSpPr>
          <p:nvPr>
            <p:ph sz="quarter" idx="23"/>
          </p:nvPr>
        </p:nvSpPr>
        <p:spPr>
          <a:xfrm>
            <a:off x="4800600" y="5638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13" name="Jump Link"/>
          <p:cNvSpPr>
            <a:spLocks noGrp="1"/>
          </p:cNvSpPr>
          <p:nvPr>
            <p:ph type="body" sz="quarter" idx="17" hasCustomPrompt="1"/>
          </p:nvPr>
        </p:nvSpPr>
        <p:spPr>
          <a:xfrm>
            <a:off x="34675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80540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1187976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5612"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87407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80686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0198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5873770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4999894"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750495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1004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Jump Link"/>
          <p:cNvSpPr>
            <a:spLocks noGrp="1"/>
          </p:cNvSpPr>
          <p:nvPr>
            <p:ph type="body" sz="quarter" idx="12" hasCustomPrompt="1"/>
          </p:nvPr>
        </p:nvSpPr>
        <p:spPr>
          <a:xfrm>
            <a:off x="3357063" y="510540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326611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5257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4675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4" name="Text Placeholder 3"/>
          <p:cNvSpPr>
            <a:spLocks noGrp="1"/>
          </p:cNvSpPr>
          <p:nvPr>
            <p:ph type="body" sz="quarter" idx="13"/>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8100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4"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3" name="Photo Credit"/>
          <p:cNvSpPr>
            <a:spLocks noGrp="1"/>
          </p:cNvSpPr>
          <p:nvPr>
            <p:ph type="body" sz="quarter" idx="15" hasCustomPrompt="1"/>
          </p:nvPr>
        </p:nvSpPr>
        <p:spPr>
          <a:xfrm>
            <a:off x="6473952" y="6705599"/>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6"/>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70476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5240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0480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48006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5" hasCustomPrompt="1"/>
          </p:nvPr>
        </p:nvSpPr>
        <p:spPr>
          <a:xfrm>
            <a:off x="3465576" y="6553200"/>
            <a:ext cx="2212848" cy="100584"/>
          </a:xfrm>
          <a:prstGeom prst="rect">
            <a:avLst/>
          </a:prstGeom>
        </p:spPr>
        <p:txBody>
          <a:bodyPr lIns="0" tIns="0" rIns="0" bIns="0"/>
          <a:lstStyle>
            <a:lvl1pPr marL="0" indent="0" algn="ctr">
              <a:buNone/>
              <a:defRPr sz="800"/>
            </a:lvl1pPr>
            <a:lvl2pPr>
              <a:defRPr sz="800"/>
            </a:lvl2pPr>
            <a:lvl3pPr>
              <a:defRPr sz="800"/>
            </a:lvl3pPr>
            <a:lvl4pPr>
              <a:defRPr sz="800"/>
            </a:lvl4pPr>
            <a:lvl5pPr>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6"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a:defRPr sz="800"/>
            </a:lvl2pPr>
            <a:lvl3pPr>
              <a:defRPr sz="800"/>
            </a:lvl3pPr>
            <a:lvl4pPr>
              <a:defRPr sz="800"/>
            </a:lvl4pPr>
            <a:lvl5pPr>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102806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5146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8100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50292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6"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7"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9" name="Text Placeholder 3"/>
          <p:cNvSpPr>
            <a:spLocks noGrp="1"/>
          </p:cNvSpPr>
          <p:nvPr>
            <p:ph type="body" sz="quarter" idx="18"/>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588451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17932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06324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394716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483108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57200" y="57150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6" name="Photo Credit"/>
          <p:cNvSpPr>
            <a:spLocks noGrp="1"/>
          </p:cNvSpPr>
          <p:nvPr>
            <p:ph type="body" sz="quarter" idx="19"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14" name="Text Placeholder 3"/>
          <p:cNvSpPr>
            <a:spLocks noGrp="1"/>
          </p:cNvSpPr>
          <p:nvPr>
            <p:ph type="body" sz="quarter" idx="20"/>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510726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16"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438164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
          <p:cNvSpPr>
            <a:spLocks noGrp="1"/>
          </p:cNvSpPr>
          <p:nvPr>
            <p:ph idx="23"/>
          </p:nvPr>
        </p:nvSpPr>
        <p:spPr>
          <a:xfrm>
            <a:off x="466344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
          <p:cNvSpPr>
            <a:spLocks noGrp="1"/>
          </p:cNvSpPr>
          <p:nvPr>
            <p:ph idx="24"/>
          </p:nvPr>
        </p:nvSpPr>
        <p:spPr>
          <a:xfrm>
            <a:off x="45720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
          <p:cNvSpPr>
            <a:spLocks noGrp="1"/>
          </p:cNvSpPr>
          <p:nvPr>
            <p:ph idx="25"/>
          </p:nvPr>
        </p:nvSpPr>
        <p:spPr>
          <a:xfrm>
            <a:off x="466344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21"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780819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35706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27324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357063" y="59960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02643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467512" y="5081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883920" y="0"/>
            <a:ext cx="7955280" cy="1188720"/>
          </a:xfrm>
          <a:prstGeom prst="rect">
            <a:avLst/>
          </a:prstGeom>
        </p:spPr>
        <p:txBody>
          <a:bodyPr/>
          <a:lstStyle>
            <a:lvl1pPr algn="r">
              <a:defRPr sz="4800">
                <a:solidFill>
                  <a:schemeClr val="bg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2438400" y="1264920"/>
            <a:ext cx="6400800" cy="640080"/>
          </a:xfrm>
          <a:prstGeom prst="rect">
            <a:avLst/>
          </a:prstGeom>
        </p:spPr>
        <p:txBody>
          <a:bodyPr/>
          <a:lstStyle>
            <a:lvl1pPr marL="0" indent="0" algn="r">
              <a:buNone/>
              <a:defRPr b="1">
                <a:solidFill>
                  <a:srgbClr val="6A6A6A"/>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p:cNvSpPr>
            <a:spLocks noGrp="1"/>
          </p:cNvSpPr>
          <p:nvPr>
            <p:ph sz="quarter" idx="12"/>
          </p:nvPr>
        </p:nvSpPr>
        <p:spPr>
          <a:xfrm>
            <a:off x="1371600" y="3581400"/>
            <a:ext cx="6400800" cy="2438400"/>
          </a:xfrm>
          <a:prstGeom prst="rect">
            <a:avLst/>
          </a:prstGeom>
        </p:spPr>
        <p:txBody>
          <a:bodyPr/>
          <a:lstStyle>
            <a:lvl1pPr algn="ctr">
              <a:defRPr sz="4000" b="0">
                <a:latin typeface="Arial" panose="020B0604020202020204" pitchFamily="34" charset="0"/>
                <a:cs typeface="Arial" panose="020B0604020202020204" pitchFamily="34" charset="0"/>
              </a:defRPr>
            </a:lvl1pPr>
          </a:lstStyle>
          <a:p>
            <a:pPr lvl="0"/>
            <a:r>
              <a:rPr lang="en-US" dirty="0" smtClean="0"/>
              <a:t>Click to edit Master text styles</a:t>
            </a:r>
            <a:endParaRPr lang="en-US" dirty="0"/>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smtClean="0"/>
              <a:t>Click to edit Master text styles</a:t>
            </a:r>
            <a:endParaRPr lang="en-US" dirty="0"/>
          </a:p>
        </p:txBody>
      </p:sp>
      <p:cxnSp>
        <p:nvCxnSpPr>
          <p:cNvPr id="7" name="Straight Connector 6"/>
          <p:cNvCxnSpPr/>
          <p:nvPr userDrawn="1"/>
        </p:nvCxnSpPr>
        <p:spPr>
          <a:xfrm>
            <a:off x="857250" y="1231900"/>
            <a:ext cx="8001000" cy="0"/>
          </a:xfrm>
          <a:prstGeom prst="line">
            <a:avLst/>
          </a:prstGeom>
          <a:ln>
            <a:solidFill>
              <a:srgbClr val="00518B"/>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59920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
        <p:nvSpPr>
          <p:cNvPr id="7" name="Jump Link"/>
          <p:cNvSpPr>
            <a:spLocks noGrp="1"/>
          </p:cNvSpPr>
          <p:nvPr>
            <p:ph type="body" sz="quarter" idx="11" hasCustomPrompt="1"/>
          </p:nvPr>
        </p:nvSpPr>
        <p:spPr>
          <a:xfrm>
            <a:off x="3356610" y="66294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9492145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2"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6562608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1099747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112378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3.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heme" Target="../theme/theme4.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4.xml"/><Relationship Id="rId1" Type="http://schemas.openxmlformats.org/officeDocument/2006/relationships/slideLayout" Target="../slideLayouts/slideLayout53.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slideLayout" Target="../slideLayouts/slideLayout59.xml"/><Relationship Id="rId1" Type="http://schemas.openxmlformats.org/officeDocument/2006/relationships/slideLayout" Target="../slideLayouts/slideLayout58.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965" r:id="rId3"/>
    <p:sldLayoutId id="2147483753" r:id="rId4"/>
    <p:sldLayoutId id="2147483908" r:id="rId5"/>
    <p:sldLayoutId id="2147483950" r:id="rId6"/>
    <p:sldLayoutId id="2147483757" r:id="rId7"/>
    <p:sldLayoutId id="2147483877" r:id="rId8"/>
    <p:sldLayoutId id="2147483761" r:id="rId9"/>
    <p:sldLayoutId id="2147483800"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66" r:id="rId2"/>
    <p:sldLayoutId id="2147483967" r:id="rId3"/>
    <p:sldLayoutId id="2147483968" r:id="rId4"/>
    <p:sldLayoutId id="2147483969" r:id="rId5"/>
    <p:sldLayoutId id="2147483970" r:id="rId6"/>
    <p:sldLayoutId id="2147483971" r:id="rId7"/>
    <p:sldLayoutId id="2147483953" r:id="rId8"/>
    <p:sldLayoutId id="2147483954" r:id="rId9"/>
    <p:sldLayoutId id="2147483955" r:id="rId10"/>
    <p:sldLayoutId id="2147483956" r:id="rId11"/>
    <p:sldLayoutId id="2147483957" r:id="rId12"/>
    <p:sldLayoutId id="2147483958" r:id="rId13"/>
    <p:sldLayoutId id="2147483959"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10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9.png"/><Relationship Id="rId1" Type="http://schemas.openxmlformats.org/officeDocument/2006/relationships/slideLayout" Target="../slideLayouts/slideLayout26.xml"/></Relationships>
</file>

<file path=ppt/slides/_rels/slide10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0.png"/><Relationship Id="rId1" Type="http://schemas.openxmlformats.org/officeDocument/2006/relationships/slideLayout" Target="../slideLayouts/slideLayout26.xml"/></Relationships>
</file>

<file path=ppt/slides/_rels/slide10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10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3.png"/><Relationship Id="rId1" Type="http://schemas.openxmlformats.org/officeDocument/2006/relationships/slideLayout" Target="../slideLayouts/slideLayout26.xml"/></Relationships>
</file>

<file path=ppt/slides/_rels/slide10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4.png"/><Relationship Id="rId1" Type="http://schemas.openxmlformats.org/officeDocument/2006/relationships/slideLayout" Target="../slideLayouts/slideLayout26.xml"/></Relationships>
</file>

<file path=ppt/slides/_rels/slide10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10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7.png"/><Relationship Id="rId1" Type="http://schemas.openxmlformats.org/officeDocument/2006/relationships/slideLayout" Target="../slideLayouts/slideLayout25.xml"/></Relationships>
</file>

<file path=ppt/slides/_rels/slide10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0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0.png"/><Relationship Id="rId1" Type="http://schemas.openxmlformats.org/officeDocument/2006/relationships/slideLayout" Target="../slideLayouts/slideLayout25.xml"/></Relationships>
</file>

<file path=ppt/slides/_rels/slide10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1.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9.xml"/><Relationship Id="rId5" Type="http://schemas.openxmlformats.org/officeDocument/2006/relationships/slide" Target="slide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8" Type="http://schemas.openxmlformats.org/officeDocument/2006/relationships/slide" Target="slide82.xml"/><Relationship Id="rId3" Type="http://schemas.openxmlformats.org/officeDocument/2006/relationships/slide" Target="slide4.xml"/><Relationship Id="rId7" Type="http://schemas.openxmlformats.org/officeDocument/2006/relationships/slide" Target="slide81.xml"/><Relationship Id="rId2" Type="http://schemas.openxmlformats.org/officeDocument/2006/relationships/slide" Target="slide3.xml"/><Relationship Id="rId1" Type="http://schemas.openxmlformats.org/officeDocument/2006/relationships/slideLayout" Target="../slideLayouts/slideLayout25.xml"/><Relationship Id="rId6" Type="http://schemas.openxmlformats.org/officeDocument/2006/relationships/slide" Target="slide73.xml"/><Relationship Id="rId5" Type="http://schemas.openxmlformats.org/officeDocument/2006/relationships/slide" Target="slide38.xml"/><Relationship Id="rId4" Type="http://schemas.openxmlformats.org/officeDocument/2006/relationships/slide" Target="slide19.xml"/><Relationship Id="rId9" Type="http://schemas.openxmlformats.org/officeDocument/2006/relationships/slide" Target="slide98.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1.pn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4.pn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7.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8.pn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9.pn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0.pn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1.png"/><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2.png"/><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3.pn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4.png"/><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5.png"/><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6.png"/><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7.png"/><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4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0.png"/><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4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7.png"/><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4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0.png"/><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1.pn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2.png"/><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5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5.png"/><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6.png"/><Relationship Id="rId1" Type="http://schemas.openxmlformats.org/officeDocument/2006/relationships/slideLayout" Target="../slideLayouts/slideLayout26.xml"/></Relationships>
</file>

<file path=ppt/slides/_rels/slide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7.png"/><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8.png"/><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9.png"/><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0.png"/><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8.xml"/><Relationship Id="rId5" Type="http://schemas.openxmlformats.org/officeDocument/2006/relationships/slide" Target="slide2.xml"/><Relationship Id="rId4" Type="http://schemas.openxmlformats.org/officeDocument/2006/relationships/image" Target="../media/image65.png"/></Relationships>
</file>

<file path=ppt/slides/_rels/slide6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6.png"/><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7.png"/><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8.png"/><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9.png"/><Relationship Id="rId1" Type="http://schemas.openxmlformats.org/officeDocument/2006/relationships/slideLayout" Target="../slideLayouts/slideLayout28.xml"/></Relationships>
</file>

<file path=ppt/slides/_rels/slide6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0.png"/><Relationship Id="rId1" Type="http://schemas.openxmlformats.org/officeDocument/2006/relationships/slideLayout" Target="../slideLayouts/slideLayout26.xml"/></Relationships>
</file>

<file path=ppt/slides/_rels/slide6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30.xml"/><Relationship Id="rId5" Type="http://schemas.openxmlformats.org/officeDocument/2006/relationships/slide" Target="slide2.xml"/><Relationship Id="rId4" Type="http://schemas.openxmlformats.org/officeDocument/2006/relationships/image" Target="../media/image73.png"/></Relationships>
</file>

<file path=ppt/slides/_rels/slide6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6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png"/><Relationship Id="rId1" Type="http://schemas.openxmlformats.org/officeDocument/2006/relationships/slideLayout" Target="../slideLayouts/slideLayout27.xml"/></Relationships>
</file>

<file path=ppt/slides/_rels/slide7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7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7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2.png"/><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3.png"/><Relationship Id="rId1" Type="http://schemas.openxmlformats.org/officeDocument/2006/relationships/slideLayout" Target="../slideLayouts/slideLayout26.xml"/></Relationships>
</file>

<file path=ppt/slides/_rels/slide7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4.png"/><Relationship Id="rId1" Type="http://schemas.openxmlformats.org/officeDocument/2006/relationships/slideLayout" Target="../slideLayouts/slideLayout26.xml"/></Relationships>
</file>

<file path=ppt/slides/_rels/slide7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5.png"/><Relationship Id="rId1" Type="http://schemas.openxmlformats.org/officeDocument/2006/relationships/slideLayout" Target="../slideLayouts/slideLayout26.xml"/></Relationships>
</file>

<file path=ppt/slides/_rels/slide7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6.png"/><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8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7.png"/><Relationship Id="rId1" Type="http://schemas.openxmlformats.org/officeDocument/2006/relationships/slideLayout" Target="../slideLayouts/slideLayout26.xml"/></Relationships>
</file>

<file path=ppt/slides/_rels/slide8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8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8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8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8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8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0.png"/><Relationship Id="rId1" Type="http://schemas.openxmlformats.org/officeDocument/2006/relationships/slideLayout" Target="../slideLayouts/slideLayout26.xml"/></Relationships>
</file>

<file path=ppt/slides/_rels/slide8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8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8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png"/><Relationship Id="rId1" Type="http://schemas.openxmlformats.org/officeDocument/2006/relationships/slideLayout" Target="../slideLayouts/slideLayout25.xml"/></Relationships>
</file>

<file path=ppt/slides/_rels/slide9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8.xml"/><Relationship Id="rId5" Type="http://schemas.openxmlformats.org/officeDocument/2006/relationships/slide" Target="slide2.xml"/><Relationship Id="rId4" Type="http://schemas.openxmlformats.org/officeDocument/2006/relationships/image" Target="../media/image97.png"/></Relationships>
</file>

<file path=ppt/slides/_rels/slide9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8.png"/><Relationship Id="rId1" Type="http://schemas.openxmlformats.org/officeDocument/2006/relationships/slideLayout" Target="../slideLayouts/slideLayout26.xml"/></Relationships>
</file>

<file path=ppt/slides/_rels/slide9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9.png"/><Relationship Id="rId1" Type="http://schemas.openxmlformats.org/officeDocument/2006/relationships/slideLayout" Target="../slideLayouts/slideLayout26.xml"/></Relationships>
</file>

<file path=ppt/slides/_rels/slide9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9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30.xml"/><Relationship Id="rId5" Type="http://schemas.openxmlformats.org/officeDocument/2006/relationships/slide" Target="slide2.xml"/><Relationship Id="rId4" Type="http://schemas.openxmlformats.org/officeDocument/2006/relationships/image" Target="../media/image104.png"/></Relationships>
</file>

<file path=ppt/slides/_rels/slide9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5.png"/><Relationship Id="rId1" Type="http://schemas.openxmlformats.org/officeDocument/2006/relationships/slideLayout" Target="../slideLayouts/slideLayout25.xml"/></Relationships>
</file>

<file path=ppt/slides/_rels/slide9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6.png"/><Relationship Id="rId1" Type="http://schemas.openxmlformats.org/officeDocument/2006/relationships/slideLayout" Target="../slideLayouts/slideLayout26.xml"/></Relationships>
</file>

<file path=ppt/slides/_rels/slide9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7.png"/><Relationship Id="rId1" Type="http://schemas.openxmlformats.org/officeDocument/2006/relationships/slideLayout" Target="../slideLayouts/slideLayout25.xml"/></Relationships>
</file>

<file path=ppt/slides/_rels/slide9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9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8.pn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ctrTitle"/>
          </p:nvPr>
        </p:nvSpPr>
        <p:spPr/>
        <p:txBody>
          <a:bodyPr/>
          <a:lstStyle/>
          <a:p>
            <a:pPr algn="l"/>
            <a:r>
              <a:rPr lang="en-US" b="1" dirty="0">
                <a:solidFill>
                  <a:srgbClr val="214E91"/>
                </a:solidFill>
              </a:rPr>
              <a:t>Mastering </a:t>
            </a:r>
            <a:r>
              <a:rPr lang="en-US" b="1" dirty="0" smtClean="0">
                <a:solidFill>
                  <a:srgbClr val="214E91"/>
                </a:solidFill>
              </a:rPr>
              <a:t>ArcGIS</a:t>
            </a:r>
            <a:br>
              <a:rPr lang="en-US" b="1" dirty="0" smtClean="0">
                <a:solidFill>
                  <a:srgbClr val="214E91"/>
                </a:solidFill>
              </a:rPr>
            </a:br>
            <a:r>
              <a:rPr lang="en-US" sz="2500" dirty="0">
                <a:solidFill>
                  <a:srgbClr val="214E91"/>
                </a:solidFill>
              </a:rPr>
              <a:t>Eighth Edition</a:t>
            </a:r>
          </a:p>
        </p:txBody>
      </p:sp>
      <p:sp>
        <p:nvSpPr>
          <p:cNvPr id="9" name="Subtitle 2"/>
          <p:cNvSpPr>
            <a:spLocks noGrp="1"/>
          </p:cNvSpPr>
          <p:nvPr>
            <p:ph type="subTitle" idx="1"/>
          </p:nvPr>
        </p:nvSpPr>
        <p:spPr/>
        <p:txBody>
          <a:bodyPr/>
          <a:lstStyle/>
          <a:p>
            <a:r>
              <a:rPr lang="en-US" dirty="0">
                <a:solidFill>
                  <a:srgbClr val="820082"/>
                </a:solidFill>
              </a:rPr>
              <a:t>Maribeth </a:t>
            </a:r>
            <a:r>
              <a:rPr lang="en-US" dirty="0" smtClean="0">
                <a:solidFill>
                  <a:srgbClr val="820082"/>
                </a:solidFill>
              </a:rPr>
              <a:t>Price</a:t>
            </a:r>
          </a:p>
          <a:p>
            <a:r>
              <a:rPr lang="en-US" sz="2000" b="0" i="1" dirty="0">
                <a:solidFill>
                  <a:srgbClr val="820082"/>
                </a:solidFill>
              </a:rPr>
              <a:t>South Dakota School of Mines and Technology</a:t>
            </a:r>
            <a:endParaRPr lang="en-US" sz="2000" dirty="0">
              <a:solidFill>
                <a:srgbClr val="820082"/>
              </a:solidFill>
            </a:endParaRPr>
          </a:p>
        </p:txBody>
      </p:sp>
      <p:sp>
        <p:nvSpPr>
          <p:cNvPr id="7" name="Content Placeholder 3"/>
          <p:cNvSpPr>
            <a:spLocks noGrp="1"/>
          </p:cNvSpPr>
          <p:nvPr>
            <p:ph sz="quarter" idx="12"/>
          </p:nvPr>
        </p:nvSpPr>
        <p:spPr/>
        <p:txBody>
          <a:bodyPr/>
          <a:lstStyle/>
          <a:p>
            <a:pPr>
              <a:spcAft>
                <a:spcPts val="2400"/>
              </a:spcAft>
            </a:pPr>
            <a:r>
              <a:rPr lang="en-US" b="1" dirty="0" smtClean="0">
                <a:solidFill>
                  <a:srgbClr val="185C8E"/>
                </a:solidFill>
                <a:latin typeface="+mj-lt"/>
              </a:rPr>
              <a:t>Chapter 11</a:t>
            </a:r>
          </a:p>
          <a:p>
            <a:r>
              <a:rPr lang="en-US" dirty="0"/>
              <a:t>Raster Analysis</a:t>
            </a:r>
          </a:p>
        </p:txBody>
      </p:sp>
      <p:sp>
        <p:nvSpPr>
          <p:cNvPr id="6" name="Content Placeholder 4"/>
          <p:cNvSpPr>
            <a:spLocks noGrp="1"/>
          </p:cNvSpPr>
          <p:nvPr>
            <p:ph sz="quarter" idx="13"/>
          </p:nvPr>
        </p:nvSpPr>
        <p:spPr/>
        <p:txBody>
          <a:bodyPr/>
          <a:lstStyle/>
          <a:p>
            <a:pPr lvl="0"/>
            <a:r>
              <a:rPr lang="en-US" dirty="0"/>
              <a:t>© 2019 McGraw-Hill Education. All rights reserved. Authorized only for instructor use in the classroom.  No reproduction or further distribution permitted without the prior written consent of McGraw-Hill Education</a:t>
            </a:r>
            <a:r>
              <a:rPr lang="en-US" dirty="0" smtClean="0"/>
              <a:t>.</a:t>
            </a:r>
            <a:endParaRPr lang="en-US" dirty="0"/>
          </a:p>
        </p:txBody>
      </p:sp>
    </p:spTree>
    <p:extLst>
      <p:ext uri="{BB962C8B-B14F-4D97-AF65-F5344CB8AC3E}">
        <p14:creationId xmlns:p14="http://schemas.microsoft.com/office/powerpoint/2010/main" val="3414768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Raster Properties</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82601" y="2362200"/>
            <a:ext cx="1955799" cy="266700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rcRect/>
          <a:stretch>
            <a:fillRect/>
          </a:stretch>
        </p:blipFill>
        <p:spPr bwMode="auto">
          <a:xfrm>
            <a:off x="2644836" y="1523066"/>
            <a:ext cx="6194363" cy="4572934"/>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951576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from Help</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951495" y="1371600"/>
            <a:ext cx="8033490" cy="51816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4495800"/>
            <a:ext cx="3505200" cy="914400"/>
          </a:xfrm>
        </p:spPr>
        <p:txBody>
          <a:bodyPr/>
          <a:lstStyle/>
          <a:p>
            <a:pPr>
              <a:spcBef>
                <a:spcPct val="50000"/>
              </a:spcBef>
            </a:pPr>
            <a:r>
              <a:rPr lang="en-US" sz="2800" dirty="0">
                <a:latin typeface="Calibri" pitchFamily="34" charset="0"/>
                <a:cs typeface="Calibri" pitchFamily="34" charset="0"/>
              </a:rPr>
              <a:t>Right-click any tool to access its Help entries.</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740242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Turning on Spatial Analyst</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059706" y="1371600"/>
            <a:ext cx="7817068" cy="51816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4267200"/>
            <a:ext cx="4206240" cy="1371600"/>
          </a:xfrm>
          <a:solidFill>
            <a:srgbClr val="B0CCB0"/>
          </a:solidFill>
        </p:spPr>
        <p:txBody>
          <a:bodyPr/>
          <a:lstStyle/>
          <a:p>
            <a:r>
              <a:rPr lang="en-US" sz="2800" dirty="0">
                <a:latin typeface="Calibri" pitchFamily="34" charset="0"/>
                <a:cs typeface="Calibri" pitchFamily="34" charset="0"/>
              </a:rPr>
              <a:t>Even though it is installed, the tools will not work until Spatial Analyst is turned on.</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643583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Setting Environment Settings</a:t>
            </a:r>
            <a:endParaRPr lang="en-US" sz="1500" dirty="0"/>
          </a:p>
        </p:txBody>
      </p:sp>
      <p:pic>
        <p:nvPicPr>
          <p:cNvPr id="1331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143000" y="1371600"/>
            <a:ext cx="2743200" cy="4033435"/>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685800" y="5486400"/>
            <a:ext cx="3962400" cy="838200"/>
          </a:xfrm>
        </p:spPr>
        <p:txBody>
          <a:bodyPr/>
          <a:lstStyle/>
          <a:p>
            <a:pPr>
              <a:spcBef>
                <a:spcPct val="50000"/>
              </a:spcBef>
            </a:pPr>
            <a:r>
              <a:rPr lang="en-US" sz="2800" dirty="0">
                <a:latin typeface="Calibri" pitchFamily="34" charset="0"/>
                <a:cs typeface="Calibri" pitchFamily="34" charset="0"/>
              </a:rPr>
              <a:t>Application level settings affect all tools and menus</a:t>
            </a:r>
          </a:p>
        </p:txBody>
      </p:sp>
      <p:pic>
        <p:nvPicPr>
          <p:cNvPr id="13314"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tretch>
            <a:fillRect/>
          </a:stretch>
        </p:blipFill>
        <p:spPr bwMode="auto">
          <a:xfrm>
            <a:off x="5334000" y="1371599"/>
            <a:ext cx="3505200" cy="3999451"/>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5"/>
          <p:cNvSpPr>
            <a:spLocks noGrp="1"/>
          </p:cNvSpPr>
          <p:nvPr>
            <p:ph idx="15"/>
          </p:nvPr>
        </p:nvSpPr>
        <p:spPr>
          <a:xfrm>
            <a:off x="5257800" y="5486400"/>
            <a:ext cx="3581400" cy="838200"/>
          </a:xfrm>
        </p:spPr>
        <p:txBody>
          <a:bodyPr/>
          <a:lstStyle/>
          <a:p>
            <a:r>
              <a:rPr lang="en-US" sz="2800" dirty="0">
                <a:latin typeface="Calibri" pitchFamily="34" charset="0"/>
                <a:cs typeface="Calibri" pitchFamily="34" charset="0"/>
              </a:rPr>
              <a:t>Tool settings affect one execution of one </a:t>
            </a:r>
            <a:r>
              <a:rPr lang="en-US" sz="2800" dirty="0" smtClean="0">
                <a:latin typeface="Calibri" pitchFamily="34" charset="0"/>
                <a:cs typeface="Calibri" pitchFamily="34" charset="0"/>
              </a:rPr>
              <a:t>tool</a:t>
            </a:r>
            <a:endParaRPr lang="en-US" sz="2800" dirty="0">
              <a:latin typeface="Calibri" pitchFamily="34" charset="0"/>
              <a:cs typeface="Calibri" pitchFamily="34" charset="0"/>
            </a:endParaRPr>
          </a:p>
        </p:txBody>
      </p:sp>
      <p:sp>
        <p:nvSpPr>
          <p:cNvPr id="5"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8754338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Useful Environment Settings</a:t>
            </a:r>
          </a:p>
        </p:txBody>
      </p:sp>
      <p:sp>
        <p:nvSpPr>
          <p:cNvPr id="3" name="Content Placeholder 2"/>
          <p:cNvSpPr>
            <a:spLocks noGrp="1"/>
          </p:cNvSpPr>
          <p:nvPr>
            <p:ph idx="1"/>
          </p:nvPr>
        </p:nvSpPr>
        <p:spPr>
          <a:xfrm>
            <a:off x="457200" y="1295400"/>
            <a:ext cx="3429000" cy="4876800"/>
          </a:xfrm>
        </p:spPr>
        <p:txBody>
          <a:bodyPr/>
          <a:lstStyle/>
          <a:p>
            <a:r>
              <a:rPr lang="en-US" dirty="0"/>
              <a:t>Current and scratch workspace</a:t>
            </a:r>
          </a:p>
          <a:p>
            <a:r>
              <a:rPr lang="en-US" dirty="0"/>
              <a:t>Output coordinate systems</a:t>
            </a:r>
          </a:p>
          <a:p>
            <a:r>
              <a:rPr lang="en-US" dirty="0"/>
              <a:t>Processing extent</a:t>
            </a:r>
          </a:p>
          <a:p>
            <a:r>
              <a:rPr lang="en-US" dirty="0"/>
              <a:t>Cell size</a:t>
            </a:r>
          </a:p>
          <a:p>
            <a:r>
              <a:rPr lang="en-US" dirty="0"/>
              <a:t>Analysis mask</a:t>
            </a:r>
          </a:p>
        </p:txBody>
      </p:sp>
      <p:pic>
        <p:nvPicPr>
          <p:cNvPr id="1638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4572000" y="1447800"/>
            <a:ext cx="3886200" cy="5002305"/>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655361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Working directory</a:t>
            </a:r>
          </a:p>
        </p:txBody>
      </p:sp>
      <p:sp>
        <p:nvSpPr>
          <p:cNvPr id="3" name="Content Placeholder 2"/>
          <p:cNvSpPr>
            <a:spLocks noGrp="1"/>
          </p:cNvSpPr>
          <p:nvPr>
            <p:ph idx="1"/>
          </p:nvPr>
        </p:nvSpPr>
        <p:spPr>
          <a:xfrm>
            <a:off x="457200" y="1295400"/>
            <a:ext cx="8382000" cy="2438400"/>
          </a:xfrm>
        </p:spPr>
        <p:txBody>
          <a:bodyPr/>
          <a:lstStyle/>
          <a:p>
            <a:r>
              <a:rPr lang="en-US" dirty="0"/>
              <a:t>Location where outputs are placed by default</a:t>
            </a:r>
          </a:p>
          <a:p>
            <a:r>
              <a:rPr lang="en-US" dirty="0"/>
              <a:t>Check it every session and set as needed.</a:t>
            </a:r>
          </a:p>
          <a:p>
            <a:r>
              <a:rPr lang="en-US" dirty="0"/>
              <a:t>Recommended to create a scratch folder or </a:t>
            </a:r>
            <a:r>
              <a:rPr lang="en-US" dirty="0" err="1"/>
              <a:t>geodatabase</a:t>
            </a:r>
            <a:r>
              <a:rPr lang="en-US" dirty="0"/>
              <a:t> for </a:t>
            </a:r>
            <a:r>
              <a:rPr lang="en-US" dirty="0" err="1"/>
              <a:t>rasters</a:t>
            </a:r>
            <a:endParaRPr lang="en-US" dirty="0"/>
          </a:p>
        </p:txBody>
      </p:sp>
      <p:pic>
        <p:nvPicPr>
          <p:cNvPr id="1638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1028700" y="3886200"/>
            <a:ext cx="7086600" cy="2685264"/>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3232369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Output Coordinates</a:t>
            </a:r>
            <a:endParaRPr lang="en-US" sz="1500" dirty="0"/>
          </a:p>
        </p:txBody>
      </p:sp>
      <p:sp>
        <p:nvSpPr>
          <p:cNvPr id="3" name="Content Placeholder 2"/>
          <p:cNvSpPr>
            <a:spLocks noGrp="1"/>
          </p:cNvSpPr>
          <p:nvPr>
            <p:ph idx="1"/>
          </p:nvPr>
        </p:nvSpPr>
        <p:spPr>
          <a:xfrm>
            <a:off x="457200" y="1295400"/>
            <a:ext cx="3962400" cy="5181600"/>
          </a:xfrm>
        </p:spPr>
        <p:txBody>
          <a:bodyPr/>
          <a:lstStyle/>
          <a:p>
            <a:pPr>
              <a:spcBef>
                <a:spcPts val="600"/>
              </a:spcBef>
              <a:spcAft>
                <a:spcPts val="0"/>
              </a:spcAft>
            </a:pPr>
            <a:r>
              <a:rPr lang="en-US" sz="2400" dirty="0"/>
              <a:t>Grids best stored in projected coordinate system for analysis</a:t>
            </a:r>
          </a:p>
          <a:p>
            <a:pPr>
              <a:spcBef>
                <a:spcPts val="600"/>
              </a:spcBef>
              <a:spcAft>
                <a:spcPts val="0"/>
              </a:spcAft>
            </a:pPr>
            <a:r>
              <a:rPr lang="en-US" sz="2400" dirty="0"/>
              <a:t>Unless specified, output will match first raster input to tool</a:t>
            </a:r>
          </a:p>
          <a:p>
            <a:pPr>
              <a:spcBef>
                <a:spcPts val="600"/>
              </a:spcBef>
              <a:spcAft>
                <a:spcPts val="0"/>
              </a:spcAft>
            </a:pPr>
            <a:r>
              <a:rPr lang="en-US" sz="2400" dirty="0"/>
              <a:t>Outputs will be resampled or </a:t>
            </a:r>
            <a:r>
              <a:rPr lang="en-US" sz="2400" dirty="0" err="1"/>
              <a:t>reprojected</a:t>
            </a:r>
            <a:r>
              <a:rPr lang="en-US" sz="2400" dirty="0"/>
              <a:t> during analysis if needed.</a:t>
            </a:r>
          </a:p>
          <a:p>
            <a:pPr>
              <a:spcBef>
                <a:spcPts val="600"/>
              </a:spcBef>
              <a:spcAft>
                <a:spcPts val="0"/>
              </a:spcAft>
            </a:pPr>
            <a:r>
              <a:rPr lang="en-US" sz="2400" dirty="0"/>
              <a:t>Projecting may degrade accuracy and data</a:t>
            </a:r>
          </a:p>
          <a:p>
            <a:pPr>
              <a:spcBef>
                <a:spcPts val="600"/>
              </a:spcBef>
              <a:spcAft>
                <a:spcPts val="0"/>
              </a:spcAft>
            </a:pPr>
            <a:r>
              <a:rPr lang="en-US" sz="2400" dirty="0"/>
              <a:t>Best practice keeps all raster inputs and outputs in same CS</a:t>
            </a:r>
          </a:p>
          <a:p>
            <a:pPr>
              <a:spcBef>
                <a:spcPts val="600"/>
              </a:spcBef>
              <a:spcAft>
                <a:spcPts val="0"/>
              </a:spcAft>
            </a:pPr>
            <a:r>
              <a:rPr lang="en-US" sz="2400" dirty="0"/>
              <a:t>Data frame CS should match CS of data </a:t>
            </a:r>
            <a:r>
              <a:rPr lang="en-US" sz="2400" dirty="0" smtClean="0"/>
              <a:t>sets</a:t>
            </a:r>
            <a:endParaRPr lang="en-US" sz="2400" dirty="0"/>
          </a:p>
        </p:txBody>
      </p:sp>
      <p:sp>
        <p:nvSpPr>
          <p:cNvPr id="6" name="Content Placeholder 3"/>
          <p:cNvSpPr>
            <a:spLocks noGrp="1"/>
          </p:cNvSpPr>
          <p:nvPr>
            <p:ph idx="13"/>
          </p:nvPr>
        </p:nvSpPr>
        <p:spPr>
          <a:xfrm>
            <a:off x="2667000" y="6172200"/>
            <a:ext cx="3429000" cy="381000"/>
          </a:xfrm>
          <a:solidFill>
            <a:srgbClr val="B0CCB0"/>
          </a:solidFill>
        </p:spPr>
        <p:txBody>
          <a:bodyPr anchor="ctr"/>
          <a:lstStyle/>
          <a:p>
            <a:r>
              <a:rPr lang="en-US" sz="2400" dirty="0">
                <a:latin typeface="Calibri" pitchFamily="34" charset="0"/>
                <a:cs typeface="Calibri" pitchFamily="34" charset="0"/>
              </a:rPr>
              <a:t>Be mindful, not oblivious</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12" name="Picture 4"/>
          <p:cNvPicPr>
            <a:picLocks noGrp="1" noChangeAspect="1" noChangeArrowheads="1"/>
          </p:cNvPicPr>
          <p:nvPr>
            <p:ph idx="14"/>
          </p:nvPr>
        </p:nvPicPr>
        <p:blipFill>
          <a:blip r:embed="rId2" cstate="print"/>
          <a:srcRect b="661"/>
          <a:stretch>
            <a:fillRect/>
          </a:stretch>
        </p:blipFill>
        <p:spPr bwMode="auto">
          <a:xfrm>
            <a:off x="4724400" y="1371600"/>
            <a:ext cx="3962400" cy="2767647"/>
          </a:xfrm>
          <a:prstGeom prst="rect">
            <a:avLst/>
          </a:prstGeom>
          <a:noFill/>
          <a:ln w="12700">
            <a:solidFill>
              <a:schemeClr val="tx1"/>
            </a:solidFill>
            <a:miter lim="800000"/>
            <a:headEnd/>
            <a:tailEnd/>
          </a:ln>
        </p:spPr>
      </p:pic>
      <p:pic>
        <p:nvPicPr>
          <p:cNvPr id="13" name="Picture 5"/>
          <p:cNvPicPr>
            <a:picLocks noGrp="1" noChangeAspect="1" noChangeArrowheads="1"/>
          </p:cNvPicPr>
          <p:nvPr>
            <p:ph idx="15"/>
          </p:nvPr>
        </p:nvPicPr>
        <p:blipFill>
          <a:blip r:embed="rId3" cstate="print"/>
          <a:srcRect/>
          <a:stretch>
            <a:fillRect/>
          </a:stretch>
        </p:blipFill>
        <p:spPr bwMode="auto">
          <a:xfrm>
            <a:off x="4724400" y="4343400"/>
            <a:ext cx="4038600" cy="1706451"/>
          </a:xfrm>
          <a:prstGeom prst="rect">
            <a:avLst/>
          </a:prstGeom>
          <a:noFill/>
          <a:ln w="12700">
            <a:solidFill>
              <a:schemeClr val="tx1"/>
            </a:solidFill>
            <a:miter lim="800000"/>
            <a:headEnd/>
            <a:tailEnd/>
          </a:ln>
        </p:spPr>
      </p:pic>
      <p:sp>
        <p:nvSpPr>
          <p:cNvPr id="5"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876939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Processing extent</a:t>
            </a:r>
            <a:endParaRPr lang="en-US" dirty="0">
              <a:latin typeface="Calibri" pitchFamily="34" charset="0"/>
              <a:cs typeface="Calibri" pitchFamily="34" charset="0"/>
            </a:endParaRPr>
          </a:p>
        </p:txBody>
      </p:sp>
      <p:pic>
        <p:nvPicPr>
          <p:cNvPr id="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48636" y="1366520"/>
            <a:ext cx="7646727" cy="5115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9550240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Cell size option</a:t>
            </a:r>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81000" y="1600200"/>
            <a:ext cx="3912156" cy="4114800"/>
          </a:xfrm>
          <a:prstGeom prst="rect">
            <a:avLst/>
          </a:prstGeom>
          <a:noFill/>
          <a:ln w="12700">
            <a:solidFill>
              <a:srgbClr val="000000"/>
            </a:solidFill>
            <a:miter lim="800000"/>
            <a:headEnd/>
            <a:tailEnd/>
          </a:ln>
        </p:spPr>
      </p:pic>
      <p:sp>
        <p:nvSpPr>
          <p:cNvPr id="3" name="Content Placeholder 3"/>
          <p:cNvSpPr>
            <a:spLocks noGrp="1"/>
          </p:cNvSpPr>
          <p:nvPr>
            <p:ph idx="13"/>
          </p:nvPr>
        </p:nvSpPr>
        <p:spPr>
          <a:xfrm>
            <a:off x="4419600" y="1371600"/>
            <a:ext cx="4648200" cy="2514600"/>
          </a:xfrm>
        </p:spPr>
        <p:txBody>
          <a:bodyPr/>
          <a:lstStyle/>
          <a:p>
            <a:pPr>
              <a:spcBef>
                <a:spcPts val="600"/>
              </a:spcBef>
              <a:spcAft>
                <a:spcPts val="0"/>
              </a:spcAft>
            </a:pPr>
            <a:r>
              <a:rPr lang="en-US" sz="2600" dirty="0">
                <a:latin typeface="Calibri" pitchFamily="34" charset="0"/>
                <a:cs typeface="Calibri" pitchFamily="34" charset="0"/>
              </a:rPr>
              <a:t>Default is the maximum cell size of the inputs.</a:t>
            </a:r>
          </a:p>
          <a:p>
            <a:pPr>
              <a:spcBef>
                <a:spcPts val="600"/>
              </a:spcBef>
              <a:spcAft>
                <a:spcPts val="0"/>
              </a:spcAft>
            </a:pPr>
            <a:r>
              <a:rPr lang="en-US" sz="2600" dirty="0">
                <a:latin typeface="Calibri" pitchFamily="34" charset="0"/>
                <a:cs typeface="Calibri" pitchFamily="34" charset="0"/>
              </a:rPr>
              <a:t>Use As Specified Below to set a specific cell size such as 30 meters, or to match it to an existing data set.</a:t>
            </a:r>
          </a:p>
        </p:txBody>
      </p:sp>
      <p:pic>
        <p:nvPicPr>
          <p:cNvPr id="10" name="Picture 4"/>
          <p:cNvPicPr>
            <a:picLocks noGrp="1" noChangeAspect="1" noChangeArrowheads="1"/>
          </p:cNvPicPr>
          <p:nvPr>
            <p:ph idx="14"/>
          </p:nvPr>
        </p:nvPicPr>
        <p:blipFill>
          <a:blip r:embed="rId3" cstate="print"/>
          <a:srcRect/>
          <a:stretch>
            <a:fillRect/>
          </a:stretch>
        </p:blipFill>
        <p:spPr bwMode="auto">
          <a:xfrm>
            <a:off x="5867400" y="3973215"/>
            <a:ext cx="2057400" cy="2656185"/>
          </a:xfrm>
          <a:prstGeom prst="rect">
            <a:avLst/>
          </a:prstGeom>
          <a:noFill/>
          <a:ln w="12700">
            <a:solidFill>
              <a:srgbClr val="000000"/>
            </a:solidFill>
            <a:miter lim="800000"/>
            <a:headEnd/>
            <a:tailEnd/>
          </a:ln>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5070285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Analysis mask</a:t>
            </a:r>
            <a:endParaRPr lang="en-US" dirty="0">
              <a:latin typeface="Calibri" pitchFamily="34" charset="0"/>
              <a:cs typeface="Calibri" pitchFamily="34" charset="0"/>
            </a:endParaRPr>
          </a:p>
        </p:txBody>
      </p:sp>
      <p:pic>
        <p:nvPicPr>
          <p:cNvPr id="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57199" y="1390078"/>
            <a:ext cx="8229602" cy="5068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235872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Clipping a raster</a:t>
            </a:r>
            <a:endParaRPr lang="en-US" dirty="0">
              <a:latin typeface="Calibri" pitchFamily="34" charset="0"/>
              <a:cs typeface="Calibri" pitchFamily="34" charset="0"/>
            </a:endParaRPr>
          </a:p>
        </p:txBody>
      </p:sp>
      <p:pic>
        <p:nvPicPr>
          <p:cNvPr id="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066800" y="1066800"/>
            <a:ext cx="7010400" cy="54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070163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Bands</a:t>
            </a:r>
          </a:p>
        </p:txBody>
      </p:sp>
      <p:sp>
        <p:nvSpPr>
          <p:cNvPr id="2" name="Content Placeholder 2"/>
          <p:cNvSpPr>
            <a:spLocks noGrp="1"/>
          </p:cNvSpPr>
          <p:nvPr>
            <p:ph idx="1"/>
          </p:nvPr>
        </p:nvSpPr>
        <p:spPr>
          <a:xfrm>
            <a:off x="457200" y="1295400"/>
            <a:ext cx="3200400" cy="4648200"/>
          </a:xfrm>
        </p:spPr>
        <p:txBody>
          <a:bodyPr/>
          <a:lstStyle/>
          <a:p>
            <a:r>
              <a:rPr lang="en-US" dirty="0"/>
              <a:t>A single raster may include multiple arrays </a:t>
            </a:r>
          </a:p>
          <a:p>
            <a:r>
              <a:rPr lang="en-US" dirty="0"/>
              <a:t>Most often used to store color images and satellite </a:t>
            </a:r>
            <a:r>
              <a:rPr lang="en-US" dirty="0" smtClean="0"/>
              <a:t>images</a:t>
            </a:r>
            <a:endParaRPr lang="en-US" dirty="0"/>
          </a:p>
        </p:txBody>
      </p:sp>
      <p:pic>
        <p:nvPicPr>
          <p:cNvPr id="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3886200" y="1377462"/>
            <a:ext cx="4953000" cy="4718538"/>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4"/>
          <p:cNvSpPr>
            <a:spLocks noGrp="1"/>
          </p:cNvSpPr>
          <p:nvPr>
            <p:ph idx="14"/>
          </p:nvPr>
        </p:nvSpPr>
        <p:spPr>
          <a:xfrm>
            <a:off x="3657600" y="6096000"/>
            <a:ext cx="5029200" cy="457200"/>
          </a:xfrm>
        </p:spPr>
        <p:txBody>
          <a:bodyPr/>
          <a:lstStyle/>
          <a:p>
            <a:r>
              <a:rPr lang="en-US" sz="3000" dirty="0">
                <a:latin typeface="Calibri" pitchFamily="34" charset="0"/>
                <a:cs typeface="Calibri" pitchFamily="34" charset="0"/>
              </a:rPr>
              <a:t>7-band Landsat satellite </a:t>
            </a:r>
            <a:r>
              <a:rPr lang="en-US" sz="3000" dirty="0" smtClean="0">
                <a:latin typeface="Calibri" pitchFamily="34" charset="0"/>
                <a:cs typeface="Calibri" pitchFamily="34" charset="0"/>
              </a:rPr>
              <a:t>image</a:t>
            </a:r>
            <a:endParaRPr lang="en-US" sz="3000" dirty="0">
              <a:latin typeface="Calibri" pitchFamily="34" charset="0"/>
              <a:cs typeface="Calibri" pitchFamily="34" charset="0"/>
            </a:endParaRP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686810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use </a:t>
            </a:r>
            <a:r>
              <a:rPr lang="en-US" dirty="0" err="1"/>
              <a:t>rasters</a:t>
            </a:r>
            <a:r>
              <a:rPr lang="en-US" dirty="0"/>
              <a:t>?</a:t>
            </a:r>
          </a:p>
        </p:txBody>
      </p:sp>
      <p:sp>
        <p:nvSpPr>
          <p:cNvPr id="3" name="Content Placeholder 2"/>
          <p:cNvSpPr>
            <a:spLocks noGrp="1"/>
          </p:cNvSpPr>
          <p:nvPr>
            <p:ph idx="1"/>
          </p:nvPr>
        </p:nvSpPr>
        <p:spPr>
          <a:xfrm>
            <a:off x="457200" y="1295400"/>
            <a:ext cx="8458200" cy="5212080"/>
          </a:xfrm>
        </p:spPr>
        <p:txBody>
          <a:bodyPr/>
          <a:lstStyle/>
          <a:p>
            <a:r>
              <a:rPr lang="en-US" sz="3000" dirty="0"/>
              <a:t>Better at storing certain kinds of data</a:t>
            </a:r>
          </a:p>
          <a:p>
            <a:r>
              <a:rPr lang="en-US" sz="3000" dirty="0"/>
              <a:t>Better at analyzing certain kinds of data</a:t>
            </a:r>
          </a:p>
          <a:p>
            <a:r>
              <a:rPr lang="en-US" sz="3000" dirty="0"/>
              <a:t>Often faster analysis than vectors</a:t>
            </a:r>
          </a:p>
          <a:p>
            <a:r>
              <a:rPr lang="en-US" sz="3000" dirty="0"/>
              <a:t>Imagery desirable for certain maps</a:t>
            </a:r>
          </a:p>
          <a:p>
            <a:r>
              <a:rPr lang="en-US" sz="3000" dirty="0"/>
              <a:t>BUT</a:t>
            </a:r>
          </a:p>
          <a:p>
            <a:pPr lvl="1"/>
            <a:r>
              <a:rPr lang="en-US" sz="2600" dirty="0"/>
              <a:t>Coordinate precision generally lower</a:t>
            </a:r>
          </a:p>
          <a:p>
            <a:pPr lvl="1"/>
            <a:r>
              <a:rPr lang="en-US" sz="2600" dirty="0"/>
              <a:t>High precision has high storage costs</a:t>
            </a:r>
          </a:p>
          <a:p>
            <a:pPr lvl="1"/>
            <a:r>
              <a:rPr lang="en-US" sz="2600" dirty="0"/>
              <a:t>Cannot store multiple attributes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215363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Raster resolution</a:t>
            </a:r>
            <a:endParaRPr lang="en-US" sz="1500" dirty="0"/>
          </a:p>
        </p:txBody>
      </p:sp>
      <p:sp>
        <p:nvSpPr>
          <p:cNvPr id="2" name="Content Placeholder 2"/>
          <p:cNvSpPr>
            <a:spLocks noGrp="1"/>
          </p:cNvSpPr>
          <p:nvPr>
            <p:ph idx="1"/>
          </p:nvPr>
        </p:nvSpPr>
        <p:spPr>
          <a:xfrm>
            <a:off x="457200" y="1295400"/>
            <a:ext cx="8229600" cy="1676400"/>
          </a:xfrm>
        </p:spPr>
        <p:txBody>
          <a:bodyPr/>
          <a:lstStyle/>
          <a:p>
            <a:pPr>
              <a:spcBef>
                <a:spcPts val="600"/>
              </a:spcBef>
            </a:pPr>
            <a:r>
              <a:rPr lang="en-US" dirty="0"/>
              <a:t>Measured by cell size dimensions</a:t>
            </a:r>
          </a:p>
          <a:p>
            <a:pPr>
              <a:spcBef>
                <a:spcPts val="600"/>
              </a:spcBef>
            </a:pPr>
            <a:r>
              <a:rPr lang="en-US" dirty="0"/>
              <a:t>Storage space increases as the square of the resolution</a:t>
            </a:r>
          </a:p>
        </p:txBody>
      </p:sp>
      <p:pic>
        <p:nvPicPr>
          <p:cNvPr id="614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609600" y="3295075"/>
            <a:ext cx="7796140" cy="226752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762000" y="5562600"/>
            <a:ext cx="2209800" cy="518160"/>
          </a:xfrm>
        </p:spPr>
        <p:txBody>
          <a:bodyPr/>
          <a:lstStyle/>
          <a:p>
            <a:r>
              <a:rPr lang="en-US" sz="2800" dirty="0">
                <a:latin typeface="Calibri" pitchFamily="34" charset="0"/>
                <a:cs typeface="Calibri" pitchFamily="34" charset="0"/>
              </a:rPr>
              <a:t>Vector </a:t>
            </a:r>
            <a:r>
              <a:rPr lang="en-US" sz="2800" dirty="0" smtClean="0">
                <a:latin typeface="Calibri" pitchFamily="34" charset="0"/>
                <a:cs typeface="Calibri" pitchFamily="34" charset="0"/>
              </a:rPr>
              <a:t>format</a:t>
            </a:r>
            <a:endParaRPr lang="en-US" sz="2800" dirty="0">
              <a:latin typeface="Calibri" pitchFamily="34" charset="0"/>
              <a:cs typeface="Calibri" pitchFamily="34" charset="0"/>
            </a:endParaRPr>
          </a:p>
        </p:txBody>
      </p:sp>
      <p:sp>
        <p:nvSpPr>
          <p:cNvPr id="6" name="Content Placeholder 5"/>
          <p:cNvSpPr>
            <a:spLocks noGrp="1"/>
          </p:cNvSpPr>
          <p:nvPr>
            <p:ph idx="15"/>
          </p:nvPr>
        </p:nvSpPr>
        <p:spPr>
          <a:xfrm>
            <a:off x="3962400" y="5562600"/>
            <a:ext cx="2057400" cy="472440"/>
          </a:xfrm>
        </p:spPr>
        <p:txBody>
          <a:bodyPr/>
          <a:lstStyle/>
          <a:p>
            <a:r>
              <a:rPr lang="en-US" sz="2800" dirty="0">
                <a:latin typeface="Calibri" pitchFamily="34" charset="0"/>
                <a:cs typeface="Calibri" pitchFamily="34" charset="0"/>
              </a:rPr>
              <a:t>200 m </a:t>
            </a:r>
            <a:r>
              <a:rPr lang="en-US" sz="2800" dirty="0" smtClean="0">
                <a:latin typeface="Calibri" pitchFamily="34" charset="0"/>
                <a:cs typeface="Calibri" pitchFamily="34" charset="0"/>
              </a:rPr>
              <a:t>raster</a:t>
            </a:r>
            <a:endParaRPr lang="en-US" sz="2800" dirty="0">
              <a:latin typeface="Calibri" pitchFamily="34" charset="0"/>
              <a:cs typeface="Calibri" pitchFamily="34" charset="0"/>
            </a:endParaRPr>
          </a:p>
        </p:txBody>
      </p:sp>
      <p:sp>
        <p:nvSpPr>
          <p:cNvPr id="9" name="Content Placeholder 6"/>
          <p:cNvSpPr>
            <a:spLocks noGrp="1"/>
          </p:cNvSpPr>
          <p:nvPr>
            <p:ph idx="16"/>
          </p:nvPr>
        </p:nvSpPr>
        <p:spPr>
          <a:xfrm>
            <a:off x="7010400" y="5562600"/>
            <a:ext cx="1905000" cy="960120"/>
          </a:xfrm>
        </p:spPr>
        <p:txBody>
          <a:bodyPr/>
          <a:lstStyle/>
          <a:p>
            <a:pPr>
              <a:spcBef>
                <a:spcPts val="600"/>
              </a:spcBef>
              <a:spcAft>
                <a:spcPts val="0"/>
              </a:spcAft>
            </a:pPr>
            <a:r>
              <a:rPr lang="en-US" sz="2800" dirty="0">
                <a:latin typeface="Calibri" pitchFamily="34" charset="0"/>
                <a:cs typeface="Calibri" pitchFamily="34" charset="0"/>
              </a:rPr>
              <a:t>50 m raster</a:t>
            </a:r>
          </a:p>
          <a:p>
            <a:pPr>
              <a:spcBef>
                <a:spcPts val="600"/>
              </a:spcBef>
              <a:spcAft>
                <a:spcPts val="0"/>
              </a:spcAft>
            </a:pPr>
            <a:r>
              <a:rPr lang="en-US" sz="2800" dirty="0">
                <a:latin typeface="Calibri" pitchFamily="34" charset="0"/>
                <a:cs typeface="Calibri" pitchFamily="34" charset="0"/>
              </a:rPr>
              <a:t>16x bigger</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11" name="Text Placeholder 7"/>
          <p:cNvSpPr>
            <a:spLocks noGrp="1"/>
          </p:cNvSpPr>
          <p:nvPr>
            <p:ph type="body" sz="quarter" idx="20"/>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7742037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Cell size units</a:t>
            </a:r>
          </a:p>
        </p:txBody>
      </p:sp>
      <p:sp>
        <p:nvSpPr>
          <p:cNvPr id="2" name="Content Placeholder 2"/>
          <p:cNvSpPr>
            <a:spLocks noGrp="1"/>
          </p:cNvSpPr>
          <p:nvPr>
            <p:ph idx="1"/>
          </p:nvPr>
        </p:nvSpPr>
        <p:spPr>
          <a:xfrm>
            <a:off x="457200" y="1295400"/>
            <a:ext cx="8305800" cy="2743200"/>
          </a:xfrm>
        </p:spPr>
        <p:txBody>
          <a:bodyPr/>
          <a:lstStyle/>
          <a:p>
            <a:pPr>
              <a:spcBef>
                <a:spcPts val="600"/>
              </a:spcBef>
            </a:pPr>
            <a:r>
              <a:rPr lang="en-US" dirty="0"/>
              <a:t>Cell x-y resolution units are based on the raster’s coordinate system definition</a:t>
            </a:r>
          </a:p>
          <a:p>
            <a:pPr lvl="1">
              <a:spcBef>
                <a:spcPts val="600"/>
              </a:spcBef>
            </a:pPr>
            <a:r>
              <a:rPr lang="en-US" dirty="0"/>
              <a:t>Decimal degrees*</a:t>
            </a:r>
          </a:p>
          <a:p>
            <a:pPr lvl="1">
              <a:spcBef>
                <a:spcPts val="600"/>
              </a:spcBef>
            </a:pPr>
            <a:r>
              <a:rPr lang="en-US" dirty="0"/>
              <a:t>Meters</a:t>
            </a:r>
          </a:p>
          <a:p>
            <a:pPr lvl="1">
              <a:spcBef>
                <a:spcPts val="600"/>
              </a:spcBef>
            </a:pPr>
            <a:r>
              <a:rPr lang="en-US" dirty="0"/>
              <a:t>Feet</a:t>
            </a:r>
          </a:p>
        </p:txBody>
      </p:sp>
      <p:pic>
        <p:nvPicPr>
          <p:cNvPr id="717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013200" y="3429000"/>
            <a:ext cx="4913272" cy="31242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4"/>
          <p:cNvSpPr>
            <a:spLocks noGrp="1"/>
          </p:cNvSpPr>
          <p:nvPr>
            <p:ph idx="14"/>
          </p:nvPr>
        </p:nvSpPr>
        <p:spPr>
          <a:xfrm>
            <a:off x="533400" y="4343400"/>
            <a:ext cx="3276600" cy="1676400"/>
          </a:xfrm>
          <a:solidFill>
            <a:srgbClr val="B0CCB0"/>
          </a:solidFill>
        </p:spPr>
        <p:txBody>
          <a:bodyPr anchor="ctr"/>
          <a:lstStyle/>
          <a:p>
            <a:pPr>
              <a:spcBef>
                <a:spcPct val="50000"/>
              </a:spcBef>
            </a:pPr>
            <a:r>
              <a:rPr lang="en-US" sz="2200" dirty="0">
                <a:latin typeface="Calibri" pitchFamily="34" charset="0"/>
                <a:cs typeface="Calibri" pitchFamily="34" charset="0"/>
              </a:rPr>
              <a:t>*Because distances and areas are fundamental to raster analysis, it is best to use projected coordinate systems for </a:t>
            </a:r>
            <a:r>
              <a:rPr lang="en-US" sz="2200" dirty="0" err="1">
                <a:latin typeface="Calibri" pitchFamily="34" charset="0"/>
                <a:cs typeface="Calibri" pitchFamily="34" charset="0"/>
              </a:rPr>
              <a:t>rasters</a:t>
            </a:r>
            <a:r>
              <a:rPr lang="en-US" sz="2200" dirty="0">
                <a:latin typeface="Calibri" pitchFamily="34" charset="0"/>
                <a:cs typeface="Calibri" pitchFamily="34" charset="0"/>
              </a:rPr>
              <a:t>.</a:t>
            </a: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968602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Raster analysis</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81000" y="1905000"/>
            <a:ext cx="4114800" cy="41148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4648200" y="1447800"/>
            <a:ext cx="4267200" cy="5029200"/>
          </a:xfrm>
        </p:spPr>
        <p:txBody>
          <a:bodyPr/>
          <a:lstStyle/>
          <a:p>
            <a:pPr>
              <a:spcBef>
                <a:spcPts val="600"/>
              </a:spcBef>
            </a:pPr>
            <a:r>
              <a:rPr lang="en-US" sz="3000" dirty="0"/>
              <a:t>Raster analysis </a:t>
            </a:r>
            <a:r>
              <a:rPr lang="en-US" sz="3000" dirty="0" smtClean="0"/>
              <a:t>uses</a:t>
            </a:r>
            <a:br>
              <a:rPr lang="en-US" sz="3000" dirty="0" smtClean="0"/>
            </a:br>
            <a:r>
              <a:rPr lang="en-US" sz="3000" dirty="0" smtClean="0"/>
              <a:t>cell-by-cell </a:t>
            </a:r>
            <a:r>
              <a:rPr lang="en-US" sz="3000" dirty="0"/>
              <a:t>functions </a:t>
            </a:r>
            <a:r>
              <a:rPr lang="en-US" sz="3000" dirty="0" smtClean="0"/>
              <a:t>on</a:t>
            </a:r>
            <a:br>
              <a:rPr lang="en-US" sz="3000" dirty="0" smtClean="0"/>
            </a:br>
            <a:r>
              <a:rPr lang="en-US" sz="3000" dirty="0" smtClean="0"/>
              <a:t>one </a:t>
            </a:r>
            <a:r>
              <a:rPr lang="en-US" sz="3000" dirty="0"/>
              <a:t>or more input grids.</a:t>
            </a:r>
          </a:p>
          <a:p>
            <a:pPr>
              <a:spcBef>
                <a:spcPts val="600"/>
              </a:spcBef>
            </a:pPr>
            <a:r>
              <a:rPr lang="en-US" sz="3000" dirty="0"/>
              <a:t>Cells must be the same size and line up spatially.</a:t>
            </a:r>
          </a:p>
          <a:p>
            <a:pPr>
              <a:spcBef>
                <a:spcPts val="600"/>
              </a:spcBef>
            </a:pPr>
            <a:r>
              <a:rPr lang="en-US" sz="3000" dirty="0"/>
              <a:t>Older software required the user to ensure that all input </a:t>
            </a:r>
            <a:r>
              <a:rPr lang="en-US" sz="3000" dirty="0" err="1"/>
              <a:t>rasters</a:t>
            </a:r>
            <a:r>
              <a:rPr lang="en-US" sz="3000" dirty="0"/>
              <a:t> had exactly the same size, shape, and aligned cell sizes</a:t>
            </a:r>
            <a:r>
              <a:rPr lang="en-US" sz="3000" dirty="0" smtClean="0"/>
              <a:t>.</a:t>
            </a:r>
            <a:endParaRPr lang="en-US" sz="3000" dirty="0"/>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275841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Resampling</a:t>
            </a: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33400" y="1524000"/>
            <a:ext cx="2146649" cy="213360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tretch>
            <a:fillRect/>
          </a:stretch>
        </p:blipFill>
        <p:spPr bwMode="auto">
          <a:xfrm>
            <a:off x="304799" y="3886200"/>
            <a:ext cx="2590119" cy="2057400"/>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4"/>
          <p:cNvSpPr>
            <a:spLocks noGrp="1"/>
          </p:cNvSpPr>
          <p:nvPr>
            <p:ph idx="14"/>
          </p:nvPr>
        </p:nvSpPr>
        <p:spPr>
          <a:xfrm>
            <a:off x="3048000" y="1295400"/>
            <a:ext cx="5943600" cy="4876800"/>
          </a:xfrm>
        </p:spPr>
        <p:txBody>
          <a:bodyPr/>
          <a:lstStyle/>
          <a:p>
            <a:r>
              <a:rPr lang="en-US" sz="2800" dirty="0">
                <a:latin typeface="Calibri" pitchFamily="34" charset="0"/>
                <a:cs typeface="Calibri" pitchFamily="34" charset="0"/>
              </a:rPr>
              <a:t>If input grids do not match, then one must be resampled to match the other.  Resampling can degrade the accuracy of a raster even if the difference in cell size and location is small.</a:t>
            </a:r>
          </a:p>
          <a:p>
            <a:r>
              <a:rPr lang="en-US" sz="2800" dirty="0">
                <a:latin typeface="Calibri" pitchFamily="34" charset="0"/>
                <a:cs typeface="Calibri" pitchFamily="34" charset="0"/>
              </a:rPr>
              <a:t>The new cell grid is determined, and the old cell values must be fit into the new structure somehow.</a:t>
            </a:r>
          </a:p>
          <a:p>
            <a:r>
              <a:rPr lang="en-US" sz="2800" dirty="0">
                <a:latin typeface="Calibri" pitchFamily="34" charset="0"/>
                <a:cs typeface="Calibri" pitchFamily="34" charset="0"/>
              </a:rPr>
              <a:t>Several methods are used for resampling</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17"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644538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Resampling methods</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371600"/>
            <a:ext cx="1676262" cy="158482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2133600" y="1310771"/>
            <a:ext cx="6858000" cy="1752600"/>
          </a:xfrm>
        </p:spPr>
        <p:txBody>
          <a:bodyPr/>
          <a:lstStyle/>
          <a:p>
            <a:pPr>
              <a:spcBef>
                <a:spcPct val="50000"/>
              </a:spcBef>
            </a:pPr>
            <a:r>
              <a:rPr lang="en-US" sz="2200" b="1" dirty="0">
                <a:latin typeface="Calibri" pitchFamily="34" charset="0"/>
                <a:cs typeface="Calibri" pitchFamily="34" charset="0"/>
              </a:rPr>
              <a:t>Nearest neighbor resampling </a:t>
            </a:r>
            <a:r>
              <a:rPr lang="en-US" sz="2200" dirty="0">
                <a:latin typeface="Calibri" pitchFamily="34" charset="0"/>
                <a:cs typeface="Calibri" pitchFamily="34" charset="0"/>
              </a:rPr>
              <a:t>grabs the value from the old cell that falls at the center of the new cell.  It preserves the original value and should always be used with categorical data, or when the original data values need to be preserved.  It is the fastest method.</a:t>
            </a:r>
          </a:p>
        </p:txBody>
      </p:sp>
      <p:pic>
        <p:nvPicPr>
          <p:cNvPr id="5123"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381000" y="3215771"/>
            <a:ext cx="1676262" cy="1584829"/>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5"/>
          <p:cNvSpPr>
            <a:spLocks noGrp="1"/>
          </p:cNvSpPr>
          <p:nvPr>
            <p:ph idx="15"/>
          </p:nvPr>
        </p:nvSpPr>
        <p:spPr>
          <a:xfrm>
            <a:off x="2133600" y="3276600"/>
            <a:ext cx="6858000" cy="1371600"/>
          </a:xfrm>
        </p:spPr>
        <p:txBody>
          <a:bodyPr/>
          <a:lstStyle/>
          <a:p>
            <a:r>
              <a:rPr lang="en-US" sz="2200" b="1" dirty="0">
                <a:latin typeface="Calibri" pitchFamily="34" charset="0"/>
                <a:cs typeface="Calibri" pitchFamily="34" charset="0"/>
              </a:rPr>
              <a:t>Bilinear resampling </a:t>
            </a:r>
            <a:r>
              <a:rPr lang="en-US" sz="2200" dirty="0">
                <a:latin typeface="Calibri" pitchFamily="34" charset="0"/>
                <a:cs typeface="Calibri" pitchFamily="34" charset="0"/>
              </a:rPr>
              <a:t>calculates a new value from the four cells that fall closest to the center of the new cell.  It uses a distance-weighted algorithm based on the old cell centers.  It is best used with continuous data such as elevation.</a:t>
            </a:r>
          </a:p>
        </p:txBody>
      </p:sp>
      <p:pic>
        <p:nvPicPr>
          <p:cNvPr id="5124" name="Picture 6"/>
          <p:cNvPicPr>
            <a:picLocks noGrp="1" noChangeAspect="1" noChangeArrowheads="1"/>
          </p:cNvPicPr>
          <p:nvPr>
            <p:ph idx="16"/>
          </p:nvPr>
        </p:nvPicPr>
        <p:blipFill>
          <a:blip r:embed="rId4">
            <a:extLst>
              <a:ext uri="{28A0092B-C50C-407E-A947-70E740481C1C}">
                <a14:useLocalDpi xmlns:a14="http://schemas.microsoft.com/office/drawing/2010/main" val="0"/>
              </a:ext>
            </a:extLst>
          </a:blip>
          <a:srcRect/>
          <a:stretch>
            <a:fillRect/>
          </a:stretch>
        </p:blipFill>
        <p:spPr bwMode="auto">
          <a:xfrm>
            <a:off x="381000" y="4961986"/>
            <a:ext cx="1676262" cy="1597020"/>
          </a:xfrm>
          <a:prstGeom prst="rect">
            <a:avLst/>
          </a:prstGeom>
          <a:noFill/>
          <a:extLst>
            <a:ext uri="{909E8E84-426E-40DD-AFC4-6F175D3DCCD1}">
              <a14:hiddenFill xmlns:a14="http://schemas.microsoft.com/office/drawing/2010/main">
                <a:solidFill>
                  <a:srgbClr val="FFFFFF"/>
                </a:solidFill>
              </a14:hiddenFill>
            </a:ext>
          </a:extLst>
        </p:spPr>
      </p:pic>
      <p:sp>
        <p:nvSpPr>
          <p:cNvPr id="14" name="Content Placeholder 7"/>
          <p:cNvSpPr>
            <a:spLocks noGrp="1"/>
          </p:cNvSpPr>
          <p:nvPr>
            <p:ph idx="17"/>
          </p:nvPr>
        </p:nvSpPr>
        <p:spPr>
          <a:xfrm>
            <a:off x="2133600" y="4876800"/>
            <a:ext cx="6858000" cy="1676400"/>
          </a:xfrm>
        </p:spPr>
        <p:txBody>
          <a:bodyPr/>
          <a:lstStyle/>
          <a:p>
            <a:r>
              <a:rPr lang="en-US" sz="2200" b="1" dirty="0">
                <a:latin typeface="Calibri" pitchFamily="34" charset="0"/>
                <a:cs typeface="Calibri" pitchFamily="34" charset="0"/>
              </a:rPr>
              <a:t>Cubic convolution resampling </a:t>
            </a:r>
            <a:r>
              <a:rPr lang="en-US" sz="2200" dirty="0">
                <a:latin typeface="Calibri" pitchFamily="34" charset="0"/>
                <a:cs typeface="Calibri" pitchFamily="34" charset="0"/>
              </a:rPr>
              <a:t>calculates a new value from the sixteen cells that fall closest to the center of the new cell.  It uses a distance-weighted algorithm based on the old cell centers.  It is best used with continuous data such as elevation.  It is the most time-consuming method.</a:t>
            </a:r>
          </a:p>
        </p:txBody>
      </p:sp>
      <p:sp>
        <p:nvSpPr>
          <p:cNvPr id="9" name="Text Placeholder 8"/>
          <p:cNvSpPr>
            <a:spLocks noGrp="1"/>
          </p:cNvSpPr>
          <p:nvPr>
            <p:ph type="body" sz="quarter" idx="20"/>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2866130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Caution</a:t>
            </a:r>
          </a:p>
        </p:txBody>
      </p:sp>
      <p:sp>
        <p:nvSpPr>
          <p:cNvPr id="3" name="Content Placeholder 2"/>
          <p:cNvSpPr>
            <a:spLocks noGrp="1"/>
          </p:cNvSpPr>
          <p:nvPr>
            <p:ph idx="1"/>
          </p:nvPr>
        </p:nvSpPr>
        <p:spPr>
          <a:xfrm>
            <a:off x="457200" y="1295400"/>
            <a:ext cx="8229600" cy="5303520"/>
          </a:xfrm>
        </p:spPr>
        <p:txBody>
          <a:bodyPr/>
          <a:lstStyle/>
          <a:p>
            <a:pPr>
              <a:spcBef>
                <a:spcPts val="600"/>
              </a:spcBef>
              <a:spcAft>
                <a:spcPts val="300"/>
              </a:spcAft>
            </a:pPr>
            <a:r>
              <a:rPr lang="en-US" sz="2800" dirty="0"/>
              <a:t>ArcGIS automatically resamples </a:t>
            </a:r>
            <a:r>
              <a:rPr lang="en-US" sz="2800" dirty="0" err="1"/>
              <a:t>rasters</a:t>
            </a:r>
            <a:r>
              <a:rPr lang="en-US" sz="2800" dirty="0"/>
              <a:t> for analysis if needed, without warning the user.</a:t>
            </a:r>
          </a:p>
          <a:p>
            <a:pPr>
              <a:spcBef>
                <a:spcPts val="600"/>
              </a:spcBef>
              <a:spcAft>
                <a:spcPts val="300"/>
              </a:spcAft>
            </a:pPr>
            <a:r>
              <a:rPr lang="en-US" sz="2800" dirty="0"/>
              <a:t>Because resampling can degrade raster quality, users should be aware that this may be happening.</a:t>
            </a:r>
          </a:p>
          <a:p>
            <a:pPr>
              <a:spcBef>
                <a:spcPts val="600"/>
              </a:spcBef>
              <a:spcAft>
                <a:spcPts val="300"/>
              </a:spcAft>
            </a:pPr>
            <a:r>
              <a:rPr lang="en-US" sz="2800" dirty="0"/>
              <a:t>Best practices:</a:t>
            </a:r>
          </a:p>
          <a:p>
            <a:pPr lvl="1">
              <a:spcBef>
                <a:spcPts val="600"/>
              </a:spcBef>
              <a:spcAft>
                <a:spcPts val="300"/>
              </a:spcAft>
            </a:pPr>
            <a:r>
              <a:rPr lang="en-US" sz="2400" dirty="0" smtClean="0"/>
              <a:t>Strive to create and keep analysis data in aligned </a:t>
            </a:r>
            <a:r>
              <a:rPr lang="en-US" sz="2400" dirty="0" err="1" smtClean="0"/>
              <a:t>rasters</a:t>
            </a:r>
            <a:r>
              <a:rPr lang="en-US" sz="2400" dirty="0" smtClean="0"/>
              <a:t> with common extents and cell sizes.</a:t>
            </a:r>
          </a:p>
          <a:p>
            <a:pPr lvl="1">
              <a:spcBef>
                <a:spcPts val="600"/>
              </a:spcBef>
              <a:spcAft>
                <a:spcPts val="300"/>
              </a:spcAft>
            </a:pPr>
            <a:r>
              <a:rPr lang="en-US" sz="2400" dirty="0" smtClean="0"/>
              <a:t>Use environment settings to enforce common grids for newly created </a:t>
            </a:r>
            <a:r>
              <a:rPr lang="en-US" sz="2400" dirty="0" err="1" smtClean="0"/>
              <a:t>rasters</a:t>
            </a:r>
            <a:endParaRPr lang="en-US" sz="2400" dirty="0" smtClean="0"/>
          </a:p>
          <a:p>
            <a:pPr lvl="1">
              <a:spcBef>
                <a:spcPts val="600"/>
              </a:spcBef>
              <a:spcAft>
                <a:spcPts val="300"/>
              </a:spcAft>
            </a:pPr>
            <a:r>
              <a:rPr lang="en-US" sz="2400" dirty="0" smtClean="0"/>
              <a:t>Use the available resampling functions to prepare data, so that YOU can control how resampling happens rather than having the software do it automatically.</a:t>
            </a:r>
            <a:endParaRPr lang="en-US" sz="2400" dirty="0"/>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2825403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Raster analysis </a:t>
            </a:r>
            <a:r>
              <a:rPr lang="en-US" dirty="0" smtClean="0"/>
              <a:t>techniques</a:t>
            </a:r>
            <a:r>
              <a:rPr lang="en-US" sz="1200" dirty="0" smtClean="0"/>
              <a:t> 1</a:t>
            </a:r>
            <a:endParaRPr lang="en-US" sz="1200" dirty="0"/>
          </a:p>
        </p:txBody>
      </p:sp>
      <p:sp>
        <p:nvSpPr>
          <p:cNvPr id="8" name="Content Placeholder 2"/>
          <p:cNvSpPr>
            <a:spLocks noGrp="1"/>
          </p:cNvSpPr>
          <p:nvPr>
            <p:ph idx="1"/>
          </p:nvPr>
        </p:nvSpPr>
        <p:spPr>
          <a:xfrm>
            <a:off x="457200" y="3657600"/>
            <a:ext cx="8229600" cy="1447800"/>
          </a:xfrm>
        </p:spPr>
        <p:txBody>
          <a:bodyPr/>
          <a:lstStyle/>
          <a:p>
            <a:pPr algn="ctr"/>
            <a:r>
              <a:rPr lang="en-US" dirty="0"/>
              <a:t>Map algebra and Boolean overlay</a:t>
            </a:r>
          </a:p>
          <a:p>
            <a:pPr algn="ctr"/>
            <a:r>
              <a:rPr lang="en-US" dirty="0">
                <a:solidFill>
                  <a:srgbClr val="5A5000"/>
                </a:solidFill>
              </a:rPr>
              <a:t>Other functions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3882399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lstStyle/>
          <a:p>
            <a:r>
              <a:rPr lang="en-US" dirty="0"/>
              <a:t>Outline</a:t>
            </a:r>
          </a:p>
        </p:txBody>
      </p:sp>
      <p:sp>
        <p:nvSpPr>
          <p:cNvPr id="4" name="Content Placeholder 2"/>
          <p:cNvSpPr>
            <a:spLocks noGrp="1"/>
          </p:cNvSpPr>
          <p:nvPr>
            <p:ph idx="1"/>
          </p:nvPr>
        </p:nvSpPr>
        <p:spPr>
          <a:xfrm>
            <a:off x="457200" y="838200"/>
            <a:ext cx="8229600" cy="5760720"/>
          </a:xfrm>
        </p:spPr>
        <p:txBody>
          <a:bodyPr/>
          <a:lstStyle/>
          <a:p>
            <a:r>
              <a:rPr lang="en-US" sz="2800" dirty="0">
                <a:solidFill>
                  <a:srgbClr val="B60000"/>
                </a:solidFill>
                <a:hlinkClick r:id="rId2" action="ppaction://hlinksldjump"/>
              </a:rPr>
              <a:t>GIS Concepts</a:t>
            </a:r>
            <a:endParaRPr lang="en-US" sz="2800" dirty="0">
              <a:solidFill>
                <a:srgbClr val="B60000"/>
              </a:solidFill>
            </a:endParaRPr>
          </a:p>
          <a:p>
            <a:pPr lvl="1"/>
            <a:r>
              <a:rPr lang="en-US" sz="2400" dirty="0">
                <a:solidFill>
                  <a:srgbClr val="B60000"/>
                </a:solidFill>
                <a:hlinkClick r:id="rId3" action="ppaction://hlinksldjump"/>
              </a:rPr>
              <a:t>Raster data</a:t>
            </a:r>
            <a:endParaRPr lang="en-US" sz="2400" dirty="0">
              <a:solidFill>
                <a:srgbClr val="B60000"/>
              </a:solidFill>
            </a:endParaRPr>
          </a:p>
          <a:p>
            <a:pPr lvl="1"/>
            <a:r>
              <a:rPr lang="en-US" sz="2400" dirty="0">
                <a:solidFill>
                  <a:srgbClr val="B60000"/>
                </a:solidFill>
                <a:hlinkClick r:id="rId4" action="ppaction://hlinksldjump"/>
              </a:rPr>
              <a:t>Raster analysis techniques</a:t>
            </a:r>
            <a:endParaRPr lang="en-US" sz="2400" dirty="0">
              <a:solidFill>
                <a:srgbClr val="B60000"/>
              </a:solidFill>
            </a:endParaRPr>
          </a:p>
          <a:p>
            <a:pPr lvl="2"/>
            <a:r>
              <a:rPr lang="en-US" sz="2000" dirty="0">
                <a:solidFill>
                  <a:srgbClr val="B60000"/>
                </a:solidFill>
                <a:hlinkClick r:id="rId4" action="ppaction://hlinksldjump"/>
              </a:rPr>
              <a:t>Map Algebra and Boolean overlay</a:t>
            </a:r>
            <a:endParaRPr lang="en-US" sz="2000" dirty="0">
              <a:solidFill>
                <a:srgbClr val="B60000"/>
              </a:solidFill>
            </a:endParaRPr>
          </a:p>
          <a:p>
            <a:pPr lvl="2"/>
            <a:r>
              <a:rPr lang="en-US" sz="2000" dirty="0">
                <a:solidFill>
                  <a:srgbClr val="B60000"/>
                </a:solidFill>
                <a:hlinkClick r:id="rId5" action="ppaction://hlinksldjump"/>
              </a:rPr>
              <a:t>Other functions</a:t>
            </a:r>
            <a:endParaRPr lang="en-US" sz="2000" dirty="0">
              <a:solidFill>
                <a:srgbClr val="B60000"/>
              </a:solidFill>
            </a:endParaRPr>
          </a:p>
          <a:p>
            <a:pPr lvl="1"/>
            <a:r>
              <a:rPr lang="en-US" sz="2400" dirty="0">
                <a:solidFill>
                  <a:srgbClr val="B60000"/>
                </a:solidFill>
                <a:hlinkClick r:id="rId6" action="ppaction://hlinksldjump"/>
              </a:rPr>
              <a:t>Raster analysis example</a:t>
            </a:r>
            <a:endParaRPr lang="en-US" sz="2400" dirty="0">
              <a:solidFill>
                <a:srgbClr val="B60000"/>
              </a:solidFill>
            </a:endParaRPr>
          </a:p>
          <a:p>
            <a:r>
              <a:rPr lang="en-US" sz="2800" dirty="0">
                <a:solidFill>
                  <a:srgbClr val="B60000"/>
                </a:solidFill>
                <a:hlinkClick r:id="rId7" action="ppaction://hlinksldjump"/>
              </a:rPr>
              <a:t>About ArcGIS</a:t>
            </a:r>
            <a:endParaRPr lang="en-US" sz="2800" dirty="0">
              <a:solidFill>
                <a:srgbClr val="B60000"/>
              </a:solidFill>
            </a:endParaRPr>
          </a:p>
          <a:p>
            <a:pPr lvl="1"/>
            <a:r>
              <a:rPr lang="en-US" sz="2400" dirty="0">
                <a:solidFill>
                  <a:srgbClr val="B60000"/>
                </a:solidFill>
                <a:hlinkClick r:id="rId8" action="ppaction://hlinksldjump"/>
              </a:rPr>
              <a:t>Storing </a:t>
            </a:r>
            <a:r>
              <a:rPr lang="en-US" sz="2400" dirty="0" err="1">
                <a:solidFill>
                  <a:srgbClr val="B60000"/>
                </a:solidFill>
                <a:hlinkClick r:id="rId8" action="ppaction://hlinksldjump"/>
              </a:rPr>
              <a:t>rasters</a:t>
            </a:r>
            <a:endParaRPr lang="en-US" sz="2400" dirty="0">
              <a:solidFill>
                <a:srgbClr val="B60000"/>
              </a:solidFill>
            </a:endParaRPr>
          </a:p>
          <a:p>
            <a:pPr lvl="1"/>
            <a:r>
              <a:rPr lang="en-US" sz="2400" dirty="0">
                <a:solidFill>
                  <a:srgbClr val="B60000"/>
                </a:solidFill>
                <a:hlinkClick r:id="rId9" action="ppaction://hlinksldjump"/>
              </a:rPr>
              <a:t>Using Spatial Analyst</a:t>
            </a:r>
            <a:endParaRPr lang="en-US" sz="2400" dirty="0">
              <a:solidFill>
                <a:srgbClr val="B60000"/>
              </a:solidFill>
            </a:endParaRPr>
          </a:p>
        </p:txBody>
      </p:sp>
    </p:spTree>
    <p:extLst>
      <p:ext uri="{BB962C8B-B14F-4D97-AF65-F5344CB8AC3E}">
        <p14:creationId xmlns:p14="http://schemas.microsoft.com/office/powerpoint/2010/main" val="766881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 Algebra</a:t>
            </a:r>
          </a:p>
        </p:txBody>
      </p:sp>
      <p:sp>
        <p:nvSpPr>
          <p:cNvPr id="3" name="Content Placeholder 2"/>
          <p:cNvSpPr>
            <a:spLocks noGrp="1"/>
          </p:cNvSpPr>
          <p:nvPr>
            <p:ph idx="1"/>
          </p:nvPr>
        </p:nvSpPr>
        <p:spPr>
          <a:xfrm>
            <a:off x="457200" y="1295400"/>
            <a:ext cx="4114800" cy="3810000"/>
          </a:xfrm>
        </p:spPr>
        <p:txBody>
          <a:bodyPr/>
          <a:lstStyle/>
          <a:p>
            <a:r>
              <a:rPr lang="en-US" dirty="0" err="1"/>
              <a:t>Rasters</a:t>
            </a:r>
            <a:r>
              <a:rPr lang="en-US" dirty="0"/>
              <a:t> are essentially arrays of numbers</a:t>
            </a:r>
          </a:p>
          <a:p>
            <a:r>
              <a:rPr lang="en-US" dirty="0"/>
              <a:t>Can be added, subtracted, </a:t>
            </a:r>
            <a:r>
              <a:rPr lang="en-US" dirty="0" err="1"/>
              <a:t>etc</a:t>
            </a:r>
            <a:endParaRPr lang="en-US" dirty="0"/>
          </a:p>
          <a:p>
            <a:r>
              <a:rPr lang="en-US" dirty="0"/>
              <a:t>Line up matching cells </a:t>
            </a:r>
            <a:r>
              <a:rPr lang="en-US" dirty="0" smtClean="0"/>
              <a:t>vertically</a:t>
            </a:r>
            <a:endParaRPr lang="en-US" dirty="0"/>
          </a:p>
        </p:txBody>
      </p:sp>
      <p:pic>
        <p:nvPicPr>
          <p:cNvPr id="9"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4724400" y="1393016"/>
            <a:ext cx="4003509" cy="4986367"/>
          </a:xfrm>
          <a:prstGeom prst="rect">
            <a:avLst/>
          </a:prstGeom>
          <a:noFill/>
          <a:ln w="9525">
            <a:no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128733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 Algebra: Conversions</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57200" y="1347262"/>
            <a:ext cx="8229600" cy="5154076"/>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593839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Map Algebra: Cut and fill</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622234" y="1383240"/>
            <a:ext cx="5899532" cy="204576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2590800" y="3505200"/>
            <a:ext cx="4038600" cy="457200"/>
          </a:xfrm>
        </p:spPr>
        <p:txBody>
          <a:bodyPr/>
          <a:lstStyle/>
          <a:p>
            <a:pPr>
              <a:spcBef>
                <a:spcPct val="50000"/>
              </a:spcBef>
            </a:pPr>
            <a:r>
              <a:rPr lang="en-US" sz="2400" dirty="0">
                <a:latin typeface="Calibri" pitchFamily="34" charset="0"/>
                <a:cs typeface="Calibri" pitchFamily="34" charset="0"/>
              </a:rPr>
              <a:t>[Initial surface] – [final surface]</a:t>
            </a:r>
          </a:p>
        </p:txBody>
      </p:sp>
      <p:pic>
        <p:nvPicPr>
          <p:cNvPr id="1026"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1828800" y="4267199"/>
            <a:ext cx="5486400" cy="2142031"/>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819898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Map Algebra: model equations</a:t>
            </a:r>
          </a:p>
        </p:txBody>
      </p:sp>
      <p:sp>
        <p:nvSpPr>
          <p:cNvPr id="6" name="Content Placeholder 2"/>
          <p:cNvSpPr>
            <a:spLocks noGrp="1"/>
          </p:cNvSpPr>
          <p:nvPr>
            <p:ph idx="1"/>
          </p:nvPr>
        </p:nvSpPr>
        <p:spPr>
          <a:xfrm>
            <a:off x="457200" y="1295400"/>
            <a:ext cx="3657600" cy="4572000"/>
          </a:xfrm>
        </p:spPr>
        <p:txBody>
          <a:bodyPr/>
          <a:lstStyle/>
          <a:p>
            <a:pPr>
              <a:spcBef>
                <a:spcPts val="600"/>
              </a:spcBef>
            </a:pPr>
            <a:r>
              <a:rPr lang="en-US" dirty="0">
                <a:latin typeface="Calibri" pitchFamily="34" charset="0"/>
                <a:cs typeface="Calibri" pitchFamily="34" charset="0"/>
              </a:rPr>
              <a:t>Complex expressions with multiple inputs to </a:t>
            </a:r>
            <a:r>
              <a:rPr lang="en-US" dirty="0" err="1">
                <a:latin typeface="Calibri" pitchFamily="34" charset="0"/>
                <a:cs typeface="Calibri" pitchFamily="34" charset="0"/>
              </a:rPr>
              <a:t>calcuate</a:t>
            </a:r>
            <a:r>
              <a:rPr lang="en-US" dirty="0">
                <a:latin typeface="Calibri" pitchFamily="34" charset="0"/>
                <a:cs typeface="Calibri" pitchFamily="34" charset="0"/>
              </a:rPr>
              <a:t> risk or hazard index.</a:t>
            </a:r>
          </a:p>
          <a:p>
            <a:pPr>
              <a:spcBef>
                <a:spcPts val="600"/>
              </a:spcBef>
            </a:pPr>
            <a:r>
              <a:rPr lang="en-US" dirty="0">
                <a:latin typeface="Calibri" pitchFamily="34" charset="0"/>
                <a:cs typeface="Calibri" pitchFamily="34" charset="0"/>
              </a:rPr>
              <a:t>Runoff in cm based on four input grids:  </a:t>
            </a:r>
            <a:r>
              <a:rPr lang="en-US" dirty="0" err="1">
                <a:latin typeface="Calibri" pitchFamily="34" charset="0"/>
                <a:cs typeface="Calibri" pitchFamily="34" charset="0"/>
              </a:rPr>
              <a:t>precip</a:t>
            </a:r>
            <a:r>
              <a:rPr lang="en-US" dirty="0">
                <a:latin typeface="Calibri" pitchFamily="34" charset="0"/>
                <a:cs typeface="Calibri" pitchFamily="34" charset="0"/>
              </a:rPr>
              <a:t>, slope, soil infiltration, and vegetation cover</a:t>
            </a:r>
            <a:r>
              <a:rPr lang="en-US" dirty="0" smtClean="0">
                <a:latin typeface="Calibri" pitchFamily="34" charset="0"/>
                <a:cs typeface="Calibri" pitchFamily="34" charset="0"/>
              </a:rPr>
              <a:t>.</a:t>
            </a:r>
            <a:endParaRPr lang="en-US" dirty="0">
              <a:latin typeface="Calibri" pitchFamily="34" charset="0"/>
              <a:cs typeface="Calibri" pitchFamily="34" charset="0"/>
            </a:endParaRPr>
          </a:p>
        </p:txBody>
      </p:sp>
      <p:pic>
        <p:nvPicPr>
          <p:cNvPr id="10" name="Picture 3"/>
          <p:cNvPicPr>
            <a:picLocks noGrp="1" noChangeAspect="1" noChangeArrowheads="1"/>
          </p:cNvPicPr>
          <p:nvPr>
            <p:ph idx="13"/>
          </p:nvPr>
        </p:nvPicPr>
        <p:blipFill>
          <a:blip r:embed="rId2" cstate="print"/>
          <a:srcRect/>
          <a:stretch>
            <a:fillRect/>
          </a:stretch>
        </p:blipFill>
        <p:spPr bwMode="auto">
          <a:xfrm>
            <a:off x="4419600" y="1371599"/>
            <a:ext cx="4495800" cy="4547181"/>
          </a:xfrm>
          <a:prstGeom prst="rect">
            <a:avLst/>
          </a:prstGeom>
          <a:noFill/>
          <a:ln w="12700">
            <a:solidFill>
              <a:srgbClr val="000000"/>
            </a:solidFill>
            <a:miter lim="800000"/>
            <a:headEnd/>
            <a:tailEnd/>
          </a:ln>
        </p:spPr>
      </p:pic>
      <p:sp>
        <p:nvSpPr>
          <p:cNvPr id="4" name="Content Placeholder 4"/>
          <p:cNvSpPr>
            <a:spLocks noGrp="1"/>
          </p:cNvSpPr>
          <p:nvPr>
            <p:ph idx="14"/>
          </p:nvPr>
        </p:nvSpPr>
        <p:spPr>
          <a:xfrm>
            <a:off x="1828800" y="6096000"/>
            <a:ext cx="7162800" cy="457200"/>
          </a:xfrm>
        </p:spPr>
        <p:txBody>
          <a:bodyPr/>
          <a:lstStyle/>
          <a:p>
            <a:r>
              <a:rPr lang="en-US" sz="2800" dirty="0">
                <a:latin typeface="Calibri" pitchFamily="34" charset="0"/>
                <a:cs typeface="Calibri" pitchFamily="34" charset="0"/>
              </a:rPr>
              <a:t>[</a:t>
            </a:r>
            <a:r>
              <a:rPr lang="en-US" sz="2800" dirty="0" err="1">
                <a:latin typeface="Calibri" pitchFamily="34" charset="0"/>
                <a:cs typeface="Calibri" pitchFamily="34" charset="0"/>
              </a:rPr>
              <a:t>Precip</a:t>
            </a:r>
            <a:r>
              <a:rPr lang="en-US" sz="2800" dirty="0">
                <a:latin typeface="Calibri" pitchFamily="34" charset="0"/>
                <a:cs typeface="Calibri" pitchFamily="34" charset="0"/>
              </a:rPr>
              <a:t>] * 2 + [Slope] * 4 / ( [Erode] – [</a:t>
            </a:r>
            <a:r>
              <a:rPr lang="en-US" sz="2800" dirty="0" err="1">
                <a:latin typeface="Calibri" pitchFamily="34" charset="0"/>
                <a:cs typeface="Calibri" pitchFamily="34" charset="0"/>
              </a:rPr>
              <a:t>Vegcover</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5460682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Map Algebra: logical operators</a:t>
            </a:r>
            <a:endParaRPr lang="en-US" sz="1500" dirty="0"/>
          </a:p>
        </p:txBody>
      </p:sp>
      <p:sp>
        <p:nvSpPr>
          <p:cNvPr id="2" name="Content Placeholder 2"/>
          <p:cNvSpPr>
            <a:spLocks noGrp="1"/>
          </p:cNvSpPr>
          <p:nvPr>
            <p:ph idx="1"/>
          </p:nvPr>
        </p:nvSpPr>
        <p:spPr>
          <a:xfrm>
            <a:off x="457200" y="1295400"/>
            <a:ext cx="8229600" cy="1371600"/>
          </a:xfrm>
        </p:spPr>
        <p:txBody>
          <a:bodyPr/>
          <a:lstStyle/>
          <a:p>
            <a:r>
              <a:rPr lang="en-US" sz="3000" dirty="0">
                <a:latin typeface="Calibri" pitchFamily="34" charset="0"/>
                <a:cs typeface="Calibri" pitchFamily="34" charset="0"/>
              </a:rPr>
              <a:t>Logical operators produce either TRUE (1) or FALSE (0) values in the output grid, based on whether a cell meets the condition.</a:t>
            </a:r>
          </a:p>
        </p:txBody>
      </p:sp>
      <p:pic>
        <p:nvPicPr>
          <p:cNvPr id="614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1040570" y="2819400"/>
            <a:ext cx="7062861" cy="280891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838200" y="5638800"/>
            <a:ext cx="2667000" cy="518160"/>
          </a:xfrm>
        </p:spPr>
        <p:txBody>
          <a:bodyPr/>
          <a:lstStyle/>
          <a:p>
            <a:r>
              <a:rPr lang="en-US" sz="2600" dirty="0">
                <a:latin typeface="Calibri" pitchFamily="34" charset="0"/>
                <a:cs typeface="Calibri" pitchFamily="34" charset="0"/>
              </a:rPr>
              <a:t>[Elevation] &gt; 1200 </a:t>
            </a:r>
          </a:p>
        </p:txBody>
      </p:sp>
      <p:sp>
        <p:nvSpPr>
          <p:cNvPr id="6" name="Content Placeholder 5"/>
          <p:cNvSpPr>
            <a:spLocks noGrp="1"/>
          </p:cNvSpPr>
          <p:nvPr>
            <p:ph idx="15"/>
          </p:nvPr>
        </p:nvSpPr>
        <p:spPr>
          <a:xfrm>
            <a:off x="3657600" y="5638800"/>
            <a:ext cx="1828800" cy="472440"/>
          </a:xfrm>
        </p:spPr>
        <p:txBody>
          <a:bodyPr/>
          <a:lstStyle/>
          <a:p>
            <a:r>
              <a:rPr lang="en-US" sz="2600" dirty="0">
                <a:latin typeface="Calibri" pitchFamily="34" charset="0"/>
                <a:cs typeface="Calibri" pitchFamily="34" charset="0"/>
              </a:rPr>
              <a:t>[Slope] &lt; 10 </a:t>
            </a:r>
          </a:p>
        </p:txBody>
      </p:sp>
      <p:sp>
        <p:nvSpPr>
          <p:cNvPr id="9" name="Content Placeholder 6"/>
          <p:cNvSpPr>
            <a:spLocks noGrp="1"/>
          </p:cNvSpPr>
          <p:nvPr>
            <p:ph idx="16"/>
          </p:nvPr>
        </p:nvSpPr>
        <p:spPr>
          <a:xfrm>
            <a:off x="5867400" y="5638800"/>
            <a:ext cx="3124200" cy="822960"/>
          </a:xfrm>
        </p:spPr>
        <p:txBody>
          <a:bodyPr/>
          <a:lstStyle/>
          <a:p>
            <a:pPr>
              <a:spcBef>
                <a:spcPts val="600"/>
              </a:spcBef>
              <a:spcAft>
                <a:spcPts val="0"/>
              </a:spcAft>
            </a:pPr>
            <a:r>
              <a:rPr lang="en-US" sz="2600" dirty="0">
                <a:latin typeface="Calibri" pitchFamily="34" charset="0"/>
                <a:cs typeface="Calibri" pitchFamily="34" charset="0"/>
              </a:rPr>
              <a:t>[</a:t>
            </a:r>
            <a:r>
              <a:rPr lang="en-US" sz="2600" dirty="0" err="1">
                <a:latin typeface="Calibri" pitchFamily="34" charset="0"/>
                <a:cs typeface="Calibri" pitchFamily="34" charset="0"/>
              </a:rPr>
              <a:t>crowncov</a:t>
            </a:r>
            <a:r>
              <a:rPr lang="en-US" sz="2600" dirty="0">
                <a:latin typeface="Calibri" pitchFamily="34" charset="0"/>
                <a:cs typeface="Calibri" pitchFamily="34" charset="0"/>
              </a:rPr>
              <a:t>] &lt; 70  AND [</a:t>
            </a:r>
            <a:r>
              <a:rPr lang="en-US" sz="2600" dirty="0" err="1">
                <a:latin typeface="Calibri" pitchFamily="34" charset="0"/>
                <a:cs typeface="Calibri" pitchFamily="34" charset="0"/>
              </a:rPr>
              <a:t>crowncov</a:t>
            </a:r>
            <a:r>
              <a:rPr lang="en-US" sz="2600" dirty="0">
                <a:latin typeface="Calibri" pitchFamily="34" charset="0"/>
                <a:cs typeface="Calibri" pitchFamily="34" charset="0"/>
              </a:rPr>
              <a:t>] &gt; 40</a:t>
            </a:r>
          </a:p>
        </p:txBody>
      </p:sp>
      <p:sp>
        <p:nvSpPr>
          <p:cNvPr id="11" name="Text Placeholder 7"/>
          <p:cNvSpPr>
            <a:spLocks noGrp="1"/>
          </p:cNvSpPr>
          <p:nvPr>
            <p:ph type="body" sz="quarter" idx="20"/>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0631953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Boolean </a:t>
            </a:r>
            <a:r>
              <a:rPr lang="en-US" dirty="0" err="1"/>
              <a:t>rasters</a:t>
            </a:r>
            <a:endParaRPr lang="en-US" dirty="0"/>
          </a:p>
        </p:txBody>
      </p:sp>
      <p:sp>
        <p:nvSpPr>
          <p:cNvPr id="2" name="Content Placeholder 2"/>
          <p:cNvSpPr>
            <a:spLocks noGrp="1"/>
          </p:cNvSpPr>
          <p:nvPr>
            <p:ph idx="1"/>
          </p:nvPr>
        </p:nvSpPr>
        <p:spPr>
          <a:xfrm>
            <a:off x="457200" y="1295400"/>
            <a:ext cx="8229600" cy="1066800"/>
          </a:xfrm>
        </p:spPr>
        <p:txBody>
          <a:bodyPr/>
          <a:lstStyle/>
          <a:p>
            <a:r>
              <a:rPr lang="en-US" dirty="0"/>
              <a:t>Boolean </a:t>
            </a:r>
            <a:r>
              <a:rPr lang="en-US" dirty="0" err="1"/>
              <a:t>rasters</a:t>
            </a:r>
            <a:r>
              <a:rPr lang="en-US" dirty="0"/>
              <a:t> represent maps of True/False states for a particular </a:t>
            </a:r>
            <a:r>
              <a:rPr lang="en-US" dirty="0" smtClean="0"/>
              <a:t>condition</a:t>
            </a:r>
            <a:endParaRPr lang="en-US" dirty="0"/>
          </a:p>
        </p:txBody>
      </p:sp>
      <p:pic>
        <p:nvPicPr>
          <p:cNvPr id="205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 y="2819400"/>
            <a:ext cx="8229600" cy="285456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4"/>
          <p:cNvSpPr>
            <a:spLocks noGrp="1"/>
          </p:cNvSpPr>
          <p:nvPr>
            <p:ph idx="14"/>
          </p:nvPr>
        </p:nvSpPr>
        <p:spPr>
          <a:xfrm>
            <a:off x="3009900" y="5943600"/>
            <a:ext cx="3124200" cy="457200"/>
          </a:xfrm>
        </p:spPr>
        <p:txBody>
          <a:bodyPr anchor="ctr"/>
          <a:lstStyle/>
          <a:p>
            <a:r>
              <a:rPr lang="en-US" sz="2800" dirty="0">
                <a:latin typeface="Calibri" pitchFamily="34" charset="0"/>
                <a:cs typeface="Calibri" pitchFamily="34" charset="0"/>
              </a:rPr>
              <a:t>Slope &lt; 10 degrees</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17"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5534196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Boolean operators</a:t>
            </a:r>
            <a:r>
              <a:rPr lang="en-US" sz="1200" dirty="0" smtClean="0"/>
              <a:t> 1</a:t>
            </a:r>
            <a:endParaRPr lang="en-US" sz="12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421070"/>
            <a:ext cx="8229600" cy="497973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457200" y="3886200"/>
            <a:ext cx="2133600" cy="2514600"/>
          </a:xfrm>
        </p:spPr>
        <p:txBody>
          <a:bodyPr/>
          <a:lstStyle/>
          <a:p>
            <a:r>
              <a:rPr lang="en-US" sz="2600" dirty="0">
                <a:latin typeface="Calibri" pitchFamily="34" charset="0"/>
                <a:cs typeface="Calibri" pitchFamily="34" charset="0"/>
              </a:rPr>
              <a:t>Boolean </a:t>
            </a:r>
            <a:r>
              <a:rPr lang="en-US" sz="2600" dirty="0" err="1">
                <a:latin typeface="Calibri" pitchFamily="34" charset="0"/>
                <a:cs typeface="Calibri" pitchFamily="34" charset="0"/>
              </a:rPr>
              <a:t>rasters</a:t>
            </a:r>
            <a:r>
              <a:rPr lang="en-US" sz="2600" dirty="0">
                <a:latin typeface="Calibri" pitchFamily="34" charset="0"/>
                <a:cs typeface="Calibri" pitchFamily="34" charset="0"/>
              </a:rPr>
              <a:t> can be evaluated further using the Boolean operators</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9399400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Boolean </a:t>
            </a:r>
            <a:r>
              <a:rPr lang="en-US" dirty="0" smtClean="0"/>
              <a:t>operators</a:t>
            </a:r>
            <a:r>
              <a:rPr lang="en-US" sz="1200" dirty="0" smtClean="0"/>
              <a:t> 2</a:t>
            </a:r>
            <a:endParaRPr lang="en-US" sz="1200"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04800" y="1387549"/>
            <a:ext cx="8534400" cy="507350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283424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Boolean </a:t>
            </a:r>
            <a:r>
              <a:rPr lang="en-US" dirty="0" smtClean="0"/>
              <a:t>operators</a:t>
            </a:r>
            <a:r>
              <a:rPr lang="en-US" sz="1200" dirty="0" smtClean="0"/>
              <a:t> 3</a:t>
            </a:r>
            <a:endParaRPr lang="en-US" sz="1200"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24414" y="1387549"/>
            <a:ext cx="8095171" cy="507350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990681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Boolean overlay (AND)</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57200" y="2209800"/>
            <a:ext cx="8229600" cy="296407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457200" y="5257800"/>
            <a:ext cx="5486400" cy="609600"/>
          </a:xfrm>
        </p:spPr>
        <p:txBody>
          <a:bodyPr/>
          <a:lstStyle/>
          <a:p>
            <a:r>
              <a:rPr lang="en-US" dirty="0">
                <a:latin typeface="Calibri" pitchFamily="34" charset="0"/>
                <a:cs typeface="Calibri" pitchFamily="34" charset="0"/>
              </a:rPr>
              <a:t>[PrecipGT60] AND [ElevGT1500</a:t>
            </a:r>
            <a:r>
              <a:rPr lang="en-US" dirty="0" smtClean="0">
                <a:latin typeface="Calibri" pitchFamily="34" charset="0"/>
                <a:cs typeface="Calibri" pitchFamily="34" charset="0"/>
              </a:rPr>
              <a:t>]</a:t>
            </a:r>
            <a:endParaRPr lang="en-US" dirty="0">
              <a:latin typeface="Calibri" pitchFamily="34" charset="0"/>
              <a:cs typeface="Calibri" pitchFamily="34" charset="0"/>
            </a:endParaRP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824967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GIS Concepts</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en-US" dirty="0"/>
              <a:t>Chapter 11.</a:t>
            </a:r>
          </a:p>
          <a:p>
            <a:pPr algn="ctr"/>
            <a:r>
              <a:rPr lang="en-US" dirty="0"/>
              <a:t>Raster Analysis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478433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AND is also multiplication</a:t>
            </a:r>
            <a:endParaRPr lang="en-US" sz="12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37357" y="1333626"/>
            <a:ext cx="7869286" cy="3047748"/>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609600" y="4572000"/>
            <a:ext cx="1752600" cy="1981200"/>
          </a:xfrm>
          <a:ln>
            <a:solidFill>
              <a:schemeClr val="tx1"/>
            </a:solidFill>
          </a:ln>
        </p:spPr>
        <p:txBody>
          <a:bodyPr/>
          <a:lstStyle/>
          <a:p>
            <a:pPr>
              <a:spcBef>
                <a:spcPts val="600"/>
              </a:spcBef>
            </a:pPr>
            <a:r>
              <a:rPr lang="en-US" sz="2400" dirty="0">
                <a:latin typeface="Calibri" pitchFamily="34" charset="0"/>
                <a:cs typeface="Calibri" pitchFamily="34" charset="0"/>
              </a:rPr>
              <a:t>1 AND 1 = 1</a:t>
            </a:r>
          </a:p>
          <a:p>
            <a:pPr>
              <a:spcBef>
                <a:spcPts val="600"/>
              </a:spcBef>
            </a:pPr>
            <a:r>
              <a:rPr lang="en-US" sz="2400" dirty="0">
                <a:latin typeface="Calibri" pitchFamily="34" charset="0"/>
                <a:cs typeface="Calibri" pitchFamily="34" charset="0"/>
              </a:rPr>
              <a:t>1 AND 0 = 0</a:t>
            </a:r>
          </a:p>
          <a:p>
            <a:pPr>
              <a:spcBef>
                <a:spcPts val="600"/>
              </a:spcBef>
            </a:pPr>
            <a:r>
              <a:rPr lang="en-US" sz="2400" dirty="0">
                <a:latin typeface="Calibri" pitchFamily="34" charset="0"/>
                <a:cs typeface="Calibri" pitchFamily="34" charset="0"/>
              </a:rPr>
              <a:t>0 AND 1 = 0</a:t>
            </a:r>
          </a:p>
          <a:p>
            <a:pPr>
              <a:spcBef>
                <a:spcPts val="600"/>
              </a:spcBef>
            </a:pPr>
            <a:r>
              <a:rPr lang="en-US" sz="2400" dirty="0">
                <a:latin typeface="Calibri" pitchFamily="34" charset="0"/>
                <a:cs typeface="Calibri" pitchFamily="34" charset="0"/>
              </a:rPr>
              <a:t>0 AND 0 = </a:t>
            </a:r>
            <a:r>
              <a:rPr lang="en-US" sz="2400" dirty="0" smtClean="0">
                <a:latin typeface="Calibri" pitchFamily="34" charset="0"/>
                <a:cs typeface="Calibri" pitchFamily="34" charset="0"/>
              </a:rPr>
              <a:t>0</a:t>
            </a:r>
            <a:endParaRPr lang="en-US" sz="2400" dirty="0">
              <a:latin typeface="Calibri" pitchFamily="34" charset="0"/>
              <a:cs typeface="Calibri" pitchFamily="34" charset="0"/>
            </a:endParaRPr>
          </a:p>
        </p:txBody>
      </p:sp>
      <p:sp>
        <p:nvSpPr>
          <p:cNvPr id="5" name="Content Placeholder 4"/>
          <p:cNvSpPr>
            <a:spLocks noGrp="1"/>
          </p:cNvSpPr>
          <p:nvPr>
            <p:ph idx="14"/>
          </p:nvPr>
        </p:nvSpPr>
        <p:spPr>
          <a:xfrm>
            <a:off x="2667000" y="4572000"/>
            <a:ext cx="1295400" cy="1981200"/>
          </a:xfrm>
          <a:ln>
            <a:solidFill>
              <a:schemeClr val="tx1"/>
            </a:solidFill>
          </a:ln>
        </p:spPr>
        <p:txBody>
          <a:bodyPr/>
          <a:lstStyle/>
          <a:p>
            <a:pPr>
              <a:spcBef>
                <a:spcPts val="600"/>
              </a:spcBef>
            </a:pPr>
            <a:r>
              <a:rPr lang="en-US" sz="2400" dirty="0">
                <a:latin typeface="Calibri" pitchFamily="34" charset="0"/>
                <a:cs typeface="Calibri" pitchFamily="34" charset="0"/>
              </a:rPr>
              <a:t>1 × 1 = 1</a:t>
            </a:r>
          </a:p>
          <a:p>
            <a:pPr>
              <a:spcBef>
                <a:spcPts val="600"/>
              </a:spcBef>
            </a:pPr>
            <a:r>
              <a:rPr lang="en-US" sz="2400" dirty="0">
                <a:latin typeface="Calibri" pitchFamily="34" charset="0"/>
                <a:cs typeface="Calibri" pitchFamily="34" charset="0"/>
              </a:rPr>
              <a:t>1 × 0 = 0</a:t>
            </a:r>
          </a:p>
          <a:p>
            <a:pPr>
              <a:spcBef>
                <a:spcPts val="600"/>
              </a:spcBef>
            </a:pPr>
            <a:r>
              <a:rPr lang="en-US" sz="2400" dirty="0">
                <a:latin typeface="Calibri" pitchFamily="34" charset="0"/>
                <a:cs typeface="Calibri" pitchFamily="34" charset="0"/>
              </a:rPr>
              <a:t>0 × 1 = 0</a:t>
            </a:r>
          </a:p>
          <a:p>
            <a:pPr>
              <a:spcBef>
                <a:spcPts val="600"/>
              </a:spcBef>
            </a:pPr>
            <a:r>
              <a:rPr lang="en-US" sz="2400" dirty="0">
                <a:latin typeface="Calibri" pitchFamily="34" charset="0"/>
                <a:cs typeface="Calibri" pitchFamily="34" charset="0"/>
              </a:rPr>
              <a:t>0 × 0 = </a:t>
            </a:r>
            <a:r>
              <a:rPr lang="en-US" sz="2400" dirty="0" smtClean="0">
                <a:latin typeface="Calibri" pitchFamily="34" charset="0"/>
                <a:cs typeface="Calibri" pitchFamily="34" charset="0"/>
              </a:rPr>
              <a:t>0</a:t>
            </a:r>
            <a:endParaRPr lang="en-US" sz="2400" dirty="0">
              <a:latin typeface="Calibri" pitchFamily="34" charset="0"/>
              <a:cs typeface="Calibri" pitchFamily="34" charset="0"/>
            </a:endParaRPr>
          </a:p>
        </p:txBody>
      </p:sp>
      <p:sp>
        <p:nvSpPr>
          <p:cNvPr id="6" name="Content Placeholder 5"/>
          <p:cNvSpPr>
            <a:spLocks noGrp="1"/>
          </p:cNvSpPr>
          <p:nvPr>
            <p:ph idx="15"/>
          </p:nvPr>
        </p:nvSpPr>
        <p:spPr>
          <a:xfrm>
            <a:off x="4419600" y="5181600"/>
            <a:ext cx="4572000" cy="1371600"/>
          </a:xfrm>
        </p:spPr>
        <p:txBody>
          <a:bodyPr/>
          <a:lstStyle/>
          <a:p>
            <a:r>
              <a:rPr lang="en-US" sz="2800" dirty="0">
                <a:latin typeface="Calibri" pitchFamily="34" charset="0"/>
                <a:cs typeface="Calibri" pitchFamily="34" charset="0"/>
              </a:rPr>
              <a:t>Boolean AND is equivalent to multiplication. </a:t>
            </a:r>
            <a:r>
              <a:rPr lang="en-US" sz="2800" dirty="0" smtClean="0">
                <a:latin typeface="Calibri" pitchFamily="34" charset="0"/>
                <a:cs typeface="Calibri" pitchFamily="34" charset="0"/>
              </a:rPr>
              <a:t>So </a:t>
            </a:r>
            <a:r>
              <a:rPr lang="en-US" sz="2800" dirty="0">
                <a:latin typeface="Calibri" pitchFamily="34" charset="0"/>
                <a:cs typeface="Calibri" pitchFamily="34" charset="0"/>
              </a:rPr>
              <a:t>multiplying layers works just as well</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8" name="Text Placeholder 6"/>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6257419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Boolean overlay</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74253" y="2209800"/>
            <a:ext cx="8195493" cy="296407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457200" y="5257800"/>
            <a:ext cx="8382000" cy="609600"/>
          </a:xfrm>
        </p:spPr>
        <p:txBody>
          <a:bodyPr/>
          <a:lstStyle/>
          <a:p>
            <a:pPr>
              <a:spcBef>
                <a:spcPct val="50000"/>
              </a:spcBef>
            </a:pPr>
            <a:r>
              <a:rPr lang="en-US" dirty="0">
                <a:latin typeface="Calibri" pitchFamily="34" charset="0"/>
                <a:cs typeface="Calibri" pitchFamily="34" charset="0"/>
              </a:rPr>
              <a:t>ADD the layers together to create a ranked result.</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140129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Drawbacks of Boolean overlay</a:t>
            </a:r>
          </a:p>
        </p:txBody>
      </p:sp>
      <p:sp>
        <p:nvSpPr>
          <p:cNvPr id="4" name="Content Placeholder 2"/>
          <p:cNvSpPr>
            <a:spLocks noGrp="1"/>
          </p:cNvSpPr>
          <p:nvPr>
            <p:ph idx="1"/>
          </p:nvPr>
        </p:nvSpPr>
        <p:spPr>
          <a:xfrm>
            <a:off x="457200" y="1295400"/>
            <a:ext cx="8229600" cy="1981200"/>
          </a:xfrm>
        </p:spPr>
        <p:txBody>
          <a:bodyPr/>
          <a:lstStyle/>
          <a:p>
            <a:r>
              <a:rPr lang="en-US" dirty="0"/>
              <a:t>Criteria are simply true/false</a:t>
            </a:r>
          </a:p>
          <a:p>
            <a:r>
              <a:rPr lang="en-US" dirty="0"/>
              <a:t>Does not support gradation of suitability</a:t>
            </a:r>
          </a:p>
          <a:p>
            <a:r>
              <a:rPr lang="en-US" dirty="0"/>
              <a:t>Assumes all layers are equally </a:t>
            </a:r>
            <a:r>
              <a:rPr lang="en-US" dirty="0" smtClean="0"/>
              <a:t>important</a:t>
            </a:r>
            <a:endParaRPr lang="en-US" dirty="0"/>
          </a:p>
        </p:txBody>
      </p:sp>
      <p:pic>
        <p:nvPicPr>
          <p:cNvPr id="205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 y="3686121"/>
            <a:ext cx="8229600" cy="2609958"/>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16155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Weighted overlay</a:t>
            </a:r>
          </a:p>
        </p:txBody>
      </p:sp>
      <p:sp>
        <p:nvSpPr>
          <p:cNvPr id="3" name="Content Placeholder 2"/>
          <p:cNvSpPr>
            <a:spLocks noGrp="1"/>
          </p:cNvSpPr>
          <p:nvPr>
            <p:ph idx="1"/>
          </p:nvPr>
        </p:nvSpPr>
        <p:spPr/>
        <p:txBody>
          <a:bodyPr/>
          <a:lstStyle/>
          <a:p>
            <a:pPr>
              <a:spcBef>
                <a:spcPts val="600"/>
              </a:spcBef>
            </a:pPr>
            <a:r>
              <a:rPr lang="en-US" dirty="0"/>
              <a:t>Reclassify input </a:t>
            </a:r>
            <a:r>
              <a:rPr lang="en-US" dirty="0" err="1"/>
              <a:t>rasters</a:t>
            </a:r>
            <a:r>
              <a:rPr lang="en-US" dirty="0"/>
              <a:t> into ranked suitability</a:t>
            </a:r>
          </a:p>
          <a:p>
            <a:pPr>
              <a:spcBef>
                <a:spcPts val="600"/>
              </a:spcBef>
            </a:pPr>
            <a:r>
              <a:rPr lang="en-US" dirty="0"/>
              <a:t>Weight each input according to importance</a:t>
            </a:r>
          </a:p>
          <a:p>
            <a:pPr>
              <a:spcBef>
                <a:spcPts val="600"/>
              </a:spcBef>
            </a:pPr>
            <a:r>
              <a:rPr lang="en-US" dirty="0"/>
              <a:t>Calculate Suitability Index (SI) as:</a:t>
            </a:r>
          </a:p>
          <a:p>
            <a:pPr algn="ctr">
              <a:spcBef>
                <a:spcPts val="600"/>
              </a:spcBef>
            </a:pPr>
            <a:r>
              <a:rPr lang="en-US" dirty="0"/>
              <a:t>SI = w</a:t>
            </a:r>
            <a:r>
              <a:rPr lang="en-US" baseline="-25000" dirty="0"/>
              <a:t>1</a:t>
            </a:r>
            <a:r>
              <a:rPr lang="en-US" dirty="0"/>
              <a:t>R</a:t>
            </a:r>
            <a:r>
              <a:rPr lang="en-US" baseline="-25000" dirty="0"/>
              <a:t>1</a:t>
            </a:r>
            <a:r>
              <a:rPr lang="en-US" dirty="0"/>
              <a:t> + w</a:t>
            </a:r>
            <a:r>
              <a:rPr lang="en-US" baseline="-25000" dirty="0"/>
              <a:t>2</a:t>
            </a:r>
            <a:r>
              <a:rPr lang="en-US" dirty="0"/>
              <a:t>R</a:t>
            </a:r>
            <a:r>
              <a:rPr lang="en-US" baseline="-25000" dirty="0"/>
              <a:t>2</a:t>
            </a:r>
            <a:r>
              <a:rPr lang="en-US" dirty="0"/>
              <a:t> + … </a:t>
            </a:r>
            <a:r>
              <a:rPr lang="en-US" dirty="0" err="1" smtClean="0"/>
              <a:t>w</a:t>
            </a:r>
            <a:r>
              <a:rPr lang="en-US" baseline="-25000" dirty="0" err="1" smtClean="0"/>
              <a:t>n</a:t>
            </a:r>
            <a:r>
              <a:rPr lang="en-US" dirty="0" err="1" smtClean="0"/>
              <a:t>r</a:t>
            </a:r>
            <a:r>
              <a:rPr lang="en-US" baseline="-25000" dirty="0" err="1" smtClean="0"/>
              <a:t>n</a:t>
            </a:r>
            <a:endParaRPr lang="en-US" baseline="-25000" dirty="0"/>
          </a:p>
          <a:p>
            <a:pPr algn="ctr">
              <a:spcBef>
                <a:spcPts val="600"/>
              </a:spcBef>
            </a:pPr>
            <a:r>
              <a:rPr lang="en-US" dirty="0" smtClean="0"/>
              <a:t> </a:t>
            </a:r>
            <a:r>
              <a:rPr lang="en-US" dirty="0"/>
              <a:t/>
            </a:r>
            <a:br>
              <a:rPr lang="en-US" dirty="0"/>
            </a:br>
            <a:r>
              <a:rPr lang="en-US" dirty="0" err="1"/>
              <a:t>w</a:t>
            </a:r>
            <a:r>
              <a:rPr lang="en-US" baseline="-25000" dirty="0" err="1"/>
              <a:t>i</a:t>
            </a:r>
            <a:r>
              <a:rPr lang="en-US" dirty="0"/>
              <a:t> = weight for each input</a:t>
            </a:r>
          </a:p>
          <a:p>
            <a:pPr algn="ctr">
              <a:spcBef>
                <a:spcPts val="600"/>
              </a:spcBef>
            </a:pPr>
            <a:r>
              <a:rPr lang="en-US" dirty="0" err="1"/>
              <a:t>R</a:t>
            </a:r>
            <a:r>
              <a:rPr lang="en-US" baseline="-25000" dirty="0" err="1"/>
              <a:t>i</a:t>
            </a:r>
            <a:r>
              <a:rPr lang="en-US" dirty="0"/>
              <a:t> = ranked input raster</a:t>
            </a:r>
          </a:p>
          <a:p>
            <a:pPr algn="ctr">
              <a:spcBef>
                <a:spcPts val="600"/>
              </a:spcBef>
            </a:pPr>
            <a:r>
              <a:rPr lang="en-US" dirty="0"/>
              <a:t>w</a:t>
            </a:r>
            <a:r>
              <a:rPr lang="en-US" baseline="-25000" dirty="0"/>
              <a:t>1</a:t>
            </a:r>
            <a:r>
              <a:rPr lang="en-US" dirty="0"/>
              <a:t> + w</a:t>
            </a:r>
            <a:r>
              <a:rPr lang="en-US" baseline="-25000" dirty="0"/>
              <a:t>2</a:t>
            </a:r>
            <a:r>
              <a:rPr lang="en-US" dirty="0"/>
              <a:t> + … + </a:t>
            </a:r>
            <a:r>
              <a:rPr lang="en-US" dirty="0" err="1"/>
              <a:t>w</a:t>
            </a:r>
            <a:r>
              <a:rPr lang="en-US" baseline="-25000" dirty="0" err="1"/>
              <a:t>n</a:t>
            </a:r>
            <a:r>
              <a:rPr lang="en-US" dirty="0"/>
              <a:t> = </a:t>
            </a:r>
            <a:r>
              <a:rPr lang="en-US" dirty="0" smtClean="0"/>
              <a:t>1</a:t>
            </a:r>
            <a:endParaRPr lang="en-US" dirty="0"/>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508863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Landfill suitability index (LSI)</a:t>
            </a:r>
            <a:endParaRPr lang="en-US" dirty="0"/>
          </a:p>
        </p:txBody>
      </p:sp>
      <p:pic>
        <p:nvPicPr>
          <p:cNvPr id="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05628" y="1295400"/>
            <a:ext cx="7532743"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0726926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Boolean conditions</a:t>
            </a:r>
          </a:p>
        </p:txBody>
      </p:sp>
      <p:sp>
        <p:nvSpPr>
          <p:cNvPr id="3" name="Content Placeholder 2"/>
          <p:cNvSpPr>
            <a:spLocks noGrp="1"/>
          </p:cNvSpPr>
          <p:nvPr>
            <p:ph idx="1"/>
          </p:nvPr>
        </p:nvSpPr>
        <p:spPr/>
        <p:txBody>
          <a:bodyPr/>
          <a:lstStyle/>
          <a:p>
            <a:r>
              <a:rPr lang="en-US" dirty="0"/>
              <a:t>May have combination of weighted ranked inputs and Boolean true/false input</a:t>
            </a:r>
          </a:p>
          <a:p>
            <a:pPr algn="ctr"/>
            <a:r>
              <a:rPr lang="en-US" dirty="0"/>
              <a:t>SI = (w</a:t>
            </a:r>
            <a:r>
              <a:rPr lang="en-US" baseline="-25000" dirty="0"/>
              <a:t>1</a:t>
            </a:r>
            <a:r>
              <a:rPr lang="en-US" dirty="0"/>
              <a:t>R</a:t>
            </a:r>
            <a:r>
              <a:rPr lang="en-US" baseline="-25000" dirty="0"/>
              <a:t>1</a:t>
            </a:r>
            <a:r>
              <a:rPr lang="en-US" dirty="0"/>
              <a:t> + w</a:t>
            </a:r>
            <a:r>
              <a:rPr lang="en-US" baseline="-25000" dirty="0"/>
              <a:t>2</a:t>
            </a:r>
            <a:r>
              <a:rPr lang="en-US" dirty="0"/>
              <a:t>R</a:t>
            </a:r>
            <a:r>
              <a:rPr lang="en-US" baseline="-25000" dirty="0"/>
              <a:t>2</a:t>
            </a:r>
            <a:r>
              <a:rPr lang="en-US" dirty="0"/>
              <a:t> + … </a:t>
            </a:r>
            <a:r>
              <a:rPr lang="en-US" dirty="0" err="1"/>
              <a:t>w</a:t>
            </a:r>
            <a:r>
              <a:rPr lang="en-US" baseline="-25000" dirty="0" err="1"/>
              <a:t>n</a:t>
            </a:r>
            <a:r>
              <a:rPr lang="en-US" dirty="0" err="1"/>
              <a:t>r</a:t>
            </a:r>
            <a:r>
              <a:rPr lang="en-US" baseline="-25000" dirty="0" err="1"/>
              <a:t>n</a:t>
            </a:r>
            <a:r>
              <a:rPr lang="en-US" dirty="0"/>
              <a:t>)</a:t>
            </a:r>
            <a:r>
              <a:rPr lang="en-US" baseline="-25000" dirty="0"/>
              <a:t> </a:t>
            </a:r>
            <a:r>
              <a:rPr lang="en-US" dirty="0"/>
              <a:t>* M</a:t>
            </a:r>
            <a:r>
              <a:rPr lang="en-US" baseline="-25000" dirty="0"/>
              <a:t>1</a:t>
            </a:r>
            <a:r>
              <a:rPr lang="en-US" dirty="0"/>
              <a:t>M</a:t>
            </a:r>
            <a:r>
              <a:rPr lang="en-US" baseline="-25000" dirty="0"/>
              <a:t>2</a:t>
            </a:r>
          </a:p>
          <a:p>
            <a:pPr algn="ctr"/>
            <a:r>
              <a:rPr lang="en-US" dirty="0" err="1"/>
              <a:t>M</a:t>
            </a:r>
            <a:r>
              <a:rPr lang="en-US" baseline="-25000" dirty="0" err="1"/>
              <a:t>i</a:t>
            </a:r>
            <a:r>
              <a:rPr lang="en-US" dirty="0"/>
              <a:t> = Boolean raster (1/0 values)</a:t>
            </a:r>
          </a:p>
          <a:p>
            <a:pPr algn="ctr"/>
            <a:endParaRPr lang="en-US" dirty="0"/>
          </a:p>
          <a:p>
            <a:r>
              <a:rPr lang="en-US" dirty="0"/>
              <a:t>Sets off-limits areas to 0 and does not impact allowed areas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6403208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Weighted/Boolean overlay</a:t>
            </a:r>
          </a:p>
        </p:txBody>
      </p:sp>
      <p:sp>
        <p:nvSpPr>
          <p:cNvPr id="3" name="Content Placeholder 2"/>
          <p:cNvSpPr>
            <a:spLocks noGrp="1"/>
          </p:cNvSpPr>
          <p:nvPr>
            <p:ph idx="1"/>
          </p:nvPr>
        </p:nvSpPr>
        <p:spPr>
          <a:xfrm>
            <a:off x="457200" y="1295400"/>
            <a:ext cx="3810000" cy="3733800"/>
          </a:xfrm>
        </p:spPr>
        <p:txBody>
          <a:bodyPr/>
          <a:lstStyle/>
          <a:p>
            <a:r>
              <a:rPr lang="en-US" dirty="0"/>
              <a:t>Site a cabin based on slope, aspect, land cover (use ranked weighted layers)</a:t>
            </a:r>
          </a:p>
          <a:p>
            <a:r>
              <a:rPr lang="en-US" dirty="0"/>
              <a:t>Forest service land off-limits (use a Boolean layer</a:t>
            </a:r>
            <a:r>
              <a:rPr lang="en-US" dirty="0" smtClean="0"/>
              <a:t>)</a:t>
            </a:r>
            <a:endParaRPr lang="en-US" dirty="0"/>
          </a:p>
        </p:txBody>
      </p:sp>
      <p:pic>
        <p:nvPicPr>
          <p:cNvPr id="9"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4892073" y="1301548"/>
            <a:ext cx="3668162" cy="5169304"/>
          </a:xfrm>
          <a:prstGeom prst="rect">
            <a:avLst/>
          </a:prstGeom>
          <a:noFill/>
          <a:ln w="9525">
            <a:no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684633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Raster Calculator</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57200" y="1447800"/>
            <a:ext cx="5531306" cy="4648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6019800" y="2133600"/>
            <a:ext cx="2971800" cy="4038600"/>
          </a:xfrm>
        </p:spPr>
        <p:txBody>
          <a:bodyPr/>
          <a:lstStyle/>
          <a:p>
            <a:r>
              <a:rPr lang="en-US" sz="2800" dirty="0">
                <a:latin typeface="Calibri" pitchFamily="34" charset="0"/>
                <a:cs typeface="Calibri" pitchFamily="34" charset="0"/>
              </a:rPr>
              <a:t>Numeric formulas</a:t>
            </a:r>
          </a:p>
          <a:p>
            <a:r>
              <a:rPr lang="en-US" sz="2800" dirty="0">
                <a:latin typeface="Calibri" pitchFamily="34" charset="0"/>
                <a:cs typeface="Calibri" pitchFamily="34" charset="0"/>
              </a:rPr>
              <a:t>Mathematical functions (sin, </a:t>
            </a:r>
            <a:r>
              <a:rPr lang="en-US" sz="2800" dirty="0" err="1">
                <a:latin typeface="Calibri" pitchFamily="34" charset="0"/>
                <a:cs typeface="Calibri" pitchFamily="34" charset="0"/>
              </a:rPr>
              <a:t>exp</a:t>
            </a:r>
            <a:r>
              <a:rPr lang="en-US" sz="2800" dirty="0">
                <a:latin typeface="Calibri" pitchFamily="34" charset="0"/>
                <a:cs typeface="Calibri" pitchFamily="34" charset="0"/>
              </a:rPr>
              <a:t>, </a:t>
            </a:r>
            <a:r>
              <a:rPr lang="en-US" sz="2800" dirty="0" err="1">
                <a:latin typeface="Calibri" pitchFamily="34" charset="0"/>
                <a:cs typeface="Calibri" pitchFamily="34" charset="0"/>
              </a:rPr>
              <a:t>cos</a:t>
            </a:r>
            <a:r>
              <a:rPr lang="en-US" sz="2800" dirty="0">
                <a:latin typeface="Calibri" pitchFamily="34" charset="0"/>
                <a:cs typeface="Calibri" pitchFamily="34" charset="0"/>
              </a:rPr>
              <a:t>, </a:t>
            </a:r>
            <a:r>
              <a:rPr lang="en-US" sz="2800" dirty="0" err="1">
                <a:latin typeface="Calibri" pitchFamily="34" charset="0"/>
                <a:cs typeface="Calibri" pitchFamily="34" charset="0"/>
              </a:rPr>
              <a:t>etc</a:t>
            </a:r>
            <a:r>
              <a:rPr lang="en-US" sz="2800" dirty="0">
                <a:latin typeface="Calibri" pitchFamily="34" charset="0"/>
                <a:cs typeface="Calibri" pitchFamily="34" charset="0"/>
              </a:rPr>
              <a:t>)</a:t>
            </a:r>
          </a:p>
          <a:p>
            <a:r>
              <a:rPr lang="en-US" sz="2800" dirty="0">
                <a:latin typeface="Calibri" pitchFamily="34" charset="0"/>
                <a:cs typeface="Calibri" pitchFamily="34" charset="0"/>
              </a:rPr>
              <a:t>Logical operators</a:t>
            </a:r>
          </a:p>
          <a:p>
            <a:r>
              <a:rPr lang="en-US" sz="2800" dirty="0">
                <a:latin typeface="Calibri" pitchFamily="34" charset="0"/>
                <a:cs typeface="Calibri" pitchFamily="34" charset="0"/>
              </a:rPr>
              <a:t>Boolean operators</a:t>
            </a:r>
          </a:p>
          <a:p>
            <a:r>
              <a:rPr lang="en-US" sz="2800" dirty="0">
                <a:latin typeface="Calibri" pitchFamily="34" charset="0"/>
                <a:cs typeface="Calibri" pitchFamily="34" charset="0"/>
              </a:rPr>
              <a:t>Any SA function</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7603515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Raster analysis </a:t>
            </a:r>
            <a:r>
              <a:rPr lang="en-US" dirty="0" smtClean="0"/>
              <a:t>techniques</a:t>
            </a:r>
            <a:r>
              <a:rPr lang="en-US" sz="1200" dirty="0" smtClean="0"/>
              <a:t> 2</a:t>
            </a:r>
            <a:endParaRPr lang="en-US" sz="1200" dirty="0"/>
          </a:p>
        </p:txBody>
      </p:sp>
      <p:sp>
        <p:nvSpPr>
          <p:cNvPr id="8" name="Content Placeholder 2"/>
          <p:cNvSpPr>
            <a:spLocks noGrp="1"/>
          </p:cNvSpPr>
          <p:nvPr>
            <p:ph idx="1"/>
          </p:nvPr>
        </p:nvSpPr>
        <p:spPr>
          <a:xfrm>
            <a:off x="457200" y="3657600"/>
            <a:ext cx="8229600" cy="1447800"/>
          </a:xfrm>
        </p:spPr>
        <p:txBody>
          <a:bodyPr/>
          <a:lstStyle/>
          <a:p>
            <a:pPr algn="ctr"/>
            <a:r>
              <a:rPr lang="en-US" dirty="0">
                <a:solidFill>
                  <a:srgbClr val="B1A35A"/>
                </a:solidFill>
              </a:rPr>
              <a:t>Map algebra and Boolean overlay</a:t>
            </a:r>
          </a:p>
          <a:p>
            <a:pPr algn="ctr"/>
            <a:r>
              <a:rPr lang="en-US" dirty="0"/>
              <a:t>Other functions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793436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raster analysis techniques</a:t>
            </a:r>
          </a:p>
        </p:txBody>
      </p:sp>
      <p:sp>
        <p:nvSpPr>
          <p:cNvPr id="3" name="Content Placeholder 2"/>
          <p:cNvSpPr>
            <a:spLocks noGrp="1"/>
          </p:cNvSpPr>
          <p:nvPr>
            <p:ph idx="1"/>
          </p:nvPr>
        </p:nvSpPr>
        <p:spPr>
          <a:xfrm>
            <a:off x="457200" y="1295400"/>
            <a:ext cx="4343400" cy="5257800"/>
          </a:xfrm>
        </p:spPr>
        <p:txBody>
          <a:bodyPr/>
          <a:lstStyle/>
          <a:p>
            <a:r>
              <a:rPr lang="en-US" dirty="0"/>
              <a:t>Reclassification</a:t>
            </a:r>
          </a:p>
          <a:p>
            <a:r>
              <a:rPr lang="en-US" dirty="0"/>
              <a:t>Surface functions</a:t>
            </a:r>
          </a:p>
          <a:p>
            <a:r>
              <a:rPr lang="en-US" dirty="0"/>
              <a:t>Distance functions</a:t>
            </a:r>
          </a:p>
          <a:p>
            <a:r>
              <a:rPr lang="en-US" dirty="0"/>
              <a:t>Density functions</a:t>
            </a:r>
          </a:p>
          <a:p>
            <a:r>
              <a:rPr lang="en-US" dirty="0"/>
              <a:t>Interpolation</a:t>
            </a:r>
          </a:p>
          <a:p>
            <a:r>
              <a:rPr lang="en-US" dirty="0"/>
              <a:t>Neighborhood functions</a:t>
            </a:r>
          </a:p>
          <a:p>
            <a:r>
              <a:rPr lang="en-US" dirty="0"/>
              <a:t>Zonal functions</a:t>
            </a:r>
          </a:p>
        </p:txBody>
      </p:sp>
      <p:pic>
        <p:nvPicPr>
          <p:cNvPr id="9"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5201396" y="1301548"/>
            <a:ext cx="3049516" cy="5169304"/>
          </a:xfrm>
          <a:prstGeom prst="rect">
            <a:avLst/>
          </a:prstGeom>
          <a:noFill/>
          <a:ln w="9525">
            <a:no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772128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Raster data</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3773958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Reclassify</a:t>
            </a:r>
            <a:r>
              <a:rPr lang="en-US" sz="1200" dirty="0" smtClean="0"/>
              <a:t> 1</a:t>
            </a:r>
            <a:endParaRPr lang="en-US" sz="12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1" y="1746832"/>
            <a:ext cx="5332774" cy="3891968"/>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3"/>
          <p:cNvSpPr>
            <a:spLocks noGrp="1"/>
          </p:cNvSpPr>
          <p:nvPr>
            <p:ph idx="13"/>
          </p:nvPr>
        </p:nvSpPr>
        <p:spPr>
          <a:xfrm>
            <a:off x="609600" y="1295400"/>
            <a:ext cx="914400" cy="457200"/>
          </a:xfrm>
        </p:spPr>
        <p:txBody>
          <a:bodyPr/>
          <a:lstStyle/>
          <a:p>
            <a:r>
              <a:rPr lang="en-US" sz="2400" dirty="0" smtClean="0">
                <a:latin typeface="Calibri" pitchFamily="34" charset="0"/>
                <a:cs typeface="Calibri" pitchFamily="34" charset="0"/>
              </a:rPr>
              <a:t>Slope</a:t>
            </a:r>
            <a:endParaRPr lang="en-US" sz="2400" dirty="0">
              <a:latin typeface="Calibri" pitchFamily="34" charset="0"/>
              <a:cs typeface="Calibri" pitchFamily="34" charset="0"/>
            </a:endParaRPr>
          </a:p>
        </p:txBody>
      </p:sp>
      <p:sp>
        <p:nvSpPr>
          <p:cNvPr id="4" name="Content Placeholder 4"/>
          <p:cNvSpPr>
            <a:spLocks noGrp="1"/>
          </p:cNvSpPr>
          <p:nvPr>
            <p:ph idx="14"/>
          </p:nvPr>
        </p:nvSpPr>
        <p:spPr>
          <a:xfrm>
            <a:off x="2971800" y="1295400"/>
            <a:ext cx="2819400" cy="457200"/>
          </a:xfrm>
        </p:spPr>
        <p:txBody>
          <a:bodyPr/>
          <a:lstStyle/>
          <a:p>
            <a:r>
              <a:rPr lang="en-US" sz="2400" dirty="0">
                <a:latin typeface="Calibri" pitchFamily="34" charset="0"/>
                <a:cs typeface="Calibri" pitchFamily="34" charset="0"/>
              </a:rPr>
              <a:t>High slope/low </a:t>
            </a:r>
            <a:r>
              <a:rPr lang="en-US" sz="2400" dirty="0" smtClean="0">
                <a:latin typeface="Calibri" pitchFamily="34" charset="0"/>
                <a:cs typeface="Calibri" pitchFamily="34" charset="0"/>
              </a:rPr>
              <a:t>slope</a:t>
            </a:r>
            <a:endParaRPr lang="en-US" sz="2400" dirty="0">
              <a:latin typeface="Calibri" pitchFamily="34" charset="0"/>
              <a:cs typeface="Calibri" pitchFamily="34" charset="0"/>
            </a:endParaRPr>
          </a:p>
        </p:txBody>
      </p:sp>
      <p:sp>
        <p:nvSpPr>
          <p:cNvPr id="5" name="Content Placeholder 5"/>
          <p:cNvSpPr>
            <a:spLocks noGrp="1"/>
          </p:cNvSpPr>
          <p:nvPr>
            <p:ph idx="15"/>
          </p:nvPr>
        </p:nvSpPr>
        <p:spPr>
          <a:xfrm>
            <a:off x="5791200" y="1828800"/>
            <a:ext cx="3200400" cy="1371600"/>
          </a:xfrm>
        </p:spPr>
        <p:txBody>
          <a:bodyPr/>
          <a:lstStyle/>
          <a:p>
            <a:pPr>
              <a:spcBef>
                <a:spcPts val="600"/>
              </a:spcBef>
            </a:pPr>
            <a:r>
              <a:rPr lang="en-US" sz="2600" dirty="0">
                <a:latin typeface="Calibri" pitchFamily="34" charset="0"/>
                <a:cs typeface="Calibri" pitchFamily="34" charset="0"/>
              </a:rPr>
              <a:t>Convert one set of grid values to another</a:t>
            </a:r>
          </a:p>
          <a:p>
            <a:pPr>
              <a:spcBef>
                <a:spcPts val="600"/>
              </a:spcBef>
            </a:pPr>
            <a:r>
              <a:rPr lang="en-US" sz="2600" dirty="0">
                <a:latin typeface="Calibri" pitchFamily="34" charset="0"/>
                <a:cs typeface="Calibri" pitchFamily="34" charset="0"/>
              </a:rPr>
              <a:t>Manual or </a:t>
            </a:r>
            <a:r>
              <a:rPr lang="en-US" sz="2600" dirty="0" smtClean="0">
                <a:latin typeface="Calibri" pitchFamily="34" charset="0"/>
                <a:cs typeface="Calibri" pitchFamily="34" charset="0"/>
              </a:rPr>
              <a:t>classify</a:t>
            </a:r>
            <a:endParaRPr lang="en-US" sz="2600" dirty="0">
              <a:latin typeface="Calibri" pitchFamily="34" charset="0"/>
              <a:cs typeface="Calibri" pitchFamily="34" charset="0"/>
            </a:endParaRPr>
          </a:p>
        </p:txBody>
      </p:sp>
      <p:pic>
        <p:nvPicPr>
          <p:cNvPr id="15" name="Picture 6"/>
          <p:cNvPicPr>
            <a:picLocks noGrp="1" noChangeAspect="1" noChangeArrowheads="1"/>
          </p:cNvPicPr>
          <p:nvPr>
            <p:ph idx="16"/>
          </p:nvPr>
        </p:nvPicPr>
        <p:blipFill>
          <a:blip r:embed="rId3" cstate="print"/>
          <a:srcRect/>
          <a:stretch>
            <a:fillRect/>
          </a:stretch>
        </p:blipFill>
        <p:spPr bwMode="auto">
          <a:xfrm>
            <a:off x="5257800" y="3657600"/>
            <a:ext cx="3753067" cy="2865437"/>
          </a:xfrm>
          <a:prstGeom prst="rect">
            <a:avLst/>
          </a:prstGeom>
          <a:noFill/>
          <a:ln w="9525">
            <a:noFill/>
            <a:miter lim="800000"/>
            <a:headEnd/>
            <a:tailEnd/>
          </a:ln>
        </p:spPr>
      </p:pic>
      <p:sp>
        <p:nvSpPr>
          <p:cNvPr id="11" name="Text Placeholder 7"/>
          <p:cNvSpPr>
            <a:spLocks noGrp="1"/>
          </p:cNvSpPr>
          <p:nvPr>
            <p:ph type="body" sz="quarter" idx="20"/>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6212249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Surface analysis</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399" y="1389558"/>
            <a:ext cx="8001001" cy="516364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6096000" y="1295400"/>
            <a:ext cx="1905000" cy="2667000"/>
          </a:xfrm>
        </p:spPr>
        <p:txBody>
          <a:bodyPr/>
          <a:lstStyle/>
          <a:p>
            <a:pPr>
              <a:spcBef>
                <a:spcPts val="600"/>
              </a:spcBef>
            </a:pPr>
            <a:r>
              <a:rPr lang="en-US" sz="2600" dirty="0">
                <a:latin typeface="Calibri" pitchFamily="34" charset="0"/>
                <a:cs typeface="Calibri" pitchFamily="34" charset="0"/>
              </a:rPr>
              <a:t>DEM</a:t>
            </a:r>
          </a:p>
          <a:p>
            <a:pPr>
              <a:spcBef>
                <a:spcPts val="600"/>
              </a:spcBef>
            </a:pPr>
            <a:r>
              <a:rPr lang="en-US" sz="2600" dirty="0">
                <a:latin typeface="Calibri" pitchFamily="34" charset="0"/>
                <a:cs typeface="Calibri" pitchFamily="34" charset="0"/>
              </a:rPr>
              <a:t>Slope</a:t>
            </a:r>
          </a:p>
          <a:p>
            <a:pPr>
              <a:spcBef>
                <a:spcPts val="600"/>
              </a:spcBef>
            </a:pPr>
            <a:r>
              <a:rPr lang="en-US" sz="2600" dirty="0">
                <a:latin typeface="Calibri" pitchFamily="34" charset="0"/>
                <a:cs typeface="Calibri" pitchFamily="34" charset="0"/>
              </a:rPr>
              <a:t>Aspect</a:t>
            </a:r>
          </a:p>
          <a:p>
            <a:pPr>
              <a:spcBef>
                <a:spcPts val="600"/>
              </a:spcBef>
            </a:pPr>
            <a:r>
              <a:rPr lang="en-US" sz="2600" dirty="0" err="1">
                <a:latin typeface="Calibri" pitchFamily="34" charset="0"/>
                <a:cs typeface="Calibri" pitchFamily="34" charset="0"/>
              </a:rPr>
              <a:t>Hillshade</a:t>
            </a:r>
            <a:endParaRPr lang="en-US" sz="2600" dirty="0">
              <a:latin typeface="Calibri" pitchFamily="34" charset="0"/>
              <a:cs typeface="Calibri" pitchFamily="34" charset="0"/>
            </a:endParaRPr>
          </a:p>
          <a:p>
            <a:pPr>
              <a:spcBef>
                <a:spcPts val="600"/>
              </a:spcBef>
            </a:pPr>
            <a:r>
              <a:rPr lang="en-US" sz="2600" dirty="0" smtClean="0">
                <a:latin typeface="Calibri" pitchFamily="34" charset="0"/>
                <a:cs typeface="Calibri" pitchFamily="34" charset="0"/>
              </a:rPr>
              <a:t>Contouring</a:t>
            </a:r>
            <a:endParaRPr lang="en-US" sz="2600" dirty="0">
              <a:latin typeface="Calibri" pitchFamily="34" charset="0"/>
              <a:cs typeface="Calibri" pitchFamily="34" charset="0"/>
            </a:endParaRP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811904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Slope function</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1295400"/>
            <a:ext cx="2606725" cy="52578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3581400" y="1295400"/>
            <a:ext cx="5334000" cy="2057400"/>
          </a:xfrm>
        </p:spPr>
        <p:txBody>
          <a:bodyPr/>
          <a:lstStyle/>
          <a:p>
            <a:r>
              <a:rPr lang="en-US" dirty="0">
                <a:latin typeface="Calibri" pitchFamily="34" charset="0"/>
                <a:cs typeface="Calibri" pitchFamily="34" charset="0"/>
              </a:rPr>
              <a:t>Calculates slope of the surface based on surrounding cells</a:t>
            </a:r>
            <a:r>
              <a:rPr lang="en-US" dirty="0" smtClean="0">
                <a:latin typeface="Calibri" pitchFamily="34" charset="0"/>
                <a:cs typeface="Calibri" pitchFamily="34" charset="0"/>
              </a:rPr>
              <a:t>. </a:t>
            </a:r>
            <a:r>
              <a:rPr lang="en-US" dirty="0">
                <a:latin typeface="Calibri" pitchFamily="34" charset="0"/>
                <a:cs typeface="Calibri" pitchFamily="34" charset="0"/>
              </a:rPr>
              <a:t>Can be expressed in degrees or percent</a:t>
            </a:r>
            <a:r>
              <a:rPr lang="en-US" dirty="0" smtClean="0">
                <a:latin typeface="Calibri" pitchFamily="34" charset="0"/>
                <a:cs typeface="Calibri" pitchFamily="34" charset="0"/>
              </a:rPr>
              <a:t>.</a:t>
            </a:r>
            <a:endParaRPr lang="en-US" dirty="0">
              <a:latin typeface="Calibri" pitchFamily="34" charset="0"/>
              <a:cs typeface="Calibri" pitchFamily="34" charset="0"/>
            </a:endParaRPr>
          </a:p>
        </p:txBody>
      </p:sp>
      <p:pic>
        <p:nvPicPr>
          <p:cNvPr id="5123"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3505200" y="3505200"/>
            <a:ext cx="5401572" cy="29718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32029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Aspect function</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70300" y="1295400"/>
            <a:ext cx="2590125" cy="52578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3581400" y="1295400"/>
            <a:ext cx="5334000" cy="2286000"/>
          </a:xfrm>
        </p:spPr>
        <p:txBody>
          <a:bodyPr/>
          <a:lstStyle/>
          <a:p>
            <a:pPr>
              <a:spcBef>
                <a:spcPct val="50000"/>
              </a:spcBef>
            </a:pPr>
            <a:r>
              <a:rPr lang="en-US" sz="2800" dirty="0">
                <a:latin typeface="Calibri" pitchFamily="34" charset="0"/>
                <a:cs typeface="Calibri" pitchFamily="34" charset="0"/>
              </a:rPr>
              <a:t>Calculates direction of steepest slope, e.g. which way the slope “faces”.  Value represents direction from 0-360 where 0/360 is North.  Flat areas are assigned a -1 value.</a:t>
            </a:r>
          </a:p>
        </p:txBody>
      </p:sp>
      <p:pic>
        <p:nvPicPr>
          <p:cNvPr id="5123"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tretch>
            <a:fillRect/>
          </a:stretch>
        </p:blipFill>
        <p:spPr bwMode="auto">
          <a:xfrm>
            <a:off x="3505200" y="3857661"/>
            <a:ext cx="5401572" cy="2619339"/>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8240999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err="1"/>
              <a:t>Hillshade</a:t>
            </a:r>
            <a:endParaRPr lang="en-US" sz="1500"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295400"/>
            <a:ext cx="2520213" cy="518160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p:cNvSpPr>
            <a:spLocks noGrp="1"/>
          </p:cNvSpPr>
          <p:nvPr>
            <p:ph idx="13"/>
          </p:nvPr>
        </p:nvSpPr>
        <p:spPr>
          <a:xfrm>
            <a:off x="2895600" y="1295400"/>
            <a:ext cx="6126480" cy="1905000"/>
          </a:xfrm>
        </p:spPr>
        <p:txBody>
          <a:bodyPr/>
          <a:lstStyle/>
          <a:p>
            <a:pPr>
              <a:spcBef>
                <a:spcPts val="600"/>
              </a:spcBef>
            </a:pPr>
            <a:r>
              <a:rPr lang="en-US" sz="2800" dirty="0">
                <a:latin typeface="Calibri" pitchFamily="34" charset="0"/>
                <a:cs typeface="Calibri" pitchFamily="34" charset="0"/>
              </a:rPr>
              <a:t>Calculates the brightness or illumination of a surface from a specified light source.</a:t>
            </a:r>
          </a:p>
          <a:p>
            <a:pPr>
              <a:spcBef>
                <a:spcPts val="600"/>
              </a:spcBef>
            </a:pPr>
            <a:r>
              <a:rPr lang="en-US" sz="2800" dirty="0">
                <a:latin typeface="Calibri" pitchFamily="34" charset="0"/>
                <a:cs typeface="Calibri" pitchFamily="34" charset="0"/>
              </a:rPr>
              <a:t>Applications include terrain display and modeling satellite reflectance</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pic>
        <p:nvPicPr>
          <p:cNvPr id="6147"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3429000" y="3429000"/>
            <a:ext cx="4876800" cy="1896534"/>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5"/>
          <p:cNvSpPr>
            <a:spLocks noGrp="1"/>
          </p:cNvSpPr>
          <p:nvPr>
            <p:ph idx="15"/>
          </p:nvPr>
        </p:nvSpPr>
        <p:spPr>
          <a:xfrm>
            <a:off x="3048000" y="5410200"/>
            <a:ext cx="2971800" cy="1188720"/>
          </a:xfrm>
        </p:spPr>
        <p:txBody>
          <a:bodyPr/>
          <a:lstStyle/>
          <a:p>
            <a:r>
              <a:rPr lang="en-US" sz="2400" b="1" dirty="0">
                <a:latin typeface="Calibri" pitchFamily="34" charset="0"/>
                <a:cs typeface="Calibri" pitchFamily="34" charset="0"/>
              </a:rPr>
              <a:t>Azimuth</a:t>
            </a:r>
            <a:r>
              <a:rPr lang="en-US" sz="2400" dirty="0">
                <a:latin typeface="Calibri" pitchFamily="34" charset="0"/>
                <a:cs typeface="Calibri" pitchFamily="34" charset="0"/>
              </a:rPr>
              <a:t> is direction of illumination source (315 by default</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13" name="Content Placeholder 6"/>
          <p:cNvSpPr>
            <a:spLocks noGrp="1"/>
          </p:cNvSpPr>
          <p:nvPr>
            <p:ph idx="16"/>
          </p:nvPr>
        </p:nvSpPr>
        <p:spPr>
          <a:xfrm>
            <a:off x="6248400" y="5410200"/>
            <a:ext cx="2743200" cy="1143000"/>
          </a:xfrm>
        </p:spPr>
        <p:txBody>
          <a:bodyPr/>
          <a:lstStyle/>
          <a:p>
            <a:r>
              <a:rPr lang="en-US" sz="2400" b="1" dirty="0">
                <a:latin typeface="Calibri" pitchFamily="34" charset="0"/>
                <a:cs typeface="Calibri" pitchFamily="34" charset="0"/>
              </a:rPr>
              <a:t>Altitude</a:t>
            </a:r>
            <a:r>
              <a:rPr lang="en-US" sz="2400" dirty="0">
                <a:latin typeface="Calibri" pitchFamily="34" charset="0"/>
                <a:cs typeface="Calibri" pitchFamily="34" charset="0"/>
              </a:rPr>
              <a:t> is the angle of the source above the horizon (45 </a:t>
            </a:r>
            <a:r>
              <a:rPr lang="en-US" sz="2400" dirty="0" err="1">
                <a:latin typeface="Calibri" pitchFamily="34" charset="0"/>
                <a:cs typeface="Calibri" pitchFamily="34" charset="0"/>
              </a:rPr>
              <a:t>deg</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11" name="Text Placeholder 7"/>
          <p:cNvSpPr>
            <a:spLocks noGrp="1"/>
          </p:cNvSpPr>
          <p:nvPr>
            <p:ph type="body" sz="quarter" idx="20"/>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4716965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Viewshed</a:t>
            </a:r>
            <a:r>
              <a:rPr lang="en-US" dirty="0"/>
              <a:t> analysis</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89269" y="1447800"/>
            <a:ext cx="5287917" cy="44958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5867400" y="1828800"/>
            <a:ext cx="3124200" cy="1981200"/>
          </a:xfrm>
        </p:spPr>
        <p:txBody>
          <a:bodyPr/>
          <a:lstStyle/>
          <a:p>
            <a:r>
              <a:rPr lang="en-US" dirty="0"/>
              <a:t>Calculate areas visible from a set of observation points</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9336781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Cut and fill on a site</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622236" y="1383240"/>
            <a:ext cx="5899528" cy="204576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2590800" y="3505200"/>
            <a:ext cx="4038600" cy="457200"/>
          </a:xfrm>
        </p:spPr>
        <p:txBody>
          <a:bodyPr/>
          <a:lstStyle/>
          <a:p>
            <a:pPr>
              <a:spcBef>
                <a:spcPct val="50000"/>
              </a:spcBef>
            </a:pPr>
            <a:r>
              <a:rPr lang="en-US" sz="2400" dirty="0">
                <a:latin typeface="Calibri" pitchFamily="34" charset="0"/>
                <a:cs typeface="Calibri" pitchFamily="34" charset="0"/>
              </a:rPr>
              <a:t>[Initial surface] – [final surface]</a:t>
            </a:r>
          </a:p>
        </p:txBody>
      </p:sp>
      <p:pic>
        <p:nvPicPr>
          <p:cNvPr id="1026"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tretch>
            <a:fillRect/>
          </a:stretch>
        </p:blipFill>
        <p:spPr bwMode="auto">
          <a:xfrm>
            <a:off x="1828800" y="4267199"/>
            <a:ext cx="5486400" cy="214203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73682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Hydrologic functions</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85800" y="1392257"/>
            <a:ext cx="4663746" cy="39417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p:cNvPicPr>
            <a:picLocks noGrp="1" noChangeAspect="1" noChangeArrowheads="1"/>
          </p:cNvPicPr>
          <p:nvPr>
            <p:ph idx="13"/>
          </p:nvPr>
        </p:nvPicPr>
        <p:blipFill>
          <a:blip r:embed="rId3" cstate="print"/>
          <a:srcRect/>
          <a:stretch>
            <a:fillRect/>
          </a:stretch>
        </p:blipFill>
        <p:spPr bwMode="auto">
          <a:xfrm>
            <a:off x="5562600" y="1371600"/>
            <a:ext cx="2895600" cy="3978230"/>
          </a:xfrm>
          <a:prstGeom prst="rect">
            <a:avLst/>
          </a:prstGeom>
          <a:noFill/>
          <a:ln w="12700">
            <a:solidFill>
              <a:srgbClr val="000000"/>
            </a:solidFill>
            <a:miter lim="800000"/>
            <a:headEnd/>
            <a:tailEnd/>
          </a:ln>
        </p:spPr>
      </p:pic>
      <p:sp>
        <p:nvSpPr>
          <p:cNvPr id="4" name="Content Placeholder 4"/>
          <p:cNvSpPr>
            <a:spLocks noGrp="1"/>
          </p:cNvSpPr>
          <p:nvPr>
            <p:ph idx="14"/>
          </p:nvPr>
        </p:nvSpPr>
        <p:spPr>
          <a:xfrm>
            <a:off x="457200" y="5410200"/>
            <a:ext cx="8229600" cy="990600"/>
          </a:xfrm>
        </p:spPr>
        <p:txBody>
          <a:bodyPr/>
          <a:lstStyle/>
          <a:p>
            <a:r>
              <a:rPr lang="en-US" dirty="0">
                <a:latin typeface="Calibri" pitchFamily="34" charset="0"/>
                <a:cs typeface="Calibri" pitchFamily="34" charset="0"/>
              </a:rPr>
              <a:t>Derive streams, watersheds, and other hydrologic features based on analysis of a DEM</a:t>
            </a:r>
            <a:r>
              <a:rPr lang="en-US" dirty="0" smtClean="0">
                <a:latin typeface="Calibri" pitchFamily="34" charset="0"/>
                <a:cs typeface="Calibri" pitchFamily="34" charset="0"/>
              </a:rPr>
              <a:t>.</a:t>
            </a:r>
            <a:endParaRPr lang="en-US" dirty="0">
              <a:latin typeface="Calibri" pitchFamily="34" charset="0"/>
              <a:cs typeface="Calibri" pitchFamily="34" charset="0"/>
            </a:endParaRPr>
          </a:p>
        </p:txBody>
      </p:sp>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40336547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Distance functions</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75617" y="1387549"/>
            <a:ext cx="8192766" cy="507350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446441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Euclidean distance</a:t>
            </a:r>
          </a:p>
        </p:txBody>
      </p:sp>
      <p:pic>
        <p:nvPicPr>
          <p:cNvPr id="8" name="Picture 2"/>
          <p:cNvPicPr>
            <a:picLocks noGrp="1" noChangeAspect="1" noChangeArrowheads="1"/>
          </p:cNvPicPr>
          <p:nvPr>
            <p:ph idx="1"/>
          </p:nvPr>
        </p:nvPicPr>
        <p:blipFill>
          <a:blip r:embed="rId2" cstate="print"/>
          <a:srcRect/>
          <a:stretch>
            <a:fillRect/>
          </a:stretch>
        </p:blipFill>
        <p:spPr bwMode="auto">
          <a:xfrm>
            <a:off x="457200" y="1447800"/>
            <a:ext cx="3976584" cy="4419600"/>
          </a:xfrm>
          <a:prstGeom prst="rect">
            <a:avLst/>
          </a:prstGeom>
          <a:noFill/>
          <a:ln w="12700">
            <a:solidFill>
              <a:srgbClr val="000000"/>
            </a:solidFill>
            <a:miter lim="800000"/>
            <a:headEnd/>
            <a:tailEnd/>
          </a:ln>
        </p:spPr>
      </p:pic>
      <p:sp>
        <p:nvSpPr>
          <p:cNvPr id="3" name="Content Placeholder 3"/>
          <p:cNvSpPr>
            <a:spLocks noGrp="1"/>
          </p:cNvSpPr>
          <p:nvPr>
            <p:ph idx="13"/>
          </p:nvPr>
        </p:nvSpPr>
        <p:spPr>
          <a:xfrm>
            <a:off x="457200" y="5867400"/>
            <a:ext cx="3505200" cy="457200"/>
          </a:xfrm>
        </p:spPr>
        <p:txBody>
          <a:bodyPr/>
          <a:lstStyle/>
          <a:p>
            <a:r>
              <a:rPr lang="en-US" sz="2400" dirty="0">
                <a:latin typeface="Calibri" pitchFamily="34" charset="0"/>
                <a:cs typeface="Calibri" pitchFamily="34" charset="0"/>
              </a:rPr>
              <a:t>Distance to roads (meters)</a:t>
            </a:r>
          </a:p>
        </p:txBody>
      </p:sp>
      <p:sp>
        <p:nvSpPr>
          <p:cNvPr id="4" name="Content Placeholder 4"/>
          <p:cNvSpPr>
            <a:spLocks noGrp="1"/>
          </p:cNvSpPr>
          <p:nvPr>
            <p:ph idx="14"/>
          </p:nvPr>
        </p:nvSpPr>
        <p:spPr>
          <a:xfrm>
            <a:off x="4495800" y="1447800"/>
            <a:ext cx="4495800" cy="4419600"/>
          </a:xfrm>
        </p:spPr>
        <p:txBody>
          <a:bodyPr/>
          <a:lstStyle/>
          <a:p>
            <a:r>
              <a:rPr lang="en-US" sz="3000" dirty="0"/>
              <a:t>Starts from a set of features (points, lines, polygons).</a:t>
            </a:r>
          </a:p>
          <a:p>
            <a:r>
              <a:rPr lang="en-US" sz="3000" dirty="0"/>
              <a:t>Creates a grid where each cell represents distance to the closest of the features.</a:t>
            </a:r>
          </a:p>
          <a:p>
            <a:r>
              <a:rPr lang="en-US" sz="3000" dirty="0"/>
              <a:t>Distances are given in coordinate system map </a:t>
            </a:r>
            <a:r>
              <a:rPr lang="en-US" sz="3000" dirty="0" smtClean="0"/>
              <a:t>units</a:t>
            </a:r>
            <a:endParaRPr lang="en-US" sz="3000" dirty="0"/>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6065492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raster data model</a:t>
            </a:r>
            <a:endParaRPr lang="en-US" sz="12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1488660"/>
            <a:ext cx="7162800" cy="487128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923568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Euclidean direction</a:t>
            </a:r>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57200" y="1472505"/>
            <a:ext cx="3976584" cy="4370190"/>
          </a:xfrm>
          <a:prstGeom prst="rect">
            <a:avLst/>
          </a:prstGeom>
          <a:noFill/>
          <a:ln w="12700">
            <a:solidFill>
              <a:srgbClr val="000000"/>
            </a:solidFill>
            <a:miter lim="800000"/>
            <a:headEnd/>
            <a:tailEnd/>
          </a:ln>
        </p:spPr>
      </p:pic>
      <p:sp>
        <p:nvSpPr>
          <p:cNvPr id="3" name="Content Placeholder 3"/>
          <p:cNvSpPr>
            <a:spLocks noGrp="1"/>
          </p:cNvSpPr>
          <p:nvPr>
            <p:ph idx="13"/>
          </p:nvPr>
        </p:nvSpPr>
        <p:spPr>
          <a:xfrm>
            <a:off x="457200" y="5867400"/>
            <a:ext cx="3962400" cy="457200"/>
          </a:xfrm>
        </p:spPr>
        <p:txBody>
          <a:bodyPr/>
          <a:lstStyle/>
          <a:p>
            <a:r>
              <a:rPr lang="en-US" sz="2400" dirty="0">
                <a:latin typeface="Calibri" pitchFamily="34" charset="0"/>
                <a:cs typeface="Calibri" pitchFamily="34" charset="0"/>
              </a:rPr>
              <a:t>Direction to roads (degrees)</a:t>
            </a:r>
          </a:p>
        </p:txBody>
      </p:sp>
      <p:sp>
        <p:nvSpPr>
          <p:cNvPr id="4" name="Content Placeholder 4"/>
          <p:cNvSpPr>
            <a:spLocks noGrp="1"/>
          </p:cNvSpPr>
          <p:nvPr>
            <p:ph idx="14"/>
          </p:nvPr>
        </p:nvSpPr>
        <p:spPr>
          <a:xfrm>
            <a:off x="4495800" y="1447800"/>
            <a:ext cx="4495800" cy="4419600"/>
          </a:xfrm>
        </p:spPr>
        <p:txBody>
          <a:bodyPr/>
          <a:lstStyle/>
          <a:p>
            <a:r>
              <a:rPr lang="en-US" sz="2800" dirty="0"/>
              <a:t>Often created in association with a distance function</a:t>
            </a:r>
          </a:p>
          <a:p>
            <a:r>
              <a:rPr lang="en-US" sz="2800" dirty="0"/>
              <a:t>Indicates direction of travel to the closest road.</a:t>
            </a: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178694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Buffers</a:t>
            </a:r>
            <a:endParaRPr lang="en-US" sz="1500"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88624" y="1447800"/>
            <a:ext cx="4183376" cy="464820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p:cNvSpPr>
            <a:spLocks noGrp="1"/>
          </p:cNvSpPr>
          <p:nvPr>
            <p:ph idx="13"/>
          </p:nvPr>
        </p:nvSpPr>
        <p:spPr>
          <a:xfrm>
            <a:off x="5638800" y="1600200"/>
            <a:ext cx="2362200" cy="457200"/>
          </a:xfrm>
        </p:spPr>
        <p:txBody>
          <a:bodyPr/>
          <a:lstStyle/>
          <a:p>
            <a:r>
              <a:rPr lang="en-US" sz="2800" dirty="0" err="1"/>
              <a:t>Roaddist</a:t>
            </a:r>
            <a:r>
              <a:rPr lang="en-US" sz="2800" dirty="0"/>
              <a:t> &lt; 500</a:t>
            </a:r>
          </a:p>
        </p:txBody>
      </p:sp>
      <p:pic>
        <p:nvPicPr>
          <p:cNvPr id="6147"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tretch>
            <a:fillRect/>
          </a:stretch>
        </p:blipFill>
        <p:spPr bwMode="auto">
          <a:xfrm>
            <a:off x="4800600" y="2286000"/>
            <a:ext cx="3962400" cy="2329745"/>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5"/>
          <p:cNvSpPr>
            <a:spLocks noGrp="1"/>
          </p:cNvSpPr>
          <p:nvPr>
            <p:ph idx="15"/>
          </p:nvPr>
        </p:nvSpPr>
        <p:spPr>
          <a:xfrm>
            <a:off x="4800600" y="4648200"/>
            <a:ext cx="4038600" cy="1752600"/>
          </a:xfrm>
        </p:spPr>
        <p:txBody>
          <a:bodyPr/>
          <a:lstStyle/>
          <a:p>
            <a:r>
              <a:rPr lang="en-US" sz="2800" dirty="0"/>
              <a:t>Logical expressions easily create Boolean </a:t>
            </a:r>
            <a:r>
              <a:rPr lang="en-US" sz="2800" dirty="0" err="1"/>
              <a:t>rasters</a:t>
            </a:r>
            <a:r>
              <a:rPr lang="en-US" sz="2800" dirty="0"/>
              <a:t> representing buffers from distance </a:t>
            </a:r>
            <a:r>
              <a:rPr lang="en-US" sz="2800" dirty="0" err="1"/>
              <a:t>rasters</a:t>
            </a:r>
            <a:r>
              <a:rPr lang="en-US" sz="2800" dirty="0"/>
              <a:t>.</a:t>
            </a:r>
          </a:p>
        </p:txBody>
      </p:sp>
      <p:sp>
        <p:nvSpPr>
          <p:cNvPr id="5"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265405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way is incorrect?</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24985" y="1447800"/>
            <a:ext cx="8694030" cy="4953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3352800" y="5029200"/>
            <a:ext cx="2667000" cy="990600"/>
          </a:xfrm>
        </p:spPr>
        <p:txBody>
          <a:bodyPr/>
          <a:lstStyle/>
          <a:p>
            <a:r>
              <a:rPr lang="en-US" sz="3000" dirty="0"/>
              <a:t>Start with same distance raster</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50626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Lowest cost path</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04800" y="1600200"/>
            <a:ext cx="8188197" cy="4953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5486400" y="1524000"/>
            <a:ext cx="3505200" cy="3124200"/>
          </a:xfrm>
        </p:spPr>
        <p:txBody>
          <a:bodyPr/>
          <a:lstStyle/>
          <a:p>
            <a:pPr marL="457200" indent="-457200">
              <a:spcBef>
                <a:spcPts val="0"/>
              </a:spcBef>
              <a:buFont typeface="+mj-lt"/>
              <a:buAutoNum type="arabicPeriod"/>
            </a:pPr>
            <a:r>
              <a:rPr lang="en-US" sz="2600" dirty="0" smtClean="0">
                <a:latin typeface="Calibri" pitchFamily="34" charset="0"/>
                <a:cs typeface="Calibri" pitchFamily="34" charset="0"/>
              </a:rPr>
              <a:t>Create </a:t>
            </a:r>
            <a:r>
              <a:rPr lang="en-US" sz="2600" dirty="0">
                <a:latin typeface="Calibri" pitchFamily="34" charset="0"/>
                <a:cs typeface="Calibri" pitchFamily="34" charset="0"/>
              </a:rPr>
              <a:t>start/stop </a:t>
            </a:r>
            <a:r>
              <a:rPr lang="en-US" sz="2600" dirty="0" err="1">
                <a:latin typeface="Calibri" pitchFamily="34" charset="0"/>
                <a:cs typeface="Calibri" pitchFamily="34" charset="0"/>
              </a:rPr>
              <a:t>shapefiles</a:t>
            </a:r>
            <a:endParaRPr lang="en-US" sz="2600" dirty="0">
              <a:latin typeface="Calibri" pitchFamily="34" charset="0"/>
              <a:cs typeface="Calibri" pitchFamily="34" charset="0"/>
            </a:endParaRPr>
          </a:p>
          <a:p>
            <a:pPr marL="457200" indent="-457200">
              <a:spcBef>
                <a:spcPts val="0"/>
              </a:spcBef>
              <a:buFontTx/>
              <a:buAutoNum type="arabicPeriod" startAt="2"/>
            </a:pPr>
            <a:r>
              <a:rPr lang="en-US" sz="2600" dirty="0">
                <a:latin typeface="Calibri" pitchFamily="34" charset="0"/>
                <a:cs typeface="Calibri" pitchFamily="34" charset="0"/>
              </a:rPr>
              <a:t>Create cost grid</a:t>
            </a:r>
          </a:p>
          <a:p>
            <a:pPr marL="457200" indent="-457200">
              <a:spcBef>
                <a:spcPts val="0"/>
              </a:spcBef>
              <a:buFontTx/>
              <a:buAutoNum type="arabicPeriod" startAt="2"/>
            </a:pPr>
            <a:r>
              <a:rPr lang="en-US" sz="2600" dirty="0">
                <a:latin typeface="Calibri" pitchFamily="34" charset="0"/>
                <a:cs typeface="Calibri" pitchFamily="34" charset="0"/>
              </a:rPr>
              <a:t>Calculate cost distance grid and cost direction grid</a:t>
            </a:r>
          </a:p>
          <a:p>
            <a:pPr marL="457200" indent="-457200">
              <a:spcBef>
                <a:spcPts val="0"/>
              </a:spcBef>
              <a:buFontTx/>
              <a:buAutoNum type="arabicPeriod" startAt="2"/>
            </a:pPr>
            <a:r>
              <a:rPr lang="en-US" sz="2600" dirty="0">
                <a:latin typeface="Calibri" pitchFamily="34" charset="0"/>
                <a:cs typeface="Calibri" pitchFamily="34" charset="0"/>
              </a:rPr>
              <a:t>Find lowest cost path</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5475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interpolation?</a:t>
            </a:r>
          </a:p>
        </p:txBody>
      </p:sp>
      <p:sp>
        <p:nvSpPr>
          <p:cNvPr id="4" name="Content Placeholder 2"/>
          <p:cNvSpPr>
            <a:spLocks noGrp="1"/>
          </p:cNvSpPr>
          <p:nvPr>
            <p:ph idx="1"/>
          </p:nvPr>
        </p:nvSpPr>
        <p:spPr>
          <a:xfrm>
            <a:off x="457200" y="1295400"/>
            <a:ext cx="8229600" cy="5257800"/>
          </a:xfrm>
        </p:spPr>
        <p:txBody>
          <a:bodyPr/>
          <a:lstStyle/>
          <a:p>
            <a:pPr>
              <a:spcBef>
                <a:spcPts val="600"/>
              </a:spcBef>
            </a:pPr>
            <a:r>
              <a:rPr lang="en-US" sz="3000" dirty="0"/>
              <a:t>Interpolation is the prediction of values </a:t>
            </a:r>
            <a:r>
              <a:rPr lang="en-US" sz="3000" dirty="0" smtClean="0"/>
              <a:t>in</a:t>
            </a:r>
            <a:br>
              <a:rPr lang="en-US" sz="3000" dirty="0" smtClean="0"/>
            </a:br>
            <a:r>
              <a:rPr lang="en-US" sz="3000" dirty="0" smtClean="0"/>
              <a:t>between </a:t>
            </a:r>
            <a:r>
              <a:rPr lang="en-US" sz="3000" dirty="0"/>
              <a:t>measured points.</a:t>
            </a:r>
          </a:p>
          <a:p>
            <a:pPr>
              <a:spcBef>
                <a:spcPts val="600"/>
              </a:spcBef>
            </a:pPr>
            <a:r>
              <a:rPr lang="en-US" sz="3000" dirty="0"/>
              <a:t>Sampling of points may be </a:t>
            </a:r>
            <a:r>
              <a:rPr lang="en-US" sz="3000" dirty="0" smtClean="0"/>
              <a:t>uniform,</a:t>
            </a:r>
            <a:br>
              <a:rPr lang="en-US" sz="3000" dirty="0" smtClean="0"/>
            </a:br>
            <a:r>
              <a:rPr lang="en-US" sz="3000" dirty="0" smtClean="0"/>
              <a:t>random</a:t>
            </a:r>
            <a:r>
              <a:rPr lang="en-US" sz="3000" dirty="0"/>
              <a:t>, or based on a sampling scheme.</a:t>
            </a:r>
          </a:p>
          <a:p>
            <a:pPr>
              <a:spcBef>
                <a:spcPts val="600"/>
              </a:spcBef>
            </a:pPr>
            <a:r>
              <a:rPr lang="en-US" sz="3000" dirty="0"/>
              <a:t>Numerous methods are used which </a:t>
            </a:r>
            <a:r>
              <a:rPr lang="en-US" sz="3000" dirty="0" smtClean="0"/>
              <a:t>have</a:t>
            </a:r>
            <a:br>
              <a:rPr lang="en-US" sz="3000" dirty="0" smtClean="0"/>
            </a:br>
            <a:r>
              <a:rPr lang="en-US" sz="3000" dirty="0" smtClean="0"/>
              <a:t>different </a:t>
            </a:r>
            <a:r>
              <a:rPr lang="en-US" sz="3000" dirty="0"/>
              <a:t>mathematical models and </a:t>
            </a:r>
            <a:r>
              <a:rPr lang="en-US" sz="3000" dirty="0" smtClean="0"/>
              <a:t>make</a:t>
            </a:r>
            <a:br>
              <a:rPr lang="en-US" sz="3000" dirty="0" smtClean="0"/>
            </a:br>
            <a:r>
              <a:rPr lang="en-US" sz="3000" dirty="0" smtClean="0"/>
              <a:t>different </a:t>
            </a:r>
            <a:r>
              <a:rPr lang="en-US" sz="3000" dirty="0"/>
              <a:t>assumptions about the data.</a:t>
            </a:r>
          </a:p>
          <a:p>
            <a:pPr>
              <a:spcBef>
                <a:spcPts val="600"/>
              </a:spcBef>
            </a:pPr>
            <a:r>
              <a:rPr lang="en-US" sz="3000" dirty="0"/>
              <a:t>Best application of interpolation relies on substantial study of models and assumptions.  If you use it a lot—learn more</a:t>
            </a:r>
            <a:r>
              <a:rPr lang="en-US" sz="3000" dirty="0" smtClean="0"/>
              <a:t>!</a:t>
            </a:r>
            <a:endParaRPr lang="en-US" sz="3000" dirty="0"/>
          </a:p>
        </p:txBody>
      </p:sp>
      <p:pic>
        <p:nvPicPr>
          <p:cNvPr id="8" name="Picture 3"/>
          <p:cNvPicPr>
            <a:picLocks noGrp="1" noChangeAspect="1" noChangeArrowheads="1"/>
          </p:cNvPicPr>
          <p:nvPr>
            <p:ph idx="13"/>
          </p:nvPr>
        </p:nvPicPr>
        <p:blipFill>
          <a:blip r:embed="rId2" cstate="print"/>
          <a:srcRect/>
          <a:stretch>
            <a:fillRect/>
          </a:stretch>
        </p:blipFill>
        <p:spPr bwMode="auto">
          <a:xfrm>
            <a:off x="7086600" y="1371600"/>
            <a:ext cx="1958320" cy="2743200"/>
          </a:xfrm>
          <a:prstGeom prst="rect">
            <a:avLst/>
          </a:prstGeom>
          <a:noFill/>
          <a:ln w="12700">
            <a:solidFill>
              <a:srgbClr val="000000"/>
            </a:solid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3872208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smtClean="0">
                <a:latin typeface="Calibri" pitchFamily="34" charset="0"/>
                <a:cs typeface="Calibri" pitchFamily="34" charset="0"/>
              </a:rPr>
              <a:t>Climate </a:t>
            </a:r>
            <a:r>
              <a:rPr lang="en-US" dirty="0">
                <a:latin typeface="Calibri" pitchFamily="34" charset="0"/>
                <a:cs typeface="Calibri" pitchFamily="34" charset="0"/>
              </a:rPr>
              <a:t>stations </a:t>
            </a:r>
            <a:r>
              <a:rPr lang="en-US" dirty="0" smtClean="0">
                <a:latin typeface="Calibri" pitchFamily="34" charset="0"/>
                <a:cs typeface="Calibri" pitchFamily="34" charset="0"/>
              </a:rPr>
              <a:t>with</a:t>
            </a:r>
            <a:br>
              <a:rPr lang="en-US" dirty="0" smtClean="0">
                <a:latin typeface="Calibri" pitchFamily="34" charset="0"/>
                <a:cs typeface="Calibri" pitchFamily="34" charset="0"/>
              </a:rPr>
            </a:br>
            <a:r>
              <a:rPr lang="en-US" dirty="0" smtClean="0">
                <a:latin typeface="Calibri" pitchFamily="34" charset="0"/>
                <a:cs typeface="Calibri" pitchFamily="34" charset="0"/>
              </a:rPr>
              <a:t>annual </a:t>
            </a:r>
            <a:r>
              <a:rPr lang="en-US" dirty="0">
                <a:latin typeface="Calibri" pitchFamily="34" charset="0"/>
                <a:cs typeface="Calibri" pitchFamily="34" charset="0"/>
              </a:rPr>
              <a:t>precipitation values</a:t>
            </a:r>
          </a:p>
        </p:txBody>
      </p:sp>
      <p:pic>
        <p:nvPicPr>
          <p:cNvPr id="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805628" y="1336737"/>
            <a:ext cx="7532743" cy="5175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556209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Interpolation is NOT truth!</a:t>
            </a:r>
            <a:endParaRPr lang="en-US" dirty="0">
              <a:latin typeface="Calibri" pitchFamily="34" charset="0"/>
              <a:cs typeface="Calibri" pitchFamily="34" charset="0"/>
            </a:endParaRPr>
          </a:p>
        </p:txBody>
      </p:sp>
      <p:pic>
        <p:nvPicPr>
          <p:cNvPr id="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805628" y="1352498"/>
            <a:ext cx="7532743" cy="51436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41537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Methods</a:t>
            </a:r>
            <a:endParaRPr lang="en-US" dirty="0">
              <a:latin typeface="Calibri" pitchFamily="34" charset="0"/>
              <a:cs typeface="Calibri" pitchFamily="34" charset="0"/>
            </a:endParaRPr>
          </a:p>
        </p:txBody>
      </p:sp>
      <p:sp>
        <p:nvSpPr>
          <p:cNvPr id="3" name="Content Placeholder 2"/>
          <p:cNvSpPr>
            <a:spLocks noGrp="1"/>
          </p:cNvSpPr>
          <p:nvPr>
            <p:ph idx="1"/>
          </p:nvPr>
        </p:nvSpPr>
        <p:spPr/>
        <p:txBody>
          <a:bodyPr/>
          <a:lstStyle/>
          <a:p>
            <a:r>
              <a:rPr lang="en-US" dirty="0"/>
              <a:t>Interpolation assumes that nearby points are correlated, e.g. they will have similar values.</a:t>
            </a:r>
          </a:p>
          <a:p>
            <a:r>
              <a:rPr lang="en-US" dirty="0"/>
              <a:t>Four types of interpolation methods are available in Spatial Analyst</a:t>
            </a:r>
          </a:p>
          <a:p>
            <a:pPr lvl="1"/>
            <a:r>
              <a:rPr lang="en-US" dirty="0"/>
              <a:t>Inverse Distance Weighted (IDW)</a:t>
            </a:r>
          </a:p>
          <a:p>
            <a:pPr lvl="1"/>
            <a:r>
              <a:rPr lang="en-US" dirty="0"/>
              <a:t>Spline</a:t>
            </a:r>
          </a:p>
          <a:p>
            <a:pPr lvl="1"/>
            <a:r>
              <a:rPr lang="en-US" dirty="0" err="1"/>
              <a:t>Kriging</a:t>
            </a:r>
            <a:endParaRPr lang="en-US" dirty="0"/>
          </a:p>
          <a:p>
            <a:pPr lvl="1"/>
            <a:r>
              <a:rPr lang="en-US" dirty="0" smtClean="0"/>
              <a:t>Trend</a:t>
            </a:r>
            <a:endParaRPr lang="en-US" dirty="0"/>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2130334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Density functions</a:t>
            </a:r>
          </a:p>
        </p:txBody>
      </p:sp>
      <p:sp>
        <p:nvSpPr>
          <p:cNvPr id="2" name="Content Placeholder 2"/>
          <p:cNvSpPr>
            <a:spLocks noGrp="1"/>
          </p:cNvSpPr>
          <p:nvPr>
            <p:ph idx="1"/>
          </p:nvPr>
        </p:nvSpPr>
        <p:spPr>
          <a:xfrm>
            <a:off x="457200" y="1295400"/>
            <a:ext cx="3810000" cy="5334000"/>
          </a:xfrm>
        </p:spPr>
        <p:txBody>
          <a:bodyPr/>
          <a:lstStyle/>
          <a:p>
            <a:r>
              <a:rPr lang="en-US" sz="3000" dirty="0"/>
              <a:t>Appear similar to interpolation, but are calculated differently</a:t>
            </a:r>
          </a:p>
          <a:p>
            <a:pPr lvl="1"/>
            <a:r>
              <a:rPr lang="en-US" sz="2600" dirty="0"/>
              <a:t>Interpolation predicts values between points using a variety of mathematical methods</a:t>
            </a:r>
          </a:p>
          <a:p>
            <a:pPr lvl="1"/>
            <a:r>
              <a:rPr lang="en-US" sz="2600" dirty="0"/>
              <a:t>Density functions count occurrences within a given radius and divide by the </a:t>
            </a:r>
            <a:r>
              <a:rPr lang="en-US" sz="2600" dirty="0" smtClean="0"/>
              <a:t>area</a:t>
            </a:r>
            <a:endParaRPr lang="en-US" sz="2600" dirty="0"/>
          </a:p>
        </p:txBody>
      </p:sp>
      <p:pic>
        <p:nvPicPr>
          <p:cNvPr id="10" name="Picture 3"/>
          <p:cNvPicPr>
            <a:picLocks noGrp="1" noChangeAspect="1" noChangeArrowheads="1"/>
          </p:cNvPicPr>
          <p:nvPr>
            <p:ph idx="13"/>
          </p:nvPr>
        </p:nvPicPr>
        <p:blipFill>
          <a:blip r:embed="rId2" cstate="print"/>
          <a:srcRect/>
          <a:stretch>
            <a:fillRect/>
          </a:stretch>
        </p:blipFill>
        <p:spPr bwMode="auto">
          <a:xfrm>
            <a:off x="4495800" y="1371600"/>
            <a:ext cx="4419600" cy="2732452"/>
          </a:xfrm>
          <a:prstGeom prst="rect">
            <a:avLst/>
          </a:prstGeom>
          <a:noFill/>
          <a:ln w="12700">
            <a:solidFill>
              <a:srgbClr val="000000"/>
            </a:solidFill>
            <a:miter lim="800000"/>
            <a:headEnd/>
            <a:tailEnd/>
          </a:ln>
        </p:spPr>
      </p:pic>
      <p:sp>
        <p:nvSpPr>
          <p:cNvPr id="4" name="Content Placeholder 4"/>
          <p:cNvSpPr>
            <a:spLocks noGrp="1"/>
          </p:cNvSpPr>
          <p:nvPr>
            <p:ph idx="14"/>
          </p:nvPr>
        </p:nvSpPr>
        <p:spPr>
          <a:xfrm>
            <a:off x="4876800" y="4191000"/>
            <a:ext cx="3962400" cy="1752600"/>
          </a:xfrm>
        </p:spPr>
        <p:txBody>
          <a:bodyPr/>
          <a:lstStyle/>
          <a:p>
            <a:pPr>
              <a:spcBef>
                <a:spcPct val="50000"/>
              </a:spcBef>
            </a:pPr>
            <a:r>
              <a:rPr lang="en-US" sz="2800" dirty="0">
                <a:latin typeface="Calibri" pitchFamily="34" charset="0"/>
                <a:cs typeface="Calibri" pitchFamily="34" charset="0"/>
              </a:rPr>
              <a:t>Occurrences may be features or attributes of features (number of cities versus city population).</a:t>
            </a: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786474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Density methods</a:t>
            </a:r>
            <a:endParaRPr lang="en-US" dirty="0">
              <a:latin typeface="Calibri" pitchFamily="34" charset="0"/>
              <a:cs typeface="Calibri" pitchFamily="34" charset="0"/>
            </a:endParaRPr>
          </a:p>
        </p:txBody>
      </p:sp>
      <p:sp>
        <p:nvSpPr>
          <p:cNvPr id="3" name="Content Placeholder 2"/>
          <p:cNvSpPr>
            <a:spLocks noGrp="1"/>
          </p:cNvSpPr>
          <p:nvPr>
            <p:ph idx="1"/>
          </p:nvPr>
        </p:nvSpPr>
        <p:spPr/>
        <p:txBody>
          <a:bodyPr/>
          <a:lstStyle/>
          <a:p>
            <a:pPr>
              <a:lnSpc>
                <a:spcPct val="90000"/>
              </a:lnSpc>
            </a:pPr>
            <a:r>
              <a:rPr lang="en-US" dirty="0"/>
              <a:t>Simple density</a:t>
            </a:r>
          </a:p>
          <a:p>
            <a:pPr lvl="1">
              <a:lnSpc>
                <a:spcPct val="90000"/>
              </a:lnSpc>
            </a:pPr>
            <a:r>
              <a:rPr lang="en-US" dirty="0"/>
              <a:t>Sums attribute (such as population) for points within a specified radius</a:t>
            </a:r>
          </a:p>
          <a:p>
            <a:pPr lvl="1">
              <a:lnSpc>
                <a:spcPct val="90000"/>
              </a:lnSpc>
            </a:pPr>
            <a:r>
              <a:rPr lang="en-US" dirty="0"/>
              <a:t>Larger radius gives smoother data</a:t>
            </a:r>
          </a:p>
          <a:p>
            <a:pPr>
              <a:lnSpc>
                <a:spcPct val="90000"/>
              </a:lnSpc>
            </a:pPr>
            <a:r>
              <a:rPr lang="en-US" dirty="0"/>
              <a:t>Kernel density</a:t>
            </a:r>
          </a:p>
          <a:p>
            <a:pPr lvl="1">
              <a:lnSpc>
                <a:spcPct val="90000"/>
              </a:lnSpc>
            </a:pPr>
            <a:r>
              <a:rPr lang="en-US" dirty="0"/>
              <a:t>First spreads value at points out to the search radius using a quadratic formula.</a:t>
            </a:r>
          </a:p>
          <a:p>
            <a:pPr lvl="1">
              <a:lnSpc>
                <a:spcPct val="90000"/>
              </a:lnSpc>
            </a:pPr>
            <a:r>
              <a:rPr lang="en-US" dirty="0"/>
              <a:t>Then density is calculated again</a:t>
            </a:r>
          </a:p>
          <a:p>
            <a:pPr lvl="1">
              <a:lnSpc>
                <a:spcPct val="90000"/>
              </a:lnSpc>
            </a:pPr>
            <a:r>
              <a:rPr lang="en-US" dirty="0"/>
              <a:t>Tends to give smoother results for a given radius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0138465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Pixels or Cells</a:t>
            </a:r>
          </a:p>
        </p:txBody>
      </p:sp>
      <p:pic>
        <p:nvPicPr>
          <p:cNvPr id="5122"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3561"/>
          <a:stretch/>
        </p:blipFill>
        <p:spPr bwMode="auto">
          <a:xfrm>
            <a:off x="533399" y="1752600"/>
            <a:ext cx="3951979" cy="3124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4648200" y="1447800"/>
            <a:ext cx="4191000" cy="3962400"/>
          </a:xfrm>
        </p:spPr>
        <p:txBody>
          <a:bodyPr/>
          <a:lstStyle/>
          <a:p>
            <a:pPr>
              <a:lnSpc>
                <a:spcPct val="80000"/>
              </a:lnSpc>
            </a:pPr>
            <a:r>
              <a:rPr lang="en-US" sz="2600" dirty="0"/>
              <a:t>Each pixel contains one numeric value</a:t>
            </a:r>
          </a:p>
          <a:p>
            <a:pPr>
              <a:lnSpc>
                <a:spcPct val="80000"/>
              </a:lnSpc>
            </a:pPr>
            <a:r>
              <a:rPr lang="en-US" sz="2600" dirty="0"/>
              <a:t>Dimension of a pixel varies (resolution)</a:t>
            </a:r>
          </a:p>
          <a:p>
            <a:pPr>
              <a:lnSpc>
                <a:spcPct val="80000"/>
              </a:lnSpc>
            </a:pPr>
            <a:r>
              <a:rPr lang="en-US" sz="2600" dirty="0"/>
              <a:t>Value represents some property of that pixel area, </a:t>
            </a:r>
            <a:r>
              <a:rPr lang="en-US" sz="2600" dirty="0" smtClean="0"/>
              <a:t>for example, </a:t>
            </a:r>
            <a:r>
              <a:rPr lang="en-US" sz="2600" dirty="0"/>
              <a:t>elevation or rainfall</a:t>
            </a:r>
          </a:p>
          <a:p>
            <a:pPr>
              <a:lnSpc>
                <a:spcPct val="80000"/>
              </a:lnSpc>
            </a:pPr>
            <a:r>
              <a:rPr lang="en-US" sz="2600" dirty="0"/>
              <a:t>Values may be integers or floating point </a:t>
            </a:r>
            <a:r>
              <a:rPr lang="en-US" sz="2600" dirty="0" smtClean="0"/>
              <a:t>numbers</a:t>
            </a:r>
            <a:endParaRPr lang="en-US" sz="2600" dirty="0"/>
          </a:p>
        </p:txBody>
      </p:sp>
      <p:sp>
        <p:nvSpPr>
          <p:cNvPr id="6" name="Content Placeholder 4"/>
          <p:cNvSpPr>
            <a:spLocks noGrp="1"/>
          </p:cNvSpPr>
          <p:nvPr>
            <p:ph idx="14"/>
          </p:nvPr>
        </p:nvSpPr>
        <p:spPr>
          <a:xfrm>
            <a:off x="457200" y="5562600"/>
            <a:ext cx="8458200" cy="914400"/>
          </a:xfrm>
        </p:spPr>
        <p:txBody>
          <a:bodyPr/>
          <a:lstStyle/>
          <a:p>
            <a:pPr>
              <a:spcBef>
                <a:spcPts val="600"/>
              </a:spcBef>
              <a:spcAft>
                <a:spcPts val="0"/>
              </a:spcAft>
            </a:pPr>
            <a:r>
              <a:rPr lang="en-US" sz="2600" dirty="0">
                <a:latin typeface="Calibri" pitchFamily="34" charset="0"/>
                <a:cs typeface="Calibri" pitchFamily="34" charset="0"/>
              </a:rPr>
              <a:t>Unlike a polygon, each cell has only ONE attribute:  its value.</a:t>
            </a:r>
          </a:p>
          <a:p>
            <a:pPr>
              <a:spcBef>
                <a:spcPts val="600"/>
              </a:spcBef>
              <a:spcAft>
                <a:spcPts val="0"/>
              </a:spcAft>
            </a:pPr>
            <a:r>
              <a:rPr lang="en-US" sz="2600" dirty="0">
                <a:latin typeface="Calibri" pitchFamily="34" charset="0"/>
                <a:cs typeface="Calibri" pitchFamily="34" charset="0"/>
              </a:rPr>
              <a:t>Storing multiple values means storing multiple </a:t>
            </a:r>
            <a:r>
              <a:rPr lang="en-US" sz="2600" dirty="0" err="1">
                <a:latin typeface="Calibri" pitchFamily="34" charset="0"/>
                <a:cs typeface="Calibri" pitchFamily="34" charset="0"/>
              </a:rPr>
              <a:t>rasters</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996360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Using simple density</a:t>
            </a:r>
          </a:p>
        </p:txBody>
      </p:sp>
      <p:pic>
        <p:nvPicPr>
          <p:cNvPr id="8" name="Picture 2"/>
          <p:cNvPicPr>
            <a:picLocks noGrp="1" noChangeAspect="1" noChangeArrowheads="1"/>
          </p:cNvPicPr>
          <p:nvPr>
            <p:ph idx="1"/>
          </p:nvPr>
        </p:nvPicPr>
        <p:blipFill>
          <a:blip r:embed="rId2" cstate="print"/>
          <a:srcRect/>
          <a:stretch>
            <a:fillRect/>
          </a:stretch>
        </p:blipFill>
        <p:spPr bwMode="auto">
          <a:xfrm>
            <a:off x="538163" y="1295400"/>
            <a:ext cx="3119437" cy="4242435"/>
          </a:xfrm>
          <a:prstGeom prst="rect">
            <a:avLst/>
          </a:prstGeom>
          <a:noFill/>
          <a:ln w="9525">
            <a:noFill/>
            <a:miter lim="800000"/>
            <a:headEnd/>
            <a:tailEnd/>
          </a:ln>
        </p:spPr>
      </p:pic>
      <p:sp>
        <p:nvSpPr>
          <p:cNvPr id="6" name="Content Placeholder 3"/>
          <p:cNvSpPr>
            <a:spLocks noGrp="1"/>
          </p:cNvSpPr>
          <p:nvPr>
            <p:ph idx="13"/>
          </p:nvPr>
        </p:nvSpPr>
        <p:spPr>
          <a:xfrm>
            <a:off x="533400" y="5486400"/>
            <a:ext cx="3657600" cy="1143000"/>
          </a:xfrm>
        </p:spPr>
        <p:txBody>
          <a:bodyPr/>
          <a:lstStyle/>
          <a:p>
            <a:r>
              <a:rPr lang="en-US" sz="2400" dirty="0">
                <a:latin typeface="Calibri" pitchFamily="34" charset="0"/>
                <a:cs typeface="Calibri" pitchFamily="34" charset="0"/>
              </a:rPr>
              <a:t>A larger radius gives smoother results.  The radius is given in map units</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1026"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787153" y="1295400"/>
            <a:ext cx="3899647" cy="4953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4702235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Line density</a:t>
            </a:r>
            <a:endParaRPr lang="en-US" sz="1500" dirty="0"/>
          </a:p>
        </p:txBody>
      </p:sp>
      <p:pic>
        <p:nvPicPr>
          <p:cNvPr id="9" name="Picture 2"/>
          <p:cNvPicPr>
            <a:picLocks noGrp="1" noChangeAspect="1" noChangeArrowheads="1"/>
          </p:cNvPicPr>
          <p:nvPr>
            <p:ph idx="1"/>
          </p:nvPr>
        </p:nvPicPr>
        <p:blipFill>
          <a:blip r:embed="rId2" cstate="print"/>
          <a:srcRect/>
          <a:stretch>
            <a:fillRect/>
          </a:stretch>
        </p:blipFill>
        <p:spPr bwMode="auto">
          <a:xfrm>
            <a:off x="457200" y="1305856"/>
            <a:ext cx="3200400" cy="3048402"/>
          </a:xfrm>
          <a:prstGeom prst="rect">
            <a:avLst/>
          </a:prstGeom>
          <a:noFill/>
          <a:ln w="9525">
            <a:noFill/>
            <a:miter lim="800000"/>
            <a:headEnd/>
            <a:tailEnd/>
          </a:ln>
        </p:spPr>
      </p:pic>
      <p:sp>
        <p:nvSpPr>
          <p:cNvPr id="8" name="Content Placeholder 3"/>
          <p:cNvSpPr>
            <a:spLocks noGrp="1"/>
          </p:cNvSpPr>
          <p:nvPr>
            <p:ph idx="13"/>
          </p:nvPr>
        </p:nvSpPr>
        <p:spPr>
          <a:xfrm>
            <a:off x="457200" y="4419600"/>
            <a:ext cx="3352800" cy="365760"/>
          </a:xfrm>
        </p:spPr>
        <p:txBody>
          <a:bodyPr anchor="ctr"/>
          <a:lstStyle/>
          <a:p>
            <a:pPr>
              <a:spcBef>
                <a:spcPct val="50000"/>
              </a:spcBef>
            </a:pPr>
            <a:r>
              <a:rPr lang="en-US" sz="2400" dirty="0">
                <a:latin typeface="Calibri" pitchFamily="34" charset="0"/>
                <a:cs typeface="Calibri" pitchFamily="34" charset="0"/>
              </a:rPr>
              <a:t>Density of rivers m/</a:t>
            </a:r>
            <a:r>
              <a:rPr lang="en-US" sz="2400" dirty="0" err="1">
                <a:latin typeface="Calibri" pitchFamily="34" charset="0"/>
                <a:cs typeface="Calibri" pitchFamily="34" charset="0"/>
              </a:rPr>
              <a:t>sq</a:t>
            </a:r>
            <a:r>
              <a:rPr lang="en-US" sz="2400" dirty="0">
                <a:latin typeface="Calibri" pitchFamily="34" charset="0"/>
                <a:cs typeface="Calibri" pitchFamily="34" charset="0"/>
              </a:rPr>
              <a:t> km</a:t>
            </a:r>
          </a:p>
        </p:txBody>
      </p:sp>
      <p:pic>
        <p:nvPicPr>
          <p:cNvPr id="2050"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1066800" y="4800600"/>
            <a:ext cx="2041991" cy="177988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5"/>
          <p:cNvPicPr>
            <a:picLocks noGrp="1" noChangeAspect="1" noChangeArrowheads="1"/>
          </p:cNvPicPr>
          <p:nvPr>
            <p:ph idx="15"/>
          </p:nvPr>
        </p:nvPicPr>
        <p:blipFill>
          <a:blip r:embed="rId4">
            <a:extLst>
              <a:ext uri="{28A0092B-C50C-407E-A947-70E740481C1C}">
                <a14:useLocalDpi xmlns:a14="http://schemas.microsoft.com/office/drawing/2010/main" val="0"/>
              </a:ext>
            </a:extLst>
          </a:blip>
          <a:srcRect/>
          <a:stretch>
            <a:fillRect/>
          </a:stretch>
        </p:blipFill>
        <p:spPr bwMode="auto">
          <a:xfrm>
            <a:off x="4623857" y="1295400"/>
            <a:ext cx="3986743" cy="51816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6"/>
          <p:cNvSpPr>
            <a:spLocks noGrp="1"/>
          </p:cNvSpPr>
          <p:nvPr>
            <p:ph type="body" sz="quarter" idx="18"/>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24330963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Neighborhood statistics</a:t>
            </a:r>
          </a:p>
        </p:txBody>
      </p:sp>
      <p:sp>
        <p:nvSpPr>
          <p:cNvPr id="4" name="Content Placeholder 2"/>
          <p:cNvSpPr>
            <a:spLocks noGrp="1"/>
          </p:cNvSpPr>
          <p:nvPr>
            <p:ph idx="1"/>
          </p:nvPr>
        </p:nvSpPr>
        <p:spPr>
          <a:xfrm>
            <a:off x="457200" y="1295400"/>
            <a:ext cx="8001000" cy="533400"/>
          </a:xfrm>
        </p:spPr>
        <p:txBody>
          <a:bodyPr/>
          <a:lstStyle/>
          <a:p>
            <a:pPr>
              <a:spcBef>
                <a:spcPct val="50000"/>
              </a:spcBef>
            </a:pPr>
            <a:r>
              <a:rPr lang="en-US" sz="3000" dirty="0">
                <a:latin typeface="Calibri" pitchFamily="34" charset="0"/>
                <a:cs typeface="Calibri" pitchFamily="34" charset="0"/>
              </a:rPr>
              <a:t>Calculates a statistic for the specified window.</a:t>
            </a:r>
          </a:p>
        </p:txBody>
      </p:sp>
      <p:pic>
        <p:nvPicPr>
          <p:cNvPr id="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1104900" y="1975339"/>
            <a:ext cx="6934200" cy="4501661"/>
          </a:xfrm>
          <a:prstGeom prst="rect">
            <a:avLst/>
          </a:prstGeom>
          <a:noFill/>
          <a:ln w="12700">
            <a:no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2592554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Window movement</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68583" y="1295400"/>
            <a:ext cx="7206835" cy="4017571"/>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3"/>
          <p:cNvSpPr>
            <a:spLocks noGrp="1"/>
          </p:cNvSpPr>
          <p:nvPr>
            <p:ph idx="13"/>
          </p:nvPr>
        </p:nvSpPr>
        <p:spPr>
          <a:xfrm>
            <a:off x="990600" y="5334000"/>
            <a:ext cx="3124200" cy="1219200"/>
          </a:xfrm>
        </p:spPr>
        <p:txBody>
          <a:bodyPr/>
          <a:lstStyle/>
          <a:p>
            <a:r>
              <a:rPr lang="en-US" sz="2600" dirty="0">
                <a:latin typeface="Calibri" pitchFamily="34" charset="0"/>
                <a:cs typeface="Calibri" pitchFamily="34" charset="0"/>
              </a:rPr>
              <a:t>No overlap</a:t>
            </a:r>
            <a:r>
              <a:rPr lang="en-US" sz="2600" dirty="0" smtClean="0">
                <a:latin typeface="Calibri" pitchFamily="34" charset="0"/>
                <a:cs typeface="Calibri" pitchFamily="34" charset="0"/>
              </a:rPr>
              <a:t>. </a:t>
            </a:r>
            <a:r>
              <a:rPr lang="en-US" sz="2600" dirty="0">
                <a:latin typeface="Calibri" pitchFamily="34" charset="0"/>
                <a:cs typeface="Calibri" pitchFamily="34" charset="0"/>
              </a:rPr>
              <a:t>All cells in the block receive the output value</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7" name="Content Placeholder 4"/>
          <p:cNvSpPr>
            <a:spLocks noGrp="1"/>
          </p:cNvSpPr>
          <p:nvPr>
            <p:ph idx="14"/>
          </p:nvPr>
        </p:nvSpPr>
        <p:spPr>
          <a:xfrm>
            <a:off x="4800600" y="5334000"/>
            <a:ext cx="3429000" cy="838200"/>
          </a:xfrm>
        </p:spPr>
        <p:txBody>
          <a:bodyPr/>
          <a:lstStyle/>
          <a:p>
            <a:r>
              <a:rPr lang="en-US" sz="2600" dirty="0">
                <a:latin typeface="Calibri" pitchFamily="34" charset="0"/>
                <a:cs typeface="Calibri" pitchFamily="34" charset="0"/>
              </a:rPr>
              <a:t>Overlap</a:t>
            </a:r>
            <a:r>
              <a:rPr lang="en-US" sz="2600" dirty="0" smtClean="0">
                <a:latin typeface="Calibri" pitchFamily="34" charset="0"/>
                <a:cs typeface="Calibri" pitchFamily="34" charset="0"/>
              </a:rPr>
              <a:t>. </a:t>
            </a:r>
            <a:r>
              <a:rPr lang="en-US" sz="2600" dirty="0">
                <a:latin typeface="Calibri" pitchFamily="34" charset="0"/>
                <a:cs typeface="Calibri" pitchFamily="34" charset="0"/>
              </a:rPr>
              <a:t>Only the target cell receives the value</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107669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Focal vs. block function</a:t>
            </a:r>
            <a:endParaRPr lang="en-US" sz="1500"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55643" y="1723744"/>
            <a:ext cx="7832713" cy="2419912"/>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4191000"/>
            <a:ext cx="2743200" cy="731520"/>
          </a:xfrm>
        </p:spPr>
        <p:txBody>
          <a:bodyPr/>
          <a:lstStyle/>
          <a:p>
            <a:r>
              <a:rPr lang="en-US" sz="2600" dirty="0"/>
              <a:t>Original land </a:t>
            </a:r>
            <a:r>
              <a:rPr lang="en-US" sz="2600" dirty="0" smtClean="0"/>
              <a:t>cover</a:t>
            </a:r>
            <a:endParaRPr lang="en-US" sz="2600" dirty="0"/>
          </a:p>
        </p:txBody>
      </p:sp>
      <p:sp>
        <p:nvSpPr>
          <p:cNvPr id="5" name="Content Placeholder 4"/>
          <p:cNvSpPr>
            <a:spLocks noGrp="1"/>
          </p:cNvSpPr>
          <p:nvPr>
            <p:ph idx="14"/>
          </p:nvPr>
        </p:nvSpPr>
        <p:spPr>
          <a:xfrm>
            <a:off x="3276600" y="4191000"/>
            <a:ext cx="2667000" cy="838200"/>
          </a:xfrm>
        </p:spPr>
        <p:txBody>
          <a:bodyPr/>
          <a:lstStyle/>
          <a:p>
            <a:r>
              <a:rPr lang="en-US" sz="2600" dirty="0"/>
              <a:t>After a 4x4 focal majority function</a:t>
            </a:r>
          </a:p>
        </p:txBody>
      </p:sp>
      <p:sp>
        <p:nvSpPr>
          <p:cNvPr id="6" name="Content Placeholder 5"/>
          <p:cNvSpPr>
            <a:spLocks noGrp="1"/>
          </p:cNvSpPr>
          <p:nvPr>
            <p:ph idx="15"/>
          </p:nvPr>
        </p:nvSpPr>
        <p:spPr>
          <a:xfrm>
            <a:off x="6172200" y="4191000"/>
            <a:ext cx="2590800" cy="914400"/>
          </a:xfrm>
        </p:spPr>
        <p:txBody>
          <a:bodyPr/>
          <a:lstStyle/>
          <a:p>
            <a:r>
              <a:rPr lang="en-US" sz="2600" dirty="0"/>
              <a:t>After a 4x4 block majority function</a:t>
            </a:r>
          </a:p>
        </p:txBody>
      </p:sp>
      <p:sp>
        <p:nvSpPr>
          <p:cNvPr id="8" name="Content Placeholder 6"/>
          <p:cNvSpPr>
            <a:spLocks noGrp="1"/>
          </p:cNvSpPr>
          <p:nvPr>
            <p:ph idx="16"/>
          </p:nvPr>
        </p:nvSpPr>
        <p:spPr>
          <a:xfrm>
            <a:off x="457200" y="5669280"/>
            <a:ext cx="8229600" cy="579120"/>
          </a:xfrm>
        </p:spPr>
        <p:txBody>
          <a:bodyPr/>
          <a:lstStyle/>
          <a:p>
            <a:r>
              <a:rPr lang="en-US" sz="3000" dirty="0"/>
              <a:t>White cells indicate where no majority was found</a:t>
            </a:r>
            <a:r>
              <a:rPr lang="en-US" sz="3000" dirty="0" smtClean="0"/>
              <a:t>.</a:t>
            </a:r>
            <a:endParaRPr lang="en-US" sz="3000" dirty="0"/>
          </a:p>
        </p:txBody>
      </p:sp>
      <p:sp>
        <p:nvSpPr>
          <p:cNvPr id="11" name="Text Placeholder 7"/>
          <p:cNvSpPr>
            <a:spLocks noGrp="1"/>
          </p:cNvSpPr>
          <p:nvPr>
            <p:ph type="body" sz="quarter" idx="20"/>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229399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Neighborhood focal functions</a:t>
            </a:r>
            <a:endParaRPr lang="en-US" sz="1500"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6759" y="2057400"/>
            <a:ext cx="8630482" cy="3581400"/>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3"/>
          <p:cNvSpPr>
            <a:spLocks noGrp="1"/>
          </p:cNvSpPr>
          <p:nvPr>
            <p:ph idx="13"/>
          </p:nvPr>
        </p:nvSpPr>
        <p:spPr>
          <a:xfrm>
            <a:off x="3162300" y="1447800"/>
            <a:ext cx="2819400" cy="457200"/>
          </a:xfrm>
        </p:spPr>
        <p:txBody>
          <a:bodyPr/>
          <a:lstStyle/>
          <a:p>
            <a:r>
              <a:rPr lang="en-US" sz="2600" dirty="0">
                <a:latin typeface="Calibri" pitchFamily="34" charset="0"/>
                <a:cs typeface="Calibri" pitchFamily="34" charset="0"/>
              </a:rPr>
              <a:t>Averaging </a:t>
            </a:r>
            <a:r>
              <a:rPr lang="en-US" sz="2600" dirty="0" smtClean="0">
                <a:latin typeface="Calibri" pitchFamily="34" charset="0"/>
                <a:cs typeface="Calibri" pitchFamily="34" charset="0"/>
              </a:rPr>
              <a:t>function</a:t>
            </a:r>
            <a:endParaRPr lang="en-US" sz="2600" dirty="0">
              <a:latin typeface="Calibri" pitchFamily="34" charset="0"/>
              <a:cs typeface="Calibri" pitchFamily="34" charset="0"/>
            </a:endParaRPr>
          </a:p>
        </p:txBody>
      </p:sp>
      <p:sp>
        <p:nvSpPr>
          <p:cNvPr id="12" name="Content Placeholder 4"/>
          <p:cNvSpPr>
            <a:spLocks noGrp="1"/>
          </p:cNvSpPr>
          <p:nvPr>
            <p:ph idx="14"/>
          </p:nvPr>
        </p:nvSpPr>
        <p:spPr>
          <a:xfrm>
            <a:off x="762000" y="5715000"/>
            <a:ext cx="1524000" cy="457200"/>
          </a:xfrm>
        </p:spPr>
        <p:txBody>
          <a:bodyPr/>
          <a:lstStyle/>
          <a:p>
            <a:r>
              <a:rPr lang="en-US" sz="2600" dirty="0">
                <a:latin typeface="Calibri" pitchFamily="34" charset="0"/>
                <a:cs typeface="Calibri" pitchFamily="34" charset="0"/>
              </a:rPr>
              <a:t>Input </a:t>
            </a:r>
            <a:r>
              <a:rPr lang="en-US" sz="2600" dirty="0" smtClean="0">
                <a:latin typeface="Calibri" pitchFamily="34" charset="0"/>
                <a:cs typeface="Calibri" pitchFamily="34" charset="0"/>
              </a:rPr>
              <a:t>grid</a:t>
            </a:r>
            <a:endParaRPr lang="en-US" sz="2600" dirty="0">
              <a:latin typeface="Calibri" pitchFamily="34" charset="0"/>
              <a:cs typeface="Calibri" pitchFamily="34" charset="0"/>
            </a:endParaRPr>
          </a:p>
        </p:txBody>
      </p:sp>
      <p:sp>
        <p:nvSpPr>
          <p:cNvPr id="13" name="Content Placeholder 5"/>
          <p:cNvSpPr>
            <a:spLocks noGrp="1"/>
          </p:cNvSpPr>
          <p:nvPr>
            <p:ph idx="15"/>
          </p:nvPr>
        </p:nvSpPr>
        <p:spPr>
          <a:xfrm>
            <a:off x="5943600" y="5715000"/>
            <a:ext cx="1752600" cy="457200"/>
          </a:xfrm>
        </p:spPr>
        <p:txBody>
          <a:bodyPr/>
          <a:lstStyle/>
          <a:p>
            <a:r>
              <a:rPr lang="en-US" sz="2600" dirty="0">
                <a:latin typeface="Calibri" pitchFamily="34" charset="0"/>
                <a:cs typeface="Calibri" pitchFamily="34" charset="0"/>
              </a:rPr>
              <a:t>Output </a:t>
            </a:r>
            <a:r>
              <a:rPr lang="en-US" sz="2600" dirty="0" smtClean="0">
                <a:latin typeface="Calibri" pitchFamily="34" charset="0"/>
                <a:cs typeface="Calibri" pitchFamily="34" charset="0"/>
              </a:rPr>
              <a:t>grid</a:t>
            </a:r>
            <a:endParaRPr lang="en-US" sz="2600" dirty="0">
              <a:latin typeface="Calibri" pitchFamily="34" charset="0"/>
              <a:cs typeface="Calibri" pitchFamily="34" charset="0"/>
            </a:endParaRPr>
          </a:p>
        </p:txBody>
      </p:sp>
      <p:sp>
        <p:nvSpPr>
          <p:cNvPr id="5" name="Text Placeholder 6"/>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7606043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Neighborhood focal mean</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0999" y="1752600"/>
            <a:ext cx="5410201" cy="364015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6019800" y="1447800"/>
            <a:ext cx="2971800" cy="4191000"/>
          </a:xfrm>
        </p:spPr>
        <p:txBody>
          <a:bodyPr/>
          <a:lstStyle/>
          <a:p>
            <a:pPr>
              <a:spcBef>
                <a:spcPts val="600"/>
              </a:spcBef>
            </a:pPr>
            <a:r>
              <a:rPr lang="en-US" sz="2800" dirty="0" err="1">
                <a:latin typeface="Calibri" pitchFamily="34" charset="0"/>
                <a:cs typeface="Calibri" pitchFamily="34" charset="0"/>
              </a:rPr>
              <a:t>Smooths</a:t>
            </a:r>
            <a:r>
              <a:rPr lang="en-US" sz="2800" dirty="0">
                <a:latin typeface="Calibri" pitchFamily="34" charset="0"/>
                <a:cs typeface="Calibri" pitchFamily="34" charset="0"/>
              </a:rPr>
              <a:t> raster</a:t>
            </a:r>
          </a:p>
          <a:p>
            <a:pPr>
              <a:spcBef>
                <a:spcPts val="600"/>
              </a:spcBef>
            </a:pPr>
            <a:r>
              <a:rPr lang="en-US" sz="2800" dirty="0">
                <a:latin typeface="Calibri" pitchFamily="34" charset="0"/>
                <a:cs typeface="Calibri" pitchFamily="34" charset="0"/>
              </a:rPr>
              <a:t>Effects grow larger with increasing window size or repeated applications</a:t>
            </a:r>
          </a:p>
          <a:p>
            <a:pPr>
              <a:spcBef>
                <a:spcPts val="600"/>
              </a:spcBef>
            </a:pPr>
            <a:r>
              <a:rPr lang="en-US" sz="2800" dirty="0">
                <a:latin typeface="Calibri" pitchFamily="34" charset="0"/>
                <a:cs typeface="Calibri" pitchFamily="34" charset="0"/>
              </a:rPr>
              <a:t>Good for removing noise or spurious </a:t>
            </a:r>
            <a:r>
              <a:rPr lang="en-US" sz="2800" dirty="0" smtClean="0">
                <a:latin typeface="Calibri" pitchFamily="34" charset="0"/>
                <a:cs typeface="Calibri" pitchFamily="34" charset="0"/>
              </a:rPr>
              <a:t>values</a:t>
            </a:r>
            <a:endParaRPr lang="en-US" sz="2800" dirty="0">
              <a:latin typeface="Calibri" pitchFamily="34" charset="0"/>
              <a:cs typeface="Calibri" pitchFamily="34" charset="0"/>
            </a:endParaRP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9570655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p:txBody>
          <a:bodyPr/>
          <a:lstStyle/>
          <a:p>
            <a:r>
              <a:rPr lang="en-US" dirty="0" smtClean="0"/>
              <a:t>Neighborhood focal majority</a:t>
            </a:r>
            <a:endParaRPr lang="en-US" dirty="0"/>
          </a:p>
        </p:txBody>
      </p:sp>
      <p:sp>
        <p:nvSpPr>
          <p:cNvPr id="17" name="Content Placeholder 2"/>
          <p:cNvSpPr>
            <a:spLocks noGrp="1"/>
          </p:cNvSpPr>
          <p:nvPr>
            <p:ph idx="1"/>
          </p:nvPr>
        </p:nvSpPr>
        <p:spPr>
          <a:xfrm>
            <a:off x="457200" y="1295400"/>
            <a:ext cx="4267200" cy="381000"/>
          </a:xfrm>
        </p:spPr>
        <p:txBody>
          <a:bodyPr/>
          <a:lstStyle/>
          <a:p>
            <a:r>
              <a:rPr lang="en-US" sz="2400" dirty="0">
                <a:latin typeface="Calibri" pitchFamily="34" charset="0"/>
                <a:cs typeface="Calibri" pitchFamily="34" charset="0"/>
              </a:rPr>
              <a:t>High slope/low slope </a:t>
            </a:r>
            <a:r>
              <a:rPr lang="en-US" sz="2400" dirty="0" smtClean="0">
                <a:latin typeface="Calibri" pitchFamily="34" charset="0"/>
                <a:cs typeface="Calibri" pitchFamily="34" charset="0"/>
              </a:rPr>
              <a:t>areas</a:t>
            </a:r>
            <a:endParaRPr lang="en-US" sz="2400" dirty="0">
              <a:latin typeface="Calibri" pitchFamily="34" charset="0"/>
              <a:cs typeface="Calibri" pitchFamily="34" charset="0"/>
            </a:endParaRPr>
          </a:p>
        </p:txBody>
      </p:sp>
      <p:pic>
        <p:nvPicPr>
          <p:cNvPr id="19" name="Picture 3"/>
          <p:cNvPicPr>
            <a:picLocks noGrp="1" noChangeAspect="1" noChangeArrowheads="1"/>
          </p:cNvPicPr>
          <p:nvPr>
            <p:ph idx="13"/>
          </p:nvPr>
        </p:nvPicPr>
        <p:blipFill>
          <a:blip r:embed="rId2" cstate="print"/>
          <a:srcRect/>
          <a:stretch>
            <a:fillRect/>
          </a:stretch>
        </p:blipFill>
        <p:spPr bwMode="auto">
          <a:xfrm>
            <a:off x="838200" y="1752600"/>
            <a:ext cx="2514600" cy="1763283"/>
          </a:xfrm>
          <a:prstGeom prst="rect">
            <a:avLst/>
          </a:prstGeom>
          <a:noFill/>
          <a:ln w="12700">
            <a:solidFill>
              <a:srgbClr val="000000"/>
            </a:solidFill>
            <a:miter lim="800000"/>
            <a:headEnd/>
            <a:tailEnd/>
          </a:ln>
        </p:spPr>
      </p:pic>
      <p:sp>
        <p:nvSpPr>
          <p:cNvPr id="4" name="Content Placeholder 4"/>
          <p:cNvSpPr>
            <a:spLocks noGrp="1"/>
          </p:cNvSpPr>
          <p:nvPr>
            <p:ph idx="14"/>
          </p:nvPr>
        </p:nvSpPr>
        <p:spPr>
          <a:xfrm>
            <a:off x="457200" y="3520440"/>
            <a:ext cx="3810000" cy="441960"/>
          </a:xfrm>
        </p:spPr>
        <p:txBody>
          <a:bodyPr/>
          <a:lstStyle/>
          <a:p>
            <a:r>
              <a:rPr lang="en-US" sz="2400" dirty="0">
                <a:latin typeface="Calibri" pitchFamily="34" charset="0"/>
                <a:cs typeface="Calibri" pitchFamily="34" charset="0"/>
              </a:rPr>
              <a:t>Before 5x5 majority </a:t>
            </a:r>
            <a:r>
              <a:rPr lang="en-US" sz="2400" dirty="0" smtClean="0">
                <a:latin typeface="Calibri" pitchFamily="34" charset="0"/>
                <a:cs typeface="Calibri" pitchFamily="34" charset="0"/>
              </a:rPr>
              <a:t>filter</a:t>
            </a:r>
            <a:endParaRPr lang="en-US" sz="2400" dirty="0">
              <a:latin typeface="Calibri" pitchFamily="34" charset="0"/>
              <a:cs typeface="Calibri" pitchFamily="34" charset="0"/>
            </a:endParaRPr>
          </a:p>
        </p:txBody>
      </p:sp>
      <p:pic>
        <p:nvPicPr>
          <p:cNvPr id="20" name="Picture 5"/>
          <p:cNvPicPr>
            <a:picLocks noGrp="1" noChangeAspect="1" noChangeArrowheads="1"/>
          </p:cNvPicPr>
          <p:nvPr>
            <p:ph idx="15"/>
          </p:nvPr>
        </p:nvPicPr>
        <p:blipFill>
          <a:blip r:embed="rId3" cstate="print"/>
          <a:srcRect/>
          <a:stretch>
            <a:fillRect/>
          </a:stretch>
        </p:blipFill>
        <p:spPr bwMode="auto">
          <a:xfrm>
            <a:off x="838200" y="4033002"/>
            <a:ext cx="2514600" cy="1758198"/>
          </a:xfrm>
          <a:prstGeom prst="rect">
            <a:avLst/>
          </a:prstGeom>
          <a:noFill/>
          <a:ln w="12700">
            <a:solidFill>
              <a:srgbClr val="000000"/>
            </a:solidFill>
            <a:miter lim="800000"/>
            <a:headEnd/>
            <a:tailEnd/>
          </a:ln>
        </p:spPr>
      </p:pic>
      <p:sp>
        <p:nvSpPr>
          <p:cNvPr id="7" name="Content Placeholder 6"/>
          <p:cNvSpPr>
            <a:spLocks noGrp="1"/>
          </p:cNvSpPr>
          <p:nvPr>
            <p:ph idx="16"/>
          </p:nvPr>
        </p:nvSpPr>
        <p:spPr>
          <a:xfrm>
            <a:off x="457200" y="5791200"/>
            <a:ext cx="4023360" cy="761999"/>
          </a:xfrm>
        </p:spPr>
        <p:txBody>
          <a:bodyPr/>
          <a:lstStyle/>
          <a:p>
            <a:r>
              <a:rPr lang="en-US" sz="2400" dirty="0">
                <a:latin typeface="Calibri" pitchFamily="34" charset="0"/>
                <a:cs typeface="Calibri" pitchFamily="34" charset="0"/>
              </a:rPr>
              <a:t>After two passes of 5x5 majority </a:t>
            </a:r>
            <a:r>
              <a:rPr lang="en-US" sz="2400" dirty="0" smtClean="0">
                <a:latin typeface="Calibri" pitchFamily="34" charset="0"/>
                <a:cs typeface="Calibri" pitchFamily="34" charset="0"/>
              </a:rPr>
              <a:t>filter</a:t>
            </a:r>
            <a:endParaRPr lang="en-US" sz="2400" dirty="0">
              <a:latin typeface="Calibri" pitchFamily="34" charset="0"/>
              <a:cs typeface="Calibri" pitchFamily="34" charset="0"/>
            </a:endParaRPr>
          </a:p>
        </p:txBody>
      </p:sp>
      <p:pic>
        <p:nvPicPr>
          <p:cNvPr id="7170" name="Picture 7"/>
          <p:cNvPicPr>
            <a:picLocks noGrp="1" noChangeAspect="1" noChangeArrowheads="1"/>
          </p:cNvPicPr>
          <p:nvPr>
            <p:ph idx="17"/>
          </p:nvPr>
        </p:nvPicPr>
        <p:blipFill>
          <a:blip r:embed="rId4">
            <a:extLst>
              <a:ext uri="{28A0092B-C50C-407E-A947-70E740481C1C}">
                <a14:useLocalDpi xmlns:a14="http://schemas.microsoft.com/office/drawing/2010/main" val="0"/>
              </a:ext>
            </a:extLst>
          </a:blip>
          <a:srcRect/>
          <a:stretch>
            <a:fillRect/>
          </a:stretch>
        </p:blipFill>
        <p:spPr bwMode="auto">
          <a:xfrm>
            <a:off x="4953000" y="1752600"/>
            <a:ext cx="3429000" cy="2730789"/>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8"/>
          <p:cNvSpPr>
            <a:spLocks noGrp="1"/>
          </p:cNvSpPr>
          <p:nvPr>
            <p:ph idx="20"/>
          </p:nvPr>
        </p:nvSpPr>
        <p:spPr>
          <a:xfrm>
            <a:off x="4724400" y="4572000"/>
            <a:ext cx="4191000" cy="1219200"/>
          </a:xfrm>
        </p:spPr>
        <p:txBody>
          <a:bodyPr/>
          <a:lstStyle/>
          <a:p>
            <a:r>
              <a:rPr lang="en-US" sz="2600" dirty="0"/>
              <a:t>Most frequent value in the neighborhood becomes the center value in the new </a:t>
            </a:r>
            <a:r>
              <a:rPr lang="en-US" sz="2600" dirty="0" smtClean="0"/>
              <a:t>raster</a:t>
            </a:r>
            <a:endParaRPr lang="en-US" sz="2600" dirty="0"/>
          </a:p>
        </p:txBody>
      </p:sp>
      <p:sp>
        <p:nvSpPr>
          <p:cNvPr id="13" name="Text Placeholder 9"/>
          <p:cNvSpPr>
            <a:spLocks noGrp="1"/>
          </p:cNvSpPr>
          <p:nvPr>
            <p:ph type="body" sz="quarter" idx="27"/>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1380510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What is a zonal function?</a:t>
            </a:r>
            <a:endParaRPr lang="en-US" dirty="0">
              <a:latin typeface="Calibri" pitchFamily="34" charset="0"/>
              <a:cs typeface="Calibri" pitchFamily="34" charset="0"/>
            </a:endParaRPr>
          </a:p>
        </p:txBody>
      </p:sp>
      <p:sp>
        <p:nvSpPr>
          <p:cNvPr id="3" name="Content Placeholder 2"/>
          <p:cNvSpPr>
            <a:spLocks noGrp="1"/>
          </p:cNvSpPr>
          <p:nvPr>
            <p:ph idx="1"/>
          </p:nvPr>
        </p:nvSpPr>
        <p:spPr/>
        <p:txBody>
          <a:bodyPr/>
          <a:lstStyle/>
          <a:p>
            <a:pPr>
              <a:lnSpc>
                <a:spcPct val="90000"/>
              </a:lnSpc>
            </a:pPr>
            <a:r>
              <a:rPr lang="en-US" dirty="0"/>
              <a:t>Examines and manipulates raster values in one within set of zones specified by another layer</a:t>
            </a:r>
          </a:p>
          <a:p>
            <a:pPr>
              <a:lnSpc>
                <a:spcPct val="90000"/>
              </a:lnSpc>
            </a:pPr>
            <a:r>
              <a:rPr lang="en-US" dirty="0"/>
              <a:t>Zones constitute the areas of a discrete raster with the same value</a:t>
            </a:r>
          </a:p>
          <a:p>
            <a:pPr>
              <a:lnSpc>
                <a:spcPct val="90000"/>
              </a:lnSpc>
            </a:pPr>
            <a:r>
              <a:rPr lang="en-US" dirty="0"/>
              <a:t>Requires two inputs</a:t>
            </a:r>
          </a:p>
          <a:p>
            <a:pPr lvl="1">
              <a:lnSpc>
                <a:spcPct val="90000"/>
              </a:lnSpc>
            </a:pPr>
            <a:r>
              <a:rPr lang="en-US" dirty="0"/>
              <a:t>A layer specifying the zones (raster or feature)</a:t>
            </a:r>
          </a:p>
          <a:p>
            <a:pPr lvl="1">
              <a:lnSpc>
                <a:spcPct val="90000"/>
              </a:lnSpc>
            </a:pPr>
            <a:r>
              <a:rPr lang="en-US" dirty="0"/>
              <a:t>A raster layer with the values to be evaluated</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8350114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What is a zone?</a:t>
            </a:r>
            <a:endParaRPr lang="en-US" sz="1500" dirty="0"/>
          </a:p>
        </p:txBody>
      </p:sp>
      <p:sp>
        <p:nvSpPr>
          <p:cNvPr id="2" name="Content Placeholder 2"/>
          <p:cNvSpPr>
            <a:spLocks noGrp="1"/>
          </p:cNvSpPr>
          <p:nvPr>
            <p:ph idx="1"/>
          </p:nvPr>
        </p:nvSpPr>
        <p:spPr/>
        <p:txBody>
          <a:bodyPr/>
          <a:lstStyle/>
          <a:p>
            <a:r>
              <a:rPr lang="en-US" dirty="0"/>
              <a:t>A zone is the area(s) of a raster or feature dataset that share the same integer value</a:t>
            </a:r>
            <a:r>
              <a:rPr lang="en-US" dirty="0" smtClean="0"/>
              <a:t>.</a:t>
            </a:r>
            <a:endParaRPr lang="en-US" dirty="0"/>
          </a:p>
        </p:txBody>
      </p:sp>
      <p:pic>
        <p:nvPicPr>
          <p:cNvPr id="819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 y="2590800"/>
            <a:ext cx="2803928" cy="36816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p:cNvPicPr>
            <a:picLocks noGrp="1" noChangeAspect="1" noChangeArrowheads="1"/>
          </p:cNvPicPr>
          <p:nvPr>
            <p:ph idx="14"/>
          </p:nvPr>
        </p:nvPicPr>
        <p:blipFill>
          <a:blip r:embed="rId3" cstate="print"/>
          <a:srcRect/>
          <a:stretch>
            <a:fillRect/>
          </a:stretch>
        </p:blipFill>
        <p:spPr bwMode="auto">
          <a:xfrm>
            <a:off x="3886200" y="2514600"/>
            <a:ext cx="4343400" cy="3150158"/>
          </a:xfrm>
          <a:prstGeom prst="rect">
            <a:avLst/>
          </a:prstGeom>
          <a:noFill/>
          <a:ln w="9525">
            <a:noFill/>
            <a:miter lim="800000"/>
            <a:headEnd/>
            <a:tailEnd/>
          </a:ln>
        </p:spPr>
      </p:pic>
      <p:sp>
        <p:nvSpPr>
          <p:cNvPr id="6" name="Content Placeholder 5"/>
          <p:cNvSpPr>
            <a:spLocks noGrp="1"/>
          </p:cNvSpPr>
          <p:nvPr>
            <p:ph idx="15"/>
          </p:nvPr>
        </p:nvSpPr>
        <p:spPr>
          <a:xfrm>
            <a:off x="3505200" y="5791200"/>
            <a:ext cx="5334000" cy="609600"/>
          </a:xfrm>
        </p:spPr>
        <p:txBody>
          <a:bodyPr/>
          <a:lstStyle/>
          <a:p>
            <a:r>
              <a:rPr lang="en-US" dirty="0">
                <a:latin typeface="Calibri" pitchFamily="34" charset="0"/>
                <a:cs typeface="Calibri" pitchFamily="34" charset="0"/>
              </a:rPr>
              <a:t>Zones need not be contiguous</a:t>
            </a:r>
            <a:r>
              <a:rPr lang="en-US" dirty="0" smtClean="0">
                <a:latin typeface="Calibri" pitchFamily="34" charset="0"/>
                <a:cs typeface="Calibri" pitchFamily="34" charset="0"/>
              </a:rPr>
              <a:t>!</a:t>
            </a:r>
            <a:endParaRPr lang="en-US" dirty="0">
              <a:latin typeface="Calibri" pitchFamily="34" charset="0"/>
              <a:cs typeface="Calibri" pitchFamily="34" charset="0"/>
            </a:endParaRPr>
          </a:p>
        </p:txBody>
      </p:sp>
      <p:sp>
        <p:nvSpPr>
          <p:cNvPr id="5"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2791960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Binary data</a:t>
            </a:r>
            <a:endParaRPr lang="en-US" sz="1200" dirty="0"/>
          </a:p>
        </p:txBody>
      </p:sp>
      <p:sp>
        <p:nvSpPr>
          <p:cNvPr id="3" name="Content Placeholder 2"/>
          <p:cNvSpPr>
            <a:spLocks noGrp="1"/>
          </p:cNvSpPr>
          <p:nvPr>
            <p:ph idx="1"/>
          </p:nvPr>
        </p:nvSpPr>
        <p:spPr/>
        <p:txBody>
          <a:bodyPr/>
          <a:lstStyle/>
          <a:p>
            <a:r>
              <a:rPr lang="en-US" sz="3000" dirty="0"/>
              <a:t>Most raster formats use binary storage</a:t>
            </a:r>
          </a:p>
          <a:p>
            <a:r>
              <a:rPr lang="en-US" sz="3000" dirty="0"/>
              <a:t>Numbers are stored as a series of 0’s   and 1’s representing numbers in base 2</a:t>
            </a:r>
          </a:p>
          <a:p>
            <a:r>
              <a:rPr lang="en-US" sz="3000" dirty="0"/>
              <a:t>Binary values are grouped by </a:t>
            </a:r>
            <a:r>
              <a:rPr lang="en-US" sz="3000" dirty="0" smtClean="0"/>
              <a:t>eight</a:t>
            </a:r>
            <a:endParaRPr lang="en-US" sz="3000" dirty="0"/>
          </a:p>
        </p:txBody>
      </p:sp>
      <p:pic>
        <p:nvPicPr>
          <p:cNvPr id="2050" name="Picture 3"/>
          <p:cNvPicPr>
            <a:picLocks noGrp="1" noChangeAspect="1" noChangeArrowheads="1"/>
          </p:cNvPicPr>
          <p:nvPr>
            <p:ph idx="14"/>
          </p:nvPr>
        </p:nvPicPr>
        <p:blipFill>
          <a:blip r:embed="rId2">
            <a:extLst>
              <a:ext uri="{28A0092B-C50C-407E-A947-70E740481C1C}">
                <a14:useLocalDpi xmlns:a14="http://schemas.microsoft.com/office/drawing/2010/main" val="0"/>
              </a:ext>
            </a:extLst>
          </a:blip>
          <a:srcRect/>
          <a:stretch>
            <a:fillRect/>
          </a:stretch>
        </p:blipFill>
        <p:spPr bwMode="auto">
          <a:xfrm>
            <a:off x="276931" y="4343400"/>
            <a:ext cx="7839074" cy="173844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4"/>
          <p:cNvSpPr>
            <a:spLocks noGrp="1"/>
          </p:cNvSpPr>
          <p:nvPr>
            <p:ph idx="13"/>
          </p:nvPr>
        </p:nvSpPr>
        <p:spPr>
          <a:xfrm>
            <a:off x="8001000" y="1295400"/>
            <a:ext cx="990600" cy="5257800"/>
          </a:xfrm>
        </p:spPr>
        <p:txBody>
          <a:bodyPr/>
          <a:lstStyle/>
          <a:p>
            <a:pPr algn="r">
              <a:spcBef>
                <a:spcPts val="600"/>
              </a:spcBef>
              <a:spcAft>
                <a:spcPts val="0"/>
              </a:spcAft>
            </a:pPr>
            <a:r>
              <a:rPr lang="en-US" sz="2400" dirty="0">
                <a:latin typeface="Calibri" pitchFamily="34" charset="0"/>
                <a:cs typeface="Calibri" pitchFamily="34" charset="0"/>
              </a:rPr>
              <a:t>0</a:t>
            </a:r>
          </a:p>
          <a:p>
            <a:pPr algn="r">
              <a:spcBef>
                <a:spcPts val="600"/>
              </a:spcBef>
              <a:spcAft>
                <a:spcPts val="0"/>
              </a:spcAft>
            </a:pPr>
            <a:r>
              <a:rPr lang="en-US" sz="2400" dirty="0">
                <a:latin typeface="Calibri" pitchFamily="34" charset="0"/>
                <a:cs typeface="Calibri" pitchFamily="34" charset="0"/>
              </a:rPr>
              <a:t>1</a:t>
            </a:r>
          </a:p>
          <a:p>
            <a:pPr algn="r">
              <a:spcBef>
                <a:spcPts val="600"/>
              </a:spcBef>
              <a:spcAft>
                <a:spcPts val="0"/>
              </a:spcAft>
            </a:pPr>
            <a:r>
              <a:rPr lang="en-US" sz="2400" dirty="0">
                <a:latin typeface="Calibri" pitchFamily="34" charset="0"/>
                <a:cs typeface="Calibri" pitchFamily="34" charset="0"/>
              </a:rPr>
              <a:t>10</a:t>
            </a:r>
          </a:p>
          <a:p>
            <a:pPr algn="r">
              <a:spcBef>
                <a:spcPts val="600"/>
              </a:spcBef>
              <a:spcAft>
                <a:spcPts val="0"/>
              </a:spcAft>
            </a:pPr>
            <a:r>
              <a:rPr lang="en-US" sz="2400" dirty="0">
                <a:latin typeface="Calibri" pitchFamily="34" charset="0"/>
                <a:cs typeface="Calibri" pitchFamily="34" charset="0"/>
              </a:rPr>
              <a:t>11</a:t>
            </a:r>
          </a:p>
          <a:p>
            <a:pPr algn="r">
              <a:spcBef>
                <a:spcPts val="600"/>
              </a:spcBef>
              <a:spcAft>
                <a:spcPts val="0"/>
              </a:spcAft>
            </a:pPr>
            <a:r>
              <a:rPr lang="en-US" sz="2400" dirty="0">
                <a:latin typeface="Calibri" pitchFamily="34" charset="0"/>
                <a:cs typeface="Calibri" pitchFamily="34" charset="0"/>
              </a:rPr>
              <a:t>100</a:t>
            </a:r>
          </a:p>
          <a:p>
            <a:pPr algn="r">
              <a:spcBef>
                <a:spcPts val="600"/>
              </a:spcBef>
              <a:spcAft>
                <a:spcPts val="0"/>
              </a:spcAft>
            </a:pPr>
            <a:r>
              <a:rPr lang="en-US" sz="2400" dirty="0">
                <a:latin typeface="Calibri" pitchFamily="34" charset="0"/>
                <a:cs typeface="Calibri" pitchFamily="34" charset="0"/>
              </a:rPr>
              <a:t>101</a:t>
            </a:r>
          </a:p>
          <a:p>
            <a:pPr algn="r">
              <a:spcBef>
                <a:spcPts val="600"/>
              </a:spcBef>
              <a:spcAft>
                <a:spcPts val="0"/>
              </a:spcAft>
            </a:pPr>
            <a:r>
              <a:rPr lang="en-US" sz="2400" dirty="0">
                <a:latin typeface="Calibri" pitchFamily="34" charset="0"/>
                <a:cs typeface="Calibri" pitchFamily="34" charset="0"/>
              </a:rPr>
              <a:t>110</a:t>
            </a:r>
          </a:p>
          <a:p>
            <a:pPr algn="r">
              <a:spcBef>
                <a:spcPts val="600"/>
              </a:spcBef>
              <a:spcAft>
                <a:spcPts val="0"/>
              </a:spcAft>
            </a:pPr>
            <a:r>
              <a:rPr lang="en-US" sz="2400" dirty="0">
                <a:latin typeface="Calibri" pitchFamily="34" charset="0"/>
                <a:cs typeface="Calibri" pitchFamily="34" charset="0"/>
              </a:rPr>
              <a:t>111</a:t>
            </a:r>
          </a:p>
          <a:p>
            <a:pPr algn="r">
              <a:spcBef>
                <a:spcPts val="600"/>
              </a:spcBef>
              <a:spcAft>
                <a:spcPts val="0"/>
              </a:spcAft>
            </a:pPr>
            <a:r>
              <a:rPr lang="en-US" sz="2400" dirty="0">
                <a:latin typeface="Calibri" pitchFamily="34" charset="0"/>
                <a:cs typeface="Calibri" pitchFamily="34" charset="0"/>
              </a:rPr>
              <a:t>1000</a:t>
            </a:r>
          </a:p>
          <a:p>
            <a:pPr algn="r">
              <a:spcBef>
                <a:spcPts val="600"/>
              </a:spcBef>
              <a:spcAft>
                <a:spcPts val="0"/>
              </a:spcAft>
            </a:pPr>
            <a:r>
              <a:rPr lang="en-US" sz="2400" dirty="0">
                <a:latin typeface="Calibri" pitchFamily="34" charset="0"/>
                <a:cs typeface="Calibri" pitchFamily="34" charset="0"/>
              </a:rPr>
              <a:t>1001</a:t>
            </a:r>
          </a:p>
          <a:p>
            <a:pPr algn="r">
              <a:spcBef>
                <a:spcPts val="600"/>
              </a:spcBef>
              <a:spcAft>
                <a:spcPts val="0"/>
              </a:spcAft>
            </a:pPr>
            <a:r>
              <a:rPr lang="en-US" sz="2400" dirty="0">
                <a:latin typeface="Calibri" pitchFamily="34" charset="0"/>
                <a:cs typeface="Calibri" pitchFamily="34" charset="0"/>
              </a:rPr>
              <a:t>1010</a:t>
            </a:r>
          </a:p>
          <a:p>
            <a:pPr algn="r">
              <a:spcBef>
                <a:spcPts val="600"/>
              </a:spcBef>
              <a:spcAft>
                <a:spcPts val="0"/>
              </a:spcAft>
            </a:pPr>
            <a:r>
              <a:rPr lang="en-US" sz="2400" dirty="0">
                <a:latin typeface="Calibri" pitchFamily="34" charset="0"/>
                <a:cs typeface="Calibri" pitchFamily="34" charset="0"/>
              </a:rPr>
              <a:t>1011</a:t>
            </a:r>
          </a:p>
          <a:p>
            <a:pPr algn="r">
              <a:spcBef>
                <a:spcPts val="600"/>
              </a:spcBef>
              <a:spcAft>
                <a:spcPts val="0"/>
              </a:spcAft>
            </a:pPr>
            <a:endParaRPr lang="en-US" sz="2400" dirty="0">
              <a:latin typeface="Calibri" pitchFamily="34" charset="0"/>
              <a:cs typeface="Calibri" pitchFamily="34" charset="0"/>
            </a:endParaRPr>
          </a:p>
          <a:p>
            <a:pPr algn="r">
              <a:spcBef>
                <a:spcPts val="600"/>
              </a:spcBef>
              <a:spcAft>
                <a:spcPts val="0"/>
              </a:spcAft>
            </a:pPr>
            <a:endParaRPr lang="en-US" sz="2400" dirty="0">
              <a:latin typeface="Calibri" pitchFamily="34" charset="0"/>
              <a:cs typeface="Calibri" pitchFamily="34" charset="0"/>
            </a:endParaRPr>
          </a:p>
          <a:p>
            <a:pPr>
              <a:spcBef>
                <a:spcPts val="600"/>
              </a:spcBef>
              <a:spcAft>
                <a:spcPts val="0"/>
              </a:spcAft>
            </a:pPr>
            <a:endParaRPr lang="en-US" sz="2400" dirty="0"/>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22736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Zonal statistics</a:t>
            </a:r>
            <a:endParaRPr lang="en-US" sz="1500" dirty="0"/>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1808269"/>
            <a:ext cx="3581400" cy="2109253"/>
          </a:xfrm>
          <a:prstGeom prst="rect">
            <a:avLst/>
          </a:prstGeom>
          <a:noFill/>
          <a:extLst>
            <a:ext uri="{909E8E84-426E-40DD-AFC4-6F175D3DCCD1}">
              <a14:hiddenFill xmlns:a14="http://schemas.microsoft.com/office/drawing/2010/main">
                <a:solidFill>
                  <a:srgbClr val="FFFFFF"/>
                </a:solidFill>
              </a14:hiddenFill>
            </a:ext>
          </a:extLst>
        </p:spPr>
      </p:pic>
      <p:sp>
        <p:nvSpPr>
          <p:cNvPr id="16" name="Content Placeholder 3"/>
          <p:cNvSpPr>
            <a:spLocks noGrp="1"/>
          </p:cNvSpPr>
          <p:nvPr>
            <p:ph idx="13"/>
          </p:nvPr>
        </p:nvSpPr>
        <p:spPr>
          <a:xfrm>
            <a:off x="457200" y="1295400"/>
            <a:ext cx="3505200" cy="472440"/>
          </a:xfrm>
        </p:spPr>
        <p:txBody>
          <a:bodyPr/>
          <a:lstStyle/>
          <a:p>
            <a:r>
              <a:rPr lang="en-US" sz="2800" dirty="0">
                <a:latin typeface="Calibri" pitchFamily="34" charset="0"/>
                <a:cs typeface="Calibri" pitchFamily="34" charset="0"/>
              </a:rPr>
              <a:t>Watersheds and </a:t>
            </a:r>
            <a:r>
              <a:rPr lang="en-US" sz="2800" dirty="0" smtClean="0">
                <a:latin typeface="Calibri" pitchFamily="34" charset="0"/>
                <a:cs typeface="Calibri" pitchFamily="34" charset="0"/>
              </a:rPr>
              <a:t>slope</a:t>
            </a:r>
            <a:endParaRPr lang="en-US" sz="2800" dirty="0">
              <a:latin typeface="Calibri" pitchFamily="34" charset="0"/>
              <a:cs typeface="Calibri" pitchFamily="34" charset="0"/>
            </a:endParaRPr>
          </a:p>
        </p:txBody>
      </p:sp>
      <p:pic>
        <p:nvPicPr>
          <p:cNvPr id="20" name="Picture 4"/>
          <p:cNvPicPr>
            <a:picLocks noGrp="1" noChangeAspect="1" noChangeArrowheads="1"/>
          </p:cNvPicPr>
          <p:nvPr>
            <p:ph idx="14"/>
          </p:nvPr>
        </p:nvPicPr>
        <p:blipFill>
          <a:blip r:embed="rId3" cstate="print"/>
          <a:srcRect/>
          <a:stretch>
            <a:fillRect/>
          </a:stretch>
        </p:blipFill>
        <p:spPr bwMode="auto">
          <a:xfrm>
            <a:off x="533400" y="4443537"/>
            <a:ext cx="3581400" cy="2109663"/>
          </a:xfrm>
          <a:prstGeom prst="rect">
            <a:avLst/>
          </a:prstGeom>
          <a:noFill/>
          <a:ln w="12700">
            <a:solidFill>
              <a:srgbClr val="000000"/>
            </a:solidFill>
            <a:miter lim="800000"/>
            <a:headEnd/>
            <a:tailEnd/>
          </a:ln>
        </p:spPr>
      </p:pic>
      <p:sp>
        <p:nvSpPr>
          <p:cNvPr id="17" name="Content Placeholder 5"/>
          <p:cNvSpPr>
            <a:spLocks noGrp="1"/>
          </p:cNvSpPr>
          <p:nvPr>
            <p:ph idx="15"/>
          </p:nvPr>
        </p:nvSpPr>
        <p:spPr>
          <a:xfrm>
            <a:off x="457200" y="3947160"/>
            <a:ext cx="4267200" cy="472440"/>
          </a:xfrm>
        </p:spPr>
        <p:txBody>
          <a:bodyPr/>
          <a:lstStyle/>
          <a:p>
            <a:r>
              <a:rPr lang="en-US" sz="2800" dirty="0">
                <a:latin typeface="Calibri" pitchFamily="34" charset="0"/>
                <a:cs typeface="Calibri" pitchFamily="34" charset="0"/>
              </a:rPr>
              <a:t>Average slope in </a:t>
            </a:r>
            <a:r>
              <a:rPr lang="en-US" sz="2800" dirty="0" smtClean="0">
                <a:latin typeface="Calibri" pitchFamily="34" charset="0"/>
                <a:cs typeface="Calibri" pitchFamily="34" charset="0"/>
              </a:rPr>
              <a:t>watershed</a:t>
            </a:r>
            <a:endParaRPr lang="en-US" sz="2800" dirty="0">
              <a:latin typeface="Calibri" pitchFamily="34" charset="0"/>
              <a:cs typeface="Calibri" pitchFamily="34" charset="0"/>
            </a:endParaRPr>
          </a:p>
        </p:txBody>
      </p:sp>
      <p:sp>
        <p:nvSpPr>
          <p:cNvPr id="15" name="Content Placeholder 6"/>
          <p:cNvSpPr>
            <a:spLocks noGrp="1"/>
          </p:cNvSpPr>
          <p:nvPr>
            <p:ph idx="16"/>
          </p:nvPr>
        </p:nvSpPr>
        <p:spPr>
          <a:xfrm>
            <a:off x="4876800" y="1752600"/>
            <a:ext cx="4038600" cy="4038600"/>
          </a:xfrm>
        </p:spPr>
        <p:txBody>
          <a:bodyPr/>
          <a:lstStyle/>
          <a:p>
            <a:r>
              <a:rPr lang="en-US" sz="3000" dirty="0"/>
              <a:t>Zones defined by the zone layer (watersheds)</a:t>
            </a:r>
          </a:p>
          <a:p>
            <a:r>
              <a:rPr lang="en-US" sz="3000" dirty="0"/>
              <a:t>Generates statistics for each zone from the value grid (slope)</a:t>
            </a:r>
          </a:p>
          <a:p>
            <a:r>
              <a:rPr lang="en-US" sz="3000" dirty="0"/>
              <a:t>Output is either a raster, or a </a:t>
            </a:r>
            <a:r>
              <a:rPr lang="en-US" sz="3000" dirty="0" smtClean="0"/>
              <a:t>table</a:t>
            </a:r>
            <a:endParaRPr lang="en-US" sz="3000" dirty="0"/>
          </a:p>
        </p:txBody>
      </p:sp>
      <p:sp>
        <p:nvSpPr>
          <p:cNvPr id="11" name="Text Placeholder 7"/>
          <p:cNvSpPr>
            <a:spLocks noGrp="1"/>
          </p:cNvSpPr>
          <p:nvPr>
            <p:ph type="body" sz="quarter" idx="20"/>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410467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Zonal statistics of lines</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02490" y="1295400"/>
            <a:ext cx="8139022" cy="345003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3"/>
          <p:cNvSpPr>
            <a:spLocks noGrp="1"/>
          </p:cNvSpPr>
          <p:nvPr>
            <p:ph idx="13"/>
          </p:nvPr>
        </p:nvSpPr>
        <p:spPr>
          <a:xfrm>
            <a:off x="609600" y="4800600"/>
            <a:ext cx="3124200" cy="1752600"/>
          </a:xfrm>
        </p:spPr>
        <p:txBody>
          <a:bodyPr/>
          <a:lstStyle/>
          <a:p>
            <a:pPr>
              <a:spcBef>
                <a:spcPct val="50000"/>
              </a:spcBef>
            </a:pPr>
            <a:r>
              <a:rPr lang="en-US" sz="2800" dirty="0">
                <a:latin typeface="Calibri" pitchFamily="34" charset="0"/>
                <a:cs typeface="Calibri" pitchFamily="34" charset="0"/>
              </a:rPr>
              <a:t>Use Feature-ID for zone designation so that each stream is a unique zone.</a:t>
            </a:r>
          </a:p>
        </p:txBody>
      </p:sp>
      <p:pic>
        <p:nvPicPr>
          <p:cNvPr id="10242"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267200" y="4953000"/>
            <a:ext cx="3461560" cy="1600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9801380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Zonal statistics of points</a:t>
            </a: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91034" y="1435810"/>
            <a:ext cx="3805973" cy="50411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4343400" y="1295400"/>
            <a:ext cx="4572000" cy="3505200"/>
          </a:xfrm>
        </p:spPr>
        <p:txBody>
          <a:bodyPr/>
          <a:lstStyle/>
          <a:p>
            <a:pPr>
              <a:spcBef>
                <a:spcPts val="600"/>
              </a:spcBef>
            </a:pPr>
            <a:r>
              <a:rPr lang="en-US" sz="2800" dirty="0">
                <a:cs typeface="Calibri" pitchFamily="34" charset="0"/>
              </a:rPr>
              <a:t>Determine elevation of summits</a:t>
            </a:r>
          </a:p>
          <a:p>
            <a:pPr>
              <a:spcBef>
                <a:spcPts val="600"/>
              </a:spcBef>
            </a:pPr>
            <a:r>
              <a:rPr lang="en-US" sz="2800" dirty="0"/>
              <a:t>Use name or FID for each point so each is unique zone.</a:t>
            </a:r>
          </a:p>
          <a:p>
            <a:pPr>
              <a:spcBef>
                <a:spcPts val="600"/>
              </a:spcBef>
            </a:pPr>
            <a:r>
              <a:rPr lang="en-US" sz="2800" dirty="0"/>
              <a:t>Calculate stats for each point.</a:t>
            </a:r>
          </a:p>
          <a:p>
            <a:pPr>
              <a:spcBef>
                <a:spcPts val="600"/>
              </a:spcBef>
            </a:pPr>
            <a:r>
              <a:rPr lang="en-US" sz="2800" dirty="0"/>
              <a:t>All statistics are the same—the elevation of the point</a:t>
            </a:r>
            <a:r>
              <a:rPr lang="en-US" sz="2800" dirty="0" smtClean="0"/>
              <a:t>.</a:t>
            </a:r>
            <a:endParaRPr lang="en-US" sz="2800" dirty="0"/>
          </a:p>
        </p:txBody>
      </p:sp>
      <p:pic>
        <p:nvPicPr>
          <p:cNvPr id="11267"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3254617" y="4876800"/>
            <a:ext cx="5660783" cy="1533449"/>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975757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Raster analysis example</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en-US" dirty="0"/>
              <a:t>Siting a landfill</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7940748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Landfill raster </a:t>
            </a:r>
            <a:r>
              <a:rPr lang="en-US" dirty="0" smtClean="0"/>
              <a:t>model</a:t>
            </a:r>
            <a:endParaRPr lang="en-US" dirty="0">
              <a:latin typeface="Calibri" pitchFamily="34" charset="0"/>
              <a:cs typeface="Calibri" pitchFamily="34" charset="0"/>
            </a:endParaRPr>
          </a:p>
        </p:txBody>
      </p:sp>
      <p:sp>
        <p:nvSpPr>
          <p:cNvPr id="3" name="Content Placeholder 2"/>
          <p:cNvSpPr>
            <a:spLocks noGrp="1"/>
          </p:cNvSpPr>
          <p:nvPr>
            <p:ph idx="1"/>
          </p:nvPr>
        </p:nvSpPr>
        <p:spPr/>
        <p:txBody>
          <a:bodyPr/>
          <a:lstStyle/>
          <a:p>
            <a:r>
              <a:rPr lang="en-US" dirty="0"/>
              <a:t>Problem:  Find potential locations for a new landfill using these criteria</a:t>
            </a:r>
          </a:p>
          <a:p>
            <a:pPr lvl="1"/>
            <a:r>
              <a:rPr lang="en-US" dirty="0"/>
              <a:t>On flat terrain &lt;= 10 degrees slope</a:t>
            </a:r>
          </a:p>
          <a:p>
            <a:pPr lvl="1"/>
            <a:r>
              <a:rPr lang="en-US" dirty="0"/>
              <a:t>No more than 1 km from an existing road</a:t>
            </a:r>
          </a:p>
          <a:p>
            <a:pPr lvl="1"/>
            <a:r>
              <a:rPr lang="en-US" dirty="0"/>
              <a:t>At least 500 meters from a stream</a:t>
            </a:r>
          </a:p>
          <a:p>
            <a:pPr lvl="1"/>
            <a:r>
              <a:rPr lang="en-US" dirty="0"/>
              <a:t>Meadow or low-density forest</a:t>
            </a:r>
          </a:p>
          <a:p>
            <a:r>
              <a:rPr lang="en-US" dirty="0"/>
              <a:t>Develop a Boolean raster for each condition with  1 = desirable area, 0 = not desirable </a:t>
            </a:r>
            <a:r>
              <a:rPr lang="en-US" dirty="0" smtClean="0"/>
              <a:t>area</a:t>
            </a:r>
            <a:endParaRPr lang="en-US" dirty="0"/>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331406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Slope condition</a:t>
            </a:r>
          </a:p>
        </p:txBody>
      </p:sp>
      <p:sp>
        <p:nvSpPr>
          <p:cNvPr id="4" name="Content Placeholder 2"/>
          <p:cNvSpPr>
            <a:spLocks noGrp="1"/>
          </p:cNvSpPr>
          <p:nvPr>
            <p:ph idx="1"/>
          </p:nvPr>
        </p:nvSpPr>
        <p:spPr>
          <a:xfrm>
            <a:off x="457200" y="1295400"/>
            <a:ext cx="8229600" cy="1676400"/>
          </a:xfrm>
        </p:spPr>
        <p:txBody>
          <a:bodyPr/>
          <a:lstStyle/>
          <a:p>
            <a:pPr marL="514350" indent="-514350">
              <a:spcBef>
                <a:spcPts val="600"/>
              </a:spcBef>
              <a:buFont typeface="+mj-lt"/>
              <a:buAutoNum type="arabicPeriod"/>
            </a:pPr>
            <a:r>
              <a:rPr lang="en-US" dirty="0">
                <a:latin typeface="Calibri" pitchFamily="34" charset="0"/>
                <a:cs typeface="Calibri" pitchFamily="34" charset="0"/>
              </a:rPr>
              <a:t>Use slope function on elevation raster.</a:t>
            </a:r>
          </a:p>
          <a:p>
            <a:pPr marL="514350" indent="-514350">
              <a:spcBef>
                <a:spcPts val="600"/>
              </a:spcBef>
              <a:buFont typeface="+mj-lt"/>
              <a:buAutoNum type="arabicPeriod"/>
            </a:pPr>
            <a:r>
              <a:rPr lang="en-US" dirty="0">
                <a:latin typeface="Calibri" pitchFamily="34" charset="0"/>
                <a:cs typeface="Calibri" pitchFamily="34" charset="0"/>
              </a:rPr>
              <a:t>Use map algebra logical operator to produce Boolean map of slope &lt;= 10 degrees</a:t>
            </a:r>
            <a:r>
              <a:rPr lang="en-US" dirty="0" smtClean="0">
                <a:latin typeface="Calibri" pitchFamily="34" charset="0"/>
                <a:cs typeface="Calibri" pitchFamily="34" charset="0"/>
              </a:rPr>
              <a:t>.</a:t>
            </a:r>
            <a:endParaRPr lang="en-US" dirty="0">
              <a:latin typeface="Calibri" pitchFamily="34" charset="0"/>
              <a:cs typeface="Calibri" pitchFamily="34" charset="0"/>
            </a:endParaRPr>
          </a:p>
        </p:txBody>
      </p:sp>
      <p:pic>
        <p:nvPicPr>
          <p:cNvPr id="1229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914400" y="3124200"/>
            <a:ext cx="7315202" cy="3412054"/>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7825966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 distance condition</a:t>
            </a:r>
          </a:p>
        </p:txBody>
      </p:sp>
      <p:sp>
        <p:nvSpPr>
          <p:cNvPr id="4" name="Content Placeholder 2"/>
          <p:cNvSpPr>
            <a:spLocks noGrp="1"/>
          </p:cNvSpPr>
          <p:nvPr>
            <p:ph idx="1"/>
          </p:nvPr>
        </p:nvSpPr>
        <p:spPr>
          <a:xfrm>
            <a:off x="457200" y="1295400"/>
            <a:ext cx="8458200" cy="1828800"/>
          </a:xfrm>
        </p:spPr>
        <p:txBody>
          <a:bodyPr/>
          <a:lstStyle/>
          <a:p>
            <a:pPr marL="514350" indent="-514350">
              <a:spcBef>
                <a:spcPts val="600"/>
              </a:spcBef>
              <a:spcAft>
                <a:spcPts val="0"/>
              </a:spcAft>
              <a:buFont typeface="+mj-lt"/>
              <a:buAutoNum type="arabicPeriod"/>
            </a:pPr>
            <a:r>
              <a:rPr lang="en-US" sz="2800" dirty="0">
                <a:latin typeface="Calibri" pitchFamily="34" charset="0"/>
                <a:cs typeface="Calibri" pitchFamily="34" charset="0"/>
              </a:rPr>
              <a:t>Use distance function to create raster of distance from roads.</a:t>
            </a:r>
          </a:p>
          <a:p>
            <a:pPr marL="514350" indent="-514350">
              <a:spcBef>
                <a:spcPts val="600"/>
              </a:spcBef>
              <a:spcAft>
                <a:spcPts val="0"/>
              </a:spcAft>
              <a:buFont typeface="+mj-lt"/>
              <a:buAutoNum type="arabicPeriod"/>
            </a:pPr>
            <a:r>
              <a:rPr lang="en-US" sz="2800" dirty="0">
                <a:latin typeface="Calibri" pitchFamily="34" charset="0"/>
                <a:cs typeface="Calibri" pitchFamily="34" charset="0"/>
              </a:rPr>
              <a:t>Use logical operator in map algebra to create Boolean raster of areas within 1000 meters of a road.</a:t>
            </a:r>
          </a:p>
        </p:txBody>
      </p:sp>
      <p:pic>
        <p:nvPicPr>
          <p:cNvPr id="1229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914400" y="3276600"/>
            <a:ext cx="7315202" cy="3210155"/>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96950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Stream distance condition</a:t>
            </a:r>
          </a:p>
        </p:txBody>
      </p:sp>
      <p:sp>
        <p:nvSpPr>
          <p:cNvPr id="4" name="Content Placeholder 2"/>
          <p:cNvSpPr>
            <a:spLocks noGrp="1"/>
          </p:cNvSpPr>
          <p:nvPr>
            <p:ph idx="1"/>
          </p:nvPr>
        </p:nvSpPr>
        <p:spPr>
          <a:xfrm>
            <a:off x="457200" y="1295400"/>
            <a:ext cx="8458200" cy="1828800"/>
          </a:xfrm>
        </p:spPr>
        <p:txBody>
          <a:bodyPr/>
          <a:lstStyle/>
          <a:p>
            <a:pPr marL="514350" indent="-514350">
              <a:spcBef>
                <a:spcPts val="600"/>
              </a:spcBef>
              <a:buFont typeface="+mj-lt"/>
              <a:buAutoNum type="arabicPeriod"/>
            </a:pPr>
            <a:r>
              <a:rPr lang="en-US" sz="2600" dirty="0">
                <a:latin typeface="Calibri" pitchFamily="34" charset="0"/>
                <a:cs typeface="Calibri" pitchFamily="34" charset="0"/>
              </a:rPr>
              <a:t>Use distance function to create raster of distance from streams.</a:t>
            </a:r>
          </a:p>
          <a:p>
            <a:pPr marL="514350" indent="-514350">
              <a:spcBef>
                <a:spcPts val="600"/>
              </a:spcBef>
              <a:buFont typeface="+mj-lt"/>
              <a:buAutoNum type="arabicPeriod"/>
            </a:pPr>
            <a:r>
              <a:rPr lang="en-US" sz="2600" dirty="0">
                <a:latin typeface="Calibri" pitchFamily="34" charset="0"/>
                <a:cs typeface="Calibri" pitchFamily="34" charset="0"/>
              </a:rPr>
              <a:t>Use a logical operator in map algebra to create a Boolean map of areas more than 500 meters from a stream.</a:t>
            </a:r>
          </a:p>
        </p:txBody>
      </p:sp>
      <p:pic>
        <p:nvPicPr>
          <p:cNvPr id="1229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799436" y="3200401"/>
            <a:ext cx="7545129" cy="3352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8147927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Vegetation condition</a:t>
            </a:r>
          </a:p>
        </p:txBody>
      </p:sp>
      <p:sp>
        <p:nvSpPr>
          <p:cNvPr id="4" name="Content Placeholder 2"/>
          <p:cNvSpPr>
            <a:spLocks noGrp="1"/>
          </p:cNvSpPr>
          <p:nvPr>
            <p:ph idx="1"/>
          </p:nvPr>
        </p:nvSpPr>
        <p:spPr>
          <a:xfrm>
            <a:off x="457200" y="1295400"/>
            <a:ext cx="8458200" cy="2514600"/>
          </a:xfrm>
        </p:spPr>
        <p:txBody>
          <a:bodyPr/>
          <a:lstStyle/>
          <a:p>
            <a:pPr marL="514350" indent="-514350">
              <a:spcBef>
                <a:spcPts val="0"/>
              </a:spcBef>
              <a:buFont typeface="+mj-lt"/>
              <a:buAutoNum type="arabicPeriod"/>
            </a:pPr>
            <a:r>
              <a:rPr lang="en-US" sz="2600" dirty="0">
                <a:latin typeface="Calibri" pitchFamily="34" charset="0"/>
                <a:cs typeface="Calibri" pitchFamily="34" charset="0"/>
              </a:rPr>
              <a:t>Select suitable vegetation density and create a layer from the selected polygons.</a:t>
            </a:r>
          </a:p>
          <a:p>
            <a:pPr marL="514350" indent="-514350">
              <a:spcBef>
                <a:spcPts val="0"/>
              </a:spcBef>
              <a:buFont typeface="+mj-lt"/>
              <a:buAutoNum type="arabicPeriod"/>
            </a:pPr>
            <a:r>
              <a:rPr lang="en-US" sz="2600" dirty="0">
                <a:latin typeface="Calibri" pitchFamily="34" charset="0"/>
                <a:cs typeface="Calibri" pitchFamily="34" charset="0"/>
              </a:rPr>
              <a:t>Convert the selected vegetation layer to a raster using the density attribute.</a:t>
            </a:r>
          </a:p>
          <a:p>
            <a:pPr marL="514350" indent="-514350">
              <a:spcBef>
                <a:spcPts val="0"/>
              </a:spcBef>
              <a:buFont typeface="+mj-lt"/>
              <a:buAutoNum type="arabicPeriod"/>
            </a:pPr>
            <a:r>
              <a:rPr lang="en-US" sz="2600" dirty="0">
                <a:latin typeface="Calibri" pitchFamily="34" charset="0"/>
                <a:cs typeface="Calibri" pitchFamily="34" charset="0"/>
              </a:rPr>
              <a:t>Reclassify the three density values all to 1 and the </a:t>
            </a:r>
            <a:r>
              <a:rPr lang="en-US" sz="2600" dirty="0" err="1">
                <a:latin typeface="Calibri" pitchFamily="34" charset="0"/>
                <a:cs typeface="Calibri" pitchFamily="34" charset="0"/>
              </a:rPr>
              <a:t>NoData</a:t>
            </a:r>
            <a:r>
              <a:rPr lang="en-US" sz="2600" dirty="0">
                <a:latin typeface="Calibri" pitchFamily="34" charset="0"/>
                <a:cs typeface="Calibri" pitchFamily="34" charset="0"/>
              </a:rPr>
              <a:t> areas to 0.</a:t>
            </a:r>
          </a:p>
        </p:txBody>
      </p:sp>
      <p:pic>
        <p:nvPicPr>
          <p:cNvPr id="1229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1447800" y="3918546"/>
            <a:ext cx="6248400" cy="2634654"/>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5736763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 areas with Boolean AND</a:t>
            </a:r>
          </a:p>
        </p:txBody>
      </p:sp>
      <p:sp>
        <p:nvSpPr>
          <p:cNvPr id="4" name="Content Placeholder 2"/>
          <p:cNvSpPr>
            <a:spLocks noGrp="1"/>
          </p:cNvSpPr>
          <p:nvPr>
            <p:ph idx="1"/>
          </p:nvPr>
        </p:nvSpPr>
        <p:spPr>
          <a:xfrm>
            <a:off x="457200" y="1295400"/>
            <a:ext cx="8458200" cy="533400"/>
          </a:xfrm>
        </p:spPr>
        <p:txBody>
          <a:bodyPr/>
          <a:lstStyle/>
          <a:p>
            <a:pPr>
              <a:spcBef>
                <a:spcPct val="50000"/>
              </a:spcBef>
            </a:pPr>
            <a:r>
              <a:rPr lang="en-US" sz="3000" dirty="0">
                <a:latin typeface="Calibri" pitchFamily="34" charset="0"/>
                <a:cs typeface="Calibri" pitchFamily="34" charset="0"/>
              </a:rPr>
              <a:t>[Slope] AND [Roads] AND [Streams] AND [Vegetation]</a:t>
            </a:r>
          </a:p>
        </p:txBody>
      </p:sp>
      <p:pic>
        <p:nvPicPr>
          <p:cNvPr id="1229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910989" y="2057400"/>
            <a:ext cx="7322023" cy="4419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0223940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Pixel depth</a:t>
            </a:r>
          </a:p>
        </p:txBody>
      </p:sp>
      <p:sp>
        <p:nvSpPr>
          <p:cNvPr id="3" name="Content Placeholder 2"/>
          <p:cNvSpPr>
            <a:spLocks noGrp="1"/>
          </p:cNvSpPr>
          <p:nvPr>
            <p:ph idx="1"/>
          </p:nvPr>
        </p:nvSpPr>
        <p:spPr>
          <a:xfrm>
            <a:off x="457200" y="1295400"/>
            <a:ext cx="8229600" cy="5257800"/>
          </a:xfrm>
        </p:spPr>
        <p:txBody>
          <a:bodyPr/>
          <a:lstStyle/>
          <a:p>
            <a:pPr>
              <a:spcBef>
                <a:spcPts val="600"/>
              </a:spcBef>
            </a:pPr>
            <a:r>
              <a:rPr lang="en-US" dirty="0"/>
              <a:t>The number of bytes used for each pixel</a:t>
            </a:r>
          </a:p>
          <a:p>
            <a:pPr lvl="1">
              <a:spcBef>
                <a:spcPts val="600"/>
              </a:spcBef>
            </a:pPr>
            <a:r>
              <a:rPr lang="en-US" dirty="0"/>
              <a:t>More bytes = larger numbers = more space</a:t>
            </a:r>
          </a:p>
          <a:p>
            <a:pPr>
              <a:spcBef>
                <a:spcPts val="600"/>
              </a:spcBef>
            </a:pPr>
            <a:r>
              <a:rPr lang="en-US" dirty="0"/>
              <a:t>Integer values</a:t>
            </a:r>
          </a:p>
          <a:p>
            <a:pPr lvl="1">
              <a:spcBef>
                <a:spcPts val="600"/>
              </a:spcBef>
            </a:pPr>
            <a:r>
              <a:rPr lang="en-US" dirty="0"/>
              <a:t>11-bit pixel (one byte) stores 0 - 255</a:t>
            </a:r>
          </a:p>
          <a:p>
            <a:pPr lvl="1">
              <a:spcBef>
                <a:spcPts val="600"/>
              </a:spcBef>
            </a:pPr>
            <a:r>
              <a:rPr lang="en-US" dirty="0"/>
              <a:t>16-bit pixel (two bytes) stores 0 - 65,565</a:t>
            </a:r>
          </a:p>
          <a:p>
            <a:pPr lvl="1">
              <a:spcBef>
                <a:spcPts val="600"/>
              </a:spcBef>
            </a:pPr>
            <a:r>
              <a:rPr lang="en-US" dirty="0"/>
              <a:t>24-bit pixel (three bytes) stores 0 -16.7 million</a:t>
            </a:r>
          </a:p>
          <a:p>
            <a:pPr>
              <a:spcBef>
                <a:spcPts val="600"/>
              </a:spcBef>
            </a:pPr>
            <a:r>
              <a:rPr lang="en-US" dirty="0"/>
              <a:t>Floating point values</a:t>
            </a:r>
          </a:p>
          <a:p>
            <a:pPr lvl="1">
              <a:spcBef>
                <a:spcPts val="600"/>
              </a:spcBef>
            </a:pPr>
            <a:r>
              <a:rPr lang="en-US" dirty="0"/>
              <a:t>Required for decimal number storage</a:t>
            </a:r>
          </a:p>
          <a:p>
            <a:pPr lvl="1">
              <a:spcBef>
                <a:spcPts val="600"/>
              </a:spcBef>
            </a:pPr>
            <a:r>
              <a:rPr lang="en-US" dirty="0"/>
              <a:t>32-bit pixel (four bytes)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453127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Additive model</a:t>
            </a:r>
          </a:p>
        </p:txBody>
      </p:sp>
      <p:sp>
        <p:nvSpPr>
          <p:cNvPr id="4" name="Content Placeholder 2"/>
          <p:cNvSpPr>
            <a:spLocks noGrp="1"/>
          </p:cNvSpPr>
          <p:nvPr>
            <p:ph idx="1"/>
          </p:nvPr>
        </p:nvSpPr>
        <p:spPr>
          <a:xfrm>
            <a:off x="838200" y="1371600"/>
            <a:ext cx="6172200" cy="533400"/>
          </a:xfrm>
        </p:spPr>
        <p:txBody>
          <a:bodyPr/>
          <a:lstStyle/>
          <a:p>
            <a:pPr>
              <a:spcBef>
                <a:spcPct val="50000"/>
              </a:spcBef>
            </a:pPr>
            <a:r>
              <a:rPr lang="en-US" sz="2600" dirty="0">
                <a:latin typeface="Calibri" pitchFamily="34" charset="0"/>
                <a:cs typeface="Calibri" pitchFamily="34" charset="0"/>
              </a:rPr>
              <a:t>[Slope] + [Roads] + [Streams] + [Vegetation]</a:t>
            </a:r>
          </a:p>
        </p:txBody>
      </p:sp>
      <p:pic>
        <p:nvPicPr>
          <p:cNvPr id="1229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723900" y="1447800"/>
            <a:ext cx="7696200" cy="513838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848065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About ArcGIS</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en-US" dirty="0"/>
              <a:t>Chapter 11.</a:t>
            </a:r>
          </a:p>
          <a:p>
            <a:pPr algn="ctr"/>
            <a:r>
              <a:rPr lang="en-US" dirty="0"/>
              <a:t>Raster Analysis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7698893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Storing </a:t>
            </a:r>
            <a:r>
              <a:rPr lang="en-US" dirty="0" err="1"/>
              <a:t>rasters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3195339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Raster formats</a:t>
            </a:r>
            <a:endParaRPr lang="en-US" dirty="0">
              <a:latin typeface="Calibri" pitchFamily="34" charset="0"/>
              <a:cs typeface="Calibri" pitchFamily="34" charset="0"/>
            </a:endParaRPr>
          </a:p>
        </p:txBody>
      </p:sp>
      <p:sp>
        <p:nvSpPr>
          <p:cNvPr id="3" name="Content Placeholder 2"/>
          <p:cNvSpPr>
            <a:spLocks noGrp="1"/>
          </p:cNvSpPr>
          <p:nvPr>
            <p:ph idx="1"/>
          </p:nvPr>
        </p:nvSpPr>
        <p:spPr>
          <a:xfrm>
            <a:off x="457200" y="1295400"/>
            <a:ext cx="8595360" cy="5257800"/>
          </a:xfrm>
        </p:spPr>
        <p:txBody>
          <a:bodyPr/>
          <a:lstStyle/>
          <a:p>
            <a:pPr>
              <a:lnSpc>
                <a:spcPct val="90000"/>
              </a:lnSpc>
            </a:pPr>
            <a:r>
              <a:rPr lang="en-US" sz="3000" dirty="0"/>
              <a:t>Inputs</a:t>
            </a:r>
          </a:p>
          <a:p>
            <a:pPr lvl="1">
              <a:lnSpc>
                <a:spcPct val="90000"/>
              </a:lnSpc>
            </a:pPr>
            <a:r>
              <a:rPr lang="en-US" sz="2600" dirty="0"/>
              <a:t>Spatial Analyst reads any supported raster format in ArcGIS</a:t>
            </a:r>
          </a:p>
          <a:p>
            <a:pPr lvl="1">
              <a:lnSpc>
                <a:spcPct val="90000"/>
              </a:lnSpc>
            </a:pPr>
            <a:r>
              <a:rPr lang="en-US" sz="2600" dirty="0"/>
              <a:t>Output as grids, </a:t>
            </a:r>
            <a:r>
              <a:rPr lang="en-US" sz="2600" dirty="0" err="1"/>
              <a:t>gdb</a:t>
            </a:r>
            <a:r>
              <a:rPr lang="en-US" sz="2600" dirty="0"/>
              <a:t> </a:t>
            </a:r>
            <a:r>
              <a:rPr lang="en-US" sz="2600" dirty="0" err="1"/>
              <a:t>rasters</a:t>
            </a:r>
            <a:r>
              <a:rPr lang="en-US" sz="2600" dirty="0"/>
              <a:t>, TIFF or ERDAS</a:t>
            </a:r>
          </a:p>
          <a:p>
            <a:pPr lvl="1">
              <a:lnSpc>
                <a:spcPct val="90000"/>
              </a:lnSpc>
            </a:pPr>
            <a:r>
              <a:rPr lang="en-US" sz="2600" dirty="0"/>
              <a:t>Stores Integer or floating-point values</a:t>
            </a:r>
          </a:p>
          <a:p>
            <a:pPr>
              <a:lnSpc>
                <a:spcPct val="90000"/>
              </a:lnSpc>
            </a:pPr>
            <a:r>
              <a:rPr lang="en-US" sz="3000" dirty="0"/>
              <a:t>Other formats</a:t>
            </a:r>
          </a:p>
          <a:p>
            <a:pPr lvl="1">
              <a:lnSpc>
                <a:spcPct val="90000"/>
              </a:lnSpc>
            </a:pPr>
            <a:r>
              <a:rPr lang="en-US" sz="2600" dirty="0"/>
              <a:t>JPEG, GIF, </a:t>
            </a:r>
            <a:r>
              <a:rPr lang="en-US" sz="2600" dirty="0" err="1"/>
              <a:t>MrSID</a:t>
            </a:r>
            <a:r>
              <a:rPr lang="en-US" sz="2600" dirty="0"/>
              <a:t>, raw binary, etc.</a:t>
            </a:r>
          </a:p>
          <a:p>
            <a:pPr lvl="1">
              <a:lnSpc>
                <a:spcPct val="90000"/>
              </a:lnSpc>
            </a:pPr>
            <a:r>
              <a:rPr lang="en-US" sz="2600" dirty="0"/>
              <a:t>For display </a:t>
            </a:r>
            <a:r>
              <a:rPr lang="en-US" sz="2600" dirty="0" smtClean="0"/>
              <a:t>only</a:t>
            </a:r>
          </a:p>
          <a:p>
            <a:pPr marL="114300" lvl="1" indent="0">
              <a:lnSpc>
                <a:spcPct val="90000"/>
              </a:lnSpc>
              <a:buNone/>
            </a:pPr>
            <a:r>
              <a:rPr lang="en-US" sz="3000" dirty="0">
                <a:latin typeface="Calibri" pitchFamily="34" charset="0"/>
                <a:cs typeface="Calibri" pitchFamily="34" charset="0"/>
              </a:rPr>
              <a:t>Most formats are proprietary and include compression schemes to reduce storage size</a:t>
            </a:r>
            <a:r>
              <a:rPr lang="en-US" sz="3000" dirty="0" smtClean="0">
                <a:latin typeface="Calibri" pitchFamily="34" charset="0"/>
                <a:cs typeface="Calibri" pitchFamily="34" charset="0"/>
              </a:rPr>
              <a:t>.</a:t>
            </a:r>
            <a:endParaRPr lang="en-US" sz="3000" dirty="0">
              <a:latin typeface="Calibri" pitchFamily="34" charset="0"/>
              <a:cs typeface="Calibri" pitchFamily="34" charset="0"/>
            </a:endParaRP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215921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ESRI GRID format</a:t>
            </a:r>
          </a:p>
        </p:txBody>
      </p:sp>
      <p:pic>
        <p:nvPicPr>
          <p:cNvPr id="8" name="Picture 2"/>
          <p:cNvPicPr>
            <a:picLocks noGrp="1" noChangeAspect="1" noChangeArrowheads="1"/>
          </p:cNvPicPr>
          <p:nvPr>
            <p:ph idx="1"/>
          </p:nvPr>
        </p:nvPicPr>
        <p:blipFill>
          <a:blip r:embed="rId2" cstate="print"/>
          <a:srcRect/>
          <a:stretch>
            <a:fillRect/>
          </a:stretch>
        </p:blipFill>
        <p:spPr bwMode="auto">
          <a:xfrm>
            <a:off x="533400" y="1295398"/>
            <a:ext cx="3352800" cy="3298255"/>
          </a:xfrm>
          <a:prstGeom prst="rect">
            <a:avLst/>
          </a:prstGeom>
          <a:noFill/>
          <a:ln w="12700">
            <a:solidFill>
              <a:srgbClr val="000000"/>
            </a:solidFill>
            <a:miter lim="800000"/>
            <a:headEnd/>
            <a:tailEnd/>
          </a:ln>
        </p:spPr>
      </p:pic>
      <p:sp>
        <p:nvSpPr>
          <p:cNvPr id="3" name="Content Placeholder 3"/>
          <p:cNvSpPr>
            <a:spLocks noGrp="1"/>
          </p:cNvSpPr>
          <p:nvPr>
            <p:ph idx="13"/>
          </p:nvPr>
        </p:nvSpPr>
        <p:spPr>
          <a:xfrm>
            <a:off x="457200" y="4648200"/>
            <a:ext cx="8153400" cy="1905000"/>
          </a:xfrm>
        </p:spPr>
        <p:txBody>
          <a:bodyPr/>
          <a:lstStyle/>
          <a:p>
            <a:pPr>
              <a:spcBef>
                <a:spcPts val="600"/>
              </a:spcBef>
              <a:spcAft>
                <a:spcPts val="0"/>
              </a:spcAft>
            </a:pPr>
            <a:r>
              <a:rPr lang="en-US" sz="2600" dirty="0">
                <a:latin typeface="Calibri" pitchFamily="34" charset="0"/>
                <a:cs typeface="Calibri" pitchFamily="34" charset="0"/>
              </a:rPr>
              <a:t>Oldest format</a:t>
            </a:r>
          </a:p>
          <a:p>
            <a:pPr>
              <a:spcBef>
                <a:spcPts val="600"/>
              </a:spcBef>
              <a:spcAft>
                <a:spcPts val="0"/>
              </a:spcAft>
            </a:pPr>
            <a:r>
              <a:rPr lang="en-US" sz="2600" dirty="0">
                <a:latin typeface="Calibri" pitchFamily="34" charset="0"/>
                <a:cs typeface="Calibri" pitchFamily="34" charset="0"/>
              </a:rPr>
              <a:t>Store in folders</a:t>
            </a:r>
          </a:p>
          <a:p>
            <a:pPr>
              <a:spcBef>
                <a:spcPts val="600"/>
              </a:spcBef>
              <a:spcAft>
                <a:spcPts val="0"/>
              </a:spcAft>
            </a:pPr>
            <a:r>
              <a:rPr lang="en-US" sz="2600" dirty="0">
                <a:latin typeface="Calibri" pitchFamily="34" charset="0"/>
                <a:cs typeface="Calibri" pitchFamily="34" charset="0"/>
              </a:rPr>
              <a:t>Names &lt; 13 characters and must begin with letter</a:t>
            </a:r>
          </a:p>
          <a:p>
            <a:pPr>
              <a:spcBef>
                <a:spcPts val="600"/>
              </a:spcBef>
              <a:spcAft>
                <a:spcPts val="0"/>
              </a:spcAft>
            </a:pPr>
            <a:r>
              <a:rPr lang="en-US" sz="2600" dirty="0">
                <a:latin typeface="Calibri" pitchFamily="34" charset="0"/>
                <a:cs typeface="Calibri" pitchFamily="34" charset="0"/>
              </a:rPr>
              <a:t>Better to use </a:t>
            </a:r>
            <a:r>
              <a:rPr lang="en-US" sz="2600" dirty="0" err="1">
                <a:latin typeface="Calibri" pitchFamily="34" charset="0"/>
                <a:cs typeface="Calibri" pitchFamily="34" charset="0"/>
              </a:rPr>
              <a:t>geodatabase</a:t>
            </a:r>
            <a:r>
              <a:rPr lang="en-US" sz="2600" dirty="0">
                <a:latin typeface="Calibri" pitchFamily="34" charset="0"/>
                <a:cs typeface="Calibri" pitchFamily="34" charset="0"/>
              </a:rPr>
              <a:t>, TIFF, or </a:t>
            </a:r>
            <a:r>
              <a:rPr lang="en-US" sz="2600" dirty="0" smtClean="0">
                <a:latin typeface="Calibri" pitchFamily="34" charset="0"/>
                <a:cs typeface="Calibri" pitchFamily="34" charset="0"/>
              </a:rPr>
              <a:t>ERDAS</a:t>
            </a:r>
            <a:endParaRPr lang="en-US" sz="2600" dirty="0">
              <a:latin typeface="Calibri" pitchFamily="34" charset="0"/>
              <a:cs typeface="Calibri" pitchFamily="34" charset="0"/>
            </a:endParaRPr>
          </a:p>
        </p:txBody>
      </p:sp>
      <p:pic>
        <p:nvPicPr>
          <p:cNvPr id="10242"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tretch>
            <a:fillRect/>
          </a:stretch>
        </p:blipFill>
        <p:spPr bwMode="auto">
          <a:xfrm>
            <a:off x="4419599" y="1371600"/>
            <a:ext cx="4581823" cy="47244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71551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Managing </a:t>
            </a:r>
            <a:r>
              <a:rPr lang="en-US" dirty="0" err="1"/>
              <a:t>rasters</a:t>
            </a:r>
            <a:endParaRPr lang="en-US" dirty="0">
              <a:latin typeface="Calibri" pitchFamily="34" charset="0"/>
              <a:cs typeface="Calibri" pitchFamily="34" charset="0"/>
            </a:endParaRPr>
          </a:p>
        </p:txBody>
      </p:sp>
      <p:sp>
        <p:nvSpPr>
          <p:cNvPr id="3" name="Content Placeholder 2"/>
          <p:cNvSpPr>
            <a:spLocks noGrp="1"/>
          </p:cNvSpPr>
          <p:nvPr>
            <p:ph idx="1"/>
          </p:nvPr>
        </p:nvSpPr>
        <p:spPr>
          <a:xfrm>
            <a:off x="457200" y="1295400"/>
            <a:ext cx="8153400" cy="5105400"/>
          </a:xfrm>
        </p:spPr>
        <p:txBody>
          <a:bodyPr/>
          <a:lstStyle/>
          <a:p>
            <a:r>
              <a:rPr lang="en-US" dirty="0"/>
              <a:t>Working directories tend to get clogged with grids</a:t>
            </a:r>
          </a:p>
          <a:p>
            <a:r>
              <a:rPr lang="en-US" dirty="0"/>
              <a:t>Copy, move, and delete </a:t>
            </a:r>
            <a:r>
              <a:rPr lang="en-US" dirty="0" err="1"/>
              <a:t>rasters</a:t>
            </a:r>
            <a:r>
              <a:rPr lang="en-US" dirty="0"/>
              <a:t> ONLY with </a:t>
            </a:r>
            <a:r>
              <a:rPr lang="en-US" dirty="0" err="1"/>
              <a:t>ArcCatalog</a:t>
            </a:r>
            <a:r>
              <a:rPr lang="en-US" dirty="0"/>
              <a:t>!!!!</a:t>
            </a:r>
          </a:p>
          <a:p>
            <a:r>
              <a:rPr lang="en-US" dirty="0"/>
              <a:t>Best practice: Create a </a:t>
            </a:r>
            <a:r>
              <a:rPr lang="en-US" dirty="0" err="1"/>
              <a:t>geodatabase</a:t>
            </a:r>
            <a:r>
              <a:rPr lang="en-US" dirty="0"/>
              <a:t> to store analysis outputs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41761878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Zones</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143000" y="1295399"/>
            <a:ext cx="6858000" cy="350955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4953000"/>
            <a:ext cx="8229600" cy="1600200"/>
          </a:xfrm>
        </p:spPr>
        <p:txBody>
          <a:bodyPr/>
          <a:lstStyle/>
          <a:p>
            <a:pPr>
              <a:spcBef>
                <a:spcPts val="600"/>
              </a:spcBef>
            </a:pPr>
            <a:r>
              <a:rPr lang="en-US" sz="3000" dirty="0">
                <a:latin typeface="Calibri" pitchFamily="34" charset="0"/>
                <a:cs typeface="Calibri" pitchFamily="34" charset="0"/>
              </a:rPr>
              <a:t>A zone is the collection of all cells sharing the same integer value.  Zones need not be contiguous cells.</a:t>
            </a:r>
          </a:p>
          <a:p>
            <a:pPr>
              <a:spcBef>
                <a:spcPts val="600"/>
              </a:spcBef>
            </a:pPr>
            <a:r>
              <a:rPr lang="en-US" sz="3000" dirty="0">
                <a:latin typeface="Calibri" pitchFamily="34" charset="0"/>
                <a:cs typeface="Calibri" pitchFamily="34" charset="0"/>
              </a:rPr>
              <a:t>Most useful with discrete, integer </a:t>
            </a:r>
            <a:r>
              <a:rPr lang="en-US" sz="3000" dirty="0" err="1" smtClean="0">
                <a:latin typeface="Calibri" pitchFamily="34" charset="0"/>
                <a:cs typeface="Calibri" pitchFamily="34" charset="0"/>
              </a:rPr>
              <a:t>rasters</a:t>
            </a:r>
            <a:endParaRPr lang="en-US" sz="3000" dirty="0">
              <a:latin typeface="Calibri" pitchFamily="34" charset="0"/>
              <a:cs typeface="Calibri" pitchFamily="34" charset="0"/>
            </a:endParaRP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1813592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Grid attribute tables</a:t>
            </a:r>
            <a:endParaRPr lang="en-US" sz="1500" dirty="0"/>
          </a:p>
        </p:txBody>
      </p:sp>
      <p:pic>
        <p:nvPicPr>
          <p:cNvPr id="13315"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5114"/>
          <a:stretch/>
        </p:blipFill>
        <p:spPr bwMode="auto">
          <a:xfrm>
            <a:off x="457200" y="1694213"/>
            <a:ext cx="3273282" cy="3157928"/>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4876800"/>
            <a:ext cx="4038600" cy="1447800"/>
          </a:xfrm>
        </p:spPr>
        <p:txBody>
          <a:bodyPr/>
          <a:lstStyle/>
          <a:p>
            <a:r>
              <a:rPr lang="en-US" sz="3000" dirty="0">
                <a:latin typeface="Calibri" pitchFamily="34" charset="0"/>
                <a:cs typeface="Calibri" pitchFamily="34" charset="0"/>
              </a:rPr>
              <a:t>Only created for discrete integer grids with fewer than 500 </a:t>
            </a:r>
            <a:r>
              <a:rPr lang="en-US" sz="3000" dirty="0" smtClean="0">
                <a:latin typeface="Calibri" pitchFamily="34" charset="0"/>
                <a:cs typeface="Calibri" pitchFamily="34" charset="0"/>
              </a:rPr>
              <a:t>zones</a:t>
            </a:r>
            <a:endParaRPr lang="en-US" sz="3000" dirty="0">
              <a:latin typeface="Calibri" pitchFamily="34" charset="0"/>
              <a:cs typeface="Calibri" pitchFamily="34" charset="0"/>
            </a:endParaRPr>
          </a:p>
        </p:txBody>
      </p:sp>
      <p:pic>
        <p:nvPicPr>
          <p:cNvPr id="13314"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968572" y="1600200"/>
            <a:ext cx="4023028" cy="325499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5"/>
          </p:nvPr>
        </p:nvSpPr>
        <p:spPr>
          <a:xfrm>
            <a:off x="5181600" y="4876800"/>
            <a:ext cx="3505200" cy="457200"/>
          </a:xfrm>
        </p:spPr>
        <p:txBody>
          <a:bodyPr anchor="ctr"/>
          <a:lstStyle/>
          <a:p>
            <a:r>
              <a:rPr lang="en-US" sz="3000" dirty="0">
                <a:latin typeface="Calibri" pitchFamily="34" charset="0"/>
                <a:cs typeface="Calibri" pitchFamily="34" charset="0"/>
              </a:rPr>
              <a:t>One row = one zone</a:t>
            </a:r>
          </a:p>
        </p:txBody>
      </p:sp>
      <p:sp>
        <p:nvSpPr>
          <p:cNvPr id="5"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4208358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err="1"/>
              <a:t>NoData</a:t>
            </a:r>
            <a:endParaRPr lang="en-US" dirty="0"/>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62000" y="1371601"/>
            <a:ext cx="2590800" cy="1920351"/>
          </a:xfrm>
          <a:prstGeom prst="rect">
            <a:avLst/>
          </a:prstGeom>
          <a:noFill/>
          <a:ln w="12700">
            <a:solidFill>
              <a:srgbClr val="000000"/>
            </a:solidFill>
            <a:miter lim="800000"/>
            <a:headEnd/>
            <a:tailEnd/>
          </a:ln>
        </p:spPr>
      </p:pic>
      <p:pic>
        <p:nvPicPr>
          <p:cNvPr id="14338"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tretch>
            <a:fillRect/>
          </a:stretch>
        </p:blipFill>
        <p:spPr bwMode="auto">
          <a:xfrm>
            <a:off x="762000" y="3505200"/>
            <a:ext cx="2596361" cy="3053894"/>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4"/>
          <p:cNvSpPr>
            <a:spLocks noGrp="1"/>
          </p:cNvSpPr>
          <p:nvPr>
            <p:ph idx="14"/>
          </p:nvPr>
        </p:nvSpPr>
        <p:spPr>
          <a:xfrm>
            <a:off x="3657600" y="2133600"/>
            <a:ext cx="4800600" cy="2362200"/>
          </a:xfrm>
        </p:spPr>
        <p:txBody>
          <a:bodyPr/>
          <a:lstStyle/>
          <a:p>
            <a:r>
              <a:rPr lang="en-US" dirty="0"/>
              <a:t>Specific value to indicate lack of data</a:t>
            </a:r>
          </a:p>
          <a:p>
            <a:r>
              <a:rPr lang="en-US" dirty="0"/>
              <a:t>Often replaced by zero in other </a:t>
            </a:r>
            <a:r>
              <a:rPr lang="en-US" dirty="0" smtClean="0"/>
              <a:t>formats</a:t>
            </a:r>
            <a:endParaRPr lang="en-US" dirty="0"/>
          </a:p>
        </p:txBody>
      </p:sp>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788427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Converting vector to raster</a:t>
            </a:r>
            <a:endParaRPr lang="en-US" dirty="0">
              <a:latin typeface="Calibri" pitchFamily="34" charset="0"/>
              <a:cs typeface="Calibri" pitchFamily="34" charset="0"/>
            </a:endParaRPr>
          </a:p>
        </p:txBody>
      </p:sp>
      <p:sp>
        <p:nvSpPr>
          <p:cNvPr id="3" name="Content Placeholder 2"/>
          <p:cNvSpPr>
            <a:spLocks noGrp="1"/>
          </p:cNvSpPr>
          <p:nvPr>
            <p:ph idx="1"/>
          </p:nvPr>
        </p:nvSpPr>
        <p:spPr>
          <a:xfrm>
            <a:off x="457200" y="1295400"/>
            <a:ext cx="8153400" cy="5181600"/>
          </a:xfrm>
        </p:spPr>
        <p:txBody>
          <a:bodyPr/>
          <a:lstStyle/>
          <a:p>
            <a:pPr>
              <a:spcBef>
                <a:spcPts val="600"/>
              </a:spcBef>
              <a:spcAft>
                <a:spcPts val="300"/>
              </a:spcAft>
            </a:pPr>
            <a:r>
              <a:rPr lang="en-US" sz="2800" dirty="0"/>
              <a:t>Choose ONE attribute field to convert on, which becomes the value in the new raster</a:t>
            </a:r>
          </a:p>
          <a:p>
            <a:pPr>
              <a:spcBef>
                <a:spcPts val="600"/>
              </a:spcBef>
              <a:spcAft>
                <a:spcPts val="300"/>
              </a:spcAft>
            </a:pPr>
            <a:r>
              <a:rPr lang="en-US" sz="2800" dirty="0"/>
              <a:t>A numeric field</a:t>
            </a:r>
          </a:p>
          <a:p>
            <a:pPr lvl="1">
              <a:spcBef>
                <a:spcPts val="600"/>
              </a:spcBef>
              <a:spcAft>
                <a:spcPts val="300"/>
              </a:spcAft>
            </a:pPr>
            <a:r>
              <a:rPr lang="en-US" sz="2400" dirty="0"/>
              <a:t>Is converted directly to the raster</a:t>
            </a:r>
          </a:p>
          <a:p>
            <a:pPr lvl="1">
              <a:spcBef>
                <a:spcPts val="600"/>
              </a:spcBef>
              <a:spcAft>
                <a:spcPts val="300"/>
              </a:spcAft>
            </a:pPr>
            <a:r>
              <a:rPr lang="en-US" sz="2400" dirty="0"/>
              <a:t>Raster type matches input field type</a:t>
            </a:r>
          </a:p>
          <a:p>
            <a:pPr lvl="2">
              <a:spcBef>
                <a:spcPts val="600"/>
              </a:spcBef>
              <a:spcAft>
                <a:spcPts val="300"/>
              </a:spcAft>
            </a:pPr>
            <a:r>
              <a:rPr lang="en-US" sz="2000" dirty="0"/>
              <a:t>Short/Long becomes integer raster</a:t>
            </a:r>
          </a:p>
          <a:p>
            <a:pPr lvl="2">
              <a:spcBef>
                <a:spcPts val="600"/>
              </a:spcBef>
              <a:spcAft>
                <a:spcPts val="300"/>
              </a:spcAft>
            </a:pPr>
            <a:r>
              <a:rPr lang="en-US" sz="2000" dirty="0"/>
              <a:t>Float/Double becomes a floating point raster</a:t>
            </a:r>
          </a:p>
          <a:p>
            <a:pPr>
              <a:spcBef>
                <a:spcPts val="600"/>
              </a:spcBef>
              <a:spcAft>
                <a:spcPts val="300"/>
              </a:spcAft>
            </a:pPr>
            <a:r>
              <a:rPr lang="en-US" sz="2800" dirty="0"/>
              <a:t>A text field</a:t>
            </a:r>
          </a:p>
          <a:p>
            <a:pPr lvl="1">
              <a:spcBef>
                <a:spcPts val="600"/>
              </a:spcBef>
              <a:spcAft>
                <a:spcPts val="300"/>
              </a:spcAft>
            </a:pPr>
            <a:r>
              <a:rPr lang="en-US" sz="2400" dirty="0"/>
              <a:t>Assigns an arbitrary unique integer to each input value in the attribute field</a:t>
            </a:r>
          </a:p>
          <a:p>
            <a:pPr lvl="1">
              <a:spcBef>
                <a:spcPts val="600"/>
              </a:spcBef>
              <a:spcAft>
                <a:spcPts val="300"/>
              </a:spcAft>
            </a:pPr>
            <a:r>
              <a:rPr lang="en-US" sz="2400" dirty="0"/>
              <a:t>Original text values are added to raster attribute table</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899493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raster data</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10804"/>
            <a:ext cx="8229600" cy="4626991"/>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1613602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Converting features to raster (text)</a:t>
            </a:r>
            <a:endParaRPr lang="en-US" sz="1500" dirty="0"/>
          </a:p>
        </p:txBody>
      </p:sp>
      <p:pic>
        <p:nvPicPr>
          <p:cNvPr id="1331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36718" y="1371600"/>
            <a:ext cx="3273282" cy="2450631"/>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3886200" y="1524000"/>
            <a:ext cx="3733800" cy="609600"/>
          </a:xfrm>
        </p:spPr>
        <p:txBody>
          <a:bodyPr/>
          <a:lstStyle/>
          <a:p>
            <a:pPr>
              <a:spcBef>
                <a:spcPct val="50000"/>
              </a:spcBef>
            </a:pPr>
            <a:r>
              <a:rPr lang="en-US" dirty="0">
                <a:latin typeface="Calibri" pitchFamily="34" charset="0"/>
                <a:cs typeface="Calibri" pitchFamily="34" charset="0"/>
              </a:rPr>
              <a:t>Choose one attribute</a:t>
            </a:r>
          </a:p>
        </p:txBody>
      </p:sp>
      <p:pic>
        <p:nvPicPr>
          <p:cNvPr id="13314"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tretch>
            <a:fillRect/>
          </a:stretch>
        </p:blipFill>
        <p:spPr bwMode="auto">
          <a:xfrm>
            <a:off x="536718" y="3962400"/>
            <a:ext cx="2895600" cy="2572234"/>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5"/>
          <p:cNvPicPr>
            <a:picLocks noGrp="1" noChangeAspect="1" noChangeArrowheads="1"/>
          </p:cNvPicPr>
          <p:nvPr>
            <p:ph idx="15"/>
          </p:nvPr>
        </p:nvPicPr>
        <p:blipFill rotWithShape="1">
          <a:blip r:embed="rId4">
            <a:extLst>
              <a:ext uri="{28A0092B-C50C-407E-A947-70E740481C1C}">
                <a14:useLocalDpi xmlns:a14="http://schemas.microsoft.com/office/drawing/2010/main" val="0"/>
              </a:ext>
            </a:extLst>
          </a:blip>
          <a:srcRect l="3104" r="4229" b="4974"/>
          <a:stretch/>
        </p:blipFill>
        <p:spPr bwMode="auto">
          <a:xfrm>
            <a:off x="4047462" y="3048000"/>
            <a:ext cx="4867938" cy="3505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6"/>
          <p:cNvSpPr>
            <a:spLocks noGrp="1"/>
          </p:cNvSpPr>
          <p:nvPr>
            <p:ph type="body" sz="quarter" idx="18"/>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1643630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Converting </a:t>
            </a:r>
            <a:r>
              <a:rPr lang="en-US" dirty="0" smtClean="0"/>
              <a:t>features</a:t>
            </a:r>
            <a:br>
              <a:rPr lang="en-US" dirty="0" smtClean="0"/>
            </a:br>
            <a:r>
              <a:rPr lang="en-US" dirty="0" smtClean="0"/>
              <a:t>to </a:t>
            </a:r>
            <a:r>
              <a:rPr lang="en-US" dirty="0"/>
              <a:t>raster (numeric)</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066800" y="1524000"/>
            <a:ext cx="7802880" cy="48768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4495800"/>
            <a:ext cx="3657600" cy="1752600"/>
          </a:xfrm>
        </p:spPr>
        <p:txBody>
          <a:bodyPr/>
          <a:lstStyle/>
          <a:p>
            <a:pPr>
              <a:spcBef>
                <a:spcPct val="50000"/>
              </a:spcBef>
            </a:pPr>
            <a:r>
              <a:rPr lang="en-US" sz="2800" dirty="0">
                <a:latin typeface="Calibri" pitchFamily="34" charset="0"/>
                <a:cs typeface="Calibri" pitchFamily="34" charset="0"/>
              </a:rPr>
              <a:t>Grid attribute tables are only created for integer grids with fewer than 500 different values</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749761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Converting selected features</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81000" y="1981200"/>
            <a:ext cx="5220789" cy="33528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715000" y="2209800"/>
            <a:ext cx="3276600" cy="2971800"/>
          </a:xfrm>
        </p:spPr>
        <p:txBody>
          <a:bodyPr/>
          <a:lstStyle/>
          <a:p>
            <a:pPr>
              <a:spcBef>
                <a:spcPct val="50000"/>
              </a:spcBef>
            </a:pPr>
            <a:r>
              <a:rPr lang="en-US" sz="2800" dirty="0">
                <a:latin typeface="Calibri" pitchFamily="34" charset="0"/>
                <a:cs typeface="Calibri" pitchFamily="34" charset="0"/>
              </a:rPr>
              <a:t>If a feature layer has a selection, only the selected features are converted to raster.  Other areas receive ‘</a:t>
            </a:r>
            <a:r>
              <a:rPr lang="en-US" sz="2800" dirty="0" err="1">
                <a:latin typeface="Calibri" pitchFamily="34" charset="0"/>
                <a:cs typeface="Calibri" pitchFamily="34" charset="0"/>
              </a:rPr>
              <a:t>NoData</a:t>
            </a:r>
            <a:r>
              <a:rPr lang="en-US" sz="2800" dirty="0">
                <a:latin typeface="Calibri" pitchFamily="34" charset="0"/>
                <a:cs typeface="Calibri" pitchFamily="34" charset="0"/>
              </a:rPr>
              <a:t>’ value.</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503937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Converting raster to features</a:t>
            </a:r>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33400" y="1371600"/>
            <a:ext cx="4191000" cy="3143250"/>
          </a:xfrm>
          <a:prstGeom prst="rect">
            <a:avLst/>
          </a:prstGeom>
          <a:noFill/>
          <a:ln w="12700">
            <a:solidFill>
              <a:srgbClr val="000000"/>
            </a:solidFill>
            <a:miter lim="800000"/>
            <a:headEnd/>
            <a:tailEnd/>
          </a:ln>
        </p:spPr>
      </p:pic>
      <p:sp>
        <p:nvSpPr>
          <p:cNvPr id="3" name="Content Placeholder 3"/>
          <p:cNvSpPr>
            <a:spLocks noGrp="1"/>
          </p:cNvSpPr>
          <p:nvPr>
            <p:ph idx="13"/>
          </p:nvPr>
        </p:nvSpPr>
        <p:spPr>
          <a:xfrm>
            <a:off x="457200" y="4648200"/>
            <a:ext cx="4191000" cy="990600"/>
          </a:xfrm>
        </p:spPr>
        <p:txBody>
          <a:bodyPr/>
          <a:lstStyle/>
          <a:p>
            <a:pPr>
              <a:spcBef>
                <a:spcPct val="50000"/>
              </a:spcBef>
            </a:pPr>
            <a:r>
              <a:rPr lang="en-US" sz="2800" dirty="0">
                <a:latin typeface="Calibri" pitchFamily="34" charset="0"/>
                <a:cs typeface="Calibri" pitchFamily="34" charset="0"/>
              </a:rPr>
              <a:t>Convert only discrete data without too many polygons</a:t>
            </a:r>
          </a:p>
        </p:txBody>
      </p:sp>
      <p:pic>
        <p:nvPicPr>
          <p:cNvPr id="10242"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tretch>
            <a:fillRect/>
          </a:stretch>
        </p:blipFill>
        <p:spPr bwMode="auto">
          <a:xfrm>
            <a:off x="5053184" y="1371600"/>
            <a:ext cx="3633616" cy="517902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034159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p:txBody>
          <a:bodyPr/>
          <a:lstStyle/>
          <a:p>
            <a:r>
              <a:rPr lang="en-US" dirty="0"/>
              <a:t>Use neighborhood majority</a:t>
            </a:r>
          </a:p>
        </p:txBody>
      </p:sp>
      <p:sp>
        <p:nvSpPr>
          <p:cNvPr id="17" name="Content Placeholder 2"/>
          <p:cNvSpPr>
            <a:spLocks noGrp="1"/>
          </p:cNvSpPr>
          <p:nvPr>
            <p:ph idx="1"/>
          </p:nvPr>
        </p:nvSpPr>
        <p:spPr>
          <a:xfrm>
            <a:off x="457200" y="1295400"/>
            <a:ext cx="8305800" cy="457200"/>
          </a:xfrm>
        </p:spPr>
        <p:txBody>
          <a:bodyPr/>
          <a:lstStyle/>
          <a:p>
            <a:pPr>
              <a:spcBef>
                <a:spcPct val="50000"/>
              </a:spcBef>
            </a:pPr>
            <a:r>
              <a:rPr lang="en-US" sz="2600" dirty="0">
                <a:latin typeface="Calibri" pitchFamily="34" charset="0"/>
                <a:cs typeface="Calibri" pitchFamily="34" charset="0"/>
              </a:rPr>
              <a:t>Useful for simplifying </a:t>
            </a:r>
            <a:r>
              <a:rPr lang="en-US" sz="2600" dirty="0" err="1">
                <a:latin typeface="Calibri" pitchFamily="34" charset="0"/>
                <a:cs typeface="Calibri" pitchFamily="34" charset="0"/>
              </a:rPr>
              <a:t>rasters</a:t>
            </a:r>
            <a:r>
              <a:rPr lang="en-US" sz="2600" dirty="0">
                <a:latin typeface="Calibri" pitchFamily="34" charset="0"/>
                <a:cs typeface="Calibri" pitchFamily="34" charset="0"/>
              </a:rPr>
              <a:t> prior to conversion to polygons</a:t>
            </a:r>
          </a:p>
        </p:txBody>
      </p:sp>
      <p:pic>
        <p:nvPicPr>
          <p:cNvPr id="19"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857271" y="1828801"/>
            <a:ext cx="2476457" cy="1763283"/>
          </a:xfrm>
          <a:prstGeom prst="rect">
            <a:avLst/>
          </a:prstGeom>
          <a:noFill/>
          <a:ln w="12700">
            <a:solidFill>
              <a:srgbClr val="000000"/>
            </a:solidFill>
            <a:miter lim="800000"/>
            <a:headEnd/>
            <a:tailEnd/>
          </a:ln>
        </p:spPr>
      </p:pic>
      <p:sp>
        <p:nvSpPr>
          <p:cNvPr id="4" name="Content Placeholder 4"/>
          <p:cNvSpPr>
            <a:spLocks noGrp="1"/>
          </p:cNvSpPr>
          <p:nvPr>
            <p:ph idx="14"/>
          </p:nvPr>
        </p:nvSpPr>
        <p:spPr>
          <a:xfrm>
            <a:off x="457200" y="3596641"/>
            <a:ext cx="4480560" cy="441960"/>
          </a:xfrm>
        </p:spPr>
        <p:txBody>
          <a:bodyPr/>
          <a:lstStyle/>
          <a:p>
            <a:pPr>
              <a:spcBef>
                <a:spcPct val="50000"/>
              </a:spcBef>
            </a:pPr>
            <a:r>
              <a:rPr lang="en-US" sz="2400" dirty="0">
                <a:latin typeface="Calibri" pitchFamily="34" charset="0"/>
                <a:cs typeface="Calibri" pitchFamily="34" charset="0"/>
              </a:rPr>
              <a:t>Land use before 5x5 majority filter</a:t>
            </a:r>
          </a:p>
        </p:txBody>
      </p:sp>
      <p:pic>
        <p:nvPicPr>
          <p:cNvPr id="20" name="Picture 5"/>
          <p:cNvPicPr>
            <a:picLocks noGrp="1" noChangeAspect="1" noChangeArrowheads="1"/>
          </p:cNvPicPr>
          <p:nvPr>
            <p:ph idx="15"/>
          </p:nvPr>
        </p:nvPicPr>
        <p:blipFill>
          <a:blip r:embed="rId3">
            <a:extLst>
              <a:ext uri="{28A0092B-C50C-407E-A947-70E740481C1C}">
                <a14:useLocalDpi xmlns:a14="http://schemas.microsoft.com/office/drawing/2010/main" val="0"/>
              </a:ext>
            </a:extLst>
          </a:blip>
          <a:stretch>
            <a:fillRect/>
          </a:stretch>
        </p:blipFill>
        <p:spPr bwMode="auto">
          <a:xfrm>
            <a:off x="856897" y="4109203"/>
            <a:ext cx="2477206" cy="1758198"/>
          </a:xfrm>
          <a:prstGeom prst="rect">
            <a:avLst/>
          </a:prstGeom>
          <a:noFill/>
          <a:ln w="12700">
            <a:solidFill>
              <a:srgbClr val="000000"/>
            </a:solidFill>
            <a:miter lim="800000"/>
            <a:headEnd/>
            <a:tailEnd/>
          </a:ln>
        </p:spPr>
      </p:pic>
      <p:sp>
        <p:nvSpPr>
          <p:cNvPr id="7" name="Content Placeholder 6"/>
          <p:cNvSpPr>
            <a:spLocks noGrp="1"/>
          </p:cNvSpPr>
          <p:nvPr>
            <p:ph idx="16"/>
          </p:nvPr>
        </p:nvSpPr>
        <p:spPr>
          <a:xfrm>
            <a:off x="457200" y="5867401"/>
            <a:ext cx="3505200" cy="761999"/>
          </a:xfrm>
        </p:spPr>
        <p:txBody>
          <a:bodyPr/>
          <a:lstStyle/>
          <a:p>
            <a:pPr>
              <a:spcBef>
                <a:spcPct val="50000"/>
              </a:spcBef>
            </a:pPr>
            <a:r>
              <a:rPr lang="en-US" sz="2400" dirty="0">
                <a:latin typeface="Calibri" pitchFamily="34" charset="0"/>
                <a:cs typeface="Calibri" pitchFamily="34" charset="0"/>
              </a:rPr>
              <a:t>After two passes of 5x5 majority filter</a:t>
            </a:r>
          </a:p>
        </p:txBody>
      </p:sp>
      <p:pic>
        <p:nvPicPr>
          <p:cNvPr id="7170" name="Picture 7"/>
          <p:cNvPicPr>
            <a:picLocks noGrp="1" noChangeAspect="1" noChangeArrowheads="1"/>
          </p:cNvPicPr>
          <p:nvPr>
            <p:ph idx="17"/>
          </p:nvPr>
        </p:nvPicPr>
        <p:blipFill>
          <a:blip r:embed="rId4">
            <a:extLst>
              <a:ext uri="{28A0092B-C50C-407E-A947-70E740481C1C}">
                <a14:useLocalDpi xmlns:a14="http://schemas.microsoft.com/office/drawing/2010/main" val="0"/>
              </a:ext>
            </a:extLst>
          </a:blip>
          <a:stretch>
            <a:fillRect/>
          </a:stretch>
        </p:blipFill>
        <p:spPr bwMode="auto">
          <a:xfrm>
            <a:off x="5026026" y="1905000"/>
            <a:ext cx="3282948" cy="2730789"/>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8"/>
          <p:cNvSpPr>
            <a:spLocks noGrp="1"/>
          </p:cNvSpPr>
          <p:nvPr>
            <p:ph idx="20"/>
          </p:nvPr>
        </p:nvSpPr>
        <p:spPr>
          <a:xfrm>
            <a:off x="4724400" y="4724400"/>
            <a:ext cx="4191000" cy="1752600"/>
          </a:xfrm>
        </p:spPr>
        <p:txBody>
          <a:bodyPr/>
          <a:lstStyle/>
          <a:p>
            <a:r>
              <a:rPr lang="en-US" sz="2800" dirty="0"/>
              <a:t>Most frequent value in the neighborhood becomes the center value of the new raster</a:t>
            </a:r>
          </a:p>
        </p:txBody>
      </p:sp>
      <p:sp>
        <p:nvSpPr>
          <p:cNvPr id="13" name="Text Placeholder 9"/>
          <p:cNvSpPr>
            <a:spLocks noGrp="1"/>
          </p:cNvSpPr>
          <p:nvPr>
            <p:ph type="body" sz="quarter" idx="27"/>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4163451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a:t>Raster to polygons</a:t>
            </a:r>
            <a:endParaRPr lang="en-US" dirty="0">
              <a:latin typeface="Calibri" pitchFamily="34" charset="0"/>
              <a:cs typeface="Calibri" pitchFamily="34" charset="0"/>
            </a:endParaRPr>
          </a:p>
        </p:txBody>
      </p:sp>
      <p:pic>
        <p:nvPicPr>
          <p:cNvPr id="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33399" y="1561870"/>
            <a:ext cx="8077202" cy="47248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951668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Converting 0 </a:t>
            </a:r>
            <a:r>
              <a:rPr lang="en-US" dirty="0" err="1"/>
              <a:t>vs</a:t>
            </a:r>
            <a:r>
              <a:rPr lang="en-US" dirty="0"/>
              <a:t> </a:t>
            </a:r>
            <a:r>
              <a:rPr lang="en-US" dirty="0" err="1"/>
              <a:t>NoData</a:t>
            </a:r>
            <a:endParaRPr lang="en-US" dirty="0"/>
          </a:p>
        </p:txBody>
      </p:sp>
      <p:sp>
        <p:nvSpPr>
          <p:cNvPr id="3" name="Content Placeholder 2"/>
          <p:cNvSpPr>
            <a:spLocks noGrp="1"/>
          </p:cNvSpPr>
          <p:nvPr>
            <p:ph idx="1"/>
          </p:nvPr>
        </p:nvSpPr>
        <p:spPr>
          <a:xfrm>
            <a:off x="457200" y="1295400"/>
            <a:ext cx="2514600" cy="5257800"/>
          </a:xfrm>
        </p:spPr>
        <p:txBody>
          <a:bodyPr/>
          <a:lstStyle/>
          <a:p>
            <a:r>
              <a:rPr lang="en-US" sz="2400" dirty="0">
                <a:latin typeface="Calibri" pitchFamily="34" charset="0"/>
                <a:cs typeface="Calibri" pitchFamily="34" charset="0"/>
              </a:rPr>
              <a:t>Raster contains 1 and 0 </a:t>
            </a:r>
            <a:r>
              <a:rPr lang="en-US" sz="2400" dirty="0" smtClean="0">
                <a:latin typeface="Calibri" pitchFamily="34" charset="0"/>
                <a:cs typeface="Calibri" pitchFamily="34" charset="0"/>
              </a:rPr>
              <a:t>values</a:t>
            </a:r>
          </a:p>
          <a:p>
            <a:pPr>
              <a:spcBef>
                <a:spcPts val="13000"/>
              </a:spcBef>
              <a:spcAft>
                <a:spcPts val="3000"/>
              </a:spcAft>
            </a:pPr>
            <a:r>
              <a:rPr lang="en-US" sz="2400" dirty="0" smtClean="0">
                <a:latin typeface="Calibri" pitchFamily="34" charset="0"/>
                <a:cs typeface="Calibri" pitchFamily="34" charset="0"/>
              </a:rPr>
              <a:t>Raster </a:t>
            </a:r>
            <a:r>
              <a:rPr lang="en-US" sz="2400" dirty="0">
                <a:latin typeface="Calibri" pitchFamily="34" charset="0"/>
                <a:cs typeface="Calibri" pitchFamily="34" charset="0"/>
              </a:rPr>
              <a:t>contains 1 and </a:t>
            </a:r>
            <a:r>
              <a:rPr lang="en-US" sz="2400" dirty="0" err="1">
                <a:latin typeface="Calibri" pitchFamily="34" charset="0"/>
                <a:cs typeface="Calibri" pitchFamily="34" charset="0"/>
              </a:rPr>
              <a:t>NoData</a:t>
            </a:r>
            <a:r>
              <a:rPr lang="en-US" sz="2400" dirty="0">
                <a:latin typeface="Calibri" pitchFamily="34" charset="0"/>
                <a:cs typeface="Calibri" pitchFamily="34" charset="0"/>
              </a:rPr>
              <a:t> </a:t>
            </a:r>
            <a:r>
              <a:rPr lang="en-US" sz="2400" dirty="0" smtClean="0">
                <a:latin typeface="Calibri" pitchFamily="34" charset="0"/>
                <a:cs typeface="Calibri" pitchFamily="34" charset="0"/>
              </a:rPr>
              <a:t>values</a:t>
            </a:r>
          </a:p>
          <a:p>
            <a:r>
              <a:rPr lang="en-US" sz="2400" dirty="0" smtClean="0">
                <a:latin typeface="Calibri" pitchFamily="34" charset="0"/>
                <a:cs typeface="Calibri" pitchFamily="34" charset="0"/>
              </a:rPr>
              <a:t>Use </a:t>
            </a:r>
            <a:r>
              <a:rPr lang="en-US" sz="2400" dirty="0">
                <a:latin typeface="Calibri" pitchFamily="34" charset="0"/>
                <a:cs typeface="Calibri" pitchFamily="34" charset="0"/>
              </a:rPr>
              <a:t>the </a:t>
            </a:r>
            <a:r>
              <a:rPr lang="en-US" sz="2400" dirty="0" err="1">
                <a:latin typeface="Calibri" pitchFamily="34" charset="0"/>
                <a:cs typeface="Calibri" pitchFamily="34" charset="0"/>
              </a:rPr>
              <a:t>Reclass</a:t>
            </a:r>
            <a:r>
              <a:rPr lang="en-US" sz="2400" dirty="0">
                <a:latin typeface="Calibri" pitchFamily="34" charset="0"/>
                <a:cs typeface="Calibri" pitchFamily="34" charset="0"/>
              </a:rPr>
              <a:t> function to convert 0 to </a:t>
            </a:r>
            <a:r>
              <a:rPr lang="en-US" sz="2400" dirty="0" err="1">
                <a:latin typeface="Calibri" pitchFamily="34" charset="0"/>
                <a:cs typeface="Calibri" pitchFamily="34" charset="0"/>
              </a:rPr>
              <a:t>NoData</a:t>
            </a:r>
            <a:r>
              <a:rPr lang="en-US" sz="2400" dirty="0">
                <a:latin typeface="Calibri" pitchFamily="34" charset="0"/>
                <a:cs typeface="Calibri" pitchFamily="34" charset="0"/>
              </a:rPr>
              <a:t> if needed</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1638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3124200" y="1371600"/>
            <a:ext cx="5779911" cy="50292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8365144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ct val="50000"/>
              </a:spcBef>
            </a:pPr>
            <a:r>
              <a:rPr lang="en-US" dirty="0" smtClean="0"/>
              <a:t>Reclassify</a:t>
            </a:r>
            <a:r>
              <a:rPr lang="en-US" sz="1200" dirty="0" smtClean="0"/>
              <a:t> 2</a:t>
            </a:r>
            <a:endParaRPr lang="en-US" sz="1200" dirty="0">
              <a:latin typeface="Calibri" pitchFamily="34" charset="0"/>
              <a:cs typeface="Calibri" pitchFamily="34" charset="0"/>
            </a:endParaRPr>
          </a:p>
        </p:txBody>
      </p:sp>
      <p:pic>
        <p:nvPicPr>
          <p:cNvPr id="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33399" y="1366520"/>
            <a:ext cx="8077202" cy="5115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895235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Using Spatial Analyst</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0583364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Spatial Analyst</a:t>
            </a:r>
          </a:p>
        </p:txBody>
      </p:sp>
      <p:sp>
        <p:nvSpPr>
          <p:cNvPr id="3" name="Content Placeholder 2"/>
          <p:cNvSpPr>
            <a:spLocks noGrp="1"/>
          </p:cNvSpPr>
          <p:nvPr>
            <p:ph idx="1"/>
          </p:nvPr>
        </p:nvSpPr>
        <p:spPr>
          <a:xfrm>
            <a:off x="457200" y="1295400"/>
            <a:ext cx="5410200" cy="4876800"/>
          </a:xfrm>
        </p:spPr>
        <p:txBody>
          <a:bodyPr/>
          <a:lstStyle/>
          <a:p>
            <a:r>
              <a:rPr lang="en-US" dirty="0"/>
              <a:t>An </a:t>
            </a:r>
            <a:r>
              <a:rPr lang="en-US" b="1" i="1" dirty="0"/>
              <a:t>extension</a:t>
            </a:r>
            <a:r>
              <a:rPr lang="en-US" dirty="0"/>
              <a:t> to ArcGIS</a:t>
            </a:r>
          </a:p>
          <a:p>
            <a:pPr lvl="1"/>
            <a:r>
              <a:rPr lang="en-US" dirty="0"/>
              <a:t>Installed under Complete or Custom option</a:t>
            </a:r>
          </a:p>
          <a:p>
            <a:pPr lvl="1"/>
            <a:r>
              <a:rPr lang="en-US" dirty="0"/>
              <a:t>Requires purchase of additional license to use</a:t>
            </a:r>
          </a:p>
          <a:p>
            <a:r>
              <a:rPr lang="en-US" dirty="0"/>
              <a:t>Operates within </a:t>
            </a:r>
            <a:r>
              <a:rPr lang="en-US" dirty="0" err="1"/>
              <a:t>ArcMap</a:t>
            </a:r>
            <a:r>
              <a:rPr lang="en-US" dirty="0"/>
              <a:t> or </a:t>
            </a:r>
            <a:r>
              <a:rPr lang="en-US" dirty="0" err="1"/>
              <a:t>ArcCatalog</a:t>
            </a:r>
            <a:endParaRPr lang="en-US" dirty="0"/>
          </a:p>
          <a:p>
            <a:r>
              <a:rPr lang="en-US" dirty="0"/>
              <a:t>Analyzes </a:t>
            </a:r>
            <a:r>
              <a:rPr lang="en-US" b="1" i="1" dirty="0"/>
              <a:t>raster</a:t>
            </a:r>
            <a:r>
              <a:rPr lang="en-US" dirty="0"/>
              <a:t> data</a:t>
            </a:r>
          </a:p>
        </p:txBody>
      </p:sp>
      <p:pic>
        <p:nvPicPr>
          <p:cNvPr id="1638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5943600" y="1371600"/>
            <a:ext cx="2938677" cy="50292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6824069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Custom 50">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B60000"/>
      </a:hlink>
      <a:folHlink>
        <a:srgbClr val="B6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5149</TotalTime>
  <Words>3124</Words>
  <Application>Microsoft Office PowerPoint</Application>
  <PresentationFormat>On-screen Show (4:3)</PresentationFormat>
  <Paragraphs>534</Paragraphs>
  <Slides>109</Slides>
  <Notes>0</Notes>
  <HiddenSlides>0</HiddenSlides>
  <MMClips>0</MMClips>
  <ScaleCrop>false</ScaleCrop>
  <HeadingPairs>
    <vt:vector size="4" baseType="variant">
      <vt:variant>
        <vt:lpstr>Theme</vt:lpstr>
      </vt:variant>
      <vt:variant>
        <vt:i4>9</vt:i4>
      </vt:variant>
      <vt:variant>
        <vt:lpstr>Slide Titles</vt:lpstr>
      </vt:variant>
      <vt:variant>
        <vt:i4>109</vt:i4>
      </vt:variant>
    </vt:vector>
  </HeadingPairs>
  <TitlesOfParts>
    <vt:vector size="118" baseType="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Mastering ArcGIS Eighth Edition</vt:lpstr>
      <vt:lpstr>Outline</vt:lpstr>
      <vt:lpstr>GIS Concepts</vt:lpstr>
      <vt:lpstr>Raster data</vt:lpstr>
      <vt:lpstr>The raster data model</vt:lpstr>
      <vt:lpstr>Pixels or Cells</vt:lpstr>
      <vt:lpstr>Binary data</vt:lpstr>
      <vt:lpstr>Pixel depth</vt:lpstr>
      <vt:lpstr>Types of raster data</vt:lpstr>
      <vt:lpstr>Raster Properties</vt:lpstr>
      <vt:lpstr>Bands</vt:lpstr>
      <vt:lpstr>Why use rasters?</vt:lpstr>
      <vt:lpstr>Raster resolution</vt:lpstr>
      <vt:lpstr>Cell size units</vt:lpstr>
      <vt:lpstr>Raster analysis</vt:lpstr>
      <vt:lpstr>Resampling</vt:lpstr>
      <vt:lpstr>Resampling methods</vt:lpstr>
      <vt:lpstr>Caution</vt:lpstr>
      <vt:lpstr>Raster analysis techniques 1</vt:lpstr>
      <vt:lpstr>Map Algebra</vt:lpstr>
      <vt:lpstr>Map Algebra: Conversions</vt:lpstr>
      <vt:lpstr>Map Algebra: Cut and fill</vt:lpstr>
      <vt:lpstr>Map Algebra: model equations</vt:lpstr>
      <vt:lpstr>Map Algebra: logical operators</vt:lpstr>
      <vt:lpstr>Boolean rasters</vt:lpstr>
      <vt:lpstr>Boolean operators 1</vt:lpstr>
      <vt:lpstr>Boolean operators 2</vt:lpstr>
      <vt:lpstr>Boolean operators 3</vt:lpstr>
      <vt:lpstr>Boolean overlay (AND)</vt:lpstr>
      <vt:lpstr>AND is also multiplication</vt:lpstr>
      <vt:lpstr>Additive Boolean overlay</vt:lpstr>
      <vt:lpstr>Drawbacks of Boolean overlay</vt:lpstr>
      <vt:lpstr>Weighted overlay</vt:lpstr>
      <vt:lpstr>Landfill suitability index (LSI)</vt:lpstr>
      <vt:lpstr>Using Boolean conditions</vt:lpstr>
      <vt:lpstr>Weighted/Boolean overlay</vt:lpstr>
      <vt:lpstr>Raster Calculator</vt:lpstr>
      <vt:lpstr>Raster analysis techniques 2</vt:lpstr>
      <vt:lpstr>Other raster analysis techniques</vt:lpstr>
      <vt:lpstr>Reclassify 1</vt:lpstr>
      <vt:lpstr>Surface analysis</vt:lpstr>
      <vt:lpstr>Slope function</vt:lpstr>
      <vt:lpstr>Aspect function</vt:lpstr>
      <vt:lpstr>Hillshade</vt:lpstr>
      <vt:lpstr>Viewshed analysis</vt:lpstr>
      <vt:lpstr>Cut and fill on a site</vt:lpstr>
      <vt:lpstr>Hydrologic functions</vt:lpstr>
      <vt:lpstr>Distance functions</vt:lpstr>
      <vt:lpstr>Euclidean distance</vt:lpstr>
      <vt:lpstr>Euclidean direction</vt:lpstr>
      <vt:lpstr>Buffers</vt:lpstr>
      <vt:lpstr>Which way is incorrect?</vt:lpstr>
      <vt:lpstr>Lowest cost path</vt:lpstr>
      <vt:lpstr>What is interpolation?</vt:lpstr>
      <vt:lpstr>Climate stations with annual precipitation values</vt:lpstr>
      <vt:lpstr>Interpolation is NOT truth!</vt:lpstr>
      <vt:lpstr>Methods</vt:lpstr>
      <vt:lpstr>Density functions</vt:lpstr>
      <vt:lpstr>Density methods</vt:lpstr>
      <vt:lpstr>Using simple density</vt:lpstr>
      <vt:lpstr>Line density</vt:lpstr>
      <vt:lpstr>Neighborhood statistics</vt:lpstr>
      <vt:lpstr>Window movement</vt:lpstr>
      <vt:lpstr>Focal vs. block function</vt:lpstr>
      <vt:lpstr>Neighborhood focal functions</vt:lpstr>
      <vt:lpstr>Neighborhood focal mean</vt:lpstr>
      <vt:lpstr>Neighborhood focal majority</vt:lpstr>
      <vt:lpstr>What is a zonal function?</vt:lpstr>
      <vt:lpstr>What is a zone?</vt:lpstr>
      <vt:lpstr>Zonal statistics</vt:lpstr>
      <vt:lpstr>Zonal statistics of lines</vt:lpstr>
      <vt:lpstr>Zonal statistics of points</vt:lpstr>
      <vt:lpstr>Raster analysis example</vt:lpstr>
      <vt:lpstr>Landfill raster model</vt:lpstr>
      <vt:lpstr>Slope condition</vt:lpstr>
      <vt:lpstr>Road distance condition</vt:lpstr>
      <vt:lpstr>Stream distance condition</vt:lpstr>
      <vt:lpstr>Vegetation condition</vt:lpstr>
      <vt:lpstr>Find areas with Boolean AND</vt:lpstr>
      <vt:lpstr>Additive model</vt:lpstr>
      <vt:lpstr>About ArcGIS</vt:lpstr>
      <vt:lpstr>Storing rasters</vt:lpstr>
      <vt:lpstr>Raster formats</vt:lpstr>
      <vt:lpstr>ESRI GRID format</vt:lpstr>
      <vt:lpstr>Managing rasters</vt:lpstr>
      <vt:lpstr>Zones</vt:lpstr>
      <vt:lpstr>Grid attribute tables</vt:lpstr>
      <vt:lpstr>NoData</vt:lpstr>
      <vt:lpstr>Converting vector to raster</vt:lpstr>
      <vt:lpstr>Converting features to raster (text)</vt:lpstr>
      <vt:lpstr>Converting features to raster (numeric)</vt:lpstr>
      <vt:lpstr>Converting selected features</vt:lpstr>
      <vt:lpstr>Converting raster to features</vt:lpstr>
      <vt:lpstr>Use neighborhood majority</vt:lpstr>
      <vt:lpstr>Raster to polygons</vt:lpstr>
      <vt:lpstr>Converting 0 vs NoData</vt:lpstr>
      <vt:lpstr>Reclassify 2</vt:lpstr>
      <vt:lpstr>Using Spatial Analyst</vt:lpstr>
      <vt:lpstr>Spatial Analyst</vt:lpstr>
      <vt:lpstr>Learning from Help</vt:lpstr>
      <vt:lpstr>Turning on Spatial Analyst</vt:lpstr>
      <vt:lpstr>Setting Environment Settings</vt:lpstr>
      <vt:lpstr>Useful Environment Settings</vt:lpstr>
      <vt:lpstr>Working directory</vt:lpstr>
      <vt:lpstr>Output Coordinates</vt:lpstr>
      <vt:lpstr>Processing extent</vt:lpstr>
      <vt:lpstr>Cell size option</vt:lpstr>
      <vt:lpstr>Analysis mask</vt:lpstr>
      <vt:lpstr>Clipping a raster</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mac003878</cp:lastModifiedBy>
  <cp:revision>843</cp:revision>
  <dcterms:created xsi:type="dcterms:W3CDTF">2017-12-05T17:18:18Z</dcterms:created>
  <dcterms:modified xsi:type="dcterms:W3CDTF">2018-04-24T11:56:44Z</dcterms:modified>
</cp:coreProperties>
</file>