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43"/>
  </p:notesMasterIdLst>
  <p:handoutMasterIdLst>
    <p:handoutMasterId r:id="rId44"/>
  </p:handoutMasterIdLst>
  <p:sldIdLst>
    <p:sldId id="256" r:id="rId2"/>
    <p:sldId id="257" r:id="rId3"/>
    <p:sldId id="283" r:id="rId4"/>
    <p:sldId id="319" r:id="rId5"/>
    <p:sldId id="320" r:id="rId6"/>
    <p:sldId id="321" r:id="rId7"/>
    <p:sldId id="322" r:id="rId8"/>
    <p:sldId id="323" r:id="rId9"/>
    <p:sldId id="324" r:id="rId10"/>
    <p:sldId id="325" r:id="rId11"/>
    <p:sldId id="326" r:id="rId12"/>
    <p:sldId id="327" r:id="rId13"/>
    <p:sldId id="328" r:id="rId14"/>
    <p:sldId id="329" r:id="rId15"/>
    <p:sldId id="330" r:id="rId16"/>
    <p:sldId id="331" r:id="rId17"/>
    <p:sldId id="332" r:id="rId18"/>
    <p:sldId id="333" r:id="rId19"/>
    <p:sldId id="334" r:id="rId20"/>
    <p:sldId id="335" r:id="rId21"/>
    <p:sldId id="336" r:id="rId22"/>
    <p:sldId id="337" r:id="rId23"/>
    <p:sldId id="338" r:id="rId24"/>
    <p:sldId id="339" r:id="rId25"/>
    <p:sldId id="340" r:id="rId26"/>
    <p:sldId id="341" r:id="rId27"/>
    <p:sldId id="342" r:id="rId28"/>
    <p:sldId id="343" r:id="rId29"/>
    <p:sldId id="344" r:id="rId30"/>
    <p:sldId id="345" r:id="rId31"/>
    <p:sldId id="346" r:id="rId32"/>
    <p:sldId id="347" r:id="rId33"/>
    <p:sldId id="348" r:id="rId34"/>
    <p:sldId id="349" r:id="rId35"/>
    <p:sldId id="350" r:id="rId36"/>
    <p:sldId id="351" r:id="rId37"/>
    <p:sldId id="352" r:id="rId38"/>
    <p:sldId id="353" r:id="rId39"/>
    <p:sldId id="354" r:id="rId40"/>
    <p:sldId id="355" r:id="rId41"/>
    <p:sldId id="356"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4869"/>
    <a:srgbClr val="863D3E"/>
    <a:srgbClr val="405789"/>
    <a:srgbClr val="933F21"/>
    <a:srgbClr val="013E5B"/>
    <a:srgbClr val="3BA4DD"/>
    <a:srgbClr val="4E1446"/>
    <a:srgbClr val="000000"/>
    <a:srgbClr val="242328"/>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1019" autoAdjust="0"/>
    <p:restoredTop sz="86404" autoAdjust="0"/>
  </p:normalViewPr>
  <p:slideViewPr>
    <p:cSldViewPr>
      <p:cViewPr varScale="1">
        <p:scale>
          <a:sx n="70" d="100"/>
          <a:sy n="70" d="100"/>
        </p:scale>
        <p:origin x="1181" y="48"/>
      </p:cViewPr>
      <p:guideLst>
        <p:guide orient="horz" pos="2160"/>
        <p:guide pos="2880"/>
      </p:guideLst>
    </p:cSldViewPr>
  </p:slideViewPr>
  <p:outlineViewPr>
    <p:cViewPr>
      <p:scale>
        <a:sx n="33" d="100"/>
        <a:sy n="33" d="100"/>
      </p:scale>
      <p:origin x="0" y="-14928"/>
    </p:cViewPr>
  </p:outlineViewPr>
  <p:notesTextViewPr>
    <p:cViewPr>
      <p:scale>
        <a:sx n="1" d="1"/>
        <a:sy n="1" d="1"/>
      </p:scale>
      <p:origin x="0" y="0"/>
    </p:cViewPr>
  </p:notesTextViewPr>
  <p:notesViewPr>
    <p:cSldViewPr>
      <p:cViewPr varScale="1">
        <p:scale>
          <a:sx n="81" d="100"/>
          <a:sy n="81" d="100"/>
        </p:scale>
        <p:origin x="241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1A582A5-E592-4D56-958B-56E54152252B}" type="datetimeFigureOut">
              <a:rPr lang="en-US" smtClean="0"/>
              <a:pPr/>
              <a:t>1/17/2019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A02C072-76FC-4439-8E21-B179EA1F4A47}" type="slidenum">
              <a:rPr lang="en-US" smtClean="0"/>
              <a:pPr/>
              <a:t>‹#›</a:t>
            </a:fld>
            <a:endParaRPr lang="en-US"/>
          </a:p>
        </p:txBody>
      </p:sp>
    </p:spTree>
    <p:extLst>
      <p:ext uri="{BB962C8B-B14F-4D97-AF65-F5344CB8AC3E}">
        <p14:creationId xmlns:p14="http://schemas.microsoft.com/office/powerpoint/2010/main" val="2194185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8B3C75-08A5-4994-A3E6-7DBDB37BC5E8}" type="datetimeFigureOut">
              <a:rPr lang="en-US" smtClean="0"/>
              <a:pPr/>
              <a:t>1/17/2019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355D2A-133C-4D7D-81D4-14D33A91400E}" type="slidenum">
              <a:rPr lang="en-US" smtClean="0"/>
              <a:pPr/>
              <a:t>‹#›</a:t>
            </a:fld>
            <a:endParaRPr lang="en-US"/>
          </a:p>
        </p:txBody>
      </p:sp>
    </p:spTree>
    <p:extLst>
      <p:ext uri="{BB962C8B-B14F-4D97-AF65-F5344CB8AC3E}">
        <p14:creationId xmlns:p14="http://schemas.microsoft.com/office/powerpoint/2010/main" val="18109762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a:t>
            </a:fld>
            <a:endParaRPr lang="en-US"/>
          </a:p>
        </p:txBody>
      </p:sp>
    </p:spTree>
    <p:extLst>
      <p:ext uri="{BB962C8B-B14F-4D97-AF65-F5344CB8AC3E}">
        <p14:creationId xmlns:p14="http://schemas.microsoft.com/office/powerpoint/2010/main" val="3472808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10</a:t>
            </a:fld>
            <a:endParaRPr lang="en-US"/>
          </a:p>
        </p:txBody>
      </p:sp>
    </p:spTree>
    <p:extLst>
      <p:ext uri="{BB962C8B-B14F-4D97-AF65-F5344CB8AC3E}">
        <p14:creationId xmlns:p14="http://schemas.microsoft.com/office/powerpoint/2010/main" val="22240957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Corporate taxable income is generally determined following the rules for a trade or business as outlined in Chapter 6.  There are a few exceptions as noted on the following slides.</a:t>
            </a:r>
          </a:p>
          <a:p>
            <a:r>
              <a:rPr lang="en-US" dirty="0"/>
              <a:t>3</a:t>
            </a:r>
          </a:p>
        </p:txBody>
      </p:sp>
      <p:sp>
        <p:nvSpPr>
          <p:cNvPr id="4" name="Slide Number Placeholder 3"/>
          <p:cNvSpPr>
            <a:spLocks noGrp="1"/>
          </p:cNvSpPr>
          <p:nvPr>
            <p:ph type="sldNum" sz="quarter" idx="5"/>
          </p:nvPr>
        </p:nvSpPr>
        <p:spPr/>
        <p:txBody>
          <a:bodyPr/>
          <a:lstStyle/>
          <a:p>
            <a:fld id="{ED355D2A-133C-4D7D-81D4-14D33A91400E}" type="slidenum">
              <a:rPr lang="en-US" smtClean="0"/>
              <a:pPr/>
              <a:t>11</a:t>
            </a:fld>
            <a:endParaRPr lang="en-US"/>
          </a:p>
        </p:txBody>
      </p:sp>
    </p:spTree>
    <p:extLst>
      <p:ext uri="{BB962C8B-B14F-4D97-AF65-F5344CB8AC3E}">
        <p14:creationId xmlns:p14="http://schemas.microsoft.com/office/powerpoint/2010/main" val="31672598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Corporations cannot take a net capital loss.  If losses exceed gains, the excess is carried back three years and then forward five years.  Corporations also do not receive the benefit of lower tax rates on capital gains.</a:t>
            </a:r>
          </a:p>
        </p:txBody>
      </p:sp>
      <p:sp>
        <p:nvSpPr>
          <p:cNvPr id="4" name="Slide Number Placeholder 3"/>
          <p:cNvSpPr>
            <a:spLocks noGrp="1"/>
          </p:cNvSpPr>
          <p:nvPr>
            <p:ph type="sldNum" sz="quarter" idx="5"/>
          </p:nvPr>
        </p:nvSpPr>
        <p:spPr/>
        <p:txBody>
          <a:bodyPr/>
          <a:lstStyle/>
          <a:p>
            <a:fld id="{ED355D2A-133C-4D7D-81D4-14D33A91400E}" type="slidenum">
              <a:rPr lang="en-US" smtClean="0"/>
              <a:pPr/>
              <a:t>12</a:t>
            </a:fld>
            <a:endParaRPr lang="en-US"/>
          </a:p>
        </p:txBody>
      </p:sp>
    </p:spTree>
    <p:extLst>
      <p:ext uri="{BB962C8B-B14F-4D97-AF65-F5344CB8AC3E}">
        <p14:creationId xmlns:p14="http://schemas.microsoft.com/office/powerpoint/2010/main" val="12666950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Corporate charitable contributions are limited to 10% of taxable income before charitable contribution.</a:t>
            </a:r>
          </a:p>
        </p:txBody>
      </p:sp>
      <p:sp>
        <p:nvSpPr>
          <p:cNvPr id="4" name="Slide Number Placeholder 3"/>
          <p:cNvSpPr>
            <a:spLocks noGrp="1"/>
          </p:cNvSpPr>
          <p:nvPr>
            <p:ph type="sldNum" sz="quarter" idx="5"/>
          </p:nvPr>
        </p:nvSpPr>
        <p:spPr/>
        <p:txBody>
          <a:bodyPr/>
          <a:lstStyle/>
          <a:p>
            <a:fld id="{ED355D2A-133C-4D7D-81D4-14D33A91400E}" type="slidenum">
              <a:rPr lang="en-US" smtClean="0"/>
              <a:pPr/>
              <a:t>13</a:t>
            </a:fld>
            <a:endParaRPr lang="en-US"/>
          </a:p>
        </p:txBody>
      </p:sp>
    </p:spTree>
    <p:extLst>
      <p:ext uri="{BB962C8B-B14F-4D97-AF65-F5344CB8AC3E}">
        <p14:creationId xmlns:p14="http://schemas.microsoft.com/office/powerpoint/2010/main" val="11216151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If a corporation owns stock in another domestic corporation and it receives a dividend payment, some of the dividend income is exempt from tax.</a:t>
            </a:r>
          </a:p>
        </p:txBody>
      </p:sp>
      <p:sp>
        <p:nvSpPr>
          <p:cNvPr id="4" name="Slide Number Placeholder 3"/>
          <p:cNvSpPr>
            <a:spLocks noGrp="1"/>
          </p:cNvSpPr>
          <p:nvPr>
            <p:ph type="sldNum" sz="quarter" idx="5"/>
          </p:nvPr>
        </p:nvSpPr>
        <p:spPr/>
        <p:txBody>
          <a:bodyPr/>
          <a:lstStyle/>
          <a:p>
            <a:fld id="{ED355D2A-133C-4D7D-81D4-14D33A91400E}" type="slidenum">
              <a:rPr lang="en-US" smtClean="0"/>
              <a:pPr/>
              <a:t>14</a:t>
            </a:fld>
            <a:endParaRPr lang="en-US"/>
          </a:p>
        </p:txBody>
      </p:sp>
    </p:spTree>
    <p:extLst>
      <p:ext uri="{BB962C8B-B14F-4D97-AF65-F5344CB8AC3E}">
        <p14:creationId xmlns:p14="http://schemas.microsoft.com/office/powerpoint/2010/main" val="24132990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It is important to note that amortization of organizational expenses is only permitted if the corporation affirmatively elects to do so.</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Corporations are subject to tax using tax rates that follow a progressive rate structure.  The rate schedule is shown in the text on page 15-13.</a:t>
            </a:r>
          </a:p>
        </p:txBody>
      </p:sp>
      <p:sp>
        <p:nvSpPr>
          <p:cNvPr id="4" name="Slide Number Placeholder 3"/>
          <p:cNvSpPr>
            <a:spLocks noGrp="1"/>
          </p:cNvSpPr>
          <p:nvPr>
            <p:ph type="sldNum" sz="quarter" idx="5"/>
          </p:nvPr>
        </p:nvSpPr>
        <p:spPr/>
        <p:txBody>
          <a:bodyPr/>
          <a:lstStyle/>
          <a:p>
            <a:fld id="{ED355D2A-133C-4D7D-81D4-14D33A91400E}" type="slidenum">
              <a:rPr lang="en-US" smtClean="0"/>
              <a:pPr/>
              <a:t>15</a:t>
            </a:fld>
            <a:endParaRPr lang="en-US"/>
          </a:p>
        </p:txBody>
      </p:sp>
    </p:spTree>
    <p:extLst>
      <p:ext uri="{BB962C8B-B14F-4D97-AF65-F5344CB8AC3E}">
        <p14:creationId xmlns:p14="http://schemas.microsoft.com/office/powerpoint/2010/main" val="25044655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Corporations must make estimated tax payments based on their prior year or current year tax liability.  This is conceptually similar to estimated payments made by individuals.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Corporations are allowed to carry back and then carry forward any operating losses.  Absent an election, the corporation must first carry the loss back and then carry any remaining loss forward. </a:t>
            </a:r>
          </a:p>
        </p:txBody>
      </p:sp>
      <p:sp>
        <p:nvSpPr>
          <p:cNvPr id="4" name="Slide Number Placeholder 3"/>
          <p:cNvSpPr>
            <a:spLocks noGrp="1"/>
          </p:cNvSpPr>
          <p:nvPr>
            <p:ph type="sldNum" sz="quarter" idx="5"/>
          </p:nvPr>
        </p:nvSpPr>
        <p:spPr/>
        <p:txBody>
          <a:bodyPr/>
          <a:lstStyle/>
          <a:p>
            <a:fld id="{ED355D2A-133C-4D7D-81D4-14D33A91400E}" type="slidenum">
              <a:rPr lang="en-US" smtClean="0"/>
              <a:pPr/>
              <a:t>16</a:t>
            </a:fld>
            <a:endParaRPr lang="en-US"/>
          </a:p>
        </p:txBody>
      </p:sp>
    </p:spTree>
    <p:extLst>
      <p:ext uri="{BB962C8B-B14F-4D97-AF65-F5344CB8AC3E}">
        <p14:creationId xmlns:p14="http://schemas.microsoft.com/office/powerpoint/2010/main" val="15336187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NOLs created in 2017 or before are accounted differently than NOLs created in 2018 or later.</a:t>
            </a:r>
          </a:p>
        </p:txBody>
      </p:sp>
      <p:sp>
        <p:nvSpPr>
          <p:cNvPr id="4" name="Slide Number Placeholder 3"/>
          <p:cNvSpPr>
            <a:spLocks noGrp="1"/>
          </p:cNvSpPr>
          <p:nvPr>
            <p:ph type="sldNum" sz="quarter" idx="5"/>
          </p:nvPr>
        </p:nvSpPr>
        <p:spPr/>
        <p:txBody>
          <a:bodyPr/>
          <a:lstStyle/>
          <a:p>
            <a:fld id="{ED355D2A-133C-4D7D-81D4-14D33A91400E}" type="slidenum">
              <a:rPr lang="en-US" smtClean="0"/>
              <a:pPr/>
              <a:t>17</a:t>
            </a:fld>
            <a:endParaRPr lang="en-US"/>
          </a:p>
        </p:txBody>
      </p:sp>
    </p:spTree>
    <p:extLst>
      <p:ext uri="{BB962C8B-B14F-4D97-AF65-F5344CB8AC3E}">
        <p14:creationId xmlns:p14="http://schemas.microsoft.com/office/powerpoint/2010/main" val="12626789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18</a:t>
            </a:fld>
            <a:endParaRPr lang="en-US"/>
          </a:p>
        </p:txBody>
      </p:sp>
    </p:spTree>
    <p:extLst>
      <p:ext uri="{BB962C8B-B14F-4D97-AF65-F5344CB8AC3E}">
        <p14:creationId xmlns:p14="http://schemas.microsoft.com/office/powerpoint/2010/main" val="37134858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19</a:t>
            </a:fld>
            <a:endParaRPr lang="en-US"/>
          </a:p>
        </p:txBody>
      </p:sp>
    </p:spTree>
    <p:extLst>
      <p:ext uri="{BB962C8B-B14F-4D97-AF65-F5344CB8AC3E}">
        <p14:creationId xmlns:p14="http://schemas.microsoft.com/office/powerpoint/2010/main" val="42067680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Corporations are separate legal entities and are subject to taxation.</a:t>
            </a:r>
          </a:p>
          <a:p>
            <a:r>
              <a:rPr lang="en-US" altLang="en-US" dirty="0"/>
              <a:t>Corporations can choose to use the cash-basis of accounting if they meet certain criteria.</a:t>
            </a:r>
          </a:p>
        </p:txBody>
      </p:sp>
      <p:sp>
        <p:nvSpPr>
          <p:cNvPr id="4" name="Slide Number Placeholder 3"/>
          <p:cNvSpPr>
            <a:spLocks noGrp="1"/>
          </p:cNvSpPr>
          <p:nvPr>
            <p:ph type="sldNum" sz="quarter" idx="5"/>
          </p:nvPr>
        </p:nvSpPr>
        <p:spPr/>
        <p:txBody>
          <a:bodyPr/>
          <a:lstStyle/>
          <a:p>
            <a:fld id="{ED355D2A-133C-4D7D-81D4-14D33A91400E}" type="slidenum">
              <a:rPr lang="en-US" smtClean="0"/>
              <a:pPr/>
              <a:t>2</a:t>
            </a:fld>
            <a:endParaRPr lang="en-US"/>
          </a:p>
        </p:txBody>
      </p:sp>
    </p:spTree>
    <p:extLst>
      <p:ext uri="{BB962C8B-B14F-4D97-AF65-F5344CB8AC3E}">
        <p14:creationId xmlns:p14="http://schemas.microsoft.com/office/powerpoint/2010/main" val="8757462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20</a:t>
            </a:fld>
            <a:endParaRPr lang="en-US"/>
          </a:p>
        </p:txBody>
      </p:sp>
    </p:spTree>
    <p:extLst>
      <p:ext uri="{BB962C8B-B14F-4D97-AF65-F5344CB8AC3E}">
        <p14:creationId xmlns:p14="http://schemas.microsoft.com/office/powerpoint/2010/main" val="842513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The concept of Earnings and Profits is important because distributions to shareholders are considered dividends only to the extent of earnings and profits. </a:t>
            </a:r>
          </a:p>
        </p:txBody>
      </p:sp>
      <p:sp>
        <p:nvSpPr>
          <p:cNvPr id="4" name="Slide Number Placeholder 3"/>
          <p:cNvSpPr>
            <a:spLocks noGrp="1"/>
          </p:cNvSpPr>
          <p:nvPr>
            <p:ph type="sldNum" sz="quarter" idx="5"/>
          </p:nvPr>
        </p:nvSpPr>
        <p:spPr/>
        <p:txBody>
          <a:bodyPr/>
          <a:lstStyle/>
          <a:p>
            <a:fld id="{ED355D2A-133C-4D7D-81D4-14D33A91400E}" type="slidenum">
              <a:rPr lang="en-US" smtClean="0"/>
              <a:pPr/>
              <a:t>21</a:t>
            </a:fld>
            <a:endParaRPr lang="en-US"/>
          </a:p>
        </p:txBody>
      </p:sp>
    </p:spTree>
    <p:extLst>
      <p:ext uri="{BB962C8B-B14F-4D97-AF65-F5344CB8AC3E}">
        <p14:creationId xmlns:p14="http://schemas.microsoft.com/office/powerpoint/2010/main" val="6322690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Distributions in excess of earnings and profits are not dividends.  The tax treatment of such distributions is different.</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When property is distributed to shareholders and the fair market value of the property exceeds its basis, the corporation records a gain and the shareholder receives a distribution valued at FMV.</a:t>
            </a:r>
          </a:p>
        </p:txBody>
      </p:sp>
      <p:sp>
        <p:nvSpPr>
          <p:cNvPr id="4" name="Slide Number Placeholder 3"/>
          <p:cNvSpPr>
            <a:spLocks noGrp="1"/>
          </p:cNvSpPr>
          <p:nvPr>
            <p:ph type="sldNum" sz="quarter" idx="5"/>
          </p:nvPr>
        </p:nvSpPr>
        <p:spPr/>
        <p:txBody>
          <a:bodyPr/>
          <a:lstStyle/>
          <a:p>
            <a:fld id="{ED355D2A-133C-4D7D-81D4-14D33A91400E}" type="slidenum">
              <a:rPr lang="en-US" smtClean="0"/>
              <a:pPr/>
              <a:t>22</a:t>
            </a:fld>
            <a:endParaRPr lang="en-US"/>
          </a:p>
        </p:txBody>
      </p:sp>
    </p:spTree>
    <p:extLst>
      <p:ext uri="{BB962C8B-B14F-4D97-AF65-F5344CB8AC3E}">
        <p14:creationId xmlns:p14="http://schemas.microsoft.com/office/powerpoint/2010/main" val="42852170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In complete corporate liquidation, a distribution can create a gain or loss to the corporation and to the shareholder.</a:t>
            </a:r>
          </a:p>
        </p:txBody>
      </p:sp>
      <p:sp>
        <p:nvSpPr>
          <p:cNvPr id="4" name="Slide Number Placeholder 3"/>
          <p:cNvSpPr>
            <a:spLocks noGrp="1"/>
          </p:cNvSpPr>
          <p:nvPr>
            <p:ph type="sldNum" sz="quarter" idx="5"/>
          </p:nvPr>
        </p:nvSpPr>
        <p:spPr/>
        <p:txBody>
          <a:bodyPr/>
          <a:lstStyle/>
          <a:p>
            <a:fld id="{ED355D2A-133C-4D7D-81D4-14D33A91400E}" type="slidenum">
              <a:rPr lang="en-US" smtClean="0"/>
              <a:pPr/>
              <a:t>23</a:t>
            </a:fld>
            <a:endParaRPr lang="en-US"/>
          </a:p>
        </p:txBody>
      </p:sp>
    </p:spTree>
    <p:extLst>
      <p:ext uri="{BB962C8B-B14F-4D97-AF65-F5344CB8AC3E}">
        <p14:creationId xmlns:p14="http://schemas.microsoft.com/office/powerpoint/2010/main" val="35629114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24</a:t>
            </a:fld>
            <a:endParaRPr lang="en-US"/>
          </a:p>
        </p:txBody>
      </p:sp>
    </p:spTree>
    <p:extLst>
      <p:ext uri="{BB962C8B-B14F-4D97-AF65-F5344CB8AC3E}">
        <p14:creationId xmlns:p14="http://schemas.microsoft.com/office/powerpoint/2010/main" val="28215993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In complete corporate liquidation, a distribution can create a gain or loss to the corporation and to the shareholder.</a:t>
            </a:r>
          </a:p>
        </p:txBody>
      </p:sp>
      <p:sp>
        <p:nvSpPr>
          <p:cNvPr id="4" name="Slide Number Placeholder 3"/>
          <p:cNvSpPr>
            <a:spLocks noGrp="1"/>
          </p:cNvSpPr>
          <p:nvPr>
            <p:ph type="sldNum" sz="quarter" idx="5"/>
          </p:nvPr>
        </p:nvSpPr>
        <p:spPr/>
        <p:txBody>
          <a:bodyPr/>
          <a:lstStyle/>
          <a:p>
            <a:fld id="{ED355D2A-133C-4D7D-81D4-14D33A91400E}" type="slidenum">
              <a:rPr lang="en-US" smtClean="0"/>
              <a:pPr/>
              <a:t>25</a:t>
            </a:fld>
            <a:endParaRPr lang="en-US"/>
          </a:p>
        </p:txBody>
      </p:sp>
    </p:spTree>
    <p:extLst>
      <p:ext uri="{BB962C8B-B14F-4D97-AF65-F5344CB8AC3E}">
        <p14:creationId xmlns:p14="http://schemas.microsoft.com/office/powerpoint/2010/main" val="35923413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Schedule M-1 lists all book/tax differences during the year, whether permanent or temporary</a:t>
            </a:r>
          </a:p>
        </p:txBody>
      </p:sp>
      <p:sp>
        <p:nvSpPr>
          <p:cNvPr id="4" name="Slide Number Placeholder 3"/>
          <p:cNvSpPr>
            <a:spLocks noGrp="1"/>
          </p:cNvSpPr>
          <p:nvPr>
            <p:ph type="sldNum" sz="quarter" idx="5"/>
          </p:nvPr>
        </p:nvSpPr>
        <p:spPr/>
        <p:txBody>
          <a:bodyPr/>
          <a:lstStyle/>
          <a:p>
            <a:fld id="{ED355D2A-133C-4D7D-81D4-14D33A91400E}" type="slidenum">
              <a:rPr lang="en-US" smtClean="0"/>
              <a:pPr/>
              <a:t>26</a:t>
            </a:fld>
            <a:endParaRPr lang="en-US"/>
          </a:p>
        </p:txBody>
      </p:sp>
    </p:spTree>
    <p:extLst>
      <p:ext uri="{BB962C8B-B14F-4D97-AF65-F5344CB8AC3E}">
        <p14:creationId xmlns:p14="http://schemas.microsoft.com/office/powerpoint/2010/main" val="11488431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Some items are added back to book income to arrive at taxable income.</a:t>
            </a:r>
          </a:p>
        </p:txBody>
      </p:sp>
      <p:sp>
        <p:nvSpPr>
          <p:cNvPr id="4" name="Slide Number Placeholder 3"/>
          <p:cNvSpPr>
            <a:spLocks noGrp="1"/>
          </p:cNvSpPr>
          <p:nvPr>
            <p:ph type="sldNum" sz="quarter" idx="5"/>
          </p:nvPr>
        </p:nvSpPr>
        <p:spPr/>
        <p:txBody>
          <a:bodyPr/>
          <a:lstStyle/>
          <a:p>
            <a:fld id="{ED355D2A-133C-4D7D-81D4-14D33A91400E}" type="slidenum">
              <a:rPr lang="en-US" smtClean="0"/>
              <a:pPr/>
              <a:t>27</a:t>
            </a:fld>
            <a:endParaRPr lang="en-US"/>
          </a:p>
        </p:txBody>
      </p:sp>
    </p:spTree>
    <p:extLst>
      <p:ext uri="{BB962C8B-B14F-4D97-AF65-F5344CB8AC3E}">
        <p14:creationId xmlns:p14="http://schemas.microsoft.com/office/powerpoint/2010/main" val="15770052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Some items are subtracted from book income to arrive at taxable income</a:t>
            </a:r>
          </a:p>
        </p:txBody>
      </p:sp>
      <p:sp>
        <p:nvSpPr>
          <p:cNvPr id="4" name="Slide Number Placeholder 3"/>
          <p:cNvSpPr>
            <a:spLocks noGrp="1"/>
          </p:cNvSpPr>
          <p:nvPr>
            <p:ph type="sldNum" sz="quarter" idx="5"/>
          </p:nvPr>
        </p:nvSpPr>
        <p:spPr/>
        <p:txBody>
          <a:bodyPr/>
          <a:lstStyle/>
          <a:p>
            <a:fld id="{ED355D2A-133C-4D7D-81D4-14D33A91400E}" type="slidenum">
              <a:rPr lang="en-US" smtClean="0"/>
              <a:pPr/>
              <a:t>28</a:t>
            </a:fld>
            <a:endParaRPr lang="en-US"/>
          </a:p>
        </p:txBody>
      </p:sp>
    </p:spTree>
    <p:extLst>
      <p:ext uri="{BB962C8B-B14F-4D97-AF65-F5344CB8AC3E}">
        <p14:creationId xmlns:p14="http://schemas.microsoft.com/office/powerpoint/2010/main" val="23657199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Schedule M-3 is a book/tax reconciliation for large corporations.  It takes the place of Schedule M-1.</a:t>
            </a:r>
          </a:p>
        </p:txBody>
      </p:sp>
      <p:sp>
        <p:nvSpPr>
          <p:cNvPr id="4" name="Slide Number Placeholder 3"/>
          <p:cNvSpPr>
            <a:spLocks noGrp="1"/>
          </p:cNvSpPr>
          <p:nvPr>
            <p:ph type="sldNum" sz="quarter" idx="5"/>
          </p:nvPr>
        </p:nvSpPr>
        <p:spPr/>
        <p:txBody>
          <a:bodyPr/>
          <a:lstStyle/>
          <a:p>
            <a:fld id="{ED355D2A-133C-4D7D-81D4-14D33A91400E}" type="slidenum">
              <a:rPr lang="en-US" smtClean="0"/>
              <a:pPr/>
              <a:t>29</a:t>
            </a:fld>
            <a:endParaRPr lang="en-US"/>
          </a:p>
        </p:txBody>
      </p:sp>
    </p:spTree>
    <p:extLst>
      <p:ext uri="{BB962C8B-B14F-4D97-AF65-F5344CB8AC3E}">
        <p14:creationId xmlns:p14="http://schemas.microsoft.com/office/powerpoint/2010/main" val="3206150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Corporations can choose a fiscal year or a calendar year.  The election is made with the first tax return filed.</a:t>
            </a:r>
          </a:p>
        </p:txBody>
      </p:sp>
      <p:sp>
        <p:nvSpPr>
          <p:cNvPr id="4" name="Slide Number Placeholder 3"/>
          <p:cNvSpPr>
            <a:spLocks noGrp="1"/>
          </p:cNvSpPr>
          <p:nvPr>
            <p:ph type="sldNum" sz="quarter" idx="5"/>
          </p:nvPr>
        </p:nvSpPr>
        <p:spPr/>
        <p:txBody>
          <a:bodyPr/>
          <a:lstStyle/>
          <a:p>
            <a:fld id="{ED355D2A-133C-4D7D-81D4-14D33A91400E}" type="slidenum">
              <a:rPr lang="en-US" smtClean="0"/>
              <a:pPr/>
              <a:t>3</a:t>
            </a:fld>
            <a:endParaRPr lang="en-US"/>
          </a:p>
        </p:txBody>
      </p:sp>
    </p:spTree>
    <p:extLst>
      <p:ext uri="{BB962C8B-B14F-4D97-AF65-F5344CB8AC3E}">
        <p14:creationId xmlns:p14="http://schemas.microsoft.com/office/powerpoint/2010/main" val="3430242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A parent-subsidiary group can elect to file a consolidated return.  The election is optional but is irrevocable if selected.</a:t>
            </a:r>
          </a:p>
        </p:txBody>
      </p:sp>
      <p:sp>
        <p:nvSpPr>
          <p:cNvPr id="4" name="Slide Number Placeholder 3"/>
          <p:cNvSpPr>
            <a:spLocks noGrp="1"/>
          </p:cNvSpPr>
          <p:nvPr>
            <p:ph type="sldNum" sz="quarter" idx="5"/>
          </p:nvPr>
        </p:nvSpPr>
        <p:spPr/>
        <p:txBody>
          <a:bodyPr/>
          <a:lstStyle/>
          <a:p>
            <a:fld id="{ED355D2A-133C-4D7D-81D4-14D33A91400E}" type="slidenum">
              <a:rPr lang="en-US" smtClean="0"/>
              <a:pPr/>
              <a:t>30</a:t>
            </a:fld>
            <a:endParaRPr lang="en-US"/>
          </a:p>
        </p:txBody>
      </p:sp>
    </p:spTree>
    <p:extLst>
      <p:ext uri="{BB962C8B-B14F-4D97-AF65-F5344CB8AC3E}">
        <p14:creationId xmlns:p14="http://schemas.microsoft.com/office/powerpoint/2010/main" val="42706148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If a brother-sister group exists, it must be disclosed to the IRS.  This provision is designed to alert the IRS that an ownership arrangement might exist that could result in inappropriate shifting of income or expense between the related corporations. </a:t>
            </a:r>
          </a:p>
        </p:txBody>
      </p:sp>
      <p:sp>
        <p:nvSpPr>
          <p:cNvPr id="4" name="Slide Number Placeholder 3"/>
          <p:cNvSpPr>
            <a:spLocks noGrp="1"/>
          </p:cNvSpPr>
          <p:nvPr>
            <p:ph type="sldNum" sz="quarter" idx="5"/>
          </p:nvPr>
        </p:nvSpPr>
        <p:spPr/>
        <p:txBody>
          <a:bodyPr/>
          <a:lstStyle/>
          <a:p>
            <a:fld id="{ED355D2A-133C-4D7D-81D4-14D33A91400E}" type="slidenum">
              <a:rPr lang="en-US" smtClean="0"/>
              <a:pPr/>
              <a:t>31</a:t>
            </a:fld>
            <a:endParaRPr lang="en-US"/>
          </a:p>
        </p:txBody>
      </p:sp>
    </p:spTree>
    <p:extLst>
      <p:ext uri="{BB962C8B-B14F-4D97-AF65-F5344CB8AC3E}">
        <p14:creationId xmlns:p14="http://schemas.microsoft.com/office/powerpoint/2010/main" val="18170570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If a brother-sister group exists, it must be disclosed to the IRS.  This provision is designed to alert the IRS that an ownership arrangement might exist that could result in inappropriate shifting of income or expense between the related corporations. </a:t>
            </a:r>
          </a:p>
        </p:txBody>
      </p:sp>
      <p:sp>
        <p:nvSpPr>
          <p:cNvPr id="4" name="Slide Number Placeholder 3"/>
          <p:cNvSpPr>
            <a:spLocks noGrp="1"/>
          </p:cNvSpPr>
          <p:nvPr>
            <p:ph type="sldNum" sz="quarter" idx="5"/>
          </p:nvPr>
        </p:nvSpPr>
        <p:spPr/>
        <p:txBody>
          <a:bodyPr/>
          <a:lstStyle/>
          <a:p>
            <a:fld id="{ED355D2A-133C-4D7D-81D4-14D33A91400E}" type="slidenum">
              <a:rPr lang="en-US" smtClean="0"/>
              <a:pPr/>
              <a:t>32</a:t>
            </a:fld>
            <a:endParaRPr lang="en-US"/>
          </a:p>
        </p:txBody>
      </p:sp>
    </p:spTree>
    <p:extLst>
      <p:ext uri="{BB962C8B-B14F-4D97-AF65-F5344CB8AC3E}">
        <p14:creationId xmlns:p14="http://schemas.microsoft.com/office/powerpoint/2010/main" val="3219957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33</a:t>
            </a:fld>
            <a:endParaRPr lang="en-US"/>
          </a:p>
        </p:txBody>
      </p:sp>
    </p:spTree>
    <p:extLst>
      <p:ext uri="{BB962C8B-B14F-4D97-AF65-F5344CB8AC3E}">
        <p14:creationId xmlns:p14="http://schemas.microsoft.com/office/powerpoint/2010/main" val="2030078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A Subchapter S corporation is a “regular” corporation that has elected to be taxed similar to a partnership. </a:t>
            </a:r>
          </a:p>
        </p:txBody>
      </p:sp>
      <p:sp>
        <p:nvSpPr>
          <p:cNvPr id="4" name="Slide Number Placeholder 3"/>
          <p:cNvSpPr>
            <a:spLocks noGrp="1"/>
          </p:cNvSpPr>
          <p:nvPr>
            <p:ph type="sldNum" sz="quarter" idx="5"/>
          </p:nvPr>
        </p:nvSpPr>
        <p:spPr/>
        <p:txBody>
          <a:bodyPr/>
          <a:lstStyle/>
          <a:p>
            <a:fld id="{ED355D2A-133C-4D7D-81D4-14D33A91400E}" type="slidenum">
              <a:rPr lang="en-US" smtClean="0"/>
              <a:pPr/>
              <a:t>34</a:t>
            </a:fld>
            <a:endParaRPr lang="en-US"/>
          </a:p>
        </p:txBody>
      </p:sp>
    </p:spTree>
    <p:extLst>
      <p:ext uri="{BB962C8B-B14F-4D97-AF65-F5344CB8AC3E}">
        <p14:creationId xmlns:p14="http://schemas.microsoft.com/office/powerpoint/2010/main" val="36098692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There are four tests that must be met to be able to elect Subchapter S status.</a:t>
            </a:r>
          </a:p>
        </p:txBody>
      </p:sp>
      <p:sp>
        <p:nvSpPr>
          <p:cNvPr id="4" name="Slide Number Placeholder 3"/>
          <p:cNvSpPr>
            <a:spLocks noGrp="1"/>
          </p:cNvSpPr>
          <p:nvPr>
            <p:ph type="sldNum" sz="quarter" idx="5"/>
          </p:nvPr>
        </p:nvSpPr>
        <p:spPr/>
        <p:txBody>
          <a:bodyPr/>
          <a:lstStyle/>
          <a:p>
            <a:fld id="{ED355D2A-133C-4D7D-81D4-14D33A91400E}" type="slidenum">
              <a:rPr lang="en-US" smtClean="0"/>
              <a:pPr/>
              <a:t>35</a:t>
            </a:fld>
            <a:endParaRPr lang="en-US"/>
          </a:p>
        </p:txBody>
      </p:sp>
    </p:spTree>
    <p:extLst>
      <p:ext uri="{BB962C8B-B14F-4D97-AF65-F5344CB8AC3E}">
        <p14:creationId xmlns:p14="http://schemas.microsoft.com/office/powerpoint/2010/main" val="31341545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Subchapter S corporations do not pay tax.  In a manner similar to a partnership, the shareholders pay the tax themselves.  Subchapter S corporations report separately stated items in a manner similar to a partnership.</a:t>
            </a:r>
          </a:p>
        </p:txBody>
      </p:sp>
      <p:sp>
        <p:nvSpPr>
          <p:cNvPr id="4" name="Slide Number Placeholder 3"/>
          <p:cNvSpPr>
            <a:spLocks noGrp="1"/>
          </p:cNvSpPr>
          <p:nvPr>
            <p:ph type="sldNum" sz="quarter" idx="5"/>
          </p:nvPr>
        </p:nvSpPr>
        <p:spPr/>
        <p:txBody>
          <a:bodyPr/>
          <a:lstStyle/>
          <a:p>
            <a:fld id="{ED355D2A-133C-4D7D-81D4-14D33A91400E}" type="slidenum">
              <a:rPr lang="en-US" smtClean="0"/>
              <a:pPr/>
              <a:t>36</a:t>
            </a:fld>
            <a:endParaRPr lang="en-US"/>
          </a:p>
        </p:txBody>
      </p:sp>
    </p:spTree>
    <p:extLst>
      <p:ext uri="{BB962C8B-B14F-4D97-AF65-F5344CB8AC3E}">
        <p14:creationId xmlns:p14="http://schemas.microsoft.com/office/powerpoint/2010/main" val="15501844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For a Subchapter C corporation, a shareholder’s basis in his or her stock generally does not change.  However, for a Subchapter S corporation, basis goes up or down in a manner similar to a partnership.  An exception is that the debt of the Sub S corporation does not affect shareholder basis. </a:t>
            </a:r>
          </a:p>
        </p:txBody>
      </p:sp>
      <p:sp>
        <p:nvSpPr>
          <p:cNvPr id="4" name="Slide Number Placeholder 3"/>
          <p:cNvSpPr>
            <a:spLocks noGrp="1"/>
          </p:cNvSpPr>
          <p:nvPr>
            <p:ph type="sldNum" sz="quarter" idx="5"/>
          </p:nvPr>
        </p:nvSpPr>
        <p:spPr/>
        <p:txBody>
          <a:bodyPr/>
          <a:lstStyle/>
          <a:p>
            <a:fld id="{ED355D2A-133C-4D7D-81D4-14D33A91400E}" type="slidenum">
              <a:rPr lang="en-US" smtClean="0"/>
              <a:pPr/>
              <a:t>37</a:t>
            </a:fld>
            <a:endParaRPr lang="en-US"/>
          </a:p>
        </p:txBody>
      </p:sp>
    </p:spTree>
    <p:extLst>
      <p:ext uri="{BB962C8B-B14F-4D97-AF65-F5344CB8AC3E}">
        <p14:creationId xmlns:p14="http://schemas.microsoft.com/office/powerpoint/2010/main" val="13534385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Items that decrease basis are shown.  Basis cannot be negative.  If a negative basis is implied, the amount is carried forward.</a:t>
            </a:r>
          </a:p>
        </p:txBody>
      </p:sp>
      <p:sp>
        <p:nvSpPr>
          <p:cNvPr id="4" name="Slide Number Placeholder 3"/>
          <p:cNvSpPr>
            <a:spLocks noGrp="1"/>
          </p:cNvSpPr>
          <p:nvPr>
            <p:ph type="sldNum" sz="quarter" idx="5"/>
          </p:nvPr>
        </p:nvSpPr>
        <p:spPr/>
        <p:txBody>
          <a:bodyPr/>
          <a:lstStyle/>
          <a:p>
            <a:fld id="{ED355D2A-133C-4D7D-81D4-14D33A91400E}" type="slidenum">
              <a:rPr lang="en-US" smtClean="0"/>
              <a:pPr/>
              <a:t>38</a:t>
            </a:fld>
            <a:endParaRPr lang="en-US"/>
          </a:p>
        </p:txBody>
      </p:sp>
    </p:spTree>
    <p:extLst>
      <p:ext uri="{BB962C8B-B14F-4D97-AF65-F5344CB8AC3E}">
        <p14:creationId xmlns:p14="http://schemas.microsoft.com/office/powerpoint/2010/main" val="35317312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Distributions to shareholders from a Sub S corporation are not taxable.  The shareholders have already reported their share of the income of the corporation so they do not have to report income from a distribution.</a:t>
            </a:r>
          </a:p>
        </p:txBody>
      </p:sp>
      <p:sp>
        <p:nvSpPr>
          <p:cNvPr id="4" name="Slide Number Placeholder 3"/>
          <p:cNvSpPr>
            <a:spLocks noGrp="1"/>
          </p:cNvSpPr>
          <p:nvPr>
            <p:ph type="sldNum" sz="quarter" idx="5"/>
          </p:nvPr>
        </p:nvSpPr>
        <p:spPr/>
        <p:txBody>
          <a:bodyPr/>
          <a:lstStyle/>
          <a:p>
            <a:fld id="{ED355D2A-133C-4D7D-81D4-14D33A91400E}" type="slidenum">
              <a:rPr lang="en-US" smtClean="0"/>
              <a:pPr/>
              <a:t>39</a:t>
            </a:fld>
            <a:endParaRPr lang="en-US"/>
          </a:p>
        </p:txBody>
      </p:sp>
    </p:spTree>
    <p:extLst>
      <p:ext uri="{BB962C8B-B14F-4D97-AF65-F5344CB8AC3E}">
        <p14:creationId xmlns:p14="http://schemas.microsoft.com/office/powerpoint/2010/main" val="13056686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4</a:t>
            </a:fld>
            <a:endParaRPr lang="en-US"/>
          </a:p>
        </p:txBody>
      </p:sp>
    </p:spTree>
    <p:extLst>
      <p:ext uri="{BB962C8B-B14F-4D97-AF65-F5344CB8AC3E}">
        <p14:creationId xmlns:p14="http://schemas.microsoft.com/office/powerpoint/2010/main" val="295273290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40</a:t>
            </a:fld>
            <a:endParaRPr lang="en-US"/>
          </a:p>
        </p:txBody>
      </p:sp>
    </p:spTree>
    <p:extLst>
      <p:ext uri="{BB962C8B-B14F-4D97-AF65-F5344CB8AC3E}">
        <p14:creationId xmlns:p14="http://schemas.microsoft.com/office/powerpoint/2010/main" val="99183442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41</a:t>
            </a:fld>
            <a:endParaRPr lang="en-US"/>
          </a:p>
        </p:txBody>
      </p:sp>
    </p:spTree>
    <p:extLst>
      <p:ext uri="{BB962C8B-B14F-4D97-AF65-F5344CB8AC3E}">
        <p14:creationId xmlns:p14="http://schemas.microsoft.com/office/powerpoint/2010/main" val="27041385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It is important to understand how tax basis is determined, both the basis of the stock in the hands of the shareholder and also the basis of the property contributed in the hands of the corporation.  This is the same concept as “inside basis / outside basis” discussed in Chapter 14 for partnerships. </a:t>
            </a:r>
          </a:p>
          <a:p>
            <a:r>
              <a:rPr lang="en-US" altLang="en-US" dirty="0"/>
              <a:t>Generally, there is no gain on the formation of a corporation if the transferors control 80% or more of the corporation immediately after formation.  There are some exceptions noted on the next few slides.</a:t>
            </a:r>
          </a:p>
        </p:txBody>
      </p:sp>
      <p:sp>
        <p:nvSpPr>
          <p:cNvPr id="4" name="Slide Number Placeholder 3"/>
          <p:cNvSpPr>
            <a:spLocks noGrp="1"/>
          </p:cNvSpPr>
          <p:nvPr>
            <p:ph type="sldNum" sz="quarter" idx="5"/>
          </p:nvPr>
        </p:nvSpPr>
        <p:spPr/>
        <p:txBody>
          <a:bodyPr/>
          <a:lstStyle/>
          <a:p>
            <a:fld id="{ED355D2A-133C-4D7D-81D4-14D33A91400E}" type="slidenum">
              <a:rPr lang="en-US" smtClean="0"/>
              <a:pPr/>
              <a:t>5</a:t>
            </a:fld>
            <a:endParaRPr lang="en-US"/>
          </a:p>
        </p:txBody>
      </p:sp>
    </p:spTree>
    <p:extLst>
      <p:ext uri="{BB962C8B-B14F-4D97-AF65-F5344CB8AC3E}">
        <p14:creationId xmlns:p14="http://schemas.microsoft.com/office/powerpoint/2010/main" val="6668307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Gain can be recognized in two cases:  when a shareholder is relieved of liability in excess of his or her basis and when boot is received.</a:t>
            </a:r>
          </a:p>
        </p:txBody>
      </p:sp>
      <p:sp>
        <p:nvSpPr>
          <p:cNvPr id="4" name="Slide Number Placeholder 3"/>
          <p:cNvSpPr>
            <a:spLocks noGrp="1"/>
          </p:cNvSpPr>
          <p:nvPr>
            <p:ph type="sldNum" sz="quarter" idx="5"/>
          </p:nvPr>
        </p:nvSpPr>
        <p:spPr/>
        <p:txBody>
          <a:bodyPr/>
          <a:lstStyle/>
          <a:p>
            <a:fld id="{ED355D2A-133C-4D7D-81D4-14D33A91400E}" type="slidenum">
              <a:rPr lang="en-US" smtClean="0"/>
              <a:pPr/>
              <a:t>6</a:t>
            </a:fld>
            <a:endParaRPr lang="en-US"/>
          </a:p>
        </p:txBody>
      </p:sp>
    </p:spTree>
    <p:extLst>
      <p:ext uri="{BB962C8B-B14F-4D97-AF65-F5344CB8AC3E}">
        <p14:creationId xmlns:p14="http://schemas.microsoft.com/office/powerpoint/2010/main" val="40210263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The basis of the property contributed is equal to the basis of the property in the hands of the shareholder plus any gain the shareholder recognizes.</a:t>
            </a:r>
          </a:p>
        </p:txBody>
      </p:sp>
      <p:sp>
        <p:nvSpPr>
          <p:cNvPr id="4" name="Slide Number Placeholder 3"/>
          <p:cNvSpPr>
            <a:spLocks noGrp="1"/>
          </p:cNvSpPr>
          <p:nvPr>
            <p:ph type="sldNum" sz="quarter" idx="5"/>
          </p:nvPr>
        </p:nvSpPr>
        <p:spPr/>
        <p:txBody>
          <a:bodyPr/>
          <a:lstStyle/>
          <a:p>
            <a:fld id="{ED355D2A-133C-4D7D-81D4-14D33A91400E}" type="slidenum">
              <a:rPr lang="en-US" smtClean="0"/>
              <a:pPr/>
              <a:t>7</a:t>
            </a:fld>
            <a:endParaRPr lang="en-US"/>
          </a:p>
        </p:txBody>
      </p:sp>
    </p:spTree>
    <p:extLst>
      <p:ext uri="{BB962C8B-B14F-4D97-AF65-F5344CB8AC3E}">
        <p14:creationId xmlns:p14="http://schemas.microsoft.com/office/powerpoint/2010/main" val="31563675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Shareholder basis, or outside basis, is equal to the basis of the contributed property plus any gain recognized minus any boot received.</a:t>
            </a:r>
          </a:p>
          <a:p>
            <a:r>
              <a:rPr lang="en-US" altLang="en-US" dirty="0"/>
              <a:t>For a regular corporation, there is seldom a change in the basis of the stock held.</a:t>
            </a:r>
          </a:p>
        </p:txBody>
      </p:sp>
      <p:sp>
        <p:nvSpPr>
          <p:cNvPr id="4" name="Slide Number Placeholder 3"/>
          <p:cNvSpPr>
            <a:spLocks noGrp="1"/>
          </p:cNvSpPr>
          <p:nvPr>
            <p:ph type="sldNum" sz="quarter" idx="5"/>
          </p:nvPr>
        </p:nvSpPr>
        <p:spPr/>
        <p:txBody>
          <a:bodyPr/>
          <a:lstStyle/>
          <a:p>
            <a:fld id="{ED355D2A-133C-4D7D-81D4-14D33A91400E}" type="slidenum">
              <a:rPr lang="en-US" smtClean="0"/>
              <a:pPr/>
              <a:t>8</a:t>
            </a:fld>
            <a:endParaRPr lang="en-US"/>
          </a:p>
        </p:txBody>
      </p:sp>
    </p:spTree>
    <p:extLst>
      <p:ext uri="{BB962C8B-B14F-4D97-AF65-F5344CB8AC3E}">
        <p14:creationId xmlns:p14="http://schemas.microsoft.com/office/powerpoint/2010/main" val="33718542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D355D2A-133C-4D7D-81D4-14D33A91400E}" type="slidenum">
              <a:rPr lang="en-US" smtClean="0"/>
              <a:pPr/>
              <a:t>9</a:t>
            </a:fld>
            <a:endParaRPr lang="en-US"/>
          </a:p>
        </p:txBody>
      </p:sp>
    </p:spTree>
    <p:extLst>
      <p:ext uri="{BB962C8B-B14F-4D97-AF65-F5344CB8AC3E}">
        <p14:creationId xmlns:p14="http://schemas.microsoft.com/office/powerpoint/2010/main" val="11420446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apter Opener">
    <p:spTree>
      <p:nvGrpSpPr>
        <p:cNvPr id="1" name=""/>
        <p:cNvGrpSpPr/>
        <p:nvPr/>
      </p:nvGrpSpPr>
      <p:grpSpPr>
        <a:xfrm>
          <a:off x="0" y="0"/>
          <a:ext cx="0" cy="0"/>
          <a:chOff x="0" y="0"/>
          <a:chExt cx="0" cy="0"/>
        </a:xfrm>
      </p:grpSpPr>
      <p:sp>
        <p:nvSpPr>
          <p:cNvPr id="2" name="Title 1"/>
          <p:cNvSpPr>
            <a:spLocks noGrp="1"/>
          </p:cNvSpPr>
          <p:nvPr>
            <p:ph type="ctrTitle"/>
          </p:nvPr>
        </p:nvSpPr>
        <p:spPr>
          <a:xfrm>
            <a:off x="76200" y="105156"/>
            <a:ext cx="8915400" cy="2028444"/>
          </a:xfrm>
        </p:spPr>
        <p:txBody>
          <a:bodyPr/>
          <a:lstStyle>
            <a:lvl1pPr algn="l">
              <a:buClr>
                <a:srgbClr val="000000"/>
              </a:buCl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3" name="Subtitle 2"/>
          <p:cNvSpPr>
            <a:spLocks noGrp="1"/>
          </p:cNvSpPr>
          <p:nvPr>
            <p:ph type="subTitle" idx="1"/>
          </p:nvPr>
        </p:nvSpPr>
        <p:spPr>
          <a:xfrm>
            <a:off x="4343400" y="2248845"/>
            <a:ext cx="4158272" cy="3274711"/>
          </a:xfrm>
        </p:spPr>
        <p:txBody>
          <a:bodyPr vert="horz" lIns="91440" tIns="45720" rIns="91440" bIns="45720" rtlCol="0" anchor="ctr">
            <a:normAutofit/>
          </a:bodyPr>
          <a:lstStyle>
            <a:lvl1pPr algn="ctr">
              <a:buClr>
                <a:srgbClr val="000000"/>
              </a:buClr>
              <a:defRPr lang="en-US" sz="4400">
                <a:solidFill>
                  <a:srgbClr val="054869"/>
                </a:solidFill>
                <a:latin typeface="Verdana" panose="020B0604030504040204" pitchFamily="34" charset="0"/>
                <a:ea typeface="Verdana" pitchFamily="34" charset="0"/>
                <a:cs typeface="Verdana" panose="020B0604030504040204" pitchFamily="34" charset="0"/>
              </a:defRPr>
            </a:lvl1pPr>
          </a:lstStyle>
          <a:p>
            <a:pPr lvl="0">
              <a:spcBef>
                <a:spcPct val="0"/>
              </a:spcBef>
              <a:buNone/>
            </a:pPr>
            <a:r>
              <a:rPr lang="en-US" dirty="0"/>
              <a:t>Click to edit Master subtitle style</a:t>
            </a:r>
          </a:p>
        </p:txBody>
      </p:sp>
      <p:sp>
        <p:nvSpPr>
          <p:cNvPr id="10" name="Text Placeholder 9"/>
          <p:cNvSpPr>
            <a:spLocks noGrp="1"/>
          </p:cNvSpPr>
          <p:nvPr>
            <p:ph type="body" sz="quarter" idx="11"/>
          </p:nvPr>
        </p:nvSpPr>
        <p:spPr>
          <a:xfrm>
            <a:off x="609600" y="6172200"/>
            <a:ext cx="7924800" cy="609600"/>
          </a:xfrm>
        </p:spPr>
        <p:txBody>
          <a:bodyPr>
            <a:noAutofit/>
          </a:bodyPr>
          <a:lstStyle>
            <a:lvl1pPr algn="ctr">
              <a:buClr>
                <a:srgbClr val="000000"/>
              </a:buClr>
              <a:defRPr sz="1200">
                <a:solidFill>
                  <a:schemeClr val="tx1"/>
                </a:solidFill>
                <a:latin typeface="Arial" pitchFamily="34" charset="0"/>
                <a:cs typeface="Arial" pitchFamily="34" charset="0"/>
              </a:defRPr>
            </a:lvl1pPr>
            <a:lvl2pPr>
              <a:buClr>
                <a:srgbClr val="000000"/>
              </a:buClr>
              <a:defRPr sz="1200">
                <a:solidFill>
                  <a:schemeClr val="tx1"/>
                </a:solidFill>
              </a:defRPr>
            </a:lvl2pPr>
            <a:lvl3pPr>
              <a:buClr>
                <a:srgbClr val="000000"/>
              </a:buClr>
              <a:defRPr sz="1200">
                <a:solidFill>
                  <a:schemeClr val="tx1"/>
                </a:solidFill>
              </a:defRPr>
            </a:lvl3pPr>
            <a:lvl4pPr>
              <a:buClr>
                <a:srgbClr val="000000"/>
              </a:buClr>
              <a:defRPr sz="1200">
                <a:solidFill>
                  <a:schemeClr val="tx1"/>
                </a:solidFill>
              </a:defRPr>
            </a:lvl4pPr>
            <a:lvl5pPr>
              <a:buClr>
                <a:srgbClr val="000000"/>
              </a:buClr>
              <a:defRPr sz="1200">
                <a:solidFill>
                  <a:schemeClr val="tx1"/>
                </a:solidFill>
              </a:defRPr>
            </a:lvl5pPr>
          </a:lstStyle>
          <a:p>
            <a:pPr lvl="0"/>
            <a:endParaRPr lang="en-US" dirty="0"/>
          </a:p>
        </p:txBody>
      </p:sp>
    </p:spTree>
    <p:extLst>
      <p:ext uri="{BB962C8B-B14F-4D97-AF65-F5344CB8AC3E}">
        <p14:creationId xmlns:p14="http://schemas.microsoft.com/office/powerpoint/2010/main" val="996170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Content">
    <p:spTree>
      <p:nvGrpSpPr>
        <p:cNvPr id="1" name=""/>
        <p:cNvGrpSpPr/>
        <p:nvPr/>
      </p:nvGrpSpPr>
      <p:grpSpPr>
        <a:xfrm>
          <a:off x="0" y="0"/>
          <a:ext cx="0" cy="0"/>
          <a:chOff x="0" y="0"/>
          <a:chExt cx="0" cy="0"/>
        </a:xfrm>
      </p:grpSpPr>
      <p:sp>
        <p:nvSpPr>
          <p:cNvPr id="9" name="Title Placeholder 1"/>
          <p:cNvSpPr>
            <a:spLocks noGrp="1"/>
          </p:cNvSpPr>
          <p:nvPr>
            <p:ph type="title"/>
          </p:nvPr>
        </p:nvSpPr>
        <p:spPr>
          <a:xfrm>
            <a:off x="457200" y="76200"/>
            <a:ext cx="8229600" cy="1673466"/>
          </a:xfrm>
          <a:prstGeom prst="rect">
            <a:avLst/>
          </a:prstGeom>
        </p:spPr>
        <p:txBody>
          <a:bodyPr vert="horz" lIns="91440" tIns="45720" rIns="91440" bIns="45720" rtlCol="0" anchor="ctr">
            <a:normAutofit/>
          </a:bodyPr>
          <a:lstStyle/>
          <a:p>
            <a:r>
              <a:rPr lang="en-US" dirty="0"/>
              <a:t>Click to edit Master title style</a:t>
            </a:r>
          </a:p>
        </p:txBody>
      </p:sp>
      <p:sp>
        <p:nvSpPr>
          <p:cNvPr id="6" name="Content Placeholder 5"/>
          <p:cNvSpPr>
            <a:spLocks noGrp="1"/>
          </p:cNvSpPr>
          <p:nvPr>
            <p:ph sz="quarter" idx="10"/>
          </p:nvPr>
        </p:nvSpPr>
        <p:spPr>
          <a:xfrm>
            <a:off x="457200" y="1981200"/>
            <a:ext cx="80772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sz="2600"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8" name="Content Placeholder 7"/>
          <p:cNvSpPr>
            <a:spLocks noGrp="1"/>
          </p:cNvSpPr>
          <p:nvPr>
            <p:ph sz="quarter" idx="11"/>
          </p:nvPr>
        </p:nvSpPr>
        <p:spPr>
          <a:xfrm>
            <a:off x="457200" y="3429000"/>
            <a:ext cx="8001000" cy="9906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sz="2600"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smtClean="0"/>
              <a:t>15-</a:t>
            </a:r>
            <a:fld id="{6F94BB01-2447-4377-8194-F82F4D072C18}" type="slidenum">
              <a:rPr lang="en-US" smtClean="0"/>
              <a:pPr lvl="0"/>
              <a:t>‹#›</a:t>
            </a:fld>
            <a:endParaRPr lang="en-US" dirty="0"/>
          </a:p>
        </p:txBody>
      </p:sp>
    </p:spTree>
    <p:extLst>
      <p:ext uri="{BB962C8B-B14F-4D97-AF65-F5344CB8AC3E}">
        <p14:creationId xmlns:p14="http://schemas.microsoft.com/office/powerpoint/2010/main" val="4443294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gure+Caption">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457200" y="76200"/>
            <a:ext cx="8229600" cy="1673466"/>
          </a:xfrm>
          <a:prstGeom prst="rect">
            <a:avLst/>
          </a:prstGeom>
        </p:spPr>
        <p:txBody>
          <a:bodyPr vert="horz" lIns="91440" tIns="45720" rIns="91440" bIns="45720" rtlCol="0" anchor="ctr">
            <a:normAutofit/>
          </a:bodyPr>
          <a:lstStyle/>
          <a:p>
            <a:r>
              <a:rPr lang="en-US" dirty="0"/>
              <a:t>Click to edit Master title style</a:t>
            </a:r>
          </a:p>
        </p:txBody>
      </p:sp>
      <p:sp>
        <p:nvSpPr>
          <p:cNvPr id="6" name="Content Placeholder 5"/>
          <p:cNvSpPr>
            <a:spLocks noGrp="1"/>
          </p:cNvSpPr>
          <p:nvPr>
            <p:ph sz="quarter" idx="10"/>
          </p:nvPr>
        </p:nvSpPr>
        <p:spPr>
          <a:xfrm>
            <a:off x="464127" y="1981200"/>
            <a:ext cx="34290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8" name="Content Placeholder 7"/>
          <p:cNvSpPr>
            <a:spLocks noGrp="1"/>
          </p:cNvSpPr>
          <p:nvPr>
            <p:ph sz="quarter" idx="11"/>
          </p:nvPr>
        </p:nvSpPr>
        <p:spPr>
          <a:xfrm>
            <a:off x="4578927" y="1981200"/>
            <a:ext cx="3193473" cy="967509"/>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14" name="Content Placeholder 5"/>
          <p:cNvSpPr>
            <a:spLocks noGrp="1"/>
          </p:cNvSpPr>
          <p:nvPr>
            <p:ph sz="quarter" idx="12"/>
          </p:nvPr>
        </p:nvSpPr>
        <p:spPr>
          <a:xfrm>
            <a:off x="457200" y="4191000"/>
            <a:ext cx="3429000" cy="1143000"/>
          </a:xfrm>
        </p:spPr>
        <p:txBody>
          <a:bodyPr vert="horz" lIns="91440" tIns="45720" rIns="91440" bIns="45720" rtlCol="0">
            <a:normAutofit/>
          </a:bodyPr>
          <a:lstStyle>
            <a:lvl1pPr>
              <a:defRPr lang="en-US" dirty="0" smtClean="0">
                <a:latin typeface="Verdana" panose="020B0604030504040204" pitchFamily="34" charset="0"/>
                <a:ea typeface="Verdana" panose="020B0604030504040204" pitchFamily="34" charset="0"/>
                <a:cs typeface="Verdana" panose="020B0604030504040204" pitchFamily="34" charset="0"/>
              </a:defRPr>
            </a:lvl1pPr>
            <a:lvl2pPr>
              <a:defRPr lang="en-US" dirty="0" smtClean="0">
                <a:latin typeface="Verdana" panose="020B0604030504040204" pitchFamily="34" charset="0"/>
                <a:ea typeface="Verdana" panose="020B0604030504040204" pitchFamily="34" charset="0"/>
                <a:cs typeface="Verdana" panose="020B0604030504040204" pitchFamily="34" charset="0"/>
              </a:defRPr>
            </a:lvl2pPr>
            <a:lvl3pPr>
              <a:defRPr lang="en-US" dirty="0" smtClean="0">
                <a:latin typeface="Verdana" panose="020B0604030504040204" pitchFamily="34" charset="0"/>
                <a:ea typeface="Verdana" panose="020B0604030504040204" pitchFamily="34" charset="0"/>
                <a:cs typeface="Verdana" panose="020B0604030504040204" pitchFamily="34" charset="0"/>
              </a:defRPr>
            </a:lvl3pPr>
            <a:lvl4pPr>
              <a:defRPr lang="en-US" dirty="0" smtClean="0">
                <a:latin typeface="Verdana" panose="020B0604030504040204" pitchFamily="34" charset="0"/>
                <a:ea typeface="Verdana" panose="020B0604030504040204" pitchFamily="34" charset="0"/>
                <a:cs typeface="Verdana" panose="020B0604030504040204" pitchFamily="34" charset="0"/>
              </a:defRPr>
            </a:lvl4pPr>
            <a:lvl5pPr>
              <a:defRPr lang="en-US" dirty="0">
                <a:latin typeface="Verdana" panose="020B0604030504040204" pitchFamily="34" charset="0"/>
                <a:ea typeface="Verdana" panose="020B0604030504040204" pitchFamily="34" charset="0"/>
                <a:cs typeface="Verdana" panose="020B0604030504040204" pitchFamily="34" charset="0"/>
              </a:defRPr>
            </a:lvl5p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
        <p:nvSpPr>
          <p:cNvPr id="9"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0"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smtClean="0"/>
              <a:t>15-</a:t>
            </a:r>
            <a:fld id="{6F94BB01-2447-4377-8194-F82F4D072C18}" type="slidenum">
              <a:rPr lang="en-US" smtClean="0"/>
              <a:pPr lvl="0"/>
              <a:t>‹#›</a:t>
            </a:fld>
            <a:endParaRPr lang="en-US" dirty="0"/>
          </a:p>
        </p:txBody>
      </p:sp>
    </p:spTree>
    <p:extLst>
      <p:ext uri="{BB962C8B-B14F-4D97-AF65-F5344CB8AC3E}">
        <p14:creationId xmlns:p14="http://schemas.microsoft.com/office/powerpoint/2010/main" val="23040881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ppendix_Slide">
    <p:spTree>
      <p:nvGrpSpPr>
        <p:cNvPr id="1" name=""/>
        <p:cNvGrpSpPr/>
        <p:nvPr/>
      </p:nvGrpSpPr>
      <p:grpSpPr>
        <a:xfrm>
          <a:off x="0" y="0"/>
          <a:ext cx="0" cy="0"/>
          <a:chOff x="0" y="0"/>
          <a:chExt cx="0" cy="0"/>
        </a:xfrm>
      </p:grpSpPr>
      <p:sp>
        <p:nvSpPr>
          <p:cNvPr id="4" name="Title 3"/>
          <p:cNvSpPr>
            <a:spLocks noGrp="1"/>
          </p:cNvSpPr>
          <p:nvPr>
            <p:ph type="title"/>
          </p:nvPr>
        </p:nvSpPr>
        <p:spPr>
          <a:xfrm>
            <a:off x="457200" y="2895600"/>
            <a:ext cx="8229600" cy="1143000"/>
          </a:xfrm>
        </p:spPr>
        <p:txBody>
          <a:bodyPr/>
          <a:lstStyle>
            <a:lvl1pP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smtClean="0"/>
              <a:t>15-</a:t>
            </a:r>
            <a:fld id="{6F94BB01-2447-4377-8194-F82F4D072C18}" type="slidenum">
              <a:rPr lang="en-US" smtClean="0"/>
              <a:pPr lvl="0"/>
              <a:t>‹#›</a:t>
            </a:fld>
            <a:endParaRPr lang="en-US" dirty="0"/>
          </a:p>
        </p:txBody>
      </p:sp>
    </p:spTree>
    <p:extLst>
      <p:ext uri="{BB962C8B-B14F-4D97-AF65-F5344CB8AC3E}">
        <p14:creationId xmlns:p14="http://schemas.microsoft.com/office/powerpoint/2010/main" val="426927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Above Title">
    <p:spTree>
      <p:nvGrpSpPr>
        <p:cNvPr id="1" name=""/>
        <p:cNvGrpSpPr/>
        <p:nvPr/>
      </p:nvGrpSpPr>
      <p:grpSpPr>
        <a:xfrm>
          <a:off x="0" y="0"/>
          <a:ext cx="0" cy="0"/>
          <a:chOff x="0" y="0"/>
          <a:chExt cx="0" cy="0"/>
        </a:xfrm>
      </p:grpSpPr>
      <p:sp>
        <p:nvSpPr>
          <p:cNvPr id="4" name="Title 3"/>
          <p:cNvSpPr>
            <a:spLocks noGrp="1"/>
          </p:cNvSpPr>
          <p:nvPr>
            <p:ph type="title"/>
          </p:nvPr>
        </p:nvSpPr>
        <p:spPr>
          <a:xfrm>
            <a:off x="457200" y="2895600"/>
            <a:ext cx="8229600" cy="1143000"/>
          </a:xfrm>
        </p:spPr>
        <p:txBody>
          <a:bodyPr/>
          <a:lstStyle>
            <a:lvl1pPr>
              <a:defRPr>
                <a:solidFill>
                  <a:srgbClr val="054869"/>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12" name="Text Placeholder 3"/>
          <p:cNvSpPr txBox="1">
            <a:spLocks/>
          </p:cNvSpPr>
          <p:nvPr userDrawn="1"/>
        </p:nvSpPr>
        <p:spPr>
          <a:xfrm>
            <a:off x="685800" y="6527132"/>
            <a:ext cx="7404100" cy="283885"/>
          </a:xfrm>
          <a:prstGeom prst="rect">
            <a:avLst/>
          </a:prstGeom>
        </p:spPr>
        <p:txBody>
          <a:bodyPr anchor="ctr"/>
          <a:lstStyle>
            <a:lvl1pPr marL="0" indent="0" algn="l" defTabSz="914400" rtl="0" eaLnBrk="1" latinLnBrk="0" hangingPunct="1">
              <a:spcBef>
                <a:spcPct val="20000"/>
              </a:spcBef>
              <a:buFont typeface="Arial" pitchFamily="34" charset="0"/>
              <a:buNone/>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solidFill>
                  <a:prstClr val="black"/>
                </a:solidFill>
                <a:latin typeface="Verdana" panose="020B0604030504040204" pitchFamily="34" charset="0"/>
                <a:ea typeface="Verdana" panose="020B0604030504040204" pitchFamily="34" charset="0"/>
                <a:cs typeface="Verdana" panose="020B0604030504040204" pitchFamily="34" charset="0"/>
              </a:rPr>
              <a:t>© 2019 McGraw-Hill Education.</a:t>
            </a:r>
          </a:p>
        </p:txBody>
      </p:sp>
      <p:sp>
        <p:nvSpPr>
          <p:cNvPr id="13" name="Slide Number Placeholder 5"/>
          <p:cNvSpPr txBox="1">
            <a:spLocks/>
          </p:cNvSpPr>
          <p:nvPr userDrawn="1"/>
        </p:nvSpPr>
        <p:spPr>
          <a:xfrm>
            <a:off x="8312097" y="6477000"/>
            <a:ext cx="755703" cy="343501"/>
          </a:xfrm>
          <a:prstGeom prst="rect">
            <a:avLst/>
          </a:prstGeom>
        </p:spPr>
        <p:txBody>
          <a:bodyPr anchor="ctr"/>
          <a:lstStyle>
            <a:defPPr>
              <a:defRPr lang="en-US"/>
            </a:defPPr>
            <a:lvl1pPr algn="ctr">
              <a:defRPr sz="1200">
                <a:solidFill>
                  <a:prstClr val="black"/>
                </a:solidFill>
                <a:latin typeface="Verdana" panose="020B0604030504040204" pitchFamily="34" charset="0"/>
                <a:ea typeface="Verdana" panose="020B0604030504040204" pitchFamily="34" charset="0"/>
                <a:cs typeface="Verdana" panose="020B0604030504040204" pitchFamily="34" charset="0"/>
              </a:defRPr>
            </a:lvl1pPr>
            <a:lvl2pPr marL="742950" indent="-285750">
              <a:defRPr sz="2400">
                <a:latin typeface="Times" panose="02020603050405020304" pitchFamily="18" charset="0"/>
              </a:defRPr>
            </a:lvl2pPr>
            <a:lvl3pPr marL="1143000" indent="-228600">
              <a:defRPr sz="2400">
                <a:latin typeface="Times" panose="02020603050405020304" pitchFamily="18" charset="0"/>
              </a:defRPr>
            </a:lvl3pPr>
            <a:lvl4pPr marL="1600200" indent="-228600">
              <a:defRPr sz="2400">
                <a:latin typeface="Times" panose="02020603050405020304" pitchFamily="18" charset="0"/>
              </a:defRPr>
            </a:lvl4pPr>
            <a:lvl5pPr marL="2057400" indent="-228600">
              <a:defRPr sz="2400">
                <a:latin typeface="Times" panose="02020603050405020304" pitchFamily="18" charset="0"/>
              </a:defRPr>
            </a:lvl5pPr>
            <a:lvl6pPr marL="2514600" indent="-228600" eaLnBrk="0" fontAlgn="base" hangingPunct="0">
              <a:spcBef>
                <a:spcPct val="0"/>
              </a:spcBef>
              <a:spcAft>
                <a:spcPct val="0"/>
              </a:spcAft>
              <a:defRPr sz="2400">
                <a:latin typeface="Times" panose="02020603050405020304" pitchFamily="18" charset="0"/>
              </a:defRPr>
            </a:lvl6pPr>
            <a:lvl7pPr marL="2971800" indent="-228600" eaLnBrk="0" fontAlgn="base" hangingPunct="0">
              <a:spcBef>
                <a:spcPct val="0"/>
              </a:spcBef>
              <a:spcAft>
                <a:spcPct val="0"/>
              </a:spcAft>
              <a:defRPr sz="2400">
                <a:latin typeface="Times" panose="02020603050405020304" pitchFamily="18" charset="0"/>
              </a:defRPr>
            </a:lvl7pPr>
            <a:lvl8pPr marL="3429000" indent="-228600" eaLnBrk="0" fontAlgn="base" hangingPunct="0">
              <a:spcBef>
                <a:spcPct val="0"/>
              </a:spcBef>
              <a:spcAft>
                <a:spcPct val="0"/>
              </a:spcAft>
              <a:defRPr sz="2400">
                <a:latin typeface="Times" panose="02020603050405020304" pitchFamily="18" charset="0"/>
              </a:defRPr>
            </a:lvl8pPr>
            <a:lvl9pPr marL="3886200" indent="-228600" eaLnBrk="0" fontAlgn="base" hangingPunct="0">
              <a:spcBef>
                <a:spcPct val="0"/>
              </a:spcBef>
              <a:spcAft>
                <a:spcPct val="0"/>
              </a:spcAft>
              <a:defRPr sz="2400">
                <a:latin typeface="Times" panose="02020603050405020304" pitchFamily="18" charset="0"/>
              </a:defRPr>
            </a:lvl9pPr>
          </a:lstStyle>
          <a:p>
            <a:pPr lvl="0"/>
            <a:r>
              <a:rPr lang="en-US" dirty="0" smtClean="0"/>
              <a:t>15-</a:t>
            </a:r>
            <a:fld id="{6F94BB01-2447-4377-8194-F82F4D072C18}" type="slidenum">
              <a:rPr lang="en-US" smtClean="0"/>
              <a:pPr lvl="0"/>
              <a:t>‹#›</a:t>
            </a:fld>
            <a:endParaRPr lang="en-US" dirty="0"/>
          </a:p>
        </p:txBody>
      </p:sp>
    </p:spTree>
    <p:extLst>
      <p:ext uri="{BB962C8B-B14F-4D97-AF65-F5344CB8AC3E}">
        <p14:creationId xmlns:p14="http://schemas.microsoft.com/office/powerpoint/2010/main" val="22426985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buClr>
                <a:srgbClr val="003B48"/>
              </a:buClr>
            </a:pPr>
            <a:r>
              <a:rPr lang="en-US" dirty="0"/>
              <a:t>Click to edit Master text styles</a:t>
            </a:r>
          </a:p>
          <a:p>
            <a:pPr marL="457200" lvl="1" indent="-457200">
              <a:buClr>
                <a:srgbClr val="003B48"/>
              </a:buClr>
            </a:pPr>
            <a:r>
              <a:rPr lang="en-US" dirty="0"/>
              <a:t>Second level</a:t>
            </a:r>
          </a:p>
          <a:p>
            <a:pPr marL="914400" lvl="2" indent="-457200">
              <a:buClr>
                <a:srgbClr val="003B48"/>
              </a:buClr>
            </a:pPr>
            <a:r>
              <a:rPr lang="en-US" dirty="0"/>
              <a:t>Third level</a:t>
            </a:r>
          </a:p>
          <a:p>
            <a:pPr marL="1371600" lvl="3" indent="-457200">
              <a:buClr>
                <a:srgbClr val="003B48"/>
              </a:buClr>
            </a:pPr>
            <a:r>
              <a:rPr lang="en-US" dirty="0"/>
              <a:t>Fourth level</a:t>
            </a:r>
          </a:p>
          <a:p>
            <a:pPr marL="1828800" lvl="4" indent="-457200">
              <a:buClr>
                <a:srgbClr val="003B48"/>
              </a:buClr>
            </a:pPr>
            <a:r>
              <a:rPr lang="en-US" dirty="0"/>
              <a:t>Fifth level</a:t>
            </a:r>
          </a:p>
        </p:txBody>
      </p:sp>
    </p:spTree>
    <p:extLst>
      <p:ext uri="{BB962C8B-B14F-4D97-AF65-F5344CB8AC3E}">
        <p14:creationId xmlns:p14="http://schemas.microsoft.com/office/powerpoint/2010/main" val="568311783"/>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Lst>
  <p:txStyles>
    <p:titleStyle>
      <a:lvl1pPr algn="ctr" defTabSz="914400" rtl="0" eaLnBrk="1" latinLnBrk="0" hangingPunct="1">
        <a:spcBef>
          <a:spcPct val="0"/>
        </a:spcBef>
        <a:buNone/>
        <a:defRPr sz="3600" kern="1200">
          <a:solidFill>
            <a:srgbClr val="054869"/>
          </a:solidFill>
          <a:latin typeface="Verdana" panose="020B0604030504040204" pitchFamily="34" charset="0"/>
          <a:ea typeface="Verdana" panose="020B0604030504040204" pitchFamily="34" charset="0"/>
          <a:cs typeface="Verdana" panose="020B0604030504040204" pitchFamily="34" charset="0"/>
        </a:defRPr>
      </a:lvl1pPr>
    </p:titleStyle>
    <p:bodyStyle>
      <a:lvl1pPr marL="0" indent="0" algn="l" defTabSz="914400" rtl="0" eaLnBrk="1" latinLnBrk="0" hangingPunct="1">
        <a:spcBef>
          <a:spcPct val="20000"/>
        </a:spcBef>
        <a:buClr>
          <a:srgbClr val="054869"/>
        </a:buClr>
        <a:buFont typeface="Arial" pitchFamily="34" charset="0"/>
        <a:buNone/>
        <a:defRPr lang="en-US" sz="26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6450" indent="-349250" algn="l" defTabSz="914400" rtl="0" eaLnBrk="1" latinLnBrk="0" hangingPunct="1">
        <a:spcBef>
          <a:spcPct val="20000"/>
        </a:spcBef>
        <a:buClr>
          <a:srgbClr val="054869"/>
        </a:buClr>
        <a:buFont typeface="Arial" pitchFamily="34" charset="0"/>
        <a:buChar char="•"/>
        <a:defRPr lang="en-US" sz="26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63650" indent="-349250" algn="l" defTabSz="914400" rtl="0" eaLnBrk="1" latinLnBrk="0" hangingPunct="1">
        <a:spcBef>
          <a:spcPct val="20000"/>
        </a:spcBef>
        <a:buClr>
          <a:srgbClr val="054869"/>
        </a:buClr>
        <a:buFont typeface="Arial" pitchFamily="34" charset="0"/>
        <a:buChar char="•"/>
        <a:defRPr lang="en-US" sz="22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20850" indent="-349250" algn="l" defTabSz="914400" rtl="0" eaLnBrk="1" latinLnBrk="0" hangingPunct="1">
        <a:spcBef>
          <a:spcPct val="20000"/>
        </a:spcBef>
        <a:buClr>
          <a:srgbClr val="054869"/>
        </a:buClr>
        <a:buFont typeface="Arial" pitchFamily="34" charset="0"/>
        <a:buChar char="•"/>
        <a:defRPr lang="en-US" sz="20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78050" indent="-349250" algn="l" defTabSz="914400" rtl="0" eaLnBrk="1" latinLnBrk="0" hangingPunct="1">
        <a:spcBef>
          <a:spcPct val="20000"/>
        </a:spcBef>
        <a:buClr>
          <a:srgbClr val="054869"/>
        </a:buClr>
        <a:buFont typeface="Arial" pitchFamily="34" charset="0"/>
        <a:buChar char="•"/>
        <a:defRPr lang="en-US" sz="1800" kern="1200" dirty="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0920" y="105156"/>
            <a:ext cx="8950680" cy="1571244"/>
          </a:xfrm>
        </p:spPr>
        <p:txBody>
          <a:bodyPr anchor="t">
            <a:noAutofit/>
          </a:bodyPr>
          <a:lstStyle/>
          <a:p>
            <a:r>
              <a:rPr lang="en-US" dirty="0"/>
              <a:t>Fundamentals of Taxation</a:t>
            </a:r>
            <a:r>
              <a:rPr lang="en-US" sz="3200" dirty="0"/>
              <a:t/>
            </a:r>
            <a:br>
              <a:rPr lang="en-US" sz="3200" dirty="0"/>
            </a:br>
            <a:r>
              <a:rPr lang="en-US" sz="2800" dirty="0"/>
              <a:t>2019 Edition</a:t>
            </a:r>
            <a:r>
              <a:rPr lang="en-US" sz="3200" dirty="0"/>
              <a:t/>
            </a:r>
            <a:br>
              <a:rPr lang="en-US" sz="3200" dirty="0"/>
            </a:br>
            <a:r>
              <a:rPr lang="en-US" sz="2600" dirty="0"/>
              <a:t>Cruz, Deschamps, Niswander, Prendergast, Schisler</a:t>
            </a:r>
          </a:p>
        </p:txBody>
      </p:sp>
      <p:sp>
        <p:nvSpPr>
          <p:cNvPr id="3" name="Subtitle 2"/>
          <p:cNvSpPr>
            <a:spLocks noGrp="1"/>
          </p:cNvSpPr>
          <p:nvPr>
            <p:ph type="subTitle" idx="1"/>
          </p:nvPr>
        </p:nvSpPr>
        <p:spPr>
          <a:xfrm>
            <a:off x="3807691" y="2011680"/>
            <a:ext cx="5031509" cy="3962400"/>
          </a:xfrm>
        </p:spPr>
        <p:txBody>
          <a:bodyPr>
            <a:normAutofit/>
          </a:bodyPr>
          <a:lstStyle/>
          <a:p>
            <a:pPr marL="0" indent="0">
              <a:buNone/>
            </a:pPr>
            <a:r>
              <a:rPr lang="en-US" altLang="en-US" sz="4000" b="1" dirty="0">
                <a:ea typeface="Calibri" pitchFamily="34" charset="0"/>
                <a:cs typeface="Calibri" pitchFamily="34" charset="0"/>
              </a:rPr>
              <a:t>Chapter 15</a:t>
            </a:r>
          </a:p>
          <a:p>
            <a:r>
              <a:rPr lang="en-US" altLang="en-US" sz="3200" dirty="0"/>
              <a:t>Corporate Taxation</a:t>
            </a:r>
          </a:p>
        </p:txBody>
      </p:sp>
      <p:pic>
        <p:nvPicPr>
          <p:cNvPr id="6" name="Picture 5" descr="McGraw Hill Education "/>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920" y="6384548"/>
            <a:ext cx="416280" cy="41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4"/>
          <p:cNvSpPr>
            <a:spLocks noGrp="1"/>
          </p:cNvSpPr>
          <p:nvPr>
            <p:ph type="body" sz="quarter" idx="11"/>
          </p:nvPr>
        </p:nvSpPr>
        <p:spPr>
          <a:xfrm>
            <a:off x="457200" y="6381772"/>
            <a:ext cx="8686800" cy="476228"/>
          </a:xfrm>
        </p:spPr>
        <p:txBody>
          <a:bodyPr/>
          <a:lstStyle/>
          <a:p>
            <a:pPr marL="0" indent="0">
              <a:buNone/>
            </a:pPr>
            <a:r>
              <a:rPr lang="en-US" dirty="0">
                <a:latin typeface="Verdana" panose="020B0604030504040204" pitchFamily="34" charset="0"/>
                <a:cs typeface="Verdana" panose="020B0604030504040204" pitchFamily="34" charset="0"/>
              </a:rPr>
              <a:t>© 2019 McGraw-Hill Education. All rights reserved. Authorized only for instructor use in the classroom. No reproduction or further distribution permitted without the prior written consent of McGraw-Hill Education.</a:t>
            </a:r>
          </a:p>
        </p:txBody>
      </p:sp>
      <p:pic>
        <p:nvPicPr>
          <p:cNvPr id="7" name="Picture 6" descr="Cover Image">
            <a:extLst>
              <a:ext uri="{FF2B5EF4-FFF2-40B4-BE49-F238E27FC236}">
                <a16:creationId xmlns:a16="http://schemas.microsoft.com/office/drawing/2014/main" id="{27AA6311-60D9-4C28-BE26-0E0269A6233B}"/>
              </a:ext>
            </a:extLst>
          </p:cNvPr>
          <p:cNvPicPr>
            <a:picLocks noChangeAspect="1"/>
          </p:cNvPicPr>
          <p:nvPr/>
        </p:nvPicPr>
        <p:blipFill>
          <a:blip r:embed="rId4"/>
          <a:stretch>
            <a:fillRect/>
          </a:stretch>
        </p:blipFill>
        <p:spPr>
          <a:xfrm>
            <a:off x="151754" y="1828800"/>
            <a:ext cx="3367027" cy="4337186"/>
          </a:xfrm>
          <a:prstGeom prst="rect">
            <a:avLst/>
          </a:prstGeom>
        </p:spPr>
      </p:pic>
    </p:spTree>
    <p:extLst>
      <p:ext uri="{BB962C8B-B14F-4D97-AF65-F5344CB8AC3E}">
        <p14:creationId xmlns:p14="http://schemas.microsoft.com/office/powerpoint/2010/main" val="4278924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a:bodyPr>
          <a:lstStyle/>
          <a:p>
            <a:r>
              <a:rPr lang="en-US" sz="3200" dirty="0"/>
              <a:t>Learning Objective #2: </a:t>
            </a:r>
            <a:r>
              <a:rPr lang="en-US" altLang="en-US" sz="3200" dirty="0"/>
              <a:t>Basis Concept Check 15-2 </a:t>
            </a:r>
            <a:r>
              <a:rPr lang="en-US" altLang="en-US" sz="1800" dirty="0"/>
              <a:t>2 of 2</a:t>
            </a:r>
            <a:endParaRPr lang="en-US" sz="18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pPr marL="465138" indent="-465138">
              <a:buFont typeface="+mj-lt"/>
              <a:buAutoNum type="arabicPeriod" startAt="3"/>
            </a:pPr>
            <a:r>
              <a:rPr lang="en-US" altLang="en-US" i="1" dirty="0"/>
              <a:t>Arturo contributed land with a fair value of $100,000 and basis of $40,000 to a newly formed corporation in exchange for 90% of the stock. Arturo’s basis in the stock is ______________.</a:t>
            </a:r>
          </a:p>
          <a:p>
            <a:r>
              <a:rPr lang="en-US" altLang="en-US" b="1" i="1" dirty="0"/>
              <a:t>$40,000</a:t>
            </a:r>
          </a:p>
        </p:txBody>
      </p:sp>
    </p:spTree>
    <p:extLst>
      <p:ext uri="{BB962C8B-B14F-4D97-AF65-F5344CB8AC3E}">
        <p14:creationId xmlns:p14="http://schemas.microsoft.com/office/powerpoint/2010/main" val="36427245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a:bodyPr>
          <a:lstStyle/>
          <a:p>
            <a:r>
              <a:rPr lang="en-US" sz="3200" dirty="0"/>
              <a:t>Learning Objective #3: </a:t>
            </a:r>
            <a:r>
              <a:rPr lang="en-US" altLang="en-US" sz="3200" dirty="0"/>
              <a:t>Taxable Income &amp; Tax Liability </a:t>
            </a:r>
            <a:r>
              <a:rPr lang="en-US" altLang="en-US" sz="1800" dirty="0"/>
              <a:t>1 of 7</a:t>
            </a:r>
            <a:endParaRPr lang="en-US" sz="18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r>
              <a:rPr lang="en-US" altLang="en-US" dirty="0"/>
              <a:t>Determination of taxable income generally follows the rules associated with a trade or business (Chapter 6).</a:t>
            </a:r>
          </a:p>
          <a:p>
            <a:pPr marL="461963" lvl="1" indent="-461963"/>
            <a:r>
              <a:rPr lang="en-US" altLang="en-US" dirty="0"/>
              <a:t>For corporations, the notion of AGI does not exist.</a:t>
            </a:r>
          </a:p>
        </p:txBody>
      </p:sp>
    </p:spTree>
    <p:extLst>
      <p:ext uri="{BB962C8B-B14F-4D97-AF65-F5344CB8AC3E}">
        <p14:creationId xmlns:p14="http://schemas.microsoft.com/office/powerpoint/2010/main" val="29855820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a:bodyPr>
          <a:lstStyle/>
          <a:p>
            <a:r>
              <a:rPr lang="en-US" sz="3200" dirty="0"/>
              <a:t>Learning Objective #3: </a:t>
            </a:r>
            <a:r>
              <a:rPr lang="en-US" altLang="en-US" sz="3200" dirty="0"/>
              <a:t>Taxable Income &amp; Tax Liability </a:t>
            </a:r>
            <a:r>
              <a:rPr lang="en-US" altLang="en-US" sz="1800" dirty="0"/>
              <a:t>2 of 7</a:t>
            </a:r>
            <a:endParaRPr lang="en-US" sz="18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pPr marL="465138" indent="-465138"/>
            <a:r>
              <a:rPr lang="en-US" altLang="en-US" dirty="0"/>
              <a:t>Capital gains and losses are netted together.</a:t>
            </a:r>
          </a:p>
          <a:p>
            <a:pPr marL="465138" indent="-465138"/>
            <a:r>
              <a:rPr lang="en-US" altLang="en-US" dirty="0"/>
              <a:t>Net capital losses are not permitted.</a:t>
            </a:r>
          </a:p>
          <a:p>
            <a:pPr marL="461963" lvl="1" indent="-461963"/>
            <a:r>
              <a:rPr lang="en-US" altLang="en-US" dirty="0"/>
              <a:t>If a corporation has a net capital loss, it can carry it back three years and then forward five years.</a:t>
            </a:r>
          </a:p>
          <a:p>
            <a:pPr marL="919163" lvl="2" indent="-461963"/>
            <a:r>
              <a:rPr lang="en-US" altLang="en-US" sz="2400" dirty="0"/>
              <a:t>Only offsets net capital gains in the carryback or carry forward periods.</a:t>
            </a:r>
          </a:p>
          <a:p>
            <a:r>
              <a:rPr lang="en-US" altLang="en-US" dirty="0"/>
              <a:t>Net capital gains are included in income and are taxed at ordinary rates.</a:t>
            </a:r>
          </a:p>
        </p:txBody>
      </p:sp>
    </p:spTree>
    <p:extLst>
      <p:ext uri="{BB962C8B-B14F-4D97-AF65-F5344CB8AC3E}">
        <p14:creationId xmlns:p14="http://schemas.microsoft.com/office/powerpoint/2010/main" val="1359662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a:bodyPr>
          <a:lstStyle/>
          <a:p>
            <a:r>
              <a:rPr lang="en-US" sz="3200" dirty="0"/>
              <a:t>Learning Objective #3: </a:t>
            </a:r>
            <a:r>
              <a:rPr lang="en-US" altLang="en-US" sz="3200" dirty="0"/>
              <a:t>Taxable Income &amp; Tax Liability </a:t>
            </a:r>
            <a:r>
              <a:rPr lang="en-US" altLang="en-US" sz="1800" dirty="0"/>
              <a:t>3 of 7</a:t>
            </a:r>
            <a:endParaRPr lang="en-US" sz="18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r>
              <a:rPr lang="en-US" altLang="en-US" dirty="0"/>
              <a:t>Charitable contributions are limited to 10% of taxable income before charitable contributions, DRD, and carrybacks.</a:t>
            </a:r>
          </a:p>
          <a:p>
            <a:pPr marL="342900" indent="-342900">
              <a:buFont typeface="Arial" panose="020B0604020202020204" pitchFamily="34" charset="0"/>
              <a:buChar char="•"/>
            </a:pPr>
            <a:r>
              <a:rPr lang="en-US" altLang="en-US" dirty="0"/>
              <a:t>Excess is carried forward five years.</a:t>
            </a:r>
          </a:p>
          <a:p>
            <a:r>
              <a:rPr lang="en-US" altLang="en-US" dirty="0"/>
              <a:t>Contribution amount for “ordinary income property,” such as inventory, is limited to basis.</a:t>
            </a:r>
          </a:p>
        </p:txBody>
      </p:sp>
    </p:spTree>
    <p:extLst>
      <p:ext uri="{BB962C8B-B14F-4D97-AF65-F5344CB8AC3E}">
        <p14:creationId xmlns:p14="http://schemas.microsoft.com/office/powerpoint/2010/main" val="1786908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a:bodyPr>
          <a:lstStyle/>
          <a:p>
            <a:r>
              <a:rPr lang="en-US" sz="3200" dirty="0"/>
              <a:t>Learning Objective #3: </a:t>
            </a:r>
            <a:r>
              <a:rPr lang="en-US" altLang="en-US" sz="3200" dirty="0"/>
              <a:t>Taxable Income &amp; Tax Liability </a:t>
            </a:r>
            <a:r>
              <a:rPr lang="en-US" altLang="en-US" sz="1800" dirty="0"/>
              <a:t>4 of 7</a:t>
            </a:r>
            <a:endParaRPr lang="en-US" sz="18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r>
              <a:rPr lang="en-US" altLang="en-US" dirty="0"/>
              <a:t>Corporations receive a Dividends Received Deduction (DRD) for dividends from other domestic corporations.</a:t>
            </a:r>
          </a:p>
          <a:p>
            <a:pPr marL="461963" lvl="1" indent="-461963"/>
            <a:r>
              <a:rPr lang="en-US" altLang="en-US" dirty="0"/>
              <a:t>DRD is 50% if ownership is &lt; 20%</a:t>
            </a:r>
          </a:p>
          <a:p>
            <a:pPr marL="461963" lvl="1" indent="-461963"/>
            <a:r>
              <a:rPr lang="en-US" altLang="en-US" dirty="0"/>
              <a:t>DRD is 65% if ownership =&gt; 20% or &lt; 80%</a:t>
            </a:r>
          </a:p>
          <a:p>
            <a:pPr marL="461963" lvl="1" indent="-461963"/>
            <a:r>
              <a:rPr lang="en-US" altLang="en-US" dirty="0"/>
              <a:t>DRD is 100% ownership =&gt; 80%</a:t>
            </a:r>
          </a:p>
          <a:p>
            <a:pPr marL="465138" indent="-465138"/>
            <a:r>
              <a:rPr lang="en-US" altLang="en-US" dirty="0"/>
              <a:t>DRD may be limited.</a:t>
            </a:r>
          </a:p>
        </p:txBody>
      </p:sp>
    </p:spTree>
    <p:extLst>
      <p:ext uri="{BB962C8B-B14F-4D97-AF65-F5344CB8AC3E}">
        <p14:creationId xmlns:p14="http://schemas.microsoft.com/office/powerpoint/2010/main" val="40537031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a:bodyPr>
          <a:lstStyle/>
          <a:p>
            <a:r>
              <a:rPr lang="en-US" sz="3200" dirty="0"/>
              <a:t>Learning Objective #3: </a:t>
            </a:r>
            <a:r>
              <a:rPr lang="en-US" altLang="en-US" sz="3200" dirty="0"/>
              <a:t>Taxable Income &amp; Tax Liability </a:t>
            </a:r>
            <a:r>
              <a:rPr lang="en-US" altLang="en-US" sz="1800" dirty="0"/>
              <a:t>5 of 7</a:t>
            </a:r>
            <a:endParaRPr lang="en-US" sz="18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lstStyle/>
          <a:p>
            <a:r>
              <a:rPr lang="en-US" altLang="en-US" dirty="0"/>
              <a:t>Organizational expenses and start-up expenses can be amortized and deducted over 180 months</a:t>
            </a:r>
          </a:p>
          <a:p>
            <a:pPr marL="461963" lvl="1" indent="-461963"/>
            <a:r>
              <a:rPr lang="en-US" altLang="en-US" sz="2400" dirty="0"/>
              <a:t>Corporation must make affirmative election.</a:t>
            </a:r>
          </a:p>
          <a:p>
            <a:pPr marL="461963" lvl="1" indent="-461963"/>
            <a:r>
              <a:rPr lang="en-US" altLang="en-US" sz="2400" dirty="0"/>
              <a:t>Some org expenses and/or startup expenses may be immediately deductible.</a:t>
            </a:r>
          </a:p>
          <a:p>
            <a:pPr marL="465138" indent="-465138"/>
            <a:r>
              <a:rPr lang="en-US" altLang="en-US" dirty="0"/>
              <a:t>Taxable income is taxed at a flat 21% rate.</a:t>
            </a:r>
          </a:p>
        </p:txBody>
      </p:sp>
    </p:spTree>
    <p:extLst>
      <p:ext uri="{BB962C8B-B14F-4D97-AF65-F5344CB8AC3E}">
        <p14:creationId xmlns:p14="http://schemas.microsoft.com/office/powerpoint/2010/main" val="31141726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a:bodyPr>
          <a:lstStyle/>
          <a:p>
            <a:r>
              <a:rPr lang="en-US" sz="3200" dirty="0"/>
              <a:t>Learning Objective #3: </a:t>
            </a:r>
            <a:r>
              <a:rPr lang="en-US" altLang="en-US" sz="3200" dirty="0"/>
              <a:t>Taxable Income &amp; Tax Liability </a:t>
            </a:r>
            <a:r>
              <a:rPr lang="en-US" altLang="en-US" sz="1800" dirty="0"/>
              <a:t>6 of 7</a:t>
            </a:r>
            <a:endParaRPr lang="en-US" sz="18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pPr marL="465138" indent="-465138"/>
            <a:r>
              <a:rPr lang="en-US" altLang="en-US" dirty="0"/>
              <a:t>Corporations must make estimated payments</a:t>
            </a:r>
          </a:p>
          <a:p>
            <a:pPr marL="461963" lvl="1" indent="-461963"/>
            <a:r>
              <a:rPr lang="en-US" altLang="en-US" dirty="0"/>
              <a:t>Payment is lesser of 100% of tax due for the year or 100% of the tax for the prior year.</a:t>
            </a:r>
          </a:p>
          <a:p>
            <a:pPr marL="461963" lvl="1" indent="-461963"/>
            <a:r>
              <a:rPr lang="en-US" altLang="en-US" dirty="0"/>
              <a:t>Due on 15th day of fourth, sixth, ninth, and twelfth months of fiscal year.</a:t>
            </a:r>
          </a:p>
          <a:p>
            <a:pPr marL="461963" lvl="1" indent="-461963"/>
            <a:r>
              <a:rPr lang="en-US" altLang="en-US" dirty="0"/>
              <a:t>Underpayment penalty applies if payments are not sufficient.</a:t>
            </a:r>
          </a:p>
        </p:txBody>
      </p:sp>
    </p:spTree>
    <p:extLst>
      <p:ext uri="{BB962C8B-B14F-4D97-AF65-F5344CB8AC3E}">
        <p14:creationId xmlns:p14="http://schemas.microsoft.com/office/powerpoint/2010/main" val="37286568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a:bodyPr>
          <a:lstStyle/>
          <a:p>
            <a:r>
              <a:rPr lang="en-US" sz="3200" dirty="0"/>
              <a:t>Learning Objective #3: </a:t>
            </a:r>
            <a:r>
              <a:rPr lang="en-US" altLang="en-US" sz="3200" dirty="0"/>
              <a:t>Taxable Income &amp; Tax Liability </a:t>
            </a:r>
            <a:r>
              <a:rPr lang="en-US" altLang="en-US" sz="1800" dirty="0"/>
              <a:t>7 of 7</a:t>
            </a:r>
            <a:endParaRPr lang="en-US" sz="18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r>
              <a:rPr lang="en-US" altLang="en-US" dirty="0"/>
              <a:t>If a corporation has a net operating loss generated in 2017 or earlier, it can be carried back two years and then carried forward 20.</a:t>
            </a:r>
          </a:p>
          <a:p>
            <a:pPr marL="461963" lvl="1" indent="-461963"/>
            <a:r>
              <a:rPr lang="en-US" altLang="en-US" dirty="0"/>
              <a:t>Corporations can make an irrevocable affirmative election to carry the NOL only forward.</a:t>
            </a:r>
          </a:p>
          <a:p>
            <a:pPr indent="57150"/>
            <a:r>
              <a:rPr lang="en-US" altLang="en-US" dirty="0"/>
              <a:t>NOLs generated in 2018 or later (a) cannot be carried back, (b) carryforward is limited to 80% of taxable income in the carryforward year, (c) can be carried forward indefinitely.</a:t>
            </a:r>
          </a:p>
        </p:txBody>
      </p:sp>
    </p:spTree>
    <p:extLst>
      <p:ext uri="{BB962C8B-B14F-4D97-AF65-F5344CB8AC3E}">
        <p14:creationId xmlns:p14="http://schemas.microsoft.com/office/powerpoint/2010/main" val="11906537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Autofit/>
          </a:bodyPr>
          <a:lstStyle/>
          <a:p>
            <a:r>
              <a:rPr lang="en-US" sz="3200" dirty="0"/>
              <a:t>Learning Objective #3: </a:t>
            </a:r>
            <a:r>
              <a:rPr lang="en-US" altLang="en-US" sz="3200" dirty="0"/>
              <a:t>Taxable Income &amp; Tax Liability Concept Check 15-3 </a:t>
            </a:r>
            <a:r>
              <a:rPr lang="en-US" altLang="en-US" sz="1800" dirty="0"/>
              <a:t>1 of 3</a:t>
            </a:r>
            <a:endParaRPr lang="en-US" sz="18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pPr marL="514350" indent="-514350">
              <a:buFont typeface="+mj-lt"/>
              <a:buAutoNum type="arabicPeriod"/>
            </a:pPr>
            <a:r>
              <a:rPr lang="en-US" altLang="en-US" i="1" dirty="0"/>
              <a:t>Corporations follow the same tax rules for capital gains as do individuals. True or False?</a:t>
            </a:r>
          </a:p>
          <a:p>
            <a:pPr>
              <a:spcAft>
                <a:spcPts val="1800"/>
              </a:spcAft>
            </a:pPr>
            <a:r>
              <a:rPr lang="en-US" altLang="en-US" b="1" i="1" dirty="0"/>
              <a:t>False</a:t>
            </a:r>
          </a:p>
          <a:p>
            <a:pPr marL="514350" indent="-514350">
              <a:buFont typeface="+mj-lt"/>
              <a:buAutoNum type="arabicPeriod" startAt="2"/>
            </a:pPr>
            <a:r>
              <a:rPr lang="en-US" altLang="en-US" i="1" dirty="0"/>
              <a:t>The tax liability of a corporation with taxable income of $520,000 is ___________.</a:t>
            </a:r>
          </a:p>
          <a:p>
            <a:r>
              <a:rPr lang="en-US" altLang="en-US" b="1" i="1" dirty="0"/>
              <a:t>$109,200</a:t>
            </a:r>
          </a:p>
        </p:txBody>
      </p:sp>
    </p:spTree>
    <p:extLst>
      <p:ext uri="{BB962C8B-B14F-4D97-AF65-F5344CB8AC3E}">
        <p14:creationId xmlns:p14="http://schemas.microsoft.com/office/powerpoint/2010/main" val="6884888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Autofit/>
          </a:bodyPr>
          <a:lstStyle/>
          <a:p>
            <a:r>
              <a:rPr lang="en-US" sz="3200" dirty="0"/>
              <a:t>Learning Objective #3: </a:t>
            </a:r>
            <a:r>
              <a:rPr lang="en-US" altLang="en-US" sz="3200" dirty="0"/>
              <a:t>Taxable Income &amp; Tax Liability Concept Check 15-3 </a:t>
            </a:r>
            <a:r>
              <a:rPr lang="en-US" altLang="en-US" sz="1800" dirty="0"/>
              <a:t>2 of 3</a:t>
            </a:r>
            <a:endParaRPr lang="en-US" sz="18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pPr marL="514350" indent="-514350">
              <a:buFont typeface="+mj-lt"/>
              <a:buAutoNum type="arabicPeriod" startAt="3"/>
            </a:pPr>
            <a:r>
              <a:rPr lang="en-US" altLang="en-US" i="1" dirty="0"/>
              <a:t>A corporation reported taxable income of $390,000 before charitable contributions. The corporation made charitable contributions of $50,000. Its permitted deduction for charitable contributions in the current tax year is ________.</a:t>
            </a:r>
          </a:p>
          <a:p>
            <a:r>
              <a:rPr lang="en-US" altLang="en-US" b="1" i="1" dirty="0"/>
              <a:t>$39,000</a:t>
            </a:r>
          </a:p>
        </p:txBody>
      </p:sp>
    </p:spTree>
    <p:extLst>
      <p:ext uri="{BB962C8B-B14F-4D97-AF65-F5344CB8AC3E}">
        <p14:creationId xmlns:p14="http://schemas.microsoft.com/office/powerpoint/2010/main" val="16205759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a:xfrm>
            <a:off x="247304" y="76200"/>
            <a:ext cx="8649393" cy="1673466"/>
          </a:xfrm>
        </p:spPr>
        <p:txBody>
          <a:bodyPr>
            <a:normAutofit/>
          </a:bodyPr>
          <a:lstStyle/>
          <a:p>
            <a:r>
              <a:rPr lang="en-US" sz="3200" dirty="0"/>
              <a:t>Learning Objective #1: </a:t>
            </a:r>
            <a:r>
              <a:rPr lang="en-US" altLang="en-US" sz="3200" dirty="0"/>
              <a:t>Corporate Formation and Filing Requirements </a:t>
            </a:r>
            <a:r>
              <a:rPr lang="en-US" altLang="en-US" sz="1800" dirty="0"/>
              <a:t>1 of 2</a:t>
            </a:r>
            <a:endParaRPr lang="en-US" sz="18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lstStyle/>
          <a:p>
            <a:r>
              <a:rPr lang="en-US" altLang="en-US" dirty="0"/>
              <a:t>Corporations are legal entities formed under the laws of a state.</a:t>
            </a:r>
          </a:p>
          <a:p>
            <a:r>
              <a:rPr lang="en-US" altLang="en-US" dirty="0"/>
              <a:t>Corporations can use the cash-basis of accounting if average gross receipts &lt;= $25 million.</a:t>
            </a:r>
          </a:p>
        </p:txBody>
      </p:sp>
    </p:spTree>
    <p:extLst>
      <p:ext uri="{BB962C8B-B14F-4D97-AF65-F5344CB8AC3E}">
        <p14:creationId xmlns:p14="http://schemas.microsoft.com/office/powerpoint/2010/main" val="28406549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a:xfrm>
            <a:off x="533400" y="76200"/>
            <a:ext cx="8042148" cy="1673466"/>
          </a:xfrm>
        </p:spPr>
        <p:txBody>
          <a:bodyPr>
            <a:noAutofit/>
          </a:bodyPr>
          <a:lstStyle/>
          <a:p>
            <a:r>
              <a:rPr lang="en-US" sz="3200" dirty="0"/>
              <a:t>Learning Objective #3: </a:t>
            </a:r>
            <a:r>
              <a:rPr lang="en-US" altLang="en-US" sz="3200" dirty="0"/>
              <a:t>Taxable Income &amp; Tax Liability Concept Check 15-3 </a:t>
            </a:r>
            <a:r>
              <a:rPr lang="en-US" altLang="en-US" sz="1800" dirty="0"/>
              <a:t>3 of 3</a:t>
            </a:r>
            <a:endParaRPr lang="en-US" sz="18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pPr marL="465138" indent="-465138">
              <a:buFont typeface="+mj-lt"/>
              <a:buAutoNum type="arabicPeriod" startAt="4"/>
            </a:pPr>
            <a:r>
              <a:rPr lang="en-US" altLang="en-US" i="1" dirty="0"/>
              <a:t>Organizational expenses are automatically deductible over 180 months. True or False?</a:t>
            </a:r>
          </a:p>
          <a:p>
            <a:pPr>
              <a:spcAft>
                <a:spcPts val="1800"/>
              </a:spcAft>
            </a:pPr>
            <a:r>
              <a:rPr lang="en-US" altLang="en-US" b="1" i="1" dirty="0"/>
              <a:t>False</a:t>
            </a:r>
          </a:p>
          <a:p>
            <a:pPr marL="465138" indent="-465138">
              <a:buFont typeface="+mj-lt"/>
              <a:buAutoNum type="arabicPeriod" startAt="5"/>
            </a:pPr>
            <a:r>
              <a:rPr lang="en-US" altLang="en-US" i="1" dirty="0"/>
              <a:t>Corporate net operating losses from 2017 can be carried back ____ years and forward ____ years.</a:t>
            </a:r>
          </a:p>
          <a:p>
            <a:r>
              <a:rPr lang="en-US" altLang="en-US" b="1" i="1" dirty="0"/>
              <a:t>2 years, 20 years</a:t>
            </a:r>
          </a:p>
        </p:txBody>
      </p:sp>
    </p:spTree>
    <p:extLst>
      <p:ext uri="{BB962C8B-B14F-4D97-AF65-F5344CB8AC3E}">
        <p14:creationId xmlns:p14="http://schemas.microsoft.com/office/powerpoint/2010/main" val="32152433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a:bodyPr>
          <a:lstStyle/>
          <a:p>
            <a:r>
              <a:rPr lang="en-US" sz="3200" dirty="0"/>
              <a:t>Learning Objective #4: </a:t>
            </a:r>
            <a:r>
              <a:rPr lang="en-US" altLang="en-US" sz="3200" dirty="0"/>
              <a:t>Transactions with Shareholders </a:t>
            </a:r>
            <a:r>
              <a:rPr lang="en-US" altLang="en-US" sz="2000" dirty="0"/>
              <a:t>1 of 2</a:t>
            </a:r>
            <a:endParaRPr lang="en-US" sz="20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r>
              <a:rPr lang="en-US" altLang="en-US" dirty="0"/>
              <a:t>Corporations have earnings and profits (E&amp;P). It is similar, but not identical, to retained earnings</a:t>
            </a:r>
          </a:p>
          <a:p>
            <a:pPr marL="461963" lvl="1" indent="-461963"/>
            <a:r>
              <a:rPr lang="en-US" altLang="en-US" dirty="0"/>
              <a:t>E&amp;P is based on tax law, not accounting rules</a:t>
            </a:r>
          </a:p>
          <a:p>
            <a:r>
              <a:rPr lang="en-US" altLang="en-US" dirty="0"/>
              <a:t>Distributions of cash or property from E&amp;P are dividends</a:t>
            </a:r>
          </a:p>
          <a:p>
            <a:pPr marL="461963" lvl="1" indent="-461963"/>
            <a:r>
              <a:rPr lang="en-US" altLang="en-US" dirty="0"/>
              <a:t>Taxable to shareholders</a:t>
            </a:r>
          </a:p>
          <a:p>
            <a:pPr marL="461963" lvl="1" indent="-461963"/>
            <a:r>
              <a:rPr lang="en-US" altLang="en-US" dirty="0"/>
              <a:t>Not deductible by the corporation</a:t>
            </a:r>
          </a:p>
        </p:txBody>
      </p:sp>
    </p:spTree>
    <p:extLst>
      <p:ext uri="{BB962C8B-B14F-4D97-AF65-F5344CB8AC3E}">
        <p14:creationId xmlns:p14="http://schemas.microsoft.com/office/powerpoint/2010/main" val="36767573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a:bodyPr>
          <a:lstStyle/>
          <a:p>
            <a:r>
              <a:rPr lang="en-US" sz="3200" dirty="0"/>
              <a:t>Learning Objective #4: </a:t>
            </a:r>
            <a:r>
              <a:rPr lang="en-US" altLang="en-US" sz="3200" dirty="0"/>
              <a:t>Transactions with Shareholders </a:t>
            </a:r>
            <a:r>
              <a:rPr lang="en-US" altLang="en-US" sz="1800" dirty="0"/>
              <a:t>2 of 2</a:t>
            </a:r>
            <a:endParaRPr lang="en-US" sz="18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pPr marL="465138" indent="-465138"/>
            <a:r>
              <a:rPr lang="en-US" altLang="en-US" dirty="0"/>
              <a:t>Distributions in excess of E&amp;P</a:t>
            </a:r>
          </a:p>
          <a:p>
            <a:pPr marL="461963" lvl="1" indent="-461963"/>
            <a:r>
              <a:rPr lang="en-US" altLang="en-US" dirty="0"/>
              <a:t>Nontaxable to shareholder to the extent of shareholder basis in the stock</a:t>
            </a:r>
          </a:p>
          <a:p>
            <a:pPr marL="461963" lvl="1" indent="-461963"/>
            <a:r>
              <a:rPr lang="en-US" altLang="en-US" dirty="0"/>
              <a:t>A capital gain to the extent the distribution exceeds basis.</a:t>
            </a:r>
          </a:p>
          <a:p>
            <a:pPr marL="465138" indent="-465138"/>
            <a:r>
              <a:rPr lang="en-US" altLang="en-US" dirty="0"/>
              <a:t>Distribution of property with FMV in excess of basis</a:t>
            </a:r>
          </a:p>
          <a:p>
            <a:pPr marL="461963" lvl="1" indent="-461963"/>
            <a:r>
              <a:rPr lang="en-US" altLang="en-US" dirty="0"/>
              <a:t>Corporation reports gain (write-up to FMV)</a:t>
            </a:r>
          </a:p>
          <a:p>
            <a:pPr marL="461963" lvl="1" indent="-461963"/>
            <a:r>
              <a:rPr lang="en-US" altLang="en-US" dirty="0"/>
              <a:t>Amount of distribution to shareholder is based on FMV.</a:t>
            </a:r>
          </a:p>
        </p:txBody>
      </p:sp>
    </p:spTree>
    <p:extLst>
      <p:ext uri="{BB962C8B-B14F-4D97-AF65-F5344CB8AC3E}">
        <p14:creationId xmlns:p14="http://schemas.microsoft.com/office/powerpoint/2010/main" val="18521028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a:bodyPr>
          <a:lstStyle/>
          <a:p>
            <a:r>
              <a:rPr lang="en-US" sz="3200" dirty="0"/>
              <a:t>Learning Objective #4: </a:t>
            </a:r>
            <a:r>
              <a:rPr lang="en-US" altLang="en-US" sz="3200" dirty="0"/>
              <a:t>Transactions with Shareholders</a:t>
            </a:r>
            <a:endParaRPr lang="en-US" sz="32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pPr marL="465138" indent="-465138"/>
            <a:r>
              <a:rPr lang="en-US" altLang="en-US" dirty="0"/>
              <a:t>Distributions in full liquidation</a:t>
            </a:r>
          </a:p>
          <a:p>
            <a:pPr marL="461963" lvl="1" indent="-461963"/>
            <a:r>
              <a:rPr lang="en-US" altLang="en-US" dirty="0"/>
              <a:t>Corporation records all assets and liabilities at FMV and records gain or loss</a:t>
            </a:r>
          </a:p>
          <a:p>
            <a:pPr marL="461963" lvl="1" indent="-461963"/>
            <a:r>
              <a:rPr lang="en-US" altLang="en-US" dirty="0"/>
              <a:t>Shareholder reports capital gain or loss equal to the FMV of the distribution compared to stock basis.</a:t>
            </a:r>
          </a:p>
        </p:txBody>
      </p:sp>
    </p:spTree>
    <p:extLst>
      <p:ext uri="{BB962C8B-B14F-4D97-AF65-F5344CB8AC3E}">
        <p14:creationId xmlns:p14="http://schemas.microsoft.com/office/powerpoint/2010/main" val="4035745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a:xfrm>
            <a:off x="247304" y="76200"/>
            <a:ext cx="8649393" cy="1673466"/>
          </a:xfrm>
        </p:spPr>
        <p:txBody>
          <a:bodyPr>
            <a:noAutofit/>
          </a:bodyPr>
          <a:lstStyle/>
          <a:p>
            <a:r>
              <a:rPr lang="en-US" sz="3200" dirty="0"/>
              <a:t>Learning Objective #4: </a:t>
            </a:r>
            <a:r>
              <a:rPr lang="en-US" altLang="en-US" sz="3200" dirty="0"/>
              <a:t>Transactions with Shareholders Concept Check 15-4</a:t>
            </a:r>
            <a:endParaRPr lang="en-US" sz="32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749666"/>
            <a:ext cx="8229600" cy="4803534"/>
          </a:xfrm>
        </p:spPr>
        <p:txBody>
          <a:bodyPr>
            <a:normAutofit fontScale="85000" lnSpcReduction="20000"/>
          </a:bodyPr>
          <a:lstStyle/>
          <a:p>
            <a:pPr marL="514350" indent="-514350">
              <a:lnSpc>
                <a:spcPct val="120000"/>
              </a:lnSpc>
              <a:spcBef>
                <a:spcPts val="624"/>
              </a:spcBef>
              <a:buFont typeface="+mj-lt"/>
              <a:buAutoNum type="arabicPeriod"/>
            </a:pPr>
            <a:r>
              <a:rPr lang="en-US" altLang="en-US" i="1" dirty="0"/>
              <a:t>Dividends are always taxable to a shareholder. True or False?</a:t>
            </a:r>
          </a:p>
          <a:p>
            <a:pPr>
              <a:lnSpc>
                <a:spcPct val="120000"/>
              </a:lnSpc>
              <a:spcBef>
                <a:spcPts val="624"/>
              </a:spcBef>
            </a:pPr>
            <a:r>
              <a:rPr lang="en-US" altLang="en-US" b="1" i="1" dirty="0"/>
              <a:t>True</a:t>
            </a:r>
          </a:p>
          <a:p>
            <a:pPr marL="457200" indent="-457200">
              <a:lnSpc>
                <a:spcPct val="120000"/>
              </a:lnSpc>
              <a:spcBef>
                <a:spcPts val="624"/>
              </a:spcBef>
              <a:buFont typeface="+mj-lt"/>
              <a:buAutoNum type="arabicPeriod" startAt="2"/>
            </a:pPr>
            <a:r>
              <a:rPr lang="en-US" altLang="en-US" i="1" dirty="0"/>
              <a:t>If a corporation pays a dividend in property, the stockholder will have a dividend equal to the corporate basis in the property. True or False?</a:t>
            </a:r>
          </a:p>
          <a:p>
            <a:pPr>
              <a:lnSpc>
                <a:spcPct val="120000"/>
              </a:lnSpc>
              <a:spcBef>
                <a:spcPts val="624"/>
              </a:spcBef>
            </a:pPr>
            <a:r>
              <a:rPr lang="en-US" altLang="en-US" b="1" i="1" dirty="0"/>
              <a:t>False</a:t>
            </a:r>
          </a:p>
          <a:p>
            <a:pPr marL="457200" indent="-457200">
              <a:lnSpc>
                <a:spcPct val="120000"/>
              </a:lnSpc>
              <a:spcBef>
                <a:spcPts val="624"/>
              </a:spcBef>
              <a:buFont typeface="+mj-lt"/>
              <a:buAutoNum type="arabicPeriod" startAt="3"/>
            </a:pPr>
            <a:r>
              <a:rPr lang="en-US" altLang="en-US" i="1" dirty="0"/>
              <a:t>A corporation has earnings and profits of $10,000 and makes a cash distribution to its sole shareholder in the amount of $11,000. The amount of taxable dividend to the shareholder is ______________.</a:t>
            </a:r>
          </a:p>
          <a:p>
            <a:pPr>
              <a:lnSpc>
                <a:spcPct val="120000"/>
              </a:lnSpc>
              <a:spcBef>
                <a:spcPts val="624"/>
              </a:spcBef>
            </a:pPr>
            <a:r>
              <a:rPr lang="en-US" altLang="en-US" b="1" i="1" dirty="0"/>
              <a:t>$10,000</a:t>
            </a:r>
          </a:p>
        </p:txBody>
      </p:sp>
    </p:spTree>
    <p:extLst>
      <p:ext uri="{BB962C8B-B14F-4D97-AF65-F5344CB8AC3E}">
        <p14:creationId xmlns:p14="http://schemas.microsoft.com/office/powerpoint/2010/main" val="30626617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a:bodyPr>
          <a:lstStyle/>
          <a:p>
            <a:r>
              <a:rPr lang="en-US" sz="3200" dirty="0"/>
              <a:t>Learning Objective #5: </a:t>
            </a:r>
            <a:r>
              <a:rPr lang="en-US" altLang="en-US" sz="3200" dirty="0"/>
              <a:t>Schedules L, M−1 and M−3 </a:t>
            </a:r>
            <a:r>
              <a:rPr lang="en-US" altLang="en-US" sz="1800" dirty="0"/>
              <a:t>1 of 4</a:t>
            </a:r>
            <a:endParaRPr lang="en-US" sz="18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r>
              <a:rPr lang="en-US" altLang="en-US" dirty="0"/>
              <a:t>Schedules L, M−1, and M−2 are all on page 5 of the Form 1120.</a:t>
            </a:r>
          </a:p>
          <a:p>
            <a:pPr marL="461963" lvl="1" indent="-461963"/>
            <a:r>
              <a:rPr lang="en-US" altLang="en-US" dirty="0"/>
              <a:t>Small corporations are not required to complete these schedules.</a:t>
            </a:r>
          </a:p>
          <a:p>
            <a:r>
              <a:rPr lang="en-US" altLang="en-US" dirty="0"/>
              <a:t>Schedule L is a beginning and ending balance sheet reported in accordance with the financial accounting method of the corporation.</a:t>
            </a:r>
          </a:p>
        </p:txBody>
      </p:sp>
    </p:spTree>
    <p:extLst>
      <p:ext uri="{BB962C8B-B14F-4D97-AF65-F5344CB8AC3E}">
        <p14:creationId xmlns:p14="http://schemas.microsoft.com/office/powerpoint/2010/main" val="6004162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a:bodyPr>
          <a:lstStyle/>
          <a:p>
            <a:r>
              <a:rPr lang="en-US" sz="3200" dirty="0"/>
              <a:t>Learning Objective #5: </a:t>
            </a:r>
            <a:r>
              <a:rPr lang="en-US" altLang="en-US" sz="3200" dirty="0"/>
              <a:t>Schedules L, M−1 and M−3 </a:t>
            </a:r>
            <a:r>
              <a:rPr lang="en-US" altLang="en-US" sz="1800" dirty="0"/>
              <a:t>2 of 4</a:t>
            </a:r>
            <a:endParaRPr lang="en-US" sz="18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lstStyle/>
          <a:p>
            <a:r>
              <a:rPr lang="en-US" altLang="en-US" dirty="0"/>
              <a:t>Schedule M−1 is a reconciliation from book income to taxable income (not the other way around).</a:t>
            </a:r>
          </a:p>
          <a:p>
            <a:r>
              <a:rPr lang="en-US" altLang="en-US" dirty="0"/>
              <a:t>Schedule M−1 sets forth all book/tax differences for the year, whether permanent or temporary.</a:t>
            </a:r>
          </a:p>
        </p:txBody>
      </p:sp>
    </p:spTree>
    <p:extLst>
      <p:ext uri="{BB962C8B-B14F-4D97-AF65-F5344CB8AC3E}">
        <p14:creationId xmlns:p14="http://schemas.microsoft.com/office/powerpoint/2010/main" val="39681344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a:bodyPr>
          <a:lstStyle/>
          <a:p>
            <a:r>
              <a:rPr lang="en-US" sz="3200" dirty="0"/>
              <a:t>Learning Objective #5: </a:t>
            </a:r>
            <a:r>
              <a:rPr lang="en-US" altLang="en-US" sz="3200" dirty="0"/>
              <a:t>Schedules L, M−1 and M−3 </a:t>
            </a:r>
            <a:r>
              <a:rPr lang="en-US" altLang="en-US" sz="1800" dirty="0"/>
              <a:t>3 of 4</a:t>
            </a:r>
            <a:endParaRPr lang="en-US" sz="18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749666"/>
            <a:ext cx="8229600" cy="4803534"/>
          </a:xfrm>
        </p:spPr>
        <p:txBody>
          <a:bodyPr>
            <a:normAutofit/>
          </a:bodyPr>
          <a:lstStyle/>
          <a:p>
            <a:r>
              <a:rPr lang="en-US" altLang="en-US" dirty="0"/>
              <a:t>Some items that are a positive adjustment (added back) from book income to taxable income:</a:t>
            </a:r>
          </a:p>
          <a:p>
            <a:pPr marL="461963" lvl="1" indent="-461963"/>
            <a:r>
              <a:rPr lang="en-US" altLang="en-US" dirty="0"/>
              <a:t>Income tax expense per books</a:t>
            </a:r>
          </a:p>
          <a:p>
            <a:pPr marL="461963" lvl="1" indent="-461963"/>
            <a:r>
              <a:rPr lang="en-US" altLang="en-US" dirty="0"/>
              <a:t>Excess capital losses</a:t>
            </a:r>
          </a:p>
          <a:p>
            <a:pPr marL="461963" lvl="1" indent="-461963"/>
            <a:r>
              <a:rPr lang="en-US" altLang="en-US" dirty="0"/>
              <a:t>Disallowed current year charitable contribution</a:t>
            </a:r>
          </a:p>
          <a:p>
            <a:pPr marL="461963" lvl="1" indent="-461963"/>
            <a:r>
              <a:rPr lang="en-US" altLang="en-US" dirty="0"/>
              <a:t>Book depreciation in excess of tax depreciation</a:t>
            </a:r>
          </a:p>
          <a:p>
            <a:pPr marL="461963" lvl="1" indent="-461963"/>
            <a:r>
              <a:rPr lang="en-US" altLang="en-US" dirty="0"/>
              <a:t>50% of meal expense</a:t>
            </a:r>
          </a:p>
        </p:txBody>
      </p:sp>
    </p:spTree>
    <p:extLst>
      <p:ext uri="{BB962C8B-B14F-4D97-AF65-F5344CB8AC3E}">
        <p14:creationId xmlns:p14="http://schemas.microsoft.com/office/powerpoint/2010/main" val="3199371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a:bodyPr>
          <a:lstStyle/>
          <a:p>
            <a:r>
              <a:rPr lang="en-US" sz="3200" dirty="0"/>
              <a:t>Learning Objective #5: </a:t>
            </a:r>
            <a:r>
              <a:rPr lang="en-US" altLang="en-US" sz="3200" dirty="0"/>
              <a:t>Schedules L, M−1 and M−3 </a:t>
            </a:r>
            <a:r>
              <a:rPr lang="en-US" altLang="en-US" sz="1800" dirty="0"/>
              <a:t>4 of 4</a:t>
            </a:r>
            <a:endParaRPr lang="en-US" sz="18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pPr>
              <a:spcBef>
                <a:spcPts val="624"/>
              </a:spcBef>
            </a:pPr>
            <a:r>
              <a:rPr lang="en-US" altLang="en-US" sz="2400" dirty="0"/>
              <a:t>Some items that are a negative adjustment (subtracted) from book income to taxable income:</a:t>
            </a:r>
          </a:p>
          <a:p>
            <a:pPr marL="461963" lvl="1" indent="-461963">
              <a:spcBef>
                <a:spcPts val="624"/>
              </a:spcBef>
            </a:pPr>
            <a:r>
              <a:rPr lang="en-US" altLang="en-US" sz="2400" dirty="0"/>
              <a:t>Life insurance proceeds</a:t>
            </a:r>
          </a:p>
          <a:p>
            <a:pPr marL="461963" lvl="1" indent="-461963">
              <a:spcBef>
                <a:spcPts val="624"/>
              </a:spcBef>
            </a:pPr>
            <a:r>
              <a:rPr lang="en-US" altLang="en-US" sz="2400" dirty="0"/>
              <a:t>Tax exempt interest</a:t>
            </a:r>
          </a:p>
          <a:p>
            <a:pPr marL="461963" lvl="1" indent="-461963">
              <a:spcBef>
                <a:spcPts val="624"/>
              </a:spcBef>
            </a:pPr>
            <a:r>
              <a:rPr lang="en-US" altLang="en-US" sz="2400" dirty="0"/>
              <a:t>Tax depreciation in excess of book depreciation</a:t>
            </a:r>
          </a:p>
          <a:p>
            <a:pPr marL="461963" lvl="1" indent="-461963">
              <a:spcBef>
                <a:spcPts val="624"/>
              </a:spcBef>
            </a:pPr>
            <a:r>
              <a:rPr lang="en-US" altLang="en-US" sz="2400" dirty="0"/>
              <a:t>Charitable contributions in excess of 10% limit in prior year</a:t>
            </a:r>
          </a:p>
          <a:p>
            <a:pPr>
              <a:spcBef>
                <a:spcPts val="624"/>
              </a:spcBef>
            </a:pPr>
            <a:r>
              <a:rPr lang="en-US" altLang="en-US" sz="2400" dirty="0"/>
              <a:t>Schedule M-3 is a comprehensive book/tax reconciliation for large corporations.</a:t>
            </a:r>
          </a:p>
          <a:p>
            <a:pPr marL="461963" lvl="1" indent="-461963">
              <a:spcBef>
                <a:spcPts val="624"/>
              </a:spcBef>
            </a:pPr>
            <a:r>
              <a:rPr lang="en-US" altLang="en-US" sz="2400" dirty="0"/>
              <a:t>Total assets of $10 million or more.</a:t>
            </a:r>
          </a:p>
        </p:txBody>
      </p:sp>
    </p:spTree>
    <p:extLst>
      <p:ext uri="{BB962C8B-B14F-4D97-AF65-F5344CB8AC3E}">
        <p14:creationId xmlns:p14="http://schemas.microsoft.com/office/powerpoint/2010/main" val="10709860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fontScale="90000"/>
          </a:bodyPr>
          <a:lstStyle/>
          <a:p>
            <a:r>
              <a:rPr lang="en-US" altLang="en-US" dirty="0"/>
              <a:t>Learning Objective #5: Schedules L, M−1 and M−3 Concept Check 15-5</a:t>
            </a:r>
            <a:endParaRPr lang="en-US"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374493" y="1816299"/>
            <a:ext cx="8540907" cy="4660701"/>
          </a:xfrm>
        </p:spPr>
        <p:txBody>
          <a:bodyPr>
            <a:noAutofit/>
          </a:bodyPr>
          <a:lstStyle/>
          <a:p>
            <a:pPr marL="457200" indent="-457200">
              <a:spcBef>
                <a:spcPts val="624"/>
              </a:spcBef>
              <a:buFont typeface="+mj-lt"/>
              <a:buAutoNum type="arabicPeriod"/>
            </a:pPr>
            <a:r>
              <a:rPr lang="en-US" altLang="en-US" sz="2400" i="1" dirty="0"/>
              <a:t>Completion of Schedule L is required of all</a:t>
            </a:r>
          </a:p>
          <a:p>
            <a:pPr>
              <a:spcBef>
                <a:spcPts val="624"/>
              </a:spcBef>
            </a:pPr>
            <a:r>
              <a:rPr lang="en-US" altLang="en-US" sz="2400" i="1" dirty="0"/>
              <a:t>corporations. True or False?</a:t>
            </a:r>
          </a:p>
          <a:p>
            <a:pPr>
              <a:spcBef>
                <a:spcPts val="624"/>
              </a:spcBef>
            </a:pPr>
            <a:r>
              <a:rPr lang="en-US" altLang="en-US" sz="2400" b="1" i="1" dirty="0"/>
              <a:t>False</a:t>
            </a:r>
          </a:p>
          <a:p>
            <a:pPr marL="457200" indent="-457200">
              <a:spcBef>
                <a:spcPts val="624"/>
              </a:spcBef>
              <a:buFont typeface="+mj-lt"/>
              <a:buAutoNum type="arabicPeriod" startAt="2"/>
            </a:pPr>
            <a:r>
              <a:rPr lang="en-US" altLang="en-US" sz="2400" i="1" dirty="0"/>
              <a:t>Schedule M−1 reconciles book income to taxable income. True or False?</a:t>
            </a:r>
          </a:p>
          <a:p>
            <a:pPr>
              <a:spcBef>
                <a:spcPts val="624"/>
              </a:spcBef>
            </a:pPr>
            <a:r>
              <a:rPr lang="en-US" altLang="en-US" sz="2400" b="1" i="1" dirty="0"/>
              <a:t>True</a:t>
            </a:r>
          </a:p>
          <a:p>
            <a:pPr marL="457200" indent="-457200">
              <a:spcBef>
                <a:spcPts val="624"/>
              </a:spcBef>
              <a:buFont typeface="+mj-lt"/>
              <a:buAutoNum type="arabicPeriod" startAt="3"/>
            </a:pPr>
            <a:r>
              <a:rPr lang="en-US" altLang="en-US" sz="2400" i="1" dirty="0"/>
              <a:t>A corporation’s depreciation expense is lower on the financial statements than it is on the tax return. Would this difference be a negative or positive item on Schedule M−1?</a:t>
            </a:r>
            <a:endParaRPr lang="en-US" altLang="en-US" sz="2400" dirty="0"/>
          </a:p>
          <a:p>
            <a:pPr>
              <a:spcBef>
                <a:spcPts val="624"/>
              </a:spcBef>
            </a:pPr>
            <a:r>
              <a:rPr lang="en-US" altLang="en-US" sz="2400" b="1" i="1" dirty="0"/>
              <a:t>Negative</a:t>
            </a:r>
          </a:p>
        </p:txBody>
      </p:sp>
    </p:spTree>
    <p:extLst>
      <p:ext uri="{BB962C8B-B14F-4D97-AF65-F5344CB8AC3E}">
        <p14:creationId xmlns:p14="http://schemas.microsoft.com/office/powerpoint/2010/main" val="7920659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a:bodyPr>
          <a:lstStyle/>
          <a:p>
            <a:r>
              <a:rPr lang="en-US" sz="3200" dirty="0"/>
              <a:t>Learning Objective #1: </a:t>
            </a:r>
            <a:r>
              <a:rPr lang="en-US" altLang="en-US" sz="3200" dirty="0"/>
              <a:t>Corporate Formation and Filing Requirements </a:t>
            </a:r>
            <a:r>
              <a:rPr lang="en-US" altLang="en-US" sz="1800" dirty="0"/>
              <a:t>2 of 2</a:t>
            </a:r>
            <a:endParaRPr lang="en-US" sz="18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305800" cy="4267200"/>
          </a:xfrm>
        </p:spPr>
        <p:txBody>
          <a:bodyPr/>
          <a:lstStyle/>
          <a:p>
            <a:r>
              <a:rPr lang="en-US" altLang="en-US" dirty="0"/>
              <a:t>Corporations can choose any fiscal year in their first year of operation.</a:t>
            </a:r>
          </a:p>
          <a:p>
            <a:pPr marL="465138" indent="-465138"/>
            <a:r>
              <a:rPr lang="en-US" altLang="en-US" dirty="0"/>
              <a:t>Corporations file a Form 1120.</a:t>
            </a:r>
          </a:p>
          <a:p>
            <a:r>
              <a:rPr lang="en-US" altLang="en-US" dirty="0"/>
              <a:t>Tax returns are due on the 15th day of the fourth month after year end. A 6-month extension is allowed.</a:t>
            </a:r>
          </a:p>
          <a:p>
            <a:r>
              <a:rPr lang="en-US" altLang="en-US" dirty="0"/>
              <a:t>Corporations with a June 30 year end must file a return on the 15th day of the third month after year end. A 7-month extension is allowed.</a:t>
            </a:r>
          </a:p>
        </p:txBody>
      </p:sp>
    </p:spTree>
    <p:extLst>
      <p:ext uri="{BB962C8B-B14F-4D97-AF65-F5344CB8AC3E}">
        <p14:creationId xmlns:p14="http://schemas.microsoft.com/office/powerpoint/2010/main" val="15945914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a:bodyPr>
          <a:lstStyle/>
          <a:p>
            <a:r>
              <a:rPr lang="en-US" sz="3200" dirty="0"/>
              <a:t>Learning Objective #6: </a:t>
            </a:r>
            <a:r>
              <a:rPr lang="en-US" altLang="en-US" sz="3200" dirty="0"/>
              <a:t>Other Corporate Issues </a:t>
            </a:r>
            <a:r>
              <a:rPr lang="en-US" altLang="en-US" sz="1800" dirty="0"/>
              <a:t>1 of 3</a:t>
            </a:r>
            <a:endParaRPr lang="en-US" sz="18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pPr marL="465138" indent="-465138"/>
            <a:r>
              <a:rPr lang="en-US" altLang="en-US" dirty="0"/>
              <a:t>Parent-subsidiary group</a:t>
            </a:r>
          </a:p>
          <a:p>
            <a:pPr marL="461963" lvl="1" indent="-461963"/>
            <a:r>
              <a:rPr lang="en-US" altLang="en-US" dirty="0"/>
              <a:t>A common parent owns, directly or indirectly, at least 80% of one or more other corporations.</a:t>
            </a:r>
          </a:p>
          <a:p>
            <a:pPr marL="461963" lvl="1" indent="-461963"/>
            <a:r>
              <a:rPr lang="en-US" altLang="en-US" dirty="0"/>
              <a:t>Can elect to file a consolidated return.</a:t>
            </a:r>
          </a:p>
          <a:p>
            <a:pPr marL="461963" lvl="1" indent="-461963"/>
            <a:r>
              <a:rPr lang="en-US" altLang="en-US" dirty="0"/>
              <a:t>If elected, the election is irrevocable for all future tax years.</a:t>
            </a:r>
          </a:p>
        </p:txBody>
      </p:sp>
    </p:spTree>
    <p:extLst>
      <p:ext uri="{BB962C8B-B14F-4D97-AF65-F5344CB8AC3E}">
        <p14:creationId xmlns:p14="http://schemas.microsoft.com/office/powerpoint/2010/main" val="39822648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a:bodyPr>
          <a:lstStyle/>
          <a:p>
            <a:r>
              <a:rPr lang="en-US" sz="3200" dirty="0"/>
              <a:t>Learning Objective #6: </a:t>
            </a:r>
            <a:r>
              <a:rPr lang="en-US" altLang="en-US" sz="3200" dirty="0"/>
              <a:t>Other Corporate Issues </a:t>
            </a:r>
            <a:r>
              <a:rPr lang="en-US" altLang="en-US" sz="1800" dirty="0"/>
              <a:t>2 of 3</a:t>
            </a:r>
            <a:endParaRPr lang="en-US" sz="18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pPr marL="465138" indent="-465138"/>
            <a:r>
              <a:rPr lang="en-US" altLang="en-US" dirty="0"/>
              <a:t>Brother-sister group</a:t>
            </a:r>
          </a:p>
          <a:p>
            <a:pPr marL="461963" lvl="1" indent="-461963"/>
            <a:r>
              <a:rPr lang="en-US" altLang="en-US" dirty="0"/>
              <a:t>Five or fewer persons own two or more corps</a:t>
            </a:r>
          </a:p>
          <a:p>
            <a:pPr marL="919163" lvl="2" indent="-461963"/>
            <a:r>
              <a:rPr lang="en-US" altLang="en-US" sz="2400" dirty="0"/>
              <a:t>Total ownership test – group owns at least 80% of the voting shares</a:t>
            </a:r>
          </a:p>
          <a:p>
            <a:pPr marL="919163" lvl="2" indent="-461963"/>
            <a:r>
              <a:rPr lang="en-US" altLang="en-US" sz="2400" dirty="0"/>
              <a:t>Common ownership test – group has common, identical, ownership of at least 50% of share value</a:t>
            </a:r>
          </a:p>
          <a:p>
            <a:pPr marL="461963" lvl="1" indent="-461963"/>
            <a:r>
              <a:rPr lang="en-US" altLang="en-US" dirty="0"/>
              <a:t>Must disclose to IRS.</a:t>
            </a:r>
          </a:p>
        </p:txBody>
      </p:sp>
    </p:spTree>
    <p:extLst>
      <p:ext uri="{BB962C8B-B14F-4D97-AF65-F5344CB8AC3E}">
        <p14:creationId xmlns:p14="http://schemas.microsoft.com/office/powerpoint/2010/main" val="38750960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a:bodyPr>
          <a:lstStyle/>
          <a:p>
            <a:r>
              <a:rPr lang="en-US" sz="3200" dirty="0"/>
              <a:t>Learning Objective #6: </a:t>
            </a:r>
            <a:r>
              <a:rPr lang="en-US" altLang="en-US" sz="3200" dirty="0"/>
              <a:t>Other Corporate Issues </a:t>
            </a:r>
            <a:r>
              <a:rPr lang="en-US" altLang="en-US" sz="1800" dirty="0"/>
              <a:t>3 of 3</a:t>
            </a:r>
            <a:endParaRPr lang="en-US" sz="18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749666"/>
            <a:ext cx="8229600" cy="4803534"/>
          </a:xfrm>
        </p:spPr>
        <p:txBody>
          <a:bodyPr>
            <a:noAutofit/>
          </a:bodyPr>
          <a:lstStyle/>
          <a:p>
            <a:pPr marL="465138" indent="-465138">
              <a:spcBef>
                <a:spcPts val="624"/>
              </a:spcBef>
            </a:pPr>
            <a:r>
              <a:rPr lang="en-US" altLang="en-US" sz="2400" dirty="0"/>
              <a:t>Business Interest Expense Limitation</a:t>
            </a:r>
          </a:p>
          <a:p>
            <a:pPr marL="461963" lvl="1" indent="-461963">
              <a:spcBef>
                <a:spcPts val="624"/>
              </a:spcBef>
            </a:pPr>
            <a:r>
              <a:rPr lang="en-US" altLang="en-US" sz="2400" dirty="0"/>
              <a:t>Business interest expense is only allowed to extent it does not exceed (a) business interest income plus (b) 30% of Adjusted Taxable Income (ATI)</a:t>
            </a:r>
          </a:p>
          <a:p>
            <a:pPr marL="919163" lvl="2" indent="-461963">
              <a:spcBef>
                <a:spcPts val="624"/>
              </a:spcBef>
            </a:pPr>
            <a:r>
              <a:rPr lang="en-US" altLang="en-US" dirty="0"/>
              <a:t>ATI is taxable income before business income or expense, any NOL, any deduction for depreciation, amortization, or depletion</a:t>
            </a:r>
          </a:p>
          <a:p>
            <a:pPr marL="461963" lvl="1" indent="-461963">
              <a:spcBef>
                <a:spcPts val="624"/>
              </a:spcBef>
            </a:pPr>
            <a:r>
              <a:rPr lang="en-US" altLang="en-US" sz="2400" dirty="0"/>
              <a:t>Disallowed interest is carried forward indefinitely</a:t>
            </a:r>
          </a:p>
          <a:p>
            <a:pPr marL="461963" lvl="1" indent="-461963">
              <a:spcBef>
                <a:spcPts val="624"/>
              </a:spcBef>
            </a:pPr>
            <a:r>
              <a:rPr lang="en-US" altLang="en-US" sz="2400" dirty="0"/>
              <a:t>This limitation does not apply to businesses with average annual gross receipts (in prior 3 years) of $25 million or less.</a:t>
            </a:r>
          </a:p>
        </p:txBody>
      </p:sp>
    </p:spTree>
    <p:extLst>
      <p:ext uri="{BB962C8B-B14F-4D97-AF65-F5344CB8AC3E}">
        <p14:creationId xmlns:p14="http://schemas.microsoft.com/office/powerpoint/2010/main" val="5665473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fontScale="90000"/>
          </a:bodyPr>
          <a:lstStyle/>
          <a:p>
            <a:r>
              <a:rPr lang="en-US" dirty="0"/>
              <a:t>Learning Objective #6: </a:t>
            </a:r>
            <a:r>
              <a:rPr lang="en-US" altLang="en-US" dirty="0"/>
              <a:t>Other Corporate Issues Concept Check 15-6</a:t>
            </a:r>
            <a:endParaRPr lang="en-US"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pPr marL="465138" indent="-465138">
              <a:buFont typeface="+mj-lt"/>
              <a:buAutoNum type="arabicPeriod"/>
            </a:pPr>
            <a:r>
              <a:rPr lang="en-US" altLang="en-US" i="1" dirty="0"/>
              <a:t>To be considered a parent-subsidiary group, the parent corporation must own, directly or indirectly, at least ____ percent of the subsidiary corporation.</a:t>
            </a:r>
          </a:p>
          <a:p>
            <a:r>
              <a:rPr lang="en-US" altLang="en-US" b="1" i="1" dirty="0"/>
              <a:t>80%</a:t>
            </a:r>
          </a:p>
          <a:p>
            <a:pPr marL="465138" indent="-465138">
              <a:buFont typeface="+mj-lt"/>
              <a:buAutoNum type="arabicPeriod" startAt="2"/>
            </a:pPr>
            <a:r>
              <a:rPr lang="en-US" altLang="en-US" i="1" dirty="0"/>
              <a:t>A brother-sister group may exist if ______ or fewer persons own two or more corporations.</a:t>
            </a:r>
          </a:p>
          <a:p>
            <a:r>
              <a:rPr lang="en-US" altLang="en-US" b="1" i="1" dirty="0"/>
              <a:t>Five</a:t>
            </a:r>
          </a:p>
        </p:txBody>
      </p:sp>
    </p:spTree>
    <p:extLst>
      <p:ext uri="{BB962C8B-B14F-4D97-AF65-F5344CB8AC3E}">
        <p14:creationId xmlns:p14="http://schemas.microsoft.com/office/powerpoint/2010/main" val="30361982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a:xfrm>
            <a:off x="45720" y="76200"/>
            <a:ext cx="9052560" cy="1673466"/>
          </a:xfrm>
        </p:spPr>
        <p:txBody>
          <a:bodyPr>
            <a:normAutofit/>
          </a:bodyPr>
          <a:lstStyle/>
          <a:p>
            <a:r>
              <a:rPr lang="en-US" sz="3200" dirty="0"/>
              <a:t>Learning Objective #7: </a:t>
            </a:r>
            <a:r>
              <a:rPr lang="en-US" altLang="en-US" sz="3200" dirty="0"/>
              <a:t>Subchapter S Corporations </a:t>
            </a:r>
            <a:r>
              <a:rPr lang="en-US" altLang="en-US" sz="1800" dirty="0"/>
              <a:t>1 of 6</a:t>
            </a:r>
            <a:endParaRPr lang="en-US" sz="18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lstStyle/>
          <a:p>
            <a:r>
              <a:rPr lang="en-US" altLang="en-US" dirty="0"/>
              <a:t>Subchapter S corporations are “regular” corporations that affirmatively elect to be taxed in a manner similar to a partnership</a:t>
            </a:r>
          </a:p>
          <a:p>
            <a:pPr marL="465138" indent="-465138"/>
            <a:r>
              <a:rPr lang="en-US" altLang="en-US" dirty="0"/>
              <a:t>File a Form 1120S</a:t>
            </a:r>
          </a:p>
          <a:p>
            <a:r>
              <a:rPr lang="en-US" altLang="en-US" dirty="0"/>
              <a:t>Returns must be filed by the 15th day of the third month after year end with a six-month extension permitted.</a:t>
            </a:r>
          </a:p>
        </p:txBody>
      </p:sp>
    </p:spTree>
    <p:extLst>
      <p:ext uri="{BB962C8B-B14F-4D97-AF65-F5344CB8AC3E}">
        <p14:creationId xmlns:p14="http://schemas.microsoft.com/office/powerpoint/2010/main" val="11831911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a:xfrm>
            <a:off x="45720" y="76200"/>
            <a:ext cx="9052560" cy="1673466"/>
          </a:xfrm>
        </p:spPr>
        <p:txBody>
          <a:bodyPr>
            <a:normAutofit/>
          </a:bodyPr>
          <a:lstStyle/>
          <a:p>
            <a:r>
              <a:rPr lang="en-US" sz="3200" dirty="0"/>
              <a:t>Learning Objective #7: </a:t>
            </a:r>
            <a:r>
              <a:rPr lang="en-US" altLang="en-US" sz="3200" dirty="0"/>
              <a:t>Subchapter S Corporations </a:t>
            </a:r>
            <a:r>
              <a:rPr lang="en-US" altLang="en-US" sz="1800" dirty="0"/>
              <a:t>2 of 6</a:t>
            </a:r>
            <a:endParaRPr lang="en-US" sz="18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pPr marL="465138" indent="-465138"/>
            <a:r>
              <a:rPr lang="en-US" altLang="en-US" dirty="0"/>
              <a:t>Must meet four tests to elect Sub S status:</a:t>
            </a:r>
          </a:p>
          <a:p>
            <a:pPr marL="461963" lvl="1" indent="-461963"/>
            <a:r>
              <a:rPr lang="en-US" altLang="en-US" dirty="0"/>
              <a:t>Be a domestic corporation</a:t>
            </a:r>
          </a:p>
          <a:p>
            <a:pPr marL="461963" lvl="1" indent="-461963"/>
            <a:r>
              <a:rPr lang="en-US" altLang="en-US" dirty="0"/>
              <a:t>Have 100 or fewer shareholders</a:t>
            </a:r>
          </a:p>
          <a:p>
            <a:pPr marL="461963" lvl="1" indent="-461963"/>
            <a:r>
              <a:rPr lang="en-US" altLang="en-US" dirty="0"/>
              <a:t>Have one class of stock</a:t>
            </a:r>
          </a:p>
          <a:p>
            <a:pPr marL="461963" lvl="1" indent="-461963"/>
            <a:r>
              <a:rPr lang="en-US" altLang="en-US" dirty="0"/>
              <a:t>Have shareholders who are U.S. citizens or resident aliens.</a:t>
            </a:r>
          </a:p>
        </p:txBody>
      </p:sp>
    </p:spTree>
    <p:extLst>
      <p:ext uri="{BB962C8B-B14F-4D97-AF65-F5344CB8AC3E}">
        <p14:creationId xmlns:p14="http://schemas.microsoft.com/office/powerpoint/2010/main" val="28378238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a:xfrm>
            <a:off x="45720" y="76200"/>
            <a:ext cx="9052560" cy="1673466"/>
          </a:xfrm>
        </p:spPr>
        <p:txBody>
          <a:bodyPr>
            <a:normAutofit/>
          </a:bodyPr>
          <a:lstStyle/>
          <a:p>
            <a:r>
              <a:rPr lang="en-US" sz="3200" dirty="0"/>
              <a:t>Learning Objective #7: </a:t>
            </a:r>
            <a:r>
              <a:rPr lang="en-US" altLang="en-US" sz="3200" dirty="0"/>
              <a:t>Subchapter S Corporations </a:t>
            </a:r>
            <a:r>
              <a:rPr lang="en-US" altLang="en-US" sz="1800" dirty="0"/>
              <a:t>3 of 6</a:t>
            </a:r>
            <a:endParaRPr lang="en-US" sz="18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r>
              <a:rPr lang="en-US" altLang="en-US" dirty="0"/>
              <a:t>Sub S corporations report taxable income and separately stated items</a:t>
            </a:r>
          </a:p>
          <a:p>
            <a:pPr marL="461963" lvl="1" indent="-461963"/>
            <a:r>
              <a:rPr lang="en-US" altLang="en-US" dirty="0"/>
              <a:t>Separately stated items are very similar to those reported by a partnership</a:t>
            </a:r>
          </a:p>
          <a:p>
            <a:r>
              <a:rPr lang="en-US" altLang="en-US" dirty="0"/>
              <a:t>Sub S corporation does not pay tax. The shareholders do.</a:t>
            </a:r>
          </a:p>
        </p:txBody>
      </p:sp>
    </p:spTree>
    <p:extLst>
      <p:ext uri="{BB962C8B-B14F-4D97-AF65-F5344CB8AC3E}">
        <p14:creationId xmlns:p14="http://schemas.microsoft.com/office/powerpoint/2010/main" val="37895421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a:xfrm>
            <a:off x="45720" y="76200"/>
            <a:ext cx="9052560" cy="1673466"/>
          </a:xfrm>
        </p:spPr>
        <p:txBody>
          <a:bodyPr>
            <a:normAutofit/>
          </a:bodyPr>
          <a:lstStyle/>
          <a:p>
            <a:r>
              <a:rPr lang="en-US" sz="3200" dirty="0"/>
              <a:t>Learning Objective #7: </a:t>
            </a:r>
            <a:r>
              <a:rPr lang="en-US" altLang="en-US" sz="3200" dirty="0"/>
              <a:t>Subchapter S Corporations </a:t>
            </a:r>
            <a:r>
              <a:rPr lang="en-US" altLang="en-US" sz="1800" dirty="0"/>
              <a:t>4 of 6</a:t>
            </a:r>
            <a:endParaRPr lang="en-US" sz="18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r>
              <a:rPr lang="en-US" altLang="en-US" dirty="0"/>
              <a:t>Shareholder basis is determined similar to a partnership except corporate debt does </a:t>
            </a:r>
            <a:r>
              <a:rPr lang="en-US" altLang="en-US" b="1" i="1" dirty="0"/>
              <a:t>not </a:t>
            </a:r>
            <a:r>
              <a:rPr lang="en-US" altLang="en-US" dirty="0"/>
              <a:t>affect shareholder basis.</a:t>
            </a:r>
          </a:p>
          <a:p>
            <a:pPr marL="465138" indent="-465138"/>
            <a:r>
              <a:rPr lang="en-US" altLang="en-US" dirty="0"/>
              <a:t>Basis increased by:</a:t>
            </a:r>
          </a:p>
          <a:p>
            <a:pPr marL="461963" lvl="1" indent="-461963"/>
            <a:r>
              <a:rPr lang="en-US" altLang="en-US" dirty="0"/>
              <a:t>Net income</a:t>
            </a:r>
          </a:p>
          <a:p>
            <a:pPr marL="461963" lvl="1" indent="-461963"/>
            <a:r>
              <a:rPr lang="en-US" altLang="en-US" dirty="0"/>
              <a:t>Separately stated positive items</a:t>
            </a:r>
          </a:p>
          <a:p>
            <a:pPr marL="461963" lvl="1" indent="-461963"/>
            <a:r>
              <a:rPr lang="en-US" altLang="en-US" dirty="0"/>
              <a:t>Capital contributions</a:t>
            </a:r>
          </a:p>
          <a:p>
            <a:pPr marL="461963" lvl="1" indent="-461963"/>
            <a:r>
              <a:rPr lang="en-US" altLang="en-US" dirty="0"/>
              <a:t>Loans from the shareholder to the corporation</a:t>
            </a:r>
          </a:p>
        </p:txBody>
      </p:sp>
    </p:spTree>
    <p:extLst>
      <p:ext uri="{BB962C8B-B14F-4D97-AF65-F5344CB8AC3E}">
        <p14:creationId xmlns:p14="http://schemas.microsoft.com/office/powerpoint/2010/main" val="6600985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a:xfrm>
            <a:off x="45720" y="76200"/>
            <a:ext cx="9052560" cy="1673466"/>
          </a:xfrm>
        </p:spPr>
        <p:txBody>
          <a:bodyPr>
            <a:normAutofit/>
          </a:bodyPr>
          <a:lstStyle/>
          <a:p>
            <a:r>
              <a:rPr lang="en-US" sz="3200" dirty="0"/>
              <a:t>Learning Objective #7: </a:t>
            </a:r>
            <a:r>
              <a:rPr lang="en-US" altLang="en-US" sz="3200" dirty="0"/>
              <a:t>Subchapter S Corporations </a:t>
            </a:r>
            <a:r>
              <a:rPr lang="en-US" altLang="en-US" sz="1800" dirty="0"/>
              <a:t>5 of 6</a:t>
            </a:r>
            <a:endParaRPr lang="en-US" sz="18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pPr marL="465138" indent="-465138"/>
            <a:r>
              <a:rPr lang="en-US" altLang="en-US" dirty="0"/>
              <a:t>Basis is decreased by:</a:t>
            </a:r>
          </a:p>
          <a:p>
            <a:pPr marL="461963" lvl="1" indent="-461963"/>
            <a:r>
              <a:rPr lang="en-US" altLang="en-US" dirty="0"/>
              <a:t>Net losses</a:t>
            </a:r>
          </a:p>
          <a:p>
            <a:pPr marL="461963" lvl="1" indent="-461963"/>
            <a:r>
              <a:rPr lang="en-US" altLang="en-US" dirty="0"/>
              <a:t>Separately stated negative items</a:t>
            </a:r>
          </a:p>
          <a:p>
            <a:pPr marL="461963" lvl="1" indent="-461963"/>
            <a:r>
              <a:rPr lang="en-US" altLang="en-US" dirty="0"/>
              <a:t>Distributions from the corporation at FMV</a:t>
            </a:r>
          </a:p>
          <a:p>
            <a:pPr marL="465138" indent="-465138"/>
            <a:r>
              <a:rPr lang="en-US" altLang="en-US" dirty="0"/>
              <a:t>Basis cannot go below zero.</a:t>
            </a:r>
          </a:p>
          <a:p>
            <a:pPr marL="461963" lvl="1" indent="-461963"/>
            <a:r>
              <a:rPr lang="en-US" altLang="en-US" dirty="0"/>
              <a:t>If negative basis is implied, the amount is carried forward.</a:t>
            </a:r>
          </a:p>
        </p:txBody>
      </p:sp>
    </p:spTree>
    <p:extLst>
      <p:ext uri="{BB962C8B-B14F-4D97-AF65-F5344CB8AC3E}">
        <p14:creationId xmlns:p14="http://schemas.microsoft.com/office/powerpoint/2010/main" val="6224472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a:xfrm>
            <a:off x="45720" y="76200"/>
            <a:ext cx="9052560" cy="1673466"/>
          </a:xfrm>
        </p:spPr>
        <p:txBody>
          <a:bodyPr>
            <a:normAutofit/>
          </a:bodyPr>
          <a:lstStyle/>
          <a:p>
            <a:r>
              <a:rPr lang="en-US" sz="3200" dirty="0"/>
              <a:t>Learning Objective #7: </a:t>
            </a:r>
            <a:r>
              <a:rPr lang="en-US" altLang="en-US" sz="3200" dirty="0"/>
              <a:t>Subchapter S Corporations </a:t>
            </a:r>
            <a:r>
              <a:rPr lang="en-US" altLang="en-US" sz="1800" dirty="0"/>
              <a:t>6 of 6</a:t>
            </a:r>
            <a:endParaRPr lang="en-US" sz="18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lstStyle/>
          <a:p>
            <a:r>
              <a:rPr lang="en-US" altLang="en-US" dirty="0"/>
              <a:t>Subchapter S distributions are not taxable to shareholders</a:t>
            </a:r>
          </a:p>
          <a:p>
            <a:pPr marL="461963" lvl="1" indent="-461963"/>
            <a:r>
              <a:rPr lang="en-US" altLang="en-US" sz="2400" dirty="0"/>
              <a:t>Shareholders have already been taxed on the income</a:t>
            </a:r>
          </a:p>
          <a:p>
            <a:pPr marL="461963" lvl="1" indent="-461963"/>
            <a:r>
              <a:rPr lang="en-US" altLang="en-US" sz="2400" dirty="0"/>
              <a:t>Similar to a partnership in that income is taxed and distributions are generally not taxed.</a:t>
            </a:r>
          </a:p>
        </p:txBody>
      </p:sp>
    </p:spTree>
    <p:extLst>
      <p:ext uri="{BB962C8B-B14F-4D97-AF65-F5344CB8AC3E}">
        <p14:creationId xmlns:p14="http://schemas.microsoft.com/office/powerpoint/2010/main" val="11727231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fontScale="90000"/>
          </a:bodyPr>
          <a:lstStyle/>
          <a:p>
            <a:r>
              <a:rPr lang="en-US" dirty="0"/>
              <a:t>Learning Objective #1: </a:t>
            </a:r>
            <a:r>
              <a:rPr lang="en-US" altLang="en-US" dirty="0"/>
              <a:t>Corporate Formation and Filing Requirements – Concept Check 15-1</a:t>
            </a:r>
            <a:endParaRPr lang="en-US"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fontScale="92500"/>
          </a:bodyPr>
          <a:lstStyle/>
          <a:p>
            <a:pPr marL="465138" indent="-465138">
              <a:buFont typeface="+mj-lt"/>
              <a:buAutoNum type="arabicPeriod"/>
            </a:pPr>
            <a:r>
              <a:rPr lang="en-US" altLang="en-US" sz="2800" i="1" dirty="0"/>
              <a:t>A corporation can use either the cash or accrual method of accounting. True or False?</a:t>
            </a:r>
          </a:p>
          <a:p>
            <a:r>
              <a:rPr lang="en-US" altLang="en-US" sz="2800" b="1" i="1" dirty="0"/>
              <a:t>False</a:t>
            </a:r>
          </a:p>
          <a:p>
            <a:pPr marL="465138" indent="-465138">
              <a:buFont typeface="+mj-lt"/>
              <a:buAutoNum type="arabicPeriod" startAt="2"/>
            </a:pPr>
            <a:r>
              <a:rPr lang="en-US" altLang="en-US" sz="2800" i="1" dirty="0"/>
              <a:t>Calendar year corporate tax returns are due ________ if no extension is requested.</a:t>
            </a:r>
          </a:p>
          <a:p>
            <a:r>
              <a:rPr lang="en-US" altLang="en-US" sz="2800" b="1" i="1" dirty="0"/>
              <a:t>3.5 months after the end of the fiscal year</a:t>
            </a:r>
          </a:p>
          <a:p>
            <a:pPr marL="465138" indent="-465138">
              <a:buFont typeface="+mj-lt"/>
              <a:buAutoNum type="arabicPeriod" startAt="3"/>
            </a:pPr>
            <a:r>
              <a:rPr lang="en-US" altLang="en-US" sz="2800" i="1" dirty="0"/>
              <a:t>The tax year of a corporation must end on December 31. True or False?</a:t>
            </a:r>
          </a:p>
          <a:p>
            <a:r>
              <a:rPr lang="en-US" altLang="en-US" sz="2800" b="1" i="1" dirty="0"/>
              <a:t>False</a:t>
            </a:r>
          </a:p>
        </p:txBody>
      </p:sp>
    </p:spTree>
    <p:extLst>
      <p:ext uri="{BB962C8B-B14F-4D97-AF65-F5344CB8AC3E}">
        <p14:creationId xmlns:p14="http://schemas.microsoft.com/office/powerpoint/2010/main" val="8835221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fontScale="90000"/>
          </a:bodyPr>
          <a:lstStyle/>
          <a:p>
            <a:r>
              <a:rPr lang="en-US" dirty="0"/>
              <a:t>Learning Objective #7: </a:t>
            </a:r>
            <a:r>
              <a:rPr lang="en-US" altLang="en-US" dirty="0"/>
              <a:t>Subchapter S Corporations Concept Check 15-7 </a:t>
            </a:r>
            <a:r>
              <a:rPr lang="en-US" altLang="en-US" sz="2000" dirty="0"/>
              <a:t>1 of 2</a:t>
            </a:r>
            <a:endParaRPr lang="en-US" sz="20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pPr marL="457200" indent="-457200">
              <a:spcBef>
                <a:spcPts val="624"/>
              </a:spcBef>
              <a:buFont typeface="+mj-lt"/>
              <a:buAutoNum type="arabicPeriod"/>
            </a:pPr>
            <a:r>
              <a:rPr lang="en-US" altLang="en-US" sz="2400" i="1" dirty="0"/>
              <a:t>Corporations with fewer than 100 shareholders are automatically considered Subchapter S corporations. True or False?</a:t>
            </a:r>
          </a:p>
          <a:p>
            <a:pPr>
              <a:spcBef>
                <a:spcPts val="624"/>
              </a:spcBef>
            </a:pPr>
            <a:r>
              <a:rPr lang="en-US" altLang="en-US" sz="2400" b="1" i="1" dirty="0"/>
              <a:t>False</a:t>
            </a:r>
            <a:endParaRPr lang="en-US" altLang="en-US" sz="2400" i="1" dirty="0"/>
          </a:p>
          <a:p>
            <a:pPr marL="457200" indent="-457200">
              <a:spcBef>
                <a:spcPts val="624"/>
              </a:spcBef>
              <a:buFont typeface="+mj-lt"/>
              <a:buAutoNum type="arabicPeriod" startAt="2"/>
            </a:pPr>
            <a:r>
              <a:rPr lang="en-US" altLang="en-US" sz="2400" i="1" dirty="0"/>
              <a:t>A Subchapter S corporation is taxed in a manner similar to a partnership. True or False?</a:t>
            </a:r>
          </a:p>
          <a:p>
            <a:pPr>
              <a:spcBef>
                <a:spcPts val="624"/>
              </a:spcBef>
            </a:pPr>
            <a:r>
              <a:rPr lang="en-US" altLang="en-US" sz="2400" b="1" i="1" dirty="0"/>
              <a:t>True</a:t>
            </a:r>
          </a:p>
          <a:p>
            <a:pPr marL="514350" indent="-514350">
              <a:spcBef>
                <a:spcPts val="624"/>
              </a:spcBef>
              <a:buFont typeface="+mj-lt"/>
              <a:buAutoNum type="arabicPeriod" startAt="3"/>
            </a:pPr>
            <a:r>
              <a:rPr lang="en-US" altLang="en-US" sz="2400" i="1" dirty="0"/>
              <a:t>Subchapter S corporations file a Form ______.</a:t>
            </a:r>
          </a:p>
          <a:p>
            <a:pPr>
              <a:spcBef>
                <a:spcPts val="624"/>
              </a:spcBef>
            </a:pPr>
            <a:r>
              <a:rPr lang="en-US" altLang="en-US" sz="2400" b="1" i="1" dirty="0"/>
              <a:t>1120S</a:t>
            </a:r>
          </a:p>
        </p:txBody>
      </p:sp>
    </p:spTree>
    <p:extLst>
      <p:ext uri="{BB962C8B-B14F-4D97-AF65-F5344CB8AC3E}">
        <p14:creationId xmlns:p14="http://schemas.microsoft.com/office/powerpoint/2010/main" val="21576483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fontScale="90000"/>
          </a:bodyPr>
          <a:lstStyle/>
          <a:p>
            <a:r>
              <a:rPr lang="en-US" dirty="0"/>
              <a:t>Learning Objective #7: </a:t>
            </a:r>
            <a:r>
              <a:rPr lang="en-US" altLang="en-US" dirty="0"/>
              <a:t>Subchapter S Corporations Concept Check 15-7 </a:t>
            </a:r>
            <a:r>
              <a:rPr lang="en-US" altLang="en-US" sz="2000" dirty="0"/>
              <a:t>2 of 2</a:t>
            </a:r>
            <a:endParaRPr lang="en-US" sz="20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Autofit/>
          </a:bodyPr>
          <a:lstStyle/>
          <a:p>
            <a:pPr marL="514350" indent="-514350">
              <a:spcBef>
                <a:spcPts val="624"/>
              </a:spcBef>
              <a:buFont typeface="+mj-lt"/>
              <a:buAutoNum type="arabicPeriod" startAt="4"/>
            </a:pPr>
            <a:r>
              <a:rPr lang="en-US" altLang="en-US" sz="2400" i="1" dirty="0"/>
              <a:t>Alyssa is a shareholder in a Subchapter S corporation and has a basis of $1,000 in her stock. The corporation gives her a $200 cash dividend. Is this dividend taxable to Alyssa?</a:t>
            </a:r>
          </a:p>
          <a:p>
            <a:pPr>
              <a:spcBef>
                <a:spcPts val="624"/>
              </a:spcBef>
            </a:pPr>
            <a:r>
              <a:rPr lang="en-US" altLang="en-US" sz="2400" b="1" i="1" dirty="0"/>
              <a:t>Not taxable</a:t>
            </a:r>
          </a:p>
          <a:p>
            <a:pPr marL="514350" indent="-514350">
              <a:spcBef>
                <a:spcPts val="624"/>
              </a:spcBef>
              <a:buFont typeface="+mj-lt"/>
              <a:buAutoNum type="arabicPeriod" startAt="5"/>
            </a:pPr>
            <a:r>
              <a:rPr lang="en-US" altLang="en-US" sz="2400" i="1" dirty="0"/>
              <a:t>Similar to a partnership, shareholders of a Subchapter S corporation increase the basis of their stock by their share of corporate debts. True or False?</a:t>
            </a:r>
          </a:p>
          <a:p>
            <a:pPr>
              <a:spcBef>
                <a:spcPts val="624"/>
              </a:spcBef>
            </a:pPr>
            <a:r>
              <a:rPr lang="en-US" altLang="en-US" sz="2400" b="1" i="1" dirty="0"/>
              <a:t>False</a:t>
            </a:r>
          </a:p>
        </p:txBody>
      </p:sp>
    </p:spTree>
    <p:extLst>
      <p:ext uri="{BB962C8B-B14F-4D97-AF65-F5344CB8AC3E}">
        <p14:creationId xmlns:p14="http://schemas.microsoft.com/office/powerpoint/2010/main" val="3086187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a:bodyPr>
          <a:lstStyle/>
          <a:p>
            <a:r>
              <a:rPr lang="en-US" sz="3200" dirty="0"/>
              <a:t>Learning Objective #2: </a:t>
            </a:r>
            <a:r>
              <a:rPr lang="en-US" altLang="en-US" sz="3200" dirty="0"/>
              <a:t>Basis </a:t>
            </a:r>
            <a:r>
              <a:rPr lang="en-US" altLang="en-US" sz="1800" dirty="0"/>
              <a:t>1 of 4</a:t>
            </a:r>
            <a:endParaRPr lang="en-US" sz="18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lstStyle/>
          <a:p>
            <a:r>
              <a:rPr lang="en-US" altLang="en-US" dirty="0"/>
              <a:t>On formation of a corporation, transferors are exchanging cash and/or property for stock.</a:t>
            </a:r>
          </a:p>
          <a:p>
            <a:r>
              <a:rPr lang="en-US" altLang="en-US" dirty="0"/>
              <a:t>Generally, on corporate formation, no gain is recognized by the transferors if, immediately after the transfer, the transferors control 80% or more of the corporation.</a:t>
            </a:r>
          </a:p>
        </p:txBody>
      </p:sp>
    </p:spTree>
    <p:extLst>
      <p:ext uri="{BB962C8B-B14F-4D97-AF65-F5344CB8AC3E}">
        <p14:creationId xmlns:p14="http://schemas.microsoft.com/office/powerpoint/2010/main" val="1251755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a:bodyPr>
          <a:lstStyle/>
          <a:p>
            <a:r>
              <a:rPr lang="en-US" sz="3200" dirty="0"/>
              <a:t>Learning Objective #2: </a:t>
            </a:r>
            <a:r>
              <a:rPr lang="en-US" altLang="en-US" sz="3200" dirty="0"/>
              <a:t>Basis </a:t>
            </a:r>
            <a:r>
              <a:rPr lang="en-US" altLang="en-US" sz="1800" dirty="0"/>
              <a:t>2 of 4</a:t>
            </a:r>
            <a:endParaRPr lang="en-US" sz="18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lstStyle/>
          <a:p>
            <a:r>
              <a:rPr lang="en-US" altLang="en-US" dirty="0"/>
              <a:t>Two cases in which gain may be recognized by the transferor(s):</a:t>
            </a:r>
          </a:p>
          <a:p>
            <a:pPr marL="461963" lvl="1" indent="-461963">
              <a:buFont typeface="+mj-lt"/>
              <a:buAutoNum type="arabicPeriod"/>
            </a:pPr>
            <a:r>
              <a:rPr lang="en-US" altLang="en-US" dirty="0"/>
              <a:t>If shareholder contributes an asset subject to a liability and the relief of liability is greater than basis then the gain recognized will be equal to the excess.</a:t>
            </a:r>
          </a:p>
          <a:p>
            <a:pPr marL="461963" lvl="1" indent="-461963">
              <a:buFont typeface="+mj-lt"/>
              <a:buAutoNum type="arabicPeriod"/>
            </a:pPr>
            <a:r>
              <a:rPr lang="en-US" altLang="en-US" dirty="0"/>
              <a:t>Cash or other property received (boot) triggers gain equal to the lesser of the boot received or the gain</a:t>
            </a:r>
          </a:p>
        </p:txBody>
      </p:sp>
    </p:spTree>
    <p:extLst>
      <p:ext uri="{BB962C8B-B14F-4D97-AF65-F5344CB8AC3E}">
        <p14:creationId xmlns:p14="http://schemas.microsoft.com/office/powerpoint/2010/main" val="11039559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a:bodyPr>
          <a:lstStyle/>
          <a:p>
            <a:r>
              <a:rPr lang="en-US" sz="3200" dirty="0"/>
              <a:t>Learning Objective #2: Basis </a:t>
            </a:r>
            <a:r>
              <a:rPr lang="en-US" sz="1800" dirty="0"/>
              <a:t>3 of 4</a:t>
            </a:r>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lstStyle/>
          <a:p>
            <a:r>
              <a:rPr lang="en-US" altLang="en-US" dirty="0"/>
              <a:t>Basis of the contributed property to the corporation (inside basis)</a:t>
            </a:r>
          </a:p>
          <a:p>
            <a:pPr marL="461963" lvl="1" indent="-461963"/>
            <a:r>
              <a:rPr lang="en-US" altLang="en-US" sz="2400" dirty="0"/>
              <a:t>Equal to the basis in the hands of the shareholder plus any gain recognized by the shareholder</a:t>
            </a:r>
          </a:p>
        </p:txBody>
      </p:sp>
    </p:spTree>
    <p:extLst>
      <p:ext uri="{BB962C8B-B14F-4D97-AF65-F5344CB8AC3E}">
        <p14:creationId xmlns:p14="http://schemas.microsoft.com/office/powerpoint/2010/main" val="34319450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a:bodyPr>
          <a:lstStyle/>
          <a:p>
            <a:r>
              <a:rPr lang="en-US" sz="3200" dirty="0"/>
              <a:t>Learning Objective #2: </a:t>
            </a:r>
            <a:r>
              <a:rPr lang="en-US" altLang="en-US" sz="3200" dirty="0"/>
              <a:t>Basis </a:t>
            </a:r>
            <a:r>
              <a:rPr lang="en-US" altLang="en-US" sz="1800" dirty="0"/>
              <a:t>4 of 4</a:t>
            </a:r>
            <a:endParaRPr lang="en-US" sz="18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r>
              <a:rPr lang="en-US" altLang="en-US" dirty="0"/>
              <a:t>Basis of the stock to the shareholder (outside basis)</a:t>
            </a:r>
          </a:p>
          <a:p>
            <a:pPr marL="461963" lvl="1" indent="-461963"/>
            <a:r>
              <a:rPr lang="en-US" altLang="en-US" dirty="0"/>
              <a:t>Equal to the basis of the property contributed, plus any gain recognized, minus any boot received (boot includes any relief of liability).</a:t>
            </a:r>
          </a:p>
          <a:p>
            <a:r>
              <a:rPr lang="en-US" altLang="en-US" dirty="0"/>
              <a:t>Unless shareholder increases or decreases his or her proportionate ownership, outside basis generally does not change.</a:t>
            </a:r>
          </a:p>
        </p:txBody>
      </p:sp>
    </p:spTree>
    <p:extLst>
      <p:ext uri="{BB962C8B-B14F-4D97-AF65-F5344CB8AC3E}">
        <p14:creationId xmlns:p14="http://schemas.microsoft.com/office/powerpoint/2010/main" val="35065950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496E-4E67-44AB-A515-2840F719CF01}"/>
              </a:ext>
            </a:extLst>
          </p:cNvPr>
          <p:cNvSpPr>
            <a:spLocks noGrp="1"/>
          </p:cNvSpPr>
          <p:nvPr>
            <p:ph type="title"/>
          </p:nvPr>
        </p:nvSpPr>
        <p:spPr/>
        <p:txBody>
          <a:bodyPr>
            <a:normAutofit/>
          </a:bodyPr>
          <a:lstStyle/>
          <a:p>
            <a:r>
              <a:rPr lang="en-US" sz="3200" dirty="0"/>
              <a:t>Learning Objective #2: </a:t>
            </a:r>
            <a:r>
              <a:rPr lang="en-US" altLang="en-US" sz="3200" dirty="0"/>
              <a:t>Basis Concept Check 15-2 </a:t>
            </a:r>
            <a:r>
              <a:rPr lang="en-US" altLang="en-US" sz="1800" dirty="0"/>
              <a:t>1 of 2</a:t>
            </a:r>
            <a:endParaRPr lang="en-US" sz="1800" dirty="0"/>
          </a:p>
        </p:txBody>
      </p:sp>
      <p:sp>
        <p:nvSpPr>
          <p:cNvPr id="3" name="Content Placeholder 2">
            <a:extLst>
              <a:ext uri="{FF2B5EF4-FFF2-40B4-BE49-F238E27FC236}">
                <a16:creationId xmlns:a16="http://schemas.microsoft.com/office/drawing/2014/main" id="{99DBE825-3C07-4D69-AD2A-9CB78643F802}"/>
              </a:ext>
            </a:extLst>
          </p:cNvPr>
          <p:cNvSpPr>
            <a:spLocks noGrp="1"/>
          </p:cNvSpPr>
          <p:nvPr>
            <p:ph sz="quarter" idx="10"/>
          </p:nvPr>
        </p:nvSpPr>
        <p:spPr>
          <a:xfrm>
            <a:off x="457200" y="1981200"/>
            <a:ext cx="8229600" cy="4572000"/>
          </a:xfrm>
        </p:spPr>
        <p:txBody>
          <a:bodyPr>
            <a:normAutofit/>
          </a:bodyPr>
          <a:lstStyle/>
          <a:p>
            <a:pPr marL="465138" indent="-465138">
              <a:buFont typeface="+mj-lt"/>
              <a:buAutoNum type="arabicPeriod"/>
            </a:pPr>
            <a:r>
              <a:rPr lang="en-US" altLang="en-US" i="1" dirty="0"/>
              <a:t>When forming a corporation, if the transferors control at least 80% of the corporate entity, then the formation will generally be tax free. True or False?</a:t>
            </a:r>
          </a:p>
          <a:p>
            <a:pPr>
              <a:spcAft>
                <a:spcPts val="1800"/>
              </a:spcAft>
            </a:pPr>
            <a:r>
              <a:rPr lang="en-US" altLang="en-US" b="1" i="1" dirty="0"/>
              <a:t>True</a:t>
            </a:r>
          </a:p>
          <a:p>
            <a:pPr marL="465138" indent="-465138">
              <a:buFont typeface="+mj-lt"/>
              <a:buAutoNum type="arabicPeriod" startAt="2"/>
            </a:pPr>
            <a:r>
              <a:rPr lang="en-US" altLang="en-US" i="1" dirty="0"/>
              <a:t>The basis to the corporation of property received is equal to _______________.</a:t>
            </a:r>
          </a:p>
          <a:p>
            <a:r>
              <a:rPr lang="en-US" altLang="en-US" b="1" i="1" dirty="0"/>
              <a:t>Shareholder basis plus gain recognized by shareholder.</a:t>
            </a:r>
          </a:p>
        </p:txBody>
      </p:sp>
    </p:spTree>
    <p:extLst>
      <p:ext uri="{BB962C8B-B14F-4D97-AF65-F5344CB8AC3E}">
        <p14:creationId xmlns:p14="http://schemas.microsoft.com/office/powerpoint/2010/main" val="2185190695"/>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5270</TotalTime>
  <Words>3492</Words>
  <Application>Microsoft Office PowerPoint</Application>
  <PresentationFormat>On-screen Show (4:3)</PresentationFormat>
  <Paragraphs>285</Paragraphs>
  <Slides>41</Slides>
  <Notes>41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41</vt:i4>
      </vt:variant>
    </vt:vector>
  </HeadingPairs>
  <TitlesOfParts>
    <vt:vector size="45" baseType="lpstr">
      <vt:lpstr>Arial</vt:lpstr>
      <vt:lpstr>Calibri</vt:lpstr>
      <vt:lpstr>Verdana</vt:lpstr>
      <vt:lpstr>1_Office Theme</vt:lpstr>
      <vt:lpstr>Fundamentals of Taxation 2019 Edition Cruz, Deschamps, Niswander, Prendergast, Schisler</vt:lpstr>
      <vt:lpstr>Learning Objective #1: Corporate Formation and Filing Requirements 1 of 2</vt:lpstr>
      <vt:lpstr>Learning Objective #1: Corporate Formation and Filing Requirements 2 of 2</vt:lpstr>
      <vt:lpstr>Learning Objective #1: Corporate Formation and Filing Requirements – Concept Check 15-1</vt:lpstr>
      <vt:lpstr>Learning Objective #2: Basis 1 of 4</vt:lpstr>
      <vt:lpstr>Learning Objective #2: Basis 2 of 4</vt:lpstr>
      <vt:lpstr>Learning Objective #2: Basis 3 of 4</vt:lpstr>
      <vt:lpstr>Learning Objective #2: Basis 4 of 4</vt:lpstr>
      <vt:lpstr>Learning Objective #2: Basis Concept Check 15-2 1 of 2</vt:lpstr>
      <vt:lpstr>Learning Objective #2: Basis Concept Check 15-2 2 of 2</vt:lpstr>
      <vt:lpstr>Learning Objective #3: Taxable Income &amp; Tax Liability 1 of 7</vt:lpstr>
      <vt:lpstr>Learning Objective #3: Taxable Income &amp; Tax Liability 2 of 7</vt:lpstr>
      <vt:lpstr>Learning Objective #3: Taxable Income &amp; Tax Liability 3 of 7</vt:lpstr>
      <vt:lpstr>Learning Objective #3: Taxable Income &amp; Tax Liability 4 of 7</vt:lpstr>
      <vt:lpstr>Learning Objective #3: Taxable Income &amp; Tax Liability 5 of 7</vt:lpstr>
      <vt:lpstr>Learning Objective #3: Taxable Income &amp; Tax Liability 6 of 7</vt:lpstr>
      <vt:lpstr>Learning Objective #3: Taxable Income &amp; Tax Liability 7 of 7</vt:lpstr>
      <vt:lpstr>Learning Objective #3: Taxable Income &amp; Tax Liability Concept Check 15-3 1 of 3</vt:lpstr>
      <vt:lpstr>Learning Objective #3: Taxable Income &amp; Tax Liability Concept Check 15-3 2 of 3</vt:lpstr>
      <vt:lpstr>Learning Objective #3: Taxable Income &amp; Tax Liability Concept Check 15-3 3 of 3</vt:lpstr>
      <vt:lpstr>Learning Objective #4: Transactions with Shareholders 1 of 2</vt:lpstr>
      <vt:lpstr>Learning Objective #4: Transactions with Shareholders 2 of 2</vt:lpstr>
      <vt:lpstr>Learning Objective #4: Transactions with Shareholders</vt:lpstr>
      <vt:lpstr>Learning Objective #4: Transactions with Shareholders Concept Check 15-4</vt:lpstr>
      <vt:lpstr>Learning Objective #5: Schedules L, M−1 and M−3 1 of 4</vt:lpstr>
      <vt:lpstr>Learning Objective #5: Schedules L, M−1 and M−3 2 of 4</vt:lpstr>
      <vt:lpstr>Learning Objective #5: Schedules L, M−1 and M−3 3 of 4</vt:lpstr>
      <vt:lpstr>Learning Objective #5: Schedules L, M−1 and M−3 4 of 4</vt:lpstr>
      <vt:lpstr>Learning Objective #5: Schedules L, M−1 and M−3 Concept Check 15-5</vt:lpstr>
      <vt:lpstr>Learning Objective #6: Other Corporate Issues 1 of 3</vt:lpstr>
      <vt:lpstr>Learning Objective #6: Other Corporate Issues 2 of 3</vt:lpstr>
      <vt:lpstr>Learning Objective #6: Other Corporate Issues 3 of 3</vt:lpstr>
      <vt:lpstr>Learning Objective #6: Other Corporate Issues Concept Check 15-6</vt:lpstr>
      <vt:lpstr>Learning Objective #7: Subchapter S Corporations 1 of 6</vt:lpstr>
      <vt:lpstr>Learning Objective #7: Subchapter S Corporations 2 of 6</vt:lpstr>
      <vt:lpstr>Learning Objective #7: Subchapter S Corporations 3 of 6</vt:lpstr>
      <vt:lpstr>Learning Objective #7: Subchapter S Corporations 4 of 6</vt:lpstr>
      <vt:lpstr>Learning Objective #7: Subchapter S Corporations 5 of 6</vt:lpstr>
      <vt:lpstr>Learning Objective #7: Subchapter S Corporations 6 of 6</vt:lpstr>
      <vt:lpstr>Learning Objective #7: Subchapter S Corporations Concept Check 15-7 1 of 2</vt:lpstr>
      <vt:lpstr>Learning Objective #7: Subchapter S Corporations Concept Check 15-7 2 of 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15 Corporate Taxation</dc:title>
  <dc:creator>Cruz;Deschamps;Niswander;Prendergast;Schisler</dc:creator>
  <cp:lastModifiedBy>Prakash Krishnan</cp:lastModifiedBy>
  <cp:revision>1927</cp:revision>
  <dcterms:created xsi:type="dcterms:W3CDTF">2017-04-26T01:00:04Z</dcterms:created>
  <dcterms:modified xsi:type="dcterms:W3CDTF">2019-01-17T01:17:22Z</dcterms:modified>
</cp:coreProperties>
</file>