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6"/>
  </p:notesMasterIdLst>
  <p:handoutMasterIdLst>
    <p:handoutMasterId r:id="rId27"/>
  </p:handoutMasterIdLst>
  <p:sldIdLst>
    <p:sldId id="256" r:id="rId2"/>
    <p:sldId id="257" r:id="rId3"/>
    <p:sldId id="283" r:id="rId4"/>
    <p:sldId id="298" r:id="rId5"/>
    <p:sldId id="299" r:id="rId6"/>
    <p:sldId id="300" r:id="rId7"/>
    <p:sldId id="301" r:id="rId8"/>
    <p:sldId id="302" r:id="rId9"/>
    <p:sldId id="303" r:id="rId10"/>
    <p:sldId id="304" r:id="rId11"/>
    <p:sldId id="305" r:id="rId12"/>
    <p:sldId id="306" r:id="rId13"/>
    <p:sldId id="307" r:id="rId14"/>
    <p:sldId id="308" r:id="rId15"/>
    <p:sldId id="309" r:id="rId16"/>
    <p:sldId id="310" r:id="rId17"/>
    <p:sldId id="311" r:id="rId18"/>
    <p:sldId id="312" r:id="rId19"/>
    <p:sldId id="313" r:id="rId20"/>
    <p:sldId id="314" r:id="rId21"/>
    <p:sldId id="315" r:id="rId22"/>
    <p:sldId id="316" r:id="rId23"/>
    <p:sldId id="317" r:id="rId24"/>
    <p:sldId id="318"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64" autoAdjust="0"/>
    <p:restoredTop sz="86531" autoAdjust="0"/>
  </p:normalViewPr>
  <p:slideViewPr>
    <p:cSldViewPr>
      <p:cViewPr varScale="1">
        <p:scale>
          <a:sx n="70" d="100"/>
          <a:sy n="70" d="100"/>
        </p:scale>
        <p:origin x="1613" y="43"/>
      </p:cViewPr>
      <p:guideLst>
        <p:guide orient="horz" pos="2160"/>
        <p:guide pos="2880"/>
      </p:guideLst>
    </p:cSldViewPr>
  </p:slideViewPr>
  <p:outlineViewPr>
    <p:cViewPr>
      <p:scale>
        <a:sx n="33" d="100"/>
        <a:sy n="33" d="100"/>
      </p:scale>
      <p:origin x="0" y="-19195"/>
    </p:cViewPr>
  </p:outlineViewPr>
  <p:notesTextViewPr>
    <p:cViewPr>
      <p:scale>
        <a:sx n="1" d="1"/>
        <a:sy n="1" d="1"/>
      </p:scale>
      <p:origin x="0" y="0"/>
    </p:cViewPr>
  </p:notesTextViewPr>
  <p:notesViewPr>
    <p:cSldViewPr>
      <p:cViewPr varScale="1">
        <p:scale>
          <a:sx n="81" d="100"/>
          <a:sy n="81" d="100"/>
        </p:scale>
        <p:origin x="241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a:t>
            </a:fld>
            <a:endParaRPr lang="en-US"/>
          </a:p>
        </p:txBody>
      </p:sp>
    </p:spTree>
    <p:extLst>
      <p:ext uri="{BB962C8B-B14F-4D97-AF65-F5344CB8AC3E}">
        <p14:creationId xmlns:p14="http://schemas.microsoft.com/office/powerpoint/2010/main" val="3472808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10</a:t>
            </a:fld>
            <a:endParaRPr lang="en-US"/>
          </a:p>
        </p:txBody>
      </p:sp>
    </p:spTree>
    <p:extLst>
      <p:ext uri="{BB962C8B-B14F-4D97-AF65-F5344CB8AC3E}">
        <p14:creationId xmlns:p14="http://schemas.microsoft.com/office/powerpoint/2010/main" val="26841700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an item can be treated differently at the partner level, the item must be separately stated to the partner.  For example, a corporate partner treats a capital gain or loss differently than an individual partner.  The same is true for dividend income.</a:t>
            </a:r>
          </a:p>
        </p:txBody>
      </p:sp>
      <p:sp>
        <p:nvSpPr>
          <p:cNvPr id="4" name="Slide Number Placeholder 3"/>
          <p:cNvSpPr>
            <a:spLocks noGrp="1"/>
          </p:cNvSpPr>
          <p:nvPr>
            <p:ph type="sldNum" sz="quarter" idx="5"/>
          </p:nvPr>
        </p:nvSpPr>
        <p:spPr/>
        <p:txBody>
          <a:bodyPr/>
          <a:lstStyle/>
          <a:p>
            <a:fld id="{ED355D2A-133C-4D7D-81D4-14D33A91400E}" type="slidenum">
              <a:rPr lang="en-US" smtClean="0"/>
              <a:pPr/>
              <a:t>11</a:t>
            </a:fld>
            <a:endParaRPr lang="en-US"/>
          </a:p>
        </p:txBody>
      </p:sp>
    </p:spTree>
    <p:extLst>
      <p:ext uri="{BB962C8B-B14F-4D97-AF65-F5344CB8AC3E}">
        <p14:creationId xmlns:p14="http://schemas.microsoft.com/office/powerpoint/2010/main" val="1936654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Income and loss items are reported to partners via the schedule K-1.  This includes both ordinary and separately stated items.</a:t>
            </a:r>
          </a:p>
        </p:txBody>
      </p:sp>
      <p:sp>
        <p:nvSpPr>
          <p:cNvPr id="4" name="Slide Number Placeholder 3"/>
          <p:cNvSpPr>
            <a:spLocks noGrp="1"/>
          </p:cNvSpPr>
          <p:nvPr>
            <p:ph type="sldNum" sz="quarter" idx="5"/>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1673091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Partners are not considered employees of a partnership.  Since they are not employees, the partners must pay self-employment tax on their share of income from the partnership. </a:t>
            </a:r>
          </a:p>
        </p:txBody>
      </p:sp>
      <p:sp>
        <p:nvSpPr>
          <p:cNvPr id="4" name="Slide Number Placeholder 3"/>
          <p:cNvSpPr>
            <a:spLocks noGrp="1"/>
          </p:cNvSpPr>
          <p:nvPr>
            <p:ph type="sldNum" sz="quarter" idx="5"/>
          </p:nvPr>
        </p:nvSpPr>
        <p:spPr/>
        <p:txBody>
          <a:bodyPr/>
          <a:lstStyle/>
          <a:p>
            <a:fld id="{ED355D2A-133C-4D7D-81D4-14D33A91400E}" type="slidenum">
              <a:rPr lang="en-US" smtClean="0"/>
              <a:pPr/>
              <a:t>13</a:t>
            </a:fld>
            <a:endParaRPr lang="en-US"/>
          </a:p>
        </p:txBody>
      </p:sp>
    </p:spTree>
    <p:extLst>
      <p:ext uri="{BB962C8B-B14F-4D97-AF65-F5344CB8AC3E}">
        <p14:creationId xmlns:p14="http://schemas.microsoft.com/office/powerpoint/2010/main" val="2207368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14</a:t>
            </a:fld>
            <a:endParaRPr lang="en-US"/>
          </a:p>
        </p:txBody>
      </p:sp>
    </p:spTree>
    <p:extLst>
      <p:ext uri="{BB962C8B-B14F-4D97-AF65-F5344CB8AC3E}">
        <p14:creationId xmlns:p14="http://schemas.microsoft.com/office/powerpoint/2010/main" val="3221886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basis of a partner’s partnership interest starts with basis of the property contributed to the partnership.  The basis is then increased/decreased by the income and loss items of the partnership.  The partner’s share of partnership liabilities also increase the partner’s basis in his or hers interest.</a:t>
            </a:r>
          </a:p>
        </p:txBody>
      </p:sp>
      <p:sp>
        <p:nvSpPr>
          <p:cNvPr id="4" name="Slide Number Placeholder 3"/>
          <p:cNvSpPr>
            <a:spLocks noGrp="1"/>
          </p:cNvSpPr>
          <p:nvPr>
            <p:ph type="sldNum" sz="quarter" idx="5"/>
          </p:nvPr>
        </p:nvSpPr>
        <p:spPr/>
        <p:txBody>
          <a:bodyPr/>
          <a:lstStyle/>
          <a:p>
            <a:fld id="{ED355D2A-133C-4D7D-81D4-14D33A91400E}" type="slidenum">
              <a:rPr lang="en-US" smtClean="0"/>
              <a:pPr/>
              <a:t>15</a:t>
            </a:fld>
            <a:endParaRPr lang="en-US"/>
          </a:p>
        </p:txBody>
      </p:sp>
    </p:spTree>
    <p:extLst>
      <p:ext uri="{BB962C8B-B14F-4D97-AF65-F5344CB8AC3E}">
        <p14:creationId xmlns:p14="http://schemas.microsoft.com/office/powerpoint/2010/main" val="3319929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16</a:t>
            </a:fld>
            <a:endParaRPr lang="en-US"/>
          </a:p>
        </p:txBody>
      </p:sp>
    </p:spTree>
    <p:extLst>
      <p:ext uri="{BB962C8B-B14F-4D97-AF65-F5344CB8AC3E}">
        <p14:creationId xmlns:p14="http://schemas.microsoft.com/office/powerpoint/2010/main" val="10197772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a general rule, a partner does not recognize a gain or loss when he or she receives a distribution.  One exception to the general rule occurs when the partner receives money and/or securities in excess of their basis. </a:t>
            </a:r>
          </a:p>
        </p:txBody>
      </p:sp>
      <p:sp>
        <p:nvSpPr>
          <p:cNvPr id="4" name="Slide Number Placeholder 3"/>
          <p:cNvSpPr>
            <a:spLocks noGrp="1"/>
          </p:cNvSpPr>
          <p:nvPr>
            <p:ph type="sldNum" sz="quarter" idx="5"/>
          </p:nvPr>
        </p:nvSpPr>
        <p:spPr/>
        <p:txBody>
          <a:bodyPr/>
          <a:lstStyle/>
          <a:p>
            <a:fld id="{ED355D2A-133C-4D7D-81D4-14D33A91400E}" type="slidenum">
              <a:rPr lang="en-US" smtClean="0"/>
              <a:pPr/>
              <a:t>17</a:t>
            </a:fld>
            <a:endParaRPr lang="en-US"/>
          </a:p>
        </p:txBody>
      </p:sp>
    </p:spTree>
    <p:extLst>
      <p:ext uri="{BB962C8B-B14F-4D97-AF65-F5344CB8AC3E}">
        <p14:creationId xmlns:p14="http://schemas.microsoft.com/office/powerpoint/2010/main" val="3956138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partner can recognize a gain when appreciated property he or she contributed to the partnership is distributed to another partner within seven years. </a:t>
            </a:r>
          </a:p>
        </p:txBody>
      </p:sp>
      <p:sp>
        <p:nvSpPr>
          <p:cNvPr id="4" name="Slide Number Placeholder 3"/>
          <p:cNvSpPr>
            <a:spLocks noGrp="1"/>
          </p:cNvSpPr>
          <p:nvPr>
            <p:ph type="sldNum" sz="quarter" idx="5"/>
          </p:nvPr>
        </p:nvSpPr>
        <p:spPr/>
        <p:txBody>
          <a:bodyPr/>
          <a:lstStyle/>
          <a:p>
            <a:fld id="{ED355D2A-133C-4D7D-81D4-14D33A91400E}" type="slidenum">
              <a:rPr lang="en-US" smtClean="0"/>
              <a:pPr/>
              <a:t>18</a:t>
            </a:fld>
            <a:endParaRPr lang="en-US"/>
          </a:p>
        </p:txBody>
      </p:sp>
    </p:spTree>
    <p:extLst>
      <p:ext uri="{BB962C8B-B14F-4D97-AF65-F5344CB8AC3E}">
        <p14:creationId xmlns:p14="http://schemas.microsoft.com/office/powerpoint/2010/main" val="1950708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19</a:t>
            </a:fld>
            <a:endParaRPr lang="en-US"/>
          </a:p>
        </p:txBody>
      </p:sp>
    </p:spTree>
    <p:extLst>
      <p:ext uri="{BB962C8B-B14F-4D97-AF65-F5344CB8AC3E}">
        <p14:creationId xmlns:p14="http://schemas.microsoft.com/office/powerpoint/2010/main" val="389198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Typically, a partner does not recognize a gain or loss on the formation of a partnership and the basis of the assets contributed carries over to the basis in the partnership interest.</a:t>
            </a:r>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875746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20</a:t>
            </a:fld>
            <a:endParaRPr lang="en-US"/>
          </a:p>
        </p:txBody>
      </p:sp>
    </p:spTree>
    <p:extLst>
      <p:ext uri="{BB962C8B-B14F-4D97-AF65-F5344CB8AC3E}">
        <p14:creationId xmlns:p14="http://schemas.microsoft.com/office/powerpoint/2010/main" val="15642698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Liquidation rules are similar to current distribution rules.  One difference is that a loss can be recognized if the liquidation is less than the partner’s basis and the distribution </a:t>
            </a:r>
            <a:r>
              <a:rPr lang="en-US" dirty="0" err="1"/>
              <a:t>consisst</a:t>
            </a:r>
            <a:r>
              <a:rPr lang="en-US" dirty="0"/>
              <a:t> only of money, receivables, and/or inventory. </a:t>
            </a:r>
          </a:p>
        </p:txBody>
      </p:sp>
      <p:sp>
        <p:nvSpPr>
          <p:cNvPr id="4" name="Slide Number Placeholder 3"/>
          <p:cNvSpPr>
            <a:spLocks noGrp="1"/>
          </p:cNvSpPr>
          <p:nvPr>
            <p:ph type="sldNum" sz="quarter" idx="5"/>
          </p:nvPr>
        </p:nvSpPr>
        <p:spPr/>
        <p:txBody>
          <a:bodyPr/>
          <a:lstStyle/>
          <a:p>
            <a:fld id="{ED355D2A-133C-4D7D-81D4-14D33A91400E}" type="slidenum">
              <a:rPr lang="en-US" smtClean="0"/>
              <a:pPr/>
              <a:t>21</a:t>
            </a:fld>
            <a:endParaRPr lang="en-US"/>
          </a:p>
        </p:txBody>
      </p:sp>
    </p:spTree>
    <p:extLst>
      <p:ext uri="{BB962C8B-B14F-4D97-AF65-F5344CB8AC3E}">
        <p14:creationId xmlns:p14="http://schemas.microsoft.com/office/powerpoint/2010/main" val="1525147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Generally, the sale of a partnership interest results in a capital gain or loss.  If the partnership has substantially appreciated inventory or accounts receivables, then some of the capital gain could be ordinary.</a:t>
            </a:r>
          </a:p>
        </p:txBody>
      </p:sp>
      <p:sp>
        <p:nvSpPr>
          <p:cNvPr id="4" name="Slide Number Placeholder 3"/>
          <p:cNvSpPr>
            <a:spLocks noGrp="1"/>
          </p:cNvSpPr>
          <p:nvPr>
            <p:ph type="sldNum" sz="quarter" idx="5"/>
          </p:nvPr>
        </p:nvSpPr>
        <p:spPr/>
        <p:txBody>
          <a:bodyPr/>
          <a:lstStyle/>
          <a:p>
            <a:fld id="{ED355D2A-133C-4D7D-81D4-14D33A91400E}" type="slidenum">
              <a:rPr lang="en-US" smtClean="0"/>
              <a:pPr/>
              <a:t>22</a:t>
            </a:fld>
            <a:endParaRPr lang="en-US"/>
          </a:p>
        </p:txBody>
      </p:sp>
    </p:spTree>
    <p:extLst>
      <p:ext uri="{BB962C8B-B14F-4D97-AF65-F5344CB8AC3E}">
        <p14:creationId xmlns:p14="http://schemas.microsoft.com/office/powerpoint/2010/main" val="33849236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23</a:t>
            </a:fld>
            <a:endParaRPr lang="en-US"/>
          </a:p>
        </p:txBody>
      </p:sp>
    </p:spTree>
    <p:extLst>
      <p:ext uri="{BB962C8B-B14F-4D97-AF65-F5344CB8AC3E}">
        <p14:creationId xmlns:p14="http://schemas.microsoft.com/office/powerpoint/2010/main" val="4232004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24</a:t>
            </a:fld>
            <a:endParaRPr lang="en-US"/>
          </a:p>
        </p:txBody>
      </p:sp>
    </p:spTree>
    <p:extLst>
      <p:ext uri="{BB962C8B-B14F-4D97-AF65-F5344CB8AC3E}">
        <p14:creationId xmlns:p14="http://schemas.microsoft.com/office/powerpoint/2010/main" val="4224538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term “basis-in, basis-out” refers to the notion that the basis in the partnership interest is the same as the basis of the assets contributed.  In other words, the partner now has an indirect ownership of the partnership assets via his or hers partnership interest. </a:t>
            </a:r>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343024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holding period (long-term or short-term) of the partnership interest usually is determined by the holding period of the assets contributed.  This is not the case if inventory or accounts receivable are contributed to a partnership.  In this case, the holding period of the partnership interest begins on the date of the contribution.</a:t>
            </a:r>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4203957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services are provided to a partnership is exchange for a partnership interest, the service partner must recognize ordinary income to the extent of the FMV of the services. </a:t>
            </a:r>
          </a:p>
        </p:txBody>
      </p:sp>
      <p:sp>
        <p:nvSpPr>
          <p:cNvPr id="4" name="Slide Number Placeholder 3"/>
          <p:cNvSpPr>
            <a:spLocks noGrp="1"/>
          </p:cNvSpPr>
          <p:nvPr>
            <p:ph type="sldNum" sz="quarter" idx="5"/>
          </p:nvPr>
        </p:nvSpPr>
        <p:spPr/>
        <p:txBody>
          <a:bodyPr/>
          <a:lstStyle/>
          <a:p>
            <a:fld id="{ED355D2A-133C-4D7D-81D4-14D33A91400E}" type="slidenum">
              <a:rPr lang="en-US" smtClean="0"/>
              <a:pPr/>
              <a:t>5</a:t>
            </a:fld>
            <a:endParaRPr lang="en-US"/>
          </a:p>
        </p:txBody>
      </p:sp>
    </p:spTree>
    <p:extLst>
      <p:ext uri="{BB962C8B-B14F-4D97-AF65-F5344CB8AC3E}">
        <p14:creationId xmlns:p14="http://schemas.microsoft.com/office/powerpoint/2010/main" val="1494433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6</a:t>
            </a:fld>
            <a:endParaRPr lang="en-US"/>
          </a:p>
        </p:txBody>
      </p:sp>
    </p:spTree>
    <p:extLst>
      <p:ext uri="{BB962C8B-B14F-4D97-AF65-F5344CB8AC3E}">
        <p14:creationId xmlns:p14="http://schemas.microsoft.com/office/powerpoint/2010/main" val="1469309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7</a:t>
            </a:fld>
            <a:endParaRPr lang="en-US"/>
          </a:p>
        </p:txBody>
      </p:sp>
    </p:spTree>
    <p:extLst>
      <p:ext uri="{BB962C8B-B14F-4D97-AF65-F5344CB8AC3E}">
        <p14:creationId xmlns:p14="http://schemas.microsoft.com/office/powerpoint/2010/main" val="960916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Partnership items are ordinary unless the item can be treated differently at the partner level.  A guaranteed payment is a payment made to a partner that is determined without regard to partnership income and is essentially treated as a salary to the partner. </a:t>
            </a:r>
          </a:p>
        </p:txBody>
      </p:sp>
      <p:sp>
        <p:nvSpPr>
          <p:cNvPr id="4" name="Slide Number Placeholder 3"/>
          <p:cNvSpPr>
            <a:spLocks noGrp="1"/>
          </p:cNvSpPr>
          <p:nvPr>
            <p:ph type="sldNum" sz="quarter" idx="5"/>
          </p:nvPr>
        </p:nvSpPr>
        <p:spPr/>
        <p:txBody>
          <a:bodyPr/>
          <a:lstStyle/>
          <a:p>
            <a:fld id="{ED355D2A-133C-4D7D-81D4-14D33A91400E}" type="slidenum">
              <a:rPr lang="en-US" smtClean="0"/>
              <a:pPr/>
              <a:t>8</a:t>
            </a:fld>
            <a:endParaRPr lang="en-US"/>
          </a:p>
        </p:txBody>
      </p:sp>
    </p:spTree>
    <p:extLst>
      <p:ext uri="{BB962C8B-B14F-4D97-AF65-F5344CB8AC3E}">
        <p14:creationId xmlns:p14="http://schemas.microsoft.com/office/powerpoint/2010/main" val="2997041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Depreciation rules for partnerships are essentially the same as other businesses with one exception.  Section 179 does not reduce ordinary income and must be separately stated to the partners.  The same holds true for partners’ health insurance premiums paid by the partnership.</a:t>
            </a:r>
          </a:p>
        </p:txBody>
      </p:sp>
      <p:sp>
        <p:nvSpPr>
          <p:cNvPr id="4" name="Slide Number Placeholder 3"/>
          <p:cNvSpPr>
            <a:spLocks noGrp="1"/>
          </p:cNvSpPr>
          <p:nvPr>
            <p:ph type="sldNum" sz="quarter" idx="5"/>
          </p:nvPr>
        </p:nvSpPr>
        <p:spPr/>
        <p:txBody>
          <a:bodyPr/>
          <a:lstStyle/>
          <a:p>
            <a:fld id="{ED355D2A-133C-4D7D-81D4-14D33A91400E}" type="slidenum">
              <a:rPr lang="en-US" smtClean="0"/>
              <a:pPr/>
              <a:t>9</a:t>
            </a:fld>
            <a:endParaRPr lang="en-US"/>
          </a:p>
        </p:txBody>
      </p:sp>
    </p:spTree>
    <p:extLst>
      <p:ext uri="{BB962C8B-B14F-4D97-AF65-F5344CB8AC3E}">
        <p14:creationId xmlns:p14="http://schemas.microsoft.com/office/powerpoint/2010/main" val="4028189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smtClean="0"/>
              <a:t>14-</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smtClean="0"/>
              <a:t>14-</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smtClean="0"/>
              <a:t>14-</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smtClean="0"/>
              <a:t>14-</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sp>
        <p:nvSpPr>
          <p:cNvPr id="3" name="Subtitle 2"/>
          <p:cNvSpPr>
            <a:spLocks noGrp="1"/>
          </p:cNvSpPr>
          <p:nvPr>
            <p:ph type="subTitle" idx="1"/>
          </p:nvPr>
        </p:nvSpPr>
        <p:spPr>
          <a:xfrm>
            <a:off x="3807691" y="2011680"/>
            <a:ext cx="5031509" cy="3962400"/>
          </a:xfrm>
        </p:spPr>
        <p:txBody>
          <a:bodyPr>
            <a:normAutofit/>
          </a:bodyPr>
          <a:lstStyle/>
          <a:p>
            <a:pPr marL="0" indent="0">
              <a:spcBef>
                <a:spcPts val="624"/>
              </a:spcBef>
              <a:buNone/>
            </a:pPr>
            <a:r>
              <a:rPr lang="en-US" altLang="en-US" sz="4000" b="1" dirty="0">
                <a:ea typeface="Calibri" pitchFamily="34" charset="0"/>
                <a:cs typeface="Calibri" pitchFamily="34" charset="0"/>
              </a:rPr>
              <a:t>Chapter 14</a:t>
            </a:r>
          </a:p>
          <a:p>
            <a:pPr>
              <a:spcBef>
                <a:spcPts val="624"/>
              </a:spcBef>
              <a:spcAft>
                <a:spcPts val="2400"/>
              </a:spcAft>
            </a:pPr>
            <a:r>
              <a:rPr lang="en-US" sz="3600" dirty="0"/>
              <a:t>Partnership Taxation</a:t>
            </a:r>
            <a:endParaRPr lang="en-US" altLang="en-US" sz="3600" b="1" dirty="0">
              <a:ea typeface="Calibri" pitchFamily="34" charset="0"/>
              <a:cs typeface="Calibri" pitchFamily="34" charset="0"/>
            </a:endParaRPr>
          </a:p>
          <a:p>
            <a:pPr>
              <a:spcBef>
                <a:spcPts val="624"/>
              </a:spcBef>
            </a:pPr>
            <a:r>
              <a:rPr lang="en-US" altLang="en-US" sz="1900" dirty="0"/>
              <a:t>“People who complain about taxes can be divided into two classes: men and women.”</a:t>
            </a:r>
          </a:p>
          <a:p>
            <a:pPr>
              <a:spcBef>
                <a:spcPts val="624"/>
              </a:spcBef>
            </a:pPr>
            <a:r>
              <a:rPr lang="en-US" altLang="en-US" sz="1900" dirty="0"/>
              <a:t>-- Anonymous</a:t>
            </a:r>
          </a:p>
        </p:txBody>
      </p:sp>
      <p:pic>
        <p:nvPicPr>
          <p:cNvPr id="6" name="Picture 5" descr="McGraw Hill Education "/>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id="{27AA6311-60D9-4C28-BE26-0E0269A6233B}"/>
              </a:ext>
            </a:extLst>
          </p:cNvPr>
          <p:cNvPicPr>
            <a:picLocks noChangeAspect="1"/>
          </p:cNvPicPr>
          <p:nvPr/>
        </p:nvPicPr>
        <p:blipFill>
          <a:blip r:embed="rId4"/>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374493" y="152267"/>
            <a:ext cx="8395015" cy="1521333"/>
          </a:xfrm>
        </p:spPr>
        <p:txBody>
          <a:bodyPr>
            <a:noAutofit/>
          </a:bodyPr>
          <a:lstStyle/>
          <a:p>
            <a:r>
              <a:rPr lang="en-US" sz="3200" dirty="0"/>
              <a:t>Learning Objective #2: Ordinary Income/Loss Concept Check 14-2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192461" y="1749666"/>
            <a:ext cx="8875339" cy="4758491"/>
          </a:xfrm>
        </p:spPr>
        <p:txBody>
          <a:bodyPr>
            <a:noAutofit/>
          </a:bodyPr>
          <a:lstStyle/>
          <a:p>
            <a:pPr marL="231775" indent="-231775">
              <a:spcBef>
                <a:spcPts val="624"/>
              </a:spcBef>
              <a:buAutoNum type="arabicPeriod"/>
            </a:pPr>
            <a:r>
              <a:rPr lang="en-US" sz="1200" i="1" dirty="0"/>
              <a:t>A partnership can deduct which of the following in determining partnership ordinary income or loss?</a:t>
            </a:r>
          </a:p>
          <a:p>
            <a:pPr marL="511175" indent="-282575">
              <a:spcBef>
                <a:spcPts val="624"/>
              </a:spcBef>
              <a:buFont typeface="+mj-lt"/>
              <a:buAutoNum type="alphaLcPeriod"/>
            </a:pPr>
            <a:r>
              <a:rPr lang="en-US" sz="1200" i="1" dirty="0"/>
              <a:t>all ordinary and necessary expenses.</a:t>
            </a:r>
          </a:p>
          <a:p>
            <a:pPr marL="511175" indent="-282575">
              <a:spcBef>
                <a:spcPts val="624"/>
              </a:spcBef>
              <a:buFont typeface="+mj-lt"/>
              <a:buAutoNum type="alphaLcPeriod"/>
            </a:pPr>
            <a:r>
              <a:rPr lang="en-US" sz="1200" i="1" dirty="0"/>
              <a:t>guaranteed payments.</a:t>
            </a:r>
          </a:p>
          <a:p>
            <a:pPr marL="511175" indent="-282575">
              <a:spcBef>
                <a:spcPts val="624"/>
              </a:spcBef>
              <a:buFont typeface="+mj-lt"/>
              <a:buAutoNum type="alphaLcPeriod"/>
            </a:pPr>
            <a:r>
              <a:rPr lang="en-US" sz="1200" i="1" dirty="0"/>
              <a:t>depreciation.</a:t>
            </a:r>
          </a:p>
          <a:p>
            <a:pPr marL="511175" indent="-282575">
              <a:spcBef>
                <a:spcPts val="624"/>
              </a:spcBef>
              <a:buFont typeface="+mj-lt"/>
              <a:buAutoNum type="alphaLcPeriod"/>
            </a:pPr>
            <a:r>
              <a:rPr lang="en-US" sz="1200" i="1" dirty="0"/>
              <a:t>all of the above.</a:t>
            </a:r>
          </a:p>
          <a:p>
            <a:pPr>
              <a:spcBef>
                <a:spcPts val="624"/>
              </a:spcBef>
            </a:pPr>
            <a:r>
              <a:rPr lang="en-US" sz="1200" b="1" i="1" dirty="0"/>
              <a:t>Answer: D</a:t>
            </a:r>
          </a:p>
          <a:p>
            <a:pPr marL="231775" indent="-231775">
              <a:spcBef>
                <a:spcPts val="624"/>
              </a:spcBef>
              <a:buFont typeface="+mj-lt"/>
              <a:buAutoNum type="arabicPeriod" startAt="2"/>
            </a:pPr>
            <a:r>
              <a:rPr lang="en-US" sz="1200" i="1" dirty="0"/>
              <a:t>What tax form is the partnership required to file each year?</a:t>
            </a:r>
          </a:p>
          <a:p>
            <a:pPr marL="511175" indent="-282575">
              <a:spcBef>
                <a:spcPts val="624"/>
              </a:spcBef>
              <a:buFont typeface="+mj-lt"/>
              <a:buAutoNum type="alphaLcPeriod"/>
            </a:pPr>
            <a:r>
              <a:rPr lang="en-US" sz="1200" i="1" dirty="0"/>
              <a:t>Form 1120.</a:t>
            </a:r>
          </a:p>
          <a:p>
            <a:pPr marL="511175" indent="-282575">
              <a:spcBef>
                <a:spcPts val="624"/>
              </a:spcBef>
              <a:buFont typeface="+mj-lt"/>
              <a:buAutoNum type="alphaLcPeriod"/>
            </a:pPr>
            <a:r>
              <a:rPr lang="en-US" sz="1200" i="1" dirty="0"/>
              <a:t>Form 1040.</a:t>
            </a:r>
          </a:p>
          <a:p>
            <a:pPr marL="511175" indent="-282575">
              <a:spcBef>
                <a:spcPts val="624"/>
              </a:spcBef>
              <a:buFont typeface="+mj-lt"/>
              <a:buAutoNum type="alphaLcPeriod"/>
            </a:pPr>
            <a:r>
              <a:rPr lang="en-US" sz="1200" i="1" dirty="0"/>
              <a:t>Form 1065.</a:t>
            </a:r>
          </a:p>
          <a:p>
            <a:pPr marL="511175" indent="-282575">
              <a:spcBef>
                <a:spcPts val="624"/>
              </a:spcBef>
              <a:buFont typeface="+mj-lt"/>
              <a:buAutoNum type="alphaLcPeriod"/>
            </a:pPr>
            <a:r>
              <a:rPr lang="en-US" sz="1200" i="1" dirty="0"/>
              <a:t>Form 1120-S.</a:t>
            </a:r>
          </a:p>
          <a:p>
            <a:pPr>
              <a:spcBef>
                <a:spcPts val="624"/>
              </a:spcBef>
            </a:pPr>
            <a:r>
              <a:rPr lang="en-US" sz="1200" b="1" i="1" dirty="0"/>
              <a:t>Answer: C</a:t>
            </a:r>
          </a:p>
          <a:p>
            <a:pPr marL="231775" indent="-231775">
              <a:spcBef>
                <a:spcPts val="624"/>
              </a:spcBef>
              <a:buFont typeface="+mj-lt"/>
              <a:buAutoNum type="arabicPeriod" startAt="3"/>
            </a:pPr>
            <a:r>
              <a:rPr lang="en-US" sz="1200" i="1" dirty="0"/>
              <a:t>A payment made to a partner that is must calculated without regard to partnership income is a:</a:t>
            </a:r>
          </a:p>
          <a:p>
            <a:pPr marL="511175" indent="-282575">
              <a:spcBef>
                <a:spcPts val="624"/>
              </a:spcBef>
              <a:buFont typeface="+mj-lt"/>
              <a:buAutoNum type="alphaLcPeriod"/>
            </a:pPr>
            <a:r>
              <a:rPr lang="en-US" sz="1200" i="1" dirty="0"/>
              <a:t>partner salary.</a:t>
            </a:r>
          </a:p>
          <a:p>
            <a:pPr marL="511175" indent="-282575">
              <a:spcBef>
                <a:spcPts val="624"/>
              </a:spcBef>
              <a:buFont typeface="+mj-lt"/>
              <a:buAutoNum type="alphaLcPeriod"/>
            </a:pPr>
            <a:r>
              <a:rPr lang="en-US" sz="1200" i="1" dirty="0"/>
              <a:t>partner withdraw.</a:t>
            </a:r>
          </a:p>
          <a:p>
            <a:pPr marL="511175" indent="-282575">
              <a:spcBef>
                <a:spcPts val="624"/>
              </a:spcBef>
              <a:buFont typeface="+mj-lt"/>
              <a:buAutoNum type="alphaLcPeriod"/>
            </a:pPr>
            <a:r>
              <a:rPr lang="en-US" sz="1200" i="1" dirty="0"/>
              <a:t>loan to a partner.</a:t>
            </a:r>
            <a:endParaRPr lang="en-US" sz="1200" dirty="0"/>
          </a:p>
          <a:p>
            <a:pPr marL="511175" indent="-282575">
              <a:spcBef>
                <a:spcPts val="624"/>
              </a:spcBef>
              <a:buFont typeface="+mj-lt"/>
              <a:buAutoNum type="alphaLcPeriod"/>
            </a:pPr>
            <a:r>
              <a:rPr lang="en-US" sz="1200" i="1" dirty="0"/>
              <a:t>guaranteed payment.</a:t>
            </a:r>
            <a:endParaRPr lang="en-US" sz="1200" dirty="0"/>
          </a:p>
          <a:p>
            <a:pPr>
              <a:spcBef>
                <a:spcPts val="624"/>
              </a:spcBef>
            </a:pPr>
            <a:r>
              <a:rPr lang="en-US" sz="1200" b="1" i="1" dirty="0"/>
              <a:t>Answer: D</a:t>
            </a:r>
          </a:p>
        </p:txBody>
      </p:sp>
    </p:spTree>
    <p:extLst>
      <p:ext uri="{BB962C8B-B14F-4D97-AF65-F5344CB8AC3E}">
        <p14:creationId xmlns:p14="http://schemas.microsoft.com/office/powerpoint/2010/main" val="3302939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Separately Stated Items </a:t>
            </a:r>
            <a:r>
              <a:rPr lang="en-US" sz="1800" dirty="0"/>
              <a:t>1 of 3</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dirty="0"/>
              <a:t>General rule - All income and expense items of a partnership that may be treated differently at the partner level must be “separately stated.”</a:t>
            </a:r>
          </a:p>
          <a:p>
            <a:pPr marL="342900" indent="-342900">
              <a:buFont typeface="Arial" panose="020B0604020202020204" pitchFamily="34" charset="0"/>
              <a:buChar char="•"/>
            </a:pPr>
            <a:r>
              <a:rPr lang="en-US" dirty="0"/>
              <a:t>Table 14-1 in text</a:t>
            </a:r>
          </a:p>
          <a:p>
            <a:r>
              <a:rPr lang="en-US" dirty="0"/>
              <a:t>Most common separately stated items</a:t>
            </a:r>
          </a:p>
          <a:p>
            <a:pPr marL="342900" indent="-342900">
              <a:buFont typeface="Arial" panose="020B0604020202020204" pitchFamily="34" charset="0"/>
              <a:buChar char="•"/>
            </a:pPr>
            <a:r>
              <a:rPr lang="en-US" dirty="0"/>
              <a:t>Rental income</a:t>
            </a:r>
          </a:p>
          <a:p>
            <a:pPr marL="342900" indent="-342900">
              <a:buFont typeface="Arial" panose="020B0604020202020204" pitchFamily="34" charset="0"/>
              <a:buChar char="•"/>
            </a:pPr>
            <a:r>
              <a:rPr lang="en-US" dirty="0"/>
              <a:t>Interest and dividend income</a:t>
            </a:r>
          </a:p>
          <a:p>
            <a:pPr marL="342900" indent="-342900">
              <a:buFont typeface="Arial" panose="020B0604020202020204" pitchFamily="34" charset="0"/>
              <a:buChar char="•"/>
            </a:pPr>
            <a:r>
              <a:rPr lang="en-US" dirty="0"/>
              <a:t>Capital gains and losses</a:t>
            </a:r>
          </a:p>
          <a:p>
            <a:pPr marL="342900" indent="-342900">
              <a:buFont typeface="Arial" panose="020B0604020202020204" pitchFamily="34" charset="0"/>
              <a:buChar char="•"/>
            </a:pPr>
            <a:r>
              <a:rPr lang="en-US" dirty="0"/>
              <a:t>Section 179 expense</a:t>
            </a:r>
          </a:p>
        </p:txBody>
      </p:sp>
    </p:spTree>
    <p:extLst>
      <p:ext uri="{BB962C8B-B14F-4D97-AF65-F5344CB8AC3E}">
        <p14:creationId xmlns:p14="http://schemas.microsoft.com/office/powerpoint/2010/main" val="3620298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Separately Stated Items </a:t>
            </a:r>
            <a:r>
              <a:rPr lang="en-US" sz="1800" dirty="0"/>
              <a:t>2 of 3</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dirty="0"/>
              <a:t>Schedule K-1 – reports the share of ordinary income and separately stated items for each partner.</a:t>
            </a:r>
          </a:p>
          <a:p>
            <a:r>
              <a:rPr lang="en-US" dirty="0"/>
              <a:t>Line numbers of the K-1 correspond to the Schedule K of Form 1065</a:t>
            </a:r>
          </a:p>
        </p:txBody>
      </p:sp>
    </p:spTree>
    <p:extLst>
      <p:ext uri="{BB962C8B-B14F-4D97-AF65-F5344CB8AC3E}">
        <p14:creationId xmlns:p14="http://schemas.microsoft.com/office/powerpoint/2010/main" val="2947783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Separately Stated Items </a:t>
            </a:r>
            <a:r>
              <a:rPr lang="en-US" sz="1800" dirty="0"/>
              <a:t>3 of 3</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pPr>
              <a:spcBef>
                <a:spcPts val="624"/>
              </a:spcBef>
            </a:pPr>
            <a:r>
              <a:rPr lang="en-US" sz="2400" dirty="0"/>
              <a:t>Self-employment Income – since a partner is not an employee of the partnership, income from the partnership is considered self-employment income</a:t>
            </a:r>
          </a:p>
          <a:p>
            <a:pPr>
              <a:spcBef>
                <a:spcPts val="624"/>
              </a:spcBef>
            </a:pPr>
            <a:r>
              <a:rPr lang="en-US" sz="2400" dirty="0"/>
              <a:t>Calculation:</a:t>
            </a:r>
          </a:p>
          <a:p>
            <a:pPr marL="457200" indent="-457200">
              <a:spcBef>
                <a:spcPts val="624"/>
              </a:spcBef>
              <a:buFont typeface="+mj-lt"/>
              <a:buAutoNum type="arabicPeriod"/>
            </a:pPr>
            <a:r>
              <a:rPr lang="en-US" sz="2400" dirty="0"/>
              <a:t>Ordinary income from Schedule K−1, line 1</a:t>
            </a:r>
          </a:p>
          <a:p>
            <a:pPr marL="457200" indent="-457200">
              <a:spcBef>
                <a:spcPts val="624"/>
              </a:spcBef>
              <a:buFont typeface="+mj-lt"/>
              <a:buAutoNum type="arabicPeriod"/>
            </a:pPr>
            <a:r>
              <a:rPr lang="en-US" sz="2400" dirty="0"/>
              <a:t>Plus any guaranteed payments from Schedule K−1, line 4</a:t>
            </a:r>
          </a:p>
          <a:p>
            <a:pPr marL="457200" indent="-457200">
              <a:spcBef>
                <a:spcPts val="624"/>
              </a:spcBef>
              <a:buFont typeface="+mj-lt"/>
              <a:buAutoNum type="arabicPeriod"/>
            </a:pPr>
            <a:r>
              <a:rPr lang="en-US" sz="2400" dirty="0"/>
              <a:t>Less any §1231 gain included in ordinary income</a:t>
            </a:r>
          </a:p>
          <a:p>
            <a:pPr marL="457200" indent="-457200">
              <a:spcBef>
                <a:spcPts val="624"/>
              </a:spcBef>
              <a:buFont typeface="+mj-lt"/>
              <a:buAutoNum type="arabicPeriod"/>
            </a:pPr>
            <a:r>
              <a:rPr lang="en-US" sz="2400" dirty="0"/>
              <a:t>Less any §179 expense from Schedule K−1, line 12</a:t>
            </a:r>
          </a:p>
        </p:txBody>
      </p:sp>
    </p:spTree>
    <p:extLst>
      <p:ext uri="{BB962C8B-B14F-4D97-AF65-F5344CB8AC3E}">
        <p14:creationId xmlns:p14="http://schemas.microsoft.com/office/powerpoint/2010/main" val="27317156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Autofit/>
          </a:bodyPr>
          <a:lstStyle/>
          <a:p>
            <a:r>
              <a:rPr lang="en-US" sz="3200" dirty="0"/>
              <a:t>Learning Objective #3:Separately Stated Items Concept Check 14-3</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749666"/>
            <a:ext cx="8458200" cy="4727334"/>
          </a:xfrm>
        </p:spPr>
        <p:txBody>
          <a:bodyPr>
            <a:noAutofit/>
          </a:bodyPr>
          <a:lstStyle/>
          <a:p>
            <a:pPr marL="342900" indent="-342900">
              <a:spcBef>
                <a:spcPts val="624"/>
              </a:spcBef>
              <a:buFont typeface="+mj-lt"/>
              <a:buAutoNum type="arabicPeriod"/>
            </a:pPr>
            <a:r>
              <a:rPr lang="en-US" sz="1800" i="1" dirty="0"/>
              <a:t>Why are items such as rental income/loss, capital gains/losses, and charitable contributions that flow-through a partnership treated as separately stated?</a:t>
            </a:r>
          </a:p>
          <a:p>
            <a:pPr>
              <a:spcBef>
                <a:spcPts val="624"/>
              </a:spcBef>
              <a:spcAft>
                <a:spcPts val="1800"/>
              </a:spcAft>
              <a:buClr>
                <a:schemeClr val="tx1"/>
              </a:buClr>
            </a:pPr>
            <a:r>
              <a:rPr lang="en-US" sz="1800" b="1" i="1" dirty="0"/>
              <a:t>All income and expense items of a partnership that may be treated differently at the partner level must be “separately stated.” Rental income/loss, capital gains/losses, and charitable contributions all can be treated differently at the partner level. For example, an individual partner can take up to $3,000 of capital losses against ordinary income where a corporate partner in the same partnership cannot.</a:t>
            </a:r>
            <a:endParaRPr lang="en-US" sz="1800" i="1" dirty="0"/>
          </a:p>
          <a:p>
            <a:pPr marL="342900" indent="-342900">
              <a:spcBef>
                <a:spcPts val="624"/>
              </a:spcBef>
              <a:buFont typeface="+mj-lt"/>
              <a:buAutoNum type="arabicPeriod" startAt="2"/>
            </a:pPr>
            <a:r>
              <a:rPr lang="en-US" sz="1800" i="1" dirty="0"/>
              <a:t>Why is income from a partnership treated as self-employment income?</a:t>
            </a:r>
          </a:p>
          <a:p>
            <a:pPr>
              <a:spcBef>
                <a:spcPts val="624"/>
              </a:spcBef>
              <a:buClr>
                <a:schemeClr val="tx1"/>
              </a:buClr>
            </a:pPr>
            <a:r>
              <a:rPr lang="en-US" sz="1800" b="1" i="1" dirty="0"/>
              <a:t>A partner is not an employee of the partnership. Thus, income received by the partner from the partnership has no social security or Medicare withheld by the partnership.</a:t>
            </a:r>
          </a:p>
        </p:txBody>
      </p:sp>
    </p:spTree>
    <p:extLst>
      <p:ext uri="{BB962C8B-B14F-4D97-AF65-F5344CB8AC3E}">
        <p14:creationId xmlns:p14="http://schemas.microsoft.com/office/powerpoint/2010/main" val="3930785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#4: Basis of the Partnership Interest</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a:spcBef>
                <a:spcPts val="624"/>
              </a:spcBef>
            </a:pPr>
            <a:r>
              <a:rPr lang="en-US" sz="1800" dirty="0"/>
              <a:t>Outside basis calculation (calculated for each partner)</a:t>
            </a:r>
          </a:p>
          <a:p>
            <a:pPr marL="461963" lvl="1" indent="-461963">
              <a:spcBef>
                <a:spcPts val="624"/>
              </a:spcBef>
            </a:pPr>
            <a:r>
              <a:rPr lang="en-US" sz="1800" dirty="0"/>
              <a:t>Basis of property contributed</a:t>
            </a:r>
          </a:p>
          <a:p>
            <a:pPr marL="461963" lvl="1" indent="-461963">
              <a:spcBef>
                <a:spcPts val="624"/>
              </a:spcBef>
            </a:pPr>
            <a:r>
              <a:rPr lang="en-US" sz="1800" dirty="0"/>
              <a:t>Plus: FMV of services rendered (or cost, if partnership interest was purchased)</a:t>
            </a:r>
          </a:p>
          <a:p>
            <a:pPr marL="461963" lvl="1" indent="-461963">
              <a:spcBef>
                <a:spcPts val="624"/>
              </a:spcBef>
            </a:pPr>
            <a:r>
              <a:rPr lang="en-US" sz="1800" dirty="0"/>
              <a:t>Plus: Basis of cash or property contributions after formation</a:t>
            </a:r>
          </a:p>
          <a:p>
            <a:pPr marL="461963" lvl="1" indent="-461963">
              <a:spcBef>
                <a:spcPts val="624"/>
              </a:spcBef>
            </a:pPr>
            <a:r>
              <a:rPr lang="en-US" sz="1800" dirty="0"/>
              <a:t>Plus: Share of partnership ordinary income</a:t>
            </a:r>
          </a:p>
          <a:p>
            <a:pPr marL="461963" lvl="1" indent="-461963">
              <a:spcBef>
                <a:spcPts val="624"/>
              </a:spcBef>
            </a:pPr>
            <a:r>
              <a:rPr lang="en-US" sz="1800" dirty="0"/>
              <a:t>Plus: Share of separately stated income or gain items</a:t>
            </a:r>
          </a:p>
          <a:p>
            <a:pPr marL="461963" lvl="1" indent="-461963">
              <a:spcBef>
                <a:spcPts val="624"/>
              </a:spcBef>
            </a:pPr>
            <a:r>
              <a:rPr lang="en-US" sz="1800" dirty="0"/>
              <a:t>Plus: Share in partnership liabilities</a:t>
            </a:r>
          </a:p>
          <a:p>
            <a:pPr marL="461963" lvl="1" indent="-461963">
              <a:spcBef>
                <a:spcPts val="624"/>
              </a:spcBef>
            </a:pPr>
            <a:r>
              <a:rPr lang="en-US" sz="1800" dirty="0"/>
              <a:t>Less: Basis of cash or property distributed (but not below zero)</a:t>
            </a:r>
          </a:p>
          <a:p>
            <a:pPr marL="461963" lvl="1" indent="-461963">
              <a:spcBef>
                <a:spcPts val="624"/>
              </a:spcBef>
            </a:pPr>
            <a:r>
              <a:rPr lang="en-US" sz="1800" dirty="0"/>
              <a:t>Less: Share of partnership ordinary loss (but not below zero)</a:t>
            </a:r>
          </a:p>
          <a:p>
            <a:pPr marL="461963" lvl="1" indent="-461963">
              <a:spcBef>
                <a:spcPts val="624"/>
              </a:spcBef>
            </a:pPr>
            <a:r>
              <a:rPr lang="en-US" sz="1800" dirty="0"/>
              <a:t>Less: Share of separately stated loss/expense items</a:t>
            </a:r>
          </a:p>
          <a:p>
            <a:pPr marL="461963" lvl="1" indent="-461963">
              <a:spcBef>
                <a:spcPts val="624"/>
              </a:spcBef>
            </a:pPr>
            <a:r>
              <a:rPr lang="en-US" sz="1800" dirty="0"/>
              <a:t>Less: Release of partnership liabilities</a:t>
            </a:r>
          </a:p>
        </p:txBody>
      </p:sp>
    </p:spTree>
    <p:extLst>
      <p:ext uri="{BB962C8B-B14F-4D97-AF65-F5344CB8AC3E}">
        <p14:creationId xmlns:p14="http://schemas.microsoft.com/office/powerpoint/2010/main" val="3555253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5720" y="76200"/>
            <a:ext cx="9052560" cy="1673466"/>
          </a:xfrm>
        </p:spPr>
        <p:txBody>
          <a:bodyPr>
            <a:noAutofit/>
          </a:bodyPr>
          <a:lstStyle/>
          <a:p>
            <a:r>
              <a:rPr lang="en-US" sz="3200" dirty="0"/>
              <a:t>Learning Objective #4: Basis of the Partnership Interest Concept Check 14-4</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533400" indent="-533400">
              <a:spcBef>
                <a:spcPts val="624"/>
              </a:spcBef>
              <a:buFontTx/>
              <a:buAutoNum type="arabicPeriod"/>
            </a:pPr>
            <a:r>
              <a:rPr lang="en-US" sz="1600" i="1" dirty="0"/>
              <a:t>A partner must use basis to determine the gain or loss on a sale of the partnership interest and whether losses are deductible. True or False?</a:t>
            </a:r>
          </a:p>
          <a:p>
            <a:pPr marL="533400" indent="-533400">
              <a:spcBef>
                <a:spcPts val="624"/>
              </a:spcBef>
              <a:spcAft>
                <a:spcPts val="1800"/>
              </a:spcAft>
              <a:buClr>
                <a:schemeClr val="tx1"/>
              </a:buClr>
            </a:pPr>
            <a:r>
              <a:rPr lang="en-US" sz="1600" b="1" i="1" dirty="0"/>
              <a:t>True</a:t>
            </a:r>
            <a:endParaRPr lang="en-US" sz="1600" i="1" dirty="0"/>
          </a:p>
          <a:p>
            <a:pPr marL="533400" indent="-533400">
              <a:spcBef>
                <a:spcPts val="624"/>
              </a:spcBef>
              <a:buFontTx/>
              <a:buAutoNum type="arabicPeriod" startAt="2"/>
            </a:pPr>
            <a:r>
              <a:rPr lang="en-US" sz="1600" i="1" dirty="0"/>
              <a:t>A partner’s basis is not increased by his or her share of tax exempt income items. True or False?</a:t>
            </a:r>
          </a:p>
          <a:p>
            <a:pPr marL="533400" indent="-533400">
              <a:spcBef>
                <a:spcPts val="624"/>
              </a:spcBef>
              <a:spcAft>
                <a:spcPts val="1800"/>
              </a:spcAft>
              <a:buClr>
                <a:schemeClr val="tx1"/>
              </a:buClr>
            </a:pPr>
            <a:r>
              <a:rPr lang="en-US" sz="1600" b="1" i="1" dirty="0"/>
              <a:t>False</a:t>
            </a:r>
            <a:endParaRPr lang="en-US" sz="1600" i="1" dirty="0"/>
          </a:p>
          <a:p>
            <a:pPr marL="533400" indent="-533400">
              <a:spcBef>
                <a:spcPts val="624"/>
              </a:spcBef>
              <a:buFontTx/>
              <a:buAutoNum type="arabicPeriod" startAt="3"/>
            </a:pPr>
            <a:r>
              <a:rPr lang="en-US" sz="1600" i="1" dirty="0"/>
              <a:t>In the calculation of basis, the order of the basis adjustments is not important. True or False?</a:t>
            </a:r>
          </a:p>
          <a:p>
            <a:pPr marL="533400" indent="-533400">
              <a:spcBef>
                <a:spcPts val="624"/>
              </a:spcBef>
              <a:spcAft>
                <a:spcPts val="1800"/>
              </a:spcAft>
              <a:buClr>
                <a:schemeClr val="tx1"/>
              </a:buClr>
            </a:pPr>
            <a:r>
              <a:rPr lang="en-US" sz="1600" b="1" i="1" dirty="0"/>
              <a:t>False</a:t>
            </a:r>
            <a:endParaRPr lang="en-US" sz="1600" i="1" dirty="0"/>
          </a:p>
          <a:p>
            <a:pPr marL="533400" indent="-533400">
              <a:spcBef>
                <a:spcPts val="624"/>
              </a:spcBef>
              <a:buFontTx/>
              <a:buAutoNum type="arabicPeriod" startAt="4"/>
            </a:pPr>
            <a:r>
              <a:rPr lang="en-US" sz="1600" i="1" dirty="0"/>
              <a:t>A partner’s basis is never increased by his or her share of recourse liabilities. True or False?</a:t>
            </a:r>
          </a:p>
          <a:p>
            <a:pPr marL="533400" indent="-533400">
              <a:spcBef>
                <a:spcPts val="624"/>
              </a:spcBef>
              <a:buClr>
                <a:schemeClr val="tx1"/>
              </a:buClr>
            </a:pPr>
            <a:r>
              <a:rPr lang="en-US" sz="1600" b="1" i="1" dirty="0"/>
              <a:t>False</a:t>
            </a:r>
          </a:p>
        </p:txBody>
      </p:sp>
    </p:spTree>
    <p:extLst>
      <p:ext uri="{BB962C8B-B14F-4D97-AF65-F5344CB8AC3E}">
        <p14:creationId xmlns:p14="http://schemas.microsoft.com/office/powerpoint/2010/main" val="2599832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16052" y="76200"/>
            <a:ext cx="8311896" cy="1673466"/>
          </a:xfrm>
        </p:spPr>
        <p:txBody>
          <a:bodyPr>
            <a:normAutofit/>
          </a:bodyPr>
          <a:lstStyle/>
          <a:p>
            <a:r>
              <a:rPr lang="en-US" sz="3200" dirty="0"/>
              <a:t>Learning Objective #5: Partnership Distributions </a:t>
            </a:r>
            <a:r>
              <a:rPr lang="en-US" sz="1800" dirty="0"/>
              <a:t>1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dirty="0"/>
              <a:t>General rule - a partner recognizes no gain or loss on a non-liquidating distribution</a:t>
            </a:r>
          </a:p>
          <a:p>
            <a:r>
              <a:rPr lang="en-US" dirty="0"/>
              <a:t>Gain is recognized only:</a:t>
            </a:r>
          </a:p>
          <a:p>
            <a:pPr marL="461963" lvl="1" indent="-461963"/>
            <a:r>
              <a:rPr lang="en-US" dirty="0"/>
              <a:t>Only money or marketable securities are distributed in excess of the partner’s basis</a:t>
            </a:r>
          </a:p>
          <a:p>
            <a:pPr marL="461963" lvl="1" indent="-461963"/>
            <a:r>
              <a:rPr lang="en-US" dirty="0"/>
              <a:t>Current distribution triggers a pre-contribution gain</a:t>
            </a:r>
          </a:p>
        </p:txBody>
      </p:sp>
    </p:spTree>
    <p:extLst>
      <p:ext uri="{BB962C8B-B14F-4D97-AF65-F5344CB8AC3E}">
        <p14:creationId xmlns:p14="http://schemas.microsoft.com/office/powerpoint/2010/main" val="27847929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16052" y="76200"/>
            <a:ext cx="8311896" cy="1673466"/>
          </a:xfrm>
        </p:spPr>
        <p:txBody>
          <a:bodyPr>
            <a:normAutofit/>
          </a:bodyPr>
          <a:lstStyle/>
          <a:p>
            <a:r>
              <a:rPr lang="en-US" sz="3200" dirty="0"/>
              <a:t>Learning Objective #5: Partnership Distributions </a:t>
            </a:r>
            <a:r>
              <a:rPr lang="en-US" sz="1800" dirty="0"/>
              <a:t>2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dirty="0"/>
              <a:t>Pre-contribution gain - occurs when a partner contributes appreciated property to a partnership and, within seven years, the partnership distributes the same property to another partner.</a:t>
            </a:r>
          </a:p>
          <a:p>
            <a:r>
              <a:rPr lang="en-US" dirty="0"/>
              <a:t>Basis of distributed property – typically the partner steps into the shoes of the partnership.</a:t>
            </a:r>
          </a:p>
        </p:txBody>
      </p:sp>
    </p:spTree>
    <p:extLst>
      <p:ext uri="{BB962C8B-B14F-4D97-AF65-F5344CB8AC3E}">
        <p14:creationId xmlns:p14="http://schemas.microsoft.com/office/powerpoint/2010/main" val="2706567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332518" y="221418"/>
            <a:ext cx="8478965" cy="1383030"/>
          </a:xfrm>
        </p:spPr>
        <p:txBody>
          <a:bodyPr>
            <a:noAutofit/>
          </a:bodyPr>
          <a:lstStyle/>
          <a:p>
            <a:r>
              <a:rPr lang="en-US" sz="3200" dirty="0"/>
              <a:t>Learning Objective #5: Partnership Distributions Concept Check 14-5 </a:t>
            </a:r>
            <a:r>
              <a:rPr lang="en-US" sz="1800" dirty="0"/>
              <a:t>1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152400" y="1524000"/>
            <a:ext cx="8875338" cy="5181600"/>
          </a:xfrm>
        </p:spPr>
        <p:txBody>
          <a:bodyPr>
            <a:noAutofit/>
          </a:bodyPr>
          <a:lstStyle/>
          <a:p>
            <a:pPr marL="514350" indent="-514350">
              <a:spcBef>
                <a:spcPts val="624"/>
              </a:spcBef>
              <a:buFont typeface="+mj-lt"/>
              <a:buAutoNum type="arabicPeriod"/>
            </a:pPr>
            <a:r>
              <a:rPr lang="en-US" sz="1600" i="1" dirty="0"/>
              <a:t>Which of the following is true concerning recognition of gain on a distribution from a partnership?</a:t>
            </a:r>
          </a:p>
          <a:p>
            <a:pPr marL="966788" indent="-452438">
              <a:spcBef>
                <a:spcPts val="624"/>
              </a:spcBef>
              <a:buFont typeface="+mj-lt"/>
              <a:buAutoNum type="alphaLcPeriod"/>
              <a:tabLst>
                <a:tab pos="862013" algn="l"/>
              </a:tabLst>
            </a:pPr>
            <a:r>
              <a:rPr lang="en-US" sz="1600" i="1" dirty="0"/>
              <a:t>gain is recognized if the partner receives property with a basis greater than his or hers partnership interest basis.</a:t>
            </a:r>
          </a:p>
          <a:p>
            <a:pPr marL="966788" indent="-452438">
              <a:spcBef>
                <a:spcPts val="624"/>
              </a:spcBef>
              <a:buFont typeface="+mj-lt"/>
              <a:buAutoNum type="alphaLcPeriod"/>
              <a:tabLst>
                <a:tab pos="862013" algn="l"/>
              </a:tabLst>
            </a:pPr>
            <a:r>
              <a:rPr lang="en-US" sz="1600" i="1" dirty="0"/>
              <a:t>gain is recognized if the partner receives cash in excess of his or her basis.</a:t>
            </a:r>
          </a:p>
          <a:p>
            <a:pPr marL="966788" indent="-452438">
              <a:spcBef>
                <a:spcPts val="624"/>
              </a:spcBef>
              <a:buFont typeface="+mj-lt"/>
              <a:buAutoNum type="alphaLcPeriod"/>
              <a:tabLst>
                <a:tab pos="862013" algn="l"/>
              </a:tabLst>
            </a:pPr>
            <a:r>
              <a:rPr lang="en-US" sz="1600" i="1" dirty="0"/>
              <a:t>the partner never recognizes a gain on a partnership distribution.</a:t>
            </a:r>
          </a:p>
          <a:p>
            <a:pPr marL="966788" indent="-452438">
              <a:spcBef>
                <a:spcPts val="624"/>
              </a:spcBef>
              <a:buFont typeface="+mj-lt"/>
              <a:buAutoNum type="alphaLcPeriod"/>
              <a:tabLst>
                <a:tab pos="862013" algn="l"/>
              </a:tabLst>
            </a:pPr>
            <a:r>
              <a:rPr lang="en-US" sz="1600" i="1" dirty="0"/>
              <a:t>the partner always recognizes a gain on a partnership distribution.</a:t>
            </a:r>
          </a:p>
          <a:p>
            <a:pPr>
              <a:spcBef>
                <a:spcPts val="624"/>
              </a:spcBef>
            </a:pPr>
            <a:r>
              <a:rPr lang="en-US" sz="1600" b="1" i="1" dirty="0"/>
              <a:t>Answer: B</a:t>
            </a:r>
            <a:endParaRPr lang="en-US" sz="1600" i="1" dirty="0"/>
          </a:p>
          <a:p>
            <a:pPr marL="514350" indent="-514350">
              <a:spcBef>
                <a:spcPts val="624"/>
              </a:spcBef>
              <a:buFont typeface="+mj-lt"/>
              <a:buAutoNum type="arabicPeriod" startAt="2"/>
            </a:pPr>
            <a:r>
              <a:rPr lang="en-US" sz="1600" i="1" dirty="0"/>
              <a:t>Nelson has a partnership basis of $12,000. He receives from the partnership a distribution of furniture with a basis to the partnership of $16,000 and a FMV of $10,000. Nelson’s basis in the furniture after the distribution from the partnership is:</a:t>
            </a:r>
          </a:p>
          <a:p>
            <a:pPr marL="966788" indent="-452438">
              <a:spcBef>
                <a:spcPts val="624"/>
              </a:spcBef>
              <a:buFont typeface="+mj-lt"/>
              <a:buAutoNum type="alphaLcPeriod"/>
            </a:pPr>
            <a:r>
              <a:rPr lang="en-US" sz="1600" i="1" dirty="0"/>
              <a:t>$10,000.</a:t>
            </a:r>
          </a:p>
          <a:p>
            <a:pPr marL="966788" indent="-452438">
              <a:spcBef>
                <a:spcPts val="624"/>
              </a:spcBef>
              <a:buFont typeface="+mj-lt"/>
              <a:buAutoNum type="alphaLcPeriod"/>
            </a:pPr>
            <a:r>
              <a:rPr lang="en-US" sz="1600" i="1" dirty="0"/>
              <a:t>$12,000.</a:t>
            </a:r>
          </a:p>
          <a:p>
            <a:pPr marL="966788" indent="-452438">
              <a:spcBef>
                <a:spcPts val="624"/>
              </a:spcBef>
              <a:buFont typeface="+mj-lt"/>
              <a:buAutoNum type="alphaLcPeriod"/>
            </a:pPr>
            <a:r>
              <a:rPr lang="en-US" sz="1600" i="1" dirty="0"/>
              <a:t>$16,000.</a:t>
            </a:r>
          </a:p>
          <a:p>
            <a:pPr marL="966788" indent="-452438">
              <a:spcBef>
                <a:spcPts val="624"/>
              </a:spcBef>
              <a:buFont typeface="+mj-lt"/>
              <a:buAutoNum type="alphaLcPeriod"/>
            </a:pPr>
            <a:r>
              <a:rPr lang="en-US" sz="1600" i="1" dirty="0"/>
              <a:t>none of the above.</a:t>
            </a:r>
          </a:p>
          <a:p>
            <a:pPr>
              <a:spcBef>
                <a:spcPts val="624"/>
              </a:spcBef>
            </a:pPr>
            <a:r>
              <a:rPr lang="en-US" sz="1600" b="1" i="1" dirty="0"/>
              <a:t>Answer: B</a:t>
            </a:r>
          </a:p>
        </p:txBody>
      </p:sp>
    </p:spTree>
    <p:extLst>
      <p:ext uri="{BB962C8B-B14F-4D97-AF65-F5344CB8AC3E}">
        <p14:creationId xmlns:p14="http://schemas.microsoft.com/office/powerpoint/2010/main" val="535761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lstStyle/>
          <a:p>
            <a:r>
              <a:rPr lang="en-US" sz="3200" dirty="0"/>
              <a:t>Learning Objective #1: Partnership Formation </a:t>
            </a:r>
            <a:r>
              <a:rPr lang="en-US" sz="1800" dirty="0"/>
              <a:t>1 of 4</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pPr>
              <a:buClr>
                <a:schemeClr val="tx1"/>
              </a:buClr>
            </a:pPr>
            <a:r>
              <a:rPr lang="en-US" dirty="0"/>
              <a:t>Typically, a partner recognizes no gain or loss on the formation of a partnership</a:t>
            </a:r>
          </a:p>
          <a:p>
            <a:pPr>
              <a:buClr>
                <a:schemeClr val="tx1"/>
              </a:buClr>
            </a:pPr>
            <a:r>
              <a:rPr lang="en-US" dirty="0"/>
              <a:t>Outside basis – the basis of the partnership interest in the hands of the partner</a:t>
            </a:r>
          </a:p>
          <a:p>
            <a:pPr>
              <a:buClr>
                <a:schemeClr val="tx1"/>
              </a:buClr>
            </a:pPr>
            <a:r>
              <a:rPr lang="en-US" dirty="0"/>
              <a:t>Inside basis – the partner’s share of the basis of the individual assets in the partnership</a:t>
            </a:r>
          </a:p>
          <a:p>
            <a:pPr>
              <a:buClr>
                <a:schemeClr val="tx1"/>
              </a:buClr>
            </a:pPr>
            <a:r>
              <a:rPr lang="en-US" dirty="0"/>
              <a:t>Inside basis usually equals outside basis</a:t>
            </a:r>
          </a:p>
        </p:txBody>
      </p:sp>
    </p:spTree>
    <p:extLst>
      <p:ext uri="{BB962C8B-B14F-4D97-AF65-F5344CB8AC3E}">
        <p14:creationId xmlns:p14="http://schemas.microsoft.com/office/powerpoint/2010/main" val="2840654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374493" y="76200"/>
            <a:ext cx="8395015" cy="1673466"/>
          </a:xfrm>
        </p:spPr>
        <p:txBody>
          <a:bodyPr>
            <a:noAutofit/>
          </a:bodyPr>
          <a:lstStyle/>
          <a:p>
            <a:r>
              <a:rPr lang="en-US" sz="3200" dirty="0"/>
              <a:t>Learning Objective #5: Partnership Distributions Concept Check 14-5 </a:t>
            </a:r>
            <a:r>
              <a:rPr lang="en-US" sz="1800" dirty="0"/>
              <a:t>2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374493" y="1749666"/>
            <a:ext cx="8395015" cy="4651134"/>
          </a:xfrm>
        </p:spPr>
        <p:txBody>
          <a:bodyPr>
            <a:normAutofit/>
          </a:bodyPr>
          <a:lstStyle/>
          <a:p>
            <a:pPr marL="514350" indent="-514350">
              <a:buFont typeface="+mj-lt"/>
              <a:buAutoNum type="arabicPeriod" startAt="3"/>
            </a:pPr>
            <a:r>
              <a:rPr lang="en-US" i="1" dirty="0"/>
              <a:t>Assume the same facts as #2. However, Nelson also receives a cash distribution of $4,000 with the furniture. The basis in the furniture after the distributions is:</a:t>
            </a:r>
          </a:p>
          <a:p>
            <a:pPr marL="1146175" indent="-631825">
              <a:buFont typeface="+mj-lt"/>
              <a:buAutoNum type="alphaLcPeriod"/>
            </a:pPr>
            <a:r>
              <a:rPr lang="en-US" i="1" dirty="0"/>
              <a:t>$ 8,000.</a:t>
            </a:r>
          </a:p>
          <a:p>
            <a:pPr marL="1146175" indent="-631825">
              <a:buFont typeface="+mj-lt"/>
              <a:buAutoNum type="alphaLcPeriod"/>
            </a:pPr>
            <a:r>
              <a:rPr lang="en-US" i="1" dirty="0"/>
              <a:t>$10,000.</a:t>
            </a:r>
          </a:p>
          <a:p>
            <a:pPr marL="1146175" indent="-631825">
              <a:buFont typeface="+mj-lt"/>
              <a:buAutoNum type="alphaLcPeriod"/>
            </a:pPr>
            <a:r>
              <a:rPr lang="en-US" i="1" dirty="0"/>
              <a:t>$12,000.</a:t>
            </a:r>
          </a:p>
          <a:p>
            <a:pPr marL="1146175" indent="-631825">
              <a:buFont typeface="+mj-lt"/>
              <a:buAutoNum type="alphaLcPeriod"/>
            </a:pPr>
            <a:r>
              <a:rPr lang="en-US" i="1" dirty="0"/>
              <a:t>$16,000.</a:t>
            </a:r>
          </a:p>
          <a:p>
            <a:r>
              <a:rPr lang="en-US" b="1" i="1" dirty="0"/>
              <a:t>Answer: A</a:t>
            </a:r>
            <a:endParaRPr lang="en-US" b="1" dirty="0"/>
          </a:p>
        </p:txBody>
      </p:sp>
    </p:spTree>
    <p:extLst>
      <p:ext uri="{BB962C8B-B14F-4D97-AF65-F5344CB8AC3E}">
        <p14:creationId xmlns:p14="http://schemas.microsoft.com/office/powerpoint/2010/main" val="20138538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204057" y="76200"/>
            <a:ext cx="8735887" cy="1673466"/>
          </a:xfrm>
        </p:spPr>
        <p:txBody>
          <a:bodyPr>
            <a:noAutofit/>
          </a:bodyPr>
          <a:lstStyle/>
          <a:p>
            <a:r>
              <a:rPr lang="en-US" sz="3200" dirty="0"/>
              <a:t>Learning Objective #6: Disposal or Liquidation of a Partnership Interest </a:t>
            </a:r>
            <a:r>
              <a:rPr lang="en-US" sz="1800" dirty="0"/>
              <a:t>1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dirty="0"/>
              <a:t>Liquidation</a:t>
            </a:r>
          </a:p>
          <a:p>
            <a:pPr marL="400050" lvl="1" indent="-400050"/>
            <a:r>
              <a:rPr lang="en-US" dirty="0"/>
              <a:t>Rules similar to current distributions</a:t>
            </a:r>
          </a:p>
          <a:p>
            <a:pPr marL="400050" lvl="1" indent="-400050"/>
            <a:r>
              <a:rPr lang="en-US" dirty="0"/>
              <a:t>A distribution of money in excess of basis causes a capital gain</a:t>
            </a:r>
          </a:p>
          <a:p>
            <a:pPr marL="400050" lvl="1" indent="-400050"/>
            <a:r>
              <a:rPr lang="en-US" dirty="0"/>
              <a:t>A loss can be recognized when the amount received in liquidation is less than the partner’s outside basis and only money, receivables and/or inventory are received</a:t>
            </a:r>
          </a:p>
        </p:txBody>
      </p:sp>
    </p:spTree>
    <p:extLst>
      <p:ext uri="{BB962C8B-B14F-4D97-AF65-F5344CB8AC3E}">
        <p14:creationId xmlns:p14="http://schemas.microsoft.com/office/powerpoint/2010/main" val="5868836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204057" y="76200"/>
            <a:ext cx="8735887" cy="1673466"/>
          </a:xfrm>
        </p:spPr>
        <p:txBody>
          <a:bodyPr>
            <a:noAutofit/>
          </a:bodyPr>
          <a:lstStyle/>
          <a:p>
            <a:r>
              <a:rPr lang="en-US" sz="3200" dirty="0"/>
              <a:t>Learning Objective #6: Disposal or Liquidation of a Partnership Interest </a:t>
            </a:r>
            <a:r>
              <a:rPr lang="en-US" sz="1800" dirty="0"/>
              <a:t>2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dirty="0"/>
              <a:t>Sale of a partnership interest</a:t>
            </a:r>
          </a:p>
          <a:p>
            <a:pPr marL="461963" lvl="1" indent="-461963"/>
            <a:r>
              <a:rPr lang="en-US" dirty="0"/>
              <a:t>Treated as a sale of a capital asset</a:t>
            </a:r>
          </a:p>
          <a:p>
            <a:pPr marL="461963" lvl="1" indent="-461963"/>
            <a:r>
              <a:rPr lang="en-US" dirty="0"/>
              <a:t>If the partnership has substantially appreciated inventory or accounts receivable, some of the capital gain could be ordinary</a:t>
            </a:r>
          </a:p>
          <a:p>
            <a:r>
              <a:rPr lang="en-US" dirty="0"/>
              <a:t>Individual partners report sale on Form 1040, Schedule D.</a:t>
            </a:r>
          </a:p>
        </p:txBody>
      </p:sp>
    </p:spTree>
    <p:extLst>
      <p:ext uri="{BB962C8B-B14F-4D97-AF65-F5344CB8AC3E}">
        <p14:creationId xmlns:p14="http://schemas.microsoft.com/office/powerpoint/2010/main" val="4574770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fontScale="90000"/>
          </a:bodyPr>
          <a:lstStyle/>
          <a:p>
            <a:r>
              <a:rPr lang="en-US" dirty="0"/>
              <a:t>Learning Objective #6: Disposal or Liquidation of a Partnership Interest Concept Check 14-6 </a:t>
            </a:r>
            <a:r>
              <a:rPr lang="en-US" sz="2000" dirty="0"/>
              <a:t>1 of 2</a:t>
            </a:r>
          </a:p>
        </p:txBody>
      </p:sp>
      <p:sp>
        <p:nvSpPr>
          <p:cNvPr id="6" name="Content Placeholder 5">
            <a:extLst>
              <a:ext uri="{FF2B5EF4-FFF2-40B4-BE49-F238E27FC236}">
                <a16:creationId xmlns:a16="http://schemas.microsoft.com/office/drawing/2014/main" id="{0851A759-E67C-4E25-A475-F74416359650}"/>
              </a:ext>
            </a:extLst>
          </p:cNvPr>
          <p:cNvSpPr>
            <a:spLocks noGrp="1"/>
          </p:cNvSpPr>
          <p:nvPr>
            <p:ph sz="quarter" idx="10"/>
          </p:nvPr>
        </p:nvSpPr>
        <p:spPr>
          <a:xfrm>
            <a:off x="464126" y="1905000"/>
            <a:ext cx="8527474" cy="579120"/>
          </a:xfrm>
        </p:spPr>
        <p:txBody>
          <a:bodyPr>
            <a:normAutofit/>
          </a:bodyPr>
          <a:lstStyle/>
          <a:p>
            <a:pPr marL="457200" indent="-457200">
              <a:spcBef>
                <a:spcPts val="624"/>
              </a:spcBef>
              <a:buFont typeface="+mj-lt"/>
              <a:buAutoNum type="arabicPeriod"/>
            </a:pPr>
            <a:r>
              <a:rPr lang="en-US" sz="1600" i="1" dirty="0"/>
              <a:t>Shelly has a basis in her partnership interest of $30,000. She receives the following assets in complete liquidation of the partnership interest:</a:t>
            </a:r>
          </a:p>
        </p:txBody>
      </p:sp>
      <p:graphicFrame>
        <p:nvGraphicFramePr>
          <p:cNvPr id="9" name="Table 8">
            <a:extLst>
              <a:ext uri="{FF2B5EF4-FFF2-40B4-BE49-F238E27FC236}">
                <a16:creationId xmlns:a16="http://schemas.microsoft.com/office/drawing/2014/main" id="{23481E69-24F6-485E-AFAE-ED87C46FDB1A}"/>
              </a:ext>
            </a:extLst>
          </p:cNvPr>
          <p:cNvGraphicFramePr>
            <a:graphicFrameLocks noGrp="1"/>
          </p:cNvGraphicFramePr>
          <p:nvPr>
            <p:extLst>
              <p:ext uri="{D42A27DB-BD31-4B8C-83A1-F6EECF244321}">
                <p14:modId xmlns:p14="http://schemas.microsoft.com/office/powerpoint/2010/main" val="4072026631"/>
              </p:ext>
            </p:extLst>
          </p:nvPr>
        </p:nvGraphicFramePr>
        <p:xfrm>
          <a:off x="1524000" y="2560320"/>
          <a:ext cx="4800600" cy="1021080"/>
        </p:xfrm>
        <a:graphic>
          <a:graphicData uri="http://schemas.openxmlformats.org/drawingml/2006/table">
            <a:tbl>
              <a:tblPr firstRow="1" bandRow="1">
                <a:tableStyleId>{5940675A-B579-460E-94D1-54222C63F5DA}</a:tableStyleId>
              </a:tblPr>
              <a:tblGrid>
                <a:gridCol w="3520406">
                  <a:extLst>
                    <a:ext uri="{9D8B030D-6E8A-4147-A177-3AD203B41FA5}">
                      <a16:colId xmlns:a16="http://schemas.microsoft.com/office/drawing/2014/main" val="2813319289"/>
                    </a:ext>
                  </a:extLst>
                </a:gridCol>
                <a:gridCol w="1280194">
                  <a:extLst>
                    <a:ext uri="{9D8B030D-6E8A-4147-A177-3AD203B41FA5}">
                      <a16:colId xmlns:a16="http://schemas.microsoft.com/office/drawing/2014/main" val="1226337310"/>
                    </a:ext>
                  </a:extLst>
                </a:gridCol>
              </a:tblGrid>
              <a:tr h="255270">
                <a:tc>
                  <a:txBody>
                    <a:bodyPr/>
                    <a:lstStyle/>
                    <a:p>
                      <a:r>
                        <a:rPr lang="en-US" sz="1000" i="1" dirty="0">
                          <a:latin typeface="Verdana" panose="020B0604030504040204" pitchFamily="34" charset="0"/>
                          <a:ea typeface="Verdana" panose="020B0604030504040204" pitchFamily="34" charset="0"/>
                          <a:cs typeface="Verdana" panose="020B0604030504040204" pitchFamily="34" charset="0"/>
                        </a:rPr>
                        <a:t>Cash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dirty="0">
                          <a:latin typeface="Verdana" panose="020B0604030504040204" pitchFamily="34" charset="0"/>
                          <a:ea typeface="Verdana" panose="020B0604030504040204" pitchFamily="34" charset="0"/>
                          <a:cs typeface="Verdana" panose="020B0604030504040204" pitchFamily="34" charset="0"/>
                        </a:rPr>
                        <a:t>$ 9,000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7132919"/>
                  </a:ext>
                </a:extLst>
              </a:tr>
              <a:tr h="255270">
                <a:tc>
                  <a:txBody>
                    <a:bodyPr/>
                    <a:lstStyle/>
                    <a:p>
                      <a:r>
                        <a:rPr lang="en-US" sz="1000" i="1" dirty="0">
                          <a:latin typeface="Verdana" panose="020B0604030504040204" pitchFamily="34" charset="0"/>
                          <a:ea typeface="Verdana" panose="020B0604030504040204" pitchFamily="34" charset="0"/>
                          <a:cs typeface="Verdana" panose="020B0604030504040204" pitchFamily="34" charset="0"/>
                        </a:rPr>
                        <a:t>Inventory (basis)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dirty="0">
                          <a:latin typeface="Verdana" panose="020B0604030504040204" pitchFamily="34" charset="0"/>
                          <a:ea typeface="Verdana" panose="020B0604030504040204" pitchFamily="34" charset="0"/>
                          <a:cs typeface="Verdana" panose="020B0604030504040204" pitchFamily="34" charset="0"/>
                        </a:rPr>
                        <a:t>$ 6,000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0614092"/>
                  </a:ext>
                </a:extLst>
              </a:tr>
              <a:tr h="255270">
                <a:tc>
                  <a:txBody>
                    <a:bodyPr/>
                    <a:lstStyle/>
                    <a:p>
                      <a:r>
                        <a:rPr lang="en-US" sz="1000" i="1" dirty="0">
                          <a:latin typeface="Verdana" panose="020B0604030504040204" pitchFamily="34" charset="0"/>
                          <a:ea typeface="Verdana" panose="020B0604030504040204" pitchFamily="34" charset="0"/>
                          <a:cs typeface="Verdana" panose="020B0604030504040204" pitchFamily="34" charset="0"/>
                        </a:rPr>
                        <a:t>Equipment (basis)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dirty="0">
                          <a:latin typeface="Verdana" panose="020B0604030504040204" pitchFamily="34" charset="0"/>
                          <a:ea typeface="Verdana" panose="020B0604030504040204" pitchFamily="34" charset="0"/>
                          <a:cs typeface="Verdana" panose="020B0604030504040204" pitchFamily="34" charset="0"/>
                        </a:rPr>
                        <a:t>$ 8,000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68385546"/>
                  </a:ext>
                </a:extLst>
              </a:tr>
              <a:tr h="255270">
                <a:tc>
                  <a:txBody>
                    <a:bodyPr/>
                    <a:lstStyle/>
                    <a:p>
                      <a:r>
                        <a:rPr lang="en-US" sz="1000" i="1" dirty="0">
                          <a:latin typeface="Verdana" panose="020B0604030504040204" pitchFamily="34" charset="0"/>
                          <a:ea typeface="Verdana" panose="020B0604030504040204" pitchFamily="34" charset="0"/>
                          <a:cs typeface="Verdana" panose="020B0604030504040204" pitchFamily="34" charset="0"/>
                        </a:rPr>
                        <a:t>Land (basis)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i="1" dirty="0">
                          <a:latin typeface="Verdana" panose="020B0604030504040204" pitchFamily="34" charset="0"/>
                          <a:ea typeface="Verdana" panose="020B0604030504040204" pitchFamily="34" charset="0"/>
                          <a:cs typeface="Verdana" panose="020B0604030504040204" pitchFamily="34" charset="0"/>
                        </a:rPr>
                        <a:t>$ 12,000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0153739"/>
                  </a:ext>
                </a:extLst>
              </a:tr>
            </a:tbl>
          </a:graphicData>
        </a:graphic>
      </p:graphicFrame>
      <p:sp>
        <p:nvSpPr>
          <p:cNvPr id="8" name="Content Placeholder 7">
            <a:extLst>
              <a:ext uri="{FF2B5EF4-FFF2-40B4-BE49-F238E27FC236}">
                <a16:creationId xmlns:a16="http://schemas.microsoft.com/office/drawing/2014/main" id="{198D77D7-78C3-417D-BE70-52D6DEF1672F}"/>
              </a:ext>
            </a:extLst>
          </p:cNvPr>
          <p:cNvSpPr>
            <a:spLocks noGrp="1"/>
          </p:cNvSpPr>
          <p:nvPr>
            <p:ph sz="quarter" idx="12"/>
          </p:nvPr>
        </p:nvSpPr>
        <p:spPr>
          <a:xfrm>
            <a:off x="533400" y="3581400"/>
            <a:ext cx="8229600" cy="1828800"/>
          </a:xfrm>
        </p:spPr>
        <p:txBody>
          <a:bodyPr>
            <a:noAutofit/>
          </a:bodyPr>
          <a:lstStyle/>
          <a:p>
            <a:pPr marL="342900" indent="-342900">
              <a:spcBef>
                <a:spcPts val="624"/>
              </a:spcBef>
              <a:buFont typeface="+mj-lt"/>
              <a:buAutoNum type="alphaLcPeriod"/>
            </a:pPr>
            <a:r>
              <a:rPr lang="en-US" sz="1600" i="1" dirty="0"/>
              <a:t>What is Shelly’s recognized gain?</a:t>
            </a:r>
          </a:p>
          <a:p>
            <a:pPr marL="342900" indent="-342900">
              <a:spcBef>
                <a:spcPts val="624"/>
              </a:spcBef>
              <a:buFont typeface="+mj-lt"/>
              <a:buAutoNum type="alphaLcPeriod"/>
            </a:pPr>
            <a:r>
              <a:rPr lang="en-US" sz="1600" i="1" dirty="0"/>
              <a:t>What is Shelly’s basis in each of the assets distributed?</a:t>
            </a:r>
          </a:p>
          <a:p>
            <a:pPr>
              <a:spcBef>
                <a:spcPts val="624"/>
              </a:spcBef>
            </a:pPr>
            <a:r>
              <a:rPr lang="en-US" sz="1600" b="1" i="1" dirty="0"/>
              <a:t>Answer:</a:t>
            </a:r>
          </a:p>
          <a:p>
            <a:pPr marL="342900" indent="-342900">
              <a:spcBef>
                <a:spcPts val="624"/>
              </a:spcBef>
              <a:buFont typeface="+mj-lt"/>
              <a:buAutoNum type="alphaLcPeriod"/>
            </a:pPr>
            <a:r>
              <a:rPr lang="en-US" sz="1600" b="1" i="1" dirty="0"/>
              <a:t>Shelly’s recognized gain would be $0. She did not receive cash in excess of her basis.</a:t>
            </a:r>
          </a:p>
          <a:p>
            <a:pPr marL="342900" indent="-342900">
              <a:spcBef>
                <a:spcPts val="624"/>
              </a:spcBef>
              <a:buFont typeface="+mj-lt"/>
              <a:buAutoNum type="alphaLcPeriod"/>
            </a:pPr>
            <a:r>
              <a:rPr lang="en-US" sz="1600" b="1" i="1" dirty="0"/>
              <a:t>Shelly’s basis in the assets would be as follows:</a:t>
            </a:r>
          </a:p>
        </p:txBody>
      </p:sp>
      <p:graphicFrame>
        <p:nvGraphicFramePr>
          <p:cNvPr id="10" name="Table 9">
            <a:extLst>
              <a:ext uri="{FF2B5EF4-FFF2-40B4-BE49-F238E27FC236}">
                <a16:creationId xmlns:a16="http://schemas.microsoft.com/office/drawing/2014/main" id="{0AC6B834-D4AF-4F3F-A916-AF122B922E40}"/>
              </a:ext>
            </a:extLst>
          </p:cNvPr>
          <p:cNvGraphicFramePr>
            <a:graphicFrameLocks noGrp="1"/>
          </p:cNvGraphicFramePr>
          <p:nvPr>
            <p:extLst>
              <p:ext uri="{D42A27DB-BD31-4B8C-83A1-F6EECF244321}">
                <p14:modId xmlns:p14="http://schemas.microsoft.com/office/powerpoint/2010/main" val="3327826577"/>
              </p:ext>
            </p:extLst>
          </p:nvPr>
        </p:nvGraphicFramePr>
        <p:xfrm>
          <a:off x="903514" y="5486400"/>
          <a:ext cx="4811486" cy="979710"/>
        </p:xfrm>
        <a:graphic>
          <a:graphicData uri="http://schemas.openxmlformats.org/drawingml/2006/table">
            <a:tbl>
              <a:tblPr firstRow="1" bandRow="1">
                <a:tableStyleId>{5940675A-B579-460E-94D1-54222C63F5DA}</a:tableStyleId>
              </a:tblPr>
              <a:tblGrid>
                <a:gridCol w="3668486">
                  <a:extLst>
                    <a:ext uri="{9D8B030D-6E8A-4147-A177-3AD203B41FA5}">
                      <a16:colId xmlns:a16="http://schemas.microsoft.com/office/drawing/2014/main" val="2813319289"/>
                    </a:ext>
                  </a:extLst>
                </a:gridCol>
                <a:gridCol w="1143000">
                  <a:extLst>
                    <a:ext uri="{9D8B030D-6E8A-4147-A177-3AD203B41FA5}">
                      <a16:colId xmlns:a16="http://schemas.microsoft.com/office/drawing/2014/main" val="1226337310"/>
                    </a:ext>
                  </a:extLst>
                </a:gridCol>
              </a:tblGrid>
              <a:tr h="214087">
                <a:tc>
                  <a:txBody>
                    <a:bodyPr/>
                    <a:lstStyle/>
                    <a:p>
                      <a:r>
                        <a:rPr lang="en-US" sz="1000" b="1" i="1" dirty="0">
                          <a:latin typeface="Verdana" panose="020B0604030504040204" pitchFamily="34" charset="0"/>
                          <a:ea typeface="Verdana" panose="020B0604030504040204" pitchFamily="34" charset="0"/>
                          <a:cs typeface="Verdana" panose="020B0604030504040204" pitchFamily="34" charset="0"/>
                        </a:rPr>
                        <a:t>Cash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1" dirty="0">
                          <a:latin typeface="Verdana" panose="020B0604030504040204" pitchFamily="34" charset="0"/>
                          <a:ea typeface="Verdana" panose="020B0604030504040204" pitchFamily="34" charset="0"/>
                          <a:cs typeface="Verdana" panose="020B0604030504040204" pitchFamily="34" charset="0"/>
                        </a:rPr>
                        <a:t>$ 9,000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7132919"/>
                  </a:ext>
                </a:extLst>
              </a:tr>
              <a:tr h="214087">
                <a:tc>
                  <a:txBody>
                    <a:bodyPr/>
                    <a:lstStyle/>
                    <a:p>
                      <a:r>
                        <a:rPr lang="en-US" sz="1000" b="1" i="1" dirty="0">
                          <a:latin typeface="Verdana" panose="020B0604030504040204" pitchFamily="34" charset="0"/>
                          <a:ea typeface="Verdana" panose="020B0604030504040204" pitchFamily="34" charset="0"/>
                          <a:cs typeface="Verdana" panose="020B0604030504040204" pitchFamily="34" charset="0"/>
                        </a:rPr>
                        <a:t>Inventory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1" dirty="0">
                          <a:latin typeface="Verdana" panose="020B0604030504040204" pitchFamily="34" charset="0"/>
                          <a:ea typeface="Verdana" panose="020B0604030504040204" pitchFamily="34" charset="0"/>
                          <a:cs typeface="Verdana" panose="020B0604030504040204" pitchFamily="34" charset="0"/>
                        </a:rPr>
                        <a:t>$ 6,000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0614092"/>
                  </a:ext>
                </a:extLst>
              </a:tr>
              <a:tr h="248190">
                <a:tc>
                  <a:txBody>
                    <a:bodyPr/>
                    <a:lstStyle/>
                    <a:p>
                      <a:r>
                        <a:rPr lang="en-US" sz="1000" b="1" i="1" dirty="0">
                          <a:latin typeface="Verdana" panose="020B0604030504040204" pitchFamily="34" charset="0"/>
                          <a:ea typeface="Verdana" panose="020B0604030504040204" pitchFamily="34" charset="0"/>
                          <a:cs typeface="Verdana" panose="020B0604030504040204" pitchFamily="34" charset="0"/>
                        </a:rPr>
                        <a:t>Equipment ($15,000×$8,000/$20,000)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1" dirty="0">
                          <a:latin typeface="Verdana" panose="020B0604030504040204" pitchFamily="34" charset="0"/>
                          <a:ea typeface="Verdana" panose="020B0604030504040204" pitchFamily="34" charset="0"/>
                          <a:cs typeface="Verdana" panose="020B0604030504040204" pitchFamily="34" charset="0"/>
                        </a:rPr>
                        <a:t>$ 6,000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68385546"/>
                  </a:ext>
                </a:extLst>
              </a:tr>
              <a:tr h="214087">
                <a:tc>
                  <a:txBody>
                    <a:bodyPr/>
                    <a:lstStyle/>
                    <a:p>
                      <a:r>
                        <a:rPr lang="en-US" sz="1000" b="1" i="1" dirty="0">
                          <a:latin typeface="Verdana" panose="020B0604030504040204" pitchFamily="34" charset="0"/>
                          <a:ea typeface="Verdana" panose="020B0604030504040204" pitchFamily="34" charset="0"/>
                          <a:cs typeface="Verdana" panose="020B0604030504040204" pitchFamily="34" charset="0"/>
                        </a:rPr>
                        <a:t>Land ($15,000×$12,000/$20,000)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1" dirty="0">
                          <a:latin typeface="Verdana" panose="020B0604030504040204" pitchFamily="34" charset="0"/>
                          <a:ea typeface="Verdana" panose="020B0604030504040204" pitchFamily="34" charset="0"/>
                          <a:cs typeface="Verdana" panose="020B0604030504040204" pitchFamily="34" charset="0"/>
                        </a:rPr>
                        <a:t>$ 9,000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0153739"/>
                  </a:ext>
                </a:extLst>
              </a:tr>
            </a:tbl>
          </a:graphicData>
        </a:graphic>
      </p:graphicFrame>
    </p:spTree>
    <p:extLst>
      <p:ext uri="{BB962C8B-B14F-4D97-AF65-F5344CB8AC3E}">
        <p14:creationId xmlns:p14="http://schemas.microsoft.com/office/powerpoint/2010/main" val="3670961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Autofit/>
          </a:bodyPr>
          <a:lstStyle/>
          <a:p>
            <a:r>
              <a:rPr lang="en-US" sz="3200" dirty="0"/>
              <a:t>Learning Objective #6: Disposal or Liquidation of a Partnership Interest Concept Check 14-6 </a:t>
            </a:r>
            <a:r>
              <a:rPr lang="en-US" sz="1800" dirty="0"/>
              <a:t>2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828800"/>
            <a:ext cx="8229600" cy="4724400"/>
          </a:xfrm>
        </p:spPr>
        <p:txBody>
          <a:bodyPr>
            <a:normAutofit/>
          </a:bodyPr>
          <a:lstStyle/>
          <a:p>
            <a:pPr marL="463550" indent="-463550">
              <a:spcBef>
                <a:spcPts val="624"/>
              </a:spcBef>
              <a:buFont typeface="+mj-lt"/>
              <a:buAutoNum type="arabicPeriod" startAt="2"/>
            </a:pPr>
            <a:r>
              <a:rPr lang="en-US" sz="1600" i="1" dirty="0"/>
              <a:t>Callie purchased a 60% partnership interest for $55,000 in March 2017. She had income of $18,000 from the partnership in 2017 and $26,000 in 2018. She made no additional contributions to or withdrawals from the partnership. On December 30, 2018, Callie sold her partnership interest for $107,000.</a:t>
            </a:r>
            <a:endParaRPr lang="en-US" sz="1600" dirty="0"/>
          </a:p>
          <a:p>
            <a:pPr marL="463550" indent="-463550">
              <a:spcBef>
                <a:spcPts val="624"/>
              </a:spcBef>
              <a:buFont typeface="+mj-lt"/>
              <a:buAutoNum type="alphaLcPeriod"/>
            </a:pPr>
            <a:r>
              <a:rPr lang="en-US" sz="1600" i="1" dirty="0"/>
              <a:t>What is her basis before the sale?</a:t>
            </a:r>
          </a:p>
          <a:p>
            <a:pPr marL="463550" indent="-463550">
              <a:spcBef>
                <a:spcPts val="624"/>
              </a:spcBef>
              <a:buFont typeface="+mj-lt"/>
              <a:buAutoNum type="alphaLcPeriod"/>
            </a:pPr>
            <a:r>
              <a:rPr lang="en-US" sz="1600" i="1" dirty="0"/>
              <a:t>What is her gain or loss?</a:t>
            </a:r>
          </a:p>
          <a:p>
            <a:pPr marL="463550" indent="-463550">
              <a:spcBef>
                <a:spcPts val="624"/>
              </a:spcBef>
              <a:spcAft>
                <a:spcPts val="1800"/>
              </a:spcAft>
              <a:buFont typeface="+mj-lt"/>
              <a:buAutoNum type="alphaLcPeriod"/>
            </a:pPr>
            <a:r>
              <a:rPr lang="en-US" sz="1600" i="1" dirty="0"/>
              <a:t>Is the gain or loss (if any) capital or ordinary?</a:t>
            </a:r>
          </a:p>
          <a:p>
            <a:pPr>
              <a:spcBef>
                <a:spcPts val="624"/>
              </a:spcBef>
            </a:pPr>
            <a:r>
              <a:rPr lang="en-US" sz="1600" b="1" i="1" dirty="0"/>
              <a:t>Answer:</a:t>
            </a:r>
          </a:p>
          <a:p>
            <a:pPr marL="463550" indent="-463550">
              <a:spcBef>
                <a:spcPts val="624"/>
              </a:spcBef>
              <a:buFont typeface="+mj-lt"/>
              <a:buAutoNum type="alphaLcPeriod"/>
            </a:pPr>
            <a:r>
              <a:rPr lang="en-US" sz="1600" b="1" i="1" dirty="0"/>
              <a:t>$99,000 ($55,000 beginning basis + $18,000 + $26,000)</a:t>
            </a:r>
          </a:p>
          <a:p>
            <a:pPr marL="463550" indent="-463550">
              <a:spcBef>
                <a:spcPts val="624"/>
              </a:spcBef>
              <a:buFont typeface="+mj-lt"/>
              <a:buAutoNum type="alphaLcPeriod"/>
            </a:pPr>
            <a:r>
              <a:rPr lang="en-US" sz="1600" b="1" i="1" dirty="0"/>
              <a:t>$8,000 ($107,000 sales price − $99,000 basis)</a:t>
            </a:r>
          </a:p>
          <a:p>
            <a:pPr marL="463550" indent="-463550">
              <a:spcBef>
                <a:spcPts val="624"/>
              </a:spcBef>
              <a:buFont typeface="+mj-lt"/>
              <a:buAutoNum type="alphaLcPeriod"/>
            </a:pPr>
            <a:r>
              <a:rPr lang="en-US" sz="1600" b="1" i="1" dirty="0"/>
              <a:t>Since the partnership interest is a capital asset and there was no mention of inventory or receivables in the partnership, then the gain would be a long term capital gain.</a:t>
            </a:r>
          </a:p>
        </p:txBody>
      </p:sp>
    </p:spTree>
    <p:extLst>
      <p:ext uri="{BB962C8B-B14F-4D97-AF65-F5344CB8AC3E}">
        <p14:creationId xmlns:p14="http://schemas.microsoft.com/office/powerpoint/2010/main" val="1195030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#1: Partnership Formation </a:t>
            </a:r>
            <a:r>
              <a:rPr lang="en-US" sz="1800" dirty="0"/>
              <a:t>2 of 4</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pPr>
              <a:spcAft>
                <a:spcPts val="1800"/>
              </a:spcAft>
            </a:pPr>
            <a:r>
              <a:rPr lang="en-US" dirty="0"/>
              <a:t>Basis-in, Basis-out – The beginning basis to the partnership is usually the basis of the contributed assets.</a:t>
            </a:r>
          </a:p>
          <a:p>
            <a:r>
              <a:rPr lang="en-US" dirty="0"/>
              <a:t>Steps into the shoes – the basis of assets in the hands of the partnership is the same as the basis in the hands of the contributing partner.</a:t>
            </a:r>
          </a:p>
        </p:txBody>
      </p:sp>
    </p:spTree>
    <p:extLst>
      <p:ext uri="{BB962C8B-B14F-4D97-AF65-F5344CB8AC3E}">
        <p14:creationId xmlns:p14="http://schemas.microsoft.com/office/powerpoint/2010/main" val="1594591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#1: Partnership Formation </a:t>
            </a:r>
            <a:r>
              <a:rPr lang="en-US" sz="1800" dirty="0"/>
              <a:t>3 of 4</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dirty="0"/>
              <a:t>Holding periods – general rule is that the holding period of the partnership interest includes the partner’s holding period when Section 1231 or capital assets are contributed</a:t>
            </a:r>
          </a:p>
          <a:p>
            <a:r>
              <a:rPr lang="en-US" dirty="0"/>
              <a:t>Contribution of ordinary assets – the holding period begins on the date of the contribution.</a:t>
            </a:r>
          </a:p>
        </p:txBody>
      </p:sp>
    </p:spTree>
    <p:extLst>
      <p:ext uri="{BB962C8B-B14F-4D97-AF65-F5344CB8AC3E}">
        <p14:creationId xmlns:p14="http://schemas.microsoft.com/office/powerpoint/2010/main" val="3304148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#1: Partnership Formation </a:t>
            </a:r>
            <a:r>
              <a:rPr lang="en-US" sz="1800" dirty="0"/>
              <a:t>4 of 4</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dirty="0"/>
              <a:t>Contribution of services – a partner providing services in exchange for a partnership interest recognizes ordinary income to the extent of the FMV of the partnership interest</a:t>
            </a:r>
          </a:p>
          <a:p>
            <a:r>
              <a:rPr lang="en-US" dirty="0"/>
              <a:t>Assumed liabilities by the partnership – any release of liability by a contributing partner is treated as a money distribution to the partner (reduces basis)</a:t>
            </a:r>
          </a:p>
        </p:txBody>
      </p:sp>
    </p:spTree>
    <p:extLst>
      <p:ext uri="{BB962C8B-B14F-4D97-AF65-F5344CB8AC3E}">
        <p14:creationId xmlns:p14="http://schemas.microsoft.com/office/powerpoint/2010/main" val="404298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16052" y="76200"/>
            <a:ext cx="8311896" cy="1673466"/>
          </a:xfrm>
        </p:spPr>
        <p:txBody>
          <a:bodyPr>
            <a:noAutofit/>
          </a:bodyPr>
          <a:lstStyle/>
          <a:p>
            <a:r>
              <a:rPr lang="en-US" sz="3200" dirty="0"/>
              <a:t>Learning Objective #1: Partnership Formation Concept Check 14-1 </a:t>
            </a:r>
            <a:r>
              <a:rPr lang="en-US" sz="1800" dirty="0"/>
              <a:t>1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533400" y="1905000"/>
            <a:ext cx="8395015" cy="4572000"/>
          </a:xfrm>
        </p:spPr>
        <p:txBody>
          <a:bodyPr>
            <a:noAutofit/>
          </a:bodyPr>
          <a:lstStyle/>
          <a:p>
            <a:pPr marL="609600" indent="-609600">
              <a:lnSpc>
                <a:spcPct val="120000"/>
              </a:lnSpc>
              <a:spcBef>
                <a:spcPts val="624"/>
              </a:spcBef>
              <a:buFont typeface="+mj-lt"/>
              <a:buAutoNum type="arabicPeriod"/>
            </a:pPr>
            <a:r>
              <a:rPr lang="en-US" sz="1800" i="1" dirty="0"/>
              <a:t>Generally, a partner does not recognize a gain on the formation of a partnership. True or False?</a:t>
            </a:r>
          </a:p>
          <a:p>
            <a:pPr marL="609600" indent="-609600">
              <a:lnSpc>
                <a:spcPct val="120000"/>
              </a:lnSpc>
              <a:spcBef>
                <a:spcPts val="624"/>
              </a:spcBef>
              <a:spcAft>
                <a:spcPts val="1800"/>
              </a:spcAft>
              <a:buClr>
                <a:schemeClr val="tx1"/>
              </a:buClr>
            </a:pPr>
            <a:r>
              <a:rPr lang="en-US" sz="1800" b="1" i="1" dirty="0"/>
              <a:t>True</a:t>
            </a:r>
            <a:endParaRPr lang="en-US" sz="1800" i="1" dirty="0"/>
          </a:p>
          <a:p>
            <a:pPr marL="609600" indent="-609600">
              <a:lnSpc>
                <a:spcPct val="120000"/>
              </a:lnSpc>
              <a:spcBef>
                <a:spcPts val="624"/>
              </a:spcBef>
              <a:buFont typeface="+mj-lt"/>
              <a:buAutoNum type="arabicPeriod" startAt="2"/>
            </a:pPr>
            <a:r>
              <a:rPr lang="en-US" sz="1800" i="1" dirty="0"/>
              <a:t>Typically, the basis of the assets contributed to a partnership is the same in the hands of the partnership as it was in the hands of the contributing partner. True or False?</a:t>
            </a:r>
          </a:p>
          <a:p>
            <a:pPr marL="609600" indent="-609600">
              <a:lnSpc>
                <a:spcPct val="120000"/>
              </a:lnSpc>
              <a:spcBef>
                <a:spcPts val="624"/>
              </a:spcBef>
              <a:spcAft>
                <a:spcPts val="1800"/>
              </a:spcAft>
              <a:buClr>
                <a:schemeClr val="tx1"/>
              </a:buClr>
            </a:pPr>
            <a:r>
              <a:rPr lang="en-US" sz="1800" b="1" i="1" dirty="0"/>
              <a:t>True</a:t>
            </a:r>
            <a:endParaRPr lang="en-US" sz="1800" i="1" dirty="0"/>
          </a:p>
          <a:p>
            <a:pPr marL="609600" indent="-609600">
              <a:lnSpc>
                <a:spcPct val="120000"/>
              </a:lnSpc>
              <a:spcBef>
                <a:spcPts val="624"/>
              </a:spcBef>
              <a:buFont typeface="+mj-lt"/>
              <a:buAutoNum type="arabicPeriod" startAt="3"/>
            </a:pPr>
            <a:r>
              <a:rPr lang="en-US" sz="1800" i="1" dirty="0"/>
              <a:t>If two taxpayers form a partnership and each has a 50% interest in it, each partners outside basis must be equal. True or False?</a:t>
            </a:r>
          </a:p>
          <a:p>
            <a:pPr marL="609600" indent="-609600">
              <a:lnSpc>
                <a:spcPct val="120000"/>
              </a:lnSpc>
              <a:spcBef>
                <a:spcPts val="624"/>
              </a:spcBef>
            </a:pPr>
            <a:r>
              <a:rPr lang="en-US" sz="1800" b="1" i="1" dirty="0"/>
              <a:t>False</a:t>
            </a:r>
          </a:p>
        </p:txBody>
      </p:sp>
    </p:spTree>
    <p:extLst>
      <p:ext uri="{BB962C8B-B14F-4D97-AF65-F5344CB8AC3E}">
        <p14:creationId xmlns:p14="http://schemas.microsoft.com/office/powerpoint/2010/main" val="1355544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16052" y="76200"/>
            <a:ext cx="8311896" cy="1673466"/>
          </a:xfrm>
        </p:spPr>
        <p:txBody>
          <a:bodyPr>
            <a:noAutofit/>
          </a:bodyPr>
          <a:lstStyle/>
          <a:p>
            <a:r>
              <a:rPr lang="en-US" sz="3200" dirty="0"/>
              <a:t>Learning Objective #1: Partnership Formation Concept Check 14-1 </a:t>
            </a:r>
            <a:r>
              <a:rPr lang="en-US" sz="1800" dirty="0"/>
              <a:t>2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609600" indent="-609600">
              <a:buFontTx/>
              <a:buAutoNum type="arabicPeriod" startAt="4"/>
            </a:pPr>
            <a:r>
              <a:rPr lang="en-US" i="1" dirty="0"/>
              <a:t>A partner does not have to recognize a gain on the receipt of a partnership interest in exchange for services. True or False?</a:t>
            </a:r>
          </a:p>
          <a:p>
            <a:pPr marL="609600" indent="-609600">
              <a:spcAft>
                <a:spcPts val="1800"/>
              </a:spcAft>
              <a:buClr>
                <a:schemeClr val="tx1"/>
              </a:buClr>
            </a:pPr>
            <a:r>
              <a:rPr lang="en-US" b="1" i="1" dirty="0"/>
              <a:t>False</a:t>
            </a:r>
            <a:endParaRPr lang="en-US" i="1" dirty="0"/>
          </a:p>
          <a:p>
            <a:pPr marL="609600" indent="-609600">
              <a:buFontTx/>
              <a:buAutoNum type="arabicPeriod" startAt="5"/>
            </a:pPr>
            <a:r>
              <a:rPr lang="en-US" i="1" dirty="0"/>
              <a:t>A partner who assumes an increased portion of the partnership debt, is treated as making a cash contribution and his or her basis in the partnership increases. True or False?</a:t>
            </a:r>
          </a:p>
          <a:p>
            <a:pPr marL="609600" indent="-609600">
              <a:buClr>
                <a:schemeClr val="tx1"/>
              </a:buClr>
            </a:pPr>
            <a:r>
              <a:rPr lang="en-US" b="1" i="1" dirty="0"/>
              <a:t>True</a:t>
            </a:r>
          </a:p>
        </p:txBody>
      </p:sp>
    </p:spTree>
    <p:extLst>
      <p:ext uri="{BB962C8B-B14F-4D97-AF65-F5344CB8AC3E}">
        <p14:creationId xmlns:p14="http://schemas.microsoft.com/office/powerpoint/2010/main" val="34862199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16052" y="76200"/>
            <a:ext cx="8311896" cy="1673466"/>
          </a:xfrm>
        </p:spPr>
        <p:txBody>
          <a:bodyPr>
            <a:noAutofit/>
          </a:bodyPr>
          <a:lstStyle/>
          <a:p>
            <a:r>
              <a:rPr lang="en-US" sz="3200" dirty="0"/>
              <a:t>Learning Objective #2: Partnership Ordinary Income or Loss </a:t>
            </a:r>
            <a:r>
              <a:rPr lang="en-US" sz="1800" dirty="0"/>
              <a:t>1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382000" cy="4495800"/>
          </a:xfrm>
        </p:spPr>
        <p:txBody>
          <a:bodyPr>
            <a:normAutofit/>
          </a:bodyPr>
          <a:lstStyle/>
          <a:p>
            <a:pPr>
              <a:spcBef>
                <a:spcPts val="624"/>
              </a:spcBef>
            </a:pPr>
            <a:r>
              <a:rPr lang="en-US" dirty="0"/>
              <a:t>Ordinary income or loss</a:t>
            </a:r>
          </a:p>
          <a:p>
            <a:pPr marL="342900" indent="-342900">
              <a:spcBef>
                <a:spcPts val="624"/>
              </a:spcBef>
              <a:buFont typeface="Arial" panose="020B0604020202020204" pitchFamily="34" charset="0"/>
              <a:buChar char="•"/>
            </a:pPr>
            <a:r>
              <a:rPr lang="en-US" dirty="0"/>
              <a:t>Sales, revenue from services</a:t>
            </a:r>
          </a:p>
          <a:p>
            <a:pPr marL="342900" indent="-342900">
              <a:spcBef>
                <a:spcPts val="624"/>
              </a:spcBef>
              <a:buFont typeface="Arial" panose="020B0604020202020204" pitchFamily="34" charset="0"/>
              <a:buChar char="•"/>
            </a:pPr>
            <a:r>
              <a:rPr lang="en-US" dirty="0"/>
              <a:t>Ordinary &amp; necessary expenses</a:t>
            </a:r>
          </a:p>
          <a:p>
            <a:pPr marL="342900" indent="-342900">
              <a:spcBef>
                <a:spcPts val="624"/>
              </a:spcBef>
              <a:buFont typeface="Arial" panose="020B0604020202020204" pitchFamily="34" charset="0"/>
              <a:buChar char="•"/>
            </a:pPr>
            <a:r>
              <a:rPr lang="en-US" dirty="0"/>
              <a:t>No items are included in ordinary income or losses that can be treated differently at the partner level. These are “separately stated items.”</a:t>
            </a:r>
          </a:p>
          <a:p>
            <a:pPr>
              <a:spcBef>
                <a:spcPts val="624"/>
              </a:spcBef>
            </a:pPr>
            <a:r>
              <a:rPr lang="en-US" dirty="0"/>
              <a:t>Guaranteed payments – payments made to partners that are calculated without regard to partnership income</a:t>
            </a:r>
          </a:p>
        </p:txBody>
      </p:sp>
    </p:spTree>
    <p:extLst>
      <p:ext uri="{BB962C8B-B14F-4D97-AF65-F5344CB8AC3E}">
        <p14:creationId xmlns:p14="http://schemas.microsoft.com/office/powerpoint/2010/main" val="339425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374493" y="76200"/>
            <a:ext cx="8395015" cy="1673466"/>
          </a:xfrm>
        </p:spPr>
        <p:txBody>
          <a:bodyPr>
            <a:normAutofit/>
          </a:bodyPr>
          <a:lstStyle/>
          <a:p>
            <a:r>
              <a:rPr lang="en-US" sz="3200" dirty="0"/>
              <a:t>Learning Objective #2: Partnership Ordinary Income or Loss </a:t>
            </a:r>
            <a:r>
              <a:rPr lang="en-US" sz="1800" dirty="0"/>
              <a:t>2 of 2</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534400" cy="4495800"/>
          </a:xfrm>
        </p:spPr>
        <p:txBody>
          <a:bodyPr>
            <a:noAutofit/>
          </a:bodyPr>
          <a:lstStyle/>
          <a:p>
            <a:pPr>
              <a:spcBef>
                <a:spcPts val="624"/>
              </a:spcBef>
            </a:pPr>
            <a:r>
              <a:rPr lang="en-US" dirty="0"/>
              <a:t>Depreciation</a:t>
            </a:r>
          </a:p>
          <a:p>
            <a:pPr marL="457200" lvl="1" indent="-457200">
              <a:spcBef>
                <a:spcPts val="624"/>
              </a:spcBef>
            </a:pPr>
            <a:r>
              <a:rPr lang="en-US" dirty="0"/>
              <a:t>Follows the same rules as a sole proprietorship</a:t>
            </a:r>
          </a:p>
          <a:p>
            <a:pPr marL="457200" lvl="1" indent="-457200">
              <a:spcBef>
                <a:spcPts val="624"/>
              </a:spcBef>
              <a:spcAft>
                <a:spcPts val="1800"/>
              </a:spcAft>
            </a:pPr>
            <a:r>
              <a:rPr lang="en-US" dirty="0"/>
              <a:t>Section 179 expense must be separately stated</a:t>
            </a:r>
          </a:p>
          <a:p>
            <a:pPr>
              <a:spcBef>
                <a:spcPts val="624"/>
              </a:spcBef>
            </a:pPr>
            <a:r>
              <a:rPr lang="en-US" dirty="0"/>
              <a:t>Partner health premium</a:t>
            </a:r>
          </a:p>
          <a:p>
            <a:pPr marL="457200" lvl="1" indent="-457200">
              <a:spcBef>
                <a:spcPts val="624"/>
              </a:spcBef>
            </a:pPr>
            <a:r>
              <a:rPr lang="en-US" dirty="0"/>
              <a:t>Partners cannot exclude from income the health insurance premiums paid by the partnership</a:t>
            </a:r>
          </a:p>
          <a:p>
            <a:pPr marL="457200" lvl="1" indent="-457200">
              <a:spcBef>
                <a:spcPts val="624"/>
              </a:spcBef>
            </a:pPr>
            <a:r>
              <a:rPr lang="en-US" dirty="0"/>
              <a:t>Premiums are treated as guaranteed payments</a:t>
            </a:r>
          </a:p>
        </p:txBody>
      </p:sp>
    </p:spTree>
    <p:extLst>
      <p:ext uri="{BB962C8B-B14F-4D97-AF65-F5344CB8AC3E}">
        <p14:creationId xmlns:p14="http://schemas.microsoft.com/office/powerpoint/2010/main" val="52853090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5139</TotalTime>
  <Words>2555</Words>
  <Application>Microsoft Office PowerPoint</Application>
  <PresentationFormat>On-screen Show (4:3)</PresentationFormat>
  <Paragraphs>216</Paragraphs>
  <Slides>24</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Verdana</vt:lpstr>
      <vt:lpstr>1_Office Theme</vt:lpstr>
      <vt:lpstr>Fundamentals of Taxation 2019 Edition Cruz, Deschamps, Niswander, Prendergast, Schisler</vt:lpstr>
      <vt:lpstr>Learning Objective #1: Partnership Formation 1 of 4</vt:lpstr>
      <vt:lpstr>Learning Objective #1: Partnership Formation 2 of 4</vt:lpstr>
      <vt:lpstr>Learning Objective #1: Partnership Formation 3 of 4</vt:lpstr>
      <vt:lpstr>Learning Objective #1: Partnership Formation 4 of 4</vt:lpstr>
      <vt:lpstr>Learning Objective #1: Partnership Formation Concept Check 14-1 1 of 2</vt:lpstr>
      <vt:lpstr>Learning Objective #1: Partnership Formation Concept Check 14-1 2 of 2</vt:lpstr>
      <vt:lpstr>Learning Objective #2: Partnership Ordinary Income or Loss 1 of 2</vt:lpstr>
      <vt:lpstr>Learning Objective #2: Partnership Ordinary Income or Loss 2 of 2</vt:lpstr>
      <vt:lpstr>Learning Objective #2: Ordinary Income/Loss Concept Check 14-2</vt:lpstr>
      <vt:lpstr>Learning Objective #3: Separately Stated Items 1 of 3</vt:lpstr>
      <vt:lpstr>Learning Objective #3: Separately Stated Items 2 of 3</vt:lpstr>
      <vt:lpstr>Learning Objective #3: Separately Stated Items 3 of 3</vt:lpstr>
      <vt:lpstr>Learning Objective #3:Separately Stated Items Concept Check 14-3</vt:lpstr>
      <vt:lpstr>Learning Objective #4: Basis of the Partnership Interest</vt:lpstr>
      <vt:lpstr>Learning Objective #4: Basis of the Partnership Interest Concept Check 14-4</vt:lpstr>
      <vt:lpstr>Learning Objective #5: Partnership Distributions 1 of 2</vt:lpstr>
      <vt:lpstr>Learning Objective #5: Partnership Distributions 2 of 2</vt:lpstr>
      <vt:lpstr>Learning Objective #5: Partnership Distributions Concept Check 14-5 1 of 2</vt:lpstr>
      <vt:lpstr>Learning Objective #5: Partnership Distributions Concept Check 14-5 2 of 2</vt:lpstr>
      <vt:lpstr>Learning Objective #6: Disposal or Liquidation of a Partnership Interest 1 of 2</vt:lpstr>
      <vt:lpstr>Learning Objective #6: Disposal or Liquidation of a Partnership Interest 2 of 2</vt:lpstr>
      <vt:lpstr>Learning Objective #6: Disposal or Liquidation of a Partnership Interest Concept Check 14-6 1 of 2</vt:lpstr>
      <vt:lpstr>Learning Objective #6: Disposal or Liquidation of a Partnership Interest Concept Check 14-6 2 of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14 Partnership Taxation</dc:title>
  <dc:creator>Cruz;Deschamps;Niswander;Prendergast;Schisler</dc:creator>
  <cp:lastModifiedBy>Prakash Krishnan</cp:lastModifiedBy>
  <cp:revision>1832</cp:revision>
  <dcterms:created xsi:type="dcterms:W3CDTF">2017-04-26T01:00:04Z</dcterms:created>
  <dcterms:modified xsi:type="dcterms:W3CDTF">2019-01-17T01:41:29Z</dcterms:modified>
</cp:coreProperties>
</file>