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7"/>
  </p:notesMasterIdLst>
  <p:handoutMasterIdLst>
    <p:handoutMasterId r:id="rId28"/>
  </p:handoutMasterIdLst>
  <p:sldIdLst>
    <p:sldId id="256" r:id="rId2"/>
    <p:sldId id="257" r:id="rId3"/>
    <p:sldId id="283" r:id="rId4"/>
    <p:sldId id="284" r:id="rId5"/>
    <p:sldId id="285" r:id="rId6"/>
    <p:sldId id="258" r:id="rId7"/>
    <p:sldId id="286" r:id="rId8"/>
    <p:sldId id="259" r:id="rId9"/>
    <p:sldId id="287" r:id="rId10"/>
    <p:sldId id="288" r:id="rId11"/>
    <p:sldId id="289" r:id="rId12"/>
    <p:sldId id="290" r:id="rId13"/>
    <p:sldId id="291" r:id="rId14"/>
    <p:sldId id="260" r:id="rId15"/>
    <p:sldId id="292" r:id="rId16"/>
    <p:sldId id="261" r:id="rId17"/>
    <p:sldId id="262" r:id="rId18"/>
    <p:sldId id="293" r:id="rId19"/>
    <p:sldId id="263" r:id="rId20"/>
    <p:sldId id="294" r:id="rId21"/>
    <p:sldId id="295" r:id="rId22"/>
    <p:sldId id="296" r:id="rId23"/>
    <p:sldId id="297" r:id="rId24"/>
    <p:sldId id="264" r:id="rId25"/>
    <p:sldId id="265"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4869"/>
    <a:srgbClr val="863D3E"/>
    <a:srgbClr val="405789"/>
    <a:srgbClr val="933F21"/>
    <a:srgbClr val="013E5B"/>
    <a:srgbClr val="3BA4DD"/>
    <a:srgbClr val="4E1446"/>
    <a:srgbClr val="000000"/>
    <a:srgbClr val="242328"/>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80" autoAdjust="0"/>
    <p:restoredTop sz="86358" autoAdjust="0"/>
  </p:normalViewPr>
  <p:slideViewPr>
    <p:cSldViewPr>
      <p:cViewPr>
        <p:scale>
          <a:sx n="79" d="100"/>
          <a:sy n="79" d="100"/>
        </p:scale>
        <p:origin x="-1349" y="-48"/>
      </p:cViewPr>
      <p:guideLst>
        <p:guide orient="horz" pos="2160"/>
        <p:guide pos="2880"/>
      </p:guideLst>
    </p:cSldViewPr>
  </p:slideViewPr>
  <p:outlineViewPr>
    <p:cViewPr>
      <p:scale>
        <a:sx n="33" d="100"/>
        <a:sy n="33" d="100"/>
      </p:scale>
      <p:origin x="0" y="-41964"/>
    </p:cViewPr>
  </p:outlineViewPr>
  <p:notesTextViewPr>
    <p:cViewPr>
      <p:scale>
        <a:sx n="1" d="1"/>
        <a:sy n="1" d="1"/>
      </p:scale>
      <p:origin x="0" y="0"/>
    </p:cViewPr>
  </p:notesTextViewPr>
  <p:notesViewPr>
    <p:cSldViewPr>
      <p:cViewPr varScale="1">
        <p:scale>
          <a:sx n="81" d="100"/>
          <a:sy n="81" d="100"/>
        </p:scale>
        <p:origin x="241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1A582A5-E592-4D56-958B-56E54152252B}" type="datetimeFigureOut">
              <a:rPr lang="en-US" smtClean="0"/>
              <a:pPr/>
              <a:t>1/10/2019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A02C072-76FC-4439-8E21-B179EA1F4A47}" type="slidenum">
              <a:rPr lang="en-US" smtClean="0"/>
              <a:pPr/>
              <a:t>‹#›</a:t>
            </a:fld>
            <a:endParaRPr lang="en-US"/>
          </a:p>
        </p:txBody>
      </p:sp>
    </p:spTree>
    <p:extLst>
      <p:ext uri="{BB962C8B-B14F-4D97-AF65-F5344CB8AC3E}">
        <p14:creationId xmlns:p14="http://schemas.microsoft.com/office/powerpoint/2010/main" val="2194185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8B3C75-08A5-4994-A3E6-7DBDB37BC5E8}" type="datetimeFigureOut">
              <a:rPr lang="en-US" smtClean="0"/>
              <a:pPr/>
              <a:t>1/10/2019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355D2A-133C-4D7D-81D4-14D33A91400E}" type="slidenum">
              <a:rPr lang="en-US" smtClean="0"/>
              <a:pPr/>
              <a:t>‹#›</a:t>
            </a:fld>
            <a:endParaRPr lang="en-US"/>
          </a:p>
        </p:txBody>
      </p:sp>
    </p:spTree>
    <p:extLst>
      <p:ext uri="{BB962C8B-B14F-4D97-AF65-F5344CB8AC3E}">
        <p14:creationId xmlns:p14="http://schemas.microsoft.com/office/powerpoint/2010/main" val="1810976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a:t>
            </a:fld>
            <a:endParaRPr lang="en-US"/>
          </a:p>
        </p:txBody>
      </p:sp>
    </p:spTree>
    <p:extLst>
      <p:ext uri="{BB962C8B-B14F-4D97-AF65-F5344CB8AC3E}">
        <p14:creationId xmlns:p14="http://schemas.microsoft.com/office/powerpoint/2010/main" val="3472808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$25,000 loss offset is allowed for rental properties for lower income taxpayers.  The $25,000 loss allowed is phased out as the taxpayer’s AGI reaches $100,000. </a:t>
            </a:r>
          </a:p>
        </p:txBody>
      </p:sp>
      <p:sp>
        <p:nvSpPr>
          <p:cNvPr id="4" name="Slide Number Placeholder 3"/>
          <p:cNvSpPr>
            <a:spLocks noGrp="1"/>
          </p:cNvSpPr>
          <p:nvPr>
            <p:ph type="sldNum" sz="quarter" idx="5"/>
          </p:nvPr>
        </p:nvSpPr>
        <p:spPr/>
        <p:txBody>
          <a:bodyPr/>
          <a:lstStyle/>
          <a:p>
            <a:fld id="{ED355D2A-133C-4D7D-81D4-14D33A91400E}" type="slidenum">
              <a:rPr lang="en-US" smtClean="0"/>
              <a:pPr/>
              <a:t>12</a:t>
            </a:fld>
            <a:endParaRPr lang="en-US"/>
          </a:p>
        </p:txBody>
      </p:sp>
    </p:spTree>
    <p:extLst>
      <p:ext uri="{BB962C8B-B14F-4D97-AF65-F5344CB8AC3E}">
        <p14:creationId xmlns:p14="http://schemas.microsoft.com/office/powerpoint/2010/main" val="26215520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a passive activity is disposed of, suspended passive losses are permitted against non-passive income. </a:t>
            </a:r>
          </a:p>
        </p:txBody>
      </p:sp>
      <p:sp>
        <p:nvSpPr>
          <p:cNvPr id="4" name="Slide Number Placeholder 3"/>
          <p:cNvSpPr>
            <a:spLocks noGrp="1"/>
          </p:cNvSpPr>
          <p:nvPr>
            <p:ph type="sldNum" sz="quarter" idx="5"/>
          </p:nvPr>
        </p:nvSpPr>
        <p:spPr/>
        <p:txBody>
          <a:bodyPr/>
          <a:lstStyle/>
          <a:p>
            <a:fld id="{ED355D2A-133C-4D7D-81D4-14D33A91400E}" type="slidenum">
              <a:rPr lang="en-US" smtClean="0"/>
              <a:pPr/>
              <a:t>13</a:t>
            </a:fld>
            <a:endParaRPr lang="en-US"/>
          </a:p>
        </p:txBody>
      </p:sp>
    </p:spTree>
    <p:extLst>
      <p:ext uri="{BB962C8B-B14F-4D97-AF65-F5344CB8AC3E}">
        <p14:creationId xmlns:p14="http://schemas.microsoft.com/office/powerpoint/2010/main" val="30612163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at-risk rules and the passive loss rules work together to limit losses.  The loss must first pass through the at-risk rules and then the passive loss rules are applied to determine the deductibility of the loss. </a:t>
            </a:r>
          </a:p>
        </p:txBody>
      </p:sp>
      <p:sp>
        <p:nvSpPr>
          <p:cNvPr id="4" name="Slide Number Placeholder 3"/>
          <p:cNvSpPr>
            <a:spLocks noGrp="1"/>
          </p:cNvSpPr>
          <p:nvPr>
            <p:ph type="sldNum" sz="quarter" idx="5"/>
          </p:nvPr>
        </p:nvSpPr>
        <p:spPr/>
        <p:txBody>
          <a:bodyPr/>
          <a:lstStyle/>
          <a:p>
            <a:fld id="{ED355D2A-133C-4D7D-81D4-14D33A91400E}" type="slidenum">
              <a:rPr lang="en-US" smtClean="0"/>
              <a:pPr/>
              <a:t>16</a:t>
            </a:fld>
            <a:endParaRPr lang="en-US"/>
          </a:p>
        </p:txBody>
      </p:sp>
    </p:spTree>
    <p:extLst>
      <p:ext uri="{BB962C8B-B14F-4D97-AF65-F5344CB8AC3E}">
        <p14:creationId xmlns:p14="http://schemas.microsoft.com/office/powerpoint/2010/main" val="25817795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AMT is a separate tax structure to insure high income taxpayers pay tax.  The starting point of AMT is the taxpayer’s regular taxable income.</a:t>
            </a:r>
          </a:p>
        </p:txBody>
      </p:sp>
      <p:sp>
        <p:nvSpPr>
          <p:cNvPr id="4" name="Slide Number Placeholder 3"/>
          <p:cNvSpPr>
            <a:spLocks noGrp="1"/>
          </p:cNvSpPr>
          <p:nvPr>
            <p:ph type="sldNum" sz="quarter" idx="5"/>
          </p:nvPr>
        </p:nvSpPr>
        <p:spPr/>
        <p:txBody>
          <a:bodyPr/>
          <a:lstStyle/>
          <a:p>
            <a:fld id="{ED355D2A-133C-4D7D-81D4-14D33A91400E}" type="slidenum">
              <a:rPr lang="en-US" smtClean="0"/>
              <a:pPr/>
              <a:t>19</a:t>
            </a:fld>
            <a:endParaRPr lang="en-US"/>
          </a:p>
        </p:txBody>
      </p:sp>
    </p:spTree>
    <p:extLst>
      <p:ext uri="{BB962C8B-B14F-4D97-AF65-F5344CB8AC3E}">
        <p14:creationId xmlns:p14="http://schemas.microsoft.com/office/powerpoint/2010/main" val="36906254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 state/local tax deduction is allowed in the AMT calculation.</a:t>
            </a:r>
          </a:p>
        </p:txBody>
      </p:sp>
      <p:sp>
        <p:nvSpPr>
          <p:cNvPr id="4" name="Slide Number Placeholder 3"/>
          <p:cNvSpPr>
            <a:spLocks noGrp="1"/>
          </p:cNvSpPr>
          <p:nvPr>
            <p:ph type="sldNum" sz="quarter" idx="5"/>
          </p:nvPr>
        </p:nvSpPr>
        <p:spPr/>
        <p:txBody>
          <a:bodyPr/>
          <a:lstStyle/>
          <a:p>
            <a:fld id="{ED355D2A-133C-4D7D-81D4-14D33A91400E}" type="slidenum">
              <a:rPr lang="en-US" smtClean="0"/>
              <a:pPr/>
              <a:t>20</a:t>
            </a:fld>
            <a:endParaRPr lang="en-US"/>
          </a:p>
        </p:txBody>
      </p:sp>
    </p:spTree>
    <p:extLst>
      <p:ext uri="{BB962C8B-B14F-4D97-AF65-F5344CB8AC3E}">
        <p14:creationId xmlns:p14="http://schemas.microsoft.com/office/powerpoint/2010/main" val="37763475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personal property, the depreciation method allowed for AMT is 150% declining balance as opposed to 200% declining balance for regular tax purposes.</a:t>
            </a:r>
          </a:p>
        </p:txBody>
      </p:sp>
      <p:sp>
        <p:nvSpPr>
          <p:cNvPr id="4" name="Slide Number Placeholder 3"/>
          <p:cNvSpPr>
            <a:spLocks noGrp="1"/>
          </p:cNvSpPr>
          <p:nvPr>
            <p:ph type="sldNum" sz="quarter" idx="5"/>
          </p:nvPr>
        </p:nvSpPr>
        <p:spPr/>
        <p:txBody>
          <a:bodyPr/>
          <a:lstStyle/>
          <a:p>
            <a:fld id="{ED355D2A-133C-4D7D-81D4-14D33A91400E}" type="slidenum">
              <a:rPr lang="en-US" smtClean="0"/>
              <a:pPr/>
              <a:t>21</a:t>
            </a:fld>
            <a:endParaRPr lang="en-US"/>
          </a:p>
        </p:txBody>
      </p:sp>
    </p:spTree>
    <p:extLst>
      <p:ext uri="{BB962C8B-B14F-4D97-AF65-F5344CB8AC3E}">
        <p14:creationId xmlns:p14="http://schemas.microsoft.com/office/powerpoint/2010/main" val="40512959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Other major AMT adjustments include incentive stock options and accounting for long-term contracts.</a:t>
            </a:r>
          </a:p>
        </p:txBody>
      </p:sp>
      <p:sp>
        <p:nvSpPr>
          <p:cNvPr id="4" name="Slide Number Placeholder 3"/>
          <p:cNvSpPr>
            <a:spLocks noGrp="1"/>
          </p:cNvSpPr>
          <p:nvPr>
            <p:ph type="sldNum" sz="quarter" idx="5"/>
          </p:nvPr>
        </p:nvSpPr>
        <p:spPr/>
        <p:txBody>
          <a:bodyPr/>
          <a:lstStyle/>
          <a:p>
            <a:fld id="{ED355D2A-133C-4D7D-81D4-14D33A91400E}" type="slidenum">
              <a:rPr lang="en-US" smtClean="0"/>
              <a:pPr/>
              <a:t>22</a:t>
            </a:fld>
            <a:endParaRPr lang="en-US"/>
          </a:p>
        </p:txBody>
      </p:sp>
    </p:spTree>
    <p:extLst>
      <p:ext uri="{BB962C8B-B14F-4D97-AF65-F5344CB8AC3E}">
        <p14:creationId xmlns:p14="http://schemas.microsoft.com/office/powerpoint/2010/main" val="23426674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shield lower income taxpayers from the AMT, exemption amounts are subtracted from AMT income to reduce the amounts subject to the AMT tax rates of 26% or 28%. These exclusions are phased-out as the taxpayer AMTI exceeds certain thresholds.</a:t>
            </a:r>
          </a:p>
        </p:txBody>
      </p:sp>
      <p:sp>
        <p:nvSpPr>
          <p:cNvPr id="4" name="Slide Number Placeholder 3"/>
          <p:cNvSpPr>
            <a:spLocks noGrp="1"/>
          </p:cNvSpPr>
          <p:nvPr>
            <p:ph type="sldNum" sz="quarter" idx="5"/>
          </p:nvPr>
        </p:nvSpPr>
        <p:spPr/>
        <p:txBody>
          <a:bodyPr/>
          <a:lstStyle/>
          <a:p>
            <a:fld id="{ED355D2A-133C-4D7D-81D4-14D33A91400E}" type="slidenum">
              <a:rPr lang="en-US" smtClean="0"/>
              <a:pPr/>
              <a:t>23</a:t>
            </a:fld>
            <a:endParaRPr lang="en-US"/>
          </a:p>
        </p:txBody>
      </p:sp>
    </p:spTree>
    <p:extLst>
      <p:ext uri="{BB962C8B-B14F-4D97-AF65-F5344CB8AC3E}">
        <p14:creationId xmlns:p14="http://schemas.microsoft.com/office/powerpoint/2010/main" val="2672450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 activity is “at-risk” if the taxpayer has something to lose.  At-risk starts with the amount of money and property the taxpayer contributes to an activity.</a:t>
            </a:r>
          </a:p>
        </p:txBody>
      </p:sp>
      <p:sp>
        <p:nvSpPr>
          <p:cNvPr id="4" name="Slide Number Placeholder 3"/>
          <p:cNvSpPr>
            <a:spLocks noGrp="1"/>
          </p:cNvSpPr>
          <p:nvPr>
            <p:ph type="sldNum" sz="quarter" idx="5"/>
          </p:nvPr>
        </p:nvSpPr>
        <p:spPr/>
        <p:txBody>
          <a:bodyPr/>
          <a:lstStyle/>
          <a:p>
            <a:fld id="{ED355D2A-133C-4D7D-81D4-14D33A91400E}" type="slidenum">
              <a:rPr lang="en-US" smtClean="0"/>
              <a:pPr/>
              <a:t>2</a:t>
            </a:fld>
            <a:endParaRPr lang="en-US"/>
          </a:p>
        </p:txBody>
      </p:sp>
    </p:spTree>
    <p:extLst>
      <p:ext uri="{BB962C8B-B14F-4D97-AF65-F5344CB8AC3E}">
        <p14:creationId xmlns:p14="http://schemas.microsoft.com/office/powerpoint/2010/main" val="875746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At-risk is increased by contributions, income items, and by an increase in the taxpayer’s share of liabilities.  Conversely, distributions, loss items, and releases of liabilities decrease at-risk.</a:t>
            </a:r>
          </a:p>
        </p:txBody>
      </p:sp>
      <p:sp>
        <p:nvSpPr>
          <p:cNvPr id="4" name="Slide Number Placeholder 3"/>
          <p:cNvSpPr>
            <a:spLocks noGrp="1"/>
          </p:cNvSpPr>
          <p:nvPr>
            <p:ph type="sldNum" sz="quarter" idx="5"/>
          </p:nvPr>
        </p:nvSpPr>
        <p:spPr/>
        <p:txBody>
          <a:bodyPr/>
          <a:lstStyle/>
          <a:p>
            <a:fld id="{ED355D2A-133C-4D7D-81D4-14D33A91400E}" type="slidenum">
              <a:rPr lang="en-US" smtClean="0"/>
              <a:pPr/>
              <a:t>3</a:t>
            </a:fld>
            <a:endParaRPr lang="en-US"/>
          </a:p>
        </p:txBody>
      </p:sp>
    </p:spTree>
    <p:extLst>
      <p:ext uri="{BB962C8B-B14F-4D97-AF65-F5344CB8AC3E}">
        <p14:creationId xmlns:p14="http://schemas.microsoft.com/office/powerpoint/2010/main" val="343024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Liabilities can be recourse, nonrecourse, or qualified nonrecourse.  Recourse and qualified nonrecourse liabilities increase the taxpayer’s at-risk amount. </a:t>
            </a:r>
          </a:p>
        </p:txBody>
      </p:sp>
      <p:sp>
        <p:nvSpPr>
          <p:cNvPr id="4" name="Slide Number Placeholder 3"/>
          <p:cNvSpPr>
            <a:spLocks noGrp="1"/>
          </p:cNvSpPr>
          <p:nvPr>
            <p:ph type="sldNum" sz="quarter" idx="5"/>
          </p:nvPr>
        </p:nvSpPr>
        <p:spPr/>
        <p:txBody>
          <a:bodyPr/>
          <a:lstStyle/>
          <a:p>
            <a:fld id="{ED355D2A-133C-4D7D-81D4-14D33A91400E}" type="slidenum">
              <a:rPr lang="en-US" smtClean="0"/>
              <a:pPr/>
              <a:t>4</a:t>
            </a:fld>
            <a:endParaRPr lang="en-US"/>
          </a:p>
        </p:txBody>
      </p:sp>
    </p:spTree>
    <p:extLst>
      <p:ext uri="{BB962C8B-B14F-4D97-AF65-F5344CB8AC3E}">
        <p14:creationId xmlns:p14="http://schemas.microsoft.com/office/powerpoint/2010/main" val="16910470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Losses are only allowed to the extent a taxpayer is at-risk for an activity.  If a loss is disallowed under the at-risk rules, the loss is carried over indefinitely and is allowed when the at-risk amount increases in future years.</a:t>
            </a:r>
          </a:p>
        </p:txBody>
      </p:sp>
      <p:sp>
        <p:nvSpPr>
          <p:cNvPr id="4" name="Slide Number Placeholder 3"/>
          <p:cNvSpPr>
            <a:spLocks noGrp="1"/>
          </p:cNvSpPr>
          <p:nvPr>
            <p:ph type="sldNum" sz="quarter" idx="5"/>
          </p:nvPr>
        </p:nvSpPr>
        <p:spPr/>
        <p:txBody>
          <a:bodyPr/>
          <a:lstStyle/>
          <a:p>
            <a:fld id="{ED355D2A-133C-4D7D-81D4-14D33A91400E}" type="slidenum">
              <a:rPr lang="en-US" smtClean="0"/>
              <a:pPr/>
              <a:t>5</a:t>
            </a:fld>
            <a:endParaRPr lang="en-US"/>
          </a:p>
        </p:txBody>
      </p:sp>
    </p:spTree>
    <p:extLst>
      <p:ext uri="{BB962C8B-B14F-4D97-AF65-F5344CB8AC3E}">
        <p14:creationId xmlns:p14="http://schemas.microsoft.com/office/powerpoint/2010/main" val="2436024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passive activity is any activity where the taxpayer does not “materially participate.”  Rental activities and limited partnership interests are almost always considered passive. </a:t>
            </a:r>
          </a:p>
        </p:txBody>
      </p:sp>
      <p:sp>
        <p:nvSpPr>
          <p:cNvPr id="4" name="Slide Number Placeholder 3"/>
          <p:cNvSpPr>
            <a:spLocks noGrp="1"/>
          </p:cNvSpPr>
          <p:nvPr>
            <p:ph type="sldNum" sz="quarter" idx="5"/>
          </p:nvPr>
        </p:nvSpPr>
        <p:spPr/>
        <p:txBody>
          <a:bodyPr/>
          <a:lstStyle/>
          <a:p>
            <a:fld id="{ED355D2A-133C-4D7D-81D4-14D33A91400E}" type="slidenum">
              <a:rPr lang="en-US" smtClean="0"/>
              <a:pPr/>
              <a:t>8</a:t>
            </a:fld>
            <a:endParaRPr lang="en-US"/>
          </a:p>
        </p:txBody>
      </p:sp>
    </p:spTree>
    <p:extLst>
      <p:ext uri="{BB962C8B-B14F-4D97-AF65-F5344CB8AC3E}">
        <p14:creationId xmlns:p14="http://schemas.microsoft.com/office/powerpoint/2010/main" val="4179923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seven tests to determine if a taxpayer is a material participant in an activity.  The most common test is that the taxpayer worked in the activity for greater than 500 hours during the tax year. </a:t>
            </a:r>
          </a:p>
        </p:txBody>
      </p:sp>
      <p:sp>
        <p:nvSpPr>
          <p:cNvPr id="4" name="Slide Number Placeholder 3"/>
          <p:cNvSpPr>
            <a:spLocks noGrp="1"/>
          </p:cNvSpPr>
          <p:nvPr>
            <p:ph type="sldNum" sz="quarter" idx="5"/>
          </p:nvPr>
        </p:nvSpPr>
        <p:spPr/>
        <p:txBody>
          <a:bodyPr/>
          <a:lstStyle/>
          <a:p>
            <a:fld id="{ED355D2A-133C-4D7D-81D4-14D33A91400E}" type="slidenum">
              <a:rPr lang="en-US" smtClean="0"/>
              <a:pPr/>
              <a:t>9</a:t>
            </a:fld>
            <a:endParaRPr lang="en-US"/>
          </a:p>
        </p:txBody>
      </p:sp>
    </p:spTree>
    <p:extLst>
      <p:ext uri="{BB962C8B-B14F-4D97-AF65-F5344CB8AC3E}">
        <p14:creationId xmlns:p14="http://schemas.microsoft.com/office/powerpoint/2010/main" val="3288407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general rule for passive losses is:  passive losses are allowed only to the extent of passive income.  In other words, passive income cannot offset portfolio or active income.</a:t>
            </a:r>
          </a:p>
        </p:txBody>
      </p:sp>
      <p:sp>
        <p:nvSpPr>
          <p:cNvPr id="4" name="Slide Number Placeholder 3"/>
          <p:cNvSpPr>
            <a:spLocks noGrp="1"/>
          </p:cNvSpPr>
          <p:nvPr>
            <p:ph type="sldNum" sz="quarter" idx="5"/>
          </p:nvPr>
        </p:nvSpPr>
        <p:spPr/>
        <p:txBody>
          <a:bodyPr/>
          <a:lstStyle/>
          <a:p>
            <a:fld id="{ED355D2A-133C-4D7D-81D4-14D33A91400E}" type="slidenum">
              <a:rPr lang="en-US" smtClean="0"/>
              <a:pPr/>
              <a:t>10</a:t>
            </a:fld>
            <a:endParaRPr lang="en-US"/>
          </a:p>
        </p:txBody>
      </p:sp>
    </p:spTree>
    <p:extLst>
      <p:ext uri="{BB962C8B-B14F-4D97-AF65-F5344CB8AC3E}">
        <p14:creationId xmlns:p14="http://schemas.microsoft.com/office/powerpoint/2010/main" val="19350059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Although rental activities are usually considered passive, there are several instances where rental activities are not passive.  If the taxpayer is a real estate professional or the activity meets one of the other six criteria, the rental activity is not considered passive. </a:t>
            </a:r>
          </a:p>
        </p:txBody>
      </p:sp>
      <p:sp>
        <p:nvSpPr>
          <p:cNvPr id="4" name="Slide Number Placeholder 3"/>
          <p:cNvSpPr>
            <a:spLocks noGrp="1"/>
          </p:cNvSpPr>
          <p:nvPr>
            <p:ph type="sldNum" sz="quarter" idx="5"/>
          </p:nvPr>
        </p:nvSpPr>
        <p:spPr/>
        <p:txBody>
          <a:bodyPr/>
          <a:lstStyle/>
          <a:p>
            <a:fld id="{ED355D2A-133C-4D7D-81D4-14D33A91400E}" type="slidenum">
              <a:rPr lang="en-US" smtClean="0"/>
              <a:pPr/>
              <a:t>11</a:t>
            </a:fld>
            <a:endParaRPr lang="en-US"/>
          </a:p>
        </p:txBody>
      </p:sp>
    </p:spTree>
    <p:extLst>
      <p:ext uri="{BB962C8B-B14F-4D97-AF65-F5344CB8AC3E}">
        <p14:creationId xmlns:p14="http://schemas.microsoft.com/office/powerpoint/2010/main" val="38046266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
        <p:cNvGrpSpPr/>
        <p:nvPr/>
      </p:nvGrpSpPr>
      <p:grpSpPr>
        <a:xfrm>
          <a:off x="0" y="0"/>
          <a:ext cx="0" cy="0"/>
          <a:chOff x="0" y="0"/>
          <a:chExt cx="0" cy="0"/>
        </a:xfrm>
      </p:grpSpPr>
      <p:sp>
        <p:nvSpPr>
          <p:cNvPr id="2" name="Title 1"/>
          <p:cNvSpPr>
            <a:spLocks noGrp="1"/>
          </p:cNvSpPr>
          <p:nvPr>
            <p:ph type="ctrTitle"/>
          </p:nvPr>
        </p:nvSpPr>
        <p:spPr>
          <a:xfrm>
            <a:off x="76200" y="105156"/>
            <a:ext cx="8915400" cy="2028444"/>
          </a:xfrm>
        </p:spPr>
        <p:txBody>
          <a:bodyPr/>
          <a:lstStyle>
            <a:lvl1pPr algn="l">
              <a:buClr>
                <a:srgbClr val="000000"/>
              </a:buCl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3" name="Subtitle 2"/>
          <p:cNvSpPr>
            <a:spLocks noGrp="1"/>
          </p:cNvSpPr>
          <p:nvPr>
            <p:ph type="subTitle" idx="1"/>
          </p:nvPr>
        </p:nvSpPr>
        <p:spPr>
          <a:xfrm>
            <a:off x="4343400" y="2248845"/>
            <a:ext cx="4158272" cy="3274711"/>
          </a:xfrm>
        </p:spPr>
        <p:txBody>
          <a:bodyPr vert="horz" lIns="91440" tIns="45720" rIns="91440" bIns="45720" rtlCol="0" anchor="ctr">
            <a:normAutofit/>
          </a:bodyPr>
          <a:lstStyle>
            <a:lvl1pPr algn="ctr">
              <a:buClr>
                <a:srgbClr val="000000"/>
              </a:buClr>
              <a:defRPr lang="en-US" sz="4400">
                <a:solidFill>
                  <a:srgbClr val="054869"/>
                </a:solidFill>
                <a:latin typeface="Verdana" panose="020B0604030504040204" pitchFamily="34" charset="0"/>
                <a:ea typeface="Verdana" pitchFamily="34" charset="0"/>
                <a:cs typeface="Verdana" panose="020B0604030504040204" pitchFamily="34" charset="0"/>
              </a:defRPr>
            </a:lvl1pPr>
          </a:lstStyle>
          <a:p>
            <a:pPr lvl="0">
              <a:spcBef>
                <a:spcPct val="0"/>
              </a:spcBef>
              <a:buNone/>
            </a:pPr>
            <a:r>
              <a:rPr lang="en-US" dirty="0"/>
              <a:t>Click to edit Master subtitle style</a:t>
            </a:r>
          </a:p>
        </p:txBody>
      </p:sp>
      <p:sp>
        <p:nvSpPr>
          <p:cNvPr id="10" name="Text Placeholder 9"/>
          <p:cNvSpPr>
            <a:spLocks noGrp="1"/>
          </p:cNvSpPr>
          <p:nvPr>
            <p:ph type="body" sz="quarter" idx="11"/>
          </p:nvPr>
        </p:nvSpPr>
        <p:spPr>
          <a:xfrm>
            <a:off x="609600" y="6172200"/>
            <a:ext cx="7924800" cy="609600"/>
          </a:xfrm>
        </p:spPr>
        <p:txBody>
          <a:bodyPr>
            <a:noAutofit/>
          </a:bodyPr>
          <a:lstStyle>
            <a:lvl1pPr algn="ctr">
              <a:buClr>
                <a:srgbClr val="000000"/>
              </a:buClr>
              <a:defRPr sz="1200">
                <a:solidFill>
                  <a:schemeClr val="tx1"/>
                </a:solidFill>
                <a:latin typeface="Arial" pitchFamily="34" charset="0"/>
                <a:cs typeface="Arial" pitchFamily="34" charset="0"/>
              </a:defRPr>
            </a:lvl1pPr>
            <a:lvl2pPr>
              <a:buClr>
                <a:srgbClr val="000000"/>
              </a:buClr>
              <a:defRPr sz="1200">
                <a:solidFill>
                  <a:schemeClr val="tx1"/>
                </a:solidFill>
              </a:defRPr>
            </a:lvl2pPr>
            <a:lvl3pPr>
              <a:buClr>
                <a:srgbClr val="000000"/>
              </a:buClr>
              <a:defRPr sz="1200">
                <a:solidFill>
                  <a:schemeClr val="tx1"/>
                </a:solidFill>
              </a:defRPr>
            </a:lvl3pPr>
            <a:lvl4pPr>
              <a:buClr>
                <a:srgbClr val="000000"/>
              </a:buClr>
              <a:defRPr sz="1200">
                <a:solidFill>
                  <a:schemeClr val="tx1"/>
                </a:solidFill>
              </a:defRPr>
            </a:lvl4pPr>
            <a:lvl5pPr>
              <a:buClr>
                <a:srgbClr val="000000"/>
              </a:buClr>
              <a:defRPr sz="1200">
                <a:solidFill>
                  <a:schemeClr val="tx1"/>
                </a:solidFill>
              </a:defRPr>
            </a:lvl5pPr>
          </a:lstStyle>
          <a:p>
            <a:pPr lvl="0"/>
            <a:endParaRPr lang="en-US" dirty="0"/>
          </a:p>
        </p:txBody>
      </p:sp>
    </p:spTree>
    <p:extLst>
      <p:ext uri="{BB962C8B-B14F-4D97-AF65-F5344CB8AC3E}">
        <p14:creationId xmlns:p14="http://schemas.microsoft.com/office/powerpoint/2010/main" val="996170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Content">
    <p:spTree>
      <p:nvGrpSpPr>
        <p:cNvPr id="1" name=""/>
        <p:cNvGrpSpPr/>
        <p:nvPr/>
      </p:nvGrpSpPr>
      <p:grpSpPr>
        <a:xfrm>
          <a:off x="0" y="0"/>
          <a:ext cx="0" cy="0"/>
          <a:chOff x="0" y="0"/>
          <a:chExt cx="0" cy="0"/>
        </a:xfrm>
      </p:grpSpPr>
      <p:sp>
        <p:nvSpPr>
          <p:cNvPr id="9" name="Title Placeholder 1"/>
          <p:cNvSpPr>
            <a:spLocks noGrp="1"/>
          </p:cNvSpPr>
          <p:nvPr>
            <p:ph type="title"/>
          </p:nvPr>
        </p:nvSpPr>
        <p:spPr>
          <a:xfrm>
            <a:off x="457200" y="76200"/>
            <a:ext cx="8229600" cy="1673466"/>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5"/>
          <p:cNvSpPr>
            <a:spLocks noGrp="1"/>
          </p:cNvSpPr>
          <p:nvPr>
            <p:ph sz="quarter" idx="10"/>
          </p:nvPr>
        </p:nvSpPr>
        <p:spPr>
          <a:xfrm>
            <a:off x="457200" y="1981200"/>
            <a:ext cx="80772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200" y="3429000"/>
            <a:ext cx="8001000" cy="9906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13-</a:t>
            </a:r>
            <a:fld id="{6F94BB01-2447-4377-8194-F82F4D072C18}" type="slidenum">
              <a:rPr lang="en-US" smtClean="0"/>
              <a:pPr lvl="0"/>
              <a:t>‹#›</a:t>
            </a:fld>
            <a:endParaRPr lang="en-US" dirty="0"/>
          </a:p>
        </p:txBody>
      </p:sp>
    </p:spTree>
    <p:extLst>
      <p:ext uri="{BB962C8B-B14F-4D97-AF65-F5344CB8AC3E}">
        <p14:creationId xmlns:p14="http://schemas.microsoft.com/office/powerpoint/2010/main" val="444329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457200" y="76200"/>
            <a:ext cx="8229600" cy="1673466"/>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5"/>
          <p:cNvSpPr>
            <a:spLocks noGrp="1"/>
          </p:cNvSpPr>
          <p:nvPr>
            <p:ph sz="quarter" idx="10"/>
          </p:nvPr>
        </p:nvSpPr>
        <p:spPr>
          <a:xfrm>
            <a:off x="464127" y="19812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8927" y="1981200"/>
            <a:ext cx="3193473" cy="967509"/>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4" name="Content Placeholder 5"/>
          <p:cNvSpPr>
            <a:spLocks noGrp="1"/>
          </p:cNvSpPr>
          <p:nvPr>
            <p:ph sz="quarter" idx="12"/>
          </p:nvPr>
        </p:nvSpPr>
        <p:spPr>
          <a:xfrm>
            <a:off x="457200" y="41910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9"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0"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13-</a:t>
            </a:r>
            <a:fld id="{6F94BB01-2447-4377-8194-F82F4D072C18}" type="slidenum">
              <a:rPr lang="en-US" smtClean="0"/>
              <a:pPr lvl="0"/>
              <a:t>‹#›</a:t>
            </a:fld>
            <a:endParaRPr lang="en-US" dirty="0"/>
          </a:p>
        </p:txBody>
      </p:sp>
    </p:spTree>
    <p:extLst>
      <p:ext uri="{BB962C8B-B14F-4D97-AF65-F5344CB8AC3E}">
        <p14:creationId xmlns:p14="http://schemas.microsoft.com/office/powerpoint/2010/main" val="2304088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ppendix_Slid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13-</a:t>
            </a:r>
            <a:fld id="{6F94BB01-2447-4377-8194-F82F4D072C18}" type="slidenum">
              <a:rPr lang="en-US" smtClean="0"/>
              <a:pPr lvl="0"/>
              <a:t>‹#›</a:t>
            </a:fld>
            <a:endParaRPr lang="en-US" dirty="0"/>
          </a:p>
        </p:txBody>
      </p:sp>
    </p:spTree>
    <p:extLst>
      <p:ext uri="{BB962C8B-B14F-4D97-AF65-F5344CB8AC3E}">
        <p14:creationId xmlns:p14="http://schemas.microsoft.com/office/powerpoint/2010/main" val="426927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Above Titl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13-</a:t>
            </a:r>
            <a:fld id="{6F94BB01-2447-4377-8194-F82F4D072C18}" type="slidenum">
              <a:rPr lang="en-US" smtClean="0"/>
              <a:pPr lvl="0"/>
              <a:t>‹#›</a:t>
            </a:fld>
            <a:endParaRPr lang="en-US" dirty="0"/>
          </a:p>
        </p:txBody>
      </p:sp>
    </p:spTree>
    <p:extLst>
      <p:ext uri="{BB962C8B-B14F-4D97-AF65-F5344CB8AC3E}">
        <p14:creationId xmlns:p14="http://schemas.microsoft.com/office/powerpoint/2010/main" val="22426985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Tree>
    <p:extLst>
      <p:ext uri="{BB962C8B-B14F-4D97-AF65-F5344CB8AC3E}">
        <p14:creationId xmlns:p14="http://schemas.microsoft.com/office/powerpoint/2010/main" val="568311783"/>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Lst>
  <p:txStyles>
    <p:titleStyle>
      <a:lvl1pPr algn="ctr" defTabSz="914400" rtl="0" eaLnBrk="1" latinLnBrk="0" hangingPunct="1">
        <a:spcBef>
          <a:spcPct val="0"/>
        </a:spcBef>
        <a:buNone/>
        <a:defRPr sz="3600" kern="1200">
          <a:solidFill>
            <a:srgbClr val="054869"/>
          </a:solidFill>
          <a:latin typeface="Verdana" panose="020B0604030504040204" pitchFamily="34" charset="0"/>
          <a:ea typeface="Verdana" panose="020B0604030504040204" pitchFamily="34" charset="0"/>
          <a:cs typeface="Verdana" panose="020B0604030504040204" pitchFamily="34" charset="0"/>
        </a:defRPr>
      </a:lvl1pPr>
    </p:titleStyle>
    <p:bodyStyle>
      <a:lvl1pPr marL="0" indent="0" algn="l" defTabSz="914400" rtl="0" eaLnBrk="1" latinLnBrk="0" hangingPunct="1">
        <a:spcBef>
          <a:spcPct val="20000"/>
        </a:spcBef>
        <a:buClr>
          <a:srgbClr val="054869"/>
        </a:buClr>
        <a:buFont typeface="Arial" pitchFamily="34" charset="0"/>
        <a:buNone/>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6450" indent="-349250" algn="l" defTabSz="914400" rtl="0" eaLnBrk="1" latinLnBrk="0" hangingPunct="1">
        <a:spcBef>
          <a:spcPct val="20000"/>
        </a:spcBef>
        <a:buClr>
          <a:srgbClr val="054869"/>
        </a:buClr>
        <a:buFont typeface="Arial" pitchFamily="34" charset="0"/>
        <a:buChar char="•"/>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63650" indent="-349250" algn="l" defTabSz="914400" rtl="0" eaLnBrk="1" latinLnBrk="0" hangingPunct="1">
        <a:spcBef>
          <a:spcPct val="20000"/>
        </a:spcBef>
        <a:buClr>
          <a:srgbClr val="054869"/>
        </a:buClr>
        <a:buFont typeface="Arial" pitchFamily="34" charset="0"/>
        <a:buChar char="•"/>
        <a:defRPr lang="en-US" sz="22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20850" indent="-349250" algn="l" defTabSz="914400" rtl="0" eaLnBrk="1" latinLnBrk="0" hangingPunct="1">
        <a:spcBef>
          <a:spcPct val="20000"/>
        </a:spcBef>
        <a:buClr>
          <a:srgbClr val="054869"/>
        </a:buClr>
        <a:buFont typeface="Arial" pitchFamily="34" charset="0"/>
        <a:buChar char="•"/>
        <a:defRPr lang="en-US" sz="20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8050" indent="-349250" algn="l" defTabSz="914400" rtl="0" eaLnBrk="1" latinLnBrk="0" hangingPunct="1">
        <a:spcBef>
          <a:spcPct val="20000"/>
        </a:spcBef>
        <a:buClr>
          <a:srgbClr val="054869"/>
        </a:buClr>
        <a:buFont typeface="Arial" pitchFamily="34" charset="0"/>
        <a:buChar char="•"/>
        <a:defRPr lang="en-US" sz="1800" kern="1200" dirty="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920" y="105156"/>
            <a:ext cx="8950680" cy="1571244"/>
          </a:xfrm>
        </p:spPr>
        <p:txBody>
          <a:bodyPr anchor="t">
            <a:noAutofit/>
          </a:bodyPr>
          <a:lstStyle/>
          <a:p>
            <a:r>
              <a:rPr lang="en-US" dirty="0"/>
              <a:t>Fundamentals of Taxation</a:t>
            </a:r>
            <a:r>
              <a:rPr lang="en-US" sz="3200" dirty="0"/>
              <a:t/>
            </a:r>
            <a:br>
              <a:rPr lang="en-US" sz="3200" dirty="0"/>
            </a:br>
            <a:r>
              <a:rPr lang="en-US" sz="2800" dirty="0"/>
              <a:t>2019 Edition</a:t>
            </a:r>
            <a:r>
              <a:rPr lang="en-US" sz="3200" dirty="0"/>
              <a:t/>
            </a:r>
            <a:br>
              <a:rPr lang="en-US" sz="3200" dirty="0"/>
            </a:br>
            <a:r>
              <a:rPr lang="en-US" sz="2600" dirty="0"/>
              <a:t>Cruz, Deschamps, Niswander, Prendergast, Schisler</a:t>
            </a:r>
          </a:p>
        </p:txBody>
      </p:sp>
      <p:sp>
        <p:nvSpPr>
          <p:cNvPr id="3" name="Subtitle 2"/>
          <p:cNvSpPr>
            <a:spLocks noGrp="1"/>
          </p:cNvSpPr>
          <p:nvPr>
            <p:ph type="subTitle" idx="1"/>
          </p:nvPr>
        </p:nvSpPr>
        <p:spPr>
          <a:xfrm>
            <a:off x="3657600" y="1828800"/>
            <a:ext cx="5334000" cy="4337186"/>
          </a:xfrm>
        </p:spPr>
        <p:txBody>
          <a:bodyPr>
            <a:normAutofit lnSpcReduction="10000"/>
          </a:bodyPr>
          <a:lstStyle/>
          <a:p>
            <a:pPr marL="0" indent="0">
              <a:lnSpc>
                <a:spcPct val="110000"/>
              </a:lnSpc>
              <a:spcBef>
                <a:spcPts val="624"/>
              </a:spcBef>
              <a:buNone/>
            </a:pPr>
            <a:r>
              <a:rPr lang="en-US" altLang="en-US" sz="4000" b="1" dirty="0">
                <a:ea typeface="Calibri" pitchFamily="34" charset="0"/>
                <a:cs typeface="Calibri" pitchFamily="34" charset="0"/>
              </a:rPr>
              <a:t>Chapter </a:t>
            </a:r>
            <a:r>
              <a:rPr lang="en-US" altLang="en-US" sz="4000" b="1" dirty="0" smtClean="0">
                <a:ea typeface="Calibri" pitchFamily="34" charset="0"/>
                <a:cs typeface="Calibri" pitchFamily="34" charset="0"/>
              </a:rPr>
              <a:t>13</a:t>
            </a:r>
          </a:p>
          <a:p>
            <a:pPr marL="0" indent="0">
              <a:lnSpc>
                <a:spcPct val="110000"/>
              </a:lnSpc>
              <a:spcBef>
                <a:spcPts val="624"/>
              </a:spcBef>
              <a:buNone/>
            </a:pPr>
            <a:r>
              <a:rPr lang="en-US" altLang="en-US" sz="3600" dirty="0" smtClean="0"/>
              <a:t>At-Risk/Passive </a:t>
            </a:r>
            <a:r>
              <a:rPr lang="en-US" altLang="en-US" sz="3600" dirty="0"/>
              <a:t>Activity Loss Rules and The Individual Alternative Minimum </a:t>
            </a:r>
            <a:r>
              <a:rPr lang="en-US" altLang="en-US" sz="3600" dirty="0" smtClean="0"/>
              <a:t>Tax</a:t>
            </a:r>
          </a:p>
          <a:p>
            <a:pPr>
              <a:lnSpc>
                <a:spcPct val="110000"/>
              </a:lnSpc>
              <a:spcBef>
                <a:spcPts val="624"/>
              </a:spcBef>
            </a:pPr>
            <a:r>
              <a:rPr lang="en-US" sz="1600" dirty="0"/>
              <a:t>“Never let the tax tail wag the economic dog.”</a:t>
            </a:r>
          </a:p>
          <a:p>
            <a:pPr>
              <a:lnSpc>
                <a:spcPct val="110000"/>
              </a:lnSpc>
              <a:spcBef>
                <a:spcPts val="624"/>
              </a:spcBef>
            </a:pPr>
            <a:r>
              <a:rPr lang="en-US" sz="1600" dirty="0"/>
              <a:t>-- Laura </a:t>
            </a:r>
            <a:r>
              <a:rPr lang="en-US" sz="1600" dirty="0" smtClean="0"/>
              <a:t>Peebles</a:t>
            </a:r>
            <a:endParaRPr lang="en-US" altLang="en-US" sz="1600" dirty="0"/>
          </a:p>
        </p:txBody>
      </p:sp>
      <p:pic>
        <p:nvPicPr>
          <p:cNvPr id="6" name="Picture 5" descr="McGraw Hill Education "/>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20" y="6384548"/>
            <a:ext cx="416280" cy="41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p:cNvSpPr>
            <a:spLocks noGrp="1"/>
          </p:cNvSpPr>
          <p:nvPr>
            <p:ph type="body" sz="quarter" idx="11"/>
          </p:nvPr>
        </p:nvSpPr>
        <p:spPr>
          <a:xfrm>
            <a:off x="457200" y="6381772"/>
            <a:ext cx="8686800" cy="476228"/>
          </a:xfrm>
        </p:spPr>
        <p:txBody>
          <a:bodyPr/>
          <a:lstStyle/>
          <a:p>
            <a:pPr marL="0" indent="0">
              <a:buNone/>
            </a:pPr>
            <a:r>
              <a:rPr lang="en-US" dirty="0">
                <a:latin typeface="Verdana" panose="020B0604030504040204" pitchFamily="34" charset="0"/>
                <a:cs typeface="Verdana" panose="020B0604030504040204" pitchFamily="34" charset="0"/>
              </a:rPr>
              <a:t>© 2019 McGraw-Hill Education. All rights reserved. Authorized only for instructor use in the classroom. No reproduction or further distribution permitted without the prior written consent of McGraw-Hill Education.</a:t>
            </a:r>
          </a:p>
        </p:txBody>
      </p:sp>
      <p:pic>
        <p:nvPicPr>
          <p:cNvPr id="7" name="Picture 6" descr="Cover Image">
            <a:extLst>
              <a:ext uri="{FF2B5EF4-FFF2-40B4-BE49-F238E27FC236}">
                <a16:creationId xmlns:a16="http://schemas.microsoft.com/office/drawing/2014/main" xmlns="" id="{27AA6311-60D9-4C28-BE26-0E0269A6233B}"/>
              </a:ext>
            </a:extLst>
          </p:cNvPr>
          <p:cNvPicPr>
            <a:picLocks noChangeAspect="1"/>
          </p:cNvPicPr>
          <p:nvPr/>
        </p:nvPicPr>
        <p:blipFill>
          <a:blip r:embed="rId4"/>
          <a:stretch>
            <a:fillRect/>
          </a:stretch>
        </p:blipFill>
        <p:spPr>
          <a:xfrm>
            <a:off x="151754" y="1828800"/>
            <a:ext cx="3367027" cy="4337186"/>
          </a:xfrm>
          <a:prstGeom prst="rect">
            <a:avLst/>
          </a:prstGeom>
        </p:spPr>
      </p:pic>
    </p:spTree>
    <p:extLst>
      <p:ext uri="{BB962C8B-B14F-4D97-AF65-F5344CB8AC3E}">
        <p14:creationId xmlns:p14="http://schemas.microsoft.com/office/powerpoint/2010/main" val="4278924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p:txBody>
          <a:bodyPr/>
          <a:lstStyle/>
          <a:p>
            <a:r>
              <a:rPr lang="en-US" sz="3200" dirty="0"/>
              <a:t>Learning Objectives #2: Passive Activities </a:t>
            </a:r>
            <a:r>
              <a:rPr lang="en-US" sz="1800" dirty="0"/>
              <a:t>3 of 6</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457200" y="1905000"/>
            <a:ext cx="8229600" cy="4648200"/>
          </a:xfrm>
        </p:spPr>
        <p:txBody>
          <a:bodyPr/>
          <a:lstStyle/>
          <a:p>
            <a:r>
              <a:rPr lang="en-US" dirty="0"/>
              <a:t>Passive Losses </a:t>
            </a:r>
            <a:r>
              <a:rPr lang="en-US" dirty="0" smtClean="0"/>
              <a:t>– </a:t>
            </a:r>
            <a:r>
              <a:rPr lang="en-US" dirty="0"/>
              <a:t>General Rule</a:t>
            </a:r>
          </a:p>
          <a:p>
            <a:pPr marL="457200" indent="-457200">
              <a:buFont typeface="Arial" panose="020B0604020202020204" pitchFamily="34" charset="0"/>
              <a:buChar char="•"/>
            </a:pPr>
            <a:r>
              <a:rPr lang="en-US" dirty="0"/>
              <a:t>Passive losses are allowed only to the extent of passive income</a:t>
            </a:r>
          </a:p>
          <a:p>
            <a:r>
              <a:rPr lang="en-US" dirty="0"/>
              <a:t>Income/loss items separated into three categories</a:t>
            </a:r>
          </a:p>
          <a:p>
            <a:pPr marL="457200" indent="-457200">
              <a:buFont typeface="Arial" panose="020B0604020202020204" pitchFamily="34" charset="0"/>
              <a:buChar char="•"/>
            </a:pPr>
            <a:r>
              <a:rPr lang="en-US" dirty="0"/>
              <a:t>Active Income/Loss</a:t>
            </a:r>
          </a:p>
          <a:p>
            <a:pPr marL="457200" indent="-457200">
              <a:buFont typeface="Arial" panose="020B0604020202020204" pitchFamily="34" charset="0"/>
              <a:buChar char="•"/>
            </a:pPr>
            <a:r>
              <a:rPr lang="en-US" dirty="0"/>
              <a:t>Portfolio Income</a:t>
            </a:r>
          </a:p>
          <a:p>
            <a:pPr marL="457200" indent="-457200">
              <a:buFont typeface="Arial" panose="020B0604020202020204" pitchFamily="34" charset="0"/>
              <a:buChar char="•"/>
            </a:pPr>
            <a:r>
              <a:rPr lang="en-US" dirty="0"/>
              <a:t>Passive Income/Loss</a:t>
            </a:r>
          </a:p>
          <a:p>
            <a:r>
              <a:rPr lang="en-US" dirty="0"/>
              <a:t>Passive losses cannot offset portfolio or active income</a:t>
            </a:r>
          </a:p>
        </p:txBody>
      </p:sp>
    </p:spTree>
    <p:extLst>
      <p:ext uri="{BB962C8B-B14F-4D97-AF65-F5344CB8AC3E}">
        <p14:creationId xmlns:p14="http://schemas.microsoft.com/office/powerpoint/2010/main" val="18238727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p:txBody>
          <a:bodyPr/>
          <a:lstStyle/>
          <a:p>
            <a:r>
              <a:rPr lang="en-US" sz="3200" dirty="0"/>
              <a:t>Learning Objectives #2: Passive Activities </a:t>
            </a:r>
            <a:r>
              <a:rPr lang="en-US" sz="1800" dirty="0"/>
              <a:t>4 of 6</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457200" y="1749666"/>
            <a:ext cx="8305800" cy="4574934"/>
          </a:xfrm>
        </p:spPr>
        <p:txBody>
          <a:bodyPr>
            <a:normAutofit/>
          </a:bodyPr>
          <a:lstStyle/>
          <a:p>
            <a:pPr>
              <a:spcBef>
                <a:spcPts val="624"/>
              </a:spcBef>
            </a:pPr>
            <a:r>
              <a:rPr lang="en-US" sz="2400" dirty="0"/>
              <a:t>Rental Activities – usually passive</a:t>
            </a:r>
          </a:p>
          <a:p>
            <a:pPr>
              <a:spcBef>
                <a:spcPts val="624"/>
              </a:spcBef>
            </a:pPr>
            <a:r>
              <a:rPr lang="en-US" sz="2400" dirty="0"/>
              <a:t>Real estate professional exception</a:t>
            </a:r>
          </a:p>
          <a:p>
            <a:pPr>
              <a:spcBef>
                <a:spcPts val="624"/>
              </a:spcBef>
            </a:pPr>
            <a:r>
              <a:rPr lang="en-US" sz="2400" dirty="0"/>
              <a:t>Six other instances where rental is not passive</a:t>
            </a:r>
          </a:p>
          <a:p>
            <a:pPr marL="457200" indent="-457200">
              <a:spcBef>
                <a:spcPts val="624"/>
              </a:spcBef>
              <a:buFont typeface="Arial" panose="020B0604020202020204" pitchFamily="34" charset="0"/>
              <a:buChar char="•"/>
            </a:pPr>
            <a:r>
              <a:rPr lang="en-US" sz="2400" dirty="0"/>
              <a:t>Rental period less than seven days</a:t>
            </a:r>
          </a:p>
          <a:p>
            <a:pPr marL="457200" indent="-457200">
              <a:spcBef>
                <a:spcPts val="624"/>
              </a:spcBef>
              <a:buFont typeface="Arial" panose="020B0604020202020204" pitchFamily="34" charset="0"/>
              <a:buChar char="•"/>
            </a:pPr>
            <a:r>
              <a:rPr lang="en-US" sz="2400" dirty="0"/>
              <a:t>30 days or less and significant personal services</a:t>
            </a:r>
          </a:p>
          <a:p>
            <a:pPr marL="457200" indent="-457200">
              <a:spcBef>
                <a:spcPts val="624"/>
              </a:spcBef>
              <a:buFont typeface="Arial" panose="020B0604020202020204" pitchFamily="34" charset="0"/>
              <a:buChar char="•"/>
            </a:pPr>
            <a:r>
              <a:rPr lang="en-US" sz="2400" dirty="0"/>
              <a:t>Extraordinary personal services</a:t>
            </a:r>
          </a:p>
          <a:p>
            <a:pPr marL="457200" indent="-457200">
              <a:spcBef>
                <a:spcPts val="624"/>
              </a:spcBef>
              <a:buFont typeface="Arial" panose="020B0604020202020204" pitchFamily="34" charset="0"/>
              <a:buChar char="•"/>
            </a:pPr>
            <a:r>
              <a:rPr lang="en-US" sz="2400" dirty="0"/>
              <a:t>Incidental to non-rental activity</a:t>
            </a:r>
          </a:p>
          <a:p>
            <a:pPr marL="457200" indent="-457200">
              <a:spcBef>
                <a:spcPts val="624"/>
              </a:spcBef>
              <a:buFont typeface="Arial" panose="020B0604020202020204" pitchFamily="34" charset="0"/>
              <a:buChar char="•"/>
            </a:pPr>
            <a:r>
              <a:rPr lang="en-US" sz="2400" dirty="0"/>
              <a:t>Customarily available during defined business hours</a:t>
            </a:r>
          </a:p>
          <a:p>
            <a:pPr marL="457200" indent="-457200">
              <a:spcBef>
                <a:spcPts val="624"/>
              </a:spcBef>
              <a:buFont typeface="Arial" panose="020B0604020202020204" pitchFamily="34" charset="0"/>
              <a:buChar char="•"/>
            </a:pPr>
            <a:r>
              <a:rPr lang="en-US" sz="2400" dirty="0"/>
              <a:t>Rented to an entity the taxpayer owns</a:t>
            </a:r>
          </a:p>
        </p:txBody>
      </p:sp>
    </p:spTree>
    <p:extLst>
      <p:ext uri="{BB962C8B-B14F-4D97-AF65-F5344CB8AC3E}">
        <p14:creationId xmlns:p14="http://schemas.microsoft.com/office/powerpoint/2010/main" val="18476764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p:txBody>
          <a:bodyPr/>
          <a:lstStyle/>
          <a:p>
            <a:r>
              <a:rPr lang="en-US" sz="3200" dirty="0"/>
              <a:t>Learning Objectives #2: Passive Activities </a:t>
            </a:r>
            <a:r>
              <a:rPr lang="en-US" sz="1800" dirty="0"/>
              <a:t>5 of 6</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457200" y="1981200"/>
            <a:ext cx="8229600" cy="4572000"/>
          </a:xfrm>
        </p:spPr>
        <p:txBody>
          <a:bodyPr/>
          <a:lstStyle/>
          <a:p>
            <a:r>
              <a:rPr lang="en-US" dirty="0"/>
              <a:t>$25,000 loss allowed for rental activities</a:t>
            </a:r>
          </a:p>
          <a:p>
            <a:pPr marL="457200" indent="-457200">
              <a:buFont typeface="Arial" panose="020B0604020202020204" pitchFamily="34" charset="0"/>
              <a:buChar char="•"/>
            </a:pPr>
            <a:r>
              <a:rPr lang="en-US" dirty="0"/>
              <a:t>Active participation</a:t>
            </a:r>
          </a:p>
          <a:p>
            <a:pPr marL="457200" indent="-457200">
              <a:buFont typeface="Arial" panose="020B0604020202020204" pitchFamily="34" charset="0"/>
              <a:buChar char="•"/>
            </a:pPr>
            <a:r>
              <a:rPr lang="en-US" dirty="0"/>
              <a:t>Own at least 10% of property</a:t>
            </a:r>
          </a:p>
          <a:p>
            <a:r>
              <a:rPr lang="en-US" dirty="0"/>
              <a:t>Starts to phase out when AGI reaches $100,000, not including the rental loss.</a:t>
            </a:r>
          </a:p>
          <a:p>
            <a:r>
              <a:rPr lang="en-US" dirty="0"/>
              <a:t>Eliminated when AGI exceeds $150,000</a:t>
            </a:r>
          </a:p>
        </p:txBody>
      </p:sp>
    </p:spTree>
    <p:extLst>
      <p:ext uri="{BB962C8B-B14F-4D97-AF65-F5344CB8AC3E}">
        <p14:creationId xmlns:p14="http://schemas.microsoft.com/office/powerpoint/2010/main" val="32940320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p:txBody>
          <a:bodyPr/>
          <a:lstStyle/>
          <a:p>
            <a:r>
              <a:rPr lang="en-US" sz="3200" dirty="0"/>
              <a:t>Learning Objectives #2: Passive Activities </a:t>
            </a:r>
            <a:r>
              <a:rPr lang="en-US" sz="1800" dirty="0"/>
              <a:t>6 of 6</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457200" y="1981200"/>
            <a:ext cx="8229600" cy="4572000"/>
          </a:xfrm>
        </p:spPr>
        <p:txBody>
          <a:bodyPr/>
          <a:lstStyle/>
          <a:p>
            <a:r>
              <a:rPr lang="en-US" dirty="0"/>
              <a:t>Disposition of a passive activity in a taxable transaction.</a:t>
            </a:r>
          </a:p>
          <a:p>
            <a:pPr marL="457200" indent="-457200">
              <a:buFont typeface="Arial" panose="020B0604020202020204" pitchFamily="34" charset="0"/>
              <a:buChar char="•"/>
            </a:pPr>
            <a:r>
              <a:rPr lang="en-US" dirty="0"/>
              <a:t>Passive losses are allowed against non-passive income</a:t>
            </a:r>
          </a:p>
          <a:p>
            <a:pPr marL="457200" indent="-457200">
              <a:buFont typeface="Arial" panose="020B0604020202020204" pitchFamily="34" charset="0"/>
              <a:buChar char="•"/>
            </a:pPr>
            <a:r>
              <a:rPr lang="en-US" dirty="0"/>
              <a:t>Suspended passive losses are permitted</a:t>
            </a:r>
          </a:p>
          <a:p>
            <a:pPr marL="457200" indent="-457200">
              <a:buFont typeface="Arial" panose="020B0604020202020204" pitchFamily="34" charset="0"/>
              <a:buChar char="•"/>
            </a:pPr>
            <a:r>
              <a:rPr lang="en-US" dirty="0"/>
              <a:t>Gifts and inheritance do not trigger use of suspended losses (does not meet taxable transaction criterion)</a:t>
            </a:r>
          </a:p>
        </p:txBody>
      </p:sp>
    </p:spTree>
    <p:extLst>
      <p:ext uri="{BB962C8B-B14F-4D97-AF65-F5344CB8AC3E}">
        <p14:creationId xmlns:p14="http://schemas.microsoft.com/office/powerpoint/2010/main" val="1074228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p:txBody>
          <a:bodyPr>
            <a:normAutofit/>
          </a:bodyPr>
          <a:lstStyle/>
          <a:p>
            <a:pPr fontAlgn="auto">
              <a:spcAft>
                <a:spcPts val="0"/>
              </a:spcAft>
              <a:defRPr/>
            </a:pPr>
            <a:r>
              <a:rPr lang="en-US" sz="3200" dirty="0"/>
              <a:t>Learning Objectives #2: Passive Activities Concept Check 13-2 </a:t>
            </a:r>
            <a:r>
              <a:rPr lang="en-US" sz="1800" dirty="0"/>
              <a:t>1 of 2</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457200" y="1981200"/>
            <a:ext cx="8229600" cy="4495800"/>
          </a:xfrm>
        </p:spPr>
        <p:txBody>
          <a:bodyPr>
            <a:normAutofit/>
          </a:bodyPr>
          <a:lstStyle/>
          <a:p>
            <a:pPr marL="457200" indent="-457200">
              <a:buFontTx/>
              <a:buAutoNum type="arabicPeriod"/>
            </a:pPr>
            <a:r>
              <a:rPr lang="en-US" i="1" dirty="0"/>
              <a:t>Rental properties are almost always considered passive activities</a:t>
            </a:r>
            <a:r>
              <a:rPr lang="en-US" i="1" dirty="0" smtClean="0"/>
              <a:t>. </a:t>
            </a:r>
            <a:r>
              <a:rPr lang="en-US" altLang="en-US" i="1" dirty="0"/>
              <a:t>True or False?</a:t>
            </a:r>
            <a:endParaRPr lang="en-US" i="1" dirty="0"/>
          </a:p>
          <a:p>
            <a:pPr marL="609600" indent="-609600">
              <a:spcAft>
                <a:spcPts val="3000"/>
              </a:spcAft>
              <a:buClr>
                <a:schemeClr val="tx1"/>
              </a:buClr>
            </a:pPr>
            <a:r>
              <a:rPr lang="en-US" i="1" dirty="0"/>
              <a:t> </a:t>
            </a:r>
            <a:r>
              <a:rPr lang="en-US" b="1" i="1" dirty="0"/>
              <a:t>True</a:t>
            </a:r>
            <a:endParaRPr lang="en-US" i="1" dirty="0"/>
          </a:p>
          <a:p>
            <a:pPr marL="457200" indent="-457200">
              <a:buFontTx/>
              <a:buAutoNum type="arabicPeriod" startAt="2"/>
            </a:pPr>
            <a:r>
              <a:rPr lang="en-US" i="1" dirty="0"/>
              <a:t>The general rule concerning the deductibility of passive losses is that they can be deducted only to the extent of passive income</a:t>
            </a:r>
            <a:r>
              <a:rPr lang="en-US" i="1" dirty="0" smtClean="0"/>
              <a:t>.</a:t>
            </a:r>
            <a:r>
              <a:rPr lang="en-US" altLang="en-US" i="1" dirty="0"/>
              <a:t> True or False?</a:t>
            </a:r>
            <a:endParaRPr lang="en-US" i="1" dirty="0"/>
          </a:p>
          <a:p>
            <a:pPr marL="609600" indent="-609600">
              <a:buClr>
                <a:schemeClr val="tx1"/>
              </a:buClr>
            </a:pPr>
            <a:r>
              <a:rPr lang="en-US" b="1" i="1" dirty="0"/>
              <a:t>True</a:t>
            </a:r>
          </a:p>
        </p:txBody>
      </p:sp>
    </p:spTree>
    <p:extLst>
      <p:ext uri="{BB962C8B-B14F-4D97-AF65-F5344CB8AC3E}">
        <p14:creationId xmlns:p14="http://schemas.microsoft.com/office/powerpoint/2010/main" val="28377566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p:txBody>
          <a:bodyPr>
            <a:normAutofit/>
          </a:bodyPr>
          <a:lstStyle/>
          <a:p>
            <a:pPr fontAlgn="auto">
              <a:spcAft>
                <a:spcPts val="0"/>
              </a:spcAft>
              <a:defRPr/>
            </a:pPr>
            <a:r>
              <a:rPr lang="en-US" sz="3200" dirty="0"/>
              <a:t>Learning Objectives #2: Passive Activities Concept Check 13-2 </a:t>
            </a:r>
            <a:r>
              <a:rPr lang="en-US" sz="1800" dirty="0"/>
              <a:t>2 of 2</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457200" y="1981200"/>
            <a:ext cx="8229600" cy="4572000"/>
          </a:xfrm>
        </p:spPr>
        <p:txBody>
          <a:bodyPr>
            <a:normAutofit/>
          </a:bodyPr>
          <a:lstStyle/>
          <a:p>
            <a:pPr marL="457200" indent="-457200">
              <a:buFontTx/>
              <a:buAutoNum type="arabicPeriod" startAt="3"/>
            </a:pPr>
            <a:r>
              <a:rPr lang="en-US" i="1" dirty="0"/>
              <a:t>For low-income taxpayers, passive rental losses can be deducted against other income up to a maximum of $50,000</a:t>
            </a:r>
            <a:r>
              <a:rPr lang="en-US" i="1" dirty="0" smtClean="0"/>
              <a:t>.</a:t>
            </a:r>
            <a:r>
              <a:rPr lang="en-US" altLang="en-US" i="1" dirty="0"/>
              <a:t> True or False?</a:t>
            </a:r>
            <a:endParaRPr lang="en-US" i="1" dirty="0"/>
          </a:p>
          <a:p>
            <a:pPr marL="609600" indent="-609600">
              <a:spcAft>
                <a:spcPts val="3000"/>
              </a:spcAft>
              <a:buClr>
                <a:schemeClr val="tx1"/>
              </a:buClr>
            </a:pPr>
            <a:r>
              <a:rPr lang="en-US" b="1" i="1" dirty="0"/>
              <a:t>False</a:t>
            </a:r>
            <a:endParaRPr lang="en-US" i="1" dirty="0"/>
          </a:p>
          <a:p>
            <a:pPr marL="457200" indent="-457200">
              <a:buFontTx/>
              <a:buAutoNum type="arabicPeriod" startAt="4"/>
            </a:pPr>
            <a:r>
              <a:rPr lang="en-US" i="1" dirty="0"/>
              <a:t>Generally, suspended passive losses can be deducted against other income when the activity is sold or disposed of</a:t>
            </a:r>
            <a:r>
              <a:rPr lang="en-US" i="1" dirty="0" smtClean="0"/>
              <a:t>.</a:t>
            </a:r>
            <a:r>
              <a:rPr lang="en-US" altLang="en-US" i="1" dirty="0"/>
              <a:t> True or False?</a:t>
            </a:r>
            <a:endParaRPr lang="en-US" i="1" dirty="0"/>
          </a:p>
          <a:p>
            <a:pPr marL="609600" indent="-609600">
              <a:buClr>
                <a:schemeClr val="tx1"/>
              </a:buClr>
            </a:pPr>
            <a:r>
              <a:rPr lang="en-US" b="1" i="1" dirty="0"/>
              <a:t>True</a:t>
            </a:r>
          </a:p>
        </p:txBody>
      </p:sp>
    </p:spTree>
    <p:extLst>
      <p:ext uri="{BB962C8B-B14F-4D97-AF65-F5344CB8AC3E}">
        <p14:creationId xmlns:p14="http://schemas.microsoft.com/office/powerpoint/2010/main" val="32364213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p:txBody>
          <a:bodyPr>
            <a:normAutofit/>
          </a:bodyPr>
          <a:lstStyle/>
          <a:p>
            <a:r>
              <a:rPr lang="en-US" sz="3200" dirty="0"/>
              <a:t>Learning Objective #3: At-Risk and PAL Rules In Conjunction</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457200" y="1981200"/>
            <a:ext cx="8229600" cy="4572000"/>
          </a:xfrm>
        </p:spPr>
        <p:txBody>
          <a:bodyPr/>
          <a:lstStyle/>
          <a:p>
            <a:r>
              <a:rPr lang="en-US" dirty="0"/>
              <a:t>At-risk rules applied first, then passive loss rules second.</a:t>
            </a:r>
          </a:p>
          <a:p>
            <a:r>
              <a:rPr lang="en-US" dirty="0"/>
              <a:t>Form 6198 for each at-risk activity</a:t>
            </a:r>
          </a:p>
          <a:p>
            <a:r>
              <a:rPr lang="en-US" dirty="0"/>
              <a:t>Form 8582 – one for all passive activities</a:t>
            </a:r>
          </a:p>
          <a:p>
            <a:r>
              <a:rPr lang="en-US" dirty="0"/>
              <a:t>PAL rules do not come into play unless the loss is first allowed under the at-risk rules</a:t>
            </a:r>
          </a:p>
        </p:txBody>
      </p:sp>
    </p:spTree>
    <p:extLst>
      <p:ext uri="{BB962C8B-B14F-4D97-AF65-F5344CB8AC3E}">
        <p14:creationId xmlns:p14="http://schemas.microsoft.com/office/powerpoint/2010/main" val="17257671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p:txBody>
          <a:bodyPr>
            <a:noAutofit/>
          </a:bodyPr>
          <a:lstStyle/>
          <a:p>
            <a:pPr fontAlgn="auto">
              <a:spcAft>
                <a:spcPts val="0"/>
              </a:spcAft>
              <a:defRPr/>
            </a:pPr>
            <a:r>
              <a:rPr lang="en-US" sz="3200" dirty="0"/>
              <a:t>Learning Objective #3: At-Risk and PAL Rules In Conjunction Concept Check 13-3 </a:t>
            </a:r>
            <a:r>
              <a:rPr lang="en-US" sz="1800" dirty="0"/>
              <a:t>1 of 2</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457200" y="1981200"/>
            <a:ext cx="8153400" cy="4495800"/>
          </a:xfrm>
        </p:spPr>
        <p:txBody>
          <a:bodyPr>
            <a:noAutofit/>
          </a:bodyPr>
          <a:lstStyle/>
          <a:p>
            <a:pPr marL="463550" indent="-463550">
              <a:spcBef>
                <a:spcPts val="624"/>
              </a:spcBef>
              <a:buFont typeface="+mj-lt"/>
              <a:buAutoNum type="arabicPeriod"/>
            </a:pPr>
            <a:r>
              <a:rPr lang="en-US" sz="1800" i="1" dirty="0"/>
              <a:t>Which rules are applied </a:t>
            </a:r>
            <a:r>
              <a:rPr lang="en-US" sz="1800" i="1" dirty="0" smtClean="0"/>
              <a:t>first to </a:t>
            </a:r>
            <a:r>
              <a:rPr lang="en-US" sz="1800" i="1" dirty="0"/>
              <a:t>a passive activity - the at-risk rules or the passive activity losses rules? Explain.</a:t>
            </a:r>
          </a:p>
          <a:p>
            <a:pPr marL="463550">
              <a:spcBef>
                <a:spcPts val="624"/>
              </a:spcBef>
              <a:spcAft>
                <a:spcPts val="1800"/>
              </a:spcAft>
              <a:buClr>
                <a:schemeClr val="tx1"/>
              </a:buClr>
            </a:pPr>
            <a:r>
              <a:rPr lang="en-US" sz="1800" b="1" i="1" dirty="0"/>
              <a:t>In order for a loss to be deducted, it must first be allowed under the at-risk rules. Once the loss is allowed under the at-risk rules, the passive loss rules are applied.</a:t>
            </a:r>
            <a:endParaRPr lang="en-US" sz="1800" i="1" dirty="0"/>
          </a:p>
          <a:p>
            <a:pPr marL="463550" indent="-463550">
              <a:spcBef>
                <a:spcPts val="624"/>
              </a:spcBef>
              <a:buFont typeface="+mj-lt"/>
              <a:buAutoNum type="arabicPeriod" startAt="2"/>
            </a:pPr>
            <a:r>
              <a:rPr lang="en-US" sz="1800" i="1" dirty="0"/>
              <a:t>Why must suspended passive losses from several passive activities be allocated among the activities?</a:t>
            </a:r>
          </a:p>
          <a:p>
            <a:pPr marL="463550">
              <a:spcBef>
                <a:spcPts val="624"/>
              </a:spcBef>
              <a:buClr>
                <a:schemeClr val="tx1"/>
              </a:buClr>
            </a:pPr>
            <a:r>
              <a:rPr lang="en-US" sz="1800" b="1" i="1" dirty="0"/>
              <a:t>The main reason is that passive losses are allowed when an activity is sold or disposed of. Thus, if a taxpayer were considering the sale of a passive activity, he or she could lump all suspended passive losses on one activity and sell it. All of the losses would then be allowed. The allocation to all loss activities stops this potential abuse.</a:t>
            </a:r>
            <a:endParaRPr lang="en-US" sz="1800" b="1" dirty="0"/>
          </a:p>
        </p:txBody>
      </p:sp>
    </p:spTree>
    <p:extLst>
      <p:ext uri="{BB962C8B-B14F-4D97-AF65-F5344CB8AC3E}">
        <p14:creationId xmlns:p14="http://schemas.microsoft.com/office/powerpoint/2010/main" val="32715462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p:txBody>
          <a:bodyPr>
            <a:noAutofit/>
          </a:bodyPr>
          <a:lstStyle/>
          <a:p>
            <a:pPr fontAlgn="auto">
              <a:spcAft>
                <a:spcPts val="0"/>
              </a:spcAft>
              <a:defRPr/>
            </a:pPr>
            <a:r>
              <a:rPr lang="en-US" sz="3200" dirty="0"/>
              <a:t>Learning Objective #3: At-Risk and PAL Rules In Conjunction Concept Check 13-3 </a:t>
            </a:r>
            <a:r>
              <a:rPr lang="en-US" sz="1800" dirty="0"/>
              <a:t>2 of 2</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381000" y="1981200"/>
            <a:ext cx="8458200" cy="4495800"/>
          </a:xfrm>
        </p:spPr>
        <p:txBody>
          <a:bodyPr>
            <a:normAutofit lnSpcReduction="10000"/>
          </a:bodyPr>
          <a:lstStyle/>
          <a:p>
            <a:pPr marL="609600" indent="-609600">
              <a:lnSpc>
                <a:spcPct val="110000"/>
              </a:lnSpc>
              <a:spcBef>
                <a:spcPts val="624"/>
              </a:spcBef>
              <a:spcAft>
                <a:spcPts val="1800"/>
              </a:spcAft>
              <a:buFontTx/>
              <a:buAutoNum type="arabicPeriod" startAt="3"/>
            </a:pPr>
            <a:r>
              <a:rPr lang="en-US" sz="2400" i="1" dirty="0"/>
              <a:t>If a taxpayer has AGI of $105,000 before considering a $23,000 loss from a rental activity, how much can the taxpayer deduct from the rental activity, if any?</a:t>
            </a:r>
          </a:p>
          <a:p>
            <a:pPr marL="625475">
              <a:lnSpc>
                <a:spcPct val="110000"/>
              </a:lnSpc>
              <a:spcBef>
                <a:spcPts val="624"/>
              </a:spcBef>
            </a:pPr>
            <a:r>
              <a:rPr lang="en-US" sz="2400" b="1" i="1" dirty="0"/>
              <a:t>The taxpayer is eligible for the $25,000 offset for rental losses. However, the $25,000 limit is phased out once the taxpayer’s AGI reaches $100,000 [($105,000 − $100,000) × ½ = $2,500]. Thus, only $22,500 of the rental loss would be allowed.</a:t>
            </a:r>
            <a:endParaRPr lang="en-US" sz="2400" b="1" dirty="0"/>
          </a:p>
        </p:txBody>
      </p:sp>
    </p:spTree>
    <p:extLst>
      <p:ext uri="{BB962C8B-B14F-4D97-AF65-F5344CB8AC3E}">
        <p14:creationId xmlns:p14="http://schemas.microsoft.com/office/powerpoint/2010/main" val="16684500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a:xfrm>
            <a:off x="457200" y="76200"/>
            <a:ext cx="8229600" cy="1673466"/>
          </a:xfrm>
        </p:spPr>
        <p:txBody>
          <a:bodyPr/>
          <a:lstStyle/>
          <a:p>
            <a:r>
              <a:rPr lang="en-US" sz="3200" dirty="0"/>
              <a:t>Learning Objective #4: Alternative Minimum Tax (AMT) </a:t>
            </a:r>
            <a:r>
              <a:rPr lang="en-US" sz="1800" dirty="0"/>
              <a:t>1 of 5</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457200" y="1981200"/>
            <a:ext cx="8229600" cy="4572000"/>
          </a:xfrm>
        </p:spPr>
        <p:txBody>
          <a:bodyPr/>
          <a:lstStyle/>
          <a:p>
            <a:r>
              <a:rPr lang="en-US" dirty="0"/>
              <a:t>AMT Formula</a:t>
            </a:r>
          </a:p>
          <a:p>
            <a:pPr marL="457200" indent="-457200">
              <a:buFont typeface="Arial" panose="020B0604020202020204" pitchFamily="34" charset="0"/>
              <a:buChar char="•"/>
            </a:pPr>
            <a:r>
              <a:rPr lang="en-US" dirty="0"/>
              <a:t>Regular taxable income</a:t>
            </a:r>
          </a:p>
          <a:p>
            <a:pPr marL="457200" indent="-457200">
              <a:buFont typeface="Arial" panose="020B0604020202020204" pitchFamily="34" charset="0"/>
              <a:buChar char="•"/>
            </a:pPr>
            <a:r>
              <a:rPr lang="en-US" dirty="0"/>
              <a:t>Plus exemptions and standard deduction</a:t>
            </a:r>
          </a:p>
          <a:p>
            <a:pPr marL="457200" indent="-457200">
              <a:buFont typeface="Arial" panose="020B0604020202020204" pitchFamily="34" charset="0"/>
              <a:buChar char="•"/>
            </a:pPr>
            <a:r>
              <a:rPr lang="en-US" dirty="0"/>
              <a:t>Plus/minus adjustment items</a:t>
            </a:r>
          </a:p>
          <a:p>
            <a:pPr marL="457200" indent="-457200">
              <a:buFont typeface="Arial" panose="020B0604020202020204" pitchFamily="34" charset="0"/>
              <a:buChar char="•"/>
            </a:pPr>
            <a:r>
              <a:rPr lang="en-US" dirty="0"/>
              <a:t>Plus tax preference items</a:t>
            </a:r>
          </a:p>
          <a:p>
            <a:pPr marL="457200" indent="-457200">
              <a:buFont typeface="Arial" panose="020B0604020202020204" pitchFamily="34" charset="0"/>
              <a:buChar char="•"/>
            </a:pPr>
            <a:r>
              <a:rPr lang="en-US" dirty="0"/>
              <a:t>Minus AMT exemption amount</a:t>
            </a:r>
          </a:p>
          <a:p>
            <a:pPr marL="457200" indent="-457200">
              <a:buFont typeface="Arial" panose="020B0604020202020204" pitchFamily="34" charset="0"/>
              <a:buChar char="•"/>
            </a:pPr>
            <a:r>
              <a:rPr lang="en-US" dirty="0"/>
              <a:t>Multiplied by 26% or 28% less $3,830</a:t>
            </a:r>
          </a:p>
          <a:p>
            <a:pPr marL="457200" indent="-457200">
              <a:buFont typeface="Arial" panose="020B0604020202020204" pitchFamily="34" charset="0"/>
              <a:buChar char="•"/>
            </a:pPr>
            <a:r>
              <a:rPr lang="en-US" dirty="0"/>
              <a:t>Tentative AMT less regular tax</a:t>
            </a:r>
          </a:p>
          <a:p>
            <a:pPr marL="457200" indent="-457200">
              <a:buFont typeface="Arial" panose="020B0604020202020204" pitchFamily="34" charset="0"/>
              <a:buChar char="•"/>
            </a:pPr>
            <a:r>
              <a:rPr lang="en-US" dirty="0"/>
              <a:t>Equals AMT</a:t>
            </a:r>
          </a:p>
        </p:txBody>
      </p:sp>
    </p:spTree>
    <p:extLst>
      <p:ext uri="{BB962C8B-B14F-4D97-AF65-F5344CB8AC3E}">
        <p14:creationId xmlns:p14="http://schemas.microsoft.com/office/powerpoint/2010/main" val="306070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a:xfrm>
            <a:off x="45720" y="76200"/>
            <a:ext cx="9052561" cy="1673466"/>
          </a:xfrm>
        </p:spPr>
        <p:txBody>
          <a:bodyPr/>
          <a:lstStyle/>
          <a:p>
            <a:r>
              <a:rPr lang="en-US" sz="3200" dirty="0"/>
              <a:t>Learning Objective #1: At-Risk Rules </a:t>
            </a:r>
            <a:r>
              <a:rPr lang="en-US" sz="1800" dirty="0"/>
              <a:t>1 of 4</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457200" y="1981200"/>
            <a:ext cx="8229600" cy="4572000"/>
          </a:xfrm>
        </p:spPr>
        <p:txBody>
          <a:bodyPr/>
          <a:lstStyle/>
          <a:p>
            <a:pPr>
              <a:spcAft>
                <a:spcPts val="1800"/>
              </a:spcAft>
            </a:pPr>
            <a:r>
              <a:rPr lang="en-US" dirty="0"/>
              <a:t>At-risk activities include any “engaged…in carrying on a trade of business or for the production of income.”</a:t>
            </a:r>
          </a:p>
          <a:p>
            <a:r>
              <a:rPr lang="en-US" dirty="0"/>
              <a:t>Initial amount at-risk is any contribution </a:t>
            </a:r>
            <a:r>
              <a:rPr lang="en-US" dirty="0" smtClean="0"/>
              <a:t>of money </a:t>
            </a:r>
            <a:r>
              <a:rPr lang="en-US" dirty="0"/>
              <a:t>plus the adjusted basis of contributed property.</a:t>
            </a:r>
          </a:p>
        </p:txBody>
      </p:sp>
    </p:spTree>
    <p:extLst>
      <p:ext uri="{BB962C8B-B14F-4D97-AF65-F5344CB8AC3E}">
        <p14:creationId xmlns:p14="http://schemas.microsoft.com/office/powerpoint/2010/main" val="28406549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a:xfrm>
            <a:off x="457200" y="76200"/>
            <a:ext cx="8229600" cy="1673466"/>
          </a:xfrm>
        </p:spPr>
        <p:txBody>
          <a:bodyPr/>
          <a:lstStyle/>
          <a:p>
            <a:r>
              <a:rPr lang="en-US" sz="3200" dirty="0"/>
              <a:t>Learning Objective #4: Alternative Minimum Tax (AMT) </a:t>
            </a:r>
            <a:r>
              <a:rPr lang="en-US" sz="1800" dirty="0"/>
              <a:t>2 of 5</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457200" y="1981200"/>
            <a:ext cx="8229600" cy="4572000"/>
          </a:xfrm>
        </p:spPr>
        <p:txBody>
          <a:bodyPr>
            <a:normAutofit/>
          </a:bodyPr>
          <a:lstStyle/>
          <a:p>
            <a:pPr>
              <a:spcAft>
                <a:spcPts val="1800"/>
              </a:spcAft>
            </a:pPr>
            <a:r>
              <a:rPr lang="en-US" dirty="0"/>
              <a:t>Adjustments – limits on itemized deductions</a:t>
            </a:r>
          </a:p>
          <a:p>
            <a:r>
              <a:rPr lang="en-US" dirty="0"/>
              <a:t>The 2017 Act simplified the itemized deductions</a:t>
            </a:r>
          </a:p>
          <a:p>
            <a:pPr marL="457200" indent="-457200">
              <a:buFont typeface="Arial" panose="020B0604020202020204" pitchFamily="34" charset="0"/>
              <a:buChar char="•"/>
            </a:pPr>
            <a:r>
              <a:rPr lang="en-US" dirty="0"/>
              <a:t>Medical, mortgage interest, charity, and miscellaneous deductions are treated the same for regular tax and AMT purposes</a:t>
            </a:r>
          </a:p>
          <a:p>
            <a:pPr marL="457200" indent="-457200">
              <a:spcAft>
                <a:spcPts val="1800"/>
              </a:spcAft>
              <a:buFont typeface="Arial" panose="020B0604020202020204" pitchFamily="34" charset="0"/>
              <a:buChar char="•"/>
            </a:pPr>
            <a:r>
              <a:rPr lang="en-US" dirty="0"/>
              <a:t>Only Itemized deduction adjustment will be taxes</a:t>
            </a:r>
          </a:p>
          <a:p>
            <a:r>
              <a:rPr lang="en-US" dirty="0"/>
              <a:t>Taxes are limited to $10,000 on Schedule A but no deduction is allowed for AMT</a:t>
            </a:r>
          </a:p>
        </p:txBody>
      </p:sp>
    </p:spTree>
    <p:extLst>
      <p:ext uri="{BB962C8B-B14F-4D97-AF65-F5344CB8AC3E}">
        <p14:creationId xmlns:p14="http://schemas.microsoft.com/office/powerpoint/2010/main" val="14194500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a:xfrm>
            <a:off x="457200" y="76200"/>
            <a:ext cx="8229600" cy="1673466"/>
          </a:xfrm>
        </p:spPr>
        <p:txBody>
          <a:bodyPr/>
          <a:lstStyle/>
          <a:p>
            <a:r>
              <a:rPr lang="en-US" sz="3200" dirty="0"/>
              <a:t>Learning Objective #4: Alternative Minimum Tax (AMT) </a:t>
            </a:r>
            <a:r>
              <a:rPr lang="en-US" sz="1800" dirty="0"/>
              <a:t>3 of 5</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457200" y="1905000"/>
            <a:ext cx="8229600" cy="4572000"/>
          </a:xfrm>
        </p:spPr>
        <p:txBody>
          <a:bodyPr>
            <a:normAutofit/>
          </a:bodyPr>
          <a:lstStyle/>
          <a:p>
            <a:r>
              <a:rPr lang="en-US" dirty="0"/>
              <a:t>Depreciation adjustments</a:t>
            </a:r>
          </a:p>
          <a:p>
            <a:pPr marL="457200" indent="-457200">
              <a:buFont typeface="Arial" panose="020B0604020202020204" pitchFamily="34" charset="0"/>
              <a:buChar char="•"/>
            </a:pPr>
            <a:r>
              <a:rPr lang="en-US" dirty="0"/>
              <a:t>Real property 1987 – 1999 – 40 years life of all real property for AMT</a:t>
            </a:r>
          </a:p>
          <a:p>
            <a:pPr marL="457200" indent="-457200">
              <a:buFont typeface="Arial" panose="020B0604020202020204" pitchFamily="34" charset="0"/>
              <a:buChar char="•"/>
            </a:pPr>
            <a:r>
              <a:rPr lang="en-US" dirty="0"/>
              <a:t>Real property after 1998 – no AMT adjustment</a:t>
            </a:r>
          </a:p>
          <a:p>
            <a:pPr marL="457200" indent="-457200">
              <a:buFont typeface="Arial" panose="020B0604020202020204" pitchFamily="34" charset="0"/>
              <a:buChar char="•"/>
            </a:pPr>
            <a:r>
              <a:rPr lang="en-US" dirty="0"/>
              <a:t>Personal property 1987 – 1998 – longer life and method change to 150% declining balance</a:t>
            </a:r>
          </a:p>
          <a:p>
            <a:pPr marL="457200" indent="-457200">
              <a:buFont typeface="Arial" panose="020B0604020202020204" pitchFamily="34" charset="0"/>
              <a:buChar char="•"/>
            </a:pPr>
            <a:r>
              <a:rPr lang="en-US" dirty="0"/>
              <a:t>Personal property after 1998 – method change to 150% declining balance for AMT</a:t>
            </a:r>
          </a:p>
        </p:txBody>
      </p:sp>
    </p:spTree>
    <p:extLst>
      <p:ext uri="{BB962C8B-B14F-4D97-AF65-F5344CB8AC3E}">
        <p14:creationId xmlns:p14="http://schemas.microsoft.com/office/powerpoint/2010/main" val="33733556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a:xfrm>
            <a:off x="457200" y="76200"/>
            <a:ext cx="8229600" cy="1673466"/>
          </a:xfrm>
        </p:spPr>
        <p:txBody>
          <a:bodyPr/>
          <a:lstStyle/>
          <a:p>
            <a:r>
              <a:rPr lang="en-US" sz="3200" dirty="0"/>
              <a:t>Learning Objective #4: Alternative Minimum Tax (AMT) </a:t>
            </a:r>
            <a:r>
              <a:rPr lang="en-US" sz="1800" dirty="0"/>
              <a:t>4 of 5</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457200" y="1981200"/>
            <a:ext cx="8001000" cy="4343400"/>
          </a:xfrm>
        </p:spPr>
        <p:txBody>
          <a:bodyPr>
            <a:normAutofit/>
          </a:bodyPr>
          <a:lstStyle/>
          <a:p>
            <a:r>
              <a:rPr lang="en-US" dirty="0"/>
              <a:t>Other adjustments</a:t>
            </a:r>
          </a:p>
          <a:p>
            <a:pPr marL="457200" indent="-457200">
              <a:buFont typeface="Arial" panose="020B0604020202020204" pitchFamily="34" charset="0"/>
              <a:buChar char="•"/>
            </a:pPr>
            <a:r>
              <a:rPr lang="en-US" dirty="0"/>
              <a:t>Basis calculation for gains and losses</a:t>
            </a:r>
          </a:p>
          <a:p>
            <a:pPr marL="457200" indent="-457200">
              <a:buFont typeface="Arial" panose="020B0604020202020204" pitchFamily="34" charset="0"/>
              <a:buChar char="•"/>
            </a:pPr>
            <a:r>
              <a:rPr lang="en-US" dirty="0"/>
              <a:t>Incentive stock options adjustment</a:t>
            </a:r>
          </a:p>
          <a:p>
            <a:pPr marL="457200" indent="-457200">
              <a:buFont typeface="Arial" panose="020B0604020202020204" pitchFamily="34" charset="0"/>
              <a:buChar char="•"/>
            </a:pPr>
            <a:r>
              <a:rPr lang="en-US" dirty="0"/>
              <a:t>Adjustments from K-1s</a:t>
            </a:r>
          </a:p>
          <a:p>
            <a:pPr marL="457200" indent="-457200">
              <a:buFont typeface="Arial" panose="020B0604020202020204" pitchFamily="34" charset="0"/>
              <a:buChar char="•"/>
            </a:pPr>
            <a:r>
              <a:rPr lang="en-US" dirty="0"/>
              <a:t>Long-term contracts</a:t>
            </a:r>
          </a:p>
          <a:p>
            <a:r>
              <a:rPr lang="en-US" dirty="0"/>
              <a:t>Tax preference items – not much of an issue any longer</a:t>
            </a:r>
          </a:p>
        </p:txBody>
      </p:sp>
    </p:spTree>
    <p:extLst>
      <p:ext uri="{BB962C8B-B14F-4D97-AF65-F5344CB8AC3E}">
        <p14:creationId xmlns:p14="http://schemas.microsoft.com/office/powerpoint/2010/main" val="18499440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p:txBody>
          <a:bodyPr/>
          <a:lstStyle/>
          <a:p>
            <a:r>
              <a:rPr lang="en-US" sz="3200" dirty="0"/>
              <a:t>Learning Objective #4: Alternative Minimum Tax (AMT) </a:t>
            </a:r>
            <a:r>
              <a:rPr lang="en-US" sz="1800" dirty="0"/>
              <a:t>5 of 5</a:t>
            </a:r>
          </a:p>
        </p:txBody>
      </p:sp>
      <p:sp>
        <p:nvSpPr>
          <p:cNvPr id="6" name="Content Placeholder 5">
            <a:extLst>
              <a:ext uri="{FF2B5EF4-FFF2-40B4-BE49-F238E27FC236}">
                <a16:creationId xmlns:a16="http://schemas.microsoft.com/office/drawing/2014/main" xmlns="" id="{E32DB1B4-E0E0-4ABA-BDB6-7C89D433714F}"/>
              </a:ext>
            </a:extLst>
          </p:cNvPr>
          <p:cNvSpPr>
            <a:spLocks noGrp="1"/>
          </p:cNvSpPr>
          <p:nvPr>
            <p:ph sz="quarter" idx="10"/>
          </p:nvPr>
        </p:nvSpPr>
        <p:spPr>
          <a:xfrm>
            <a:off x="457201" y="1923148"/>
            <a:ext cx="8229599" cy="515252"/>
          </a:xfrm>
        </p:spPr>
        <p:txBody>
          <a:bodyPr/>
          <a:lstStyle/>
          <a:p>
            <a:r>
              <a:rPr lang="en-US" dirty="0"/>
              <a:t>Exemption amounts for 2018:</a:t>
            </a:r>
          </a:p>
        </p:txBody>
      </p:sp>
      <p:graphicFrame>
        <p:nvGraphicFramePr>
          <p:cNvPr id="9" name="Table 8">
            <a:extLst>
              <a:ext uri="{FF2B5EF4-FFF2-40B4-BE49-F238E27FC236}">
                <a16:creationId xmlns:a16="http://schemas.microsoft.com/office/drawing/2014/main" xmlns="" id="{8B241C9B-6F95-48C3-8D5D-35566CBA0511}"/>
              </a:ext>
            </a:extLst>
          </p:cNvPr>
          <p:cNvGraphicFramePr>
            <a:graphicFrameLocks noGrp="1"/>
          </p:cNvGraphicFramePr>
          <p:nvPr>
            <p:extLst>
              <p:ext uri="{D42A27DB-BD31-4B8C-83A1-F6EECF244321}">
                <p14:modId xmlns:p14="http://schemas.microsoft.com/office/powerpoint/2010/main" val="1443395662"/>
              </p:ext>
            </p:extLst>
          </p:nvPr>
        </p:nvGraphicFramePr>
        <p:xfrm>
          <a:off x="838200" y="2717406"/>
          <a:ext cx="4191000" cy="1112520"/>
        </p:xfrm>
        <a:graphic>
          <a:graphicData uri="http://schemas.openxmlformats.org/drawingml/2006/table">
            <a:tbl>
              <a:tblPr firstRow="1" bandRow="1">
                <a:tableStyleId>{5940675A-B579-460E-94D1-54222C63F5DA}</a:tableStyleId>
              </a:tblPr>
              <a:tblGrid>
                <a:gridCol w="2286000">
                  <a:extLst>
                    <a:ext uri="{9D8B030D-6E8A-4147-A177-3AD203B41FA5}">
                      <a16:colId xmlns:a16="http://schemas.microsoft.com/office/drawing/2014/main" xmlns="" val="3629914561"/>
                    </a:ext>
                  </a:extLst>
                </a:gridCol>
                <a:gridCol w="1905000">
                  <a:extLst>
                    <a:ext uri="{9D8B030D-6E8A-4147-A177-3AD203B41FA5}">
                      <a16:colId xmlns:a16="http://schemas.microsoft.com/office/drawing/2014/main" xmlns="" val="3583928411"/>
                    </a:ext>
                  </a:extLst>
                </a:gridCol>
              </a:tblGrid>
              <a:tr h="370840">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Single</a:t>
                      </a:r>
                      <a:endParaRPr lang="en-US" dirty="0">
                        <a:latin typeface="Verdana" panose="020B0604030504040204" pitchFamily="34" charset="0"/>
                        <a:ea typeface="Verdana" panose="020B0604030504040204" pitchFamily="34" charset="0"/>
                        <a:cs typeface="Verdana" panose="020B060403050404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$ 70,300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2947584471"/>
                  </a:ext>
                </a:extLst>
              </a:tr>
              <a:tr h="370840">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MFJ</a:t>
                      </a:r>
                      <a:endParaRPr lang="en-US" dirty="0">
                        <a:latin typeface="Verdana" panose="020B0604030504040204" pitchFamily="34" charset="0"/>
                        <a:ea typeface="Verdana" panose="020B0604030504040204" pitchFamily="34" charset="0"/>
                        <a:cs typeface="Verdana" panose="020B060403050404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$109,400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264476512"/>
                  </a:ext>
                </a:extLst>
              </a:tr>
              <a:tr h="370840">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MFS</a:t>
                      </a:r>
                      <a:endParaRPr lang="en-US" dirty="0">
                        <a:latin typeface="Verdana" panose="020B0604030504040204" pitchFamily="34" charset="0"/>
                        <a:ea typeface="Verdana" panose="020B0604030504040204" pitchFamily="34" charset="0"/>
                        <a:cs typeface="Verdana" panose="020B060403050404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$ 54,700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2712999840"/>
                  </a:ext>
                </a:extLst>
              </a:tr>
            </a:tbl>
          </a:graphicData>
        </a:graphic>
      </p:graphicFrame>
      <p:sp>
        <p:nvSpPr>
          <p:cNvPr id="8" name="Content Placeholder 7">
            <a:extLst>
              <a:ext uri="{FF2B5EF4-FFF2-40B4-BE49-F238E27FC236}">
                <a16:creationId xmlns:a16="http://schemas.microsoft.com/office/drawing/2014/main" xmlns="" id="{7FF82C25-8E37-424D-A604-898315C0CC20}"/>
              </a:ext>
            </a:extLst>
          </p:cNvPr>
          <p:cNvSpPr>
            <a:spLocks noGrp="1"/>
          </p:cNvSpPr>
          <p:nvPr>
            <p:ph sz="quarter" idx="12"/>
          </p:nvPr>
        </p:nvSpPr>
        <p:spPr>
          <a:xfrm>
            <a:off x="457199" y="4191000"/>
            <a:ext cx="8236525" cy="1981200"/>
          </a:xfrm>
        </p:spPr>
        <p:txBody>
          <a:bodyPr>
            <a:normAutofit/>
          </a:bodyPr>
          <a:lstStyle/>
          <a:p>
            <a:r>
              <a:rPr lang="en-US" dirty="0"/>
              <a:t>Phase-out – exemption is reduced by 25% of AMTI in excess of income limits</a:t>
            </a:r>
          </a:p>
          <a:p>
            <a:pPr marL="457200" indent="-457200">
              <a:buFont typeface="Arial" panose="020B0604020202020204" pitchFamily="34" charset="0"/>
              <a:buChar char="•"/>
            </a:pPr>
            <a:r>
              <a:rPr lang="en-US" dirty="0"/>
              <a:t>$500,000 single, $1,000,000, MFJ, $500,000 MFS</a:t>
            </a:r>
          </a:p>
        </p:txBody>
      </p:sp>
    </p:spTree>
    <p:extLst>
      <p:ext uri="{BB962C8B-B14F-4D97-AF65-F5344CB8AC3E}">
        <p14:creationId xmlns:p14="http://schemas.microsoft.com/office/powerpoint/2010/main" val="41776446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a:xfrm>
            <a:off x="457200" y="76200"/>
            <a:ext cx="8229601" cy="1673466"/>
          </a:xfrm>
        </p:spPr>
        <p:txBody>
          <a:bodyPr>
            <a:noAutofit/>
          </a:bodyPr>
          <a:lstStyle/>
          <a:p>
            <a:pPr fontAlgn="auto">
              <a:spcAft>
                <a:spcPts val="0"/>
              </a:spcAft>
              <a:defRPr/>
            </a:pPr>
            <a:r>
              <a:rPr lang="en-US" sz="3200" dirty="0"/>
              <a:t>Learning Objective #4: Alternative Minimum Tax (AMT) Concept Check 13-4 </a:t>
            </a:r>
            <a:r>
              <a:rPr lang="en-US" sz="1800" dirty="0"/>
              <a:t>1 of 2</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457200" y="1981200"/>
            <a:ext cx="8458200" cy="4419600"/>
          </a:xfrm>
        </p:spPr>
        <p:txBody>
          <a:bodyPr>
            <a:normAutofit/>
          </a:bodyPr>
          <a:lstStyle/>
          <a:p>
            <a:pPr marL="457200" indent="-457200">
              <a:buFont typeface="+mj-lt"/>
              <a:buAutoNum type="arabicPeriod"/>
            </a:pPr>
            <a:r>
              <a:rPr lang="en-US" i="1" dirty="0"/>
              <a:t>Medical expenses are allowed in full (same as the regular tax) for AMT purposes</a:t>
            </a:r>
            <a:r>
              <a:rPr lang="en-US" i="1" dirty="0" smtClean="0"/>
              <a:t>.</a:t>
            </a:r>
            <a:r>
              <a:rPr lang="en-US" altLang="en-US" i="1" dirty="0"/>
              <a:t> True or False?</a:t>
            </a:r>
            <a:endParaRPr lang="en-US" i="1" dirty="0"/>
          </a:p>
          <a:p>
            <a:pPr marL="609600" indent="-609600">
              <a:spcAft>
                <a:spcPts val="3000"/>
              </a:spcAft>
              <a:buClr>
                <a:schemeClr val="tx1"/>
              </a:buClr>
            </a:pPr>
            <a:r>
              <a:rPr lang="en-US" b="1" i="1" dirty="0"/>
              <a:t>True</a:t>
            </a:r>
            <a:endParaRPr lang="en-US" i="1" dirty="0"/>
          </a:p>
          <a:p>
            <a:pPr marL="457200" indent="-457200">
              <a:buFont typeface="+mj-lt"/>
              <a:buAutoNum type="arabicPeriod" startAt="2"/>
            </a:pPr>
            <a:r>
              <a:rPr lang="en-US" i="1" dirty="0"/>
              <a:t>No taxes are allowed as a deduction for AMT purposes</a:t>
            </a:r>
            <a:r>
              <a:rPr lang="en-US" i="1" dirty="0" smtClean="0"/>
              <a:t>.</a:t>
            </a:r>
            <a:r>
              <a:rPr lang="en-US" altLang="en-US" i="1" dirty="0"/>
              <a:t> True or False?</a:t>
            </a:r>
            <a:endParaRPr lang="en-US" i="1" dirty="0"/>
          </a:p>
          <a:p>
            <a:pPr marL="609600" indent="-609600">
              <a:buClr>
                <a:schemeClr val="tx1"/>
              </a:buClr>
            </a:pPr>
            <a:r>
              <a:rPr lang="en-US" b="1" i="1" dirty="0"/>
              <a:t>True</a:t>
            </a:r>
          </a:p>
        </p:txBody>
      </p:sp>
    </p:spTree>
    <p:extLst>
      <p:ext uri="{BB962C8B-B14F-4D97-AF65-F5344CB8AC3E}">
        <p14:creationId xmlns:p14="http://schemas.microsoft.com/office/powerpoint/2010/main" val="20014603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p:txBody>
          <a:bodyPr>
            <a:noAutofit/>
          </a:bodyPr>
          <a:lstStyle/>
          <a:p>
            <a:pPr fontAlgn="auto">
              <a:spcAft>
                <a:spcPts val="0"/>
              </a:spcAft>
              <a:defRPr/>
            </a:pPr>
            <a:r>
              <a:rPr lang="en-US" sz="3200" dirty="0"/>
              <a:t>Learning Objective #4: Alternative Minimum Tax (AMT) Concept Check 13-4 </a:t>
            </a:r>
            <a:r>
              <a:rPr lang="en-US" sz="1800" dirty="0"/>
              <a:t>2 of 2</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457200" y="1981200"/>
            <a:ext cx="8229600" cy="4572000"/>
          </a:xfrm>
        </p:spPr>
        <p:txBody>
          <a:bodyPr>
            <a:normAutofit/>
          </a:bodyPr>
          <a:lstStyle/>
          <a:p>
            <a:pPr marL="457200" indent="-457200">
              <a:buFont typeface="+mj-lt"/>
              <a:buAutoNum type="arabicPeriod" startAt="3"/>
            </a:pPr>
            <a:r>
              <a:rPr lang="en-US" i="1" dirty="0"/>
              <a:t>If a taxpayer is married and has eight children, no exemption would be allowed for AMT purposes</a:t>
            </a:r>
            <a:r>
              <a:rPr lang="en-US" i="1" dirty="0" smtClean="0"/>
              <a:t>.</a:t>
            </a:r>
            <a:r>
              <a:rPr lang="en-US" altLang="en-US" i="1" dirty="0"/>
              <a:t> True or False?</a:t>
            </a:r>
            <a:endParaRPr lang="en-US" i="1" dirty="0"/>
          </a:p>
          <a:p>
            <a:pPr>
              <a:spcAft>
                <a:spcPts val="3000"/>
              </a:spcAft>
            </a:pPr>
            <a:r>
              <a:rPr lang="en-US" b="1" i="1" dirty="0"/>
              <a:t>True</a:t>
            </a:r>
            <a:endParaRPr lang="en-US" i="1" dirty="0"/>
          </a:p>
          <a:p>
            <a:pPr marL="457200" indent="-457200">
              <a:buFont typeface="+mj-lt"/>
              <a:buAutoNum type="arabicPeriod" startAt="4"/>
            </a:pPr>
            <a:r>
              <a:rPr lang="en-US" i="1" dirty="0"/>
              <a:t>If a </a:t>
            </a:r>
            <a:r>
              <a:rPr lang="en-US" i="1"/>
              <a:t>taxpayer’s </a:t>
            </a:r>
            <a:r>
              <a:rPr lang="en-US" i="1" smtClean="0"/>
              <a:t>AMTI is </a:t>
            </a:r>
            <a:r>
              <a:rPr lang="en-US" i="1" dirty="0"/>
              <a:t>$191,500 or less, the AMT tax rate would be 26</a:t>
            </a:r>
            <a:r>
              <a:rPr lang="en-US" i="1" dirty="0" smtClean="0"/>
              <a:t>%.</a:t>
            </a:r>
            <a:r>
              <a:rPr lang="en-US" altLang="en-US" i="1" dirty="0"/>
              <a:t> True or False?</a:t>
            </a:r>
            <a:endParaRPr lang="en-US" i="1" dirty="0"/>
          </a:p>
          <a:p>
            <a:r>
              <a:rPr lang="en-US" b="1" i="1" dirty="0"/>
              <a:t>True</a:t>
            </a:r>
          </a:p>
        </p:txBody>
      </p:sp>
    </p:spTree>
    <p:extLst>
      <p:ext uri="{BB962C8B-B14F-4D97-AF65-F5344CB8AC3E}">
        <p14:creationId xmlns:p14="http://schemas.microsoft.com/office/powerpoint/2010/main" val="3447763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a:xfrm>
            <a:off x="45720" y="76200"/>
            <a:ext cx="9052561" cy="1673466"/>
          </a:xfrm>
        </p:spPr>
        <p:txBody>
          <a:bodyPr/>
          <a:lstStyle/>
          <a:p>
            <a:r>
              <a:rPr lang="en-US" sz="3200" dirty="0"/>
              <a:t>Learning Objective #1: At-Risk Rules </a:t>
            </a:r>
            <a:r>
              <a:rPr lang="en-US" sz="1800" dirty="0"/>
              <a:t>2 of 4</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457200" y="1981200"/>
            <a:ext cx="8229600" cy="4572000"/>
          </a:xfrm>
        </p:spPr>
        <p:txBody>
          <a:bodyPr/>
          <a:lstStyle/>
          <a:p>
            <a:r>
              <a:rPr lang="en-US" dirty="0"/>
              <a:t>What is “at-risk” or increases “at-risk?”</a:t>
            </a:r>
          </a:p>
          <a:p>
            <a:pPr marL="457200" indent="-457200">
              <a:buFont typeface="Arial" panose="020B0604020202020204" pitchFamily="34" charset="0"/>
              <a:buChar char="•"/>
            </a:pPr>
            <a:r>
              <a:rPr lang="en-US" dirty="0"/>
              <a:t>Cash and property contributions</a:t>
            </a:r>
          </a:p>
          <a:p>
            <a:pPr marL="457200" indent="-457200">
              <a:buFont typeface="Arial" panose="020B0604020202020204" pitchFamily="34" charset="0"/>
              <a:buChar char="•"/>
            </a:pPr>
            <a:r>
              <a:rPr lang="en-US" dirty="0"/>
              <a:t>Share of liabilities</a:t>
            </a:r>
          </a:p>
          <a:p>
            <a:pPr marL="457200" indent="-457200">
              <a:buFont typeface="Arial" panose="020B0604020202020204" pitchFamily="34" charset="0"/>
              <a:buChar char="•"/>
            </a:pPr>
            <a:r>
              <a:rPr lang="en-US" dirty="0"/>
              <a:t>Income and gain items</a:t>
            </a:r>
          </a:p>
          <a:p>
            <a:r>
              <a:rPr lang="en-US" dirty="0"/>
              <a:t>What decreases “at-risk?”</a:t>
            </a:r>
          </a:p>
          <a:p>
            <a:pPr marL="457200" indent="-457200">
              <a:buFont typeface="Arial" panose="020B0604020202020204" pitchFamily="34" charset="0"/>
              <a:buChar char="•"/>
            </a:pPr>
            <a:r>
              <a:rPr lang="en-US" dirty="0"/>
              <a:t>Cash and property distributions</a:t>
            </a:r>
          </a:p>
          <a:p>
            <a:pPr marL="457200" indent="-457200">
              <a:buFont typeface="Arial" panose="020B0604020202020204" pitchFamily="34" charset="0"/>
              <a:buChar char="•"/>
            </a:pPr>
            <a:r>
              <a:rPr lang="en-US" dirty="0"/>
              <a:t>Release of liabilities</a:t>
            </a:r>
          </a:p>
        </p:txBody>
      </p:sp>
    </p:spTree>
    <p:extLst>
      <p:ext uri="{BB962C8B-B14F-4D97-AF65-F5344CB8AC3E}">
        <p14:creationId xmlns:p14="http://schemas.microsoft.com/office/powerpoint/2010/main" val="15945914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a:xfrm>
            <a:off x="45720" y="76200"/>
            <a:ext cx="9052561" cy="1673466"/>
          </a:xfrm>
        </p:spPr>
        <p:txBody>
          <a:bodyPr/>
          <a:lstStyle/>
          <a:p>
            <a:r>
              <a:rPr lang="en-US" sz="3200" dirty="0"/>
              <a:t>Learning Objective #1: At-Risk Rules </a:t>
            </a:r>
            <a:r>
              <a:rPr lang="en-US" sz="1800" dirty="0"/>
              <a:t>3 of 4</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457200" y="1981200"/>
            <a:ext cx="8229600" cy="4572000"/>
          </a:xfrm>
        </p:spPr>
        <p:txBody>
          <a:bodyPr/>
          <a:lstStyle/>
          <a:p>
            <a:r>
              <a:rPr lang="en-US" dirty="0"/>
              <a:t>Form 6198 is filed for each activity subject to the at-risk limitations</a:t>
            </a:r>
          </a:p>
          <a:p>
            <a:r>
              <a:rPr lang="en-US" dirty="0"/>
              <a:t>Liabilities can affect at-risk amount</a:t>
            </a:r>
          </a:p>
          <a:p>
            <a:pPr marL="457200" indent="-457200">
              <a:buFont typeface="Arial" panose="020B0604020202020204" pitchFamily="34" charset="0"/>
              <a:buChar char="•"/>
            </a:pPr>
            <a:r>
              <a:rPr lang="en-US" dirty="0"/>
              <a:t>Recourse debt</a:t>
            </a:r>
          </a:p>
          <a:p>
            <a:pPr marL="457200" indent="-457200">
              <a:buFont typeface="Arial" panose="020B0604020202020204" pitchFamily="34" charset="0"/>
              <a:buChar char="•"/>
            </a:pPr>
            <a:r>
              <a:rPr lang="en-US" dirty="0"/>
              <a:t>Nonrecourse debt</a:t>
            </a:r>
          </a:p>
          <a:p>
            <a:pPr marL="457200" indent="-457200">
              <a:buFont typeface="Arial" panose="020B0604020202020204" pitchFamily="34" charset="0"/>
              <a:buChar char="•"/>
            </a:pPr>
            <a:r>
              <a:rPr lang="en-US" dirty="0"/>
              <a:t>Qualified nonrecourse debt</a:t>
            </a:r>
          </a:p>
        </p:txBody>
      </p:sp>
    </p:spTree>
    <p:extLst>
      <p:ext uri="{BB962C8B-B14F-4D97-AF65-F5344CB8AC3E}">
        <p14:creationId xmlns:p14="http://schemas.microsoft.com/office/powerpoint/2010/main" val="37396516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a:xfrm>
            <a:off x="45720" y="76200"/>
            <a:ext cx="9052560" cy="1673466"/>
          </a:xfrm>
        </p:spPr>
        <p:txBody>
          <a:bodyPr/>
          <a:lstStyle/>
          <a:p>
            <a:r>
              <a:rPr lang="en-US" sz="3200" dirty="0"/>
              <a:t>Learning Objective #1: At-Risk Rules </a:t>
            </a:r>
            <a:r>
              <a:rPr lang="en-US" sz="1800" dirty="0"/>
              <a:t>4 of 4</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457200" y="1981200"/>
            <a:ext cx="8229600" cy="4572000"/>
          </a:xfrm>
        </p:spPr>
        <p:txBody>
          <a:bodyPr/>
          <a:lstStyle/>
          <a:p>
            <a:r>
              <a:rPr lang="en-US" dirty="0"/>
              <a:t>Losses disallowed under the at-risk rules</a:t>
            </a:r>
          </a:p>
          <a:p>
            <a:pPr marL="457200" indent="-457200">
              <a:buFont typeface="Arial" panose="020B0604020202020204" pitchFamily="34" charset="0"/>
              <a:buChar char="•"/>
            </a:pPr>
            <a:r>
              <a:rPr lang="en-US" dirty="0"/>
              <a:t>Carried over indefinitely</a:t>
            </a:r>
          </a:p>
          <a:p>
            <a:pPr marL="457200" indent="-457200">
              <a:buFont typeface="Arial" panose="020B0604020202020204" pitchFamily="34" charset="0"/>
              <a:buChar char="•"/>
            </a:pPr>
            <a:r>
              <a:rPr lang="en-US" dirty="0"/>
              <a:t>Deducted in years when the at-risk amount increases</a:t>
            </a:r>
          </a:p>
          <a:p>
            <a:r>
              <a:rPr lang="en-US" dirty="0"/>
              <a:t>Losses may still be subject to the passive loss limitations</a:t>
            </a:r>
          </a:p>
        </p:txBody>
      </p:sp>
    </p:spTree>
    <p:extLst>
      <p:ext uri="{BB962C8B-B14F-4D97-AF65-F5344CB8AC3E}">
        <p14:creationId xmlns:p14="http://schemas.microsoft.com/office/powerpoint/2010/main" val="1978174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p:txBody>
          <a:bodyPr>
            <a:noAutofit/>
          </a:bodyPr>
          <a:lstStyle/>
          <a:p>
            <a:pPr fontAlgn="auto">
              <a:spcAft>
                <a:spcPts val="0"/>
              </a:spcAft>
              <a:defRPr/>
            </a:pPr>
            <a:r>
              <a:rPr lang="en-US" sz="3200" dirty="0"/>
              <a:t>Learning Objective #1: At-Risk Rules Concept Check 13-1 </a:t>
            </a:r>
            <a:r>
              <a:rPr lang="en-US" sz="1800" dirty="0"/>
              <a:t>1 of 2</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457200" y="1981200"/>
            <a:ext cx="8229600" cy="4572000"/>
          </a:xfrm>
        </p:spPr>
        <p:txBody>
          <a:bodyPr>
            <a:noAutofit/>
          </a:bodyPr>
          <a:lstStyle/>
          <a:p>
            <a:pPr marL="457200" indent="-457200">
              <a:spcBef>
                <a:spcPts val="624"/>
              </a:spcBef>
              <a:buFont typeface="+mj-lt"/>
              <a:buAutoNum type="arabicPeriod"/>
            </a:pPr>
            <a:r>
              <a:rPr lang="en-US" sz="1600" i="1" dirty="0"/>
              <a:t>Which of the following items will increase a taxpayer’s at-risk amount?</a:t>
            </a:r>
          </a:p>
          <a:p>
            <a:pPr marL="914400" indent="-457200">
              <a:spcBef>
                <a:spcPts val="624"/>
              </a:spcBef>
              <a:buFont typeface="+mj-lt"/>
              <a:buAutoNum type="alphaLcPeriod"/>
            </a:pPr>
            <a:r>
              <a:rPr lang="en-US" sz="1600" i="1" dirty="0"/>
              <a:t>A cash contribution made by the taxpayer into the activity.</a:t>
            </a:r>
          </a:p>
          <a:p>
            <a:pPr marL="914400" indent="-457200">
              <a:spcBef>
                <a:spcPts val="624"/>
              </a:spcBef>
              <a:buFont typeface="+mj-lt"/>
              <a:buAutoNum type="alphaLcPeriod"/>
            </a:pPr>
            <a:r>
              <a:rPr lang="en-US" sz="1600" i="1" dirty="0"/>
              <a:t>The taxpayer’s share of income from the activity.</a:t>
            </a:r>
          </a:p>
          <a:p>
            <a:pPr marL="914400" indent="-457200">
              <a:spcBef>
                <a:spcPts val="624"/>
              </a:spcBef>
              <a:buFont typeface="+mj-lt"/>
              <a:buAutoNum type="alphaLcPeriod"/>
            </a:pPr>
            <a:r>
              <a:rPr lang="en-US" sz="1600" i="1" dirty="0"/>
              <a:t>The taxpayer’s share of the activity’s liabilities for which the taxpayer is personally liable.</a:t>
            </a:r>
          </a:p>
          <a:p>
            <a:pPr marL="914400" indent="-457200">
              <a:spcBef>
                <a:spcPts val="624"/>
              </a:spcBef>
              <a:buFont typeface="+mj-lt"/>
              <a:buAutoNum type="alphaLcPeriod"/>
            </a:pPr>
            <a:r>
              <a:rPr lang="en-US" sz="1600" i="1" dirty="0"/>
              <a:t>All of the above.</a:t>
            </a:r>
          </a:p>
          <a:p>
            <a:pPr>
              <a:spcBef>
                <a:spcPts val="624"/>
              </a:spcBef>
              <a:spcAft>
                <a:spcPts val="1800"/>
              </a:spcAft>
              <a:buClr>
                <a:schemeClr val="tx1"/>
              </a:buClr>
            </a:pPr>
            <a:r>
              <a:rPr lang="en-US" sz="1600" b="1" i="1" dirty="0"/>
              <a:t>Answer: D</a:t>
            </a:r>
            <a:endParaRPr lang="en-US" sz="1600" i="1" dirty="0"/>
          </a:p>
          <a:p>
            <a:pPr marL="457200" indent="-457200">
              <a:spcBef>
                <a:spcPts val="624"/>
              </a:spcBef>
              <a:buFont typeface="+mj-lt"/>
              <a:buAutoNum type="arabicPeriod" startAt="2"/>
            </a:pPr>
            <a:r>
              <a:rPr lang="en-US" sz="1600" i="1" dirty="0"/>
              <a:t>Which of the following types of liability does not increase the taxpayer’s at-risk in an activity?</a:t>
            </a:r>
          </a:p>
          <a:p>
            <a:pPr marL="914400" indent="-457200">
              <a:spcBef>
                <a:spcPts val="624"/>
              </a:spcBef>
              <a:buFont typeface="+mj-lt"/>
              <a:buAutoNum type="alphaLcPeriod"/>
            </a:pPr>
            <a:r>
              <a:rPr lang="en-US" sz="1600" i="1" dirty="0"/>
              <a:t>Non-recourse debt.</a:t>
            </a:r>
          </a:p>
          <a:p>
            <a:pPr marL="914400" indent="-457200">
              <a:spcBef>
                <a:spcPts val="624"/>
              </a:spcBef>
              <a:buFont typeface="+mj-lt"/>
              <a:buAutoNum type="alphaLcPeriod"/>
            </a:pPr>
            <a:r>
              <a:rPr lang="en-US" sz="1600" i="1" dirty="0"/>
              <a:t>Recourse debt.</a:t>
            </a:r>
          </a:p>
          <a:p>
            <a:pPr marL="914400" indent="-457200">
              <a:spcBef>
                <a:spcPts val="624"/>
              </a:spcBef>
              <a:buFont typeface="+mj-lt"/>
              <a:buAutoNum type="alphaLcPeriod"/>
            </a:pPr>
            <a:r>
              <a:rPr lang="en-US" sz="1600" i="1" dirty="0"/>
              <a:t>Qualified non-recourse debt.</a:t>
            </a:r>
          </a:p>
          <a:p>
            <a:pPr marL="914400" indent="-457200">
              <a:spcBef>
                <a:spcPts val="624"/>
              </a:spcBef>
              <a:buFont typeface="+mj-lt"/>
              <a:buAutoNum type="alphaLcPeriod"/>
            </a:pPr>
            <a:r>
              <a:rPr lang="en-US" sz="1600" i="1" dirty="0"/>
              <a:t>All of the above increase at-risk.</a:t>
            </a:r>
          </a:p>
          <a:p>
            <a:pPr>
              <a:spcBef>
                <a:spcPts val="624"/>
              </a:spcBef>
              <a:buClr>
                <a:schemeClr val="tx1"/>
              </a:buClr>
            </a:pPr>
            <a:r>
              <a:rPr lang="en-US" sz="1600" b="1" i="1" dirty="0"/>
              <a:t>Answer: A</a:t>
            </a:r>
          </a:p>
        </p:txBody>
      </p:sp>
    </p:spTree>
    <p:extLst>
      <p:ext uri="{BB962C8B-B14F-4D97-AF65-F5344CB8AC3E}">
        <p14:creationId xmlns:p14="http://schemas.microsoft.com/office/powerpoint/2010/main" val="6885824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p:txBody>
          <a:bodyPr>
            <a:noAutofit/>
          </a:bodyPr>
          <a:lstStyle/>
          <a:p>
            <a:pPr fontAlgn="auto">
              <a:spcAft>
                <a:spcPts val="0"/>
              </a:spcAft>
              <a:defRPr/>
            </a:pPr>
            <a:r>
              <a:rPr lang="en-US" sz="3200" dirty="0"/>
              <a:t>Learning Objective #1: At-Risk Rules Concept Check 13-1 </a:t>
            </a:r>
            <a:r>
              <a:rPr lang="en-US" sz="1800" dirty="0"/>
              <a:t>2 of 2</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457200" y="1981200"/>
            <a:ext cx="8229600" cy="4572000"/>
          </a:xfrm>
        </p:spPr>
        <p:txBody>
          <a:bodyPr>
            <a:normAutofit/>
          </a:bodyPr>
          <a:lstStyle/>
          <a:p>
            <a:pPr marL="514350" indent="-514350">
              <a:buFont typeface="+mj-lt"/>
              <a:buAutoNum type="arabicPeriod" startAt="3"/>
            </a:pPr>
            <a:r>
              <a:rPr lang="en-US" i="1" dirty="0"/>
              <a:t>When a loss is disallowed by the at-risk rules, which of the following is true?</a:t>
            </a:r>
          </a:p>
          <a:p>
            <a:pPr marL="914400" indent="-457200">
              <a:buFont typeface="+mj-lt"/>
              <a:buAutoNum type="alphaLcPeriod"/>
            </a:pPr>
            <a:r>
              <a:rPr lang="en-US" i="1" dirty="0"/>
              <a:t>The loss is lost forever.</a:t>
            </a:r>
          </a:p>
          <a:p>
            <a:pPr marL="914400" indent="-457200">
              <a:buFont typeface="+mj-lt"/>
              <a:buAutoNum type="alphaLcPeriod"/>
            </a:pPr>
            <a:r>
              <a:rPr lang="en-US" i="1" dirty="0"/>
              <a:t>The loss can be used only upon the activity’s disposal.</a:t>
            </a:r>
          </a:p>
          <a:p>
            <a:pPr marL="914400" indent="-457200">
              <a:buFont typeface="+mj-lt"/>
              <a:buAutoNum type="alphaLcPeriod"/>
            </a:pPr>
            <a:r>
              <a:rPr lang="en-US" i="1" dirty="0"/>
              <a:t>The loss is indefinitely carried forward.</a:t>
            </a:r>
          </a:p>
          <a:p>
            <a:pPr marL="914400" indent="-457200">
              <a:buFont typeface="+mj-lt"/>
              <a:buAutoNum type="alphaLcPeriod"/>
            </a:pPr>
            <a:r>
              <a:rPr lang="en-US" i="1" dirty="0"/>
              <a:t>The loss can be used only if the taxpayer makes a contribution to the activity.</a:t>
            </a:r>
            <a:endParaRPr lang="en-US" dirty="0"/>
          </a:p>
          <a:p>
            <a:pPr>
              <a:buClr>
                <a:schemeClr val="tx1"/>
              </a:buClr>
            </a:pPr>
            <a:r>
              <a:rPr lang="en-US" b="1" i="1" dirty="0"/>
              <a:t>Answer: C</a:t>
            </a:r>
          </a:p>
        </p:txBody>
      </p:sp>
    </p:spTree>
    <p:extLst>
      <p:ext uri="{BB962C8B-B14F-4D97-AF65-F5344CB8AC3E}">
        <p14:creationId xmlns:p14="http://schemas.microsoft.com/office/powerpoint/2010/main" val="1382365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p:txBody>
          <a:bodyPr/>
          <a:lstStyle/>
          <a:p>
            <a:r>
              <a:rPr lang="en-US" sz="3200" dirty="0"/>
              <a:t>Learning Objectives #2: Passive Activities </a:t>
            </a:r>
            <a:r>
              <a:rPr lang="en-US" sz="1800" dirty="0"/>
              <a:t>1 of 6</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457200" y="1981200"/>
            <a:ext cx="8229600" cy="4572000"/>
          </a:xfrm>
        </p:spPr>
        <p:txBody>
          <a:bodyPr/>
          <a:lstStyle/>
          <a:p>
            <a:r>
              <a:rPr lang="en-US" dirty="0"/>
              <a:t>What is a Passive Activity?</a:t>
            </a:r>
          </a:p>
          <a:p>
            <a:pPr marL="457200" indent="-457200">
              <a:buFont typeface="Arial" panose="020B0604020202020204" pitchFamily="34" charset="0"/>
              <a:buChar char="•"/>
            </a:pPr>
            <a:r>
              <a:rPr lang="en-US" dirty="0"/>
              <a:t>Taxpayer does not materially participate on a</a:t>
            </a:r>
          </a:p>
          <a:p>
            <a:pPr marL="914400" lvl="1" indent="-457200"/>
            <a:r>
              <a:rPr lang="en-US" sz="2400" dirty="0"/>
              <a:t>Regular</a:t>
            </a:r>
          </a:p>
          <a:p>
            <a:pPr marL="914400" lvl="1" indent="-457200"/>
            <a:r>
              <a:rPr lang="en-US" sz="2400" dirty="0"/>
              <a:t>Continuous</a:t>
            </a:r>
          </a:p>
          <a:p>
            <a:pPr marL="914400" lvl="1" indent="-457200"/>
            <a:r>
              <a:rPr lang="en-US" sz="2400" dirty="0"/>
              <a:t>Substantial basis</a:t>
            </a:r>
          </a:p>
          <a:p>
            <a:r>
              <a:rPr lang="en-US" dirty="0"/>
              <a:t>Most rental activities and limited partnership interests are passive by definition</a:t>
            </a:r>
          </a:p>
        </p:txBody>
      </p:sp>
    </p:spTree>
    <p:extLst>
      <p:ext uri="{BB962C8B-B14F-4D97-AF65-F5344CB8AC3E}">
        <p14:creationId xmlns:p14="http://schemas.microsoft.com/office/powerpoint/2010/main" val="1647232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2C496E-4E67-44AB-A515-2840F719CF01}"/>
              </a:ext>
            </a:extLst>
          </p:cNvPr>
          <p:cNvSpPr>
            <a:spLocks noGrp="1"/>
          </p:cNvSpPr>
          <p:nvPr>
            <p:ph type="title"/>
          </p:nvPr>
        </p:nvSpPr>
        <p:spPr/>
        <p:txBody>
          <a:bodyPr/>
          <a:lstStyle/>
          <a:p>
            <a:r>
              <a:rPr lang="en-US" sz="3200" dirty="0"/>
              <a:t>Learning Objectives #2: Passive Activities </a:t>
            </a:r>
            <a:r>
              <a:rPr lang="en-US" sz="1800" dirty="0"/>
              <a:t>2 of 6</a:t>
            </a:r>
          </a:p>
        </p:txBody>
      </p:sp>
      <p:sp>
        <p:nvSpPr>
          <p:cNvPr id="3" name="Content Placeholder 2">
            <a:extLst>
              <a:ext uri="{FF2B5EF4-FFF2-40B4-BE49-F238E27FC236}">
                <a16:creationId xmlns:a16="http://schemas.microsoft.com/office/drawing/2014/main" xmlns="" id="{99DBE825-3C07-4D69-AD2A-9CB78643F802}"/>
              </a:ext>
            </a:extLst>
          </p:cNvPr>
          <p:cNvSpPr>
            <a:spLocks noGrp="1"/>
          </p:cNvSpPr>
          <p:nvPr>
            <p:ph sz="quarter" idx="10"/>
          </p:nvPr>
        </p:nvSpPr>
        <p:spPr>
          <a:xfrm>
            <a:off x="457200" y="1828800"/>
            <a:ext cx="8382000" cy="4724400"/>
          </a:xfrm>
        </p:spPr>
        <p:txBody>
          <a:bodyPr>
            <a:noAutofit/>
          </a:bodyPr>
          <a:lstStyle/>
          <a:p>
            <a:pPr>
              <a:spcBef>
                <a:spcPts val="624"/>
              </a:spcBef>
            </a:pPr>
            <a:r>
              <a:rPr lang="en-US" sz="2400" dirty="0"/>
              <a:t>Seven tests for material participation</a:t>
            </a:r>
          </a:p>
          <a:p>
            <a:pPr marL="457200" indent="-457200">
              <a:spcBef>
                <a:spcPts val="624"/>
              </a:spcBef>
              <a:buFont typeface="Arial" panose="020B0604020202020204" pitchFamily="34" charset="0"/>
              <a:buChar char="•"/>
            </a:pPr>
            <a:r>
              <a:rPr lang="en-US" sz="2400" dirty="0" smtClean="0"/>
              <a:t>&gt;500 </a:t>
            </a:r>
            <a:r>
              <a:rPr lang="en-US" sz="2400" dirty="0"/>
              <a:t>hours</a:t>
            </a:r>
          </a:p>
          <a:p>
            <a:pPr marL="457200" indent="-457200">
              <a:spcBef>
                <a:spcPts val="624"/>
              </a:spcBef>
              <a:buFont typeface="Arial" panose="020B0604020202020204" pitchFamily="34" charset="0"/>
              <a:buChar char="•"/>
            </a:pPr>
            <a:r>
              <a:rPr lang="en-US" sz="2400" dirty="0"/>
              <a:t>All of the participation in the activity</a:t>
            </a:r>
          </a:p>
          <a:p>
            <a:pPr marL="457200" indent="-457200">
              <a:spcBef>
                <a:spcPts val="624"/>
              </a:spcBef>
              <a:buFont typeface="Arial" panose="020B0604020202020204" pitchFamily="34" charset="0"/>
              <a:buChar char="•"/>
            </a:pPr>
            <a:r>
              <a:rPr lang="en-US" sz="2400" dirty="0" smtClean="0"/>
              <a:t>&gt;100 </a:t>
            </a:r>
            <a:r>
              <a:rPr lang="en-US" sz="2400" dirty="0"/>
              <a:t>hours and not less than any other person</a:t>
            </a:r>
          </a:p>
          <a:p>
            <a:pPr marL="457200" indent="-457200">
              <a:spcBef>
                <a:spcPts val="624"/>
              </a:spcBef>
              <a:buFont typeface="Arial" panose="020B0604020202020204" pitchFamily="34" charset="0"/>
              <a:buChar char="•"/>
            </a:pPr>
            <a:r>
              <a:rPr lang="en-US" sz="2400" dirty="0" smtClean="0"/>
              <a:t>&gt;100 </a:t>
            </a:r>
            <a:r>
              <a:rPr lang="en-US" sz="2400" dirty="0"/>
              <a:t>hours and several activities that in aggregate exceed 500 hours</a:t>
            </a:r>
          </a:p>
          <a:p>
            <a:pPr marL="457200" indent="-457200">
              <a:spcBef>
                <a:spcPts val="624"/>
              </a:spcBef>
              <a:buFont typeface="Arial" panose="020B0604020202020204" pitchFamily="34" charset="0"/>
              <a:buChar char="•"/>
            </a:pPr>
            <a:r>
              <a:rPr lang="en-US" sz="2400" dirty="0"/>
              <a:t>Material participant for any of the last five years of ten years</a:t>
            </a:r>
          </a:p>
          <a:p>
            <a:pPr marL="457200" indent="-457200">
              <a:spcBef>
                <a:spcPts val="624"/>
              </a:spcBef>
              <a:buFont typeface="Arial" panose="020B0604020202020204" pitchFamily="34" charset="0"/>
              <a:buChar char="•"/>
            </a:pPr>
            <a:r>
              <a:rPr lang="en-US" sz="2400" dirty="0"/>
              <a:t>Material participant for any of last three years for personal service activity</a:t>
            </a:r>
          </a:p>
          <a:p>
            <a:pPr marL="457200" indent="-457200">
              <a:spcBef>
                <a:spcPts val="624"/>
              </a:spcBef>
              <a:buFont typeface="Arial" panose="020B0604020202020204" pitchFamily="34" charset="0"/>
              <a:buChar char="•"/>
            </a:pPr>
            <a:r>
              <a:rPr lang="en-US" sz="2400" dirty="0"/>
              <a:t>Facts and circumstances</a:t>
            </a:r>
          </a:p>
        </p:txBody>
      </p:sp>
    </p:spTree>
    <p:extLst>
      <p:ext uri="{BB962C8B-B14F-4D97-AF65-F5344CB8AC3E}">
        <p14:creationId xmlns:p14="http://schemas.microsoft.com/office/powerpoint/2010/main" val="2035270341"/>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5020</TotalTime>
  <Words>2059</Words>
  <Application>Microsoft Office PowerPoint</Application>
  <PresentationFormat>On-screen Show (4:3)</PresentationFormat>
  <Paragraphs>198</Paragraphs>
  <Slides>25</Slides>
  <Notes>17</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1_Office Theme</vt:lpstr>
      <vt:lpstr>Fundamentals of Taxation 2019 Edition Cruz, Deschamps, Niswander, Prendergast, Schisler</vt:lpstr>
      <vt:lpstr>Learning Objective #1: At-Risk Rules 1 of 4</vt:lpstr>
      <vt:lpstr>Learning Objective #1: At-Risk Rules 2 of 4</vt:lpstr>
      <vt:lpstr>Learning Objective #1: At-Risk Rules 3 of 4</vt:lpstr>
      <vt:lpstr>Learning Objective #1: At-Risk Rules 4 of 4</vt:lpstr>
      <vt:lpstr>Learning Objective #1: At-Risk Rules Concept Check 13-1 1 of 2</vt:lpstr>
      <vt:lpstr>Learning Objective #1: At-Risk Rules Concept Check 13-1 2 of 2</vt:lpstr>
      <vt:lpstr>Learning Objectives #2: Passive Activities 1 of 6</vt:lpstr>
      <vt:lpstr>Learning Objectives #2: Passive Activities 2 of 6</vt:lpstr>
      <vt:lpstr>Learning Objectives #2: Passive Activities 3 of 6</vt:lpstr>
      <vt:lpstr>Learning Objectives #2: Passive Activities 4 of 6</vt:lpstr>
      <vt:lpstr>Learning Objectives #2: Passive Activities 5 of 6</vt:lpstr>
      <vt:lpstr>Learning Objectives #2: Passive Activities 6 of 6</vt:lpstr>
      <vt:lpstr>Learning Objectives #2: Passive Activities Concept Check 13-2 1 of 2</vt:lpstr>
      <vt:lpstr>Learning Objectives #2: Passive Activities Concept Check 13-2 2 of 2</vt:lpstr>
      <vt:lpstr>Learning Objective #3: At-Risk and PAL Rules In Conjunction</vt:lpstr>
      <vt:lpstr>Learning Objective #3: At-Risk and PAL Rules In Conjunction Concept Check 13-3 1 of 2</vt:lpstr>
      <vt:lpstr>Learning Objective #3: At-Risk and PAL Rules In Conjunction Concept Check 13-3 2 of 2</vt:lpstr>
      <vt:lpstr>Learning Objective #4: Alternative Minimum Tax (AMT) 1 of 5</vt:lpstr>
      <vt:lpstr>Learning Objective #4: Alternative Minimum Tax (AMT) 2 of 5</vt:lpstr>
      <vt:lpstr>Learning Objective #4: Alternative Minimum Tax (AMT) 3 of 5</vt:lpstr>
      <vt:lpstr>Learning Objective #4: Alternative Minimum Tax (AMT) 4 of 5</vt:lpstr>
      <vt:lpstr>Learning Objective #4: Alternative Minimum Tax (AMT) 5 of 5</vt:lpstr>
      <vt:lpstr>Learning Objective #4: Alternative Minimum Tax (AMT) Concept Check 13-4 1 of 2</vt:lpstr>
      <vt:lpstr>Learning Objective #4: Alternative Minimum Tax (AMT) Concept Check 13-4 2 of 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13 At-Risk/Passive Activity Loss Rules and The Individual Alternative Minimum Tax</dc:title>
  <dc:creator>Cruz;Deschamps;Niswander;Prendergast;Schisler</dc:creator>
  <cp:lastModifiedBy>CD</cp:lastModifiedBy>
  <cp:revision>1747</cp:revision>
  <dcterms:created xsi:type="dcterms:W3CDTF">2017-04-26T01:00:04Z</dcterms:created>
  <dcterms:modified xsi:type="dcterms:W3CDTF">2019-01-10T05:30:04Z</dcterms:modified>
</cp:coreProperties>
</file>