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9"/>
  </p:notesMasterIdLst>
  <p:handoutMasterIdLst>
    <p:handoutMasterId r:id="rId30"/>
  </p:handoutMasterIdLst>
  <p:sldIdLst>
    <p:sldId id="256" r:id="rId2"/>
    <p:sldId id="257" r:id="rId3"/>
    <p:sldId id="258" r:id="rId4"/>
    <p:sldId id="280" r:id="rId5"/>
    <p:sldId id="281" r:id="rId6"/>
    <p:sldId id="282" r:id="rId7"/>
    <p:sldId id="283" r:id="rId8"/>
    <p:sldId id="259" r:id="rId9"/>
    <p:sldId id="284" r:id="rId10"/>
    <p:sldId id="260" r:id="rId11"/>
    <p:sldId id="285" r:id="rId12"/>
    <p:sldId id="286" r:id="rId13"/>
    <p:sldId id="261" r:id="rId14"/>
    <p:sldId id="287" r:id="rId15"/>
    <p:sldId id="262" r:id="rId16"/>
    <p:sldId id="288" r:id="rId17"/>
    <p:sldId id="263" r:id="rId18"/>
    <p:sldId id="289" r:id="rId19"/>
    <p:sldId id="264" r:id="rId20"/>
    <p:sldId id="290" r:id="rId21"/>
    <p:sldId id="291" r:id="rId22"/>
    <p:sldId id="265" r:id="rId23"/>
    <p:sldId id="266" r:id="rId24"/>
    <p:sldId id="267" r:id="rId25"/>
    <p:sldId id="292" r:id="rId26"/>
    <p:sldId id="268" r:id="rId27"/>
    <p:sldId id="29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0" autoAdjust="0"/>
    <p:restoredTop sz="86358" autoAdjust="0"/>
  </p:normalViewPr>
  <p:slideViewPr>
    <p:cSldViewPr>
      <p:cViewPr>
        <p:scale>
          <a:sx n="66" d="100"/>
          <a:sy n="66" d="100"/>
        </p:scale>
        <p:origin x="-1308" y="-72"/>
      </p:cViewPr>
      <p:guideLst>
        <p:guide orient="horz" pos="2160"/>
        <p:guide pos="2880"/>
      </p:guideLst>
    </p:cSldViewPr>
  </p:slideViewPr>
  <p:outlineViewPr>
    <p:cViewPr>
      <p:scale>
        <a:sx n="33" d="100"/>
        <a:sy n="33" d="100"/>
      </p:scale>
      <p:origin x="0" y="-41964"/>
    </p:cViewPr>
  </p:outlineViewPr>
  <p:notesTextViewPr>
    <p:cViewPr>
      <p:scale>
        <a:sx n="1" d="1"/>
        <a:sy n="1" d="1"/>
      </p:scale>
      <p:origin x="0" y="0"/>
    </p:cViewPr>
  </p:notesTextViewPr>
  <p:notesViewPr>
    <p:cSldViewPr>
      <p:cViewPr varScale="1">
        <p:scale>
          <a:sx n="81" d="100"/>
          <a:sy n="81" d="100"/>
        </p:scale>
        <p:origin x="24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Typically, the basis of the replacement property is the basis of the old property less any money not used to replace the property plus any gain that was recognized.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3203511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installment sale method allows the taxpayer to spread the gain of a property sale over several years if the receipt of the sales price is collected over several years.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441548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important aspect of installment sales is that these rules do not apply to dealers.  Also, the installment sales cannot be used on sales of publicly traded stock.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1230349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Most gains on the sale of  personal residences are now completely excluded from tax.  For married taxpayers, the maximum gain that can be excluded is $500,000.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3220002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Typically, a taxpayer can exclude the gain from a sale of a personal residence every two years.  The taxpayer must pass the ownership and use tests.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2897989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special situations, a reduced exclusion is available for a second sale within two years if the sale is caused by health or employment reasons.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24674278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Wash sale rules disallow a tax loss where the ownership of a company via stock did not actually change.  If a taxpayer sells a stock for a loss on December 31 and then repurchases the same stock within 30 days, the loss is not allowed in the December tax year.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25</a:t>
            </a:fld>
            <a:endParaRPr lang="en-US"/>
          </a:p>
        </p:txBody>
      </p:sp>
    </p:spTree>
    <p:extLst>
      <p:ext uri="{BB962C8B-B14F-4D97-AF65-F5344CB8AC3E}">
        <p14:creationId xmlns:p14="http://schemas.microsoft.com/office/powerpoint/2010/main" val="1605190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like-kind exchange rules are not elective.  If the three criteria are met, the exchange rules must be used.</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1744322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Dealers in a product (e.g., a real estate broker) can never exclude gains by using the like-kind rules.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3625515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like-kind asset does not have to be an exact duplicate to qualify as a like-kind exchange.  “Boot” property is any property given or received in addition to the like-kind asset – usually cash.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3156422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like-kind exchanges, gain is recognized to the lesser of the realized gain or the boot received.  Giving of boot does not trigger gain recognition.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993823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easiest method to calculate basis of the property received is to take the FMV of the property received and subtract any deferred gain.  It is a nice check to calculate basis both ways.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871523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Like-kind exchanges have limited time periods to first locate the replacement property and then to actually receive the property.  The assumption of liability adds complexity to the transaction and could possibly cause the recognition of gain.  Release of a liability is treated as boot received.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832657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taxpayer can defer a gain caused by an involuntary conversion.  The most common involuntary conversion happens when insurance proceeds for a casualty (fire, storm, etc.) exceed the basis of the property.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3095834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Just like like-kind exchanges, there is a limited amount of time to replace property that has been involuntarily converted.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6990742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12-</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12-</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12-</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12-</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657600" y="1981200"/>
            <a:ext cx="5257801" cy="4032386"/>
          </a:xfrm>
        </p:spPr>
        <p:txBody>
          <a:bodyPr>
            <a:normAutofit/>
          </a:bodyPr>
          <a:lstStyle/>
          <a:p>
            <a:pPr marL="0" indent="0">
              <a:spcBef>
                <a:spcPts val="624"/>
              </a:spcBef>
              <a:buNone/>
            </a:pPr>
            <a:r>
              <a:rPr lang="en-US" altLang="en-US" sz="4000" b="1" dirty="0">
                <a:ea typeface="Calibri" pitchFamily="34" charset="0"/>
                <a:cs typeface="Calibri" pitchFamily="34" charset="0"/>
              </a:rPr>
              <a:t>Chapter 12</a:t>
            </a:r>
          </a:p>
          <a:p>
            <a:pPr>
              <a:spcBef>
                <a:spcPts val="624"/>
              </a:spcBef>
            </a:pPr>
            <a:r>
              <a:rPr lang="en-US" altLang="en-US" sz="3600" dirty="0"/>
              <a:t>Special </a:t>
            </a:r>
            <a:r>
              <a:rPr lang="en-US" altLang="en-US" sz="3600" dirty="0" smtClean="0"/>
              <a:t>Property Transactions</a:t>
            </a:r>
          </a:p>
          <a:p>
            <a:pPr>
              <a:spcBef>
                <a:spcPts val="624"/>
              </a:spcBef>
            </a:pPr>
            <a:r>
              <a:rPr lang="en-US" sz="1800" dirty="0"/>
              <a:t>“A fool and his money are soon parted.</a:t>
            </a:r>
          </a:p>
          <a:p>
            <a:pPr>
              <a:spcBef>
                <a:spcPts val="624"/>
              </a:spcBef>
            </a:pPr>
            <a:r>
              <a:rPr lang="en-US" sz="1800" dirty="0"/>
              <a:t>It takes creative tax laws for the rest.”</a:t>
            </a:r>
          </a:p>
          <a:p>
            <a:pPr>
              <a:spcBef>
                <a:spcPts val="624"/>
              </a:spcBef>
            </a:pPr>
            <a:r>
              <a:rPr lang="en-US" sz="1800" dirty="0"/>
              <a:t>--- Bob </a:t>
            </a:r>
            <a:r>
              <a:rPr lang="en-US" sz="1800" dirty="0" err="1"/>
              <a:t>Thaves</a:t>
            </a:r>
            <a:r>
              <a:rPr lang="en-US" sz="1800" dirty="0"/>
              <a:t> (“Frank &amp; Ernest</a:t>
            </a:r>
            <a:r>
              <a:rPr lang="en-US" sz="1800" dirty="0" smtClean="0"/>
              <a:t>”)</a:t>
            </a:r>
            <a:endParaRPr lang="en-US" sz="1800" dirty="0"/>
          </a:p>
        </p:txBody>
      </p:sp>
      <p:pic>
        <p:nvPicPr>
          <p:cNvPr id="6" name="Picture 5" descr="McGraw Hill Education "/>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xmlns="" id="{27AA6311-60D9-4C28-BE26-0E0269A6233B}"/>
              </a:ext>
            </a:extLst>
          </p:cNvPr>
          <p:cNvPicPr>
            <a:picLocks noChangeAspect="1"/>
          </p:cNvPicPr>
          <p:nvPr/>
        </p:nvPicPr>
        <p:blipFill>
          <a:blip r:embed="rId4"/>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 y="76200"/>
            <a:ext cx="9052560" cy="1673466"/>
          </a:xfrm>
        </p:spPr>
        <p:txBody>
          <a:bodyPr/>
          <a:lstStyle/>
          <a:p>
            <a:r>
              <a:rPr lang="en-US" sz="3200" dirty="0"/>
              <a:t>Learning Objective #2: Involuntary Conversions </a:t>
            </a:r>
            <a:r>
              <a:rPr lang="en-US" sz="1800" dirty="0"/>
              <a:t>1 of 3</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pPr>
              <a:spcAft>
                <a:spcPts val="1800"/>
              </a:spcAft>
            </a:pPr>
            <a:r>
              <a:rPr lang="en-US" dirty="0"/>
              <a:t>Property is destroyed, stolen, condemned and the taxpayer receives similar property or proceeds.</a:t>
            </a:r>
          </a:p>
          <a:p>
            <a:r>
              <a:rPr lang="en-US" dirty="0"/>
              <a:t>Defer entire gain – replacement property must be purchased for an equal or greater amount than the proceeds.</a:t>
            </a:r>
          </a:p>
        </p:txBody>
      </p:sp>
    </p:spTree>
    <p:extLst>
      <p:ext uri="{BB962C8B-B14F-4D97-AF65-F5344CB8AC3E}">
        <p14:creationId xmlns:p14="http://schemas.microsoft.com/office/powerpoint/2010/main" val="3510672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 y="76200"/>
            <a:ext cx="9052560" cy="1673466"/>
          </a:xfrm>
        </p:spPr>
        <p:txBody>
          <a:bodyPr/>
          <a:lstStyle/>
          <a:p>
            <a:r>
              <a:rPr lang="en-US" sz="3200" dirty="0"/>
              <a:t>Learning Objective #2: Involuntary Conversions </a:t>
            </a:r>
            <a:r>
              <a:rPr lang="en-US" sz="1800" dirty="0"/>
              <a:t>2 of 3</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Replacement Property</a:t>
            </a:r>
          </a:p>
          <a:p>
            <a:pPr marL="457200" indent="-457200">
              <a:buFont typeface="Arial" panose="020B0604020202020204" pitchFamily="34" charset="0"/>
              <a:buChar char="•"/>
            </a:pPr>
            <a:r>
              <a:rPr lang="en-US" dirty="0"/>
              <a:t>Similar or related in service or use</a:t>
            </a:r>
          </a:p>
          <a:p>
            <a:pPr marL="457200" indent="-457200">
              <a:buFont typeface="Arial" panose="020B0604020202020204" pitchFamily="34" charset="0"/>
              <a:buChar char="•"/>
            </a:pPr>
            <a:r>
              <a:rPr lang="en-US" dirty="0"/>
              <a:t>More restrictive than the “like-kind” test</a:t>
            </a:r>
          </a:p>
          <a:p>
            <a:pPr marL="457200" indent="-457200">
              <a:spcAft>
                <a:spcPts val="1800"/>
              </a:spcAft>
              <a:buFont typeface="Arial" panose="020B0604020202020204" pitchFamily="34" charset="0"/>
              <a:buChar char="•"/>
            </a:pPr>
            <a:r>
              <a:rPr lang="en-US" dirty="0"/>
              <a:t>Real property can only be “like-kind”</a:t>
            </a:r>
          </a:p>
          <a:p>
            <a:r>
              <a:rPr lang="en-US" dirty="0"/>
              <a:t>Replacement Period</a:t>
            </a:r>
          </a:p>
          <a:p>
            <a:pPr marL="457200" indent="-457200">
              <a:buFont typeface="Arial" panose="020B0604020202020204" pitchFamily="34" charset="0"/>
              <a:buChar char="•"/>
            </a:pPr>
            <a:r>
              <a:rPr lang="en-US" dirty="0"/>
              <a:t>Two years after the close of tax year</a:t>
            </a:r>
          </a:p>
          <a:p>
            <a:pPr marL="457200" indent="-457200">
              <a:buFont typeface="Arial" panose="020B0604020202020204" pitchFamily="34" charset="0"/>
              <a:buChar char="•"/>
            </a:pPr>
            <a:r>
              <a:rPr lang="en-US" dirty="0"/>
              <a:t>Three years for real business property</a:t>
            </a:r>
          </a:p>
        </p:txBody>
      </p:sp>
    </p:spTree>
    <p:extLst>
      <p:ext uri="{BB962C8B-B14F-4D97-AF65-F5344CB8AC3E}">
        <p14:creationId xmlns:p14="http://schemas.microsoft.com/office/powerpoint/2010/main" val="4283203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 y="76200"/>
            <a:ext cx="9052560" cy="1673466"/>
          </a:xfrm>
        </p:spPr>
        <p:txBody>
          <a:bodyPr/>
          <a:lstStyle/>
          <a:p>
            <a:r>
              <a:rPr lang="en-US" sz="3200" dirty="0"/>
              <a:t>Learning Objective #2: Involuntary Conversions </a:t>
            </a:r>
            <a:r>
              <a:rPr lang="en-US" sz="1800" dirty="0"/>
              <a:t>3 of 3</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Basis of replacement property</a:t>
            </a:r>
          </a:p>
          <a:p>
            <a:pPr marL="457200" indent="-457200">
              <a:buFont typeface="Arial" panose="020B0604020202020204" pitchFamily="34" charset="0"/>
              <a:buChar char="•"/>
            </a:pPr>
            <a:r>
              <a:rPr lang="en-US" dirty="0"/>
              <a:t>Basis of converted property</a:t>
            </a:r>
          </a:p>
          <a:p>
            <a:pPr marL="457200" indent="-457200">
              <a:buFont typeface="Arial" panose="020B0604020202020204" pitchFamily="34" charset="0"/>
              <a:buChar char="•"/>
            </a:pPr>
            <a:r>
              <a:rPr lang="en-US" dirty="0"/>
              <a:t>Less money not used to replace</a:t>
            </a:r>
          </a:p>
          <a:p>
            <a:pPr marL="457200" indent="-457200">
              <a:buFont typeface="Arial" panose="020B0604020202020204" pitchFamily="34" charset="0"/>
              <a:buChar char="•"/>
            </a:pPr>
            <a:r>
              <a:rPr lang="en-US" dirty="0"/>
              <a:t>Plus money reinvested in excess of proceeds</a:t>
            </a:r>
          </a:p>
          <a:p>
            <a:pPr marL="457200" indent="-457200">
              <a:buFont typeface="Arial" panose="020B0604020202020204" pitchFamily="34" charset="0"/>
              <a:buChar char="•"/>
            </a:pPr>
            <a:r>
              <a:rPr lang="en-US" dirty="0"/>
              <a:t>Plus gain recognized</a:t>
            </a:r>
          </a:p>
          <a:p>
            <a:pPr marL="457200" indent="-457200">
              <a:buFont typeface="Arial" panose="020B0604020202020204" pitchFamily="34" charset="0"/>
              <a:buChar char="•"/>
            </a:pPr>
            <a:r>
              <a:rPr lang="en-US" dirty="0"/>
              <a:t>Less loss received</a:t>
            </a:r>
          </a:p>
          <a:p>
            <a:r>
              <a:rPr lang="en-US" dirty="0"/>
              <a:t>Holding Period – holding period of replacement property includes holding period of property converted</a:t>
            </a:r>
          </a:p>
        </p:txBody>
      </p:sp>
    </p:spTree>
    <p:extLst>
      <p:ext uri="{BB962C8B-B14F-4D97-AF65-F5344CB8AC3E}">
        <p14:creationId xmlns:p14="http://schemas.microsoft.com/office/powerpoint/2010/main" val="90526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fontScale="90000"/>
          </a:bodyPr>
          <a:lstStyle/>
          <a:p>
            <a:pPr fontAlgn="auto">
              <a:spcAft>
                <a:spcPts val="0"/>
              </a:spcAft>
              <a:defRPr/>
            </a:pPr>
            <a:r>
              <a:rPr lang="en-US" dirty="0"/>
              <a:t>Learning Objective #2: Involuntary Conversions Concept Check 12-2 </a:t>
            </a:r>
            <a:r>
              <a:rPr lang="en-US" sz="2000" dirty="0"/>
              <a:t>1 of 2</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749666"/>
            <a:ext cx="8229600" cy="4651134"/>
          </a:xfrm>
        </p:spPr>
        <p:txBody>
          <a:bodyPr>
            <a:normAutofit/>
          </a:bodyPr>
          <a:lstStyle/>
          <a:p>
            <a:pPr>
              <a:spcBef>
                <a:spcPts val="624"/>
              </a:spcBef>
              <a:spcAft>
                <a:spcPts val="1800"/>
              </a:spcAft>
            </a:pPr>
            <a:r>
              <a:rPr lang="en-US" sz="2000" i="1" dirty="0"/>
              <a:t>Assume the following facts to answer the following questions. A fire destroyed Andrew’s building used in his wood working business. He had purchased the building several years ago for $75,000 and it now has a $50,000 adjusted basis.</a:t>
            </a:r>
          </a:p>
          <a:p>
            <a:pPr marL="514350" indent="-514350">
              <a:spcBef>
                <a:spcPts val="624"/>
              </a:spcBef>
              <a:buFont typeface="+mj-lt"/>
              <a:buAutoNum type="arabicPeriod"/>
            </a:pPr>
            <a:r>
              <a:rPr lang="en-US" sz="2000" i="1" dirty="0"/>
              <a:t>Andrew received $105,000 in insurance proceeds for the replacement cost. If Andrew does not replace the building, what is his taxable gain?</a:t>
            </a:r>
          </a:p>
          <a:p>
            <a:pPr>
              <a:spcBef>
                <a:spcPts val="624"/>
              </a:spcBef>
              <a:spcAft>
                <a:spcPts val="1800"/>
              </a:spcAft>
            </a:pPr>
            <a:r>
              <a:rPr lang="en-US" sz="2000" b="1" i="1" dirty="0"/>
              <a:t>$55,000</a:t>
            </a:r>
          </a:p>
          <a:p>
            <a:pPr marL="514350" indent="-514350">
              <a:spcBef>
                <a:spcPts val="624"/>
              </a:spcBef>
              <a:buFont typeface="+mj-lt"/>
              <a:buAutoNum type="arabicPeriod" startAt="2"/>
            </a:pPr>
            <a:r>
              <a:rPr lang="en-US" sz="2000" i="1" dirty="0"/>
              <a:t>Assuming the same facts as above, how many years does Andrew have to replace the building in order to deferred any recognized gain?</a:t>
            </a:r>
          </a:p>
          <a:p>
            <a:pPr>
              <a:spcBef>
                <a:spcPts val="624"/>
              </a:spcBef>
            </a:pPr>
            <a:r>
              <a:rPr lang="en-US" sz="2000" b="1" i="1" dirty="0"/>
              <a:t>3 years – it is business real property</a:t>
            </a:r>
          </a:p>
        </p:txBody>
      </p:sp>
    </p:spTree>
    <p:extLst>
      <p:ext uri="{BB962C8B-B14F-4D97-AF65-F5344CB8AC3E}">
        <p14:creationId xmlns:p14="http://schemas.microsoft.com/office/powerpoint/2010/main" val="38757120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fontScale="90000"/>
          </a:bodyPr>
          <a:lstStyle/>
          <a:p>
            <a:pPr fontAlgn="auto">
              <a:spcAft>
                <a:spcPts val="0"/>
              </a:spcAft>
              <a:defRPr/>
            </a:pPr>
            <a:r>
              <a:rPr lang="en-US" dirty="0"/>
              <a:t>Learning Objective #2: Involuntary Conversions Concept Check 12-2 </a:t>
            </a:r>
            <a:r>
              <a:rPr lang="en-US" sz="2000" dirty="0"/>
              <a:t>2 of 2</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05000"/>
            <a:ext cx="8229600" cy="4648200"/>
          </a:xfrm>
        </p:spPr>
        <p:txBody>
          <a:bodyPr>
            <a:noAutofit/>
          </a:bodyPr>
          <a:lstStyle/>
          <a:p>
            <a:pPr marL="514350" indent="-514350">
              <a:spcBef>
                <a:spcPts val="624"/>
              </a:spcBef>
              <a:buFont typeface="+mj-lt"/>
              <a:buAutoNum type="arabicPeriod" startAt="3"/>
            </a:pPr>
            <a:r>
              <a:rPr lang="en-US" sz="2000" i="1" dirty="0"/>
              <a:t>Assuming the same facts as above, how much gain would Andrew be required to recognize if he replaced the building (within the replacement period) with another building costing $95,000?</a:t>
            </a:r>
          </a:p>
          <a:p>
            <a:pPr>
              <a:spcBef>
                <a:spcPts val="624"/>
              </a:spcBef>
              <a:spcAft>
                <a:spcPts val="1800"/>
              </a:spcAft>
            </a:pPr>
            <a:r>
              <a:rPr lang="en-US" sz="2000" b="1" i="1" dirty="0"/>
              <a:t>$10,000.</a:t>
            </a:r>
            <a:endParaRPr lang="en-US" sz="2000" i="1" dirty="0"/>
          </a:p>
          <a:p>
            <a:pPr marL="514350" indent="-514350">
              <a:spcBef>
                <a:spcPts val="624"/>
              </a:spcBef>
              <a:buFont typeface="+mj-lt"/>
              <a:buAutoNum type="arabicPeriod" startAt="4"/>
            </a:pPr>
            <a:r>
              <a:rPr lang="en-US" sz="2000" i="1" dirty="0"/>
              <a:t>Assuming the same facts as above, how much gain would Andrew be required to recognize if he replaced the building with another building costing $115,000?</a:t>
            </a:r>
          </a:p>
          <a:p>
            <a:pPr>
              <a:spcBef>
                <a:spcPts val="624"/>
              </a:spcBef>
              <a:spcAft>
                <a:spcPts val="1800"/>
              </a:spcAft>
            </a:pPr>
            <a:r>
              <a:rPr lang="en-US" sz="2000" b="1" i="1" dirty="0"/>
              <a:t>$0.</a:t>
            </a:r>
            <a:endParaRPr lang="en-US" sz="2000" i="1" dirty="0"/>
          </a:p>
          <a:p>
            <a:pPr marL="514350" indent="-514350">
              <a:spcBef>
                <a:spcPts val="624"/>
              </a:spcBef>
              <a:buFont typeface="+mj-lt"/>
              <a:buAutoNum type="arabicPeriod" startAt="5"/>
            </a:pPr>
            <a:r>
              <a:rPr lang="en-US" sz="2000" i="1" dirty="0"/>
              <a:t>Assuming the same facts as number 4 above, how much would Andrew’s basis be in the new building?</a:t>
            </a:r>
          </a:p>
          <a:p>
            <a:pPr>
              <a:spcBef>
                <a:spcPts val="624"/>
              </a:spcBef>
            </a:pPr>
            <a:r>
              <a:rPr lang="en-US" sz="2000" b="1" i="1" dirty="0"/>
              <a:t>$60,000</a:t>
            </a:r>
            <a:endParaRPr lang="en-US" sz="2000" b="1" dirty="0"/>
          </a:p>
        </p:txBody>
      </p:sp>
    </p:spTree>
    <p:extLst>
      <p:ext uri="{BB962C8B-B14F-4D97-AF65-F5344CB8AC3E}">
        <p14:creationId xmlns:p14="http://schemas.microsoft.com/office/powerpoint/2010/main" val="865450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0" y="152267"/>
            <a:ext cx="8229600" cy="1521333"/>
          </a:xfrm>
        </p:spPr>
        <p:txBody>
          <a:bodyPr>
            <a:normAutofit/>
          </a:bodyPr>
          <a:lstStyle/>
          <a:p>
            <a:r>
              <a:rPr lang="en-US" sz="3200" dirty="0"/>
              <a:t>Learning Objective #3: Installment Sales </a:t>
            </a:r>
            <a:r>
              <a:rPr lang="en-US" sz="1800" dirty="0"/>
              <a:t>1 of 2</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A disposition of property where at least one payment is to be received after the year of sale.</a:t>
            </a:r>
          </a:p>
          <a:p>
            <a:r>
              <a:rPr lang="en-US" dirty="0"/>
              <a:t>Installment payments consist of three components:</a:t>
            </a:r>
          </a:p>
          <a:p>
            <a:pPr marL="457200" indent="-457200">
              <a:buFont typeface="Arial" panose="020B0604020202020204" pitchFamily="34" charset="0"/>
              <a:buChar char="•"/>
            </a:pPr>
            <a:r>
              <a:rPr lang="en-US" dirty="0"/>
              <a:t>Interest income</a:t>
            </a:r>
          </a:p>
          <a:p>
            <a:pPr marL="457200" indent="-457200">
              <a:buFont typeface="Arial" panose="020B0604020202020204" pitchFamily="34" charset="0"/>
              <a:buChar char="•"/>
            </a:pPr>
            <a:r>
              <a:rPr lang="en-US" dirty="0"/>
              <a:t>Return of basis</a:t>
            </a:r>
          </a:p>
          <a:p>
            <a:pPr marL="457200" indent="-457200">
              <a:buFont typeface="Arial" panose="020B0604020202020204" pitchFamily="34" charset="0"/>
              <a:buChar char="•"/>
            </a:pPr>
            <a:r>
              <a:rPr lang="en-US" dirty="0"/>
              <a:t>Gain on the sale</a:t>
            </a:r>
          </a:p>
          <a:p>
            <a:r>
              <a:rPr lang="en-US" dirty="0"/>
              <a:t>Gross Profit Percentage = gross profit divided by contract price</a:t>
            </a:r>
          </a:p>
        </p:txBody>
      </p:sp>
    </p:spTree>
    <p:extLst>
      <p:ext uri="{BB962C8B-B14F-4D97-AF65-F5344CB8AC3E}">
        <p14:creationId xmlns:p14="http://schemas.microsoft.com/office/powerpoint/2010/main" val="4264523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0" y="152267"/>
            <a:ext cx="8229600" cy="1521333"/>
          </a:xfrm>
        </p:spPr>
        <p:txBody>
          <a:bodyPr>
            <a:normAutofit/>
          </a:bodyPr>
          <a:lstStyle/>
          <a:p>
            <a:r>
              <a:rPr lang="en-US" sz="3200" dirty="0"/>
              <a:t>Learning Objective #3: Installment Sales </a:t>
            </a:r>
            <a:r>
              <a:rPr lang="en-US" sz="1800" dirty="0"/>
              <a:t>2 of 2</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pPr>
              <a:spcAft>
                <a:spcPts val="1800"/>
              </a:spcAft>
            </a:pPr>
            <a:r>
              <a:rPr lang="en-US" dirty="0"/>
              <a:t>Dealers cannot use the installment method.</a:t>
            </a:r>
          </a:p>
          <a:p>
            <a:pPr>
              <a:spcAft>
                <a:spcPts val="1800"/>
              </a:spcAft>
            </a:pPr>
            <a:r>
              <a:rPr lang="en-US" dirty="0"/>
              <a:t>The installment method cannot be used on the sale of publicly traded stock.</a:t>
            </a:r>
          </a:p>
          <a:p>
            <a:pPr>
              <a:spcAft>
                <a:spcPts val="1800"/>
              </a:spcAft>
            </a:pPr>
            <a:r>
              <a:rPr lang="en-US" dirty="0"/>
              <a:t>Any depreciation recapture is recognized in the year the asset is disposed of.</a:t>
            </a:r>
          </a:p>
        </p:txBody>
      </p:sp>
    </p:spTree>
    <p:extLst>
      <p:ext uri="{BB962C8B-B14F-4D97-AF65-F5344CB8AC3E}">
        <p14:creationId xmlns:p14="http://schemas.microsoft.com/office/powerpoint/2010/main" val="847725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0" y="76200"/>
            <a:ext cx="8229600" cy="1673466"/>
          </a:xfrm>
        </p:spPr>
        <p:txBody>
          <a:bodyPr>
            <a:noAutofit/>
          </a:bodyPr>
          <a:lstStyle/>
          <a:p>
            <a:pPr fontAlgn="auto">
              <a:spcAft>
                <a:spcPts val="0"/>
              </a:spcAft>
              <a:defRPr/>
            </a:pPr>
            <a:r>
              <a:rPr lang="en-US" sz="3200" dirty="0"/>
              <a:t>Learning Objective #3: Installment Sales Concept Check 12-3 </a:t>
            </a:r>
            <a:r>
              <a:rPr lang="en-US" sz="1800" dirty="0"/>
              <a:t>1 of 2</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normAutofit/>
          </a:bodyPr>
          <a:lstStyle/>
          <a:p>
            <a:pPr marL="457200" indent="-457200">
              <a:spcBef>
                <a:spcPts val="624"/>
              </a:spcBef>
              <a:buFont typeface="+mj-lt"/>
              <a:buAutoNum type="arabicPeriod"/>
            </a:pPr>
            <a:r>
              <a:rPr lang="en-US" sz="2200" i="1" dirty="0" err="1"/>
              <a:t>Tamaria</a:t>
            </a:r>
            <a:r>
              <a:rPr lang="en-US" sz="2200" i="1" dirty="0"/>
              <a:t> sold a tract of land for $30,000 in 2018. The land has a basis of $18,000 and she incurred $2,000 of selling expenses. </a:t>
            </a:r>
            <a:r>
              <a:rPr lang="en-US" sz="2200" i="1" dirty="0" err="1"/>
              <a:t>Tamaria</a:t>
            </a:r>
            <a:r>
              <a:rPr lang="en-US" sz="2200" i="1" dirty="0"/>
              <a:t> received $5,000 down (received in 2018) and will receive five additional annual payments of $5,000 each. What is </a:t>
            </a:r>
            <a:r>
              <a:rPr lang="en-US" sz="2200" i="1" dirty="0" err="1"/>
              <a:t>Tamaria’s</a:t>
            </a:r>
            <a:r>
              <a:rPr lang="en-US" sz="2200" i="1" dirty="0"/>
              <a:t> gross profit percentage on the sale?</a:t>
            </a:r>
          </a:p>
          <a:p>
            <a:pPr marL="457200" lvl="1" indent="457200">
              <a:spcBef>
                <a:spcPts val="624"/>
              </a:spcBef>
              <a:buFont typeface="+mj-lt"/>
              <a:buAutoNum type="alphaLcPeriod"/>
            </a:pPr>
            <a:r>
              <a:rPr lang="en-US" sz="2200" i="1" dirty="0"/>
              <a:t>33.3%</a:t>
            </a:r>
          </a:p>
          <a:p>
            <a:pPr marL="457200" lvl="1" indent="457200">
              <a:spcBef>
                <a:spcPts val="624"/>
              </a:spcBef>
              <a:buFont typeface="+mj-lt"/>
              <a:buAutoNum type="alphaLcPeriod"/>
            </a:pPr>
            <a:r>
              <a:rPr lang="en-US" sz="2200" i="1" dirty="0"/>
              <a:t>60.0%</a:t>
            </a:r>
          </a:p>
          <a:p>
            <a:pPr marL="457200" lvl="1" indent="457200">
              <a:spcBef>
                <a:spcPts val="624"/>
              </a:spcBef>
              <a:buFont typeface="+mj-lt"/>
              <a:buAutoNum type="alphaLcPeriod"/>
            </a:pPr>
            <a:r>
              <a:rPr lang="en-US" sz="2200" i="1" dirty="0"/>
              <a:t>66.7%</a:t>
            </a:r>
          </a:p>
          <a:p>
            <a:pPr marL="457200" lvl="1" indent="457200">
              <a:spcBef>
                <a:spcPts val="624"/>
              </a:spcBef>
              <a:buFont typeface="+mj-lt"/>
              <a:buAutoNum type="alphaLcPeriod"/>
            </a:pPr>
            <a:r>
              <a:rPr lang="en-US" sz="2200" i="1" dirty="0"/>
              <a:t>100.0%</a:t>
            </a:r>
            <a:endParaRPr lang="en-US" sz="2200" dirty="0"/>
          </a:p>
          <a:p>
            <a:pPr>
              <a:spcBef>
                <a:spcPts val="624"/>
              </a:spcBef>
            </a:pPr>
            <a:r>
              <a:rPr lang="en-US" sz="2200" b="1" i="1" dirty="0"/>
              <a:t>Answer: A</a:t>
            </a:r>
          </a:p>
        </p:txBody>
      </p:sp>
    </p:spTree>
    <p:extLst>
      <p:ext uri="{BB962C8B-B14F-4D97-AF65-F5344CB8AC3E}">
        <p14:creationId xmlns:p14="http://schemas.microsoft.com/office/powerpoint/2010/main" val="4035819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0" y="76200"/>
            <a:ext cx="8229600" cy="1673466"/>
          </a:xfrm>
        </p:spPr>
        <p:txBody>
          <a:bodyPr>
            <a:noAutofit/>
          </a:bodyPr>
          <a:lstStyle/>
          <a:p>
            <a:pPr fontAlgn="auto">
              <a:spcAft>
                <a:spcPts val="0"/>
              </a:spcAft>
              <a:defRPr/>
            </a:pPr>
            <a:r>
              <a:rPr lang="en-US" sz="3200" dirty="0"/>
              <a:t>Learning Objective #3: Installment Sales Concept Check 12-3 </a:t>
            </a:r>
            <a:r>
              <a:rPr lang="en-US" sz="1800" dirty="0"/>
              <a:t>2 of 2</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2"/>
            </a:pPr>
            <a:r>
              <a:rPr lang="en-US" i="1" dirty="0"/>
              <a:t>Assume the same facts as above, how much income will </a:t>
            </a:r>
            <a:r>
              <a:rPr lang="en-US" i="1" dirty="0" err="1"/>
              <a:t>Tamaria</a:t>
            </a:r>
            <a:r>
              <a:rPr lang="en-US" i="1" dirty="0"/>
              <a:t> recognize in 2018 when she receives the first additional payment of $5,000?</a:t>
            </a:r>
          </a:p>
          <a:p>
            <a:pPr marL="514350" lvl="1" indent="400050">
              <a:buFont typeface="+mj-lt"/>
              <a:buAutoNum type="alphaLcPeriod"/>
            </a:pPr>
            <a:r>
              <a:rPr lang="en-US" i="1" dirty="0"/>
              <a:t>$       0.</a:t>
            </a:r>
          </a:p>
          <a:p>
            <a:pPr marL="514350" lvl="1" indent="400050">
              <a:buFont typeface="+mj-lt"/>
              <a:buAutoNum type="alphaLcPeriod"/>
            </a:pPr>
            <a:r>
              <a:rPr lang="en-US" i="1" dirty="0"/>
              <a:t>$1,667.</a:t>
            </a:r>
          </a:p>
          <a:p>
            <a:pPr marL="514350" lvl="1" indent="400050">
              <a:buFont typeface="+mj-lt"/>
              <a:buAutoNum type="alphaLcPeriod"/>
            </a:pPr>
            <a:r>
              <a:rPr lang="en-US" i="1" dirty="0"/>
              <a:t>$3,335.</a:t>
            </a:r>
          </a:p>
          <a:p>
            <a:pPr marL="514350" lvl="1" indent="400050">
              <a:buFont typeface="+mj-lt"/>
              <a:buAutoNum type="alphaLcPeriod"/>
            </a:pPr>
            <a:r>
              <a:rPr lang="en-US" i="1" dirty="0"/>
              <a:t>$5,000</a:t>
            </a:r>
            <a:endParaRPr lang="en-US" dirty="0"/>
          </a:p>
          <a:p>
            <a:pPr marL="0" lvl="1" indent="0">
              <a:buNone/>
            </a:pPr>
            <a:r>
              <a:rPr lang="en-US" b="1" i="1" dirty="0"/>
              <a:t>Answer: B</a:t>
            </a:r>
          </a:p>
        </p:txBody>
      </p:sp>
    </p:spTree>
    <p:extLst>
      <p:ext uri="{BB962C8B-B14F-4D97-AF65-F5344CB8AC3E}">
        <p14:creationId xmlns:p14="http://schemas.microsoft.com/office/powerpoint/2010/main" val="2430378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r>
              <a:rPr lang="en-US" sz="3200" dirty="0"/>
              <a:t>Learning Objective #4: Sale </a:t>
            </a:r>
            <a:r>
              <a:rPr lang="en-US" sz="3200" dirty="0" smtClean="0"/>
              <a:t>of Residence </a:t>
            </a:r>
            <a:r>
              <a:rPr lang="en-US" sz="1800" dirty="0"/>
              <a:t>1 of 3</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pPr>
              <a:spcAft>
                <a:spcPts val="1800"/>
              </a:spcAft>
            </a:pPr>
            <a:r>
              <a:rPr lang="en-US" dirty="0"/>
              <a:t>Married taxpayers can exclude up to $500,000 ($250,000 single) of the gain on the sale of their personal residence</a:t>
            </a:r>
          </a:p>
          <a:p>
            <a:r>
              <a:rPr lang="en-US" dirty="0"/>
              <a:t>This provision is an exclusion, not a deferral of gain.</a:t>
            </a:r>
          </a:p>
        </p:txBody>
      </p:sp>
    </p:spTree>
    <p:extLst>
      <p:ext uri="{BB962C8B-B14F-4D97-AF65-F5344CB8AC3E}">
        <p14:creationId xmlns:p14="http://schemas.microsoft.com/office/powerpoint/2010/main" val="2678437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r>
              <a:rPr lang="en-US" sz="3200" dirty="0"/>
              <a:t>Learning Objective #1: Like-Kind </a:t>
            </a:r>
            <a:r>
              <a:rPr lang="en-US" sz="3200" dirty="0" smtClean="0"/>
              <a:t>Exchange </a:t>
            </a:r>
            <a:r>
              <a:rPr lang="en-US" sz="3200" dirty="0"/>
              <a:t>Rules</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3 criteria for a like-kind exchange:</a:t>
            </a:r>
          </a:p>
          <a:p>
            <a:pPr marL="457200" indent="-457200">
              <a:buFont typeface="Arial" panose="020B0604020202020204" pitchFamily="34" charset="0"/>
              <a:buChar char="•"/>
            </a:pPr>
            <a:r>
              <a:rPr lang="en-US" dirty="0"/>
              <a:t>There must be an exchange;</a:t>
            </a:r>
          </a:p>
          <a:p>
            <a:pPr marL="457200" indent="-457200">
              <a:buFont typeface="Arial" panose="020B0604020202020204" pitchFamily="34" charset="0"/>
              <a:buChar char="•"/>
            </a:pPr>
            <a:r>
              <a:rPr lang="en-US" dirty="0"/>
              <a:t>The property transferred and the property received must be held for productive use in a trade or business or for investment;</a:t>
            </a:r>
          </a:p>
          <a:p>
            <a:pPr marL="457200" indent="-457200">
              <a:buFont typeface="Arial" panose="020B0604020202020204" pitchFamily="34" charset="0"/>
              <a:buChar char="•"/>
            </a:pPr>
            <a:r>
              <a:rPr lang="en-US" dirty="0"/>
              <a:t>The property must be like-kind.</a:t>
            </a:r>
          </a:p>
          <a:p>
            <a:r>
              <a:rPr lang="en-US" dirty="0"/>
              <a:t>Exchange rules are not elective</a:t>
            </a:r>
          </a:p>
          <a:p>
            <a:r>
              <a:rPr lang="en-US" dirty="0"/>
              <a:t>In 2018, like-kinds exchanges only apply to real estate</a:t>
            </a:r>
          </a:p>
        </p:txBody>
      </p:sp>
    </p:spTree>
    <p:extLst>
      <p:ext uri="{BB962C8B-B14F-4D97-AF65-F5344CB8AC3E}">
        <p14:creationId xmlns:p14="http://schemas.microsoft.com/office/powerpoint/2010/main" val="2557509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r>
              <a:rPr lang="en-US" sz="3200" dirty="0"/>
              <a:t>Learning Objective #4: Sale of Residence </a:t>
            </a:r>
            <a:r>
              <a:rPr lang="en-US" sz="1800" dirty="0"/>
              <a:t>2 of 3</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During a five-year period before the sale, the taxpayer must satisfy:</a:t>
            </a:r>
          </a:p>
          <a:p>
            <a:pPr marL="457200" indent="-457200">
              <a:buFont typeface="Arial" panose="020B0604020202020204" pitchFamily="34" charset="0"/>
              <a:buChar char="•"/>
            </a:pPr>
            <a:r>
              <a:rPr lang="en-US" dirty="0"/>
              <a:t>Ownership Test – owned the home for at least two years.</a:t>
            </a:r>
          </a:p>
          <a:p>
            <a:pPr marL="457200" indent="-457200">
              <a:spcAft>
                <a:spcPts val="1800"/>
              </a:spcAft>
              <a:buFont typeface="Arial" panose="020B0604020202020204" pitchFamily="34" charset="0"/>
              <a:buChar char="•"/>
            </a:pPr>
            <a:r>
              <a:rPr lang="en-US" dirty="0"/>
              <a:t>Use Test – lived in the home as the main home for at least two years.</a:t>
            </a:r>
          </a:p>
          <a:p>
            <a:r>
              <a:rPr lang="en-US" dirty="0"/>
              <a:t>The tests do not have to be continuous.</a:t>
            </a:r>
          </a:p>
        </p:txBody>
      </p:sp>
    </p:spTree>
    <p:extLst>
      <p:ext uri="{BB962C8B-B14F-4D97-AF65-F5344CB8AC3E}">
        <p14:creationId xmlns:p14="http://schemas.microsoft.com/office/powerpoint/2010/main" val="2262049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r>
              <a:rPr lang="en-US" sz="3200" dirty="0"/>
              <a:t>Learning Objective #4: Sale of Residence </a:t>
            </a:r>
            <a:r>
              <a:rPr lang="en-US" sz="1800" dirty="0"/>
              <a:t>3 of 3</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pPr>
              <a:spcAft>
                <a:spcPts val="1800"/>
              </a:spcAft>
            </a:pPr>
            <a:r>
              <a:rPr lang="en-US" dirty="0"/>
              <a:t>Exclusion applies to only one sale every two years.</a:t>
            </a:r>
          </a:p>
          <a:p>
            <a:r>
              <a:rPr lang="en-US" dirty="0"/>
              <a:t>If for health or employment reasons, a reduced exclusion is available for a second sale based on the ratio of days owned divided by 730.</a:t>
            </a:r>
          </a:p>
        </p:txBody>
      </p:sp>
    </p:spTree>
    <p:extLst>
      <p:ext uri="{BB962C8B-B14F-4D97-AF65-F5344CB8AC3E}">
        <p14:creationId xmlns:p14="http://schemas.microsoft.com/office/powerpoint/2010/main" val="564483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#4: Sale of Residence Concept 12-4 </a:t>
            </a:r>
            <a:r>
              <a:rPr lang="en-US" sz="1800" dirty="0"/>
              <a:t>1 of 2</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a:pPr>
            <a:r>
              <a:rPr lang="en-US" i="1" dirty="0"/>
              <a:t>If married taxpayers live in their personal residence for more than two years, the couple can exclude the gain on the sale of their residence up to $500,000.</a:t>
            </a:r>
          </a:p>
          <a:p>
            <a:pPr>
              <a:spcAft>
                <a:spcPts val="1800"/>
              </a:spcAft>
            </a:pPr>
            <a:r>
              <a:rPr lang="en-US" b="1" i="1" dirty="0"/>
              <a:t>True</a:t>
            </a:r>
            <a:endParaRPr lang="en-US" i="1" dirty="0"/>
          </a:p>
          <a:p>
            <a:pPr marL="514350" indent="-514350">
              <a:buFont typeface="+mj-lt"/>
              <a:buAutoNum type="arabicPeriod" startAt="2"/>
            </a:pPr>
            <a:r>
              <a:rPr lang="en-US" i="1" dirty="0"/>
              <a:t>A taxpayer cannot exclude any gain on the sale of a residence if he or she has lived there less than two years.</a:t>
            </a:r>
          </a:p>
          <a:p>
            <a:r>
              <a:rPr lang="en-US" b="1" i="1" dirty="0"/>
              <a:t>False</a:t>
            </a:r>
          </a:p>
        </p:txBody>
      </p:sp>
    </p:spTree>
    <p:extLst>
      <p:ext uri="{BB962C8B-B14F-4D97-AF65-F5344CB8AC3E}">
        <p14:creationId xmlns:p14="http://schemas.microsoft.com/office/powerpoint/2010/main" val="3282531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#4: Sale of Residence Concept 12-4 </a:t>
            </a:r>
            <a:r>
              <a:rPr lang="en-US" sz="1800" dirty="0"/>
              <a:t>2 of 2</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3"/>
            </a:pPr>
            <a:r>
              <a:rPr lang="en-US" i="1" dirty="0"/>
              <a:t>Sharon and Johnny were recently married and Sharon moved into Johnny’s house. Sharon then sold her home and took the exclusion. Since Sharon took the exclusion, Johnny must forfeit his exclusion if he were to sell his home within the next two years.</a:t>
            </a:r>
          </a:p>
          <a:p>
            <a:r>
              <a:rPr lang="en-US" b="1" i="1" dirty="0"/>
              <a:t>False</a:t>
            </a:r>
          </a:p>
        </p:txBody>
      </p:sp>
    </p:spTree>
    <p:extLst>
      <p:ext uri="{BB962C8B-B14F-4D97-AF65-F5344CB8AC3E}">
        <p14:creationId xmlns:p14="http://schemas.microsoft.com/office/powerpoint/2010/main" val="3246107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r>
              <a:rPr lang="en-US" sz="3200" dirty="0"/>
              <a:t>Learning Objective #5: Related-Party Losses &amp; Wash Sales </a:t>
            </a:r>
            <a:r>
              <a:rPr lang="en-US" sz="1800" dirty="0"/>
              <a:t>1 of 2</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Losses on sales between related parties are disallowed</a:t>
            </a:r>
          </a:p>
          <a:p>
            <a:pPr marL="457200" indent="-457200">
              <a:buFont typeface="Arial" panose="020B0604020202020204" pitchFamily="34" charset="0"/>
              <a:buChar char="•"/>
            </a:pPr>
            <a:r>
              <a:rPr lang="en-US" dirty="0"/>
              <a:t>Related parties include family members and more than 50% owned entities</a:t>
            </a:r>
          </a:p>
          <a:p>
            <a:pPr marL="457200" indent="-457200">
              <a:buFont typeface="Arial" panose="020B0604020202020204" pitchFamily="34" charset="0"/>
              <a:buChar char="•"/>
            </a:pPr>
            <a:r>
              <a:rPr lang="en-US" dirty="0"/>
              <a:t>Constructive ownership rules apply</a:t>
            </a:r>
          </a:p>
          <a:p>
            <a:r>
              <a:rPr lang="en-US" dirty="0"/>
              <a:t>The loss disallowance does not affect the basis of the property to the buyer.</a:t>
            </a:r>
          </a:p>
        </p:txBody>
      </p:sp>
    </p:spTree>
    <p:extLst>
      <p:ext uri="{BB962C8B-B14F-4D97-AF65-F5344CB8AC3E}">
        <p14:creationId xmlns:p14="http://schemas.microsoft.com/office/powerpoint/2010/main" val="2243251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r>
              <a:rPr lang="en-US" sz="3200" dirty="0"/>
              <a:t>Learning Objective #5: Related-Party Losses &amp; Wash Sales </a:t>
            </a:r>
            <a:r>
              <a:rPr lang="en-US" sz="1800" dirty="0"/>
              <a:t>2 of 2</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pPr>
              <a:spcAft>
                <a:spcPts val="1800"/>
              </a:spcAft>
            </a:pPr>
            <a:r>
              <a:rPr lang="en-US" dirty="0"/>
              <a:t>Wash sale rules disallow a tax loss where the ownership of a company is not reduced.</a:t>
            </a:r>
          </a:p>
          <a:p>
            <a:r>
              <a:rPr lang="en-US" dirty="0"/>
              <a:t>A wash sale occurs if essentially the same stock is purchased 30 days before or 30 days after the sale.</a:t>
            </a:r>
          </a:p>
        </p:txBody>
      </p:sp>
    </p:spTree>
    <p:extLst>
      <p:ext uri="{BB962C8B-B14F-4D97-AF65-F5344CB8AC3E}">
        <p14:creationId xmlns:p14="http://schemas.microsoft.com/office/powerpoint/2010/main" val="12823562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831273" y="76200"/>
            <a:ext cx="7481455" cy="1673466"/>
          </a:xfrm>
        </p:spPr>
        <p:txBody>
          <a:bodyPr>
            <a:normAutofit/>
          </a:bodyPr>
          <a:lstStyle/>
          <a:p>
            <a:pPr fontAlgn="auto">
              <a:spcAft>
                <a:spcPts val="0"/>
              </a:spcAft>
              <a:defRPr/>
            </a:pPr>
            <a:r>
              <a:rPr lang="en-US" sz="3200" dirty="0"/>
              <a:t>Learning Objective #5: Related-Party Losses &amp; Wash Sales Concept Check 12-5 </a:t>
            </a:r>
            <a:r>
              <a:rPr lang="en-US" sz="2000" dirty="0"/>
              <a:t>1 of 2</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382000" cy="4495800"/>
          </a:xfrm>
        </p:spPr>
        <p:txBody>
          <a:bodyPr>
            <a:normAutofit fontScale="62500" lnSpcReduction="20000"/>
          </a:bodyPr>
          <a:lstStyle/>
          <a:p>
            <a:pPr marL="514350" indent="-514350">
              <a:lnSpc>
                <a:spcPct val="120000"/>
              </a:lnSpc>
              <a:spcBef>
                <a:spcPts val="624"/>
              </a:spcBef>
              <a:buFont typeface="+mj-lt"/>
              <a:buAutoNum type="arabicPeriod"/>
            </a:pPr>
            <a:r>
              <a:rPr lang="en-US" sz="2800" i="1" dirty="0"/>
              <a:t>Leslie sold 500 shares of Bluff, Co. stock to her brother for $5,000. Leslie purchased the stock three years ago for $7,000. How much of the loss can Leslie deduct on her tax return in the current year?</a:t>
            </a:r>
          </a:p>
          <a:p>
            <a:pPr>
              <a:lnSpc>
                <a:spcPct val="120000"/>
              </a:lnSpc>
              <a:spcBef>
                <a:spcPts val="624"/>
              </a:spcBef>
              <a:spcAft>
                <a:spcPts val="1800"/>
              </a:spcAft>
            </a:pPr>
            <a:r>
              <a:rPr lang="en-US" sz="2800" i="1" dirty="0"/>
              <a:t>Answer: $0</a:t>
            </a:r>
          </a:p>
          <a:p>
            <a:pPr marL="514350" indent="-514350">
              <a:lnSpc>
                <a:spcPct val="120000"/>
              </a:lnSpc>
              <a:spcBef>
                <a:spcPts val="624"/>
              </a:spcBef>
              <a:buFont typeface="+mj-lt"/>
              <a:buAutoNum type="arabicPeriod" startAt="2"/>
            </a:pPr>
            <a:r>
              <a:rPr lang="en-US" sz="2800" i="1" dirty="0"/>
              <a:t>Would the answer to question #1 change if Leslie sold the stock to Leslie Co. instead of her brother? Explain assuming the following facts.</a:t>
            </a:r>
          </a:p>
          <a:p>
            <a:pPr marL="914400" indent="-452438">
              <a:lnSpc>
                <a:spcPct val="120000"/>
              </a:lnSpc>
              <a:spcBef>
                <a:spcPts val="624"/>
              </a:spcBef>
              <a:buFont typeface="+mj-lt"/>
              <a:buAutoNum type="alphaLcPeriod"/>
            </a:pPr>
            <a:r>
              <a:rPr lang="en-US" sz="2800" i="1" dirty="0"/>
              <a:t>Assume Leslie owns 25% of the outstanding stock in Leslie Co.</a:t>
            </a:r>
          </a:p>
          <a:p>
            <a:pPr marL="914400" indent="-452438">
              <a:lnSpc>
                <a:spcPct val="120000"/>
              </a:lnSpc>
              <a:spcBef>
                <a:spcPts val="624"/>
              </a:spcBef>
              <a:spcAft>
                <a:spcPts val="1800"/>
              </a:spcAft>
              <a:buFont typeface="+mj-lt"/>
              <a:buAutoNum type="alphaLcPeriod"/>
            </a:pPr>
            <a:r>
              <a:rPr lang="en-US" sz="2800" i="1" dirty="0"/>
              <a:t>Assume Leslie owns 75% of the outstanding stock in Leslie Co.</a:t>
            </a:r>
          </a:p>
          <a:p>
            <a:pPr>
              <a:lnSpc>
                <a:spcPct val="120000"/>
              </a:lnSpc>
              <a:spcBef>
                <a:spcPts val="624"/>
              </a:spcBef>
            </a:pPr>
            <a:r>
              <a:rPr lang="en-US" sz="2800" i="1" dirty="0"/>
              <a:t>Answer: </a:t>
            </a:r>
            <a:r>
              <a:rPr lang="en-US" sz="2800" i="1" dirty="0" smtClean="0"/>
              <a:t>a. </a:t>
            </a:r>
            <a:r>
              <a:rPr lang="en-US" sz="2800" i="1" dirty="0"/>
              <a:t>Leslie could deduct $2,000 in capital losses.</a:t>
            </a:r>
          </a:p>
          <a:p>
            <a:pPr>
              <a:lnSpc>
                <a:spcPct val="120000"/>
              </a:lnSpc>
              <a:spcBef>
                <a:spcPts val="624"/>
              </a:spcBef>
            </a:pPr>
            <a:r>
              <a:rPr lang="en-US" sz="2800" i="1" dirty="0"/>
              <a:t>Answer: b. $0</a:t>
            </a:r>
          </a:p>
        </p:txBody>
      </p:sp>
    </p:spTree>
    <p:extLst>
      <p:ext uri="{BB962C8B-B14F-4D97-AF65-F5344CB8AC3E}">
        <p14:creationId xmlns:p14="http://schemas.microsoft.com/office/powerpoint/2010/main" val="1453767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a:xfrm>
            <a:off x="457200" y="76200"/>
            <a:ext cx="8229600" cy="1673466"/>
          </a:xfrm>
        </p:spPr>
        <p:txBody>
          <a:bodyPr>
            <a:normAutofit fontScale="90000"/>
          </a:bodyPr>
          <a:lstStyle/>
          <a:p>
            <a:pPr fontAlgn="auto">
              <a:spcAft>
                <a:spcPts val="0"/>
              </a:spcAft>
              <a:defRPr/>
            </a:pPr>
            <a:r>
              <a:rPr lang="en-US" dirty="0"/>
              <a:t>Learning Objective #5: Related-Party Losses &amp; Wash Sales Concept Check 12-5 </a:t>
            </a:r>
            <a:r>
              <a:rPr lang="en-US" sz="2000" dirty="0"/>
              <a:t>2 of 2</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3"/>
            </a:pPr>
            <a:r>
              <a:rPr lang="en-US" dirty="0"/>
              <a:t>What is the purpose of the wash sale rules?</a:t>
            </a:r>
          </a:p>
          <a:p>
            <a:r>
              <a:rPr lang="en-US" dirty="0"/>
              <a:t>Answer: The purpose of the wash sale rules is to disallow a tax loss where the ownership of a company is not reduced. Thus, if a taxpayer buys similar stock within 30 days (before or after) of a stock sale, any loss on the sale is disallowed.</a:t>
            </a:r>
          </a:p>
        </p:txBody>
      </p:sp>
    </p:spTree>
    <p:extLst>
      <p:ext uri="{BB962C8B-B14F-4D97-AF65-F5344CB8AC3E}">
        <p14:creationId xmlns:p14="http://schemas.microsoft.com/office/powerpoint/2010/main" val="962431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#1: Like-Kind Exchange </a:t>
            </a:r>
            <a:r>
              <a:rPr lang="en-US" sz="1800" dirty="0"/>
              <a:t>1 of 5</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pPr>
              <a:spcAft>
                <a:spcPts val="1800"/>
              </a:spcAft>
            </a:pPr>
            <a:r>
              <a:rPr lang="en-US" dirty="0"/>
              <a:t>Dealer does not qualify for like-kind exchange treatment</a:t>
            </a:r>
          </a:p>
          <a:p>
            <a:pPr>
              <a:spcAft>
                <a:spcPts val="1800"/>
              </a:spcAft>
            </a:pPr>
            <a:r>
              <a:rPr lang="en-US" dirty="0"/>
              <a:t>Only real property (land and buildings) used in a business or held for investment can receive like-kind treatment.</a:t>
            </a:r>
          </a:p>
        </p:txBody>
      </p:sp>
    </p:spTree>
    <p:extLst>
      <p:ext uri="{BB962C8B-B14F-4D97-AF65-F5344CB8AC3E}">
        <p14:creationId xmlns:p14="http://schemas.microsoft.com/office/powerpoint/2010/main" val="1042751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#1: Like-Kind Exchange </a:t>
            </a:r>
            <a:r>
              <a:rPr lang="en-US" sz="1800" dirty="0"/>
              <a:t>2 of 5</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What is a like-kind asset?</a:t>
            </a:r>
          </a:p>
          <a:p>
            <a:pPr marL="457200" indent="-457200">
              <a:buFont typeface="Arial" panose="020B0604020202020204" pitchFamily="34" charset="0"/>
              <a:buChar char="•"/>
            </a:pPr>
            <a:r>
              <a:rPr lang="en-US" dirty="0"/>
              <a:t>Same nature or character</a:t>
            </a:r>
          </a:p>
          <a:p>
            <a:pPr marL="457200" indent="-457200">
              <a:buFont typeface="Arial" panose="020B0604020202020204" pitchFamily="34" charset="0"/>
              <a:buChar char="•"/>
            </a:pPr>
            <a:r>
              <a:rPr lang="en-US" dirty="0"/>
              <a:t>Grade or quality does not matter</a:t>
            </a:r>
          </a:p>
          <a:p>
            <a:r>
              <a:rPr lang="en-US" dirty="0"/>
              <a:t>Boot Property – any extra consideration given or received other than the like-kind property</a:t>
            </a:r>
          </a:p>
        </p:txBody>
      </p:sp>
    </p:spTree>
    <p:extLst>
      <p:ext uri="{BB962C8B-B14F-4D97-AF65-F5344CB8AC3E}">
        <p14:creationId xmlns:p14="http://schemas.microsoft.com/office/powerpoint/2010/main" val="4145766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#1: Like-Kind Exchange </a:t>
            </a:r>
            <a:r>
              <a:rPr lang="en-US" sz="1800" dirty="0"/>
              <a:t>3 of 5</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Recognized gain is the lesser of:</a:t>
            </a:r>
          </a:p>
          <a:p>
            <a:pPr marL="457200" indent="-457200">
              <a:buFont typeface="Arial" panose="020B0604020202020204" pitchFamily="34" charset="0"/>
              <a:buChar char="•"/>
            </a:pPr>
            <a:r>
              <a:rPr lang="en-US" dirty="0"/>
              <a:t>The FMV of the boot received; or</a:t>
            </a:r>
          </a:p>
          <a:p>
            <a:pPr marL="457200" indent="-457200">
              <a:buFont typeface="Arial" panose="020B0604020202020204" pitchFamily="34" charset="0"/>
              <a:buChar char="•"/>
            </a:pPr>
            <a:r>
              <a:rPr lang="en-US" dirty="0"/>
              <a:t>The realized gain on the exchange.</a:t>
            </a:r>
          </a:p>
          <a:p>
            <a:r>
              <a:rPr lang="en-US" dirty="0"/>
              <a:t>Receipt of boot causes recognition of gain</a:t>
            </a:r>
          </a:p>
          <a:p>
            <a:r>
              <a:rPr lang="en-US" dirty="0"/>
              <a:t>Giving boot does not cause gain recognition</a:t>
            </a:r>
          </a:p>
        </p:txBody>
      </p:sp>
    </p:spTree>
    <p:extLst>
      <p:ext uri="{BB962C8B-B14F-4D97-AF65-F5344CB8AC3E}">
        <p14:creationId xmlns:p14="http://schemas.microsoft.com/office/powerpoint/2010/main" val="4236310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#1: Like-Kind Exchange </a:t>
            </a:r>
            <a:r>
              <a:rPr lang="en-US" sz="1800" dirty="0"/>
              <a:t>4 of 5</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Basis calculation of property received</a:t>
            </a:r>
          </a:p>
          <a:p>
            <a:pPr marL="457200" indent="-457200">
              <a:buFont typeface="Arial" panose="020B0604020202020204" pitchFamily="34" charset="0"/>
              <a:buChar char="•"/>
            </a:pPr>
            <a:r>
              <a:rPr lang="en-US" dirty="0"/>
              <a:t>Basis of property given</a:t>
            </a:r>
          </a:p>
          <a:p>
            <a:pPr marL="457200" indent="-457200">
              <a:buFont typeface="Arial" panose="020B0604020202020204" pitchFamily="34" charset="0"/>
              <a:buChar char="•"/>
            </a:pPr>
            <a:r>
              <a:rPr lang="en-US" dirty="0"/>
              <a:t>Plus basis of boot given</a:t>
            </a:r>
          </a:p>
          <a:p>
            <a:pPr marL="457200" indent="-457200">
              <a:buFont typeface="Arial" panose="020B0604020202020204" pitchFamily="34" charset="0"/>
              <a:buChar char="•"/>
            </a:pPr>
            <a:r>
              <a:rPr lang="en-US" dirty="0"/>
              <a:t>Plus gain recognized</a:t>
            </a:r>
          </a:p>
          <a:p>
            <a:pPr marL="457200" indent="-457200">
              <a:buFont typeface="Arial" panose="020B0604020202020204" pitchFamily="34" charset="0"/>
              <a:buChar char="•"/>
            </a:pPr>
            <a:r>
              <a:rPr lang="en-US" dirty="0"/>
              <a:t>Less boot received</a:t>
            </a:r>
          </a:p>
          <a:p>
            <a:r>
              <a:rPr lang="en-US" dirty="0"/>
              <a:t>Or, FMV of property received less deferred gain.</a:t>
            </a:r>
          </a:p>
        </p:txBody>
      </p:sp>
    </p:spTree>
    <p:extLst>
      <p:ext uri="{BB962C8B-B14F-4D97-AF65-F5344CB8AC3E}">
        <p14:creationId xmlns:p14="http://schemas.microsoft.com/office/powerpoint/2010/main" val="790922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#1: Like-Kind Exchange </a:t>
            </a:r>
            <a:r>
              <a:rPr lang="en-US" sz="1800" dirty="0"/>
              <a:t>5 of 5</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r>
              <a:rPr lang="en-US" dirty="0"/>
              <a:t>Time period</a:t>
            </a:r>
          </a:p>
          <a:p>
            <a:pPr marL="457200" indent="-457200">
              <a:buFont typeface="Arial" panose="020B0604020202020204" pitchFamily="34" charset="0"/>
              <a:buChar char="•"/>
            </a:pPr>
            <a:r>
              <a:rPr lang="en-US" dirty="0"/>
              <a:t>45 days to locate replacement property;</a:t>
            </a:r>
          </a:p>
          <a:p>
            <a:pPr marL="457200" indent="-457200">
              <a:spcAft>
                <a:spcPts val="1800"/>
              </a:spcAft>
              <a:buFont typeface="Arial" panose="020B0604020202020204" pitchFamily="34" charset="0"/>
              <a:buChar char="•"/>
            </a:pPr>
            <a:r>
              <a:rPr lang="en-US" dirty="0"/>
              <a:t>180 days to receive replacement property.</a:t>
            </a:r>
          </a:p>
          <a:p>
            <a:r>
              <a:rPr lang="en-US" dirty="0"/>
              <a:t>Liabilities assumed</a:t>
            </a:r>
          </a:p>
          <a:p>
            <a:pPr marL="457200" indent="-457200">
              <a:buFont typeface="Arial" panose="020B0604020202020204" pitchFamily="34" charset="0"/>
              <a:buChar char="•"/>
            </a:pPr>
            <a:r>
              <a:rPr lang="en-US" dirty="0"/>
              <a:t>Release of a liability is considered boot received</a:t>
            </a:r>
          </a:p>
          <a:p>
            <a:pPr marL="457200" indent="-457200">
              <a:buFont typeface="Arial" panose="020B0604020202020204" pitchFamily="34" charset="0"/>
              <a:buChar char="•"/>
            </a:pPr>
            <a:r>
              <a:rPr lang="en-US" dirty="0"/>
              <a:t>Presence of a liability can trigger gain</a:t>
            </a:r>
          </a:p>
        </p:txBody>
      </p:sp>
    </p:spTree>
    <p:extLst>
      <p:ext uri="{BB962C8B-B14F-4D97-AF65-F5344CB8AC3E}">
        <p14:creationId xmlns:p14="http://schemas.microsoft.com/office/powerpoint/2010/main" val="2016883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#1: Like-Kind Exchange Concept Check 12-1 </a:t>
            </a:r>
            <a:r>
              <a:rPr lang="en-US" sz="1800" dirty="0"/>
              <a:t>1 of 2</a:t>
            </a:r>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a:pPr>
            <a:r>
              <a:rPr lang="en-US" i="1" dirty="0"/>
              <a:t>With a correctly executed like-kind exchange, gain is never recognized unless the taxpayer receives boot.</a:t>
            </a:r>
          </a:p>
          <a:p>
            <a:pPr>
              <a:spcAft>
                <a:spcPts val="1800"/>
              </a:spcAft>
            </a:pPr>
            <a:r>
              <a:rPr lang="en-US" b="1" i="1" dirty="0"/>
              <a:t>True</a:t>
            </a:r>
            <a:endParaRPr lang="en-US" i="1" dirty="0"/>
          </a:p>
          <a:p>
            <a:pPr marL="514350" indent="-514350">
              <a:buFont typeface="+mj-lt"/>
              <a:buAutoNum type="arabicPeriod" startAt="2"/>
            </a:pPr>
            <a:r>
              <a:rPr lang="en-US" i="1" dirty="0"/>
              <a:t>For a transaction to qualify for a like-kind exchange, an exchange of assets must occur and the assets must be held for trade or business use or investment and be like-kind assets.</a:t>
            </a:r>
          </a:p>
          <a:p>
            <a:r>
              <a:rPr lang="en-US" b="1" i="1" dirty="0"/>
              <a:t>True</a:t>
            </a:r>
          </a:p>
        </p:txBody>
      </p:sp>
    </p:spTree>
    <p:extLst>
      <p:ext uri="{BB962C8B-B14F-4D97-AF65-F5344CB8AC3E}">
        <p14:creationId xmlns:p14="http://schemas.microsoft.com/office/powerpoint/2010/main" val="1271129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519E3D-D7C0-4F3F-B9E9-EFA37EDA5B93}"/>
              </a:ext>
            </a:extLst>
          </p:cNvPr>
          <p:cNvSpPr>
            <a:spLocks noGrp="1"/>
          </p:cNvSpPr>
          <p:nvPr>
            <p:ph type="title"/>
          </p:nvPr>
        </p:nvSpPr>
        <p:spPr/>
        <p:txBody>
          <a:bodyPr>
            <a:normAutofit/>
          </a:bodyPr>
          <a:lstStyle/>
          <a:p>
            <a:pPr fontAlgn="auto">
              <a:spcAft>
                <a:spcPts val="0"/>
              </a:spcAft>
              <a:defRPr/>
            </a:pPr>
            <a:r>
              <a:rPr lang="en-US" sz="3200" dirty="0"/>
              <a:t>Learning Objective #1: Like-Kind Exchange Concept Check 12-1 </a:t>
            </a:r>
            <a:r>
              <a:rPr lang="en-US" sz="1800" dirty="0"/>
              <a:t>2 of 2</a:t>
            </a:r>
            <a:endParaRPr lang="en-US" dirty="0"/>
          </a:p>
        </p:txBody>
      </p:sp>
      <p:sp>
        <p:nvSpPr>
          <p:cNvPr id="3" name="Content Placeholder 2">
            <a:extLst>
              <a:ext uri="{FF2B5EF4-FFF2-40B4-BE49-F238E27FC236}">
                <a16:creationId xmlns:a16="http://schemas.microsoft.com/office/drawing/2014/main" xmlns="" id="{8916ED03-CDC5-4014-A6E7-2099E47C40C3}"/>
              </a:ext>
            </a:extLst>
          </p:cNvPr>
          <p:cNvSpPr>
            <a:spLocks noGrp="1"/>
          </p:cNvSpPr>
          <p:nvPr>
            <p:ph sz="quarter" idx="10"/>
          </p:nvPr>
        </p:nvSpPr>
        <p:spPr>
          <a:xfrm>
            <a:off x="457200" y="1981200"/>
            <a:ext cx="8229600" cy="4572000"/>
          </a:xfrm>
        </p:spPr>
        <p:txBody>
          <a:bodyPr/>
          <a:lstStyle/>
          <a:p>
            <a:pPr marL="514350" indent="-514350">
              <a:buFont typeface="+mj-lt"/>
              <a:buAutoNum type="arabicPeriod" startAt="3"/>
            </a:pPr>
            <a:r>
              <a:rPr lang="en-US" i="1" dirty="0"/>
              <a:t>A taxpayer has 180 days after relinquishing his or her property to identify a replacement property.</a:t>
            </a:r>
          </a:p>
          <a:p>
            <a:pPr>
              <a:spcAft>
                <a:spcPts val="1800"/>
              </a:spcAft>
            </a:pPr>
            <a:r>
              <a:rPr lang="en-US" b="1" i="1" dirty="0"/>
              <a:t>False</a:t>
            </a:r>
          </a:p>
          <a:p>
            <a:pPr marL="514350" indent="-514350">
              <a:buFont typeface="+mj-lt"/>
              <a:buAutoNum type="arabicPeriod" startAt="4"/>
            </a:pPr>
            <a:r>
              <a:rPr lang="en-US" i="1" dirty="0"/>
              <a:t>The basis in the replacement property is typically the FMV of the property received less the gain postponed.</a:t>
            </a:r>
          </a:p>
          <a:p>
            <a:r>
              <a:rPr lang="en-US" b="1" i="1" dirty="0"/>
              <a:t>True</a:t>
            </a:r>
            <a:endParaRPr lang="en-US" b="1" dirty="0"/>
          </a:p>
        </p:txBody>
      </p:sp>
    </p:spTree>
    <p:extLst>
      <p:ext uri="{BB962C8B-B14F-4D97-AF65-F5344CB8AC3E}">
        <p14:creationId xmlns:p14="http://schemas.microsoft.com/office/powerpoint/2010/main" val="387343622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4955</TotalTime>
  <Words>2170</Words>
  <Application>Microsoft Office PowerPoint</Application>
  <PresentationFormat>On-screen Show (4:3)</PresentationFormat>
  <Paragraphs>178</Paragraphs>
  <Slides>27</Slides>
  <Notes>16</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1_Office Theme</vt:lpstr>
      <vt:lpstr>Fundamentals of Taxation 2019 Edition Cruz, Deschamps, Niswander, Prendergast, Schisler</vt:lpstr>
      <vt:lpstr>Learning Objective #1: Like-Kind Exchange Rules</vt:lpstr>
      <vt:lpstr>Learning Objective #1: Like-Kind Exchange 1 of 5</vt:lpstr>
      <vt:lpstr>Learning Objective #1: Like-Kind Exchange 2 of 5</vt:lpstr>
      <vt:lpstr>Learning Objective #1: Like-Kind Exchange 3 of 5</vt:lpstr>
      <vt:lpstr>Learning Objective #1: Like-Kind Exchange 4 of 5</vt:lpstr>
      <vt:lpstr>Learning Objective #1: Like-Kind Exchange 5 of 5</vt:lpstr>
      <vt:lpstr>Learning Objective #1: Like-Kind Exchange Concept Check 12-1 1 of 2</vt:lpstr>
      <vt:lpstr>Learning Objective #1: Like-Kind Exchange Concept Check 12-1 2 of 2</vt:lpstr>
      <vt:lpstr>Learning Objective #2: Involuntary Conversions 1 of 3</vt:lpstr>
      <vt:lpstr>Learning Objective #2: Involuntary Conversions 2 of 3</vt:lpstr>
      <vt:lpstr>Learning Objective #2: Involuntary Conversions 3 of 3</vt:lpstr>
      <vt:lpstr>Learning Objective #2: Involuntary Conversions Concept Check 12-2 1 of 2</vt:lpstr>
      <vt:lpstr>Learning Objective #2: Involuntary Conversions Concept Check 12-2 2 of 2</vt:lpstr>
      <vt:lpstr>Learning Objective #3: Installment Sales 1 of 2</vt:lpstr>
      <vt:lpstr>Learning Objective #3: Installment Sales 2 of 2</vt:lpstr>
      <vt:lpstr>Learning Objective #3: Installment Sales Concept Check 12-3 1 of 2</vt:lpstr>
      <vt:lpstr>Learning Objective #3: Installment Sales Concept Check 12-3 2 of 2</vt:lpstr>
      <vt:lpstr>Learning Objective #4: Sale of Residence 1 of 3</vt:lpstr>
      <vt:lpstr>Learning Objective #4: Sale of Residence 2 of 3</vt:lpstr>
      <vt:lpstr>Learning Objective #4: Sale of Residence 3 of 3</vt:lpstr>
      <vt:lpstr>Learning Objective #4: Sale of Residence Concept 12-4 1 of 2</vt:lpstr>
      <vt:lpstr>Learning Objective #4: Sale of Residence Concept 12-4 2 of 2</vt:lpstr>
      <vt:lpstr>Learning Objective #5: Related-Party Losses &amp; Wash Sales 1 of 2</vt:lpstr>
      <vt:lpstr>Learning Objective #5: Related-Party Losses &amp; Wash Sales 2 of 2</vt:lpstr>
      <vt:lpstr>Learning Objective #5: Related-Party Losses &amp; Wash Sales Concept Check 12-5 1 of 2</vt:lpstr>
      <vt:lpstr>Learning Objective #5: Related-Party Losses &amp; Wash Sales Concept Check 12-5 2 of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 Special Property Transactions</dc:title>
  <dc:creator>Cruz;Deschamps;Niswander;Prendergast;Schisler</dc:creator>
  <cp:lastModifiedBy>CD</cp:lastModifiedBy>
  <cp:revision>1688</cp:revision>
  <dcterms:created xsi:type="dcterms:W3CDTF">2017-04-26T01:00:04Z</dcterms:created>
  <dcterms:modified xsi:type="dcterms:W3CDTF">2019-01-07T06:37:18Z</dcterms:modified>
</cp:coreProperties>
</file>