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1"/>
  </p:notesMasterIdLst>
  <p:handoutMasterIdLst>
    <p:handoutMasterId r:id="rId42"/>
  </p:handoutMasterIdLst>
  <p:sldIdLst>
    <p:sldId id="256" r:id="rId2"/>
    <p:sldId id="257" r:id="rId3"/>
    <p:sldId id="283" r:id="rId4"/>
    <p:sldId id="284" r:id="rId5"/>
    <p:sldId id="258" r:id="rId6"/>
    <p:sldId id="285" r:id="rId7"/>
    <p:sldId id="259" r:id="rId8"/>
    <p:sldId id="286" r:id="rId9"/>
    <p:sldId id="287" r:id="rId10"/>
    <p:sldId id="288" r:id="rId11"/>
    <p:sldId id="289" r:id="rId12"/>
    <p:sldId id="290" r:id="rId13"/>
    <p:sldId id="260" r:id="rId14"/>
    <p:sldId id="291" r:id="rId15"/>
    <p:sldId id="261" r:id="rId16"/>
    <p:sldId id="292" r:id="rId17"/>
    <p:sldId id="293" r:id="rId18"/>
    <p:sldId id="294" r:id="rId19"/>
    <p:sldId id="295" r:id="rId20"/>
    <p:sldId id="262" r:id="rId21"/>
    <p:sldId id="296" r:id="rId22"/>
    <p:sldId id="299" r:id="rId23"/>
    <p:sldId id="263" r:id="rId24"/>
    <p:sldId id="297" r:id="rId25"/>
    <p:sldId id="298" r:id="rId26"/>
    <p:sldId id="264" r:id="rId27"/>
    <p:sldId id="300" r:id="rId28"/>
    <p:sldId id="265" r:id="rId29"/>
    <p:sldId id="301" r:id="rId30"/>
    <p:sldId id="302" r:id="rId31"/>
    <p:sldId id="303" r:id="rId32"/>
    <p:sldId id="304" r:id="rId33"/>
    <p:sldId id="266" r:id="rId34"/>
    <p:sldId id="305" r:id="rId35"/>
    <p:sldId id="267" r:id="rId36"/>
    <p:sldId id="306" r:id="rId37"/>
    <p:sldId id="268" r:id="rId38"/>
    <p:sldId id="307" r:id="rId39"/>
    <p:sldId id="269"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0" autoAdjust="0"/>
    <p:restoredTop sz="86358" autoAdjust="0"/>
  </p:normalViewPr>
  <p:slideViewPr>
    <p:cSldViewPr>
      <p:cViewPr>
        <p:scale>
          <a:sx n="66" d="100"/>
          <a:sy n="66" d="100"/>
        </p:scale>
        <p:origin x="-1308" y="-72"/>
      </p:cViewPr>
      <p:guideLst>
        <p:guide orient="horz" pos="2160"/>
        <p:guide pos="2880"/>
      </p:guideLst>
    </p:cSldViewPr>
  </p:slideViewPr>
  <p:outlineViewPr>
    <p:cViewPr>
      <p:scale>
        <a:sx n="33" d="100"/>
        <a:sy n="33" d="100"/>
      </p:scale>
      <p:origin x="0" y="-41964"/>
    </p:cViewPr>
  </p:outlineViewPr>
  <p:notesTextViewPr>
    <p:cViewPr>
      <p:scale>
        <a:sx n="1" d="1"/>
        <a:sy n="1" d="1"/>
      </p:scale>
      <p:origin x="0" y="0"/>
    </p:cViewPr>
  </p:notesTextViewPr>
  <p:notesViewPr>
    <p:cSldViewPr>
      <p:cViewPr varScale="1">
        <p:scale>
          <a:sx n="81" d="100"/>
          <a:sy n="81" d="100"/>
        </p:scale>
        <p:origin x="241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a:t>
            </a:fld>
            <a:endParaRPr lang="en-US"/>
          </a:p>
        </p:txBody>
      </p:sp>
    </p:spTree>
    <p:extLst>
      <p:ext uri="{BB962C8B-B14F-4D97-AF65-F5344CB8AC3E}">
        <p14:creationId xmlns:p14="http://schemas.microsoft.com/office/powerpoint/2010/main" val="3472808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SEP and SIMPLE plans are two employer-sponsored plans.  As with other plans, these are subject to certain rules related to eligibility and contribution limits.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2758258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An Individual Retirement Account is one of the most common individual-sponsored retirement plans.</a:t>
            </a:r>
          </a:p>
          <a:p>
            <a:r>
              <a:rPr lang="en-US" altLang="en-US" dirty="0"/>
              <a:t>An IRA can be either a traditional IRA or a Roth IRA.</a:t>
            </a:r>
          </a:p>
          <a:p>
            <a:endParaRPr lang="en-US" alt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15</a:t>
            </a:fld>
            <a:endParaRPr lang="en-US"/>
          </a:p>
        </p:txBody>
      </p:sp>
    </p:spTree>
    <p:extLst>
      <p:ext uri="{BB962C8B-B14F-4D97-AF65-F5344CB8AC3E}">
        <p14:creationId xmlns:p14="http://schemas.microsoft.com/office/powerpoint/2010/main" val="2937954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Individuals covered under an employer retirement plan cannot make a deductible IRA contribution if their income exceeds certain AGI limits.  Non-deductible contributions are always allowed.</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16</a:t>
            </a:fld>
            <a:endParaRPr lang="en-US"/>
          </a:p>
        </p:txBody>
      </p:sp>
    </p:spTree>
    <p:extLst>
      <p:ext uri="{BB962C8B-B14F-4D97-AF65-F5344CB8AC3E}">
        <p14:creationId xmlns:p14="http://schemas.microsoft.com/office/powerpoint/2010/main" val="1739096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There are special rules for married taxpayers.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17</a:t>
            </a:fld>
            <a:endParaRPr lang="en-US"/>
          </a:p>
        </p:txBody>
      </p:sp>
    </p:spTree>
    <p:extLst>
      <p:ext uri="{BB962C8B-B14F-4D97-AF65-F5344CB8AC3E}">
        <p14:creationId xmlns:p14="http://schemas.microsoft.com/office/powerpoint/2010/main" val="1226237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With a traditional IRA, contributions are made with pre-tax (or untaxed) dollars.  Distributions are fully taxed.</a:t>
            </a:r>
          </a:p>
          <a:p>
            <a:r>
              <a:rPr lang="en-US" altLang="en-US" dirty="0"/>
              <a:t>With a Roth IRA, contributions are made with dollars that have already been taxed (after-tax dollars) and withdrawals are tax-free (if the Roth has been active for at least five years).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18</a:t>
            </a:fld>
            <a:endParaRPr lang="en-US"/>
          </a:p>
        </p:txBody>
      </p:sp>
    </p:spTree>
    <p:extLst>
      <p:ext uri="{BB962C8B-B14F-4D97-AF65-F5344CB8AC3E}">
        <p14:creationId xmlns:p14="http://schemas.microsoft.com/office/powerpoint/2010/main" val="1575819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For traditional IRA’s and Roth IRA’s, contributions and distributions receive different tax treatment.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19</a:t>
            </a:fld>
            <a:endParaRPr lang="en-US"/>
          </a:p>
        </p:txBody>
      </p:sp>
    </p:spTree>
    <p:extLst>
      <p:ext uri="{BB962C8B-B14F-4D97-AF65-F5344CB8AC3E}">
        <p14:creationId xmlns:p14="http://schemas.microsoft.com/office/powerpoint/2010/main" val="113750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20</a:t>
            </a:fld>
            <a:endParaRPr lang="en-US"/>
          </a:p>
        </p:txBody>
      </p:sp>
    </p:spTree>
    <p:extLst>
      <p:ext uri="{BB962C8B-B14F-4D97-AF65-F5344CB8AC3E}">
        <p14:creationId xmlns:p14="http://schemas.microsoft.com/office/powerpoint/2010/main" val="770135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Coverdell Education Savings Accounts provide a tax-advantaged way to save for education expenses.  A CESA has similar tax attributes to a Roth IRA in that contributions are not deductible (in other words, contributions are made with after-tax dollars) and the distributions are not taxable if used for higher education expenses.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22</a:t>
            </a:fld>
            <a:endParaRPr lang="en-US"/>
          </a:p>
        </p:txBody>
      </p:sp>
    </p:spTree>
    <p:extLst>
      <p:ext uri="{BB962C8B-B14F-4D97-AF65-F5344CB8AC3E}">
        <p14:creationId xmlns:p14="http://schemas.microsoft.com/office/powerpoint/2010/main" val="3091268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CESA contributions are limited to $2,000 per beneficiary.  Multiple individuals can contribute to a single CESA, but the total contributions cannot exceed the $2,000 limit.</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23</a:t>
            </a:fld>
            <a:endParaRPr lang="en-US"/>
          </a:p>
        </p:txBody>
      </p:sp>
    </p:spTree>
    <p:extLst>
      <p:ext uri="{BB962C8B-B14F-4D97-AF65-F5344CB8AC3E}">
        <p14:creationId xmlns:p14="http://schemas.microsoft.com/office/powerpoint/2010/main" val="901905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In general, if retirement plan contributions are made with pre-tax or previously untaxed dollars, the distributions will be fully taxable.  If the contributions are made with a combination of previously taxed and previously untaxed dollars, the distributions will be partially taxable and partially tax free.</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28</a:t>
            </a:fld>
            <a:endParaRPr lang="en-US"/>
          </a:p>
        </p:txBody>
      </p:sp>
    </p:spTree>
    <p:extLst>
      <p:ext uri="{BB962C8B-B14F-4D97-AF65-F5344CB8AC3E}">
        <p14:creationId xmlns:p14="http://schemas.microsoft.com/office/powerpoint/2010/main" val="1504645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Internal Revenue Code provides benefits to encourage individuals to save for retirement or education.  Individuals can participate in retirement plans sponsored by their employer or plans that the individual sets up on their own.</a:t>
            </a:r>
          </a:p>
          <a:p>
            <a:r>
              <a:rPr lang="en-US" altLang="en-US" dirty="0"/>
              <a:t>In general, retirement plans allow individuals to save for retirement and not pay taxes on the money saved until they retire,</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6720882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simplified method is used when retirement plan distributions are partially taxable and partially non-taxable.  The method uses the life expectancy tables given in the chapter.</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29</a:t>
            </a:fld>
            <a:endParaRPr lang="en-US"/>
          </a:p>
        </p:txBody>
      </p:sp>
    </p:spTree>
    <p:extLst>
      <p:ext uri="{BB962C8B-B14F-4D97-AF65-F5344CB8AC3E}">
        <p14:creationId xmlns:p14="http://schemas.microsoft.com/office/powerpoint/2010/main" val="41299076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Most retirement plans have Required Minimum Distributions.  Roth IRA accounts are an exception to the RMD rules.</a:t>
            </a:r>
          </a:p>
          <a:p>
            <a:r>
              <a:rPr lang="en-US" altLang="en-US" dirty="0"/>
              <a:t>Generally, distributions must begin no later than April 1 of the year following the year the taxpayer reaches age 70 ½.</a:t>
            </a:r>
          </a:p>
          <a:p>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30</a:t>
            </a:fld>
            <a:endParaRPr lang="en-US"/>
          </a:p>
        </p:txBody>
      </p:sp>
    </p:spTree>
    <p:extLst>
      <p:ext uri="{BB962C8B-B14F-4D97-AF65-F5344CB8AC3E}">
        <p14:creationId xmlns:p14="http://schemas.microsoft.com/office/powerpoint/2010/main" val="36616152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Roth IRA distributions are not taxable if the account has been held at least five years.</a:t>
            </a:r>
          </a:p>
          <a:p>
            <a:r>
              <a:rPr lang="en-US" altLang="en-US" dirty="0"/>
              <a:t>CESA distributions are not taxable if the distribution is used to pay for qualified education expenses of the beneficiary.  The education expenses used as qualified education expenses for CESA purposes cannot be used again to determine education tax credits.  In other words, the taxpayer can’t “double dip.”</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31</a:t>
            </a:fld>
            <a:endParaRPr lang="en-US"/>
          </a:p>
        </p:txBody>
      </p:sp>
    </p:spTree>
    <p:extLst>
      <p:ext uri="{BB962C8B-B14F-4D97-AF65-F5344CB8AC3E}">
        <p14:creationId xmlns:p14="http://schemas.microsoft.com/office/powerpoint/2010/main" val="3524868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Premature distributions from a retirement plan are subject to a 10% penalty unless they are made subject to one or more of the exceptions noted in the text on page 11-19</a:t>
            </a:r>
          </a:p>
          <a:p>
            <a:r>
              <a:rPr lang="en-US" altLang="en-US" dirty="0"/>
              <a:t>Generally, taxpayers can transfer their retirement assets from one plan to another.  That is called a rollover.  Rollovers are generally tax free although there are exceptions.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32</a:t>
            </a:fld>
            <a:endParaRPr lang="en-US"/>
          </a:p>
        </p:txBody>
      </p:sp>
    </p:spTree>
    <p:extLst>
      <p:ext uri="{BB962C8B-B14F-4D97-AF65-F5344CB8AC3E}">
        <p14:creationId xmlns:p14="http://schemas.microsoft.com/office/powerpoint/2010/main" val="42313376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An annuity is a series of payments pursuant to a contract.</a:t>
            </a:r>
          </a:p>
          <a:p>
            <a:r>
              <a:rPr lang="en-US" altLang="en-US" dirty="0"/>
              <a:t>Generally, annuity payments are tax-free to the extent of tax basis in the annuity.</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cost of the annuity is the amount the recipient paid for the annuity contract.  Payments from the annuity are tax free to the extent of the proportional share represented by the amount paid.</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37</a:t>
            </a:fld>
            <a:endParaRPr lang="en-US"/>
          </a:p>
        </p:txBody>
      </p:sp>
    </p:spTree>
    <p:extLst>
      <p:ext uri="{BB962C8B-B14F-4D97-AF65-F5344CB8AC3E}">
        <p14:creationId xmlns:p14="http://schemas.microsoft.com/office/powerpoint/2010/main" val="239292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To determine the tax free amount of each payment, the taxpayer must calculate the “expected return” on the contract.</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38</a:t>
            </a:fld>
            <a:endParaRPr lang="en-US"/>
          </a:p>
        </p:txBody>
      </p:sp>
    </p:spTree>
    <p:extLst>
      <p:ext uri="{BB962C8B-B14F-4D97-AF65-F5344CB8AC3E}">
        <p14:creationId xmlns:p14="http://schemas.microsoft.com/office/powerpoint/2010/main" val="573543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It is important to understand the terminology related to a retirement plan.</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4132170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basic premise of most, but not all, retirement plans is that contributions are made with money on which the eventual recipient has not yet paid tax.  These are pre-tax, or untaxed, dollars.  If this is the case, then when the money is withdrawn, tax will be due.</a:t>
            </a:r>
          </a:p>
          <a:p>
            <a:r>
              <a:rPr lang="en-US" altLang="en-US" dirty="0"/>
              <a:t>Some retirement plans are funded with dollars that have already been taxed.  In this case, withdrawals are generally not taxed.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257147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Some retirement plans are established, run, and are sponsored by an employer.</a:t>
            </a:r>
          </a:p>
          <a:p>
            <a:r>
              <a:rPr lang="en-US" altLang="en-US" dirty="0"/>
              <a:t>Six types of employer-sponsored plans are noted.</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7</a:t>
            </a:fld>
            <a:endParaRPr lang="en-US"/>
          </a:p>
        </p:txBody>
      </p:sp>
    </p:spTree>
    <p:extLst>
      <p:ext uri="{BB962C8B-B14F-4D97-AF65-F5344CB8AC3E}">
        <p14:creationId xmlns:p14="http://schemas.microsoft.com/office/powerpoint/2010/main" val="2909944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Employer sponsored plans provide benefits to both employers and employees.  In general, these plans provide the employer with a tax deduction for the dollars contributed, the contributions grow tax-free, and the contributions are not taxable to the employee until withdrawn.</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8</a:t>
            </a:fld>
            <a:endParaRPr lang="en-US"/>
          </a:p>
        </p:txBody>
      </p:sp>
    </p:spTree>
    <p:extLst>
      <p:ext uri="{BB962C8B-B14F-4D97-AF65-F5344CB8AC3E}">
        <p14:creationId xmlns:p14="http://schemas.microsoft.com/office/powerpoint/2010/main" val="1739300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There are two types of employer-sponsored plans.</a:t>
            </a:r>
          </a:p>
          <a:p>
            <a:r>
              <a:rPr lang="en-US" altLang="en-US" dirty="0"/>
              <a:t>One is a defined-contribution plan.  In this case, the amount of the contribution is known.  However, the amount of money that will be distributed upon retirement will vary.</a:t>
            </a:r>
          </a:p>
          <a:p>
            <a:r>
              <a:rPr lang="en-US" altLang="en-US" dirty="0"/>
              <a:t>The other type is a defined-benefit plan.  Here, the benefit is known with certainty.  However, the amount that needs to be contributed will vary.</a:t>
            </a:r>
          </a:p>
          <a:p>
            <a:r>
              <a:rPr lang="en-US" altLang="en-US" dirty="0"/>
              <a:t>The key notion is that contributions will be invested and will earn a return.  We do not know, with certainty, what that return will be since it is a future event.  As a result, we can pre-determine either the input (the contribution) or the output (the distribution) but we cannot know both.</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9</a:t>
            </a:fld>
            <a:endParaRPr lang="en-US"/>
          </a:p>
        </p:txBody>
      </p:sp>
    </p:spTree>
    <p:extLst>
      <p:ext uri="{BB962C8B-B14F-4D97-AF65-F5344CB8AC3E}">
        <p14:creationId xmlns:p14="http://schemas.microsoft.com/office/powerpoint/2010/main" val="3562501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Qualified plans must meet certain non-discrimination and vesting rules.  There are also dollar limits on either the amount of the annual contribution or the annual benefit.</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10</a:t>
            </a:fld>
            <a:endParaRPr lang="en-US"/>
          </a:p>
        </p:txBody>
      </p:sp>
    </p:spTree>
    <p:extLst>
      <p:ext uri="{BB962C8B-B14F-4D97-AF65-F5344CB8AC3E}">
        <p14:creationId xmlns:p14="http://schemas.microsoft.com/office/powerpoint/2010/main" val="578963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401(k) and Keogh plans are two types of pension plans.  They are both subject to certain contribution limits.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11</a:t>
            </a:fld>
            <a:endParaRPr lang="en-US"/>
          </a:p>
        </p:txBody>
      </p:sp>
    </p:spTree>
    <p:extLst>
      <p:ext uri="{BB962C8B-B14F-4D97-AF65-F5344CB8AC3E}">
        <p14:creationId xmlns:p14="http://schemas.microsoft.com/office/powerpoint/2010/main" val="333649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221418"/>
            <a:ext cx="8229600" cy="1383030"/>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11-</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221418"/>
            <a:ext cx="8229600" cy="1383030"/>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11-</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11-</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11-</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pic>
        <p:nvPicPr>
          <p:cNvPr id="7" name="Picture 6" descr="Cover Image">
            <a:extLst>
              <a:ext uri="{FF2B5EF4-FFF2-40B4-BE49-F238E27FC236}">
                <a16:creationId xmlns:a16="http://schemas.microsoft.com/office/drawing/2014/main" xmlns="" id="{27AA6311-60D9-4C28-BE26-0E0269A6233B}"/>
              </a:ext>
            </a:extLst>
          </p:cNvPr>
          <p:cNvPicPr>
            <a:picLocks noChangeAspect="1"/>
          </p:cNvPicPr>
          <p:nvPr/>
        </p:nvPicPr>
        <p:blipFill>
          <a:blip r:embed="rId3"/>
          <a:stretch>
            <a:fillRect/>
          </a:stretch>
        </p:blipFill>
        <p:spPr>
          <a:xfrm>
            <a:off x="151754" y="1828800"/>
            <a:ext cx="3367027" cy="4337186"/>
          </a:xfrm>
          <a:prstGeom prst="rect">
            <a:avLst/>
          </a:prstGeom>
        </p:spPr>
      </p:pic>
      <p:sp>
        <p:nvSpPr>
          <p:cNvPr id="3" name="Subtitle 2"/>
          <p:cNvSpPr>
            <a:spLocks noGrp="1"/>
          </p:cNvSpPr>
          <p:nvPr>
            <p:ph type="subTitle" idx="1"/>
          </p:nvPr>
        </p:nvSpPr>
        <p:spPr>
          <a:xfrm>
            <a:off x="3807691" y="2011680"/>
            <a:ext cx="5031509" cy="3962400"/>
          </a:xfrm>
        </p:spPr>
        <p:txBody>
          <a:bodyPr>
            <a:normAutofit/>
          </a:bodyPr>
          <a:lstStyle/>
          <a:p>
            <a:pPr marL="0" indent="0">
              <a:buNone/>
            </a:pPr>
            <a:r>
              <a:rPr lang="en-US" altLang="en-US" sz="4000" b="1" dirty="0">
                <a:ea typeface="Calibri" pitchFamily="34" charset="0"/>
                <a:cs typeface="Calibri" pitchFamily="34" charset="0"/>
              </a:rPr>
              <a:t>Chapter 11</a:t>
            </a:r>
          </a:p>
          <a:p>
            <a:r>
              <a:rPr lang="en-US" altLang="en-US" sz="3200" dirty="0"/>
              <a:t>Retirement and Other Tax-Deferred Plans and Annuities</a:t>
            </a:r>
          </a:p>
        </p:txBody>
      </p:sp>
      <p:pic>
        <p:nvPicPr>
          <p:cNvPr id="6" name="Picture 5" descr="McGraw Hill Education "/>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#2: </a:t>
            </a:r>
            <a:r>
              <a:rPr lang="en-US" altLang="en-US" sz="3200" dirty="0"/>
              <a:t>Employer-Sponsored Retirement Plans </a:t>
            </a:r>
            <a:r>
              <a:rPr lang="en-US" altLang="en-US" sz="1800" dirty="0"/>
              <a:t>4 of 6</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Qualified pension &amp; profit-sharing plans:</a:t>
            </a:r>
          </a:p>
          <a:p>
            <a:pPr marL="457200" indent="-457200">
              <a:buFont typeface="Arial" panose="020B0604020202020204" pitchFamily="34" charset="0"/>
              <a:buChar char="•"/>
            </a:pPr>
            <a:r>
              <a:rPr lang="en-US" dirty="0"/>
              <a:t>Nondiscriminatory, minimum vesting rules, contributory or noncontributory</a:t>
            </a:r>
          </a:p>
          <a:p>
            <a:pPr marL="457200" indent="-457200">
              <a:buFont typeface="Arial" panose="020B0604020202020204" pitchFamily="34" charset="0"/>
              <a:buChar char="•"/>
            </a:pPr>
            <a:r>
              <a:rPr lang="en-US" dirty="0"/>
              <a:t>Additions to defined-contribution plan can’t exceed lower of $55K or 100% of compensation</a:t>
            </a:r>
          </a:p>
          <a:p>
            <a:pPr marL="457200" indent="-457200">
              <a:buFont typeface="Arial" panose="020B0604020202020204" pitchFamily="34" charset="0"/>
              <a:buChar char="•"/>
            </a:pPr>
            <a:r>
              <a:rPr lang="en-US" dirty="0"/>
              <a:t>Additions to defined-benefit plan can’t result in benefits more than the lower of $220K or 100% of average compensation for the highest three years</a:t>
            </a:r>
          </a:p>
        </p:txBody>
      </p:sp>
    </p:spTree>
    <p:extLst>
      <p:ext uri="{BB962C8B-B14F-4D97-AF65-F5344CB8AC3E}">
        <p14:creationId xmlns:p14="http://schemas.microsoft.com/office/powerpoint/2010/main" val="4234897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#2: </a:t>
            </a:r>
            <a:r>
              <a:rPr lang="en-US" altLang="en-US" sz="3200" dirty="0"/>
              <a:t>Employer-Sponsored Retirement Plans </a:t>
            </a:r>
            <a:r>
              <a:rPr lang="en-US" altLang="en-US" sz="1800" dirty="0"/>
              <a:t>5 of 6</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401(k) plans</a:t>
            </a:r>
          </a:p>
          <a:p>
            <a:pPr marL="457200" indent="-457200">
              <a:buFont typeface="Arial" panose="020B0604020202020204" pitchFamily="34" charset="0"/>
              <a:buChar char="•"/>
            </a:pPr>
            <a:r>
              <a:rPr lang="en-US" dirty="0"/>
              <a:t>Must meet nondiscrimination rules</a:t>
            </a:r>
          </a:p>
          <a:p>
            <a:pPr marL="457200" indent="-457200">
              <a:buFont typeface="Arial" panose="020B0604020202020204" pitchFamily="34" charset="0"/>
              <a:buChar char="•"/>
            </a:pPr>
            <a:r>
              <a:rPr lang="en-US" dirty="0"/>
              <a:t>Employee can elect to defer up to $18,500 (additional $6,000 if age 50 or over)</a:t>
            </a:r>
          </a:p>
          <a:p>
            <a:r>
              <a:rPr lang="en-US" dirty="0"/>
              <a:t>Keogh plans</a:t>
            </a:r>
          </a:p>
          <a:p>
            <a:pPr marL="457200" indent="-457200">
              <a:buFont typeface="Arial" panose="020B0604020202020204" pitchFamily="34" charset="0"/>
              <a:buChar char="•"/>
            </a:pPr>
            <a:r>
              <a:rPr lang="en-US" dirty="0"/>
              <a:t>For self-employed</a:t>
            </a:r>
          </a:p>
          <a:p>
            <a:pPr marL="457200" indent="-457200">
              <a:buFont typeface="Arial" panose="020B0604020202020204" pitchFamily="34" charset="0"/>
              <a:buChar char="•"/>
            </a:pPr>
            <a:r>
              <a:rPr lang="en-US" dirty="0"/>
              <a:t>Contribution limits generally the same as qualified plans ($55K or 100% of compensation).</a:t>
            </a:r>
          </a:p>
        </p:txBody>
      </p:sp>
    </p:spTree>
    <p:extLst>
      <p:ext uri="{BB962C8B-B14F-4D97-AF65-F5344CB8AC3E}">
        <p14:creationId xmlns:p14="http://schemas.microsoft.com/office/powerpoint/2010/main" val="339313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#2: </a:t>
            </a:r>
            <a:r>
              <a:rPr lang="en-US" altLang="en-US" sz="3200" dirty="0"/>
              <a:t>Employer-Sponsored Retirement Plans </a:t>
            </a:r>
            <a:r>
              <a:rPr lang="en-US" altLang="en-US" sz="1800" dirty="0"/>
              <a:t>6 of 6</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05000"/>
            <a:ext cx="8229600" cy="4572000"/>
          </a:xfrm>
        </p:spPr>
        <p:txBody>
          <a:bodyPr>
            <a:normAutofit fontScale="92500"/>
          </a:bodyPr>
          <a:lstStyle/>
          <a:p>
            <a:pPr>
              <a:spcBef>
                <a:spcPts val="624"/>
              </a:spcBef>
            </a:pPr>
            <a:r>
              <a:rPr lang="en-US" dirty="0"/>
              <a:t>Simplified Employee Pensions (SEP)</a:t>
            </a:r>
          </a:p>
          <a:p>
            <a:pPr marL="457200" indent="-457200">
              <a:spcBef>
                <a:spcPts val="624"/>
              </a:spcBef>
              <a:buFont typeface="Arial" panose="020B0604020202020204" pitchFamily="34" charset="0"/>
              <a:buChar char="•"/>
            </a:pPr>
            <a:r>
              <a:rPr lang="en-US" dirty="0"/>
              <a:t>Employer creates and contributes to employee IRAs</a:t>
            </a:r>
          </a:p>
          <a:p>
            <a:pPr marL="457200" indent="-457200">
              <a:spcBef>
                <a:spcPts val="624"/>
              </a:spcBef>
              <a:buFont typeface="Arial" panose="020B0604020202020204" pitchFamily="34" charset="0"/>
              <a:buChar char="•"/>
            </a:pPr>
            <a:r>
              <a:rPr lang="en-US" dirty="0"/>
              <a:t>Maximum contribution is lower of 25% of compensation (max $275,000) or $55,000.</a:t>
            </a:r>
          </a:p>
          <a:p>
            <a:pPr>
              <a:spcBef>
                <a:spcPts val="624"/>
              </a:spcBef>
            </a:pPr>
            <a:r>
              <a:rPr lang="en-US" dirty="0"/>
              <a:t>SIMPLE plans</a:t>
            </a:r>
          </a:p>
          <a:p>
            <a:pPr marL="457200" indent="-457200">
              <a:spcBef>
                <a:spcPts val="624"/>
              </a:spcBef>
              <a:buFont typeface="Arial" panose="020B0604020202020204" pitchFamily="34" charset="0"/>
              <a:buChar char="•"/>
            </a:pPr>
            <a:r>
              <a:rPr lang="en-US" dirty="0"/>
              <a:t>Employer creates IRA or 401(k) for employee</a:t>
            </a:r>
          </a:p>
          <a:p>
            <a:pPr marL="457200" indent="-457200">
              <a:spcBef>
                <a:spcPts val="624"/>
              </a:spcBef>
              <a:buFont typeface="Arial" panose="020B0604020202020204" pitchFamily="34" charset="0"/>
              <a:buChar char="•"/>
            </a:pPr>
            <a:r>
              <a:rPr lang="en-US" dirty="0"/>
              <a:t>Employee contributes a % up to $12,500 (additional $3,000 allowed if age 50 or over)</a:t>
            </a:r>
          </a:p>
          <a:p>
            <a:pPr marL="457200" indent="-457200">
              <a:spcBef>
                <a:spcPts val="624"/>
              </a:spcBef>
              <a:buFont typeface="Arial" panose="020B0604020202020204" pitchFamily="34" charset="0"/>
              <a:buChar char="•"/>
            </a:pPr>
            <a:r>
              <a:rPr lang="en-US" dirty="0"/>
              <a:t>Employer makes matching contribution of 3% for all employees or 2% for all eligible employees.</a:t>
            </a:r>
          </a:p>
        </p:txBody>
      </p:sp>
    </p:spTree>
    <p:extLst>
      <p:ext uri="{BB962C8B-B14F-4D97-AF65-F5344CB8AC3E}">
        <p14:creationId xmlns:p14="http://schemas.microsoft.com/office/powerpoint/2010/main" val="2063843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fontScale="90000"/>
          </a:bodyPr>
          <a:lstStyle/>
          <a:p>
            <a:r>
              <a:rPr lang="en-US" dirty="0"/>
              <a:t>Learning Objective #2: </a:t>
            </a:r>
            <a:r>
              <a:rPr lang="en-US" altLang="en-US" dirty="0"/>
              <a:t>Employer-Sponsored Retirement Plans Concept Check 11-2 </a:t>
            </a:r>
            <a:r>
              <a:rPr lang="en-US" altLang="en-US" sz="2000" dirty="0"/>
              <a:t>1 of 2</a:t>
            </a:r>
            <a:endParaRPr lang="en-US" sz="20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fontScale="92500"/>
          </a:bodyPr>
          <a:lstStyle/>
          <a:p>
            <a:pPr marL="465138" indent="-465138">
              <a:buFont typeface="+mj-lt"/>
              <a:buAutoNum type="arabicPeriod"/>
            </a:pPr>
            <a:r>
              <a:rPr lang="en-US" altLang="en-US" sz="2800" i="1" dirty="0"/>
              <a:t>Qualified pension plans are either defined-_______ plans or </a:t>
            </a:r>
            <a:r>
              <a:rPr lang="en-US" altLang="en-US" sz="2800" i="1" dirty="0" smtClean="0"/>
              <a:t>defined- _______ </a:t>
            </a:r>
            <a:r>
              <a:rPr lang="en-US" altLang="en-US" sz="2800" i="1" dirty="0"/>
              <a:t>plans.</a:t>
            </a:r>
          </a:p>
          <a:p>
            <a:r>
              <a:rPr lang="en-US" altLang="en-US" sz="2800" b="1" i="1" dirty="0"/>
              <a:t>Benefit; contribution</a:t>
            </a:r>
          </a:p>
          <a:p>
            <a:pPr marL="465138" indent="-465138">
              <a:buFont typeface="+mj-lt"/>
              <a:buAutoNum type="arabicPeriod" startAt="2"/>
            </a:pPr>
            <a:r>
              <a:rPr lang="en-US" altLang="en-US" sz="2800" i="1" dirty="0"/>
              <a:t>Employees must make contributions to qualified pension plans.</a:t>
            </a:r>
          </a:p>
          <a:p>
            <a:r>
              <a:rPr lang="en-US" altLang="en-US" sz="2800" b="1" i="1" dirty="0"/>
              <a:t>False</a:t>
            </a:r>
          </a:p>
          <a:p>
            <a:pPr marL="465138" indent="-465138">
              <a:buFont typeface="+mj-lt"/>
              <a:buAutoNum type="arabicPeriod" startAt="3"/>
            </a:pPr>
            <a:r>
              <a:rPr lang="en-US" altLang="en-US" sz="2800" i="1" dirty="0"/>
              <a:t>The maximum contribution to a 401(k) plan is _______ for individuals under age 50.</a:t>
            </a:r>
          </a:p>
          <a:p>
            <a:r>
              <a:rPr lang="en-US" altLang="en-US" sz="2800" b="1" i="1" dirty="0"/>
              <a:t>$18,500</a:t>
            </a:r>
          </a:p>
        </p:txBody>
      </p:sp>
    </p:spTree>
    <p:extLst>
      <p:ext uri="{BB962C8B-B14F-4D97-AF65-F5344CB8AC3E}">
        <p14:creationId xmlns:p14="http://schemas.microsoft.com/office/powerpoint/2010/main" val="4234092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fontScale="90000"/>
          </a:bodyPr>
          <a:lstStyle/>
          <a:p>
            <a:r>
              <a:rPr lang="en-US" dirty="0"/>
              <a:t>Learning Objective #2: </a:t>
            </a:r>
            <a:r>
              <a:rPr lang="en-US" altLang="en-US" dirty="0"/>
              <a:t>Employer-Sponsored Retirement Plans Concept Check 11-2 </a:t>
            </a:r>
            <a:r>
              <a:rPr lang="en-US" altLang="en-US" sz="2000" dirty="0"/>
              <a:t>2 of 2</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rabicPeriod" startAt="4"/>
            </a:pPr>
            <a:r>
              <a:rPr lang="en-US" altLang="en-US" i="1" dirty="0"/>
              <a:t>A Keogh plan can be used by self-employed individuals. True or false?</a:t>
            </a:r>
          </a:p>
          <a:p>
            <a:r>
              <a:rPr lang="en-US" altLang="en-US" b="1" i="1" dirty="0"/>
              <a:t>True</a:t>
            </a:r>
          </a:p>
          <a:p>
            <a:pPr marL="465138" indent="-465138">
              <a:buFont typeface="+mj-lt"/>
              <a:buAutoNum type="arabicPeriod" startAt="5"/>
            </a:pPr>
            <a:r>
              <a:rPr lang="en-US" altLang="en-US" i="1" dirty="0"/>
              <a:t>A SIMPLE plan can be used by employers with 100 or fewer employees who also meet other requirements. True or false?</a:t>
            </a:r>
          </a:p>
          <a:p>
            <a:r>
              <a:rPr lang="en-US" altLang="en-US" b="1" i="1" dirty="0"/>
              <a:t>True</a:t>
            </a:r>
          </a:p>
        </p:txBody>
      </p:sp>
    </p:spTree>
    <p:extLst>
      <p:ext uri="{BB962C8B-B14F-4D97-AF65-F5344CB8AC3E}">
        <p14:creationId xmlns:p14="http://schemas.microsoft.com/office/powerpoint/2010/main" val="23744337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#3: </a:t>
            </a:r>
            <a:r>
              <a:rPr lang="en-US" altLang="en-US" sz="3200" dirty="0"/>
              <a:t>Individual-Sponsored Retirement Plans </a:t>
            </a:r>
            <a:r>
              <a:rPr lang="en-US" altLang="en-US" sz="1800" dirty="0"/>
              <a:t>1 of 5</a:t>
            </a:r>
            <a:endParaRPr lang="en-US" sz="18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Traditional Individual Retirement Account (IRA) and Roth IRA.</a:t>
            </a:r>
          </a:p>
          <a:p>
            <a:r>
              <a:rPr lang="en-US" dirty="0"/>
              <a:t>Contributions limited to smaller of $5,500 or 100% of compensation. If age 50 or over, the dollar limit is $6,500.</a:t>
            </a:r>
          </a:p>
        </p:txBody>
      </p:sp>
    </p:spTree>
    <p:extLst>
      <p:ext uri="{BB962C8B-B14F-4D97-AF65-F5344CB8AC3E}">
        <p14:creationId xmlns:p14="http://schemas.microsoft.com/office/powerpoint/2010/main" val="219417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#3: </a:t>
            </a:r>
            <a:r>
              <a:rPr lang="en-US" altLang="en-US" sz="3200" dirty="0"/>
              <a:t>Individual-Sponsored Retirement Plans </a:t>
            </a:r>
            <a:r>
              <a:rPr lang="en-US" altLang="en-US" sz="1800" dirty="0"/>
              <a:t>2 of 5</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Individuals covered under an employer plan</a:t>
            </a:r>
          </a:p>
          <a:p>
            <a:pPr marL="457200" indent="-457200">
              <a:buFont typeface="Arial" panose="020B0604020202020204" pitchFamily="34" charset="0"/>
              <a:buChar char="•"/>
            </a:pPr>
            <a:r>
              <a:rPr lang="en-US" dirty="0"/>
              <a:t>Deductible contribution amount begins to phase out when AGI reaches $101K (married) or $63K (others) and is fully phased out at $121K and $73K, respectively.</a:t>
            </a:r>
          </a:p>
          <a:p>
            <a:pPr marL="914400" lvl="1" indent="-457200"/>
            <a:r>
              <a:rPr lang="en-US" sz="2400" dirty="0"/>
              <a:t>Married filing separately, the phase out starts at $0.</a:t>
            </a:r>
          </a:p>
          <a:p>
            <a:pPr marL="457200" indent="-457200">
              <a:buFont typeface="Arial" panose="020B0604020202020204" pitchFamily="34" charset="0"/>
              <a:buChar char="•"/>
            </a:pPr>
            <a:r>
              <a:rPr lang="en-US" dirty="0"/>
              <a:t>Can still make nondeductible contribution up to the $5,500 or $6,500 limits</a:t>
            </a:r>
          </a:p>
        </p:txBody>
      </p:sp>
    </p:spTree>
    <p:extLst>
      <p:ext uri="{BB962C8B-B14F-4D97-AF65-F5344CB8AC3E}">
        <p14:creationId xmlns:p14="http://schemas.microsoft.com/office/powerpoint/2010/main" val="1490195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#3: </a:t>
            </a:r>
            <a:r>
              <a:rPr lang="en-US" altLang="en-US" sz="3200" dirty="0"/>
              <a:t>Individual-Sponsored Retirement Plans </a:t>
            </a:r>
            <a:r>
              <a:rPr lang="en-US" altLang="en-US" sz="1800" dirty="0"/>
              <a:t>3 of 5</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fontScale="92500"/>
          </a:bodyPr>
          <a:lstStyle/>
          <a:p>
            <a:r>
              <a:rPr lang="en-US" dirty="0"/>
              <a:t>Married taxpayers</a:t>
            </a:r>
          </a:p>
          <a:p>
            <a:pPr marL="457200" indent="-457200">
              <a:spcBef>
                <a:spcPts val="624"/>
              </a:spcBef>
              <a:buFont typeface="Arial" panose="020B0604020202020204" pitchFamily="34" charset="0"/>
              <a:buChar char="•"/>
            </a:pPr>
            <a:r>
              <a:rPr lang="en-US" dirty="0"/>
              <a:t>If both employed and neither are covered under an employer plan, then both spouses can make a deductible IRA contribution up to the $ limits.</a:t>
            </a:r>
          </a:p>
          <a:p>
            <a:pPr marL="457200" indent="-457200">
              <a:spcBef>
                <a:spcPts val="624"/>
              </a:spcBef>
              <a:buFont typeface="Arial" panose="020B0604020202020204" pitchFamily="34" charset="0"/>
              <a:buChar char="•"/>
            </a:pPr>
            <a:r>
              <a:rPr lang="en-US" dirty="0"/>
              <a:t>If only one spouse is employed and that person is not covered under an employer plan, can contribute up to the maximum for both persons.</a:t>
            </a:r>
          </a:p>
          <a:p>
            <a:pPr marL="457200" indent="-457200">
              <a:spcBef>
                <a:spcPts val="624"/>
              </a:spcBef>
              <a:buFont typeface="Arial" panose="020B0604020202020204" pitchFamily="34" charset="0"/>
              <a:buChar char="•"/>
            </a:pPr>
            <a:r>
              <a:rPr lang="en-US" dirty="0"/>
              <a:t>If one spouse is covered under an employer plan, and the other is not, the non-covered spouse can contribute up to the dollar limits if AGI &lt; $189,000.</a:t>
            </a:r>
          </a:p>
        </p:txBody>
      </p:sp>
    </p:spTree>
    <p:extLst>
      <p:ext uri="{BB962C8B-B14F-4D97-AF65-F5344CB8AC3E}">
        <p14:creationId xmlns:p14="http://schemas.microsoft.com/office/powerpoint/2010/main" val="36371518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#3: </a:t>
            </a:r>
            <a:r>
              <a:rPr lang="en-US" altLang="en-US" sz="3200" dirty="0"/>
              <a:t>Individual-Sponsored Retirement Plans </a:t>
            </a:r>
            <a:r>
              <a:rPr lang="en-US" altLang="en-US" sz="1800" dirty="0"/>
              <a:t>4 of 5</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Roth IRA contributions are not deductible but withdrawals are not taxable</a:t>
            </a:r>
          </a:p>
          <a:p>
            <a:r>
              <a:rPr lang="en-US" dirty="0"/>
              <a:t>Contribution limits are the same as with a traditional IRA</a:t>
            </a:r>
          </a:p>
          <a:p>
            <a:r>
              <a:rPr lang="en-US" dirty="0"/>
              <a:t>Phase out starts at $189K (MFJ), $120K (single or </a:t>
            </a:r>
            <a:r>
              <a:rPr lang="en-US" dirty="0" err="1"/>
              <a:t>HoH</a:t>
            </a:r>
            <a:r>
              <a:rPr lang="en-US" dirty="0"/>
              <a:t>), $0 (MFS)</a:t>
            </a:r>
          </a:p>
          <a:p>
            <a:pPr marL="457200" indent="-457200">
              <a:buFont typeface="Arial" panose="020B0604020202020204" pitchFamily="34" charset="0"/>
              <a:buChar char="•"/>
            </a:pPr>
            <a:r>
              <a:rPr lang="en-US" dirty="0"/>
              <a:t>Phase out range is $10K MFJ, $15K others</a:t>
            </a:r>
          </a:p>
        </p:txBody>
      </p:sp>
    </p:spTree>
    <p:extLst>
      <p:ext uri="{BB962C8B-B14F-4D97-AF65-F5344CB8AC3E}">
        <p14:creationId xmlns:p14="http://schemas.microsoft.com/office/powerpoint/2010/main" val="2629940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#3: </a:t>
            </a:r>
            <a:r>
              <a:rPr lang="en-US" altLang="en-US" sz="3200" dirty="0"/>
              <a:t>Individual-Sponsored Retirement Plans </a:t>
            </a:r>
            <a:r>
              <a:rPr lang="en-US" altLang="en-US" sz="1800" dirty="0"/>
              <a:t>5 of 5</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Traditional IRA vs Roth IRA</a:t>
            </a:r>
          </a:p>
          <a:p>
            <a:pPr marL="457200" indent="-457200">
              <a:buFont typeface="Arial" panose="020B0604020202020204" pitchFamily="34" charset="0"/>
              <a:buChar char="•"/>
            </a:pPr>
            <a:r>
              <a:rPr lang="en-US" dirty="0"/>
              <a:t>Contributions are deductible for traditional IRA but not for Roth IRA</a:t>
            </a:r>
          </a:p>
          <a:p>
            <a:pPr marL="457200" indent="-457200">
              <a:buFont typeface="Arial" panose="020B0604020202020204" pitchFamily="34" charset="0"/>
              <a:buChar char="•"/>
            </a:pPr>
            <a:r>
              <a:rPr lang="en-US" dirty="0"/>
              <a:t>Distributions are taxable for traditional IRA but not for Roth IRA</a:t>
            </a:r>
          </a:p>
          <a:p>
            <a:r>
              <a:rPr lang="en-US" dirty="0"/>
              <a:t>Taxpayers are trading off the non-deductibility of contributions against the non-taxability of distributions.</a:t>
            </a:r>
          </a:p>
        </p:txBody>
      </p:sp>
    </p:spTree>
    <p:extLst>
      <p:ext uri="{BB962C8B-B14F-4D97-AF65-F5344CB8AC3E}">
        <p14:creationId xmlns:p14="http://schemas.microsoft.com/office/powerpoint/2010/main" val="2839553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76200"/>
            <a:ext cx="9052560" cy="1673466"/>
          </a:xfrm>
        </p:spPr>
        <p:txBody>
          <a:bodyPr/>
          <a:lstStyle/>
          <a:p>
            <a:r>
              <a:rPr lang="en-US" sz="3200" dirty="0"/>
              <a:t>Learning Objective #1: </a:t>
            </a:r>
            <a:r>
              <a:rPr lang="en-US" altLang="en-US" sz="3200" dirty="0"/>
              <a:t>The Basics </a:t>
            </a:r>
            <a:r>
              <a:rPr lang="en-US" altLang="en-US" sz="1800" dirty="0"/>
              <a:t>1 of 3</a:t>
            </a:r>
            <a:endParaRPr lang="en-US" sz="18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Retirement plans are encouraged and receive tax advantages.</a:t>
            </a:r>
          </a:p>
          <a:p>
            <a:pPr marL="457200" indent="-457200">
              <a:buFont typeface="Arial" panose="020B0604020202020204" pitchFamily="34" charset="0"/>
              <a:buChar char="•"/>
            </a:pPr>
            <a:r>
              <a:rPr lang="en-US" dirty="0"/>
              <a:t>Encourage saving for retirement or education</a:t>
            </a:r>
          </a:p>
          <a:p>
            <a:pPr marL="457200" indent="-457200">
              <a:buFont typeface="Arial" panose="020B0604020202020204" pitchFamily="34" charset="0"/>
              <a:buChar char="•"/>
            </a:pPr>
            <a:r>
              <a:rPr lang="en-US" dirty="0"/>
              <a:t>Generally, taxation is deferred (not eliminated)</a:t>
            </a:r>
          </a:p>
          <a:p>
            <a:r>
              <a:rPr lang="en-US" dirty="0"/>
              <a:t>Retirement plans include employer-sponsored plans and individual-based plans.</a:t>
            </a:r>
          </a:p>
        </p:txBody>
      </p:sp>
    </p:spTree>
    <p:extLst>
      <p:ext uri="{BB962C8B-B14F-4D97-AF65-F5344CB8AC3E}">
        <p14:creationId xmlns:p14="http://schemas.microsoft.com/office/powerpoint/2010/main" val="10320715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fontScale="90000"/>
          </a:bodyPr>
          <a:lstStyle/>
          <a:p>
            <a:r>
              <a:rPr lang="en-US" dirty="0"/>
              <a:t>Learning Objective #3: </a:t>
            </a:r>
            <a:r>
              <a:rPr lang="en-US" altLang="en-US" dirty="0"/>
              <a:t>Individual-Sponsored Retirement Plans Concept Check 11-3 </a:t>
            </a:r>
            <a:r>
              <a:rPr lang="en-US" altLang="en-US" sz="2000" dirty="0"/>
              <a:t>1 of 2</a:t>
            </a:r>
            <a:endParaRPr lang="en-US" sz="20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304800" y="1981200"/>
            <a:ext cx="8839200" cy="4419600"/>
          </a:xfrm>
        </p:spPr>
        <p:txBody>
          <a:bodyPr>
            <a:normAutofit/>
          </a:bodyPr>
          <a:lstStyle/>
          <a:p>
            <a:pPr marL="465138" indent="-465138">
              <a:buFont typeface="+mj-lt"/>
              <a:buAutoNum type="arabicPeriod"/>
            </a:pPr>
            <a:r>
              <a:rPr lang="en-US" altLang="en-US" i="1" dirty="0"/>
              <a:t>Two types of individual-sponsored retirement plans are ______________ and ____________.</a:t>
            </a:r>
          </a:p>
          <a:p>
            <a:pPr>
              <a:spcAft>
                <a:spcPts val="1800"/>
              </a:spcAft>
            </a:pPr>
            <a:r>
              <a:rPr lang="en-US" altLang="en-US" b="1" i="1" dirty="0"/>
              <a:t>Traditional IRA and Roth IRA</a:t>
            </a:r>
          </a:p>
          <a:p>
            <a:pPr marL="465138" indent="-465138">
              <a:buFont typeface="+mj-lt"/>
              <a:buAutoNum type="arabicPeriod" startAt="2"/>
            </a:pPr>
            <a:r>
              <a:rPr lang="en-US" altLang="en-US" i="1" dirty="0"/>
              <a:t>A single individual, age 58, with wages of $30,000 can make a tax-deductible contribution of up to </a:t>
            </a:r>
            <a:r>
              <a:rPr lang="en-US" altLang="en-US" i="1" dirty="0" smtClean="0"/>
              <a:t>$ _______ </a:t>
            </a:r>
            <a:r>
              <a:rPr lang="en-US" altLang="en-US" i="1" dirty="0"/>
              <a:t>to a traditional IRA.</a:t>
            </a:r>
          </a:p>
          <a:p>
            <a:r>
              <a:rPr lang="en-US" altLang="en-US" b="1" i="1" dirty="0"/>
              <a:t>$6,500</a:t>
            </a:r>
          </a:p>
        </p:txBody>
      </p:sp>
    </p:spTree>
    <p:extLst>
      <p:ext uri="{BB962C8B-B14F-4D97-AF65-F5344CB8AC3E}">
        <p14:creationId xmlns:p14="http://schemas.microsoft.com/office/powerpoint/2010/main" val="2203770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fontScale="90000"/>
          </a:bodyPr>
          <a:lstStyle/>
          <a:p>
            <a:r>
              <a:rPr lang="en-US" dirty="0"/>
              <a:t>Learning Objective #3: </a:t>
            </a:r>
            <a:r>
              <a:rPr lang="en-US" altLang="en-US" dirty="0"/>
              <a:t>Individual-Sponsored Retirement Plans Concept Check 11-3 </a:t>
            </a:r>
            <a:r>
              <a:rPr lang="en-US" altLang="en-US" sz="2000" dirty="0"/>
              <a:t>2 of 2</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rabicPeriod" startAt="3"/>
            </a:pPr>
            <a:r>
              <a:rPr lang="en-US" altLang="en-US" i="1" dirty="0"/>
              <a:t>A married couple who are not participants in an employer retirement plan with earned income of $200,000 are ineligible to make a deductible contribution to a traditional IRA. True or false?</a:t>
            </a:r>
          </a:p>
          <a:p>
            <a:pPr>
              <a:spcAft>
                <a:spcPts val="1800"/>
              </a:spcAft>
            </a:pPr>
            <a:r>
              <a:rPr lang="en-US" altLang="en-US" b="1" i="1" dirty="0"/>
              <a:t>False</a:t>
            </a:r>
          </a:p>
          <a:p>
            <a:pPr marL="465138" indent="-465138">
              <a:buFont typeface="+mj-lt"/>
              <a:buAutoNum type="arabicPeriod" startAt="4"/>
            </a:pPr>
            <a:r>
              <a:rPr lang="en-US" altLang="en-US" i="1" dirty="0"/>
              <a:t>Generally, distributions from a Roth IRA are not taxable. True or false?</a:t>
            </a:r>
          </a:p>
          <a:p>
            <a:r>
              <a:rPr lang="en-US" altLang="en-US" b="1" i="1" dirty="0"/>
              <a:t>True</a:t>
            </a:r>
          </a:p>
        </p:txBody>
      </p:sp>
    </p:spTree>
    <p:extLst>
      <p:ext uri="{BB962C8B-B14F-4D97-AF65-F5344CB8AC3E}">
        <p14:creationId xmlns:p14="http://schemas.microsoft.com/office/powerpoint/2010/main" val="4299432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#4: </a:t>
            </a:r>
            <a:r>
              <a:rPr lang="en-US" altLang="en-US" sz="3200" dirty="0"/>
              <a:t>Tax-Deferred Nonretirement Plans </a:t>
            </a:r>
            <a:r>
              <a:rPr lang="en-US" altLang="en-US" sz="1800" dirty="0"/>
              <a:t>1 of 4</a:t>
            </a:r>
            <a:endParaRPr lang="en-US" sz="18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Coverdell Education Savings Account (CESA)</a:t>
            </a:r>
          </a:p>
          <a:p>
            <a:pPr marL="457200" indent="-457200">
              <a:buFont typeface="Arial" panose="020B0604020202020204" pitchFamily="34" charset="0"/>
              <a:buChar char="•"/>
            </a:pPr>
            <a:r>
              <a:rPr lang="en-US" dirty="0"/>
              <a:t>Contributions not deductible, account grows tax-free, distributions are not taxable if used exclusively to pay higher education expenses of beneficiary.</a:t>
            </a:r>
          </a:p>
          <a:p>
            <a:pPr marL="457200" indent="-457200">
              <a:buFont typeface="Arial" panose="020B0604020202020204" pitchFamily="34" charset="0"/>
              <a:buChar char="•"/>
            </a:pPr>
            <a:r>
              <a:rPr lang="en-US" dirty="0"/>
              <a:t>Any person can establish and fund a CESA for any person,  him or herself included.</a:t>
            </a:r>
          </a:p>
        </p:txBody>
      </p:sp>
    </p:spTree>
    <p:extLst>
      <p:ext uri="{BB962C8B-B14F-4D97-AF65-F5344CB8AC3E}">
        <p14:creationId xmlns:p14="http://schemas.microsoft.com/office/powerpoint/2010/main" val="3532865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lstStyle/>
          <a:p>
            <a:r>
              <a:rPr lang="en-US" sz="3200" dirty="0"/>
              <a:t>Learning Objective #4: </a:t>
            </a:r>
            <a:r>
              <a:rPr lang="en-US" altLang="en-US" sz="3200" dirty="0"/>
              <a:t>Tax-Deferred Nonretirement Plans </a:t>
            </a:r>
            <a:r>
              <a:rPr lang="en-US" altLang="en-US" sz="1800" dirty="0"/>
              <a:t>2 of 4</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CESA contributions limited to $2,000 per beneficiary</a:t>
            </a:r>
          </a:p>
          <a:p>
            <a:pPr marL="457200" indent="-457200">
              <a:buFont typeface="Arial" panose="020B0604020202020204" pitchFamily="34" charset="0"/>
              <a:buChar char="•"/>
            </a:pPr>
            <a:r>
              <a:rPr lang="en-US" dirty="0"/>
              <a:t>From all sources combined</a:t>
            </a:r>
          </a:p>
          <a:p>
            <a:r>
              <a:rPr lang="en-US" dirty="0"/>
              <a:t>Contributions phased out when AGI of contributor reaches $190K (MFJ), $95K others.</a:t>
            </a:r>
          </a:p>
          <a:p>
            <a:pPr marL="457200" indent="-457200">
              <a:buFont typeface="Arial" panose="020B0604020202020204" pitchFamily="34" charset="0"/>
              <a:buChar char="•"/>
            </a:pPr>
            <a:r>
              <a:rPr lang="en-US" dirty="0"/>
              <a:t>Totally phased out at $30K or $15K above those numbers, respectively.</a:t>
            </a:r>
          </a:p>
        </p:txBody>
      </p:sp>
    </p:spTree>
    <p:extLst>
      <p:ext uri="{BB962C8B-B14F-4D97-AF65-F5344CB8AC3E}">
        <p14:creationId xmlns:p14="http://schemas.microsoft.com/office/powerpoint/2010/main" val="42416617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lstStyle/>
          <a:p>
            <a:r>
              <a:rPr lang="en-US" sz="3200" dirty="0"/>
              <a:t>Learning Objective #4: </a:t>
            </a:r>
            <a:r>
              <a:rPr lang="en-US" altLang="en-US" sz="3200" dirty="0"/>
              <a:t>Tax-Deferred Nonretirement Plans </a:t>
            </a:r>
            <a:r>
              <a:rPr lang="en-US" altLang="en-US" sz="1800" dirty="0"/>
              <a:t>3 of 4</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a:spcBef>
                <a:spcPts val="624"/>
              </a:spcBef>
            </a:pPr>
            <a:r>
              <a:rPr lang="en-US" sz="2400" dirty="0"/>
              <a:t>Qualified Tuition Plans are a state-based plan for future education costs.</a:t>
            </a:r>
          </a:p>
          <a:p>
            <a:pPr marL="457200" indent="-457200">
              <a:spcBef>
                <a:spcPts val="624"/>
              </a:spcBef>
              <a:buFont typeface="Arial" panose="020B0604020202020204" pitchFamily="34" charset="0"/>
              <a:buChar char="•"/>
            </a:pPr>
            <a:r>
              <a:rPr lang="en-US" sz="2400" dirty="0"/>
              <a:t>Also known as a 529 plan.</a:t>
            </a:r>
          </a:p>
          <a:p>
            <a:pPr>
              <a:spcBef>
                <a:spcPts val="624"/>
              </a:spcBef>
            </a:pPr>
            <a:r>
              <a:rPr lang="en-US" sz="2400" dirty="0"/>
              <a:t>Earnings grow tax free and can be used for qualified education expenses at qualified educational institutions</a:t>
            </a:r>
          </a:p>
          <a:p>
            <a:pPr marL="457200" indent="-457200">
              <a:spcBef>
                <a:spcPts val="624"/>
              </a:spcBef>
              <a:buFont typeface="Arial" panose="020B0604020202020204" pitchFamily="34" charset="0"/>
              <a:buChar char="•"/>
            </a:pPr>
            <a:r>
              <a:rPr lang="en-US" sz="2400" dirty="0"/>
              <a:t>Qualified expenses are tuition and mandatory fees, required books, supplies, and equipment, computers and software, and room and board (if the beneficiary is attending at least half-time)</a:t>
            </a:r>
          </a:p>
        </p:txBody>
      </p:sp>
    </p:spTree>
    <p:extLst>
      <p:ext uri="{BB962C8B-B14F-4D97-AF65-F5344CB8AC3E}">
        <p14:creationId xmlns:p14="http://schemas.microsoft.com/office/powerpoint/2010/main" val="2699536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lstStyle/>
          <a:p>
            <a:r>
              <a:rPr lang="en-US" sz="3200" dirty="0"/>
              <a:t>Learning Objective #4: </a:t>
            </a:r>
            <a:r>
              <a:rPr lang="en-US" altLang="en-US" sz="3200" dirty="0"/>
              <a:t>Tax-Deferred Nonretirement Plans </a:t>
            </a:r>
            <a:r>
              <a:rPr lang="en-US" altLang="en-US" sz="1800" dirty="0"/>
              <a:t>4 of 4</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a:spcBef>
                <a:spcPts val="624"/>
              </a:spcBef>
            </a:pPr>
            <a:r>
              <a:rPr lang="en-US" sz="2400" dirty="0"/>
              <a:t>Up to $10K per year can be used for tuition (only) at K-12 schools</a:t>
            </a:r>
          </a:p>
          <a:p>
            <a:pPr>
              <a:spcBef>
                <a:spcPts val="624"/>
              </a:spcBef>
            </a:pPr>
            <a:r>
              <a:rPr lang="en-US" sz="2400" dirty="0"/>
              <a:t>Non-qualified distributions are taxable and subject to a 10% penalty.</a:t>
            </a:r>
          </a:p>
          <a:p>
            <a:pPr>
              <a:spcBef>
                <a:spcPts val="624"/>
              </a:spcBef>
            </a:pPr>
            <a:r>
              <a:rPr lang="en-US" sz="2400" dirty="0"/>
              <a:t>A QTP can be rolled over into the QTP of another family member (broadly defined).</a:t>
            </a:r>
          </a:p>
          <a:p>
            <a:pPr>
              <a:spcBef>
                <a:spcPts val="624"/>
              </a:spcBef>
            </a:pPr>
            <a:r>
              <a:rPr lang="en-US" sz="2400" dirty="0"/>
              <a:t>Can contribute to a CESA and QTP in same year.</a:t>
            </a:r>
          </a:p>
          <a:p>
            <a:pPr>
              <a:spcBef>
                <a:spcPts val="624"/>
              </a:spcBef>
            </a:pPr>
            <a:r>
              <a:rPr lang="en-US" sz="2400" dirty="0"/>
              <a:t>Can claim educational credit or tuition and fees deduction and QTP withdrawal as long as same expenses are not used twice.</a:t>
            </a:r>
          </a:p>
        </p:txBody>
      </p:sp>
    </p:spTree>
    <p:extLst>
      <p:ext uri="{BB962C8B-B14F-4D97-AF65-F5344CB8AC3E}">
        <p14:creationId xmlns:p14="http://schemas.microsoft.com/office/powerpoint/2010/main" val="32764927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1171339" y="76200"/>
            <a:ext cx="6801323" cy="1673466"/>
          </a:xfrm>
        </p:spPr>
        <p:txBody>
          <a:bodyPr>
            <a:normAutofit fontScale="90000"/>
          </a:bodyPr>
          <a:lstStyle/>
          <a:p>
            <a:r>
              <a:rPr lang="en-US" dirty="0"/>
              <a:t>Learning Objective #4: </a:t>
            </a:r>
            <a:r>
              <a:rPr lang="en-US" altLang="en-US" dirty="0"/>
              <a:t>Tax-Deferred Nonretirement Plans Concept Check 11-4 </a:t>
            </a:r>
            <a:r>
              <a:rPr lang="en-US" altLang="en-US" sz="2000" dirty="0"/>
              <a:t>1 of 2</a:t>
            </a:r>
            <a:endParaRPr lang="en-US" sz="20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57200" indent="-457200">
              <a:spcBef>
                <a:spcPts val="624"/>
              </a:spcBef>
              <a:buFont typeface="+mj-lt"/>
              <a:buAutoNum type="arabicPeriod"/>
            </a:pPr>
            <a:r>
              <a:rPr lang="en-US" altLang="en-US" sz="2200" i="1" dirty="0"/>
              <a:t>Contributions to Coverdell Education Savings Accounts (CESAs) are not deductible. True or false?</a:t>
            </a:r>
          </a:p>
          <a:p>
            <a:pPr>
              <a:spcBef>
                <a:spcPts val="624"/>
              </a:spcBef>
              <a:spcAft>
                <a:spcPts val="1800"/>
              </a:spcAft>
            </a:pPr>
            <a:r>
              <a:rPr lang="en-US" altLang="en-US" sz="2200" b="1" i="1" dirty="0"/>
              <a:t>True</a:t>
            </a:r>
          </a:p>
          <a:p>
            <a:pPr marL="457200" indent="-457200">
              <a:spcBef>
                <a:spcPts val="624"/>
              </a:spcBef>
              <a:buFont typeface="+mj-lt"/>
              <a:buAutoNum type="arabicPeriod" startAt="2"/>
            </a:pPr>
            <a:r>
              <a:rPr lang="en-US" altLang="en-US" sz="2200" i="1" dirty="0"/>
              <a:t>The maximum annual contribution to a CESA is </a:t>
            </a:r>
            <a:r>
              <a:rPr lang="en-US" altLang="en-US" sz="2200" i="1" dirty="0" smtClean="0"/>
              <a:t>$___________.</a:t>
            </a:r>
            <a:endParaRPr lang="en-US" altLang="en-US" sz="2200" i="1" dirty="0"/>
          </a:p>
          <a:p>
            <a:pPr>
              <a:spcBef>
                <a:spcPts val="624"/>
              </a:spcBef>
              <a:spcAft>
                <a:spcPts val="1800"/>
              </a:spcAft>
            </a:pPr>
            <a:r>
              <a:rPr lang="en-US" altLang="en-US" sz="2200" b="1" i="1" dirty="0"/>
              <a:t>$2,000</a:t>
            </a:r>
          </a:p>
          <a:p>
            <a:pPr marL="457200" indent="-457200">
              <a:spcBef>
                <a:spcPts val="624"/>
              </a:spcBef>
              <a:buFont typeface="+mj-lt"/>
              <a:buAutoNum type="arabicPeriod" startAt="3"/>
            </a:pPr>
            <a:r>
              <a:rPr lang="en-US" altLang="en-US" sz="2200" i="1" dirty="0"/>
              <a:t>Contributions to CESA accounts begin to be phased-out when AGI reaches </a:t>
            </a:r>
            <a:r>
              <a:rPr lang="en-US" altLang="en-US" sz="2200" i="1" dirty="0" smtClean="0"/>
              <a:t>$__________ </a:t>
            </a:r>
            <a:r>
              <a:rPr lang="en-US" altLang="en-US" sz="2200" i="1" dirty="0"/>
              <a:t>for a single taxpayer.</a:t>
            </a:r>
          </a:p>
          <a:p>
            <a:pPr>
              <a:spcBef>
                <a:spcPts val="624"/>
              </a:spcBef>
            </a:pPr>
            <a:r>
              <a:rPr lang="en-US" altLang="en-US" sz="2200" b="1" i="1" dirty="0"/>
              <a:t>$95,000</a:t>
            </a:r>
          </a:p>
        </p:txBody>
      </p:sp>
    </p:spTree>
    <p:extLst>
      <p:ext uri="{BB962C8B-B14F-4D97-AF65-F5344CB8AC3E}">
        <p14:creationId xmlns:p14="http://schemas.microsoft.com/office/powerpoint/2010/main" val="8533965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831273" y="221418"/>
            <a:ext cx="7481455" cy="1383030"/>
          </a:xfrm>
        </p:spPr>
        <p:txBody>
          <a:bodyPr>
            <a:normAutofit fontScale="90000"/>
          </a:bodyPr>
          <a:lstStyle/>
          <a:p>
            <a:r>
              <a:rPr lang="en-US" dirty="0"/>
              <a:t>Learning Objective #4: </a:t>
            </a:r>
            <a:r>
              <a:rPr lang="en-US" altLang="en-US" dirty="0"/>
              <a:t>Tax-Deferred Nonretirement Plans Concept Check 11-4 </a:t>
            </a:r>
            <a:r>
              <a:rPr lang="en-US" altLang="en-US" sz="2000" dirty="0"/>
              <a:t>2 of 2</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startAt="4"/>
            </a:pPr>
            <a:r>
              <a:rPr lang="en-US" altLang="en-US" i="1" dirty="0"/>
              <a:t>Distributions from a Qualified Tuition Plan can be used for a computer used by the beneficiary student. True or False?</a:t>
            </a:r>
          </a:p>
          <a:p>
            <a:r>
              <a:rPr lang="en-US" altLang="en-US" b="1" i="1" dirty="0"/>
              <a:t>True</a:t>
            </a:r>
          </a:p>
        </p:txBody>
      </p:sp>
    </p:spTree>
    <p:extLst>
      <p:ext uri="{BB962C8B-B14F-4D97-AF65-F5344CB8AC3E}">
        <p14:creationId xmlns:p14="http://schemas.microsoft.com/office/powerpoint/2010/main" val="28806083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152267"/>
            <a:ext cx="9052560" cy="1521333"/>
          </a:xfrm>
        </p:spPr>
        <p:txBody>
          <a:bodyPr/>
          <a:lstStyle/>
          <a:p>
            <a:r>
              <a:rPr lang="en-US" sz="3200" dirty="0"/>
              <a:t>Learning Objective #5: </a:t>
            </a:r>
            <a:r>
              <a:rPr lang="en-US" altLang="en-US" sz="3200" dirty="0"/>
              <a:t>Distributions </a:t>
            </a:r>
            <a:r>
              <a:rPr lang="en-US" altLang="en-US" sz="1800" dirty="0"/>
              <a:t>1 of 5</a:t>
            </a:r>
            <a:endParaRPr lang="en-US" sz="18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Generally, distributions are taxable if contributions were deductible.</a:t>
            </a:r>
          </a:p>
          <a:p>
            <a:r>
              <a:rPr lang="en-US" dirty="0"/>
              <a:t>When some (but not all) contributions were made with previously taxed dollars, then distributions will be partially tax free and partially taxable. Use simplified method.</a:t>
            </a:r>
          </a:p>
        </p:txBody>
      </p:sp>
    </p:spTree>
    <p:extLst>
      <p:ext uri="{BB962C8B-B14F-4D97-AF65-F5344CB8AC3E}">
        <p14:creationId xmlns:p14="http://schemas.microsoft.com/office/powerpoint/2010/main" val="34720876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152267"/>
            <a:ext cx="9052560" cy="1521333"/>
          </a:xfrm>
        </p:spPr>
        <p:txBody>
          <a:bodyPr/>
          <a:lstStyle/>
          <a:p>
            <a:r>
              <a:rPr lang="en-US" sz="3200" dirty="0"/>
              <a:t>Learning Objective #5: </a:t>
            </a:r>
            <a:r>
              <a:rPr lang="en-US" altLang="en-US" sz="3200" dirty="0"/>
              <a:t>Distributions </a:t>
            </a:r>
            <a:r>
              <a:rPr lang="en-US" altLang="en-US" sz="1800" dirty="0"/>
              <a:t>2 of 5</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Simplified method. For cases where distributions are partially taxable.</a:t>
            </a:r>
          </a:p>
          <a:p>
            <a:pPr marL="457200" indent="-457200">
              <a:buFont typeface="Arial" panose="020B0604020202020204" pitchFamily="34" charset="0"/>
              <a:buChar char="•"/>
            </a:pPr>
            <a:r>
              <a:rPr lang="en-US" dirty="0"/>
              <a:t>Determine number of anticipated payments using single life or dual life tables in text</a:t>
            </a:r>
          </a:p>
          <a:p>
            <a:pPr marL="457200" indent="-457200">
              <a:buFont typeface="Arial" panose="020B0604020202020204" pitchFamily="34" charset="0"/>
              <a:buChar char="•"/>
            </a:pPr>
            <a:r>
              <a:rPr lang="en-US" dirty="0"/>
              <a:t>Determine total contributions from previously-taxed dollars.</a:t>
            </a:r>
          </a:p>
          <a:p>
            <a:pPr marL="457200" indent="-457200">
              <a:buFont typeface="Arial" panose="020B0604020202020204" pitchFamily="34" charset="0"/>
              <a:buChar char="•"/>
            </a:pPr>
            <a:r>
              <a:rPr lang="en-US" dirty="0"/>
              <a:t>Fraction: previously taxed $ / # payments</a:t>
            </a:r>
          </a:p>
          <a:p>
            <a:pPr marL="457200" indent="-457200">
              <a:buFont typeface="Arial" panose="020B0604020202020204" pitchFamily="34" charset="0"/>
              <a:buChar char="•"/>
            </a:pPr>
            <a:r>
              <a:rPr lang="en-US" dirty="0"/>
              <a:t>Fraction represents proportion of each payment that will be tax-free.</a:t>
            </a:r>
          </a:p>
        </p:txBody>
      </p:sp>
    </p:spTree>
    <p:extLst>
      <p:ext uri="{BB962C8B-B14F-4D97-AF65-F5344CB8AC3E}">
        <p14:creationId xmlns:p14="http://schemas.microsoft.com/office/powerpoint/2010/main" val="1098997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76200"/>
            <a:ext cx="9052560" cy="1673466"/>
          </a:xfrm>
        </p:spPr>
        <p:txBody>
          <a:bodyPr/>
          <a:lstStyle/>
          <a:p>
            <a:r>
              <a:rPr lang="en-US" sz="3200" dirty="0"/>
              <a:t>Learning Objective #1: </a:t>
            </a:r>
            <a:r>
              <a:rPr lang="en-US" altLang="en-US" sz="3200" dirty="0"/>
              <a:t>The Basics </a:t>
            </a:r>
            <a:r>
              <a:rPr lang="en-US" altLang="en-US" sz="1800" dirty="0"/>
              <a:t>2 of 3</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Understand retirement plan terminology</a:t>
            </a:r>
          </a:p>
          <a:p>
            <a:pPr marL="457200" indent="-457200">
              <a:buFont typeface="Arial" panose="020B0604020202020204" pitchFamily="34" charset="0"/>
              <a:buChar char="•"/>
            </a:pPr>
            <a:r>
              <a:rPr lang="en-US" dirty="0"/>
              <a:t>Annuity</a:t>
            </a:r>
          </a:p>
          <a:p>
            <a:pPr marL="457200" indent="-457200">
              <a:buFont typeface="Arial" panose="020B0604020202020204" pitchFamily="34" charset="0"/>
              <a:buChar char="•"/>
            </a:pPr>
            <a:r>
              <a:rPr lang="en-US" dirty="0"/>
              <a:t>Beneficiary</a:t>
            </a:r>
          </a:p>
          <a:p>
            <a:pPr marL="457200" indent="-457200">
              <a:buFont typeface="Arial" panose="020B0604020202020204" pitchFamily="34" charset="0"/>
              <a:buChar char="•"/>
            </a:pPr>
            <a:r>
              <a:rPr lang="en-US" dirty="0"/>
              <a:t>Contributions</a:t>
            </a:r>
          </a:p>
          <a:p>
            <a:pPr marL="457200" indent="-457200">
              <a:buFont typeface="Arial" panose="020B0604020202020204" pitchFamily="34" charset="0"/>
              <a:buChar char="•"/>
            </a:pPr>
            <a:r>
              <a:rPr lang="en-US" dirty="0"/>
              <a:t>Distributions</a:t>
            </a:r>
          </a:p>
          <a:p>
            <a:pPr marL="457200" indent="-457200">
              <a:buFont typeface="Arial" panose="020B0604020202020204" pitchFamily="34" charset="0"/>
              <a:buChar char="•"/>
            </a:pPr>
            <a:r>
              <a:rPr lang="en-US" dirty="0"/>
              <a:t>Donor</a:t>
            </a:r>
          </a:p>
          <a:p>
            <a:pPr marL="457200" indent="-457200">
              <a:buFont typeface="Arial" panose="020B0604020202020204" pitchFamily="34" charset="0"/>
              <a:buChar char="•"/>
            </a:pPr>
            <a:r>
              <a:rPr lang="en-US" dirty="0"/>
              <a:t>Tax-deferred retirement (or other) plan</a:t>
            </a:r>
          </a:p>
          <a:p>
            <a:pPr marL="457200" indent="-457200">
              <a:buFont typeface="Arial" panose="020B0604020202020204" pitchFamily="34" charset="0"/>
              <a:buChar char="•"/>
            </a:pPr>
            <a:r>
              <a:rPr lang="en-US" dirty="0"/>
              <a:t>Trustee</a:t>
            </a:r>
          </a:p>
          <a:p>
            <a:r>
              <a:rPr lang="en-US" dirty="0"/>
              <a:t>See buzzwords box on page 11-3.</a:t>
            </a:r>
          </a:p>
        </p:txBody>
      </p:sp>
    </p:spTree>
    <p:extLst>
      <p:ext uri="{BB962C8B-B14F-4D97-AF65-F5344CB8AC3E}">
        <p14:creationId xmlns:p14="http://schemas.microsoft.com/office/powerpoint/2010/main" val="41809278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152267"/>
            <a:ext cx="9052560" cy="1521333"/>
          </a:xfrm>
        </p:spPr>
        <p:txBody>
          <a:bodyPr/>
          <a:lstStyle/>
          <a:p>
            <a:r>
              <a:rPr lang="en-US" sz="3200" dirty="0"/>
              <a:t>Learning Objective #5: </a:t>
            </a:r>
            <a:r>
              <a:rPr lang="en-US" altLang="en-US" sz="3200" dirty="0"/>
              <a:t>Distributions </a:t>
            </a:r>
            <a:r>
              <a:rPr lang="en-US" altLang="en-US" sz="1800" dirty="0"/>
              <a:t>3 of 5</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Other plans have Required Minimum Distributions (RMD) that must begin by April 1 of year following the year taxpayer reaches age 70 ½</a:t>
            </a:r>
          </a:p>
          <a:p>
            <a:r>
              <a:rPr lang="en-US" dirty="0"/>
              <a:t>RMD is based on life expectancy tables from IRS (normally Table III in text)</a:t>
            </a:r>
          </a:p>
          <a:p>
            <a:r>
              <a:rPr lang="en-US" dirty="0"/>
              <a:t>Use these IRS tables to determine life expectancy each year.</a:t>
            </a:r>
          </a:p>
        </p:txBody>
      </p:sp>
    </p:spTree>
    <p:extLst>
      <p:ext uri="{BB962C8B-B14F-4D97-AF65-F5344CB8AC3E}">
        <p14:creationId xmlns:p14="http://schemas.microsoft.com/office/powerpoint/2010/main" val="6827989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76200"/>
            <a:ext cx="9052561" cy="1673466"/>
          </a:xfrm>
        </p:spPr>
        <p:txBody>
          <a:bodyPr/>
          <a:lstStyle/>
          <a:p>
            <a:r>
              <a:rPr lang="en-US" sz="3200" dirty="0"/>
              <a:t>Learning Objective #5: </a:t>
            </a:r>
            <a:r>
              <a:rPr lang="en-US" altLang="en-US" sz="3200" dirty="0"/>
              <a:t>Distributions </a:t>
            </a:r>
            <a:r>
              <a:rPr lang="en-US" altLang="en-US" sz="1800" dirty="0"/>
              <a:t>4 of 5</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Roth IRA distributions are generally not taxable.</a:t>
            </a:r>
          </a:p>
          <a:p>
            <a:pPr marL="457200" indent="-457200">
              <a:buFont typeface="Arial" panose="020B0604020202020204" pitchFamily="34" charset="0"/>
              <a:buChar char="•"/>
            </a:pPr>
            <a:r>
              <a:rPr lang="en-US" dirty="0"/>
              <a:t>Earnings are taxable if withdrawn prior to an initial five-year holding period.</a:t>
            </a:r>
          </a:p>
          <a:p>
            <a:r>
              <a:rPr lang="en-US" dirty="0"/>
              <a:t>Coverdell Education Savings Account distributions are tax-free if used to pay for qualified education expenses of beneficiary.</a:t>
            </a:r>
          </a:p>
          <a:p>
            <a:pPr marL="457200" indent="-457200">
              <a:buFont typeface="Arial" panose="020B0604020202020204" pitchFamily="34" charset="0"/>
              <a:buChar char="•"/>
            </a:pPr>
            <a:r>
              <a:rPr lang="en-US" dirty="0"/>
              <a:t>Can’t use education expenses paid by CESA also for American Opportunity/Hope or lifetime learning credits</a:t>
            </a:r>
          </a:p>
        </p:txBody>
      </p:sp>
    </p:spTree>
    <p:extLst>
      <p:ext uri="{BB962C8B-B14F-4D97-AF65-F5344CB8AC3E}">
        <p14:creationId xmlns:p14="http://schemas.microsoft.com/office/powerpoint/2010/main" val="19220482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152267"/>
            <a:ext cx="9052560" cy="1521333"/>
          </a:xfrm>
        </p:spPr>
        <p:txBody>
          <a:bodyPr/>
          <a:lstStyle/>
          <a:p>
            <a:r>
              <a:rPr lang="en-US" sz="3200" dirty="0"/>
              <a:t>Learning Objective #5: </a:t>
            </a:r>
            <a:r>
              <a:rPr lang="en-US" altLang="en-US" sz="3200" dirty="0"/>
              <a:t>Distributions </a:t>
            </a:r>
            <a:r>
              <a:rPr lang="en-US" altLang="en-US" sz="1800" dirty="0"/>
              <a:t>5 of 5</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Premature distributions generally subject to 10% penalty.</a:t>
            </a:r>
          </a:p>
          <a:p>
            <a:pPr marL="457200" indent="-457200">
              <a:buFont typeface="Arial" panose="020B0604020202020204" pitchFamily="34" charset="0"/>
              <a:buChar char="•"/>
            </a:pPr>
            <a:r>
              <a:rPr lang="en-US" dirty="0"/>
              <a:t>Some exceptions apply. See list on page 11-19</a:t>
            </a:r>
          </a:p>
          <a:p>
            <a:r>
              <a:rPr lang="en-US" dirty="0"/>
              <a:t>Rollovers are generally tax-free. Rollovers to a Roth IRA are taxable.</a:t>
            </a:r>
          </a:p>
          <a:p>
            <a:pPr marL="457200" indent="-457200">
              <a:buFont typeface="Arial" panose="020B0604020202020204" pitchFamily="34" charset="0"/>
              <a:buChar char="•"/>
            </a:pPr>
            <a:r>
              <a:rPr lang="en-US" dirty="0"/>
              <a:t>If rollover $ are distributed to the taxpayer, there is a 60-day window to deposit $ in new plan. Otherwise, the entire amount is taxable.</a:t>
            </a:r>
          </a:p>
        </p:txBody>
      </p:sp>
    </p:spTree>
    <p:extLst>
      <p:ext uri="{BB962C8B-B14F-4D97-AF65-F5344CB8AC3E}">
        <p14:creationId xmlns:p14="http://schemas.microsoft.com/office/powerpoint/2010/main" val="6945946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76200"/>
            <a:ext cx="9052560" cy="1673466"/>
          </a:xfrm>
        </p:spPr>
        <p:txBody>
          <a:bodyPr>
            <a:normAutofit/>
          </a:bodyPr>
          <a:lstStyle/>
          <a:p>
            <a:r>
              <a:rPr lang="en-US" sz="3200" dirty="0"/>
              <a:t>Learning Objective #5: </a:t>
            </a:r>
            <a:r>
              <a:rPr lang="en-US" altLang="en-US" sz="3200" dirty="0"/>
              <a:t>Distributions</a:t>
            </a:r>
            <a:br>
              <a:rPr lang="en-US" altLang="en-US" sz="3200" dirty="0"/>
            </a:br>
            <a:r>
              <a:rPr lang="en-US" altLang="en-US" sz="3200" dirty="0"/>
              <a:t>Concept Check 11-5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57200" indent="-457200">
              <a:spcBef>
                <a:spcPts val="624"/>
              </a:spcBef>
              <a:buFont typeface="+mj-lt"/>
              <a:buAutoNum type="arabicPeriod"/>
            </a:pPr>
            <a:r>
              <a:rPr lang="en-US" altLang="en-US" sz="2200" i="1" dirty="0"/>
              <a:t>A participant in a defined-benefit plan is only entitled to only a stream of payments.</a:t>
            </a:r>
          </a:p>
          <a:p>
            <a:pPr>
              <a:spcBef>
                <a:spcPts val="624"/>
              </a:spcBef>
              <a:spcAft>
                <a:spcPts val="1800"/>
              </a:spcAft>
            </a:pPr>
            <a:r>
              <a:rPr lang="en-US" altLang="en-US" sz="2200" b="1" i="1" dirty="0"/>
              <a:t>True</a:t>
            </a:r>
          </a:p>
          <a:p>
            <a:pPr marL="457200" indent="-457200">
              <a:spcBef>
                <a:spcPts val="624"/>
              </a:spcBef>
              <a:buFont typeface="+mj-lt"/>
              <a:buAutoNum type="arabicPeriod" startAt="2"/>
            </a:pPr>
            <a:r>
              <a:rPr lang="en-US" altLang="en-US" sz="2200" i="1" dirty="0"/>
              <a:t>Distributions from qualified pension plans may be taxable, nontaxable, or both.</a:t>
            </a:r>
          </a:p>
          <a:p>
            <a:pPr>
              <a:spcBef>
                <a:spcPts val="624"/>
              </a:spcBef>
              <a:spcAft>
                <a:spcPts val="1800"/>
              </a:spcAft>
            </a:pPr>
            <a:r>
              <a:rPr lang="en-US" altLang="en-US" sz="2200" b="1" i="1" dirty="0"/>
              <a:t>True</a:t>
            </a:r>
          </a:p>
          <a:p>
            <a:pPr marL="457200" indent="-457200">
              <a:spcBef>
                <a:spcPts val="624"/>
              </a:spcBef>
              <a:buFont typeface="+mj-lt"/>
              <a:buAutoNum type="arabicPeriod" startAt="3"/>
            </a:pPr>
            <a:r>
              <a:rPr lang="en-US" altLang="en-US" sz="2200" i="1" dirty="0"/>
              <a:t>The number of anticipated payments from a pension plan for a single individual, age 68, is  ______.</a:t>
            </a:r>
          </a:p>
          <a:p>
            <a:pPr>
              <a:spcBef>
                <a:spcPts val="624"/>
              </a:spcBef>
            </a:pPr>
            <a:r>
              <a:rPr lang="en-US" altLang="en-US" sz="2200" b="1" i="1" dirty="0"/>
              <a:t>210</a:t>
            </a:r>
          </a:p>
        </p:txBody>
      </p:sp>
    </p:spTree>
    <p:extLst>
      <p:ext uri="{BB962C8B-B14F-4D97-AF65-F5344CB8AC3E}">
        <p14:creationId xmlns:p14="http://schemas.microsoft.com/office/powerpoint/2010/main" val="34393551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76200"/>
            <a:ext cx="9052560" cy="1673466"/>
          </a:xfrm>
        </p:spPr>
        <p:txBody>
          <a:bodyPr>
            <a:normAutofit/>
          </a:bodyPr>
          <a:lstStyle/>
          <a:p>
            <a:r>
              <a:rPr lang="en-US" sz="3200" dirty="0"/>
              <a:t>Learning Objective #5: </a:t>
            </a:r>
            <a:r>
              <a:rPr lang="en-US" altLang="en-US" sz="3200" dirty="0"/>
              <a:t>Distributions</a:t>
            </a:r>
            <a:br>
              <a:rPr lang="en-US" altLang="en-US" sz="3200" dirty="0"/>
            </a:br>
            <a:r>
              <a:rPr lang="en-US" altLang="en-US" sz="3200" dirty="0"/>
              <a:t>Concept Check 11-5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startAt="4"/>
            </a:pPr>
            <a:r>
              <a:rPr lang="en-US" altLang="en-US" i="1" dirty="0"/>
              <a:t>The number of anticipated payments from a pension plan for a married couple ages 59 and 63 is  ______.</a:t>
            </a:r>
          </a:p>
          <a:p>
            <a:pPr>
              <a:spcAft>
                <a:spcPts val="1800"/>
              </a:spcAft>
            </a:pPr>
            <a:r>
              <a:rPr lang="en-US" altLang="en-US" b="1" i="1" dirty="0"/>
              <a:t>310</a:t>
            </a:r>
            <a:endParaRPr lang="en-US" altLang="en-US" i="1" dirty="0"/>
          </a:p>
          <a:p>
            <a:pPr marL="457200" indent="-457200">
              <a:buFont typeface="+mj-lt"/>
              <a:buAutoNum type="arabicPeriod" startAt="5"/>
            </a:pPr>
            <a:r>
              <a:rPr lang="en-US" altLang="en-US" i="1" dirty="0"/>
              <a:t>Distributions are required from a traditional IRA.</a:t>
            </a:r>
          </a:p>
          <a:p>
            <a:r>
              <a:rPr lang="en-US" altLang="en-US" b="1" i="1" dirty="0"/>
              <a:t>True</a:t>
            </a:r>
          </a:p>
        </p:txBody>
      </p:sp>
    </p:spTree>
    <p:extLst>
      <p:ext uri="{BB962C8B-B14F-4D97-AF65-F5344CB8AC3E}">
        <p14:creationId xmlns:p14="http://schemas.microsoft.com/office/powerpoint/2010/main" val="29783136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76200"/>
            <a:ext cx="9052560" cy="1673466"/>
          </a:xfrm>
        </p:spPr>
        <p:txBody>
          <a:bodyPr>
            <a:normAutofit/>
          </a:bodyPr>
          <a:lstStyle/>
          <a:p>
            <a:r>
              <a:rPr lang="en-US" sz="3200" dirty="0"/>
              <a:t>Learning Objective #5: </a:t>
            </a:r>
            <a:r>
              <a:rPr lang="en-US" altLang="en-US" sz="3200" dirty="0"/>
              <a:t>Distributions</a:t>
            </a:r>
            <a:br>
              <a:rPr lang="en-US" altLang="en-US" sz="3200" dirty="0"/>
            </a:br>
            <a:r>
              <a:rPr lang="en-US" altLang="en-US" sz="3200" dirty="0"/>
              <a:t>Concept Check 11-6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a:pPr>
            <a:r>
              <a:rPr lang="en-US" altLang="en-US" i="1" dirty="0"/>
              <a:t>IRA distributions are taxable if funded with deductible contributions.</a:t>
            </a:r>
          </a:p>
          <a:p>
            <a:pPr>
              <a:spcAft>
                <a:spcPts val="1800"/>
              </a:spcAft>
            </a:pPr>
            <a:r>
              <a:rPr lang="en-US" altLang="en-US" b="1" i="1" dirty="0"/>
              <a:t>True</a:t>
            </a:r>
          </a:p>
          <a:p>
            <a:pPr marL="457200" indent="-457200">
              <a:buFont typeface="+mj-lt"/>
              <a:buAutoNum type="arabicPeriod" startAt="2"/>
            </a:pPr>
            <a:r>
              <a:rPr lang="en-US" altLang="en-US" i="1" dirty="0"/>
              <a:t>Distributions are never required from a Roth IRA.</a:t>
            </a:r>
          </a:p>
          <a:p>
            <a:r>
              <a:rPr lang="en-US" altLang="en-US" b="1" i="1" dirty="0"/>
              <a:t>True</a:t>
            </a:r>
          </a:p>
        </p:txBody>
      </p:sp>
    </p:spTree>
    <p:extLst>
      <p:ext uri="{BB962C8B-B14F-4D97-AF65-F5344CB8AC3E}">
        <p14:creationId xmlns:p14="http://schemas.microsoft.com/office/powerpoint/2010/main" val="7785493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76200"/>
            <a:ext cx="9052560" cy="1673466"/>
          </a:xfrm>
        </p:spPr>
        <p:txBody>
          <a:bodyPr>
            <a:normAutofit/>
          </a:bodyPr>
          <a:lstStyle/>
          <a:p>
            <a:r>
              <a:rPr lang="en-US" sz="3200" dirty="0"/>
              <a:t>Learning Objective #5: </a:t>
            </a:r>
            <a:r>
              <a:rPr lang="en-US" altLang="en-US" sz="3200" dirty="0"/>
              <a:t>Distributions</a:t>
            </a:r>
            <a:br>
              <a:rPr lang="en-US" altLang="en-US" sz="3200" dirty="0"/>
            </a:br>
            <a:r>
              <a:rPr lang="en-US" altLang="en-US" sz="3200" dirty="0"/>
              <a:t>Concept Check 11-6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57200" indent="-457200">
              <a:spcBef>
                <a:spcPts val="624"/>
              </a:spcBef>
              <a:buFont typeface="+mj-lt"/>
              <a:buAutoNum type="arabicPeriod" startAt="3"/>
            </a:pPr>
            <a:r>
              <a:rPr lang="en-US" altLang="en-US" i="1" dirty="0"/>
              <a:t>For an individual age 65, Roth IRA distributions are not taxable if they have been held for at least five years.</a:t>
            </a:r>
          </a:p>
          <a:p>
            <a:pPr>
              <a:spcBef>
                <a:spcPts val="624"/>
              </a:spcBef>
              <a:spcAft>
                <a:spcPts val="3000"/>
              </a:spcAft>
            </a:pPr>
            <a:r>
              <a:rPr lang="en-US" altLang="en-US" b="1" i="1" dirty="0"/>
              <a:t>True</a:t>
            </a:r>
            <a:endParaRPr lang="en-US" altLang="en-US" i="1" dirty="0"/>
          </a:p>
          <a:p>
            <a:pPr marL="457200" indent="-457200">
              <a:spcBef>
                <a:spcPts val="624"/>
              </a:spcBef>
              <a:buFont typeface="+mj-lt"/>
              <a:buAutoNum type="arabicPeriod" startAt="4"/>
            </a:pPr>
            <a:r>
              <a:rPr lang="en-US" altLang="en-US" i="1" dirty="0"/>
              <a:t>Distributions from Coverdell Education Savings Accounts can be used for any purpose once the beneficiary reaches age 30.</a:t>
            </a:r>
          </a:p>
          <a:p>
            <a:pPr>
              <a:spcBef>
                <a:spcPts val="624"/>
              </a:spcBef>
            </a:pPr>
            <a:r>
              <a:rPr lang="en-US" altLang="en-US" b="1" i="1" dirty="0"/>
              <a:t>False</a:t>
            </a:r>
          </a:p>
        </p:txBody>
      </p:sp>
    </p:spTree>
    <p:extLst>
      <p:ext uri="{BB962C8B-B14F-4D97-AF65-F5344CB8AC3E}">
        <p14:creationId xmlns:p14="http://schemas.microsoft.com/office/powerpoint/2010/main" val="15557999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76200"/>
            <a:ext cx="9052560" cy="1673466"/>
          </a:xfrm>
        </p:spPr>
        <p:txBody>
          <a:bodyPr/>
          <a:lstStyle/>
          <a:p>
            <a:r>
              <a:rPr lang="en-US" sz="3200" dirty="0"/>
              <a:t>Learning Objective #6: </a:t>
            </a:r>
            <a:r>
              <a:rPr lang="en-US" altLang="en-US" sz="3200" dirty="0"/>
              <a:t>Annuities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a:spcBef>
                <a:spcPts val="624"/>
              </a:spcBef>
            </a:pPr>
            <a:r>
              <a:rPr lang="en-US" sz="2400" dirty="0"/>
              <a:t>An annuity is a series of payments pursuant to a contract.</a:t>
            </a:r>
          </a:p>
          <a:p>
            <a:pPr>
              <a:spcBef>
                <a:spcPts val="624"/>
              </a:spcBef>
            </a:pPr>
            <a:r>
              <a:rPr lang="en-US" sz="2400" dirty="0"/>
              <a:t>Normally, annuity payments are partially taxable and partially tax-free to recipient</a:t>
            </a:r>
          </a:p>
          <a:p>
            <a:pPr>
              <a:spcBef>
                <a:spcPts val="624"/>
              </a:spcBef>
            </a:pPr>
            <a:r>
              <a:rPr lang="en-US" sz="2400" dirty="0"/>
              <a:t>The tax-free component is based on the cost of the annuity contract and expected return</a:t>
            </a:r>
          </a:p>
          <a:p>
            <a:pPr>
              <a:spcBef>
                <a:spcPts val="624"/>
              </a:spcBef>
            </a:pPr>
            <a:r>
              <a:rPr lang="en-US" sz="2400" dirty="0"/>
              <a:t>The cost of the annuity contract is the amount the recipient paid for the contract.</a:t>
            </a:r>
          </a:p>
          <a:p>
            <a:pPr marL="457200" indent="-457200">
              <a:spcBef>
                <a:spcPts val="624"/>
              </a:spcBef>
              <a:buFont typeface="Arial" panose="020B0604020202020204" pitchFamily="34" charset="0"/>
              <a:buChar char="•"/>
            </a:pPr>
            <a:r>
              <a:rPr lang="en-US" sz="2400" dirty="0"/>
              <a:t>The portion of the payments that is represented by the cost of the contract is tax-free.</a:t>
            </a:r>
          </a:p>
        </p:txBody>
      </p:sp>
    </p:spTree>
    <p:extLst>
      <p:ext uri="{BB962C8B-B14F-4D97-AF65-F5344CB8AC3E}">
        <p14:creationId xmlns:p14="http://schemas.microsoft.com/office/powerpoint/2010/main" val="20095494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 y="76200"/>
            <a:ext cx="9052560" cy="1673466"/>
          </a:xfrm>
        </p:spPr>
        <p:txBody>
          <a:bodyPr/>
          <a:lstStyle/>
          <a:p>
            <a:r>
              <a:rPr lang="en-US" sz="3200" dirty="0"/>
              <a:t>Learning Objective #6: </a:t>
            </a:r>
            <a:r>
              <a:rPr lang="en-US" altLang="en-US" sz="3200" dirty="0"/>
              <a:t>Annuities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The expected return is the total amount the recipient anticipates receiving over the annuity contract.</a:t>
            </a:r>
          </a:p>
          <a:p>
            <a:pPr marL="457200" indent="-457200">
              <a:buFont typeface="Arial" panose="020B0604020202020204" pitchFamily="34" charset="0"/>
              <a:buChar char="•"/>
            </a:pPr>
            <a:r>
              <a:rPr lang="en-US" dirty="0"/>
              <a:t>For contracts that will last a specified amount of time, the expected return is the periodic payment × the number of payments.</a:t>
            </a:r>
          </a:p>
          <a:p>
            <a:pPr marL="457200" indent="-457200">
              <a:buFont typeface="Arial" panose="020B0604020202020204" pitchFamily="34" charset="0"/>
              <a:buChar char="•"/>
            </a:pPr>
            <a:r>
              <a:rPr lang="en-US" dirty="0"/>
              <a:t>For contracts that will provide payments for life, the recipient must refer to the life expectancy tables to determine length of time.</a:t>
            </a:r>
          </a:p>
        </p:txBody>
      </p:sp>
    </p:spTree>
    <p:extLst>
      <p:ext uri="{BB962C8B-B14F-4D97-AF65-F5344CB8AC3E}">
        <p14:creationId xmlns:p14="http://schemas.microsoft.com/office/powerpoint/2010/main" val="2492353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#6: </a:t>
            </a:r>
            <a:r>
              <a:rPr lang="en-US" altLang="en-US" sz="3200" dirty="0"/>
              <a:t>Annuities</a:t>
            </a:r>
            <a:br>
              <a:rPr lang="en-US" altLang="en-US" sz="3200" dirty="0"/>
            </a:br>
            <a:r>
              <a:rPr lang="en-US" altLang="en-US" sz="3200" dirty="0"/>
              <a:t>Concept Check 11-7</a:t>
            </a:r>
            <a:endParaRPr lang="en-US" sz="32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57200" indent="-457200">
              <a:spcBef>
                <a:spcPts val="624"/>
              </a:spcBef>
              <a:buFont typeface="+mj-lt"/>
              <a:buAutoNum type="arabicPeriod"/>
            </a:pPr>
            <a:r>
              <a:rPr lang="en-US" altLang="en-US" sz="2400" i="1" dirty="0"/>
              <a:t>An annuity is a ______ of payments under a ______.</a:t>
            </a:r>
          </a:p>
          <a:p>
            <a:pPr>
              <a:spcBef>
                <a:spcPts val="624"/>
              </a:spcBef>
              <a:spcAft>
                <a:spcPts val="1800"/>
              </a:spcAft>
            </a:pPr>
            <a:r>
              <a:rPr lang="en-US" altLang="en-US" sz="2400" b="1" i="1" dirty="0"/>
              <a:t>Series; contract</a:t>
            </a:r>
          </a:p>
          <a:p>
            <a:pPr marL="457200" indent="-457200">
              <a:spcBef>
                <a:spcPts val="624"/>
              </a:spcBef>
              <a:buFont typeface="+mj-lt"/>
              <a:buAutoNum type="arabicPeriod" startAt="2"/>
            </a:pPr>
            <a:r>
              <a:rPr lang="en-US" altLang="en-US" sz="2400" i="1" dirty="0"/>
              <a:t>Annuity payments are always the same amount each period.</a:t>
            </a:r>
          </a:p>
          <a:p>
            <a:pPr>
              <a:spcBef>
                <a:spcPts val="624"/>
              </a:spcBef>
              <a:spcAft>
                <a:spcPts val="1800"/>
              </a:spcAft>
            </a:pPr>
            <a:r>
              <a:rPr lang="en-US" altLang="en-US" sz="2400" b="1" i="1" dirty="0"/>
              <a:t>False</a:t>
            </a:r>
          </a:p>
          <a:p>
            <a:pPr marL="457200" indent="-457200">
              <a:spcBef>
                <a:spcPts val="624"/>
              </a:spcBef>
              <a:buFont typeface="+mj-lt"/>
              <a:buAutoNum type="arabicPeriod" startAt="3"/>
            </a:pPr>
            <a:r>
              <a:rPr lang="en-US" altLang="en-US" sz="2400" i="1" dirty="0"/>
              <a:t>Annuity payments often have a taxable component and a nontaxable component.</a:t>
            </a:r>
          </a:p>
          <a:p>
            <a:pPr>
              <a:spcBef>
                <a:spcPts val="624"/>
              </a:spcBef>
            </a:pPr>
            <a:r>
              <a:rPr lang="en-US" altLang="en-US" sz="2400" b="1" i="1" dirty="0"/>
              <a:t>True</a:t>
            </a:r>
          </a:p>
        </p:txBody>
      </p:sp>
    </p:spTree>
    <p:extLst>
      <p:ext uri="{BB962C8B-B14F-4D97-AF65-F5344CB8AC3E}">
        <p14:creationId xmlns:p14="http://schemas.microsoft.com/office/powerpoint/2010/main" val="4043510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a:xfrm>
            <a:off x="457200" y="152267"/>
            <a:ext cx="8229600" cy="1521333"/>
          </a:xfrm>
        </p:spPr>
        <p:txBody>
          <a:bodyPr/>
          <a:lstStyle/>
          <a:p>
            <a:r>
              <a:rPr lang="en-US" sz="3200" dirty="0"/>
              <a:t>Learning Objective #1: </a:t>
            </a:r>
            <a:r>
              <a:rPr lang="en-US" altLang="en-US" sz="3200" dirty="0"/>
              <a:t>The Basics </a:t>
            </a:r>
            <a:r>
              <a:rPr lang="en-US" altLang="en-US" sz="1800" dirty="0"/>
              <a:t>3 of 3</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Tax-deferred does not mean tax-free.</a:t>
            </a:r>
          </a:p>
          <a:p>
            <a:r>
              <a:rPr lang="en-US" dirty="0"/>
              <a:t>Generally, untaxed contributions are taxed when distributed. Previously-taxed contributions are not taxed on distribution.</a:t>
            </a:r>
          </a:p>
          <a:p>
            <a:r>
              <a:rPr lang="en-US" dirty="0"/>
              <a:t>Contributions can provide a tax deduction to the person/company that makes them.</a:t>
            </a:r>
          </a:p>
        </p:txBody>
      </p:sp>
    </p:spTree>
    <p:extLst>
      <p:ext uri="{BB962C8B-B14F-4D97-AF65-F5344CB8AC3E}">
        <p14:creationId xmlns:p14="http://schemas.microsoft.com/office/powerpoint/2010/main" val="2832617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lstStyle/>
          <a:p>
            <a:r>
              <a:rPr lang="en-US" sz="3200" dirty="0"/>
              <a:t>Learning Objective #1: </a:t>
            </a:r>
            <a:r>
              <a:rPr lang="en-US" altLang="en-US" sz="3200" dirty="0"/>
              <a:t>The Basics Concept Check 11-1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normAutofit/>
          </a:bodyPr>
          <a:lstStyle/>
          <a:p>
            <a:pPr marL="457200" indent="-457200">
              <a:spcBef>
                <a:spcPts val="624"/>
              </a:spcBef>
              <a:buFont typeface="+mj-lt"/>
              <a:buAutoNum type="arabicPeriod"/>
            </a:pPr>
            <a:r>
              <a:rPr lang="en-US" altLang="en-US" sz="2200" i="1" dirty="0"/>
              <a:t>Tax-deferred retirement accounts are, essentially, tax-free accounts.</a:t>
            </a:r>
          </a:p>
          <a:p>
            <a:pPr>
              <a:spcBef>
                <a:spcPts val="624"/>
              </a:spcBef>
              <a:spcAft>
                <a:spcPts val="1800"/>
              </a:spcAft>
            </a:pPr>
            <a:r>
              <a:rPr lang="en-US" altLang="en-US" sz="2200" b="1" i="1" dirty="0"/>
              <a:t>False</a:t>
            </a:r>
          </a:p>
          <a:p>
            <a:pPr marL="457200" indent="-457200">
              <a:spcBef>
                <a:spcPts val="624"/>
              </a:spcBef>
              <a:buFont typeface="+mj-lt"/>
              <a:buAutoNum type="arabicPeriod" startAt="2"/>
            </a:pPr>
            <a:r>
              <a:rPr lang="en-US" altLang="en-US" sz="2200" i="1" dirty="0"/>
              <a:t>The period in which accumulated assets are paid to plan beneficiaries is known as the _________ period.</a:t>
            </a:r>
          </a:p>
          <a:p>
            <a:pPr>
              <a:spcBef>
                <a:spcPts val="624"/>
              </a:spcBef>
              <a:spcAft>
                <a:spcPts val="1800"/>
              </a:spcAft>
            </a:pPr>
            <a:r>
              <a:rPr lang="en-US" altLang="en-US" sz="2200" b="1" i="1" dirty="0"/>
              <a:t>Distribution</a:t>
            </a:r>
          </a:p>
          <a:p>
            <a:pPr marL="457200" indent="-457200">
              <a:spcBef>
                <a:spcPts val="624"/>
              </a:spcBef>
              <a:buFont typeface="+mj-lt"/>
              <a:buAutoNum type="arabicPeriod" startAt="3"/>
            </a:pPr>
            <a:r>
              <a:rPr lang="en-US" altLang="en-US" sz="2200" i="1" dirty="0"/>
              <a:t>A Keogh plan is an example of an individual-based retirement plan. True or false?</a:t>
            </a:r>
          </a:p>
          <a:p>
            <a:pPr>
              <a:spcBef>
                <a:spcPts val="624"/>
              </a:spcBef>
            </a:pPr>
            <a:r>
              <a:rPr lang="en-US" altLang="en-US" sz="2200" b="1" i="1" dirty="0"/>
              <a:t>False</a:t>
            </a:r>
          </a:p>
        </p:txBody>
      </p:sp>
    </p:spTree>
    <p:extLst>
      <p:ext uri="{BB962C8B-B14F-4D97-AF65-F5344CB8AC3E}">
        <p14:creationId xmlns:p14="http://schemas.microsoft.com/office/powerpoint/2010/main" val="810529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lstStyle/>
          <a:p>
            <a:r>
              <a:rPr lang="en-US" sz="3200" dirty="0"/>
              <a:t>Learning Objective #1: </a:t>
            </a:r>
            <a:r>
              <a:rPr lang="en-US" altLang="en-US" sz="3200" dirty="0"/>
              <a:t>The Basics Concept Check 11-1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458200" cy="4495800"/>
          </a:xfrm>
        </p:spPr>
        <p:txBody>
          <a:bodyPr>
            <a:normAutofit/>
          </a:bodyPr>
          <a:lstStyle/>
          <a:p>
            <a:pPr marL="514350" indent="-514350">
              <a:buFont typeface="+mj-lt"/>
              <a:buAutoNum type="arabicPeriod" startAt="4"/>
            </a:pPr>
            <a:r>
              <a:rPr lang="en-US" altLang="en-US" i="1" dirty="0"/>
              <a:t>Two examples of employer-based retirement plans are _____________ and ___________.</a:t>
            </a:r>
          </a:p>
          <a:p>
            <a:pPr>
              <a:spcAft>
                <a:spcPts val="1800"/>
              </a:spcAft>
            </a:pPr>
            <a:r>
              <a:rPr lang="en-US" altLang="en-US" b="1" i="1" dirty="0"/>
              <a:t>Pick any 2 of: qualified pension/profit-sharing, 401(k), 403(b), Keogh, SEP, SIMPLE</a:t>
            </a:r>
          </a:p>
          <a:p>
            <a:pPr marL="465138" indent="-465138">
              <a:buFont typeface="+mj-lt"/>
              <a:buAutoNum type="arabicPeriod" startAt="5"/>
            </a:pPr>
            <a:r>
              <a:rPr lang="en-US" altLang="en-US" i="1" dirty="0"/>
              <a:t>Distributions from pension plans are taxable if the contributions were made using dollars that were not previously taxed.</a:t>
            </a:r>
          </a:p>
          <a:p>
            <a:r>
              <a:rPr lang="en-US" altLang="en-US" b="1" i="1" dirty="0"/>
              <a:t>True</a:t>
            </a:r>
          </a:p>
        </p:txBody>
      </p:sp>
    </p:spTree>
    <p:extLst>
      <p:ext uri="{BB962C8B-B14F-4D97-AF65-F5344CB8AC3E}">
        <p14:creationId xmlns:p14="http://schemas.microsoft.com/office/powerpoint/2010/main" val="3140471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#2: </a:t>
            </a:r>
            <a:r>
              <a:rPr lang="en-US" altLang="en-US" sz="3200" dirty="0"/>
              <a:t>Employer-Sponsored Retirement Plans </a:t>
            </a:r>
            <a:r>
              <a:rPr lang="en-US" altLang="en-US" sz="1800" dirty="0"/>
              <a:t>1 of 6</a:t>
            </a:r>
            <a:endParaRPr lang="en-US" sz="1800"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Employer-sponsored plans include:</a:t>
            </a:r>
          </a:p>
          <a:p>
            <a:pPr marL="457200" indent="-457200">
              <a:buFont typeface="Arial" panose="020B0604020202020204" pitchFamily="34" charset="0"/>
              <a:buChar char="•"/>
            </a:pPr>
            <a:r>
              <a:rPr lang="en-US" dirty="0"/>
              <a:t>Qualified pension and profit-sharing plans</a:t>
            </a:r>
          </a:p>
          <a:p>
            <a:pPr marL="457200" indent="-457200">
              <a:buFont typeface="Arial" panose="020B0604020202020204" pitchFamily="34" charset="0"/>
              <a:buChar char="•"/>
            </a:pPr>
            <a:r>
              <a:rPr lang="en-US" dirty="0"/>
              <a:t>401(k) plans</a:t>
            </a:r>
          </a:p>
          <a:p>
            <a:pPr marL="457200" indent="-457200">
              <a:buFont typeface="Arial" panose="020B0604020202020204" pitchFamily="34" charset="0"/>
              <a:buChar char="•"/>
            </a:pPr>
            <a:r>
              <a:rPr lang="en-US" dirty="0"/>
              <a:t>403(b) plans</a:t>
            </a:r>
          </a:p>
          <a:p>
            <a:pPr marL="457200" indent="-457200">
              <a:buFont typeface="Arial" panose="020B0604020202020204" pitchFamily="34" charset="0"/>
              <a:buChar char="•"/>
            </a:pPr>
            <a:r>
              <a:rPr lang="en-US" dirty="0"/>
              <a:t>Keogh plans</a:t>
            </a:r>
          </a:p>
          <a:p>
            <a:pPr marL="457200" indent="-457200">
              <a:buFont typeface="Arial" panose="020B0604020202020204" pitchFamily="34" charset="0"/>
              <a:buChar char="•"/>
            </a:pPr>
            <a:r>
              <a:rPr lang="en-US" dirty="0"/>
              <a:t>Simplified Employee Pensions (SEP)</a:t>
            </a:r>
          </a:p>
          <a:p>
            <a:pPr marL="457200" indent="-457200">
              <a:buFont typeface="Arial" panose="020B0604020202020204" pitchFamily="34" charset="0"/>
              <a:buChar char="•"/>
            </a:pPr>
            <a:r>
              <a:rPr lang="en-US" dirty="0"/>
              <a:t>SIMPLE plans</a:t>
            </a:r>
          </a:p>
        </p:txBody>
      </p:sp>
    </p:spTree>
    <p:extLst>
      <p:ext uri="{BB962C8B-B14F-4D97-AF65-F5344CB8AC3E}">
        <p14:creationId xmlns:p14="http://schemas.microsoft.com/office/powerpoint/2010/main" val="3396719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#2: </a:t>
            </a:r>
            <a:r>
              <a:rPr lang="en-US" altLang="en-US" sz="3200" dirty="0"/>
              <a:t>Employer-Sponsored Retirement Plans </a:t>
            </a:r>
            <a:r>
              <a:rPr lang="en-US" altLang="en-US" sz="1800" dirty="0"/>
              <a:t>2 of 6</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Plans provide benefits to employers and employees</a:t>
            </a:r>
          </a:p>
          <a:p>
            <a:pPr marL="457200" indent="-457200">
              <a:buFont typeface="Arial" panose="020B0604020202020204" pitchFamily="34" charset="0"/>
              <a:buChar char="•"/>
            </a:pPr>
            <a:r>
              <a:rPr lang="en-US" dirty="0"/>
              <a:t>Employer gets immediate deduction for contributions.</a:t>
            </a:r>
          </a:p>
          <a:p>
            <a:pPr marL="457200" indent="-457200">
              <a:buFont typeface="Arial" panose="020B0604020202020204" pitchFamily="34" charset="0"/>
              <a:buChar char="•"/>
            </a:pPr>
            <a:r>
              <a:rPr lang="en-US" dirty="0"/>
              <a:t>Employer contributions are not compensation to employee.</a:t>
            </a:r>
          </a:p>
          <a:p>
            <a:pPr marL="457200" indent="-457200">
              <a:buFont typeface="Arial" panose="020B0604020202020204" pitchFamily="34" charset="0"/>
              <a:buChar char="•"/>
            </a:pPr>
            <a:r>
              <a:rPr lang="en-US" dirty="0"/>
              <a:t>Earnings from plan investments are not taxed when earned.</a:t>
            </a:r>
          </a:p>
          <a:p>
            <a:pPr marL="457200" indent="-457200">
              <a:buFont typeface="Arial" panose="020B0604020202020204" pitchFamily="34" charset="0"/>
              <a:buChar char="•"/>
            </a:pPr>
            <a:r>
              <a:rPr lang="en-US" dirty="0"/>
              <a:t>Plan assets or earnings are not taxable to employee until withdrawn.</a:t>
            </a:r>
          </a:p>
        </p:txBody>
      </p:sp>
    </p:spTree>
    <p:extLst>
      <p:ext uri="{BB962C8B-B14F-4D97-AF65-F5344CB8AC3E}">
        <p14:creationId xmlns:p14="http://schemas.microsoft.com/office/powerpoint/2010/main" val="1899994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988E28-D3A4-48E2-BF8F-D19F97B2AEB0}"/>
              </a:ext>
            </a:extLst>
          </p:cNvPr>
          <p:cNvSpPr>
            <a:spLocks noGrp="1"/>
          </p:cNvSpPr>
          <p:nvPr>
            <p:ph type="title"/>
          </p:nvPr>
        </p:nvSpPr>
        <p:spPr/>
        <p:txBody>
          <a:bodyPr>
            <a:normAutofit/>
          </a:bodyPr>
          <a:lstStyle/>
          <a:p>
            <a:r>
              <a:rPr lang="en-US" sz="3200" dirty="0"/>
              <a:t>Learning Objective #2: </a:t>
            </a:r>
            <a:r>
              <a:rPr lang="en-US" altLang="en-US" sz="3200" dirty="0"/>
              <a:t>Employer-Sponsored Retirement Plans </a:t>
            </a:r>
            <a:r>
              <a:rPr lang="en-US" altLang="en-US" sz="1800" dirty="0"/>
              <a:t>3 of 6</a:t>
            </a:r>
            <a:endParaRPr lang="en-US" dirty="0"/>
          </a:p>
        </p:txBody>
      </p:sp>
      <p:sp>
        <p:nvSpPr>
          <p:cNvPr id="3" name="Content Placeholder 2">
            <a:extLst>
              <a:ext uri="{FF2B5EF4-FFF2-40B4-BE49-F238E27FC236}">
                <a16:creationId xmlns:a16="http://schemas.microsoft.com/office/drawing/2014/main" xmlns="" id="{543E25BF-2415-40DE-9BF8-3801EEF902C8}"/>
              </a:ext>
            </a:extLst>
          </p:cNvPr>
          <p:cNvSpPr>
            <a:spLocks noGrp="1"/>
          </p:cNvSpPr>
          <p:nvPr>
            <p:ph sz="quarter" idx="10"/>
          </p:nvPr>
        </p:nvSpPr>
        <p:spPr>
          <a:xfrm>
            <a:off x="457200" y="1981200"/>
            <a:ext cx="8229600" cy="4572000"/>
          </a:xfrm>
        </p:spPr>
        <p:txBody>
          <a:bodyPr/>
          <a:lstStyle/>
          <a:p>
            <a:r>
              <a:rPr lang="en-US" dirty="0"/>
              <a:t>Defined-contribution plans pre-establish the amount of the contribution</a:t>
            </a:r>
          </a:p>
          <a:p>
            <a:pPr marL="457200" indent="-457200">
              <a:buFont typeface="Arial" panose="020B0604020202020204" pitchFamily="34" charset="0"/>
              <a:buChar char="•"/>
            </a:pPr>
            <a:r>
              <a:rPr lang="en-US" dirty="0"/>
              <a:t>The amount of the eventual distribution is not known with certainty and will vary.</a:t>
            </a:r>
          </a:p>
          <a:p>
            <a:r>
              <a:rPr lang="en-US" dirty="0"/>
              <a:t>Defined-benefit plans pre-establish the amount of the benefit</a:t>
            </a:r>
          </a:p>
          <a:p>
            <a:pPr marL="457200" indent="-457200">
              <a:buFont typeface="Arial" panose="020B0604020202020204" pitchFamily="34" charset="0"/>
              <a:buChar char="•"/>
            </a:pPr>
            <a:r>
              <a:rPr lang="en-US" dirty="0"/>
              <a:t>The amount of the contribution is not known with certainty and will vary.</a:t>
            </a:r>
          </a:p>
        </p:txBody>
      </p:sp>
    </p:spTree>
    <p:extLst>
      <p:ext uri="{BB962C8B-B14F-4D97-AF65-F5344CB8AC3E}">
        <p14:creationId xmlns:p14="http://schemas.microsoft.com/office/powerpoint/2010/main" val="315990400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4959</TotalTime>
  <Words>3284</Words>
  <Application>Microsoft Office PowerPoint</Application>
  <PresentationFormat>On-screen Show (4:3)</PresentationFormat>
  <Paragraphs>274</Paragraphs>
  <Slides>39</Slides>
  <Notes>25</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1_Office Theme</vt:lpstr>
      <vt:lpstr>Fundamentals of Taxation 2019 Edition Cruz, Deschamps, Niswander, Prendergast, Schisler</vt:lpstr>
      <vt:lpstr>Learning Objective #1: The Basics 1 of 3</vt:lpstr>
      <vt:lpstr>Learning Objective #1: The Basics 2 of 3</vt:lpstr>
      <vt:lpstr>Learning Objective #1: The Basics 3 of 3</vt:lpstr>
      <vt:lpstr>Learning Objective #1: The Basics Concept Check 11-1 1 of 2</vt:lpstr>
      <vt:lpstr>Learning Objective #1: The Basics Concept Check 11-1 2 of 2</vt:lpstr>
      <vt:lpstr>Learning Objective #2: Employer-Sponsored Retirement Plans 1 of 6</vt:lpstr>
      <vt:lpstr>Learning Objective #2: Employer-Sponsored Retirement Plans 2 of 6</vt:lpstr>
      <vt:lpstr>Learning Objective #2: Employer-Sponsored Retirement Plans 3 of 6</vt:lpstr>
      <vt:lpstr>Learning Objective #2: Employer-Sponsored Retirement Plans 4 of 6</vt:lpstr>
      <vt:lpstr>Learning Objective #2: Employer-Sponsored Retirement Plans 5 of 6</vt:lpstr>
      <vt:lpstr>Learning Objective #2: Employer-Sponsored Retirement Plans 6 of 6</vt:lpstr>
      <vt:lpstr>Learning Objective #2: Employer-Sponsored Retirement Plans Concept Check 11-2 1 of 2</vt:lpstr>
      <vt:lpstr>Learning Objective #2: Employer-Sponsored Retirement Plans Concept Check 11-2 2 of 2</vt:lpstr>
      <vt:lpstr>Learning Objective #3: Individual-Sponsored Retirement Plans 1 of 5</vt:lpstr>
      <vt:lpstr>Learning Objective #3: Individual-Sponsored Retirement Plans 2 of 5</vt:lpstr>
      <vt:lpstr>Learning Objective #3: Individual-Sponsored Retirement Plans 3 of 5</vt:lpstr>
      <vt:lpstr>Learning Objective #3: Individual-Sponsored Retirement Plans 4 of 5</vt:lpstr>
      <vt:lpstr>Learning Objective #3: Individual-Sponsored Retirement Plans 5 of 5</vt:lpstr>
      <vt:lpstr>Learning Objective #3: Individual-Sponsored Retirement Plans Concept Check 11-3 1 of 2</vt:lpstr>
      <vt:lpstr>Learning Objective #3: Individual-Sponsored Retirement Plans Concept Check 11-3 2 of 2</vt:lpstr>
      <vt:lpstr>Learning Objective #4: Tax-Deferred Nonretirement Plans 1 of 4</vt:lpstr>
      <vt:lpstr>Learning Objective #4: Tax-Deferred Nonretirement Plans 2 of 4</vt:lpstr>
      <vt:lpstr>Learning Objective #4: Tax-Deferred Nonretirement Plans 3 of 4</vt:lpstr>
      <vt:lpstr>Learning Objective #4: Tax-Deferred Nonretirement Plans 4 of 4</vt:lpstr>
      <vt:lpstr>Learning Objective #4: Tax-Deferred Nonretirement Plans Concept Check 11-4 1 of 2</vt:lpstr>
      <vt:lpstr>Learning Objective #4: Tax-Deferred Nonretirement Plans Concept Check 11-4 2 of 2</vt:lpstr>
      <vt:lpstr>Learning Objective #5: Distributions 1 of 5</vt:lpstr>
      <vt:lpstr>Learning Objective #5: Distributions 2 of 5</vt:lpstr>
      <vt:lpstr>Learning Objective #5: Distributions 3 of 5</vt:lpstr>
      <vt:lpstr>Learning Objective #5: Distributions 4 of 5</vt:lpstr>
      <vt:lpstr>Learning Objective #5: Distributions 5 of 5</vt:lpstr>
      <vt:lpstr>Learning Objective #5: Distributions Concept Check 11-5 1 of 2</vt:lpstr>
      <vt:lpstr>Learning Objective #5: Distributions Concept Check 11-5 2 of 2</vt:lpstr>
      <vt:lpstr>Learning Objective #5: Distributions Concept Check 11-6 1 of 2</vt:lpstr>
      <vt:lpstr>Learning Objective #5: Distributions Concept Check 11-6 2 of 2</vt:lpstr>
      <vt:lpstr>Learning Objective #6: Annuities 1 of 2</vt:lpstr>
      <vt:lpstr>Learning Objective #6: Annuities 2 of 2</vt:lpstr>
      <vt:lpstr>Learning Objective #6: Annuities Concept Check 11-7</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 Retirement and Other Tax-Deferred Plans and Annuities</dc:title>
  <dc:creator>Cruz;Deschamps;Niswander;Prendergast;Schisler</dc:creator>
  <cp:lastModifiedBy>CD</cp:lastModifiedBy>
  <cp:revision>1667</cp:revision>
  <dcterms:created xsi:type="dcterms:W3CDTF">2017-04-26T01:00:04Z</dcterms:created>
  <dcterms:modified xsi:type="dcterms:W3CDTF">2019-01-07T06:37:14Z</dcterms:modified>
</cp:coreProperties>
</file>