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9"/>
  </p:notesMasterIdLst>
  <p:handoutMasterIdLst>
    <p:handoutMasterId r:id="rId40"/>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96" r:id="rId14"/>
    <p:sldId id="297" r:id="rId15"/>
    <p:sldId id="298" r:id="rId16"/>
    <p:sldId id="268" r:id="rId17"/>
    <p:sldId id="299" r:id="rId18"/>
    <p:sldId id="300" r:id="rId19"/>
    <p:sldId id="269" r:id="rId20"/>
    <p:sldId id="270" r:id="rId21"/>
    <p:sldId id="271" r:id="rId22"/>
    <p:sldId id="272" r:id="rId23"/>
    <p:sldId id="273" r:id="rId24"/>
    <p:sldId id="301" r:id="rId25"/>
    <p:sldId id="302" r:id="rId26"/>
    <p:sldId id="274" r:id="rId27"/>
    <p:sldId id="303" r:id="rId28"/>
    <p:sldId id="275" r:id="rId29"/>
    <p:sldId id="304" r:id="rId30"/>
    <p:sldId id="305" r:id="rId31"/>
    <p:sldId id="276" r:id="rId32"/>
    <p:sldId id="277" r:id="rId33"/>
    <p:sldId id="278" r:id="rId34"/>
    <p:sldId id="279" r:id="rId35"/>
    <p:sldId id="280" r:id="rId36"/>
    <p:sldId id="306" r:id="rId37"/>
    <p:sldId id="307"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4869"/>
    <a:srgbClr val="863D3E"/>
    <a:srgbClr val="405789"/>
    <a:srgbClr val="933F21"/>
    <a:srgbClr val="013E5B"/>
    <a:srgbClr val="3BA4DD"/>
    <a:srgbClr val="4E1446"/>
    <a:srgbClr val="000000"/>
    <a:srgbClr val="242328"/>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369" autoAdjust="0"/>
    <p:restoredTop sz="86327" autoAdjust="0"/>
  </p:normalViewPr>
  <p:slideViewPr>
    <p:cSldViewPr>
      <p:cViewPr>
        <p:scale>
          <a:sx n="66" d="100"/>
          <a:sy n="66" d="100"/>
        </p:scale>
        <p:origin x="-1188"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1" d="100"/>
          <a:sy n="81" d="100"/>
        </p:scale>
        <p:origin x="241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1A582A5-E592-4D56-958B-56E54152252B}" type="datetimeFigureOut">
              <a:rPr lang="en-US" smtClean="0"/>
              <a:pPr/>
              <a:t>1/7/2019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A02C072-76FC-4439-8E21-B179EA1F4A47}" type="slidenum">
              <a:rPr lang="en-US" smtClean="0"/>
              <a:pPr/>
              <a:t>‹#›</a:t>
            </a:fld>
            <a:endParaRPr lang="en-US"/>
          </a:p>
        </p:txBody>
      </p:sp>
    </p:spTree>
    <p:extLst>
      <p:ext uri="{BB962C8B-B14F-4D97-AF65-F5344CB8AC3E}">
        <p14:creationId xmlns:p14="http://schemas.microsoft.com/office/powerpoint/2010/main" val="2194185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8B3C75-08A5-4994-A3E6-7DBDB37BC5E8}" type="datetimeFigureOut">
              <a:rPr lang="en-US" smtClean="0"/>
              <a:pPr/>
              <a:t>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355D2A-133C-4D7D-81D4-14D33A91400E}" type="slidenum">
              <a:rPr lang="en-US" smtClean="0"/>
              <a:pPr/>
              <a:t>‹#›</a:t>
            </a:fld>
            <a:endParaRPr lang="en-US"/>
          </a:p>
        </p:txBody>
      </p:sp>
    </p:spTree>
    <p:extLst>
      <p:ext uri="{BB962C8B-B14F-4D97-AF65-F5344CB8AC3E}">
        <p14:creationId xmlns:p14="http://schemas.microsoft.com/office/powerpoint/2010/main" val="1810976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a:t>
            </a:fld>
            <a:endParaRPr lang="en-US"/>
          </a:p>
        </p:txBody>
      </p:sp>
    </p:spTree>
    <p:extLst>
      <p:ext uri="{BB962C8B-B14F-4D97-AF65-F5344CB8AC3E}">
        <p14:creationId xmlns:p14="http://schemas.microsoft.com/office/powerpoint/2010/main" val="3472808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Semiweekly deposit schedules are based on when the taxes associated with payrolls are paid, not accrued. Taxes paid on a Wednesday, Thursday, or Friday are due by the next Wednesday.  Taxes paid on a Saturday, Sunday, Monday, or Tuesday are due by the following Friday</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All employers must use the Electronic Funds Transfer Payments system - EFTPS where payments are made through a secure website.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13</a:t>
            </a:fld>
            <a:endParaRPr lang="en-US"/>
          </a:p>
        </p:txBody>
      </p:sp>
    </p:spTree>
    <p:extLst>
      <p:ext uri="{BB962C8B-B14F-4D97-AF65-F5344CB8AC3E}">
        <p14:creationId xmlns:p14="http://schemas.microsoft.com/office/powerpoint/2010/main" val="12650270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When an employer accumulates $100,000 or more in taxes on any one day during the deposit period, a deposit must be made by the next banking day regardless of the employer’s depositor status.  The employer then automatically becomes a semiweekly schedule depositor for the remainder of the current year and for the following year.</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14</a:t>
            </a:fld>
            <a:endParaRPr lang="en-US"/>
          </a:p>
        </p:txBody>
      </p:sp>
    </p:spTree>
    <p:extLst>
      <p:ext uri="{BB962C8B-B14F-4D97-AF65-F5344CB8AC3E}">
        <p14:creationId xmlns:p14="http://schemas.microsoft.com/office/powerpoint/2010/main" val="26513078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Form 941 is a reconciliation of the amounts withheld by the employer and the payments (deposits) made by the employer to the government.  It is a report due on the last business day of the month following the end of the quarter.  If there is a tax liability of less than $2,500 at the end of the quarter, the employer can pay the tax when filing the Form 941 without penalty.</a:t>
            </a:r>
            <a:r>
              <a:rPr lang="en-US" altLang="en-US" baseline="0" dirty="0"/>
              <a:t> </a:t>
            </a:r>
            <a:r>
              <a:rPr lang="en-US" altLang="en-US" dirty="0"/>
              <a:t>Form 944 is an annual return for very small employers and is allowed only if the IRS informs the employer that it qualifies for annual reporting.</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15</a:t>
            </a:fld>
            <a:endParaRPr lang="en-US"/>
          </a:p>
        </p:txBody>
      </p:sp>
    </p:spTree>
    <p:extLst>
      <p:ext uri="{BB962C8B-B14F-4D97-AF65-F5344CB8AC3E}">
        <p14:creationId xmlns:p14="http://schemas.microsoft.com/office/powerpoint/2010/main" val="26459083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Self-employment taxes are based on net earnings in excess of $400.  A percentage of the self-employment taxes are permitted as a </a:t>
            </a:r>
            <a:r>
              <a:rPr lang="en-US" altLang="en-US" i="1" dirty="0"/>
              <a:t>for</a:t>
            </a:r>
            <a:r>
              <a:rPr lang="en-US" altLang="en-US" dirty="0"/>
              <a:t> AGI deduction on the front of Form 1040.  Refer to Schedule SE for the new rates.</a:t>
            </a:r>
          </a:p>
          <a:p>
            <a:endParaRPr lang="en-US" altLang="en-US" dirty="0"/>
          </a:p>
          <a:p>
            <a:r>
              <a:rPr lang="en-US" altLang="en-US" dirty="0"/>
              <a:t>The self-employed taxpayer is responsible for 12.4% of OASDI on the first $128,400 of earnings and 2.9% of Medicare on all earnings.</a:t>
            </a:r>
          </a:p>
          <a:p>
            <a:endParaRPr lang="en-US" altLang="en-US" dirty="0"/>
          </a:p>
          <a:p>
            <a:r>
              <a:rPr lang="en-US" altLang="en-US" dirty="0"/>
              <a:t>A W-2 employee who also is self-employed in another business, will calculate the self-employment income subject to tax after the W-2 earnings are taken into consideration.  </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19</a:t>
            </a:fld>
            <a:endParaRPr lang="en-US"/>
          </a:p>
        </p:txBody>
      </p:sp>
    </p:spTree>
    <p:extLst>
      <p:ext uri="{BB962C8B-B14F-4D97-AF65-F5344CB8AC3E}">
        <p14:creationId xmlns:p14="http://schemas.microsoft.com/office/powerpoint/2010/main" val="32214258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Federal Unemployment tax (also known as FUTA) is calculated at 6.0% of wages up to $7,000 per employee.  There is a 5.4% maximum credit for contributions to a state employment tax fund (SUTA) reducing the amount of FUTA tax to 0.6%.  As of July 1, 2011 the FUTA rate is 6.0%, there is a 5.4% maximum credit reducing the amount of FUTA tax to 0.6%.</a:t>
            </a:r>
          </a:p>
          <a:p>
            <a:endParaRPr lang="en-US" altLang="en-US" dirty="0"/>
          </a:p>
          <a:p>
            <a:r>
              <a:rPr lang="en-US" altLang="en-US" dirty="0"/>
              <a:t>Form 940 is an annual report used to reconcile FUTA liabilities and payments for the year.  FUTA payments made during the year are paid using EFTPS system.</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20</a:t>
            </a:fld>
            <a:endParaRPr lang="en-US"/>
          </a:p>
        </p:txBody>
      </p:sp>
    </p:spTree>
    <p:extLst>
      <p:ext uri="{BB962C8B-B14F-4D97-AF65-F5344CB8AC3E}">
        <p14:creationId xmlns:p14="http://schemas.microsoft.com/office/powerpoint/2010/main" val="19418577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Household workers are considered employees subject to withholding if they are paid wages of $2,100 or more in 2018, and /or if wages of at least $1,000 were paid to all household workers combined in any calendar quarter in 2017 or 2018.  The taxpayer/employer can opt to pay the taxes for his/her household workers using Schedule H filed along with Form 1040.  He/she can also withhold as a regular employer during the year.</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21</a:t>
            </a:fld>
            <a:endParaRPr lang="en-US"/>
          </a:p>
        </p:txBody>
      </p:sp>
    </p:spTree>
    <p:extLst>
      <p:ext uri="{BB962C8B-B14F-4D97-AF65-F5344CB8AC3E}">
        <p14:creationId xmlns:p14="http://schemas.microsoft.com/office/powerpoint/2010/main" val="42872368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When corrections must be made to a W-2 that has been sent to the Social Security Administration, Form W-2C and W-3C are used to record these changes. Remember that copy A of the W-2 (or W-2C) and the transmittal W-3 (or W-3C) are never sent directly to the IRS; they are sent to the Social Security Administration.  The IRS computers will tap into the Social Security database to retrieve data for a taxpayer.</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27</a:t>
            </a:fld>
            <a:endParaRPr lang="en-US"/>
          </a:p>
        </p:txBody>
      </p:sp>
    </p:spTree>
    <p:extLst>
      <p:ext uri="{BB962C8B-B14F-4D97-AF65-F5344CB8AC3E}">
        <p14:creationId xmlns:p14="http://schemas.microsoft.com/office/powerpoint/2010/main" val="33962876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Supplemental wages such as commissions and bonuses are compensation paid in addition to the regular wages of an employee. The employer must withhold federal income tax on these wages using one of two methods.  The employer can withhold a flat 22% on the supplemental amount or combine the supplemental payment with the employee’s regular wages and then calculate the withholding tax.</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31</a:t>
            </a:fld>
            <a:endParaRPr lang="en-US"/>
          </a:p>
        </p:txBody>
      </p:sp>
    </p:spTree>
    <p:extLst>
      <p:ext uri="{BB962C8B-B14F-4D97-AF65-F5344CB8AC3E}">
        <p14:creationId xmlns:p14="http://schemas.microsoft.com/office/powerpoint/2010/main" val="18799714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Taxpayers must furnish employers and other vendors with a taxpayer identification number (TIN).  If they do not, the employer or vendor is required to withhold 24% in federal taxes from these payments as backup withholding.</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32</a:t>
            </a:fld>
            <a:endParaRPr lang="en-US"/>
          </a:p>
        </p:txBody>
      </p:sp>
    </p:spTree>
    <p:extLst>
      <p:ext uri="{BB962C8B-B14F-4D97-AF65-F5344CB8AC3E}">
        <p14:creationId xmlns:p14="http://schemas.microsoft.com/office/powerpoint/2010/main" val="3611850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Estimated payments are required if a taxpayer’s unpaid tax liability will be greater than $1,000 above and beyond any W-2 withholding and other credits.  There is a safe-harbor threshold to avoid any penalties. Payments are due periodically throughout the year.</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34</a:t>
            </a:fld>
            <a:endParaRPr lang="en-US"/>
          </a:p>
        </p:txBody>
      </p:sp>
    </p:spTree>
    <p:extLst>
      <p:ext uri="{BB962C8B-B14F-4D97-AF65-F5344CB8AC3E}">
        <p14:creationId xmlns:p14="http://schemas.microsoft.com/office/powerpoint/2010/main" val="39994201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Federal taxes are withheld from a taxpayer’s income to help fund government operations using a “pay as you go” system.  At the end of the year, the employer will give an employee a Form W-2 which is the starting point to preparing the Form 1040.  The amount of federal income tax withheld from the taxpayer will be compared with the liability determined on the Form 1040 to figure a refund or amount due.</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a:t>
            </a:fld>
            <a:endParaRPr lang="en-US"/>
          </a:p>
        </p:txBody>
      </p:sp>
    </p:spTree>
    <p:extLst>
      <p:ext uri="{BB962C8B-B14F-4D97-AF65-F5344CB8AC3E}">
        <p14:creationId xmlns:p14="http://schemas.microsoft.com/office/powerpoint/2010/main" val="487792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355D2A-133C-4D7D-81D4-14D33A91400E}" type="slidenum">
              <a:rPr lang="en-US" smtClean="0"/>
              <a:pPr/>
              <a:t>3</a:t>
            </a:fld>
            <a:endParaRPr lang="en-US"/>
          </a:p>
        </p:txBody>
      </p:sp>
    </p:spTree>
    <p:extLst>
      <p:ext uri="{BB962C8B-B14F-4D97-AF65-F5344CB8AC3E}">
        <p14:creationId xmlns:p14="http://schemas.microsoft.com/office/powerpoint/2010/main" val="2193354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When a taxpayer starts a job, a Form W-4 is completed by the employee to claim withholding allowances.  These allowances are then used in the calculation of federal withholding from the employee’s gross pay.  An employee can complete a W-4 during the year if there are life events that can impact the amount of tax liability at the end of the year.  Examples are getting married, divorced, or the birth of a child.  The goal is to have only as much federal tax withheld as will approximate the annual tax liability.</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4</a:t>
            </a:fld>
            <a:endParaRPr lang="en-US"/>
          </a:p>
        </p:txBody>
      </p:sp>
    </p:spTree>
    <p:extLst>
      <p:ext uri="{BB962C8B-B14F-4D97-AF65-F5344CB8AC3E}">
        <p14:creationId xmlns:p14="http://schemas.microsoft.com/office/powerpoint/2010/main" val="2014896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There are two withholding methods available to employers to calculate the amount of federal tax to withhold.  The first is the wage bracket method where withholding tables are provided by the IRS for employers to use.  The second method is the percentage method where ranges of percentages are used to calculate the taxes.  This is the method used by computerized systems.</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5</a:t>
            </a:fld>
            <a:endParaRPr lang="en-US"/>
          </a:p>
        </p:txBody>
      </p:sp>
    </p:spTree>
    <p:extLst>
      <p:ext uri="{BB962C8B-B14F-4D97-AF65-F5344CB8AC3E}">
        <p14:creationId xmlns:p14="http://schemas.microsoft.com/office/powerpoint/2010/main" val="939840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FICA – Federal Insurance Contributions Act is a two-part tax.  The first part is for OASDI (old age, survivors, and disability insurance) where the employee is charged 6.2% on wages and earnings up to a maximum of $128,400 for 2018.  The second part is hospital insurance or Medicare where the employee is charged 1.45% on </a:t>
            </a:r>
            <a:r>
              <a:rPr lang="en-US" altLang="en-US" i="1" dirty="0"/>
              <a:t>all</a:t>
            </a:r>
            <a:r>
              <a:rPr lang="en-US" altLang="en-US" dirty="0"/>
              <a:t> wages and earnings for 2018.</a:t>
            </a:r>
          </a:p>
          <a:p>
            <a:endParaRPr lang="en-US" altLang="en-US" dirty="0"/>
          </a:p>
          <a:p>
            <a:r>
              <a:rPr lang="en-US" altLang="en-US" dirty="0"/>
              <a:t>The employer must also match the amounts withheld for FICA from the employee. </a:t>
            </a:r>
          </a:p>
          <a:p>
            <a:pPr defTabSz="907633">
              <a:defRPr/>
            </a:pPr>
            <a:endParaRPr lang="en-US" altLang="en-US" dirty="0"/>
          </a:p>
          <a:p>
            <a:pPr defTabSz="907633">
              <a:defRPr/>
            </a:pPr>
            <a:r>
              <a:rPr lang="en-US" altLang="en-US" dirty="0"/>
              <a:t>An additional 0.9% for Medicare is withheld from the employee for wages in excess of $200,000. There is no employer match for this additional tax.</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6</a:t>
            </a:fld>
            <a:endParaRPr lang="en-US"/>
          </a:p>
        </p:txBody>
      </p:sp>
    </p:spTree>
    <p:extLst>
      <p:ext uri="{BB962C8B-B14F-4D97-AF65-F5344CB8AC3E}">
        <p14:creationId xmlns:p14="http://schemas.microsoft.com/office/powerpoint/2010/main" val="14286900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Cash tips are subject to withholding and FICA taxes as well.  Tipped employees are required to report cash tips using Form 4070 to the employer by the 10</a:t>
            </a:r>
            <a:r>
              <a:rPr lang="en-US" altLang="en-US" baseline="30000" dirty="0"/>
              <a:t>th</a:t>
            </a:r>
            <a:r>
              <a:rPr lang="en-US" altLang="en-US" dirty="0"/>
              <a:t> of the month after the month in which the employee received the tips.</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7</a:t>
            </a:fld>
            <a:endParaRPr lang="en-US"/>
          </a:p>
        </p:txBody>
      </p:sp>
    </p:spTree>
    <p:extLst>
      <p:ext uri="{BB962C8B-B14F-4D97-AF65-F5344CB8AC3E}">
        <p14:creationId xmlns:p14="http://schemas.microsoft.com/office/powerpoint/2010/main" val="34962844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Form 8027 is used for large food and beverage establishments that are required to “allocate” tips to employees.  In this situation, the employees must report at least 8% of gross receipts as tips.  If employees do not, the employer must complete Form 8027 to  allocate the difference between what the employees reported and what the employer calculated.  Employers are not required to withhold taxes on allocated tips as they are reported on the employee’s W-2.</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8</a:t>
            </a:fld>
            <a:endParaRPr lang="en-US"/>
          </a:p>
        </p:txBody>
      </p:sp>
    </p:spTree>
    <p:extLst>
      <p:ext uri="{BB962C8B-B14F-4D97-AF65-F5344CB8AC3E}">
        <p14:creationId xmlns:p14="http://schemas.microsoft.com/office/powerpoint/2010/main" val="1089212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Employers are required to make payroll tax deposits at predetermined times during the month.  A “lookback” period determines whether the employer is a monthly or semiweekly schedule depositor.  If during the lookback period, the employer has $50,000 or less in tax liability, it is a monthly schedule depositor; otherwise it must make deposits on a semiweekly basis.</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12</a:t>
            </a:fld>
            <a:endParaRPr lang="en-US"/>
          </a:p>
        </p:txBody>
      </p:sp>
    </p:spTree>
    <p:extLst>
      <p:ext uri="{BB962C8B-B14F-4D97-AF65-F5344CB8AC3E}">
        <p14:creationId xmlns:p14="http://schemas.microsoft.com/office/powerpoint/2010/main" val="31269940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2" name="Title 1"/>
          <p:cNvSpPr>
            <a:spLocks noGrp="1"/>
          </p:cNvSpPr>
          <p:nvPr>
            <p:ph type="ctrTitle"/>
          </p:nvPr>
        </p:nvSpPr>
        <p:spPr>
          <a:xfrm>
            <a:off x="76200" y="105156"/>
            <a:ext cx="8915400" cy="2028444"/>
          </a:xfrm>
        </p:spPr>
        <p:txBody>
          <a:bodyPr/>
          <a:lstStyle>
            <a:lvl1pPr algn="l">
              <a:buClr>
                <a:srgbClr val="000000"/>
              </a:buCl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4343400" y="2248845"/>
            <a:ext cx="4158272" cy="3274711"/>
          </a:xfrm>
        </p:spPr>
        <p:txBody>
          <a:bodyPr vert="horz" lIns="91440" tIns="45720" rIns="91440" bIns="45720" rtlCol="0" anchor="ctr">
            <a:normAutofit/>
          </a:bodyPr>
          <a:lstStyle>
            <a:lvl1pPr algn="ctr">
              <a:buClr>
                <a:srgbClr val="000000"/>
              </a:buClr>
              <a:defRPr lang="en-US" sz="4400">
                <a:solidFill>
                  <a:srgbClr val="054869"/>
                </a:solidFill>
                <a:latin typeface="Verdana" panose="020B0604030504040204" pitchFamily="34" charset="0"/>
                <a:ea typeface="Verdana" pitchFamily="34" charset="0"/>
                <a:cs typeface="Verdana" panose="020B0604030504040204" pitchFamily="34" charset="0"/>
              </a:defRPr>
            </a:lvl1pPr>
          </a:lstStyle>
          <a:p>
            <a:pPr lvl="0">
              <a:spcBef>
                <a:spcPct val="0"/>
              </a:spcBef>
              <a:buNone/>
            </a:pPr>
            <a:r>
              <a:rPr lang="en-US" dirty="0"/>
              <a:t>Click to edit Master subtitle style</a:t>
            </a:r>
          </a:p>
        </p:txBody>
      </p:sp>
      <p:sp>
        <p:nvSpPr>
          <p:cNvPr id="10" name="Text Placeholder 9"/>
          <p:cNvSpPr>
            <a:spLocks noGrp="1"/>
          </p:cNvSpPr>
          <p:nvPr>
            <p:ph type="body" sz="quarter" idx="11"/>
          </p:nvPr>
        </p:nvSpPr>
        <p:spPr>
          <a:xfrm>
            <a:off x="609600" y="6172200"/>
            <a:ext cx="7924800" cy="609600"/>
          </a:xfrm>
        </p:spPr>
        <p:txBody>
          <a:bodyPr>
            <a:noAutofit/>
          </a:bodyPr>
          <a:lstStyle>
            <a:lvl1pPr algn="ctr">
              <a:buClr>
                <a:srgbClr val="000000"/>
              </a:buClr>
              <a:defRPr sz="1200">
                <a:solidFill>
                  <a:schemeClr val="tx1"/>
                </a:solidFill>
                <a:latin typeface="Arial" pitchFamily="34" charset="0"/>
                <a:cs typeface="Arial" pitchFamily="34" charset="0"/>
              </a:defRPr>
            </a:lvl1pPr>
            <a:lvl2pPr>
              <a:buClr>
                <a:srgbClr val="000000"/>
              </a:buClr>
              <a:defRPr sz="1200">
                <a:solidFill>
                  <a:schemeClr val="tx1"/>
                </a:solidFill>
              </a:defRPr>
            </a:lvl2pPr>
            <a:lvl3pPr>
              <a:buClr>
                <a:srgbClr val="000000"/>
              </a:buClr>
              <a:defRPr sz="1200">
                <a:solidFill>
                  <a:schemeClr val="tx1"/>
                </a:solidFill>
              </a:defRPr>
            </a:lvl3pPr>
            <a:lvl4pPr>
              <a:buClr>
                <a:srgbClr val="000000"/>
              </a:buClr>
              <a:defRPr sz="1200">
                <a:solidFill>
                  <a:schemeClr val="tx1"/>
                </a:solidFill>
              </a:defRPr>
            </a:lvl4pPr>
            <a:lvl5pPr>
              <a:buClr>
                <a:srgbClr val="000000"/>
              </a:buClr>
              <a:defRPr sz="1200">
                <a:solidFill>
                  <a:schemeClr val="tx1"/>
                </a:solidFill>
              </a:defRPr>
            </a:lvl5pPr>
          </a:lstStyle>
          <a:p>
            <a:pPr lvl="0"/>
            <a:endParaRPr lang="en-US" dirty="0"/>
          </a:p>
        </p:txBody>
      </p:sp>
    </p:spTree>
    <p:extLst>
      <p:ext uri="{BB962C8B-B14F-4D97-AF65-F5344CB8AC3E}">
        <p14:creationId xmlns:p14="http://schemas.microsoft.com/office/powerpoint/2010/main" val="996170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457200" y="76200"/>
            <a:ext cx="8229600" cy="1673466"/>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57200" y="1981200"/>
            <a:ext cx="80772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200" y="3429000"/>
            <a:ext cx="8001000" cy="9906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10-</a:t>
            </a:r>
            <a:fld id="{6F94BB01-2447-4377-8194-F82F4D072C18}" type="slidenum">
              <a:rPr lang="en-US" smtClean="0"/>
              <a:pPr lvl="0"/>
              <a:t>‹#›</a:t>
            </a:fld>
            <a:endParaRPr lang="en-US" dirty="0"/>
          </a:p>
        </p:txBody>
      </p:sp>
    </p:spTree>
    <p:extLst>
      <p:ext uri="{BB962C8B-B14F-4D97-AF65-F5344CB8AC3E}">
        <p14:creationId xmlns:p14="http://schemas.microsoft.com/office/powerpoint/2010/main" val="444329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457200" y="76200"/>
            <a:ext cx="8229600" cy="1673466"/>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64127" y="19812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8927" y="1981200"/>
            <a:ext cx="3193473" cy="967509"/>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4" name="Content Placeholder 5"/>
          <p:cNvSpPr>
            <a:spLocks noGrp="1"/>
          </p:cNvSpPr>
          <p:nvPr>
            <p:ph sz="quarter" idx="12"/>
          </p:nvPr>
        </p:nvSpPr>
        <p:spPr>
          <a:xfrm>
            <a:off x="457200" y="41910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9"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0"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10-</a:t>
            </a:r>
            <a:fld id="{6F94BB01-2447-4377-8194-F82F4D072C18}" type="slidenum">
              <a:rPr lang="en-US" smtClean="0"/>
              <a:pPr lvl="0"/>
              <a:t>‹#›</a:t>
            </a:fld>
            <a:endParaRPr lang="en-US" dirty="0"/>
          </a:p>
        </p:txBody>
      </p:sp>
    </p:spTree>
    <p:extLst>
      <p:ext uri="{BB962C8B-B14F-4D97-AF65-F5344CB8AC3E}">
        <p14:creationId xmlns:p14="http://schemas.microsoft.com/office/powerpoint/2010/main" val="2304088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ppendix_Slid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10-</a:t>
            </a:r>
            <a:fld id="{6F94BB01-2447-4377-8194-F82F4D072C18}" type="slidenum">
              <a:rPr lang="en-US" smtClean="0"/>
              <a:pPr lvl="0"/>
              <a:t>‹#›</a:t>
            </a:fld>
            <a:endParaRPr lang="en-US" dirty="0"/>
          </a:p>
        </p:txBody>
      </p:sp>
    </p:spTree>
    <p:extLst>
      <p:ext uri="{BB962C8B-B14F-4D97-AF65-F5344CB8AC3E}">
        <p14:creationId xmlns:p14="http://schemas.microsoft.com/office/powerpoint/2010/main" val="426927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bove Titl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10-</a:t>
            </a:r>
            <a:fld id="{6F94BB01-2447-4377-8194-F82F4D072C18}" type="slidenum">
              <a:rPr lang="en-US" smtClean="0"/>
              <a:pPr lvl="0"/>
              <a:t>‹#›</a:t>
            </a:fld>
            <a:endParaRPr lang="en-US" dirty="0"/>
          </a:p>
        </p:txBody>
      </p:sp>
    </p:spTree>
    <p:extLst>
      <p:ext uri="{BB962C8B-B14F-4D97-AF65-F5344CB8AC3E}">
        <p14:creationId xmlns:p14="http://schemas.microsoft.com/office/powerpoint/2010/main" val="22426985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Tree>
    <p:extLst>
      <p:ext uri="{BB962C8B-B14F-4D97-AF65-F5344CB8AC3E}">
        <p14:creationId xmlns:p14="http://schemas.microsoft.com/office/powerpoint/2010/main" val="568311783"/>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Lst>
  <p:txStyles>
    <p:titleStyle>
      <a:lvl1pPr algn="ctr" defTabSz="914400" rtl="0" eaLnBrk="1" latinLnBrk="0" hangingPunct="1">
        <a:spcBef>
          <a:spcPct val="0"/>
        </a:spcBef>
        <a:buNone/>
        <a:defRPr sz="3600" kern="1200">
          <a:solidFill>
            <a:srgbClr val="054869"/>
          </a:solidFill>
          <a:latin typeface="Verdana" panose="020B0604030504040204" pitchFamily="34" charset="0"/>
          <a:ea typeface="Verdana" panose="020B0604030504040204" pitchFamily="34" charset="0"/>
          <a:cs typeface="Verdana" panose="020B0604030504040204" pitchFamily="34" charset="0"/>
        </a:defRPr>
      </a:lvl1pPr>
    </p:titleStyle>
    <p:bodyStyle>
      <a:lvl1pPr marL="0" indent="0" algn="l" defTabSz="914400" rtl="0" eaLnBrk="1" latinLnBrk="0" hangingPunct="1">
        <a:spcBef>
          <a:spcPct val="20000"/>
        </a:spcBef>
        <a:buClr>
          <a:srgbClr val="054869"/>
        </a:buClr>
        <a:buFont typeface="Arial" pitchFamily="34" charset="0"/>
        <a:buNone/>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6450" indent="-349250" algn="l" defTabSz="914400" rtl="0" eaLnBrk="1" latinLnBrk="0" hangingPunct="1">
        <a:spcBef>
          <a:spcPct val="20000"/>
        </a:spcBef>
        <a:buClr>
          <a:srgbClr val="054869"/>
        </a:buClr>
        <a:buFont typeface="Arial" pitchFamily="34" charset="0"/>
        <a:buChar char="•"/>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63650" indent="-349250" algn="l" defTabSz="914400" rtl="0" eaLnBrk="1" latinLnBrk="0" hangingPunct="1">
        <a:spcBef>
          <a:spcPct val="20000"/>
        </a:spcBef>
        <a:buClr>
          <a:srgbClr val="054869"/>
        </a:buClr>
        <a:buFont typeface="Arial" pitchFamily="34" charset="0"/>
        <a:buChar char="•"/>
        <a:defRPr lang="en-US" sz="22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20850" indent="-349250" algn="l" defTabSz="914400" rtl="0" eaLnBrk="1" latinLnBrk="0" hangingPunct="1">
        <a:spcBef>
          <a:spcPct val="20000"/>
        </a:spcBef>
        <a:buClr>
          <a:srgbClr val="054869"/>
        </a:buClr>
        <a:buFont typeface="Arial" pitchFamily="34" charset="0"/>
        <a:buChar char="•"/>
        <a:defRPr lang="en-US" sz="20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8050" indent="-349250" algn="l" defTabSz="914400" rtl="0" eaLnBrk="1" latinLnBrk="0" hangingPunct="1">
        <a:spcBef>
          <a:spcPct val="20000"/>
        </a:spcBef>
        <a:buClr>
          <a:srgbClr val="054869"/>
        </a:buClr>
        <a:buFont typeface="Arial" pitchFamily="34" charset="0"/>
        <a:buChar char="•"/>
        <a:defRPr lang="en-US" sz="1800" kern="1200" dirty="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920" y="105156"/>
            <a:ext cx="8950680" cy="1571244"/>
          </a:xfrm>
        </p:spPr>
        <p:txBody>
          <a:bodyPr anchor="t">
            <a:noAutofit/>
          </a:bodyPr>
          <a:lstStyle/>
          <a:p>
            <a:r>
              <a:rPr lang="en-US" dirty="0"/>
              <a:t>Fundamentals of Taxation</a:t>
            </a:r>
            <a:r>
              <a:rPr lang="en-US" sz="3200" dirty="0"/>
              <a:t/>
            </a:r>
            <a:br>
              <a:rPr lang="en-US" sz="3200" dirty="0"/>
            </a:br>
            <a:r>
              <a:rPr lang="en-US" sz="2800" dirty="0"/>
              <a:t>2019 Edition</a:t>
            </a:r>
            <a:r>
              <a:rPr lang="en-US" sz="3200" dirty="0"/>
              <a:t/>
            </a:r>
            <a:br>
              <a:rPr lang="en-US" sz="3200" dirty="0"/>
            </a:br>
            <a:r>
              <a:rPr lang="en-US" sz="2600" dirty="0"/>
              <a:t>Cruz, Deschamps, Niswander, Prendergast, Schisler</a:t>
            </a:r>
          </a:p>
        </p:txBody>
      </p:sp>
      <p:sp>
        <p:nvSpPr>
          <p:cNvPr id="3" name="Subtitle 2"/>
          <p:cNvSpPr>
            <a:spLocks noGrp="1"/>
          </p:cNvSpPr>
          <p:nvPr>
            <p:ph type="subTitle" idx="1"/>
          </p:nvPr>
        </p:nvSpPr>
        <p:spPr>
          <a:xfrm>
            <a:off x="3807691" y="2011680"/>
            <a:ext cx="5031509" cy="3962400"/>
          </a:xfrm>
        </p:spPr>
        <p:txBody>
          <a:bodyPr>
            <a:normAutofit/>
          </a:bodyPr>
          <a:lstStyle/>
          <a:p>
            <a:pPr marL="0" indent="0">
              <a:buNone/>
            </a:pPr>
            <a:r>
              <a:rPr lang="en-US" altLang="en-US" sz="4000" b="1" dirty="0">
                <a:ea typeface="Calibri" pitchFamily="34" charset="0"/>
                <a:cs typeface="Calibri" pitchFamily="34" charset="0"/>
              </a:rPr>
              <a:t>Chapter 10</a:t>
            </a:r>
          </a:p>
          <a:p>
            <a:r>
              <a:rPr lang="en-US" altLang="en-US" sz="3200" dirty="0"/>
              <a:t>Payroll Taxes</a:t>
            </a:r>
          </a:p>
        </p:txBody>
      </p:sp>
      <p:pic>
        <p:nvPicPr>
          <p:cNvPr id="6" name="Picture 5" descr="McGraw Hill Education "/>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20" y="6384548"/>
            <a:ext cx="416280" cy="41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p:cNvSpPr>
            <a:spLocks noGrp="1"/>
          </p:cNvSpPr>
          <p:nvPr>
            <p:ph type="body" sz="quarter" idx="11"/>
          </p:nvPr>
        </p:nvSpPr>
        <p:spPr>
          <a:xfrm>
            <a:off x="457200" y="6381772"/>
            <a:ext cx="8686800" cy="476228"/>
          </a:xfrm>
        </p:spPr>
        <p:txBody>
          <a:bodyPr/>
          <a:lstStyle/>
          <a:p>
            <a:pPr marL="0" indent="0">
              <a:buNone/>
            </a:pPr>
            <a:r>
              <a:rPr lang="en-US" dirty="0">
                <a:latin typeface="Verdana" panose="020B0604030504040204" pitchFamily="34" charset="0"/>
                <a:cs typeface="Verdana" panose="020B0604030504040204" pitchFamily="34" charset="0"/>
              </a:rPr>
              <a:t>© 2019 McGraw-Hill Education. All rights reserved. Authorized only for instructor use in the classroom. No reproduction or further distribution permitted without the prior written consent of McGraw-Hill Education.</a:t>
            </a:r>
          </a:p>
        </p:txBody>
      </p:sp>
      <p:pic>
        <p:nvPicPr>
          <p:cNvPr id="7" name="Picture 6" descr="Cover Image">
            <a:extLst>
              <a:ext uri="{FF2B5EF4-FFF2-40B4-BE49-F238E27FC236}">
                <a16:creationId xmlns:a16="http://schemas.microsoft.com/office/drawing/2014/main" xmlns="" id="{27AA6311-60D9-4C28-BE26-0E0269A6233B}"/>
              </a:ext>
            </a:extLst>
          </p:cNvPr>
          <p:cNvPicPr>
            <a:picLocks noChangeAspect="1"/>
          </p:cNvPicPr>
          <p:nvPr/>
        </p:nvPicPr>
        <p:blipFill>
          <a:blip r:embed="rId4"/>
          <a:stretch>
            <a:fillRect/>
          </a:stretch>
        </p:blipFill>
        <p:spPr>
          <a:xfrm>
            <a:off x="151754" y="1828800"/>
            <a:ext cx="3367027" cy="4337186"/>
          </a:xfrm>
          <a:prstGeom prst="rect">
            <a:avLst/>
          </a:prstGeom>
        </p:spPr>
      </p:pic>
    </p:spTree>
    <p:extLst>
      <p:ext uri="{BB962C8B-B14F-4D97-AF65-F5344CB8AC3E}">
        <p14:creationId xmlns:p14="http://schemas.microsoft.com/office/powerpoint/2010/main" val="4278924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normAutofit fontScale="90000"/>
          </a:bodyPr>
          <a:lstStyle/>
          <a:p>
            <a:r>
              <a:rPr lang="en-US" altLang="en-US" dirty="0"/>
              <a:t>Learning Objective #2: Federal Tax Calculations Concept Check 10-2 </a:t>
            </a:r>
            <a:r>
              <a:rPr lang="en-US" altLang="en-US" sz="2000" dirty="0"/>
              <a:t>2 of 3</a:t>
            </a:r>
            <a:endParaRPr lang="en-US"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normAutofit/>
          </a:bodyPr>
          <a:lstStyle/>
          <a:p>
            <a:pPr marL="461963" indent="-461963">
              <a:buFont typeface="+mj-lt"/>
              <a:buAutoNum type="arabicPeriod" startAt="3"/>
            </a:pPr>
            <a:r>
              <a:rPr lang="en-US" altLang="en-US" i="1" dirty="0">
                <a:solidFill>
                  <a:srgbClr val="000000"/>
                </a:solidFill>
              </a:rPr>
              <a:t>Jim is single and earns $600 per week. He claimed two allowances on his W-4 form provided to the employer. What amount of federal withholding tax will be deducted from his gross compensation?</a:t>
            </a:r>
          </a:p>
          <a:p>
            <a:pPr>
              <a:buClr>
                <a:srgbClr val="99CC00"/>
              </a:buClr>
            </a:pPr>
            <a:r>
              <a:rPr lang="en-US" altLang="en-US" b="1" i="1" dirty="0">
                <a:solidFill>
                  <a:srgbClr val="000000"/>
                </a:solidFill>
              </a:rPr>
              <a:t>$ 40 when the wage bracket method or $40.67 when percentage method is used.</a:t>
            </a:r>
          </a:p>
        </p:txBody>
      </p:sp>
    </p:spTree>
    <p:extLst>
      <p:ext uri="{BB962C8B-B14F-4D97-AF65-F5344CB8AC3E}">
        <p14:creationId xmlns:p14="http://schemas.microsoft.com/office/powerpoint/2010/main" val="20857425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normAutofit fontScale="90000"/>
          </a:bodyPr>
          <a:lstStyle/>
          <a:p>
            <a:r>
              <a:rPr lang="en-US" altLang="en-US" dirty="0"/>
              <a:t>Learning Objective #2: Federal Tax Calculations Concept Check 10-2 </a:t>
            </a:r>
            <a:r>
              <a:rPr lang="en-US" altLang="en-US" sz="2000" dirty="0"/>
              <a:t>3 of 3</a:t>
            </a:r>
            <a:endParaRPr lang="en-US"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normAutofit/>
          </a:bodyPr>
          <a:lstStyle/>
          <a:p>
            <a:pPr marL="461963" indent="-461963">
              <a:buFont typeface="+mj-lt"/>
              <a:buAutoNum type="arabicPeriod" startAt="4"/>
            </a:pPr>
            <a:r>
              <a:rPr lang="en-US" altLang="en-US" i="1" dirty="0">
                <a:solidFill>
                  <a:srgbClr val="000000"/>
                </a:solidFill>
              </a:rPr>
              <a:t>Jenny earns $130,500 in 2018. How much social security tax will be withheld from her compensation? How much Medicare taxes will be withheld from her compensation?</a:t>
            </a:r>
          </a:p>
          <a:p>
            <a:pPr>
              <a:spcAft>
                <a:spcPts val="1800"/>
              </a:spcAft>
              <a:buClr>
                <a:srgbClr val="99CC00"/>
              </a:buClr>
            </a:pPr>
            <a:r>
              <a:rPr lang="en-US" altLang="en-US" b="1" i="1" dirty="0">
                <a:solidFill>
                  <a:srgbClr val="000000"/>
                </a:solidFill>
              </a:rPr>
              <a:t>$7,960.80 in social security taxes and $1,892.25 in Medicare taxes</a:t>
            </a:r>
            <a:r>
              <a:rPr lang="en-US" altLang="en-US" i="1" dirty="0">
                <a:solidFill>
                  <a:srgbClr val="000000"/>
                </a:solidFill>
              </a:rPr>
              <a:t>.</a:t>
            </a:r>
          </a:p>
          <a:p>
            <a:pPr marL="457200" indent="-457200">
              <a:buFont typeface="+mj-lt"/>
              <a:buAutoNum type="arabicPeriod" startAt="5"/>
            </a:pPr>
            <a:r>
              <a:rPr lang="en-US" altLang="en-US" i="1" dirty="0">
                <a:solidFill>
                  <a:srgbClr val="000000"/>
                </a:solidFill>
              </a:rPr>
              <a:t>Form 4070 is completed by tipped employees for any and all tips earned for the period.</a:t>
            </a:r>
          </a:p>
          <a:p>
            <a:pPr>
              <a:buClr>
                <a:srgbClr val="99CC00"/>
              </a:buClr>
              <a:tabLst>
                <a:tab pos="228600" algn="l"/>
              </a:tabLst>
            </a:pPr>
            <a:r>
              <a:rPr lang="en-US" altLang="en-US" b="1" i="1" dirty="0">
                <a:solidFill>
                  <a:srgbClr val="000000"/>
                </a:solidFill>
              </a:rPr>
              <a:t>False</a:t>
            </a:r>
            <a:endParaRPr lang="en-US" altLang="en-US" b="1" dirty="0">
              <a:solidFill>
                <a:srgbClr val="000000"/>
              </a:solidFill>
            </a:endParaRPr>
          </a:p>
        </p:txBody>
      </p:sp>
    </p:spTree>
    <p:extLst>
      <p:ext uri="{BB962C8B-B14F-4D97-AF65-F5344CB8AC3E}">
        <p14:creationId xmlns:p14="http://schemas.microsoft.com/office/powerpoint/2010/main" val="82545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lstStyle/>
          <a:p>
            <a:r>
              <a:rPr lang="en-US" altLang="en-US" sz="3200" dirty="0"/>
              <a:t>Learning Objective #3: Reporting and Paying Payroll Taxes </a:t>
            </a:r>
            <a:r>
              <a:rPr lang="en-US" altLang="en-US" sz="1800" dirty="0"/>
              <a:t>1 of 4</a:t>
            </a:r>
            <a:endParaRPr lang="en-US" sz="1800"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lstStyle/>
          <a:p>
            <a:r>
              <a:rPr lang="en-US" dirty="0"/>
              <a:t>Employers must make payroll tax deposits of amounts withheld from employees’ wages</a:t>
            </a:r>
          </a:p>
          <a:p>
            <a:r>
              <a:rPr lang="en-US" dirty="0"/>
              <a:t>A “lookback” period determines whether an employer is a monthly or semiweekly schedule depositor.</a:t>
            </a:r>
          </a:p>
          <a:p>
            <a:pPr marL="457200" indent="-457200">
              <a:buFont typeface="Arial" panose="020B0604020202020204" pitchFamily="34" charset="0"/>
              <a:buChar char="•"/>
            </a:pPr>
            <a:r>
              <a:rPr lang="en-US" dirty="0"/>
              <a:t>4 quarters starting with July 1, 2016 </a:t>
            </a:r>
            <a:r>
              <a:rPr lang="en-US" dirty="0" smtClean="0"/>
              <a:t>– </a:t>
            </a:r>
            <a:r>
              <a:rPr lang="en-US" dirty="0"/>
              <a:t>June 30, 2017 for wages paid in 2018.</a:t>
            </a:r>
          </a:p>
          <a:p>
            <a:pPr marL="457200" indent="-457200">
              <a:buFont typeface="Arial" panose="020B0604020202020204" pitchFamily="34" charset="0"/>
              <a:buChar char="•"/>
            </a:pPr>
            <a:r>
              <a:rPr lang="en-US" dirty="0"/>
              <a:t>Monthly – $50,000 or less in tax liability</a:t>
            </a:r>
          </a:p>
          <a:p>
            <a:pPr marL="457200" indent="-457200">
              <a:buFont typeface="Arial" panose="020B0604020202020204" pitchFamily="34" charset="0"/>
              <a:buChar char="•"/>
            </a:pPr>
            <a:r>
              <a:rPr lang="en-US" dirty="0"/>
              <a:t>Semiweekly – more than $50,000 in tax liability</a:t>
            </a:r>
          </a:p>
        </p:txBody>
      </p:sp>
    </p:spTree>
    <p:extLst>
      <p:ext uri="{BB962C8B-B14F-4D97-AF65-F5344CB8AC3E}">
        <p14:creationId xmlns:p14="http://schemas.microsoft.com/office/powerpoint/2010/main" val="16263893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lstStyle/>
          <a:p>
            <a:r>
              <a:rPr lang="en-US" altLang="en-US" sz="3200" dirty="0"/>
              <a:t>Learning Objective #3: Reporting and Paying Payroll Taxes </a:t>
            </a:r>
            <a:r>
              <a:rPr lang="en-US" altLang="en-US" sz="1800" dirty="0"/>
              <a:t>2 of 4</a:t>
            </a:r>
            <a:endParaRPr lang="en-US"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lstStyle/>
          <a:p>
            <a:r>
              <a:rPr lang="en-US" dirty="0"/>
              <a:t>Semiweekly deposit schedule:</a:t>
            </a:r>
          </a:p>
          <a:p>
            <a:pPr marL="457200" indent="-457200">
              <a:buFont typeface="Arial" panose="020B0604020202020204" pitchFamily="34" charset="0"/>
              <a:buChar char="•"/>
            </a:pPr>
            <a:r>
              <a:rPr lang="en-US" dirty="0"/>
              <a:t>Taxes associated with payrolls paid on a Wednesday, Thursday, or Friday are due the following Wednesday.</a:t>
            </a:r>
          </a:p>
          <a:p>
            <a:pPr marL="457200" indent="-457200">
              <a:buFont typeface="Arial" panose="020B0604020202020204" pitchFamily="34" charset="0"/>
              <a:buChar char="•"/>
            </a:pPr>
            <a:r>
              <a:rPr lang="en-US" dirty="0"/>
              <a:t>Taxes associated with payrolls paid on a Saturday, Sunday, Monday, or Tuesday are due the following Friday.</a:t>
            </a:r>
          </a:p>
          <a:p>
            <a:r>
              <a:rPr lang="en-US" dirty="0"/>
              <a:t>All employers are now required to use the Electronic Funds Transfer Payments System (EFTPS) to make deposits</a:t>
            </a:r>
          </a:p>
        </p:txBody>
      </p:sp>
    </p:spTree>
    <p:extLst>
      <p:ext uri="{BB962C8B-B14F-4D97-AF65-F5344CB8AC3E}">
        <p14:creationId xmlns:p14="http://schemas.microsoft.com/office/powerpoint/2010/main" val="4682786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lstStyle/>
          <a:p>
            <a:r>
              <a:rPr lang="en-US" altLang="en-US" sz="3200" dirty="0"/>
              <a:t>Learning Objective #3: Reporting and Paying Payroll Taxes </a:t>
            </a:r>
            <a:r>
              <a:rPr lang="en-US" altLang="en-US" sz="1800" dirty="0"/>
              <a:t>3 of 4</a:t>
            </a:r>
            <a:endParaRPr lang="en-US"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lstStyle/>
          <a:p>
            <a:r>
              <a:rPr lang="en-US" dirty="0"/>
              <a:t>An employer who accumulates $100,000 or more in taxes on any day during a deposit period, must deposit the tax by the next banking day, regardless of the type of depositor.</a:t>
            </a:r>
          </a:p>
          <a:p>
            <a:r>
              <a:rPr lang="en-US" dirty="0"/>
              <a:t>The employer becomes a semiweekly schedule depositor for the remainder of the calendar year and for the following year.</a:t>
            </a:r>
          </a:p>
        </p:txBody>
      </p:sp>
    </p:spTree>
    <p:extLst>
      <p:ext uri="{BB962C8B-B14F-4D97-AF65-F5344CB8AC3E}">
        <p14:creationId xmlns:p14="http://schemas.microsoft.com/office/powerpoint/2010/main" val="39045212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lstStyle/>
          <a:p>
            <a:r>
              <a:rPr lang="en-US" altLang="en-US" sz="3200" dirty="0"/>
              <a:t>Learning Objective #3: Reporting and Paying Payroll Taxes </a:t>
            </a:r>
            <a:r>
              <a:rPr lang="en-US" altLang="en-US" sz="1800" dirty="0"/>
              <a:t>4 of 4</a:t>
            </a:r>
            <a:endParaRPr lang="en-US"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lstStyle/>
          <a:p>
            <a:r>
              <a:rPr lang="en-US" dirty="0"/>
              <a:t>Form 941 – is a reconciliation of the amount of payroll tax liability and the payments made by the employer to cover the liability. It is due by the end of the month following the close of the quarter.</a:t>
            </a:r>
          </a:p>
          <a:p>
            <a:r>
              <a:rPr lang="en-US" dirty="0"/>
              <a:t>If there is a tax liability of less than $2,500 at the end of the quarter, this amount can be paid when the Form 941 is filed.</a:t>
            </a:r>
          </a:p>
          <a:p>
            <a:r>
              <a:rPr lang="en-US" dirty="0"/>
              <a:t>Form 944 is for very small employers.</a:t>
            </a:r>
          </a:p>
        </p:txBody>
      </p:sp>
    </p:spTree>
    <p:extLst>
      <p:ext uri="{BB962C8B-B14F-4D97-AF65-F5344CB8AC3E}">
        <p14:creationId xmlns:p14="http://schemas.microsoft.com/office/powerpoint/2010/main" val="41481564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a:xfrm>
            <a:off x="457200" y="76200"/>
            <a:ext cx="8229600" cy="1673466"/>
          </a:xfrm>
        </p:spPr>
        <p:txBody>
          <a:bodyPr>
            <a:normAutofit fontScale="90000"/>
          </a:bodyPr>
          <a:lstStyle/>
          <a:p>
            <a:r>
              <a:rPr lang="en-US" altLang="en-US" dirty="0"/>
              <a:t>Learning Objective #3: Reporting and Paying Payroll Taxes Concept Check 10-3 </a:t>
            </a:r>
            <a:r>
              <a:rPr lang="en-US" altLang="en-US" sz="2000" dirty="0"/>
              <a:t>1 of 3</a:t>
            </a:r>
            <a:endParaRPr lang="en-US" sz="2000"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normAutofit/>
          </a:bodyPr>
          <a:lstStyle/>
          <a:p>
            <a:pPr marL="514350" indent="-514350">
              <a:buFont typeface="+mj-lt"/>
              <a:buAutoNum type="arabicPeriod"/>
              <a:defRPr/>
            </a:pPr>
            <a:r>
              <a:rPr lang="en-US" i="1" dirty="0">
                <a:solidFill>
                  <a:srgbClr val="000000"/>
                </a:solidFill>
              </a:rPr>
              <a:t>All new employers must use the semiweekly schedule deposit system.</a:t>
            </a:r>
          </a:p>
          <a:p>
            <a:pPr>
              <a:spcAft>
                <a:spcPts val="1800"/>
              </a:spcAft>
              <a:buClr>
                <a:srgbClr val="99CC00"/>
              </a:buClr>
              <a:defRPr/>
            </a:pPr>
            <a:r>
              <a:rPr lang="en-US" b="1" i="1" dirty="0">
                <a:solidFill>
                  <a:srgbClr val="000000"/>
                </a:solidFill>
              </a:rPr>
              <a:t>False</a:t>
            </a:r>
          </a:p>
          <a:p>
            <a:pPr marL="457200" indent="-457200">
              <a:buFont typeface="+mj-lt"/>
              <a:buAutoNum type="arabicPeriod" startAt="2"/>
              <a:defRPr/>
            </a:pPr>
            <a:r>
              <a:rPr lang="en-US" i="1" dirty="0">
                <a:solidFill>
                  <a:srgbClr val="000000"/>
                </a:solidFill>
              </a:rPr>
              <a:t>The deposit schedule for an employer is based on the total tax liability that the employer reported on Form 941 during the prior four quarters starting on July 1 and ending on June 30 of the next year.</a:t>
            </a:r>
          </a:p>
          <a:p>
            <a:pPr>
              <a:buClr>
                <a:srgbClr val="99CC00"/>
              </a:buClr>
              <a:defRPr/>
            </a:pPr>
            <a:r>
              <a:rPr lang="en-US" b="1" i="1" dirty="0">
                <a:solidFill>
                  <a:srgbClr val="000000"/>
                </a:solidFill>
              </a:rPr>
              <a:t>True</a:t>
            </a:r>
            <a:endParaRPr lang="en-US" b="1" dirty="0">
              <a:solidFill>
                <a:srgbClr val="000000"/>
              </a:solidFill>
            </a:endParaRPr>
          </a:p>
        </p:txBody>
      </p:sp>
    </p:spTree>
    <p:extLst>
      <p:ext uri="{BB962C8B-B14F-4D97-AF65-F5344CB8AC3E}">
        <p14:creationId xmlns:p14="http://schemas.microsoft.com/office/powerpoint/2010/main" val="5389656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a:xfrm>
            <a:off x="457200" y="76200"/>
            <a:ext cx="8229600" cy="1673466"/>
          </a:xfrm>
        </p:spPr>
        <p:txBody>
          <a:bodyPr>
            <a:normAutofit fontScale="90000"/>
          </a:bodyPr>
          <a:lstStyle/>
          <a:p>
            <a:r>
              <a:rPr lang="en-US" altLang="en-US" dirty="0"/>
              <a:t>Learning Objective #3: Reporting and Paying Payroll Taxes Concept Check 10-3 </a:t>
            </a:r>
            <a:r>
              <a:rPr lang="en-US" altLang="en-US" sz="2000" dirty="0"/>
              <a:t>2 of 3</a:t>
            </a:r>
            <a:endParaRPr lang="en-US"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normAutofit/>
          </a:bodyPr>
          <a:lstStyle/>
          <a:p>
            <a:pPr marL="461963" indent="-461963">
              <a:buFont typeface="+mj-lt"/>
              <a:buAutoNum type="arabicPeriod" startAt="3"/>
            </a:pPr>
            <a:r>
              <a:rPr lang="en-US" i="1" dirty="0"/>
              <a:t>Semi-weekly schedule depositors remit taxes on the following Wednesday if the payroll is paid on a Wednesday, Thursday, or Friday.</a:t>
            </a:r>
          </a:p>
          <a:p>
            <a:pPr>
              <a:spcAft>
                <a:spcPts val="1800"/>
              </a:spcAft>
            </a:pPr>
            <a:r>
              <a:rPr lang="en-US" b="1" i="1" dirty="0"/>
              <a:t>True</a:t>
            </a:r>
          </a:p>
          <a:p>
            <a:pPr marL="461963" indent="-461963">
              <a:buFont typeface="+mj-lt"/>
              <a:buAutoNum type="arabicPeriod" startAt="4"/>
            </a:pPr>
            <a:r>
              <a:rPr lang="en-US" i="1" dirty="0"/>
              <a:t>The penalty for not paying the appropriate federal taxes on time is based on the total amount of the tax liability whether or not a partial payment was made on time.</a:t>
            </a:r>
          </a:p>
          <a:p>
            <a:r>
              <a:rPr lang="en-US" b="1" i="1" dirty="0"/>
              <a:t>False</a:t>
            </a:r>
          </a:p>
        </p:txBody>
      </p:sp>
    </p:spTree>
    <p:extLst>
      <p:ext uri="{BB962C8B-B14F-4D97-AF65-F5344CB8AC3E}">
        <p14:creationId xmlns:p14="http://schemas.microsoft.com/office/powerpoint/2010/main" val="2128325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a:xfrm>
            <a:off x="457200" y="76200"/>
            <a:ext cx="8229600" cy="1673466"/>
          </a:xfrm>
        </p:spPr>
        <p:txBody>
          <a:bodyPr>
            <a:normAutofit fontScale="90000"/>
          </a:bodyPr>
          <a:lstStyle/>
          <a:p>
            <a:r>
              <a:rPr lang="en-US" altLang="en-US" dirty="0"/>
              <a:t>Learning Objective #3: Reporting and Paying Payroll Taxes Concept Check 10-3 </a:t>
            </a:r>
            <a:r>
              <a:rPr lang="en-US" altLang="en-US" sz="2000" dirty="0"/>
              <a:t>3 of 3</a:t>
            </a:r>
            <a:endParaRPr lang="en-US"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lstStyle/>
          <a:p>
            <a:pPr marL="461963" indent="-461963">
              <a:buFont typeface="+mj-lt"/>
              <a:buAutoNum type="arabicPeriod" startAt="5"/>
            </a:pPr>
            <a:r>
              <a:rPr lang="en-US" i="1" dirty="0"/>
              <a:t>Form 941 is prepared by the employer to record all federal taxes withheld including federal withholding, social security, and Medicare taxes and amounts paid for these taxes.</a:t>
            </a:r>
          </a:p>
          <a:p>
            <a:r>
              <a:rPr lang="en-US" b="1" i="1" dirty="0"/>
              <a:t>True</a:t>
            </a:r>
          </a:p>
        </p:txBody>
      </p:sp>
    </p:spTree>
    <p:extLst>
      <p:ext uri="{BB962C8B-B14F-4D97-AF65-F5344CB8AC3E}">
        <p14:creationId xmlns:p14="http://schemas.microsoft.com/office/powerpoint/2010/main" val="34873087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a:xfrm>
            <a:off x="45720" y="76200"/>
            <a:ext cx="9052560" cy="1673466"/>
          </a:xfrm>
        </p:spPr>
        <p:txBody>
          <a:bodyPr>
            <a:normAutofit/>
          </a:bodyPr>
          <a:lstStyle/>
          <a:p>
            <a:r>
              <a:rPr lang="en-US" altLang="en-US" sz="3200" dirty="0"/>
              <a:t>Learning Objective #4: </a:t>
            </a:r>
            <a:r>
              <a:rPr lang="en-US" altLang="en-US" sz="3200" dirty="0" smtClean="0"/>
              <a:t>Self-Employment </a:t>
            </a:r>
            <a:r>
              <a:rPr lang="en-US" altLang="en-US" sz="3200" dirty="0"/>
              <a:t>Taxes</a:t>
            </a:r>
            <a:endParaRPr lang="en-US" sz="3200"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lstStyle/>
          <a:p>
            <a:r>
              <a:rPr lang="en-US" dirty="0"/>
              <a:t>Self-employment taxes are based on net earnings in excess of $400 generated by a sole proprietor taxpayer (remember Chapter 6)</a:t>
            </a:r>
          </a:p>
          <a:p>
            <a:r>
              <a:rPr lang="en-US" dirty="0"/>
              <a:t>For 2018, refer to Schedule SE (Section A or B) to determine the </a:t>
            </a:r>
            <a:r>
              <a:rPr lang="en-US" dirty="0" smtClean="0"/>
              <a:t>for AGI </a:t>
            </a:r>
            <a:r>
              <a:rPr lang="en-US" dirty="0"/>
              <a:t>deduction on Form 1040.</a:t>
            </a:r>
          </a:p>
          <a:p>
            <a:r>
              <a:rPr lang="en-US" dirty="0"/>
              <a:t>The self-employed taxpayer is responsible for all parts of FICA (15.3%)</a:t>
            </a:r>
          </a:p>
        </p:txBody>
      </p:sp>
    </p:spTree>
    <p:extLst>
      <p:ext uri="{BB962C8B-B14F-4D97-AF65-F5344CB8AC3E}">
        <p14:creationId xmlns:p14="http://schemas.microsoft.com/office/powerpoint/2010/main" val="35111320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normAutofit/>
          </a:bodyPr>
          <a:lstStyle/>
          <a:p>
            <a:r>
              <a:rPr lang="en-US" altLang="en-US" sz="3200" dirty="0"/>
              <a:t>Learning Objective #1: Payroll and Form 1040</a:t>
            </a:r>
            <a:endParaRPr lang="en-US" sz="3200"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lstStyle/>
          <a:p>
            <a:r>
              <a:rPr lang="en-US" dirty="0"/>
              <a:t>Withholding taxes are imposed on taxpayers to help fund government operations using a “pay as you go” system</a:t>
            </a:r>
          </a:p>
          <a:p>
            <a:r>
              <a:rPr lang="en-US" dirty="0"/>
              <a:t>At the end of the year, the employer is required to summarize an employee’s earnings and taxes withheld on a Form W-2</a:t>
            </a:r>
          </a:p>
          <a:p>
            <a:r>
              <a:rPr lang="en-US" dirty="0"/>
              <a:t>Form 1040 compares tax liability with tax payments to determine whether a taxpayer will receive a refund or own more money.</a:t>
            </a:r>
          </a:p>
        </p:txBody>
      </p:sp>
    </p:spTree>
    <p:extLst>
      <p:ext uri="{BB962C8B-B14F-4D97-AF65-F5344CB8AC3E}">
        <p14:creationId xmlns:p14="http://schemas.microsoft.com/office/powerpoint/2010/main" val="32604663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a:xfrm>
            <a:off x="45720" y="76200"/>
            <a:ext cx="9052560" cy="1673466"/>
          </a:xfrm>
        </p:spPr>
        <p:txBody>
          <a:bodyPr>
            <a:noAutofit/>
          </a:bodyPr>
          <a:lstStyle/>
          <a:p>
            <a:r>
              <a:rPr lang="en-US" altLang="en-US" sz="3200" dirty="0"/>
              <a:t>Learning Objective #4: Unemployment Taxes and Form 940</a:t>
            </a:r>
            <a:endParaRPr lang="en-US" sz="3200"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lstStyle/>
          <a:p>
            <a:r>
              <a:rPr lang="en-US" dirty="0"/>
              <a:t>Federal Unemployment Tax Act (FUTA) is 6.0% of wages up to $7,000. There is a maximum credit for state employment taxes (SUTA) of 5.4%, reducing the amount due to the IRS to 0.6%.</a:t>
            </a:r>
          </a:p>
          <a:p>
            <a:r>
              <a:rPr lang="en-US" dirty="0"/>
              <a:t>Form 940 is filed annually by the employer to report and reconcile FUTA liabilities and payments.</a:t>
            </a:r>
          </a:p>
        </p:txBody>
      </p:sp>
    </p:spTree>
    <p:extLst>
      <p:ext uri="{BB962C8B-B14F-4D97-AF65-F5344CB8AC3E}">
        <p14:creationId xmlns:p14="http://schemas.microsoft.com/office/powerpoint/2010/main" val="14388668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a:xfrm>
            <a:off x="457200" y="76200"/>
            <a:ext cx="8229600" cy="1673466"/>
          </a:xfrm>
        </p:spPr>
        <p:txBody>
          <a:bodyPr>
            <a:noAutofit/>
          </a:bodyPr>
          <a:lstStyle/>
          <a:p>
            <a:r>
              <a:rPr lang="en-US" altLang="en-US" sz="3200" dirty="0"/>
              <a:t>Learning Objective #4: Household Workers and Schedule H </a:t>
            </a:r>
            <a:r>
              <a:rPr lang="en-US" altLang="en-US" sz="1800" dirty="0"/>
              <a:t>1 of 2</a:t>
            </a:r>
            <a:endParaRPr lang="en-US" sz="1800"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lstStyle/>
          <a:p>
            <a:r>
              <a:rPr lang="en-US" dirty="0"/>
              <a:t>Household workers are considered employees subject to federal income, FICA, and FUTA taxes if:</a:t>
            </a:r>
          </a:p>
          <a:p>
            <a:pPr marL="457200" indent="-457200">
              <a:buFont typeface="Arial" panose="020B0604020202020204" pitchFamily="34" charset="0"/>
              <a:buChar char="•"/>
            </a:pPr>
            <a:r>
              <a:rPr lang="en-US" dirty="0"/>
              <a:t>Paid wages of $2,100 or more in 2018</a:t>
            </a:r>
          </a:p>
          <a:p>
            <a:pPr marL="457200" indent="-457200">
              <a:buFont typeface="Arial" panose="020B0604020202020204" pitchFamily="34" charset="0"/>
              <a:buChar char="•"/>
            </a:pPr>
            <a:r>
              <a:rPr lang="en-US" dirty="0"/>
              <a:t>Federal withholding taxes were withheld from these workers</a:t>
            </a:r>
          </a:p>
          <a:p>
            <a:pPr marL="457200" indent="-457200">
              <a:buFont typeface="Arial" panose="020B0604020202020204" pitchFamily="34" charset="0"/>
              <a:buChar char="•"/>
            </a:pPr>
            <a:r>
              <a:rPr lang="en-US" dirty="0"/>
              <a:t>Wages of at least $1,000 were paid to all household workers combined in any calendar quarter in 2017 or 2018.</a:t>
            </a:r>
          </a:p>
        </p:txBody>
      </p:sp>
    </p:spTree>
    <p:extLst>
      <p:ext uri="{BB962C8B-B14F-4D97-AF65-F5344CB8AC3E}">
        <p14:creationId xmlns:p14="http://schemas.microsoft.com/office/powerpoint/2010/main" val="21144608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noAutofit/>
          </a:bodyPr>
          <a:lstStyle/>
          <a:p>
            <a:r>
              <a:rPr lang="en-US" altLang="en-US" sz="3200" dirty="0"/>
              <a:t>Learning Objective #4: Household Workers and Schedule H </a:t>
            </a:r>
            <a:r>
              <a:rPr lang="en-US" altLang="en-US" sz="1800" dirty="0"/>
              <a:t>2 of 2</a:t>
            </a:r>
            <a:endParaRPr lang="en-US"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lstStyle/>
          <a:p>
            <a:r>
              <a:rPr lang="en-US" dirty="0"/>
              <a:t>Schedule H is completed by the employer/taxpayer and submitted with Form 1040.</a:t>
            </a:r>
          </a:p>
          <a:p>
            <a:pPr marL="457200" indent="-457200">
              <a:buFont typeface="Arial" panose="020B0604020202020204" pitchFamily="34" charset="0"/>
              <a:buChar char="•"/>
            </a:pPr>
            <a:r>
              <a:rPr lang="en-US" dirty="0"/>
              <a:t>Taxes are due for household employees and paid when the employer taxpayer files Form 1040.</a:t>
            </a:r>
          </a:p>
        </p:txBody>
      </p:sp>
    </p:spTree>
    <p:extLst>
      <p:ext uri="{BB962C8B-B14F-4D97-AF65-F5344CB8AC3E}">
        <p14:creationId xmlns:p14="http://schemas.microsoft.com/office/powerpoint/2010/main" val="10757756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normAutofit fontScale="90000"/>
          </a:bodyPr>
          <a:lstStyle/>
          <a:p>
            <a:r>
              <a:rPr lang="en-US" altLang="en-US" dirty="0"/>
              <a:t>Learning Objective #4: Household Workers and Schedule H Concept Check 10-4 </a:t>
            </a:r>
            <a:r>
              <a:rPr lang="en-US" altLang="en-US" sz="2000" dirty="0"/>
              <a:t>1 of 3</a:t>
            </a:r>
            <a:endParaRPr lang="en-US" sz="2000"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normAutofit fontScale="70000" lnSpcReduction="20000"/>
          </a:bodyPr>
          <a:lstStyle/>
          <a:p>
            <a:pPr marL="514350" indent="-514350">
              <a:lnSpc>
                <a:spcPct val="120000"/>
              </a:lnSpc>
              <a:spcBef>
                <a:spcPts val="624"/>
              </a:spcBef>
              <a:buFont typeface="+mj-lt"/>
              <a:buAutoNum type="arabicPeriod"/>
              <a:defRPr/>
            </a:pPr>
            <a:r>
              <a:rPr lang="en-US" sz="2800" i="1" dirty="0">
                <a:solidFill>
                  <a:srgbClr val="000000"/>
                </a:solidFill>
              </a:rPr>
              <a:t>A self-employed taxpayer is treated both as an employee and employer, thus, pays a combined total of 15.3% for FICA taxes.</a:t>
            </a:r>
          </a:p>
          <a:p>
            <a:pPr>
              <a:lnSpc>
                <a:spcPct val="120000"/>
              </a:lnSpc>
              <a:spcBef>
                <a:spcPts val="624"/>
              </a:spcBef>
              <a:spcAft>
                <a:spcPts val="1800"/>
              </a:spcAft>
              <a:buClr>
                <a:srgbClr val="99CC00"/>
              </a:buClr>
              <a:defRPr/>
            </a:pPr>
            <a:r>
              <a:rPr lang="en-US" sz="2800" b="1" i="1" dirty="0">
                <a:solidFill>
                  <a:srgbClr val="000000"/>
                </a:solidFill>
              </a:rPr>
              <a:t>True</a:t>
            </a:r>
          </a:p>
          <a:p>
            <a:pPr marL="461963" indent="-461963">
              <a:lnSpc>
                <a:spcPct val="120000"/>
              </a:lnSpc>
              <a:spcBef>
                <a:spcPts val="624"/>
              </a:spcBef>
              <a:buFont typeface="+mj-lt"/>
              <a:buAutoNum type="arabicPeriod" startAt="2"/>
              <a:defRPr/>
            </a:pPr>
            <a:r>
              <a:rPr lang="en-US" sz="2800" i="1" dirty="0">
                <a:solidFill>
                  <a:srgbClr val="000000"/>
                </a:solidFill>
              </a:rPr>
              <a:t>What is the effective tax rate for FUTA provided employers pay into their state SUTA programs on a timely basis?</a:t>
            </a:r>
          </a:p>
          <a:p>
            <a:pPr marL="457200">
              <a:lnSpc>
                <a:spcPct val="120000"/>
              </a:lnSpc>
              <a:spcBef>
                <a:spcPts val="624"/>
              </a:spcBef>
              <a:buFont typeface="+mj-lt"/>
              <a:buAutoNum type="alphaLcPeriod"/>
              <a:defRPr/>
            </a:pPr>
            <a:r>
              <a:rPr lang="en-US" sz="2800" i="1" dirty="0">
                <a:solidFill>
                  <a:srgbClr val="000000"/>
                </a:solidFill>
              </a:rPr>
              <a:t>	0.6%</a:t>
            </a:r>
          </a:p>
          <a:p>
            <a:pPr marL="914400" indent="-457200">
              <a:lnSpc>
                <a:spcPct val="120000"/>
              </a:lnSpc>
              <a:spcBef>
                <a:spcPts val="624"/>
              </a:spcBef>
              <a:buFont typeface="+mj-lt"/>
              <a:buAutoNum type="alphaLcPeriod"/>
              <a:defRPr/>
            </a:pPr>
            <a:r>
              <a:rPr lang="en-US" sz="2800" i="1" dirty="0">
                <a:solidFill>
                  <a:srgbClr val="000000"/>
                </a:solidFill>
              </a:rPr>
              <a:t>6.2%</a:t>
            </a:r>
          </a:p>
          <a:p>
            <a:pPr marL="914400" indent="-457200">
              <a:lnSpc>
                <a:spcPct val="120000"/>
              </a:lnSpc>
              <a:spcBef>
                <a:spcPts val="624"/>
              </a:spcBef>
              <a:buFont typeface="+mj-lt"/>
              <a:buAutoNum type="alphaLcPeriod"/>
              <a:defRPr/>
            </a:pPr>
            <a:r>
              <a:rPr lang="en-US" sz="2800" i="1" dirty="0">
                <a:solidFill>
                  <a:srgbClr val="000000"/>
                </a:solidFill>
              </a:rPr>
              <a:t>5.4%</a:t>
            </a:r>
          </a:p>
          <a:p>
            <a:pPr marL="914400" indent="-457200">
              <a:lnSpc>
                <a:spcPct val="120000"/>
              </a:lnSpc>
              <a:spcBef>
                <a:spcPts val="624"/>
              </a:spcBef>
              <a:buFont typeface="+mj-lt"/>
              <a:buAutoNum type="alphaLcPeriod"/>
              <a:defRPr/>
            </a:pPr>
            <a:r>
              <a:rPr lang="en-US" sz="2800" i="1" dirty="0">
                <a:solidFill>
                  <a:srgbClr val="000000"/>
                </a:solidFill>
              </a:rPr>
              <a:t>10%</a:t>
            </a:r>
          </a:p>
          <a:p>
            <a:pPr marL="457200" indent="-457200">
              <a:lnSpc>
                <a:spcPct val="120000"/>
              </a:lnSpc>
              <a:spcBef>
                <a:spcPts val="624"/>
              </a:spcBef>
              <a:buClr>
                <a:srgbClr val="99CC00"/>
              </a:buClr>
              <a:tabLst>
                <a:tab pos="457200" algn="l"/>
              </a:tabLst>
              <a:defRPr/>
            </a:pPr>
            <a:r>
              <a:rPr lang="en-US" sz="2800" b="1" i="1" dirty="0">
                <a:solidFill>
                  <a:srgbClr val="000000"/>
                </a:solidFill>
              </a:rPr>
              <a:t>Answer: a</a:t>
            </a:r>
            <a:endParaRPr lang="en-US" sz="2800" b="1" dirty="0">
              <a:solidFill>
                <a:srgbClr val="000000"/>
              </a:solidFill>
            </a:endParaRPr>
          </a:p>
        </p:txBody>
      </p:sp>
    </p:spTree>
    <p:extLst>
      <p:ext uri="{BB962C8B-B14F-4D97-AF65-F5344CB8AC3E}">
        <p14:creationId xmlns:p14="http://schemas.microsoft.com/office/powerpoint/2010/main" val="34532195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normAutofit fontScale="90000"/>
          </a:bodyPr>
          <a:lstStyle/>
          <a:p>
            <a:r>
              <a:rPr lang="en-US" altLang="en-US" dirty="0"/>
              <a:t>Learning Objective #4: Household Workers and Schedule H Concept Check 10-4 </a:t>
            </a:r>
            <a:r>
              <a:rPr lang="en-US" altLang="en-US" sz="2000" dirty="0"/>
              <a:t>2 of 3</a:t>
            </a:r>
            <a:endParaRPr lang="en-US"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normAutofit/>
          </a:bodyPr>
          <a:lstStyle/>
          <a:p>
            <a:pPr marL="461963" indent="-461963">
              <a:buFont typeface="+mj-lt"/>
              <a:buAutoNum type="arabicPeriod" startAt="3"/>
            </a:pPr>
            <a:r>
              <a:rPr lang="en-US" altLang="en-US" i="1" dirty="0">
                <a:solidFill>
                  <a:srgbClr val="000000"/>
                </a:solidFill>
              </a:rPr>
              <a:t>Who can use Schedule H?</a:t>
            </a:r>
          </a:p>
          <a:p>
            <a:pPr>
              <a:buClr>
                <a:srgbClr val="99CC00"/>
              </a:buClr>
            </a:pPr>
            <a:r>
              <a:rPr lang="en-US" altLang="en-US" b="1" i="1" dirty="0">
                <a:solidFill>
                  <a:srgbClr val="000000"/>
                </a:solidFill>
              </a:rPr>
              <a:t>Individuals who employ household workers and pay wages of $</a:t>
            </a:r>
            <a:r>
              <a:rPr lang="en-US" altLang="en-US" b="1" i="1" dirty="0" smtClean="0">
                <a:solidFill>
                  <a:srgbClr val="000000"/>
                </a:solidFill>
              </a:rPr>
              <a:t>2,100 or </a:t>
            </a:r>
            <a:r>
              <a:rPr lang="en-US" altLang="en-US" b="1" i="1" dirty="0">
                <a:solidFill>
                  <a:srgbClr val="000000"/>
                </a:solidFill>
              </a:rPr>
              <a:t>more in 2018, or who pay $1,000 to all workers combined in any of the prior two years.</a:t>
            </a:r>
          </a:p>
        </p:txBody>
      </p:sp>
    </p:spTree>
    <p:extLst>
      <p:ext uri="{BB962C8B-B14F-4D97-AF65-F5344CB8AC3E}">
        <p14:creationId xmlns:p14="http://schemas.microsoft.com/office/powerpoint/2010/main" val="35229547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normAutofit fontScale="90000"/>
          </a:bodyPr>
          <a:lstStyle/>
          <a:p>
            <a:r>
              <a:rPr lang="en-US" altLang="en-US" dirty="0"/>
              <a:t>Learning Objective #4: Household Workers and Schedule H Concept Check 10-4 </a:t>
            </a:r>
            <a:r>
              <a:rPr lang="en-US" altLang="en-US" sz="2000" dirty="0"/>
              <a:t>3 of 3</a:t>
            </a:r>
            <a:endParaRPr lang="en-US"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normAutofit/>
          </a:bodyPr>
          <a:lstStyle/>
          <a:p>
            <a:pPr marL="461963" indent="-461963">
              <a:buFont typeface="+mj-lt"/>
              <a:buAutoNum type="arabicPeriod" startAt="4"/>
            </a:pPr>
            <a:r>
              <a:rPr lang="en-US" altLang="en-US" i="1" dirty="0">
                <a:solidFill>
                  <a:srgbClr val="000000"/>
                </a:solidFill>
              </a:rPr>
              <a:t>Taxpayers who employ household workers are subject to payroll taxes under what conditions?</a:t>
            </a:r>
          </a:p>
          <a:p>
            <a:pPr>
              <a:buClr>
                <a:srgbClr val="99CC00"/>
              </a:buClr>
            </a:pPr>
            <a:r>
              <a:rPr lang="en-US" altLang="en-US" b="1" i="1" dirty="0">
                <a:solidFill>
                  <a:srgbClr val="000000"/>
                </a:solidFill>
              </a:rPr>
              <a:t>They paid any one household employee wages of $2,100 or more in 2018, federal income taxes were withheld from employee wages, and household wages of at least $1,000 were paid to all household workers combined in any calendar quarter in 2017 or 2018.</a:t>
            </a:r>
            <a:endParaRPr lang="en-US" altLang="en-US" b="1" dirty="0">
              <a:solidFill>
                <a:srgbClr val="000000"/>
              </a:solidFill>
            </a:endParaRPr>
          </a:p>
        </p:txBody>
      </p:sp>
    </p:spTree>
    <p:extLst>
      <p:ext uri="{BB962C8B-B14F-4D97-AF65-F5344CB8AC3E}">
        <p14:creationId xmlns:p14="http://schemas.microsoft.com/office/powerpoint/2010/main" val="31521158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a:xfrm>
            <a:off x="1171339" y="76200"/>
            <a:ext cx="6801323" cy="1673466"/>
          </a:xfrm>
        </p:spPr>
        <p:txBody>
          <a:bodyPr/>
          <a:lstStyle/>
          <a:p>
            <a:r>
              <a:rPr lang="en-US" altLang="en-US" sz="3200" dirty="0"/>
              <a:t>Learning Objective #5: Forms W2 and W3 </a:t>
            </a:r>
            <a:r>
              <a:rPr lang="en-US" altLang="en-US" sz="1800" dirty="0"/>
              <a:t>1 of 2</a:t>
            </a:r>
            <a:endParaRPr lang="en-US" sz="1800"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lstStyle/>
          <a:p>
            <a:r>
              <a:rPr lang="en-US" dirty="0"/>
              <a:t>Employers report wages earned and taxes withheld to employees on Form W-2.</a:t>
            </a:r>
          </a:p>
          <a:p>
            <a:pPr marL="457200" indent="-457200">
              <a:buFont typeface="Arial" panose="020B0604020202020204" pitchFamily="34" charset="0"/>
              <a:buChar char="•"/>
            </a:pPr>
            <a:r>
              <a:rPr lang="en-US" dirty="0"/>
              <a:t>W-2s are due to employees by January 31 of the next year</a:t>
            </a:r>
          </a:p>
          <a:p>
            <a:pPr marL="457200" indent="-457200">
              <a:buFont typeface="Arial" panose="020B0604020202020204" pitchFamily="34" charset="0"/>
              <a:buChar char="•"/>
            </a:pPr>
            <a:r>
              <a:rPr lang="en-US" dirty="0"/>
              <a:t>Copy A is remitted to the Social Security Administration by January 31 of the next year.</a:t>
            </a:r>
          </a:p>
          <a:p>
            <a:r>
              <a:rPr lang="en-US" dirty="0"/>
              <a:t>Form W-3 is a transmittal form that summarizes all employee W2’s prepared by the company.</a:t>
            </a:r>
          </a:p>
          <a:p>
            <a:pPr marL="457200" indent="-457200">
              <a:buFont typeface="Arial" panose="020B0604020202020204" pitchFamily="34" charset="0"/>
              <a:buChar char="•"/>
            </a:pPr>
            <a:r>
              <a:rPr lang="en-US" dirty="0"/>
              <a:t>It is sent with Copy A of all W-2’s</a:t>
            </a:r>
          </a:p>
        </p:txBody>
      </p:sp>
    </p:spTree>
    <p:extLst>
      <p:ext uri="{BB962C8B-B14F-4D97-AF65-F5344CB8AC3E}">
        <p14:creationId xmlns:p14="http://schemas.microsoft.com/office/powerpoint/2010/main" val="42912422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a:xfrm>
            <a:off x="1171339" y="76200"/>
            <a:ext cx="6801323" cy="1673466"/>
          </a:xfrm>
        </p:spPr>
        <p:txBody>
          <a:bodyPr/>
          <a:lstStyle/>
          <a:p>
            <a:r>
              <a:rPr lang="en-US" altLang="en-US" sz="3200" dirty="0"/>
              <a:t>Learning Objective #5: Forms W2 and W3 </a:t>
            </a:r>
            <a:r>
              <a:rPr lang="en-US" altLang="en-US" sz="1800" dirty="0"/>
              <a:t>2 of 2</a:t>
            </a:r>
            <a:endParaRPr lang="en-US"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lstStyle/>
          <a:p>
            <a:r>
              <a:rPr lang="en-US" dirty="0"/>
              <a:t>Form W-2C (Statement of Corrected Income and Tax Amounts) is used to correct a W-2 that was incorrectly prepared.</a:t>
            </a:r>
          </a:p>
          <a:p>
            <a:r>
              <a:rPr lang="en-US" dirty="0"/>
              <a:t>Form W-3C (Transmittal of Corrected Income and Tax Statements) accompanies Copy A of the W-2C to the Social Security Administration</a:t>
            </a:r>
          </a:p>
        </p:txBody>
      </p:sp>
    </p:spTree>
    <p:extLst>
      <p:ext uri="{BB962C8B-B14F-4D97-AF65-F5344CB8AC3E}">
        <p14:creationId xmlns:p14="http://schemas.microsoft.com/office/powerpoint/2010/main" val="6844454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normAutofit/>
          </a:bodyPr>
          <a:lstStyle/>
          <a:p>
            <a:r>
              <a:rPr lang="en-US" altLang="en-US" sz="3200" dirty="0"/>
              <a:t>Learning Objective #5: Forms W2 and W3 Concept Check 10-5 </a:t>
            </a:r>
            <a:r>
              <a:rPr lang="en-US" altLang="en-US" sz="1800" dirty="0"/>
              <a:t>1 of 3</a:t>
            </a:r>
            <a:endParaRPr lang="en-US" sz="1800"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normAutofit/>
          </a:bodyPr>
          <a:lstStyle/>
          <a:p>
            <a:pPr marL="514350" indent="-514350">
              <a:buFont typeface="+mj-lt"/>
              <a:buAutoNum type="arabicPeriod"/>
              <a:defRPr/>
            </a:pPr>
            <a:r>
              <a:rPr lang="en-US" sz="2400" i="1" dirty="0">
                <a:solidFill>
                  <a:srgbClr val="000000"/>
                </a:solidFill>
              </a:rPr>
              <a:t>The employee uses the information from a W-2 to prepare his/her federal, state, and local (if applicable) tax returns.</a:t>
            </a:r>
          </a:p>
          <a:p>
            <a:pPr>
              <a:spcAft>
                <a:spcPts val="1800"/>
              </a:spcAft>
              <a:buClr>
                <a:srgbClr val="99CC00"/>
              </a:buClr>
              <a:defRPr/>
            </a:pPr>
            <a:r>
              <a:rPr lang="en-US" sz="2400" b="1" i="1" dirty="0">
                <a:solidFill>
                  <a:srgbClr val="000000"/>
                </a:solidFill>
              </a:rPr>
              <a:t>True</a:t>
            </a:r>
          </a:p>
          <a:p>
            <a:pPr marL="461963" indent="-461963">
              <a:buFont typeface="+mj-lt"/>
              <a:buAutoNum type="arabicPeriod" startAt="2"/>
              <a:defRPr/>
            </a:pPr>
            <a:r>
              <a:rPr lang="en-US" sz="2400" i="1" dirty="0">
                <a:solidFill>
                  <a:srgbClr val="000000"/>
                </a:solidFill>
              </a:rPr>
              <a:t>Where and when must the employer send Copy A of the W-2 form?</a:t>
            </a:r>
          </a:p>
          <a:p>
            <a:pPr>
              <a:buClr>
                <a:srgbClr val="99CC00"/>
              </a:buClr>
              <a:defRPr/>
            </a:pPr>
            <a:r>
              <a:rPr lang="en-US" sz="2400" b="1" i="1" dirty="0">
                <a:solidFill>
                  <a:srgbClr val="000000"/>
                </a:solidFill>
              </a:rPr>
              <a:t>Copy A is sent to the Social Security Administration along with Form W-3 which is the transmittal form. It is due by January 31 of the next year.</a:t>
            </a:r>
          </a:p>
        </p:txBody>
      </p:sp>
    </p:spTree>
    <p:extLst>
      <p:ext uri="{BB962C8B-B14F-4D97-AF65-F5344CB8AC3E}">
        <p14:creationId xmlns:p14="http://schemas.microsoft.com/office/powerpoint/2010/main" val="25255635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normAutofit/>
          </a:bodyPr>
          <a:lstStyle/>
          <a:p>
            <a:r>
              <a:rPr lang="en-US" altLang="en-US" sz="3200" dirty="0"/>
              <a:t>Learning Objective #5: Forms W2 and W3 Concept Check 10-5 </a:t>
            </a:r>
            <a:r>
              <a:rPr lang="en-US" altLang="en-US" sz="1800" dirty="0"/>
              <a:t>2 of 3</a:t>
            </a:r>
            <a:endParaRPr lang="en-US"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normAutofit/>
          </a:bodyPr>
          <a:lstStyle/>
          <a:p>
            <a:pPr marL="461963" indent="-461963">
              <a:buFont typeface="+mj-lt"/>
              <a:buAutoNum type="arabicPeriod" startAt="3"/>
            </a:pPr>
            <a:r>
              <a:rPr lang="en-US" altLang="en-US" i="1" dirty="0">
                <a:solidFill>
                  <a:srgbClr val="000000"/>
                </a:solidFill>
              </a:rPr>
              <a:t>Explain the process if an employer must correct an employee’s W-2.</a:t>
            </a:r>
          </a:p>
          <a:p>
            <a:pPr>
              <a:buClr>
                <a:srgbClr val="99CC00"/>
              </a:buClr>
            </a:pPr>
            <a:r>
              <a:rPr lang="en-US" altLang="en-US" b="1" i="1" dirty="0">
                <a:solidFill>
                  <a:srgbClr val="000000"/>
                </a:solidFill>
              </a:rPr>
              <a:t>An employer who must correct an employee’s W-2 must file Form W-2C and W-3C as soon as possible.</a:t>
            </a:r>
          </a:p>
        </p:txBody>
      </p:sp>
    </p:spTree>
    <p:extLst>
      <p:ext uri="{BB962C8B-B14F-4D97-AF65-F5344CB8AC3E}">
        <p14:creationId xmlns:p14="http://schemas.microsoft.com/office/powerpoint/2010/main" val="2458640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normAutofit/>
          </a:bodyPr>
          <a:lstStyle/>
          <a:p>
            <a:r>
              <a:rPr lang="en-US" altLang="en-US" sz="3200" dirty="0"/>
              <a:t>Learning Objective #1: Payroll and Form 1040 Concept Check 10-1</a:t>
            </a:r>
            <a:endParaRPr lang="en-US" sz="3200"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normAutofit/>
          </a:bodyPr>
          <a:lstStyle/>
          <a:p>
            <a:pPr marL="514350" indent="-514350">
              <a:buFont typeface="+mj-lt"/>
              <a:buAutoNum type="arabicPeriod"/>
              <a:defRPr/>
            </a:pPr>
            <a:r>
              <a:rPr lang="en-US" i="1" dirty="0"/>
              <a:t>The payroll tax withholding system was established to produce a stream of revenue for governmental operations.</a:t>
            </a:r>
          </a:p>
          <a:p>
            <a:pPr>
              <a:spcAft>
                <a:spcPts val="1800"/>
              </a:spcAft>
              <a:defRPr/>
            </a:pPr>
            <a:r>
              <a:rPr lang="en-US" b="1" i="1" dirty="0"/>
              <a:t>True</a:t>
            </a:r>
          </a:p>
          <a:p>
            <a:pPr marL="461963" indent="-461963">
              <a:buFont typeface="+mj-lt"/>
              <a:buAutoNum type="arabicPeriod" startAt="2"/>
              <a:defRPr/>
            </a:pPr>
            <a:r>
              <a:rPr lang="en-US" i="1" dirty="0"/>
              <a:t>Forms W-2 and 1040 are forms used to match tax liability with tax payments.</a:t>
            </a:r>
          </a:p>
          <a:p>
            <a:pPr>
              <a:defRPr/>
            </a:pPr>
            <a:r>
              <a:rPr lang="en-US" b="1" i="1" dirty="0"/>
              <a:t>True</a:t>
            </a:r>
            <a:endParaRPr lang="en-US" b="1" dirty="0"/>
          </a:p>
        </p:txBody>
      </p:sp>
    </p:spTree>
    <p:extLst>
      <p:ext uri="{BB962C8B-B14F-4D97-AF65-F5344CB8AC3E}">
        <p14:creationId xmlns:p14="http://schemas.microsoft.com/office/powerpoint/2010/main" val="14283469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normAutofit/>
          </a:bodyPr>
          <a:lstStyle/>
          <a:p>
            <a:r>
              <a:rPr lang="en-US" altLang="en-US" sz="3200" dirty="0"/>
              <a:t>Learning Objective #5: Forms W2 and W3 Concept Check 10-5 </a:t>
            </a:r>
            <a:r>
              <a:rPr lang="en-US" altLang="en-US" sz="1800" dirty="0"/>
              <a:t>3 of 3</a:t>
            </a:r>
            <a:endParaRPr lang="en-US"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normAutofit/>
          </a:bodyPr>
          <a:lstStyle/>
          <a:p>
            <a:pPr marL="514350" indent="-514350">
              <a:buFont typeface="+mj-lt"/>
              <a:buAutoNum type="arabicPeriod"/>
            </a:pPr>
            <a:r>
              <a:rPr lang="en-US" altLang="en-US" i="1" dirty="0">
                <a:solidFill>
                  <a:srgbClr val="000000"/>
                </a:solidFill>
              </a:rPr>
              <a:t>What are the maximum penalty amounts per return imposed on a company that prepares incorrect W-2s?</a:t>
            </a:r>
            <a:endParaRPr lang="en-US" altLang="en-US" dirty="0">
              <a:solidFill>
                <a:srgbClr val="000000"/>
              </a:solidFill>
            </a:endParaRPr>
          </a:p>
          <a:p>
            <a:pPr>
              <a:buClr>
                <a:srgbClr val="99CC00"/>
              </a:buClr>
            </a:pPr>
            <a:r>
              <a:rPr lang="en-US" altLang="en-US" b="1" i="1" dirty="0">
                <a:solidFill>
                  <a:srgbClr val="000000"/>
                </a:solidFill>
              </a:rPr>
              <a:t>Penalties range from $50 per return to $270 per return, with a maximum depending on the size of the business. Also a penalty of $540 per return for intentional disregard of filing requirements with no maximum penalty.</a:t>
            </a:r>
            <a:endParaRPr lang="en-US" altLang="en-US" b="1" dirty="0"/>
          </a:p>
        </p:txBody>
      </p:sp>
    </p:spTree>
    <p:extLst>
      <p:ext uri="{BB962C8B-B14F-4D97-AF65-F5344CB8AC3E}">
        <p14:creationId xmlns:p14="http://schemas.microsoft.com/office/powerpoint/2010/main" val="28086340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normAutofit/>
          </a:bodyPr>
          <a:lstStyle/>
          <a:p>
            <a:r>
              <a:rPr lang="en-US" altLang="en-US" sz="3200" dirty="0"/>
              <a:t>Learning Objective #6: Supplemental Wage Payments</a:t>
            </a:r>
            <a:endParaRPr lang="en-US" sz="3200"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lstStyle/>
          <a:p>
            <a:r>
              <a:rPr lang="en-US" dirty="0"/>
              <a:t>Supplemental wages are compensation paid in addition to an employee’s regular wages</a:t>
            </a:r>
          </a:p>
          <a:p>
            <a:r>
              <a:rPr lang="en-US" dirty="0"/>
              <a:t>Withholding on supplemental wages can be calculated using one of two methods:</a:t>
            </a:r>
          </a:p>
          <a:p>
            <a:pPr marL="457200" indent="-457200">
              <a:buFont typeface="Arial" panose="020B0604020202020204" pitchFamily="34" charset="0"/>
              <a:buChar char="•"/>
            </a:pPr>
            <a:r>
              <a:rPr lang="en-US" dirty="0"/>
              <a:t>Flat tax of 22%</a:t>
            </a:r>
          </a:p>
          <a:p>
            <a:pPr marL="457200" indent="-457200">
              <a:buFont typeface="Arial" panose="020B0604020202020204" pitchFamily="34" charset="0"/>
              <a:buChar char="•"/>
            </a:pPr>
            <a:r>
              <a:rPr lang="en-US" dirty="0"/>
              <a:t>Combine the supplemental payments with regular wages and calculate the withholding tax.</a:t>
            </a:r>
          </a:p>
        </p:txBody>
      </p:sp>
    </p:spTree>
    <p:extLst>
      <p:ext uri="{BB962C8B-B14F-4D97-AF65-F5344CB8AC3E}">
        <p14:creationId xmlns:p14="http://schemas.microsoft.com/office/powerpoint/2010/main" val="8785811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normAutofit/>
          </a:bodyPr>
          <a:lstStyle/>
          <a:p>
            <a:r>
              <a:rPr lang="en-US" altLang="en-US" sz="3200" dirty="0"/>
              <a:t>Learning Objective #6: Backup Withholding</a:t>
            </a:r>
            <a:endParaRPr lang="en-US" sz="3200"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lstStyle/>
          <a:p>
            <a:r>
              <a:rPr lang="en-US" dirty="0"/>
              <a:t>Generally, an employer or vendor must withhold 24% of certain taxable payments if the payee fails to furnish a correct taxpayer identification number (TIN)</a:t>
            </a:r>
          </a:p>
          <a:p>
            <a:r>
              <a:rPr lang="en-US" dirty="0"/>
              <a:t>Payments include interest, dividends, rents, royalties, commissions, non-employee compensation and certain other payments made in the course of a trade or business</a:t>
            </a:r>
          </a:p>
        </p:txBody>
      </p:sp>
    </p:spTree>
    <p:extLst>
      <p:ext uri="{BB962C8B-B14F-4D97-AF65-F5344CB8AC3E}">
        <p14:creationId xmlns:p14="http://schemas.microsoft.com/office/powerpoint/2010/main" val="238487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normAutofit/>
          </a:bodyPr>
          <a:lstStyle/>
          <a:p>
            <a:r>
              <a:rPr lang="en-US" altLang="en-US" sz="3200" dirty="0"/>
              <a:t>Learning Objective #6: Form W-9</a:t>
            </a:r>
            <a:endParaRPr lang="en-US" sz="3200"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normAutofit fontScale="92500"/>
          </a:bodyPr>
          <a:lstStyle/>
          <a:p>
            <a:pPr>
              <a:spcBef>
                <a:spcPts val="624"/>
              </a:spcBef>
            </a:pPr>
            <a:r>
              <a:rPr lang="en-US" dirty="0"/>
              <a:t>Form W-9 is prepared by the recipient and given to the requester. Failure to furnish a correct TIN can result in a $50 penalty. The penalty for willful neglect in completing the form is $500.</a:t>
            </a:r>
          </a:p>
          <a:p>
            <a:pPr>
              <a:spcBef>
                <a:spcPts val="624"/>
              </a:spcBef>
            </a:pPr>
            <a:r>
              <a:rPr lang="en-US" dirty="0"/>
              <a:t>Form is used to:</a:t>
            </a:r>
          </a:p>
          <a:p>
            <a:pPr marL="457200" indent="-457200">
              <a:spcBef>
                <a:spcPts val="624"/>
              </a:spcBef>
              <a:buFont typeface="Arial" panose="020B0604020202020204" pitchFamily="34" charset="0"/>
              <a:buChar char="•"/>
            </a:pPr>
            <a:r>
              <a:rPr lang="en-US" dirty="0"/>
              <a:t>Certify the TIN the taxpayer is giving is correct</a:t>
            </a:r>
          </a:p>
          <a:p>
            <a:pPr marL="457200" indent="-457200">
              <a:spcBef>
                <a:spcPts val="624"/>
              </a:spcBef>
              <a:buFont typeface="Arial" panose="020B0604020202020204" pitchFamily="34" charset="0"/>
              <a:buChar char="•"/>
            </a:pPr>
            <a:r>
              <a:rPr lang="en-US" dirty="0"/>
              <a:t>Certify the taxpayer is not subject to backup withholding or</a:t>
            </a:r>
          </a:p>
          <a:p>
            <a:pPr marL="457200" indent="-457200">
              <a:spcBef>
                <a:spcPts val="624"/>
              </a:spcBef>
              <a:buFont typeface="Arial" panose="020B0604020202020204" pitchFamily="34" charset="0"/>
              <a:buChar char="•"/>
            </a:pPr>
            <a:r>
              <a:rPr lang="en-US" dirty="0"/>
              <a:t>Claim exemption from backup withholding if the taxpayer is a U.S. exempt payee.</a:t>
            </a:r>
          </a:p>
        </p:txBody>
      </p:sp>
    </p:spTree>
    <p:extLst>
      <p:ext uri="{BB962C8B-B14F-4D97-AF65-F5344CB8AC3E}">
        <p14:creationId xmlns:p14="http://schemas.microsoft.com/office/powerpoint/2010/main" val="14144591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normAutofit/>
          </a:bodyPr>
          <a:lstStyle/>
          <a:p>
            <a:r>
              <a:rPr lang="en-US" altLang="en-US" sz="3200" dirty="0"/>
              <a:t>Learning Objective #6:Estimated Tax Payments and Form 1040-ES</a:t>
            </a:r>
            <a:endParaRPr lang="en-US" sz="3200"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lstStyle/>
          <a:p>
            <a:r>
              <a:rPr lang="en-US" dirty="0"/>
              <a:t>Form 1040-ES is used when a taxpayer must make tax payments for estimated taxes due.</a:t>
            </a:r>
          </a:p>
          <a:p>
            <a:r>
              <a:rPr lang="en-US" dirty="0"/>
              <a:t>Estimated payments are required if unpaid tax liability &gt; $1,000 and withholding and credits do not meet certain “safe harbor” thresholds.</a:t>
            </a:r>
          </a:p>
          <a:p>
            <a:r>
              <a:rPr lang="en-US" dirty="0"/>
              <a:t>Estimated taxes are due April 15, June 15, September 15, and January 15 (of the next year) or the next business day if they fall on a holiday or weekend.</a:t>
            </a:r>
          </a:p>
        </p:txBody>
      </p:sp>
    </p:spTree>
    <p:extLst>
      <p:ext uri="{BB962C8B-B14F-4D97-AF65-F5344CB8AC3E}">
        <p14:creationId xmlns:p14="http://schemas.microsoft.com/office/powerpoint/2010/main" val="31393883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normAutofit fontScale="90000"/>
          </a:bodyPr>
          <a:lstStyle/>
          <a:p>
            <a:r>
              <a:rPr lang="en-US" altLang="en-US" dirty="0"/>
              <a:t>Learning Objective #6: Estimated Tax Payments and Form 1040-ES Concept Check 10-6 </a:t>
            </a:r>
            <a:r>
              <a:rPr lang="en-US" altLang="en-US" sz="2000" dirty="0"/>
              <a:t>1 of 3</a:t>
            </a:r>
            <a:endParaRPr lang="en-US" sz="2000"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normAutofit fontScale="77500" lnSpcReduction="20000"/>
          </a:bodyPr>
          <a:lstStyle/>
          <a:p>
            <a:pPr marL="461963" indent="-461963">
              <a:lnSpc>
                <a:spcPct val="120000"/>
              </a:lnSpc>
              <a:spcBef>
                <a:spcPts val="624"/>
              </a:spcBef>
              <a:buFont typeface="+mj-lt"/>
              <a:buAutoNum type="arabicPeriod"/>
            </a:pPr>
            <a:r>
              <a:rPr lang="en-US" altLang="en-US" sz="2800" i="1" dirty="0">
                <a:solidFill>
                  <a:srgbClr val="000000"/>
                </a:solidFill>
              </a:rPr>
              <a:t>Describe the two methods that are available to calculate the withholding from supplemental payments.</a:t>
            </a:r>
          </a:p>
          <a:p>
            <a:pPr>
              <a:lnSpc>
                <a:spcPct val="120000"/>
              </a:lnSpc>
              <a:spcBef>
                <a:spcPts val="624"/>
              </a:spcBef>
              <a:buClr>
                <a:srgbClr val="99CC00"/>
              </a:buClr>
            </a:pPr>
            <a:r>
              <a:rPr lang="en-US" altLang="en-US" sz="2800" b="1" i="1" dirty="0">
                <a:solidFill>
                  <a:srgbClr val="000000"/>
                </a:solidFill>
              </a:rPr>
              <a:t>Method 1a: </a:t>
            </a:r>
            <a:r>
              <a:rPr lang="en-US" altLang="en-US" sz="2800" i="1" dirty="0">
                <a:solidFill>
                  <a:srgbClr val="000000"/>
                </a:solidFill>
              </a:rPr>
              <a:t>Withhold at a flat rate of 22%</a:t>
            </a:r>
          </a:p>
          <a:p>
            <a:pPr>
              <a:lnSpc>
                <a:spcPct val="120000"/>
              </a:lnSpc>
              <a:spcBef>
                <a:spcPts val="624"/>
              </a:spcBef>
              <a:buClr>
                <a:srgbClr val="99CC00"/>
              </a:buClr>
            </a:pPr>
            <a:r>
              <a:rPr lang="en-US" altLang="en-US" sz="2800" b="1" i="1" dirty="0">
                <a:solidFill>
                  <a:srgbClr val="000000"/>
                </a:solidFill>
              </a:rPr>
              <a:t>Method 1b: </a:t>
            </a:r>
            <a:r>
              <a:rPr lang="en-US" altLang="en-US" sz="2800" i="1" dirty="0">
                <a:solidFill>
                  <a:srgbClr val="000000"/>
                </a:solidFill>
              </a:rPr>
              <a:t>If</a:t>
            </a:r>
            <a:r>
              <a:rPr lang="en-US" altLang="en-US" sz="2800" b="1" i="1" dirty="0">
                <a:solidFill>
                  <a:srgbClr val="000000"/>
                </a:solidFill>
              </a:rPr>
              <a:t> </a:t>
            </a:r>
            <a:r>
              <a:rPr lang="en-US" altLang="en-US" sz="2800" i="1" dirty="0">
                <a:solidFill>
                  <a:srgbClr val="000000"/>
                </a:solidFill>
              </a:rPr>
              <a:t>taxes have already been withheld from regular wages, add the two payments together, calculate the tax as if they are one payment and subtract the tax already paid. Withhold the remaining tax from the supplemental wages.</a:t>
            </a:r>
          </a:p>
          <a:p>
            <a:pPr>
              <a:lnSpc>
                <a:spcPct val="120000"/>
              </a:lnSpc>
              <a:spcBef>
                <a:spcPts val="624"/>
              </a:spcBef>
              <a:buClr>
                <a:srgbClr val="99CC00"/>
              </a:buClr>
            </a:pPr>
            <a:r>
              <a:rPr lang="en-US" altLang="en-US" sz="2800" b="1" i="1" dirty="0">
                <a:solidFill>
                  <a:srgbClr val="000000"/>
                </a:solidFill>
              </a:rPr>
              <a:t>Method 2: </a:t>
            </a:r>
            <a:r>
              <a:rPr lang="en-US" altLang="en-US" sz="2800" i="1" dirty="0">
                <a:solidFill>
                  <a:srgbClr val="000000"/>
                </a:solidFill>
              </a:rPr>
              <a:t>If taxes are not already withheld from regular wages, add the two amounts together and calculate the tax as if they are one payment.</a:t>
            </a:r>
            <a:endParaRPr lang="en-US" altLang="en-US" sz="2800" dirty="0">
              <a:solidFill>
                <a:srgbClr val="000000"/>
              </a:solidFill>
            </a:endParaRPr>
          </a:p>
        </p:txBody>
      </p:sp>
    </p:spTree>
    <p:extLst>
      <p:ext uri="{BB962C8B-B14F-4D97-AF65-F5344CB8AC3E}">
        <p14:creationId xmlns:p14="http://schemas.microsoft.com/office/powerpoint/2010/main" val="9751303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normAutofit fontScale="90000"/>
          </a:bodyPr>
          <a:lstStyle/>
          <a:p>
            <a:r>
              <a:rPr lang="en-US" altLang="en-US" dirty="0"/>
              <a:t>Learning Objective #6: Estimated Tax Payments and Form 1040-ES Concept Check 10-6 </a:t>
            </a:r>
            <a:r>
              <a:rPr lang="en-US" altLang="en-US" sz="2000" dirty="0"/>
              <a:t>2 of 3</a:t>
            </a:r>
            <a:endParaRPr lang="en-US"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normAutofit/>
          </a:bodyPr>
          <a:lstStyle/>
          <a:p>
            <a:pPr marL="514350" indent="-514350">
              <a:spcBef>
                <a:spcPts val="624"/>
              </a:spcBef>
              <a:buFont typeface="+mj-lt"/>
              <a:buAutoNum type="arabicPeriod" startAt="2"/>
            </a:pPr>
            <a:r>
              <a:rPr lang="en-US" altLang="en-US" sz="2400" i="1" dirty="0">
                <a:solidFill>
                  <a:srgbClr val="000000"/>
                </a:solidFill>
              </a:rPr>
              <a:t>Payments subject to backup withholding are withheld at a flat tax rate of 24% if the payee fails to furnish the payer with a correct TIN</a:t>
            </a:r>
          </a:p>
          <a:p>
            <a:pPr>
              <a:spcBef>
                <a:spcPts val="624"/>
              </a:spcBef>
              <a:spcAft>
                <a:spcPts val="3000"/>
              </a:spcAft>
              <a:buClr>
                <a:srgbClr val="99CC00"/>
              </a:buClr>
            </a:pPr>
            <a:r>
              <a:rPr lang="en-US" altLang="en-US" sz="2400" b="1" i="1" dirty="0">
                <a:solidFill>
                  <a:srgbClr val="000000"/>
                </a:solidFill>
              </a:rPr>
              <a:t>True</a:t>
            </a:r>
          </a:p>
          <a:p>
            <a:pPr marL="514350" indent="-514350">
              <a:spcBef>
                <a:spcPts val="624"/>
              </a:spcBef>
              <a:buFont typeface="+mj-lt"/>
              <a:buAutoNum type="arabicPeriod" startAt="3"/>
            </a:pPr>
            <a:r>
              <a:rPr lang="en-US" altLang="en-US" sz="2400" i="1" dirty="0">
                <a:solidFill>
                  <a:srgbClr val="000000"/>
                </a:solidFill>
              </a:rPr>
              <a:t>What is a Form W-9?</a:t>
            </a:r>
          </a:p>
          <a:p>
            <a:pPr>
              <a:spcBef>
                <a:spcPts val="624"/>
              </a:spcBef>
              <a:buClr>
                <a:srgbClr val="99CC00"/>
              </a:buClr>
            </a:pPr>
            <a:r>
              <a:rPr lang="en-US" altLang="en-US" sz="2400" b="1" i="1" dirty="0">
                <a:solidFill>
                  <a:srgbClr val="000000"/>
                </a:solidFill>
              </a:rPr>
              <a:t>It is used for U.S. persons (including resident aliens) to document their taxpayer identification number (TIN). This form must be on file with the payer.</a:t>
            </a:r>
            <a:endParaRPr lang="en-US" altLang="en-US" sz="2400" b="1" dirty="0"/>
          </a:p>
        </p:txBody>
      </p:sp>
    </p:spTree>
    <p:extLst>
      <p:ext uri="{BB962C8B-B14F-4D97-AF65-F5344CB8AC3E}">
        <p14:creationId xmlns:p14="http://schemas.microsoft.com/office/powerpoint/2010/main" val="17497771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normAutofit fontScale="90000"/>
          </a:bodyPr>
          <a:lstStyle/>
          <a:p>
            <a:r>
              <a:rPr lang="en-US" altLang="en-US" dirty="0"/>
              <a:t>Learning Objective #6: Estimated Tax Payments and Form 1040-ES Concept Check 10-6 </a:t>
            </a:r>
            <a:r>
              <a:rPr lang="en-US" altLang="en-US" sz="2000" dirty="0"/>
              <a:t>3 of 3</a:t>
            </a:r>
            <a:endParaRPr lang="en-US"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noAutofit/>
          </a:bodyPr>
          <a:lstStyle/>
          <a:p>
            <a:pPr marL="457200" indent="-457200">
              <a:spcBef>
                <a:spcPts val="624"/>
              </a:spcBef>
              <a:buFont typeface="+mj-lt"/>
              <a:buAutoNum type="arabicPeriod" startAt="4"/>
            </a:pPr>
            <a:r>
              <a:rPr lang="en-US" altLang="en-US" sz="2000" i="1" dirty="0">
                <a:solidFill>
                  <a:srgbClr val="000000"/>
                </a:solidFill>
              </a:rPr>
              <a:t>What is the penalty for failing to furnish a correct TIN to a requester?</a:t>
            </a:r>
          </a:p>
          <a:p>
            <a:pPr>
              <a:spcBef>
                <a:spcPts val="624"/>
              </a:spcBef>
              <a:spcAft>
                <a:spcPts val="1800"/>
              </a:spcAft>
              <a:buClr>
                <a:srgbClr val="99CC00"/>
              </a:buClr>
            </a:pPr>
            <a:r>
              <a:rPr lang="en-US" altLang="en-US" sz="2000" b="1" i="1" dirty="0">
                <a:solidFill>
                  <a:srgbClr val="000000"/>
                </a:solidFill>
              </a:rPr>
              <a:t>$50 for each failure unless the failure is due to reasonable cause and not to willful neglect. If the taxpayer makes false statements with no reasonable basis that results in backup withholding, a penalty of $500 is assessed. There can also be criminal penalties including fines and imprisonment.</a:t>
            </a:r>
          </a:p>
          <a:p>
            <a:pPr marL="461963" indent="-461963">
              <a:spcBef>
                <a:spcPts val="624"/>
              </a:spcBef>
              <a:buFont typeface="+mj-lt"/>
              <a:buAutoNum type="arabicPeriod" startAt="5"/>
            </a:pPr>
            <a:r>
              <a:rPr lang="en-US" altLang="en-US" sz="2000" i="1" dirty="0">
                <a:solidFill>
                  <a:srgbClr val="000000"/>
                </a:solidFill>
              </a:rPr>
              <a:t>Taxpayers use Form 1040-ES to remit additional amounts to the IRS so that they receive a refund when they file Form 1040.</a:t>
            </a:r>
          </a:p>
          <a:p>
            <a:pPr>
              <a:spcBef>
                <a:spcPts val="624"/>
              </a:spcBef>
              <a:buClr>
                <a:srgbClr val="99CC00"/>
              </a:buClr>
            </a:pPr>
            <a:r>
              <a:rPr lang="en-US" altLang="en-US" sz="2000" b="1" i="1" dirty="0">
                <a:solidFill>
                  <a:srgbClr val="000000"/>
                </a:solidFill>
              </a:rPr>
              <a:t>False</a:t>
            </a:r>
            <a:endParaRPr lang="en-US" altLang="en-US" sz="2000" b="1" dirty="0">
              <a:solidFill>
                <a:srgbClr val="000000"/>
              </a:solidFill>
            </a:endParaRPr>
          </a:p>
        </p:txBody>
      </p:sp>
    </p:spTree>
    <p:extLst>
      <p:ext uri="{BB962C8B-B14F-4D97-AF65-F5344CB8AC3E}">
        <p14:creationId xmlns:p14="http://schemas.microsoft.com/office/powerpoint/2010/main" val="11827459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lstStyle/>
          <a:p>
            <a:r>
              <a:rPr lang="en-US" altLang="en-US" sz="3200" dirty="0"/>
              <a:t>Learning Objective #2: Federal Tax Calculations </a:t>
            </a:r>
            <a:r>
              <a:rPr lang="en-US" altLang="en-US" sz="1800" dirty="0"/>
              <a:t>1 of 5</a:t>
            </a:r>
            <a:endParaRPr lang="en-US" sz="1800"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lstStyle/>
          <a:p>
            <a:r>
              <a:rPr lang="en-US" dirty="0"/>
              <a:t>Withholding taxes are an approximation of the proportionate share of total tax liability the employee will owe to the federal government.</a:t>
            </a:r>
          </a:p>
          <a:p>
            <a:r>
              <a:rPr lang="en-US" dirty="0"/>
              <a:t>Form W-4 is completed by the employee to claim withholding allowances.</a:t>
            </a:r>
          </a:p>
        </p:txBody>
      </p:sp>
    </p:spTree>
    <p:extLst>
      <p:ext uri="{BB962C8B-B14F-4D97-AF65-F5344CB8AC3E}">
        <p14:creationId xmlns:p14="http://schemas.microsoft.com/office/powerpoint/2010/main" val="555765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lstStyle/>
          <a:p>
            <a:r>
              <a:rPr lang="en-US" altLang="en-US" sz="3200" dirty="0"/>
              <a:t>Learning Objective #2: Federal Tax Calculations </a:t>
            </a:r>
            <a:r>
              <a:rPr lang="en-US" altLang="en-US" sz="1800" dirty="0"/>
              <a:t>2 of 5</a:t>
            </a:r>
            <a:endParaRPr lang="en-US"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lstStyle/>
          <a:p>
            <a:r>
              <a:rPr lang="en-US" dirty="0"/>
              <a:t>Two withholding methods:</a:t>
            </a:r>
          </a:p>
          <a:p>
            <a:pPr marL="457200" indent="-457200">
              <a:buFont typeface="Arial" panose="020B0604020202020204" pitchFamily="34" charset="0"/>
              <a:buChar char="•"/>
            </a:pPr>
            <a:r>
              <a:rPr lang="en-US" dirty="0"/>
              <a:t>Percentage Method</a:t>
            </a:r>
          </a:p>
          <a:p>
            <a:pPr marL="1263650" lvl="1" indent="-457200"/>
            <a:r>
              <a:rPr lang="en-US" sz="2400" dirty="0"/>
              <a:t>Uses a range of percentages to calculate taxes</a:t>
            </a:r>
          </a:p>
          <a:p>
            <a:pPr marL="1263650" lvl="1" indent="-457200"/>
            <a:r>
              <a:rPr lang="en-US" sz="2400" dirty="0"/>
              <a:t>Used in computerized systems</a:t>
            </a:r>
          </a:p>
          <a:p>
            <a:pPr marL="457200" indent="-457200">
              <a:buFont typeface="Arial" panose="020B0604020202020204" pitchFamily="34" charset="0"/>
              <a:buChar char="•"/>
            </a:pPr>
            <a:r>
              <a:rPr lang="en-US" dirty="0"/>
              <a:t>Wage Bracket Method</a:t>
            </a:r>
          </a:p>
          <a:p>
            <a:pPr marL="1263650" lvl="1" indent="-457200"/>
            <a:r>
              <a:rPr lang="en-US" sz="2400" dirty="0"/>
              <a:t>Uses a table of wage brackets and allowances</a:t>
            </a:r>
          </a:p>
        </p:txBody>
      </p:sp>
    </p:spTree>
    <p:extLst>
      <p:ext uri="{BB962C8B-B14F-4D97-AF65-F5344CB8AC3E}">
        <p14:creationId xmlns:p14="http://schemas.microsoft.com/office/powerpoint/2010/main" val="38067632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lstStyle/>
          <a:p>
            <a:r>
              <a:rPr lang="en-US" altLang="en-US" sz="3200" dirty="0"/>
              <a:t>Learning Objective #2: Federal Tax Calculations </a:t>
            </a:r>
            <a:r>
              <a:rPr lang="en-US" altLang="en-US" sz="1800" dirty="0"/>
              <a:t>3 of 5</a:t>
            </a:r>
            <a:endParaRPr lang="en-US"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normAutofit fontScale="92500"/>
          </a:bodyPr>
          <a:lstStyle/>
          <a:p>
            <a:pPr>
              <a:spcBef>
                <a:spcPts val="624"/>
              </a:spcBef>
            </a:pPr>
            <a:r>
              <a:rPr lang="en-US" dirty="0"/>
              <a:t>Federal Insurance Contributions Act (FICA)</a:t>
            </a:r>
          </a:p>
          <a:p>
            <a:pPr marL="457200" indent="-457200">
              <a:spcBef>
                <a:spcPts val="624"/>
              </a:spcBef>
              <a:buFont typeface="Arial" panose="020B0604020202020204" pitchFamily="34" charset="0"/>
              <a:buChar char="•"/>
            </a:pPr>
            <a:r>
              <a:rPr lang="en-US" dirty="0"/>
              <a:t>Old age, survivors, and disability insurance (OASDI or social security) = 6.2% up to a maximum of $128,400 for 2018</a:t>
            </a:r>
          </a:p>
          <a:p>
            <a:pPr marL="457200" indent="-457200">
              <a:spcBef>
                <a:spcPts val="624"/>
              </a:spcBef>
              <a:buFont typeface="Arial" panose="020B0604020202020204" pitchFamily="34" charset="0"/>
              <a:buChar char="•"/>
            </a:pPr>
            <a:r>
              <a:rPr lang="en-US" dirty="0"/>
              <a:t>Hospital insurance </a:t>
            </a:r>
            <a:r>
              <a:rPr lang="en-US" dirty="0" smtClean="0"/>
              <a:t>(</a:t>
            </a:r>
            <a:r>
              <a:rPr lang="en-US" dirty="0"/>
              <a:t>Medicare) = 1.45% on all wages (no maximum)</a:t>
            </a:r>
          </a:p>
          <a:p>
            <a:pPr>
              <a:spcBef>
                <a:spcPts val="624"/>
              </a:spcBef>
            </a:pPr>
            <a:r>
              <a:rPr lang="en-US" dirty="0"/>
              <a:t>There is a matching tax for FICA (both OASDI and Medicare) on employers.</a:t>
            </a:r>
          </a:p>
          <a:p>
            <a:pPr>
              <a:spcBef>
                <a:spcPts val="624"/>
              </a:spcBef>
            </a:pPr>
            <a:r>
              <a:rPr lang="en-US" dirty="0"/>
              <a:t>An additional 0.9% for Medicare is withheld from the employee for wages in excess of $200,000. There is no employer match for this additional tax.</a:t>
            </a:r>
          </a:p>
        </p:txBody>
      </p:sp>
    </p:spTree>
    <p:extLst>
      <p:ext uri="{BB962C8B-B14F-4D97-AF65-F5344CB8AC3E}">
        <p14:creationId xmlns:p14="http://schemas.microsoft.com/office/powerpoint/2010/main" val="38870670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lstStyle/>
          <a:p>
            <a:r>
              <a:rPr lang="en-US" altLang="en-US" sz="3200" dirty="0"/>
              <a:t>Learning Objective #2: Federal Tax Calculations </a:t>
            </a:r>
            <a:r>
              <a:rPr lang="en-US" altLang="en-US" sz="1800" dirty="0"/>
              <a:t>4 of 5</a:t>
            </a:r>
            <a:endParaRPr lang="en-US"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lstStyle/>
          <a:p>
            <a:r>
              <a:rPr lang="en-US" dirty="0"/>
              <a:t>Employees are required to report cash tips (in excess of $20) to their employer by the 10th of the month after the month in which the employee receives the tips using Form 4070.</a:t>
            </a:r>
          </a:p>
          <a:p>
            <a:r>
              <a:rPr lang="en-US" dirty="0"/>
              <a:t>Employers must withhold income tax and FICA taxes on employee tips.</a:t>
            </a:r>
          </a:p>
        </p:txBody>
      </p:sp>
    </p:spTree>
    <p:extLst>
      <p:ext uri="{BB962C8B-B14F-4D97-AF65-F5344CB8AC3E}">
        <p14:creationId xmlns:p14="http://schemas.microsoft.com/office/powerpoint/2010/main" val="40719498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lstStyle/>
          <a:p>
            <a:r>
              <a:rPr lang="en-US" altLang="en-US" sz="3200" dirty="0"/>
              <a:t>Learning Objective #2: Federal Tax Calculations </a:t>
            </a:r>
            <a:r>
              <a:rPr lang="en-US" altLang="en-US" sz="1800" dirty="0"/>
              <a:t>5 of 5</a:t>
            </a:r>
            <a:endParaRPr lang="en-US"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lstStyle/>
          <a:p>
            <a:r>
              <a:rPr lang="en-US" dirty="0"/>
              <a:t>Large food and beverage establishment may be required to “allocate” tips to employees.</a:t>
            </a:r>
          </a:p>
          <a:p>
            <a:r>
              <a:rPr lang="en-US" dirty="0"/>
              <a:t>If tipped employees do not report tips in an amount of at least 8% of gross receipts, the employer must allocate the difference to the employees using Form 8027.</a:t>
            </a:r>
          </a:p>
          <a:p>
            <a:r>
              <a:rPr lang="en-US" dirty="0"/>
              <a:t>Employers are not required to withhold federal taxes on allocated tips. They are reported on Form W-2.</a:t>
            </a:r>
          </a:p>
        </p:txBody>
      </p:sp>
    </p:spTree>
    <p:extLst>
      <p:ext uri="{BB962C8B-B14F-4D97-AF65-F5344CB8AC3E}">
        <p14:creationId xmlns:p14="http://schemas.microsoft.com/office/powerpoint/2010/main" val="11396002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89A07A-F8B9-4B04-8029-C0AC941EE7F4}"/>
              </a:ext>
            </a:extLst>
          </p:cNvPr>
          <p:cNvSpPr>
            <a:spLocks noGrp="1"/>
          </p:cNvSpPr>
          <p:nvPr>
            <p:ph type="title"/>
          </p:nvPr>
        </p:nvSpPr>
        <p:spPr/>
        <p:txBody>
          <a:bodyPr>
            <a:normAutofit fontScale="90000"/>
          </a:bodyPr>
          <a:lstStyle/>
          <a:p>
            <a:r>
              <a:rPr lang="en-US" altLang="en-US" dirty="0"/>
              <a:t>Learning Objective #2: Federal Tax Calculations Concept Check 10-2 </a:t>
            </a:r>
            <a:r>
              <a:rPr lang="en-US" altLang="en-US" sz="2000" dirty="0"/>
              <a:t>1 of 3</a:t>
            </a:r>
            <a:endParaRPr lang="en-US" sz="2000" dirty="0"/>
          </a:p>
        </p:txBody>
      </p:sp>
      <p:sp>
        <p:nvSpPr>
          <p:cNvPr id="3" name="Content Placeholder 2">
            <a:extLst>
              <a:ext uri="{FF2B5EF4-FFF2-40B4-BE49-F238E27FC236}">
                <a16:creationId xmlns:a16="http://schemas.microsoft.com/office/drawing/2014/main" xmlns="" id="{7C120163-C87A-4EE1-A2CF-50B43F0FCDAE}"/>
              </a:ext>
            </a:extLst>
          </p:cNvPr>
          <p:cNvSpPr>
            <a:spLocks noGrp="1"/>
          </p:cNvSpPr>
          <p:nvPr>
            <p:ph sz="quarter" idx="10"/>
          </p:nvPr>
        </p:nvSpPr>
        <p:spPr>
          <a:xfrm>
            <a:off x="457200" y="1981200"/>
            <a:ext cx="8229600" cy="4572000"/>
          </a:xfrm>
        </p:spPr>
        <p:txBody>
          <a:bodyPr>
            <a:normAutofit/>
          </a:bodyPr>
          <a:lstStyle/>
          <a:p>
            <a:pPr marL="454025" lvl="1" indent="-454025">
              <a:spcBef>
                <a:spcPts val="624"/>
              </a:spcBef>
              <a:buFont typeface="+mj-lt"/>
              <a:buAutoNum type="arabicPeriod"/>
            </a:pPr>
            <a:r>
              <a:rPr lang="en-US" altLang="en-US" i="1" dirty="0"/>
              <a:t>Withholding and other employment taxes are levied only on cash wages and/or salaries paid to the employee.</a:t>
            </a:r>
          </a:p>
          <a:p>
            <a:pPr marL="0" lvl="1" indent="0">
              <a:spcBef>
                <a:spcPts val="624"/>
              </a:spcBef>
              <a:spcAft>
                <a:spcPts val="1800"/>
              </a:spcAft>
              <a:buNone/>
            </a:pPr>
            <a:r>
              <a:rPr lang="en-US" altLang="en-US" b="1" i="1" dirty="0"/>
              <a:t>False</a:t>
            </a:r>
          </a:p>
          <a:p>
            <a:pPr marL="454025" lvl="1" indent="-454025">
              <a:spcBef>
                <a:spcPts val="624"/>
              </a:spcBef>
              <a:buFont typeface="+mj-lt"/>
              <a:buAutoNum type="arabicPeriod" startAt="2"/>
            </a:pPr>
            <a:r>
              <a:rPr lang="en-US" altLang="en-US" i="1" dirty="0"/>
              <a:t>The employer fills out Form W-4 to determine how many withholding allowances the employee is entitled to take.</a:t>
            </a:r>
          </a:p>
          <a:p>
            <a:pPr marL="0" lvl="1" indent="0">
              <a:spcBef>
                <a:spcPts val="624"/>
              </a:spcBef>
              <a:buNone/>
            </a:pPr>
            <a:r>
              <a:rPr lang="en-US" altLang="en-US" b="1" i="1" dirty="0"/>
              <a:t>False</a:t>
            </a:r>
            <a:endParaRPr lang="en-US" altLang="en-US" b="1" dirty="0"/>
          </a:p>
        </p:txBody>
      </p:sp>
    </p:spTree>
    <p:extLst>
      <p:ext uri="{BB962C8B-B14F-4D97-AF65-F5344CB8AC3E}">
        <p14:creationId xmlns:p14="http://schemas.microsoft.com/office/powerpoint/2010/main" val="3110902397"/>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4913</TotalTime>
  <Words>3882</Words>
  <Application>Microsoft Office PowerPoint</Application>
  <PresentationFormat>On-screen Show (4:3)</PresentationFormat>
  <Paragraphs>210</Paragraphs>
  <Slides>37</Slides>
  <Notes>19</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1_Office Theme</vt:lpstr>
      <vt:lpstr>Fundamentals of Taxation 2019 Edition Cruz, Deschamps, Niswander, Prendergast, Schisler</vt:lpstr>
      <vt:lpstr>Learning Objective #1: Payroll and Form 1040</vt:lpstr>
      <vt:lpstr>Learning Objective #1: Payroll and Form 1040 Concept Check 10-1</vt:lpstr>
      <vt:lpstr>Learning Objective #2: Federal Tax Calculations 1 of 5</vt:lpstr>
      <vt:lpstr>Learning Objective #2: Federal Tax Calculations 2 of 5</vt:lpstr>
      <vt:lpstr>Learning Objective #2: Federal Tax Calculations 3 of 5</vt:lpstr>
      <vt:lpstr>Learning Objective #2: Federal Tax Calculations 4 of 5</vt:lpstr>
      <vt:lpstr>Learning Objective #2: Federal Tax Calculations 5 of 5</vt:lpstr>
      <vt:lpstr>Learning Objective #2: Federal Tax Calculations Concept Check 10-2 1 of 3</vt:lpstr>
      <vt:lpstr>Learning Objective #2: Federal Tax Calculations Concept Check 10-2 2 of 3</vt:lpstr>
      <vt:lpstr>Learning Objective #2: Federal Tax Calculations Concept Check 10-2 3 of 3</vt:lpstr>
      <vt:lpstr>Learning Objective #3: Reporting and Paying Payroll Taxes 1 of 4</vt:lpstr>
      <vt:lpstr>Learning Objective #3: Reporting and Paying Payroll Taxes 2 of 4</vt:lpstr>
      <vt:lpstr>Learning Objective #3: Reporting and Paying Payroll Taxes 3 of 4</vt:lpstr>
      <vt:lpstr>Learning Objective #3: Reporting and Paying Payroll Taxes 4 of 4</vt:lpstr>
      <vt:lpstr>Learning Objective #3: Reporting and Paying Payroll Taxes Concept Check 10-3 1 of 3</vt:lpstr>
      <vt:lpstr>Learning Objective #3: Reporting and Paying Payroll Taxes Concept Check 10-3 2 of 3</vt:lpstr>
      <vt:lpstr>Learning Objective #3: Reporting and Paying Payroll Taxes Concept Check 10-3 3 of 3</vt:lpstr>
      <vt:lpstr>Learning Objective #4: Self-Employment Taxes</vt:lpstr>
      <vt:lpstr>Learning Objective #4: Unemployment Taxes and Form 940</vt:lpstr>
      <vt:lpstr>Learning Objective #4: Household Workers and Schedule H 1 of 2</vt:lpstr>
      <vt:lpstr>Learning Objective #4: Household Workers and Schedule H 2 of 2</vt:lpstr>
      <vt:lpstr>Learning Objective #4: Household Workers and Schedule H Concept Check 10-4 1 of 3</vt:lpstr>
      <vt:lpstr>Learning Objective #4: Household Workers and Schedule H Concept Check 10-4 2 of 3</vt:lpstr>
      <vt:lpstr>Learning Objective #4: Household Workers and Schedule H Concept Check 10-4 3 of 3</vt:lpstr>
      <vt:lpstr>Learning Objective #5: Forms W2 and W3 1 of 2</vt:lpstr>
      <vt:lpstr>Learning Objective #5: Forms W2 and W3 2 of 2</vt:lpstr>
      <vt:lpstr>Learning Objective #5: Forms W2 and W3 Concept Check 10-5 1 of 3</vt:lpstr>
      <vt:lpstr>Learning Objective #5: Forms W2 and W3 Concept Check 10-5 2 of 3</vt:lpstr>
      <vt:lpstr>Learning Objective #5: Forms W2 and W3 Concept Check 10-5 3 of 3</vt:lpstr>
      <vt:lpstr>Learning Objective #6: Supplemental Wage Payments</vt:lpstr>
      <vt:lpstr>Learning Objective #6: Backup Withholding</vt:lpstr>
      <vt:lpstr>Learning Objective #6: Form W-9</vt:lpstr>
      <vt:lpstr>Learning Objective #6:Estimated Tax Payments and Form 1040-ES</vt:lpstr>
      <vt:lpstr>Learning Objective #6: Estimated Tax Payments and Form 1040-ES Concept Check 10-6 1 of 3</vt:lpstr>
      <vt:lpstr>Learning Objective #6: Estimated Tax Payments and Form 1040-ES Concept Check 10-6 2 of 3</vt:lpstr>
      <vt:lpstr>Learning Objective #6: Estimated Tax Payments and Form 1040-ES Concept Check 10-6 3 of 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10 Payroll Taxes</dc:title>
  <dc:creator>Cruz;Deschamps;Niswander;Prendergast;Schisler</dc:creator>
  <cp:lastModifiedBy>CD</cp:lastModifiedBy>
  <cp:revision>1621</cp:revision>
  <dcterms:created xsi:type="dcterms:W3CDTF">2017-04-26T01:00:04Z</dcterms:created>
  <dcterms:modified xsi:type="dcterms:W3CDTF">2019-01-07T06:36:54Z</dcterms:modified>
</cp:coreProperties>
</file>