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9"/>
  </p:notesMasterIdLst>
  <p:handoutMasterIdLst>
    <p:handoutMasterId r:id="rId5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4869"/>
    <a:srgbClr val="863D3E"/>
    <a:srgbClr val="405789"/>
    <a:srgbClr val="933F21"/>
    <a:srgbClr val="013E5B"/>
    <a:srgbClr val="3BA4DD"/>
    <a:srgbClr val="4E1446"/>
    <a:srgbClr val="000000"/>
    <a:srgbClr val="242328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0" autoAdjust="0"/>
    <p:restoredTop sz="86358" autoAdjust="0"/>
  </p:normalViewPr>
  <p:slideViewPr>
    <p:cSldViewPr>
      <p:cViewPr varScale="1">
        <p:scale>
          <a:sx n="73" d="100"/>
          <a:sy n="73" d="100"/>
        </p:scale>
        <p:origin x="-1502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196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2418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582A5-E592-4D56-958B-56E54152252B}" type="datetimeFigureOut">
              <a:rPr lang="en-US" smtClean="0"/>
              <a:pPr/>
              <a:t>1/16/2019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2C072-76FC-4439-8E21-B179EA1F4A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185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B3C75-08A5-4994-A3E6-7DBDB37BC5E8}" type="datetimeFigureOut">
              <a:rPr lang="en-US" smtClean="0"/>
              <a:pPr/>
              <a:t>1/16/2019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55D2A-133C-4D7D-81D4-14D33A9140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976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8080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The AOTC is calculated as 100% of the first $2,000 of qualifying expenses and 25% of the next $2,000</a:t>
            </a:r>
            <a:r>
              <a:rPr lang="en-US" altLang="en-US" dirty="0" smtClean="0"/>
              <a:t>. </a:t>
            </a:r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Lifetime Learning Credit is calculated as 20% of qualifying expenses up to $10,000.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937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If a taxpayer’s AGI exceeds certain amounts, both of the education credits are subject to phase out</a:t>
            </a:r>
            <a:r>
              <a:rPr lang="en-US" altLang="en-US" dirty="0" smtClean="0"/>
              <a:t>. </a:t>
            </a:r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230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If a taxpayer’s AGI exceeds certain amounts, both of the education credits are subject to phase out</a:t>
            </a:r>
            <a:r>
              <a:rPr lang="en-US" altLang="en-US" dirty="0" smtClean="0"/>
              <a:t>. </a:t>
            </a:r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877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If a taxpayer’s AGI exceeds certain amounts, both of the education credits are subject to phase out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34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If a taxpayer’s AGI exceeds certain amounts, both of the education credits are subject to phase out</a:t>
            </a:r>
            <a:r>
              <a:rPr lang="en-US" altLang="en-US" dirty="0" smtClean="0"/>
              <a:t>. </a:t>
            </a:r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0197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Foreign Tax Credit is available for taxpayers who paid foreign income taxes</a:t>
            </a:r>
            <a:r>
              <a:rPr lang="en-US" altLang="en-US" dirty="0" smtClean="0"/>
              <a:t>. Often </a:t>
            </a:r>
            <a:r>
              <a:rPr lang="en-US" altLang="en-US" dirty="0"/>
              <a:t>the same income may also be taxed in the US</a:t>
            </a:r>
            <a:r>
              <a:rPr lang="en-US" altLang="en-US" dirty="0" smtClean="0"/>
              <a:t>. To </a:t>
            </a:r>
            <a:r>
              <a:rPr lang="en-US" altLang="en-US" dirty="0"/>
              <a:t>mitigate double taxation, the credit is equal to the lesser of the amount of foreign taxes paid or a portion of U.S. income tax liability that is attributable to foreign income.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344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This slide shows the formula for calculating the foreign tax credit. \</a:t>
            </a:r>
          </a:p>
          <a:p>
            <a:endParaRPr lang="en-US" altLang="en-US" dirty="0"/>
          </a:p>
          <a:p>
            <a:r>
              <a:rPr lang="en-US" altLang="en-US" dirty="0"/>
              <a:t>(read the formula)</a:t>
            </a:r>
          </a:p>
          <a:p>
            <a:endParaRPr lang="en-US" altLang="en-US" dirty="0"/>
          </a:p>
          <a:p>
            <a:r>
              <a:rPr lang="en-US" altLang="en-US" dirty="0"/>
              <a:t>It should be noted that a taxpayer may choose to deduct foreign taxes paid as itemized deductions</a:t>
            </a:r>
            <a:r>
              <a:rPr lang="en-US" altLang="en-US" dirty="0" smtClean="0"/>
              <a:t>. This </a:t>
            </a:r>
            <a:r>
              <a:rPr lang="en-US" altLang="en-US" dirty="0"/>
              <a:t>could be more advantageous in certain specific tax situations.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1630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Child tax credit is provided for taxpayers with children under the age of 17</a:t>
            </a:r>
            <a:r>
              <a:rPr lang="en-US" altLang="en-US" dirty="0" smtClean="0"/>
              <a:t>. The </a:t>
            </a:r>
            <a:r>
              <a:rPr lang="en-US" altLang="en-US" dirty="0"/>
              <a:t>credit for each child is $2,000.</a:t>
            </a:r>
          </a:p>
          <a:p>
            <a:pPr eaLnBrk="1" hangingPunct="1"/>
            <a:r>
              <a:rPr lang="en-US" altLang="en-US" dirty="0"/>
              <a:t>For taxpayers </a:t>
            </a:r>
            <a:r>
              <a:rPr lang="en-US" altLang="en-US" dirty="0" smtClean="0"/>
              <a:t>with higher </a:t>
            </a:r>
            <a:r>
              <a:rPr lang="en-US" altLang="en-US" dirty="0"/>
              <a:t>AGI amounts, the credit is phased out.</a:t>
            </a:r>
          </a:p>
          <a:p>
            <a:r>
              <a:rPr lang="en-US" altLang="en-US" dirty="0"/>
              <a:t>Up to $1,400 per child is refundable.</a:t>
            </a:r>
          </a:p>
          <a:p>
            <a:r>
              <a:rPr lang="en-US" altLang="en-US" dirty="0"/>
              <a:t>A $500 nonrefundable credit is provided for qualifying dependents other than children.</a:t>
            </a:r>
            <a:br>
              <a:rPr lang="en-US" altLang="en-US" dirty="0"/>
            </a:br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77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The credit is phased out beginning with AGI of $400,000 for married filing jointly and $200,000 for all other taxpayers</a:t>
            </a:r>
            <a:r>
              <a:rPr lang="en-US" altLang="en-US" dirty="0" smtClean="0"/>
              <a:t>. The </a:t>
            </a:r>
            <a:r>
              <a:rPr lang="en-US" altLang="en-US" dirty="0"/>
              <a:t>credit is reduced by $50 for each $1,000, or fraction thereof, of AGI in excess of the above amounts.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8866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Although generally this credit is nonrefundable, at certain earned income levels, the credit may be a refundable credit</a:t>
            </a:r>
            <a:r>
              <a:rPr lang="en-US" altLang="en-US" dirty="0" smtClean="0"/>
              <a:t>. This </a:t>
            </a:r>
            <a:r>
              <a:rPr lang="en-US" altLang="en-US" dirty="0"/>
              <a:t>means that a taxpayer may receive a refund with this credit even if the credit exceeds his tax liability.</a:t>
            </a:r>
          </a:p>
          <a:p>
            <a:pPr eaLnBrk="1" hangingPunct="1"/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3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Credit for child and </a:t>
            </a:r>
            <a:r>
              <a:rPr lang="en-US" altLang="en-US" b="1" dirty="0"/>
              <a:t>dependent care expenses</a:t>
            </a:r>
            <a:r>
              <a:rPr lang="en-US" altLang="en-US" b="1" dirty="0" smtClean="0"/>
              <a:t>: this </a:t>
            </a:r>
            <a:r>
              <a:rPr lang="en-US" altLang="en-US" b="1" dirty="0"/>
              <a:t>credit is available for working taxpayers with dependent care expenses (of qualifying individuals).</a:t>
            </a:r>
          </a:p>
          <a:p>
            <a:pPr eaLnBrk="1" hangingPunct="1"/>
            <a:r>
              <a:rPr lang="en-US" altLang="en-US" dirty="0"/>
              <a:t>Qualifying expenses include those paid for household services and expenses for qualified individuals so that the taxpayer can be gainfully employed.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8147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Retirement savings contributions credit is available for taxpayers who made contributions to certain qualified retirements accounts, including IRA’s, Roth IRA’s, 401(k)s, SIMPLE or SEP plans or other qualified retirement plans.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The credit is based on a percentage multiplied by the amount of contributions made</a:t>
            </a:r>
            <a:r>
              <a:rPr lang="en-US" altLang="en-US" dirty="0" smtClean="0"/>
              <a:t>. The </a:t>
            </a:r>
            <a:r>
              <a:rPr lang="en-US" altLang="en-US" dirty="0"/>
              <a:t>maximum amount of contributions for credit purposes is $2,000.</a:t>
            </a:r>
          </a:p>
          <a:p>
            <a:pPr eaLnBrk="1" hangingPunct="1"/>
            <a:r>
              <a:rPr lang="en-US" altLang="en-US" dirty="0"/>
              <a:t>The percentage to be used depends on the filing status of the taxpayer </a:t>
            </a:r>
            <a:r>
              <a:rPr lang="en-US" altLang="en-US" dirty="0" smtClean="0"/>
              <a:t>and his </a:t>
            </a:r>
            <a:r>
              <a:rPr lang="en-US" altLang="en-US" dirty="0"/>
              <a:t>AGI.</a:t>
            </a:r>
          </a:p>
          <a:p>
            <a:pPr eaLnBrk="1" hangingPunct="1"/>
            <a:r>
              <a:rPr lang="en-US" altLang="en-US" dirty="0"/>
              <a:t>For example, a single filer with AGI of $17,000 would use 50% to </a:t>
            </a:r>
            <a:r>
              <a:rPr lang="en-US" altLang="en-US" dirty="0" smtClean="0"/>
              <a:t>calculate the </a:t>
            </a:r>
            <a:r>
              <a:rPr lang="en-US" altLang="en-US" dirty="0"/>
              <a:t>credit.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563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If a taxpayer’s AGI exceeds the amounts listed below, no retirement savings contributions credit is available.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For Joint returns:	$63,000 </a:t>
            </a:r>
          </a:p>
          <a:p>
            <a:pPr eaLnBrk="1" hangingPunct="1"/>
            <a:r>
              <a:rPr lang="en-US" altLang="en-US" dirty="0"/>
              <a:t>Head of Household: 	$47,250</a:t>
            </a:r>
          </a:p>
          <a:p>
            <a:pPr eaLnBrk="1" hangingPunct="1"/>
            <a:r>
              <a:rPr lang="en-US" altLang="en-US" dirty="0"/>
              <a:t>For All other filers</a:t>
            </a:r>
            <a:r>
              <a:rPr lang="en-US" altLang="en-US" dirty="0" smtClean="0"/>
              <a:t>: </a:t>
            </a:r>
            <a:r>
              <a:rPr lang="en-US" altLang="en-US" dirty="0"/>
              <a:t>	$31,500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2153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Adoption credit is available for 100% of qualified adoption expenses paid or incurred by a taxpayer minus any employer-provided assistance received.</a:t>
            </a:r>
          </a:p>
          <a:p>
            <a:pPr eaLnBrk="1" hangingPunct="1"/>
            <a:r>
              <a:rPr lang="en-US" altLang="en-US" dirty="0"/>
              <a:t>The maximum credit available is up to $13,810 per child adopted and is allowed only for married taxpayers filing jointly.</a:t>
            </a:r>
          </a:p>
          <a:p>
            <a:pPr eaLnBrk="1" hangingPunct="1"/>
            <a:endParaRPr lang="en-US" altLang="en-US" dirty="0"/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300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Adoption credit begins to phase out at AGI above $207,140 and is completely phased out for AGI above $247,140.</a:t>
            </a:r>
          </a:p>
          <a:p>
            <a:endParaRPr lang="en-US" altLang="en-US" dirty="0"/>
          </a:p>
          <a:p>
            <a:r>
              <a:rPr lang="en-US" altLang="en-US" dirty="0"/>
              <a:t>If the AGI falls within the phase out range, the tentative credit is multiplied by:</a:t>
            </a:r>
          </a:p>
          <a:p>
            <a:endParaRPr lang="en-US" altLang="en-US" sz="1100" dirty="0"/>
          </a:p>
          <a:p>
            <a:r>
              <a:rPr lang="en-US" altLang="en-US" sz="1100" dirty="0" smtClean="0"/>
              <a:t>        </a:t>
            </a:r>
            <a:r>
              <a:rPr lang="en-US" altLang="en-US" sz="1100" u="sng" dirty="0" smtClean="0"/>
              <a:t> </a:t>
            </a:r>
            <a:r>
              <a:rPr lang="en-US" altLang="en-US" sz="1100" u="sng" dirty="0"/>
              <a:t>$247,140 - modified AGI</a:t>
            </a:r>
          </a:p>
          <a:p>
            <a:r>
              <a:rPr lang="en-US" altLang="en-US" sz="1100" dirty="0" smtClean="0"/>
              <a:t>             $</a:t>
            </a:r>
            <a:r>
              <a:rPr lang="en-US" altLang="en-US" sz="1100" dirty="0"/>
              <a:t>40,000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21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Earned income credit is credit available for working taxpayers who are economically disadvantaged. EIC is a refundable tax credit regardless of the earned income amount.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The credit amount is based on the filing status, number of qualifying children, including taxpayer with no children and AGI amount.</a:t>
            </a:r>
          </a:p>
          <a:p>
            <a:endParaRPr lang="en-US" altLang="en-US" dirty="0"/>
          </a:p>
          <a:p>
            <a:r>
              <a:rPr lang="en-US" altLang="en-US" dirty="0"/>
              <a:t>In order to qualify for the credit, the taxpayer must have earned income</a:t>
            </a:r>
            <a:r>
              <a:rPr lang="en-US" altLang="en-US" dirty="0" smtClean="0"/>
              <a:t>. Earned </a:t>
            </a:r>
            <a:r>
              <a:rPr lang="en-US" altLang="en-US" dirty="0"/>
              <a:t>income includes wages, salaries, tips and earnings from self-employment.</a:t>
            </a:r>
          </a:p>
          <a:p>
            <a:endParaRPr lang="en-US" altLang="en-US" dirty="0"/>
          </a:p>
          <a:p>
            <a:r>
              <a:rPr lang="en-US" altLang="en-US" dirty="0"/>
              <a:t>Additionally, a taxpayer either must have a qualifying child or meet certain criteria.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1914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If a taxpayer’s AGI exceeds a certain amount, the credit begins to phase out and can completely phase out above certain AGI levels</a:t>
            </a:r>
            <a:r>
              <a:rPr lang="en-US" altLang="en-US" dirty="0" smtClean="0"/>
              <a:t>. Certain </a:t>
            </a:r>
            <a:r>
              <a:rPr lang="en-US" altLang="en-US" dirty="0"/>
              <a:t>types of income, mostly unearned income, that is in excess of $3,500 may also make the taxpayer ineligible for the credit.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448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A qualifying individual includes (1) a person under the age of 13 for whom the taxpayer is entitled to a dependency deduction or (2) a dependent or spouse of the taxpayer who is incapable of caring for himself or herself and lived with the taxpayer for at least half of the year.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108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The credit is based on the amount of qualifying expenses incurred multiplied by a percentage</a:t>
            </a:r>
            <a:r>
              <a:rPr lang="en-US" altLang="en-US" dirty="0" smtClean="0"/>
              <a:t>. The </a:t>
            </a:r>
            <a:r>
              <a:rPr lang="en-US" altLang="en-US" dirty="0"/>
              <a:t>percentage ranges from 20% to a maximum of 35% and is dependent on the taxpayer’s AGI</a:t>
            </a:r>
            <a:r>
              <a:rPr lang="en-US" altLang="en-US" dirty="0" smtClean="0"/>
              <a:t>. The </a:t>
            </a:r>
            <a:r>
              <a:rPr lang="en-US" altLang="en-US" dirty="0"/>
              <a:t>amount of qualifying expenses is also limited to $3,000 for one child and $6,000 for two or more children.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578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The qualifying expense amount is also limited by the amount of earned income of either the taxpayer or the spouse, whichever is smaller. In case of a spouse incapable of working or a spouse that is a full-time student, the non-working spouse is treated as having earned $250 per month with one qualifying person or $500 per month with two or more qualifying persons</a:t>
            </a:r>
            <a:r>
              <a:rPr lang="en-US" altLang="en-US" dirty="0" smtClean="0"/>
              <a:t>. </a:t>
            </a:r>
            <a:endParaRPr lang="en-US" altLang="en-US" dirty="0"/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469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Credit for the elderly or the disabled</a:t>
            </a:r>
            <a:r>
              <a:rPr lang="en-US" altLang="en-US" dirty="0" smtClean="0"/>
              <a:t>: This </a:t>
            </a:r>
            <a:r>
              <a:rPr lang="en-US" altLang="en-US" dirty="0"/>
              <a:t>credit is available for taxpayers over 65 years of age or permanently and totally disabled</a:t>
            </a:r>
            <a:r>
              <a:rPr lang="en-US" altLang="en-US" dirty="0" smtClean="0"/>
              <a:t>. The </a:t>
            </a:r>
            <a:r>
              <a:rPr lang="en-US" altLang="en-US" dirty="0"/>
              <a:t>credit is equal to 15% of allowable base amounts</a:t>
            </a:r>
            <a:r>
              <a:rPr lang="en-US" altLang="en-US" dirty="0" smtClean="0"/>
              <a:t>. However</a:t>
            </a:r>
            <a:r>
              <a:rPr lang="en-US" altLang="en-US" dirty="0"/>
              <a:t>, the base amount is first reduced by certain amounts of social security benefits and excess AGI.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85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The allowable base amounts used to calculate the credit for the elderly or the disabled is as follows: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en-US" dirty="0"/>
              <a:t>$5,000 for single taxpayers (or only one spouse qualifies)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en-US" dirty="0"/>
              <a:t>$7,500 for joint returns when both spouses qualify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en-US" dirty="0"/>
              <a:t>$3,750 for married person filing separately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094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Education Credits</a:t>
            </a:r>
            <a:r>
              <a:rPr lang="en-US" altLang="en-US" dirty="0" smtClean="0"/>
              <a:t>: There </a:t>
            </a:r>
            <a:r>
              <a:rPr lang="en-US" altLang="en-US" dirty="0"/>
              <a:t>are two education credits available</a:t>
            </a:r>
            <a:r>
              <a:rPr lang="en-US" altLang="en-US" dirty="0" smtClean="0"/>
              <a:t>; The </a:t>
            </a:r>
            <a:r>
              <a:rPr lang="en-US" altLang="en-US" dirty="0"/>
              <a:t>American opportunity</a:t>
            </a:r>
            <a:r>
              <a:rPr lang="en-US" altLang="en-US" baseline="0" dirty="0"/>
              <a:t> tax credit (also known as the </a:t>
            </a:r>
            <a:r>
              <a:rPr lang="en-US" altLang="en-US" dirty="0"/>
              <a:t>Hope scholarship credit) and the Lifetime learning credit</a:t>
            </a:r>
            <a:r>
              <a:rPr lang="en-US" altLang="en-US" dirty="0" smtClean="0"/>
              <a:t>. Both </a:t>
            </a:r>
            <a:r>
              <a:rPr lang="en-US" altLang="en-US" dirty="0"/>
              <a:t>credits allow the use of qualifying educational expenses paid or incurred for the taxpayer, spouse or dependent.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03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Qualifying expenses are amounts paid for tuition, fees, and other related expenses to an eligible educational institution</a:t>
            </a:r>
            <a:r>
              <a:rPr lang="en-US" altLang="en-US" dirty="0" smtClean="0"/>
              <a:t>. The </a:t>
            </a:r>
            <a:r>
              <a:rPr lang="en-US" altLang="en-US" dirty="0"/>
              <a:t>expenses do not include amounts paid for room and board or books.</a:t>
            </a:r>
          </a:p>
          <a:p>
            <a:pPr eaLnBrk="1" hangingPunct="1"/>
            <a:r>
              <a:rPr lang="en-US" altLang="en-US" dirty="0"/>
              <a:t>An eligible institution is a postsecondary education institution that is eligible to participate in a student aid program administered by the US Dept of Education.</a:t>
            </a:r>
          </a:p>
          <a:p>
            <a:endParaRPr lang="en-US" alt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355D2A-133C-4D7D-81D4-14D33A91400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296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05156"/>
            <a:ext cx="8915400" cy="2028444"/>
          </a:xfrm>
        </p:spPr>
        <p:txBody>
          <a:bodyPr/>
          <a:lstStyle>
            <a:lvl1pPr algn="l">
              <a:buClr>
                <a:srgbClr val="000000"/>
              </a:buClr>
              <a:defRPr>
                <a:solidFill>
                  <a:srgbClr val="05486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3400" y="2248845"/>
            <a:ext cx="4158272" cy="3274711"/>
          </a:xfrm>
        </p:spPr>
        <p:txBody>
          <a:bodyPr vert="horz" lIns="91440" tIns="45720" rIns="91440" bIns="45720" rtlCol="0" anchor="ctr">
            <a:normAutofit/>
          </a:bodyPr>
          <a:lstStyle>
            <a:lvl1pPr algn="ctr">
              <a:buClr>
                <a:srgbClr val="000000"/>
              </a:buClr>
              <a:defRPr lang="en-US" sz="4400">
                <a:solidFill>
                  <a:srgbClr val="054869"/>
                </a:solidFill>
                <a:latin typeface="Verdana" panose="020B0604030504040204" pitchFamily="34" charset="0"/>
                <a:ea typeface="Verdana" pitchFamily="34" charset="0"/>
                <a:cs typeface="Verdana" panose="020B0604030504040204" pitchFamily="34" charset="0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09600" y="6172200"/>
            <a:ext cx="7924800" cy="609600"/>
          </a:xfrm>
        </p:spPr>
        <p:txBody>
          <a:bodyPr>
            <a:noAutofit/>
          </a:bodyPr>
          <a:lstStyle>
            <a:lvl1pPr algn="ctr">
              <a:buClr>
                <a:srgbClr val="000000"/>
              </a:buClr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000000"/>
              </a:buClr>
              <a:defRPr sz="1200">
                <a:solidFill>
                  <a:schemeClr val="tx1"/>
                </a:solidFill>
              </a:defRPr>
            </a:lvl2pPr>
            <a:lvl3pPr>
              <a:buClr>
                <a:srgbClr val="000000"/>
              </a:buClr>
              <a:defRPr sz="1200">
                <a:solidFill>
                  <a:schemeClr val="tx1"/>
                </a:solidFill>
              </a:defRPr>
            </a:lvl3pPr>
            <a:lvl4pPr>
              <a:buClr>
                <a:srgbClr val="000000"/>
              </a:buClr>
              <a:defRPr sz="1200">
                <a:solidFill>
                  <a:schemeClr val="tx1"/>
                </a:solidFill>
              </a:defRPr>
            </a:lvl4pPr>
            <a:lvl5pPr>
              <a:buClr>
                <a:srgbClr val="000000"/>
              </a:buClr>
              <a:defRPr sz="1200"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70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31401"/>
            <a:ext cx="8229600" cy="1521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077200" cy="1143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>
          <a:xfrm>
            <a:off x="457200" y="3429000"/>
            <a:ext cx="8001000" cy="9906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 txBox="1">
            <a:spLocks/>
          </p:cNvSpPr>
          <p:nvPr userDrawn="1"/>
        </p:nvSpPr>
        <p:spPr>
          <a:xfrm>
            <a:off x="685800" y="6527132"/>
            <a:ext cx="7404100" cy="2838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McGraw-Hill Education.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312097" y="6477000"/>
            <a:ext cx="755703" cy="34350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>
              <a:defRPr sz="120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defRPr sz="2400">
                <a:latin typeface="Times" panose="02020603050405020304" pitchFamily="18" charset="0"/>
              </a:defRPr>
            </a:lvl2pPr>
            <a:lvl3pPr marL="1143000" indent="-228600">
              <a:defRPr sz="2400">
                <a:latin typeface="Times" panose="02020603050405020304" pitchFamily="18" charset="0"/>
              </a:defRPr>
            </a:lvl3pPr>
            <a:lvl4pPr marL="1600200" indent="-228600">
              <a:defRPr sz="2400">
                <a:latin typeface="Times" panose="02020603050405020304" pitchFamily="18" charset="0"/>
              </a:defRPr>
            </a:lvl4pPr>
            <a:lvl5pPr marL="2057400" indent="-228600">
              <a:defRPr sz="2400"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9pPr>
          </a:lstStyle>
          <a:p>
            <a:pPr lvl="0"/>
            <a:r>
              <a:rPr lang="en-US" dirty="0"/>
              <a:t>9-</a:t>
            </a:r>
            <a:fld id="{6F94BB01-2447-4377-8194-F82F4D072C18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329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57200" y="231401"/>
            <a:ext cx="8229600" cy="1521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64127" y="1981200"/>
            <a:ext cx="3429000" cy="1143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>
          <a:xfrm>
            <a:off x="4578927" y="1981200"/>
            <a:ext cx="3193473" cy="967509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457200" y="4191000"/>
            <a:ext cx="3429000" cy="1143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  <p:sp>
        <p:nvSpPr>
          <p:cNvPr id="9" name="Text Placeholder 3"/>
          <p:cNvSpPr txBox="1">
            <a:spLocks/>
          </p:cNvSpPr>
          <p:nvPr userDrawn="1"/>
        </p:nvSpPr>
        <p:spPr>
          <a:xfrm>
            <a:off x="685800" y="6527132"/>
            <a:ext cx="7404100" cy="2838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McGraw-Hill Education.</a:t>
            </a:r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312097" y="6477000"/>
            <a:ext cx="755703" cy="34350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>
              <a:defRPr sz="120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defRPr sz="2400">
                <a:latin typeface="Times" panose="02020603050405020304" pitchFamily="18" charset="0"/>
              </a:defRPr>
            </a:lvl2pPr>
            <a:lvl3pPr marL="1143000" indent="-228600">
              <a:defRPr sz="2400">
                <a:latin typeface="Times" panose="02020603050405020304" pitchFamily="18" charset="0"/>
              </a:defRPr>
            </a:lvl3pPr>
            <a:lvl4pPr marL="1600200" indent="-228600">
              <a:defRPr sz="2400">
                <a:latin typeface="Times" panose="02020603050405020304" pitchFamily="18" charset="0"/>
              </a:defRPr>
            </a:lvl4pPr>
            <a:lvl5pPr marL="2057400" indent="-228600">
              <a:defRPr sz="2400"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9pPr>
          </a:lstStyle>
          <a:p>
            <a:pPr lvl="0"/>
            <a:r>
              <a:rPr lang="en-US" dirty="0"/>
              <a:t>9-</a:t>
            </a:r>
            <a:fld id="{6F94BB01-2447-4377-8194-F82F4D072C18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088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/>
          <a:lstStyle>
            <a:lvl1pPr>
              <a:defRPr>
                <a:solidFill>
                  <a:srgbClr val="05486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/>
          <p:cNvSpPr txBox="1">
            <a:spLocks/>
          </p:cNvSpPr>
          <p:nvPr userDrawn="1"/>
        </p:nvSpPr>
        <p:spPr>
          <a:xfrm>
            <a:off x="685800" y="6527132"/>
            <a:ext cx="7404100" cy="2838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McGraw-Hill Education.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312097" y="6477000"/>
            <a:ext cx="755703" cy="34350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>
              <a:defRPr sz="120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defRPr sz="2400">
                <a:latin typeface="Times" panose="02020603050405020304" pitchFamily="18" charset="0"/>
              </a:defRPr>
            </a:lvl2pPr>
            <a:lvl3pPr marL="1143000" indent="-228600">
              <a:defRPr sz="2400">
                <a:latin typeface="Times" panose="02020603050405020304" pitchFamily="18" charset="0"/>
              </a:defRPr>
            </a:lvl3pPr>
            <a:lvl4pPr marL="1600200" indent="-228600">
              <a:defRPr sz="2400">
                <a:latin typeface="Times" panose="02020603050405020304" pitchFamily="18" charset="0"/>
              </a:defRPr>
            </a:lvl4pPr>
            <a:lvl5pPr marL="2057400" indent="-228600">
              <a:defRPr sz="2400"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9pPr>
          </a:lstStyle>
          <a:p>
            <a:pPr lvl="0"/>
            <a:r>
              <a:rPr lang="en-US" dirty="0"/>
              <a:t>9-</a:t>
            </a:r>
            <a:fld id="{6F94BB01-2447-4377-8194-F82F4D072C18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2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895600"/>
            <a:ext cx="8229600" cy="1143000"/>
          </a:xfrm>
        </p:spPr>
        <p:txBody>
          <a:bodyPr/>
          <a:lstStyle>
            <a:lvl1pPr>
              <a:defRPr>
                <a:solidFill>
                  <a:srgbClr val="05486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/>
          <p:cNvSpPr txBox="1">
            <a:spLocks/>
          </p:cNvSpPr>
          <p:nvPr userDrawn="1"/>
        </p:nvSpPr>
        <p:spPr>
          <a:xfrm>
            <a:off x="685800" y="6527132"/>
            <a:ext cx="7404100" cy="2838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2019 McGraw-Hill Education.</a:t>
            </a:r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312097" y="6477000"/>
            <a:ext cx="755703" cy="343501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>
              <a:defRPr sz="120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>
              <a:defRPr sz="2400">
                <a:latin typeface="Times" panose="02020603050405020304" pitchFamily="18" charset="0"/>
              </a:defRPr>
            </a:lvl2pPr>
            <a:lvl3pPr marL="1143000" indent="-228600">
              <a:defRPr sz="2400">
                <a:latin typeface="Times" panose="02020603050405020304" pitchFamily="18" charset="0"/>
              </a:defRPr>
            </a:lvl3pPr>
            <a:lvl4pPr marL="1600200" indent="-228600">
              <a:defRPr sz="2400">
                <a:latin typeface="Times" panose="02020603050405020304" pitchFamily="18" charset="0"/>
              </a:defRPr>
            </a:lvl4pPr>
            <a:lvl5pPr marL="2057400" indent="-228600">
              <a:defRPr sz="2400"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" panose="02020603050405020304" pitchFamily="18" charset="0"/>
              </a:defRPr>
            </a:lvl9pPr>
          </a:lstStyle>
          <a:p>
            <a:pPr lvl="0"/>
            <a:r>
              <a:rPr lang="en-US" dirty="0"/>
              <a:t>9-</a:t>
            </a:r>
            <a:fld id="{6F94BB01-2447-4377-8194-F82F4D072C18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69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buClr>
                <a:srgbClr val="003B48"/>
              </a:buClr>
            </a:pPr>
            <a:r>
              <a:rPr lang="en-US" dirty="0"/>
              <a:t>Click to edit Master text styles</a:t>
            </a:r>
          </a:p>
          <a:p>
            <a:pPr marL="457200" lvl="1" indent="-457200">
              <a:buClr>
                <a:srgbClr val="003B48"/>
              </a:buClr>
            </a:pPr>
            <a:r>
              <a:rPr lang="en-US" dirty="0"/>
              <a:t>Second level</a:t>
            </a:r>
          </a:p>
          <a:p>
            <a:pPr marL="914400" lvl="2" indent="-457200">
              <a:buClr>
                <a:srgbClr val="003B48"/>
              </a:buClr>
            </a:pPr>
            <a:r>
              <a:rPr lang="en-US" dirty="0"/>
              <a:t>Third level</a:t>
            </a:r>
          </a:p>
          <a:p>
            <a:pPr marL="1371600" lvl="3" indent="-457200">
              <a:buClr>
                <a:srgbClr val="003B48"/>
              </a:buClr>
            </a:pPr>
            <a:r>
              <a:rPr lang="en-US" dirty="0"/>
              <a:t>Fourth level</a:t>
            </a:r>
          </a:p>
          <a:p>
            <a:pPr marL="1828800" lvl="4" indent="-457200">
              <a:buClr>
                <a:srgbClr val="003B48"/>
              </a:buClr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831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rgbClr val="05486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None/>
        <a:defRPr lang="en-US" sz="2600" kern="1200" dirty="0" smtClean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806450" indent="-34925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Char char="•"/>
        <a:defRPr lang="en-US" sz="2600" kern="1200" dirty="0" smtClean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263650" indent="-34925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Char char="•"/>
        <a:defRPr lang="en-US" sz="2200" kern="1200" dirty="0" smtClean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720850" indent="-34925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Char char="•"/>
        <a:defRPr lang="en-US" sz="2000" kern="1200" dirty="0" smtClean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178050" indent="-349250" algn="l" defTabSz="914400" rtl="0" eaLnBrk="1" latinLnBrk="0" hangingPunct="1">
        <a:spcBef>
          <a:spcPct val="20000"/>
        </a:spcBef>
        <a:buClr>
          <a:srgbClr val="054869"/>
        </a:buClr>
        <a:buFont typeface="Arial" pitchFamily="34" charset="0"/>
        <a:buChar char="•"/>
        <a:defRPr lang="en-US" sz="1800" kern="1200" dirty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6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920" y="105156"/>
            <a:ext cx="8950680" cy="1571244"/>
          </a:xfrm>
        </p:spPr>
        <p:txBody>
          <a:bodyPr anchor="t">
            <a:noAutofit/>
          </a:bodyPr>
          <a:lstStyle/>
          <a:p>
            <a:r>
              <a:rPr lang="en-US" dirty="0"/>
              <a:t>Fundamentals of Taxation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2800" dirty="0"/>
              <a:t>2019 Edition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2600" dirty="0"/>
              <a:t>Cruz, Deschamps, Niswander, Prendergast, Schisler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07691" y="2011680"/>
            <a:ext cx="5031509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4000" b="1" dirty="0">
                <a:ea typeface="Calibri" pitchFamily="34" charset="0"/>
                <a:cs typeface="Calibri" pitchFamily="34" charset="0"/>
              </a:rPr>
              <a:t>Chapter 9</a:t>
            </a:r>
          </a:p>
          <a:p>
            <a:pPr>
              <a:spcBef>
                <a:spcPts val="624"/>
              </a:spcBef>
            </a:pPr>
            <a:r>
              <a:rPr lang="en-US" altLang="en-US" sz="3600" dirty="0"/>
              <a:t>Tax </a:t>
            </a:r>
            <a:r>
              <a:rPr lang="en-US" altLang="en-US" sz="3600" dirty="0" smtClean="0"/>
              <a:t>Credits (Schedule </a:t>
            </a:r>
            <a:r>
              <a:rPr lang="en-US" altLang="en-US" sz="3600" dirty="0"/>
              <a:t>3, Lines 48 through 54, and Schedule 5, Lines </a:t>
            </a:r>
            <a:r>
              <a:rPr lang="en-US" altLang="en-US" sz="3600" dirty="0" smtClean="0"/>
              <a:t>70 through </a:t>
            </a:r>
            <a:r>
              <a:rPr lang="en-US" altLang="en-US" sz="3600" dirty="0"/>
              <a:t>74)</a:t>
            </a:r>
          </a:p>
        </p:txBody>
      </p:sp>
      <p:pic>
        <p:nvPicPr>
          <p:cNvPr id="6" name="Picture 5" descr="McGraw Hill Education 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0" y="6384548"/>
            <a:ext cx="416280" cy="41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57200" y="6381772"/>
            <a:ext cx="8686800" cy="47622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Verdana" panose="020B0604030504040204" pitchFamily="34" charset="0"/>
                <a:cs typeface="Verdana" panose="020B0604030504040204" pitchFamily="34" charset="0"/>
              </a:rPr>
              <a:t>© 2019 McGraw-Hill Education. All rights reserved. Authorized only for instructor use in the classroom. No reproduction or further distribution permitted without the prior written consent of McGraw-Hill Education.</a:t>
            </a:r>
          </a:p>
        </p:txBody>
      </p:sp>
      <p:pic>
        <p:nvPicPr>
          <p:cNvPr id="7" name="Picture 6" descr="Decorative">
            <a:extLst>
              <a:ext uri="{FF2B5EF4-FFF2-40B4-BE49-F238E27FC236}">
                <a16:creationId xmlns:a16="http://schemas.microsoft.com/office/drawing/2014/main" xmlns="" id="{27AA6311-60D9-4C28-BE26-0E0269A62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4" y="1828800"/>
            <a:ext cx="3367027" cy="433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24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Learning Objective #2: </a:t>
            </a:r>
            <a:r>
              <a:rPr lang="en-US" altLang="en-US" sz="3200" dirty="0"/>
              <a:t>Credit for the Elderly or the Disabled </a:t>
            </a:r>
            <a:r>
              <a:rPr lang="en-US" altLang="en-US" sz="1800" dirty="0"/>
              <a:t>1 of 2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Credit is available for taxpayers over 65 years of age or permanently and totally disabled.</a:t>
            </a:r>
          </a:p>
          <a:p>
            <a:r>
              <a:rPr lang="en-US" dirty="0"/>
              <a:t>Credit is equal to 15% of allowable base amounts (depending on the filing status &amp; number of qualifying persons).</a:t>
            </a:r>
          </a:p>
        </p:txBody>
      </p:sp>
    </p:spTree>
    <p:extLst>
      <p:ext uri="{BB962C8B-B14F-4D97-AF65-F5344CB8AC3E}">
        <p14:creationId xmlns:p14="http://schemas.microsoft.com/office/powerpoint/2010/main" val="1721005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#2: </a:t>
            </a:r>
            <a:r>
              <a:rPr lang="en-US" altLang="en-US" sz="3200" dirty="0"/>
              <a:t>Credit for the Elderly or the Disabled </a:t>
            </a:r>
            <a:r>
              <a:rPr lang="en-US" altLang="en-US" sz="1800" dirty="0"/>
              <a:t>2 of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Autofit/>
          </a:bodyPr>
          <a:lstStyle/>
          <a:p>
            <a:pPr>
              <a:spcBef>
                <a:spcPts val="624"/>
              </a:spcBef>
            </a:pPr>
            <a:r>
              <a:rPr lang="en-US" sz="2200" b="1" i="1" dirty="0"/>
              <a:t>The allowable base amounts are as follows:</a:t>
            </a:r>
          </a:p>
          <a:p>
            <a:pPr marL="457200" indent="-457200">
              <a:spcBef>
                <a:spcPts val="624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$ 5,000 for single taxpayers (or only one spouse qualifies);</a:t>
            </a:r>
          </a:p>
          <a:p>
            <a:pPr marL="457200" indent="-457200">
              <a:spcBef>
                <a:spcPts val="624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$ 7,500 for joint returns when both spouses qualify;</a:t>
            </a:r>
          </a:p>
          <a:p>
            <a:pPr marL="457200" indent="-457200">
              <a:spcBef>
                <a:spcPts val="624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$ 3,750 for married person filing separately.</a:t>
            </a:r>
          </a:p>
          <a:p>
            <a:pPr>
              <a:spcBef>
                <a:spcPts val="624"/>
              </a:spcBef>
            </a:pPr>
            <a:r>
              <a:rPr lang="en-US" sz="2200" dirty="0"/>
              <a:t>However, the base amounts must be further reduced by (a) the amount of nontaxable social security and, (b) one-half of the amount that AGI exceeds the allowable base amounts (different from above</a:t>
            </a:r>
            <a:r>
              <a:rPr lang="en-US" sz="2200" dirty="0" smtClean="0"/>
              <a:t>). [$</a:t>
            </a:r>
            <a:r>
              <a:rPr lang="en-US" sz="2200" dirty="0"/>
              <a:t>7,500 for single, $10,000 for joint filers and $5,000 for married filing separately].</a:t>
            </a:r>
          </a:p>
        </p:txBody>
      </p:sp>
    </p:spTree>
    <p:extLst>
      <p:ext uri="{BB962C8B-B14F-4D97-AF65-F5344CB8AC3E}">
        <p14:creationId xmlns:p14="http://schemas.microsoft.com/office/powerpoint/2010/main" val="1616316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7CD7FA34-3C22-44FC-B0D1-7F1FF8341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dirty="0"/>
              <a:t>Credit for the Elderly or the Disabled Example</a:t>
            </a:r>
            <a:endParaRPr lang="en-US" sz="3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4EA9C90-2086-40BB-AE6B-6DCF2FAF5A1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4126" y="1828800"/>
            <a:ext cx="8222673" cy="1828800"/>
          </a:xfrm>
        </p:spPr>
        <p:txBody>
          <a:bodyPr>
            <a:normAutofit/>
          </a:bodyPr>
          <a:lstStyle/>
          <a:p>
            <a:r>
              <a:rPr lang="en-US" dirty="0"/>
              <a:t>Joe and Sue are married &amp; file a joint return and are 70 and 60 years old, respectively. They have AGI of $ 12,000 and received nontaxable social security benefits of $ 1,500.</a:t>
            </a:r>
          </a:p>
        </p:txBody>
      </p:sp>
      <p:graphicFrame>
        <p:nvGraphicFramePr>
          <p:cNvPr id="8" name="Table 7" descr="Table.&#10;Base amount $5,000 &#10;Less: social security ($1,500)&#10;½ of AGI over $ 10,000: ($1,000)&#10;Allowable Base Amount $2,500 &#10;Credit $375&#10;" title="Credit for the Elderly or the disabled">
            <a:extLst>
              <a:ext uri="{FF2B5EF4-FFF2-40B4-BE49-F238E27FC236}">
                <a16:creationId xmlns:a16="http://schemas.microsoft.com/office/drawing/2014/main" xmlns="" id="{796215E9-8465-4A34-830B-C6CAAFC32D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434842"/>
              </p:ext>
            </p:extLst>
          </p:nvPr>
        </p:nvGraphicFramePr>
        <p:xfrm>
          <a:off x="1806785" y="3810000"/>
          <a:ext cx="5530430" cy="259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3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69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r>
                        <a:rPr lang="en-US" altLang="en-US" sz="18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Base amount</a:t>
                      </a:r>
                      <a:endParaRPr lang="en-US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$5,000</a:t>
                      </a:r>
                      <a:endParaRPr lang="en-US" altLang="en-US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US" altLang="en-US" sz="18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Less: nontaxable social security</a:t>
                      </a:r>
                      <a:endParaRPr lang="en-US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($1,500</a:t>
                      </a:r>
                      <a:r>
                        <a:rPr lang="en-US" altLang="en-US" sz="18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US" altLang="en-US" sz="1800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½ of AGI over $ 10,000</a:t>
                      </a:r>
                      <a:endParaRPr lang="en-US" sz="1800" u="none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($1,000</a:t>
                      </a:r>
                      <a:r>
                        <a:rPr lang="en-US" altLang="en-US" sz="1800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US" altLang="en-US" sz="18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Allowable Base Amount</a:t>
                      </a:r>
                      <a:endParaRPr lang="en-US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$2,500</a:t>
                      </a:r>
                      <a:endParaRPr lang="en-US" altLang="en-US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US" altLang="en-US" sz="18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Credit</a:t>
                      </a:r>
                      <a:endParaRPr lang="en-US" sz="18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b="1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$ 375</a:t>
                      </a:r>
                      <a:endParaRPr lang="en-US" altLang="en-US" sz="1800" b="1" u="none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957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C6CABAC4-8E22-4D9D-8613-53032E535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673466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#2: </a:t>
            </a:r>
            <a:r>
              <a:rPr lang="en-US" altLang="en-US" sz="3200" dirty="0"/>
              <a:t>Credit for the Elderly or Disabled Concept Check 9-2</a:t>
            </a:r>
            <a:endParaRPr lang="en-US" sz="32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971B2FAC-3A04-4C32-BAC1-2B30712F91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0662" y="1775066"/>
            <a:ext cx="8378537" cy="2187334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altLang="en-US" sz="2800" i="1" dirty="0"/>
              <a:t>Vincent and Maria are ages 70 and 67, respectively, and file a joint return</a:t>
            </a:r>
            <a:r>
              <a:rPr lang="en-US" altLang="en-US" sz="2800" i="1" dirty="0" smtClean="0"/>
              <a:t>. They </a:t>
            </a:r>
            <a:r>
              <a:rPr lang="en-US" altLang="en-US" sz="2800" i="1" dirty="0"/>
              <a:t>have AGI of $21,000 and received $1,000 in non-taxable social security benefits. Calculate Vincent and Maria’s credit for the elderly or the disabled.</a:t>
            </a:r>
          </a:p>
        </p:txBody>
      </p:sp>
      <p:graphicFrame>
        <p:nvGraphicFramePr>
          <p:cNvPr id="8" name="Table 7" descr="Base amount $7,500 &#10;Less: social security ($1,000)&#10;½ of AGI over $10,000: ($5,500)&#10;Allowable Base Amount $1,000 times 15%&#10;Credit  $150&#10;" title="Learning Objective #2">
            <a:extLst>
              <a:ext uri="{FF2B5EF4-FFF2-40B4-BE49-F238E27FC236}">
                <a16:creationId xmlns:a16="http://schemas.microsoft.com/office/drawing/2014/main" xmlns="" id="{1EDED1D6-15D2-40E8-9676-FD47175284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965902"/>
              </p:ext>
            </p:extLst>
          </p:nvPr>
        </p:nvGraphicFramePr>
        <p:xfrm>
          <a:off x="2286000" y="4114800"/>
          <a:ext cx="4572000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702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017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lang="en-US" alt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Base amount</a:t>
                      </a:r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$ </a:t>
                      </a:r>
                      <a:r>
                        <a:rPr lang="en-US" altLang="en-US" sz="1600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en-US" alt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Less: social security</a:t>
                      </a:r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114300" algn="ctr">
                        <a:buNone/>
                      </a:pPr>
                      <a:r>
                        <a:rPr lang="en-US" altLang="en-US" sz="1600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($ 1,000)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en-US" altLang="en-US" sz="1600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½ of AGI over $10,000</a:t>
                      </a:r>
                      <a:endParaRPr lang="en-US" sz="1600" u="none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indent="0" algn="ctr">
                        <a:buNone/>
                      </a:pPr>
                      <a:r>
                        <a:rPr lang="en-US" altLang="en-US" sz="1600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($ 5,500)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en-US" alt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Allowable Base Amount</a:t>
                      </a:r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indent="0" algn="ctr">
                        <a:buNone/>
                      </a:pPr>
                      <a:r>
                        <a:rPr lang="en-US" altLang="en-US" sz="1600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 </a:t>
                      </a:r>
                      <a:r>
                        <a:rPr lang="en-US" altLang="en-US" sz="1600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430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× 15%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r>
                        <a:rPr lang="en-US" altLang="en-US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Credit</a:t>
                      </a:r>
                      <a:endParaRPr lang="en-US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r>
                        <a:rPr lang="en-US" altLang="en-US" sz="1600" b="1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$ 150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13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</a:t>
            </a:r>
            <a:r>
              <a:rPr lang="en-US" altLang="en-US" sz="1800" dirty="0"/>
              <a:t>1 of 7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There are two education credits available: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American opportunity tax credit (AOTC), also known as the Hope scholarship credit and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Lifetime learning credit</a:t>
            </a:r>
          </a:p>
          <a:p>
            <a:r>
              <a:rPr lang="en-US" dirty="0"/>
              <a:t>Both allow credit for higher education expenses paid (that qualify) for the taxpayer, spouse, or dependents.</a:t>
            </a:r>
          </a:p>
          <a:p>
            <a:r>
              <a:rPr lang="en-US" dirty="0"/>
              <a:t>To claim above credits a Form 8863 is filed.</a:t>
            </a:r>
          </a:p>
        </p:txBody>
      </p:sp>
    </p:spTree>
    <p:extLst>
      <p:ext uri="{BB962C8B-B14F-4D97-AF65-F5344CB8AC3E}">
        <p14:creationId xmlns:p14="http://schemas.microsoft.com/office/powerpoint/2010/main" val="3092770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</a:t>
            </a:r>
            <a:r>
              <a:rPr lang="en-US" altLang="en-US" sz="1800" dirty="0"/>
              <a:t>2 of 7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Qualifying expenses are amounts paid for tuition, fees, books (with certain criteria to be met) and other related expenses to an eligible educational institution.</a:t>
            </a:r>
          </a:p>
          <a:p>
            <a:r>
              <a:rPr lang="en-US" dirty="0"/>
              <a:t>An eligible institution is a postsecondary institution that is eligible to participate in a student aid program administered by the U.S. Department of Education. Almost all postsecondary institutions qualify.</a:t>
            </a:r>
          </a:p>
        </p:txBody>
      </p:sp>
    </p:spTree>
    <p:extLst>
      <p:ext uri="{BB962C8B-B14F-4D97-AF65-F5344CB8AC3E}">
        <p14:creationId xmlns:p14="http://schemas.microsoft.com/office/powerpoint/2010/main" val="801653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</a:t>
            </a:r>
            <a:r>
              <a:rPr lang="en-US" altLang="en-US" sz="1800" dirty="0"/>
              <a:t>3 of 7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altLang="en-US" dirty="0"/>
              <a:t>AOTC is calculated as 100% of the first $2,000 of qualifying expenses and 25% of the next $2,000: for a maximum of </a:t>
            </a:r>
            <a:r>
              <a:rPr lang="en-US" altLang="en-US" i="1" dirty="0"/>
              <a:t>$2,500 </a:t>
            </a:r>
            <a:r>
              <a:rPr lang="en-US" altLang="en-US" i="1" u="sng" dirty="0"/>
              <a:t>per student, per year</a:t>
            </a:r>
            <a:r>
              <a:rPr lang="en-US" altLang="en-US" i="1" dirty="0"/>
              <a:t>.</a:t>
            </a:r>
          </a:p>
          <a:p>
            <a:r>
              <a:rPr lang="en-US" altLang="en-US" dirty="0"/>
              <a:t>Lifetime learning credit is calculated as 20% of qualifying expenses: for a maximum of </a:t>
            </a:r>
            <a:r>
              <a:rPr lang="en-US" altLang="en-US" i="1" dirty="0"/>
              <a:t>$2,000 </a:t>
            </a:r>
            <a:r>
              <a:rPr lang="en-US" altLang="en-US" i="1" u="sng" dirty="0"/>
              <a:t>per taxpayer, per year</a:t>
            </a:r>
            <a:r>
              <a:rPr lang="en-US" altLang="en-US" u="sng" dirty="0"/>
              <a:t>.</a:t>
            </a:r>
            <a:endParaRPr lang="en-US" altLang="en-US" dirty="0"/>
          </a:p>
          <a:p>
            <a:r>
              <a:rPr lang="en-US" altLang="en-US" dirty="0"/>
              <a:t>A taxpayer may NOT use both credits in the same year for the same expenses.</a:t>
            </a:r>
          </a:p>
        </p:txBody>
      </p:sp>
    </p:spTree>
    <p:extLst>
      <p:ext uri="{BB962C8B-B14F-4D97-AF65-F5344CB8AC3E}">
        <p14:creationId xmlns:p14="http://schemas.microsoft.com/office/powerpoint/2010/main" val="1237174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</a:t>
            </a:r>
            <a:r>
              <a:rPr lang="en-US" altLang="en-US" sz="1800" dirty="0"/>
              <a:t>4 of 7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r>
              <a:rPr lang="en-US" altLang="en-US" dirty="0"/>
              <a:t>Both credits are phased out at certain amounts of MAGI.</a:t>
            </a:r>
          </a:p>
          <a:p>
            <a:r>
              <a:rPr lang="en-US" altLang="en-US" u="sng" dirty="0"/>
              <a:t>AOTC:</a:t>
            </a:r>
          </a:p>
          <a:p>
            <a:r>
              <a:rPr lang="en-US" altLang="en-US" dirty="0"/>
              <a:t>Phase out </a:t>
            </a:r>
            <a:r>
              <a:rPr lang="en-US" altLang="en-US" i="1" dirty="0"/>
              <a:t>begins</a:t>
            </a:r>
            <a:r>
              <a:rPr lang="en-US" altLang="en-US" dirty="0"/>
              <a:t> at MAGI amounts of $80,000 for single filers and $160,000 for married filing joint, respectively.</a:t>
            </a:r>
          </a:p>
          <a:p>
            <a:r>
              <a:rPr lang="en-US" altLang="en-US" dirty="0"/>
              <a:t>Single filers and married filing joint phase out </a:t>
            </a:r>
            <a:r>
              <a:rPr lang="en-US" altLang="en-US" i="1" dirty="0"/>
              <a:t>completely</a:t>
            </a:r>
            <a:r>
              <a:rPr lang="en-US" altLang="en-US" dirty="0"/>
              <a:t> at MAGI amounts of $90,000 and $180,000, respectively.</a:t>
            </a:r>
          </a:p>
        </p:txBody>
      </p:sp>
    </p:spTree>
    <p:extLst>
      <p:ext uri="{BB962C8B-B14F-4D97-AF65-F5344CB8AC3E}">
        <p14:creationId xmlns:p14="http://schemas.microsoft.com/office/powerpoint/2010/main" val="143915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</a:t>
            </a:r>
            <a:r>
              <a:rPr lang="en-US" altLang="en-US" sz="1800" dirty="0"/>
              <a:t>5 of 7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r>
              <a:rPr lang="en-US" altLang="en-US" u="sng" dirty="0"/>
              <a:t>Lifetime learning credit:</a:t>
            </a:r>
          </a:p>
          <a:p>
            <a:r>
              <a:rPr lang="en-US" altLang="en-US" dirty="0"/>
              <a:t>Phase out </a:t>
            </a:r>
            <a:r>
              <a:rPr lang="en-US" altLang="en-US" i="1" dirty="0"/>
              <a:t>begins</a:t>
            </a:r>
            <a:r>
              <a:rPr lang="en-US" altLang="en-US" dirty="0"/>
              <a:t> at MAGI amounts of $57,000 for single filers and $114,000 for married filing joint, respectively.</a:t>
            </a:r>
          </a:p>
          <a:p>
            <a:r>
              <a:rPr lang="en-US" altLang="en-US" dirty="0"/>
              <a:t>Single filers and married filing joint phase out </a:t>
            </a:r>
            <a:r>
              <a:rPr lang="en-US" altLang="en-US" i="1" dirty="0"/>
              <a:t>completely</a:t>
            </a:r>
            <a:r>
              <a:rPr lang="en-US" altLang="en-US" dirty="0"/>
              <a:t> at MAGI amounts of $67,000 and $134,000, respectively.</a:t>
            </a:r>
          </a:p>
        </p:txBody>
      </p:sp>
    </p:spTree>
    <p:extLst>
      <p:ext uri="{BB962C8B-B14F-4D97-AF65-F5344CB8AC3E}">
        <p14:creationId xmlns:p14="http://schemas.microsoft.com/office/powerpoint/2010/main" val="7236003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</a:t>
            </a:r>
            <a:r>
              <a:rPr lang="en-US" altLang="en-US" sz="1800" dirty="0"/>
              <a:t>6 of 7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1447800"/>
          </a:xfrm>
        </p:spPr>
        <p:txBody>
          <a:bodyPr/>
          <a:lstStyle/>
          <a:p>
            <a:r>
              <a:rPr lang="en-US" dirty="0"/>
              <a:t>When the MAGI is within phase-out range, the credit is reduced by multiplying the amount by a fraction, calculated as: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516A6137-BD66-484A-9D34-2B2183A5F5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391446"/>
              </p:ext>
            </p:extLst>
          </p:nvPr>
        </p:nvGraphicFramePr>
        <p:xfrm>
          <a:off x="635556" y="3505200"/>
          <a:ext cx="5959951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Equation" r:id="rId4" imgW="2527200" imgH="1066680" progId="Equation.DSMT4">
                  <p:embed/>
                </p:oleObj>
              </mc:Choice>
              <mc:Fallback>
                <p:oleObj name="Equation" r:id="rId4" imgW="2527200" imgH="1066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556" y="3505200"/>
                        <a:ext cx="5959951" cy="251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87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31267"/>
            <a:ext cx="8229600" cy="1521333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#1: </a:t>
            </a:r>
            <a:r>
              <a:rPr lang="en-US" altLang="en-US" sz="3200" dirty="0"/>
              <a:t>Credit for Child and Dependent Care Expenses </a:t>
            </a:r>
            <a:r>
              <a:rPr lang="en-US" altLang="en-US" sz="1800" dirty="0"/>
              <a:t>1 of 4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altLang="en-US" dirty="0"/>
              <a:t>Credit is available for working taxpayers with dependent care expenses.</a:t>
            </a:r>
          </a:p>
          <a:p>
            <a:r>
              <a:rPr lang="en-US" altLang="en-US" dirty="0"/>
              <a:t>Qualifying expenses include those paid for household services and expenses paid for </a:t>
            </a:r>
            <a:r>
              <a:rPr lang="en-US" altLang="en-US" i="1" dirty="0"/>
              <a:t>qualifying individuals </a:t>
            </a:r>
            <a:r>
              <a:rPr lang="en-US" altLang="en-US" dirty="0"/>
              <a:t>so that the taxpayer can be gainfully employed.</a:t>
            </a:r>
          </a:p>
        </p:txBody>
      </p:sp>
    </p:spTree>
    <p:extLst>
      <p:ext uri="{BB962C8B-B14F-4D97-AF65-F5344CB8AC3E}">
        <p14:creationId xmlns:p14="http://schemas.microsoft.com/office/powerpoint/2010/main" val="14885353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 #3: </a:t>
            </a:r>
            <a:r>
              <a:rPr lang="en-US" altLang="en-US" dirty="0"/>
              <a:t>Education Credits </a:t>
            </a:r>
            <a:r>
              <a:rPr lang="en-US" altLang="en-US" sz="1800" dirty="0"/>
              <a:t>7 of 7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2209800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US" dirty="0"/>
              <a:t>When the MAGI is within phase-out range, the credit is reduced by multiplying the amount by a fraction, calculated as:</a:t>
            </a:r>
          </a:p>
          <a:p>
            <a:pPr>
              <a:spcAft>
                <a:spcPts val="1800"/>
              </a:spcAft>
            </a:pPr>
            <a:r>
              <a:rPr lang="en-US" dirty="0"/>
              <a:t>Lifetime learning credit</a:t>
            </a:r>
            <a:r>
              <a:rPr lang="en-US" dirty="0" smtClean="0"/>
              <a:t>: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41206"/>
              </p:ext>
            </p:extLst>
          </p:nvPr>
        </p:nvGraphicFramePr>
        <p:xfrm>
          <a:off x="533400" y="4191000"/>
          <a:ext cx="7396646" cy="119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" name="Equation" r:id="rId4" imgW="3136680" imgH="507960" progId="Equation.DSMT4">
                  <p:embed/>
                </p:oleObj>
              </mc:Choice>
              <mc:Fallback>
                <p:oleObj name="Equation" r:id="rId4" imgW="31366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400" y="4191000"/>
                        <a:ext cx="7396646" cy="119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54256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Concept Check 9-3 </a:t>
            </a:r>
            <a:r>
              <a:rPr lang="en-US" altLang="en-US" sz="1800" dirty="0"/>
              <a:t>1 of 4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en-US" i="1" dirty="0"/>
              <a:t>Jewels is a single taxpayer and paid $2,900 in qualifying expenses for her dependent daughter, who attended the University of Arizona full-time as a freshman</a:t>
            </a:r>
            <a:r>
              <a:rPr lang="en-US" altLang="en-US" i="1" dirty="0" smtClean="0"/>
              <a:t>. How </a:t>
            </a:r>
            <a:r>
              <a:rPr lang="en-US" altLang="en-US" i="1" dirty="0"/>
              <a:t>much is </a:t>
            </a:r>
            <a:r>
              <a:rPr lang="en-US" altLang="en-US" i="1" dirty="0" err="1"/>
              <a:t>Jewels’s</a:t>
            </a:r>
            <a:r>
              <a:rPr lang="en-US" altLang="en-US" i="1" dirty="0"/>
              <a:t> lifetime learning credit without regard to modified AGI limitations or other credits?</a:t>
            </a:r>
          </a:p>
          <a:p>
            <a:r>
              <a:rPr lang="en-US" altLang="en-US" b="1" i="1" dirty="0"/>
              <a:t>$ 2,900 × 20% = $580</a:t>
            </a:r>
          </a:p>
        </p:txBody>
      </p:sp>
    </p:spTree>
    <p:extLst>
      <p:ext uri="{BB962C8B-B14F-4D97-AF65-F5344CB8AC3E}">
        <p14:creationId xmlns:p14="http://schemas.microsoft.com/office/powerpoint/2010/main" val="29175796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Concept Check 9-3 </a:t>
            </a:r>
            <a:r>
              <a:rPr lang="en-US" altLang="en-US" sz="1800" dirty="0"/>
              <a:t>2 of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3821113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altLang="en-US" i="1" dirty="0"/>
              <a:t>Assume the same facts as #1. Jewels has modified AGI of $85,000 and wants to claim the AOTC</a:t>
            </a:r>
            <a:r>
              <a:rPr lang="en-US" altLang="en-US" i="1" dirty="0" smtClean="0"/>
              <a:t>. What </a:t>
            </a:r>
            <a:r>
              <a:rPr lang="en-US" altLang="en-US" i="1" dirty="0"/>
              <a:t>is her allowable credit after the credit phaseout based on AGI is taken into account?</a:t>
            </a:r>
          </a:p>
          <a:p>
            <a:r>
              <a:rPr lang="en-US" altLang="en-US" i="1" dirty="0"/>
              <a:t>100% of the first $2,000 and 25% of the second $900 is the maximum credit of $2,225, However, this amount is limited by the AGI </a:t>
            </a:r>
            <a:r>
              <a:rPr lang="en-US" altLang="en-US" i="1" dirty="0" err="1"/>
              <a:t>phaseout</a:t>
            </a:r>
            <a:r>
              <a:rPr lang="en-US" altLang="en-US" i="1" dirty="0" smtClean="0"/>
              <a:t>.</a:t>
            </a:r>
            <a:endParaRPr lang="en-US" altLang="en-US" i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636329"/>
              </p:ext>
            </p:extLst>
          </p:nvPr>
        </p:nvGraphicFramePr>
        <p:xfrm>
          <a:off x="590550" y="5802313"/>
          <a:ext cx="70231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3" name="Equation" r:id="rId3" imgW="3276360" imgH="279360" progId="Equation.DSMT4">
                  <p:embed/>
                </p:oleObj>
              </mc:Choice>
              <mc:Fallback>
                <p:oleObj name="Equation" r:id="rId3" imgW="32763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0550" y="5802313"/>
                        <a:ext cx="70231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52240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Concept Check 9-3 </a:t>
            </a:r>
            <a:r>
              <a:rPr lang="en-US" altLang="en-US" sz="1800" dirty="0"/>
              <a:t>3 of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altLang="en-US" i="1" dirty="0"/>
              <a:t>Assume the same facts as #1</a:t>
            </a:r>
            <a:r>
              <a:rPr lang="en-US" altLang="en-US" i="1" dirty="0" smtClean="0"/>
              <a:t>. Jewels </a:t>
            </a:r>
            <a:r>
              <a:rPr lang="en-US" altLang="en-US" i="1" dirty="0"/>
              <a:t>has modified AGI of $98,000 and wants to claim the AOTC. What is her allowable credit after the credit phaseout based on AGI is taken into account?</a:t>
            </a:r>
          </a:p>
          <a:p>
            <a:r>
              <a:rPr lang="en-US" altLang="en-US" b="1" i="1" dirty="0"/>
              <a:t>$ 0. Her AGI is greater than the max. phaseout.</a:t>
            </a:r>
          </a:p>
        </p:txBody>
      </p:sp>
    </p:spTree>
    <p:extLst>
      <p:ext uri="{BB962C8B-B14F-4D97-AF65-F5344CB8AC3E}">
        <p14:creationId xmlns:p14="http://schemas.microsoft.com/office/powerpoint/2010/main" val="8491912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#3: </a:t>
            </a:r>
            <a:r>
              <a:rPr lang="en-US" altLang="en-US" sz="3200" dirty="0"/>
              <a:t>Education Credits Concept Check 9-3 </a:t>
            </a:r>
            <a:r>
              <a:rPr lang="en-US" altLang="en-US" sz="1800" dirty="0"/>
              <a:t>4 of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4"/>
              <a:tabLst>
                <a:tab pos="457200" algn="l"/>
              </a:tabLst>
            </a:pPr>
            <a:r>
              <a:rPr lang="en-US" altLang="en-US" i="1" dirty="0"/>
              <a:t>Vern and Whitney paid $1,600 and $2,100 in qualifying expenses for their twin daughters Kimberly and Janet, respectively, to attend the nursing program at the community college</a:t>
            </a:r>
            <a:r>
              <a:rPr lang="en-US" altLang="en-US" i="1" dirty="0" smtClean="0"/>
              <a:t>. Without </a:t>
            </a:r>
            <a:r>
              <a:rPr lang="en-US" altLang="en-US" i="1" dirty="0"/>
              <a:t>regard to modified AGI limitations or other credits, how much is their lifetime learning credit?</a:t>
            </a:r>
          </a:p>
          <a:p>
            <a:pPr marL="609600" indent="-609600"/>
            <a:r>
              <a:rPr lang="en-US" altLang="en-US" b="1" i="1" dirty="0"/>
              <a:t>($ 1,600 + $ 2,100) × 20% = $ 740</a:t>
            </a:r>
          </a:p>
        </p:txBody>
      </p:sp>
    </p:spTree>
    <p:extLst>
      <p:ext uri="{BB962C8B-B14F-4D97-AF65-F5344CB8AC3E}">
        <p14:creationId xmlns:p14="http://schemas.microsoft.com/office/powerpoint/2010/main" val="39091607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#4: </a:t>
            </a:r>
            <a:r>
              <a:rPr lang="en-US" altLang="en-US" sz="3200" dirty="0"/>
              <a:t>Foreign Tax Credit </a:t>
            </a:r>
            <a:r>
              <a:rPr lang="en-US" altLang="en-US" sz="1800" dirty="0"/>
              <a:t>1 of 3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altLang="en-US" dirty="0"/>
              <a:t>Credit is available for taxpayers who paid foreign income taxes.</a:t>
            </a:r>
          </a:p>
          <a:p>
            <a:r>
              <a:rPr lang="en-US" altLang="en-US" dirty="0"/>
              <a:t>Credit is equal to the amount of foreign taxes paid, </a:t>
            </a:r>
            <a:r>
              <a:rPr lang="en-US" altLang="en-US" b="1" i="1" dirty="0"/>
              <a:t>but no greater than (i.e., limited to): </a:t>
            </a:r>
            <a:r>
              <a:rPr lang="en-US" altLang="en-US" dirty="0"/>
              <a:t>the portion of U.S. income tax liability attributable to foreign income.</a:t>
            </a:r>
          </a:p>
        </p:txBody>
      </p:sp>
    </p:spTree>
    <p:extLst>
      <p:ext uri="{BB962C8B-B14F-4D97-AF65-F5344CB8AC3E}">
        <p14:creationId xmlns:p14="http://schemas.microsoft.com/office/powerpoint/2010/main" val="1334378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#4: </a:t>
            </a:r>
            <a:r>
              <a:rPr lang="en-US" altLang="en-US" sz="3200" dirty="0"/>
              <a:t>Foreign Tax Credit </a:t>
            </a:r>
            <a:r>
              <a:rPr lang="en-US" altLang="en-US" sz="1800" dirty="0"/>
              <a:t>2 of 3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C459537-88FF-4463-B2BD-6ACE3888B5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81988" cy="1295400"/>
          </a:xfrm>
        </p:spPr>
        <p:txBody>
          <a:bodyPr>
            <a:normAutofit/>
          </a:bodyPr>
          <a:lstStyle/>
          <a:p>
            <a:pPr>
              <a:spcBef>
                <a:spcPts val="624"/>
              </a:spcBef>
            </a:pPr>
            <a:r>
              <a:rPr lang="en-US" sz="2200" dirty="0"/>
              <a:t>The formula to calculate the portion of U.S. income tax liability attributable to foreign income is:</a:t>
            </a:r>
          </a:p>
          <a:p>
            <a:pPr algn="ctr">
              <a:spcBef>
                <a:spcPts val="624"/>
              </a:spcBef>
            </a:pPr>
            <a:r>
              <a:rPr lang="en-US" sz="2200" dirty="0"/>
              <a:t>(This is the FTC limitation.)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xmlns="" id="{CE0A6B6A-6E55-4C68-8220-BEDF304177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557812"/>
              </p:ext>
            </p:extLst>
          </p:nvPr>
        </p:nvGraphicFramePr>
        <p:xfrm>
          <a:off x="228600" y="3378334"/>
          <a:ext cx="8713585" cy="1268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5" name="Equation" r:id="rId4" imgW="4622760" imgH="672840" progId="Equation.DSMT4">
                  <p:embed/>
                </p:oleObj>
              </mc:Choice>
              <mc:Fallback>
                <p:oleObj name="Equation" r:id="rId4" imgW="462276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3378334"/>
                        <a:ext cx="8713585" cy="1268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8A507B58-4F3E-419E-9543-B0884D1DE65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7200" y="4876800"/>
            <a:ext cx="8229600" cy="1584084"/>
          </a:xfrm>
        </p:spPr>
        <p:txBody>
          <a:bodyPr>
            <a:noAutofit/>
          </a:bodyPr>
          <a:lstStyle/>
          <a:p>
            <a:pPr>
              <a:spcBef>
                <a:spcPts val="624"/>
              </a:spcBef>
            </a:pPr>
            <a:r>
              <a:rPr lang="en-US" sz="2200" dirty="0"/>
              <a:t>Note: a taxpayer may choose to deduct foreign taxes as itemized deductions. Although it is rarely advantageous to itemize rather then take a credit, there are certain instances when itemizing is the better option.</a:t>
            </a:r>
          </a:p>
        </p:txBody>
      </p:sp>
    </p:spTree>
    <p:extLst>
      <p:ext uri="{BB962C8B-B14F-4D97-AF65-F5344CB8AC3E}">
        <p14:creationId xmlns:p14="http://schemas.microsoft.com/office/powerpoint/2010/main" val="24835318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#4: </a:t>
            </a:r>
            <a:r>
              <a:rPr lang="en-US" altLang="en-US" sz="3200" dirty="0"/>
              <a:t>Foreign Tax Credit </a:t>
            </a:r>
            <a:r>
              <a:rPr lang="en-US" altLang="en-US" sz="1800" dirty="0"/>
              <a:t>3 of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altLang="en-US" dirty="0"/>
              <a:t>Credit is available for taxpayers who paid foreign income taxes.</a:t>
            </a:r>
          </a:p>
          <a:p>
            <a:r>
              <a:rPr lang="en-US" altLang="en-US" dirty="0"/>
              <a:t>Credit is equal to the amount of foreign taxes paid, </a:t>
            </a:r>
            <a:r>
              <a:rPr lang="en-US" altLang="en-US" b="1" i="1" dirty="0"/>
              <a:t>but no greater than (i.e., limited to): </a:t>
            </a:r>
            <a:r>
              <a:rPr lang="en-US" altLang="en-US" dirty="0"/>
              <a:t>the portion of U.S. income tax liability attributable to foreign income.</a:t>
            </a:r>
          </a:p>
        </p:txBody>
      </p:sp>
    </p:spTree>
    <p:extLst>
      <p:ext uri="{BB962C8B-B14F-4D97-AF65-F5344CB8AC3E}">
        <p14:creationId xmlns:p14="http://schemas.microsoft.com/office/powerpoint/2010/main" val="16780368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#4: </a:t>
            </a:r>
            <a:r>
              <a:rPr lang="en-US" altLang="en-US" sz="3200" dirty="0"/>
              <a:t>Foreign Tax Credit Concept Check 9-4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077200" cy="251460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en-US" i="1" dirty="0"/>
              <a:t>Joy has $63,000 worldwide taxable income, which includes $8,000 of taxable income from New Zealand</a:t>
            </a:r>
            <a:r>
              <a:rPr lang="en-US" altLang="en-US" i="1" dirty="0" smtClean="0"/>
              <a:t>. She </a:t>
            </a:r>
            <a:r>
              <a:rPr lang="en-US" altLang="en-US" i="1" dirty="0"/>
              <a:t>paid $2,500 in foreign income taxes, and here U.S. tax liability is $17,640</a:t>
            </a:r>
            <a:r>
              <a:rPr lang="en-US" altLang="en-US" i="1" dirty="0" smtClean="0"/>
              <a:t>. Calculate </a:t>
            </a:r>
            <a:r>
              <a:rPr lang="en-US" altLang="en-US" i="1" dirty="0"/>
              <a:t>Joy’s foreign tax credit</a:t>
            </a:r>
            <a:r>
              <a:rPr lang="en-US" altLang="en-US" i="1" dirty="0" smtClean="0"/>
              <a:t>.</a:t>
            </a:r>
            <a:endParaRPr lang="en-US" altLang="en-US" i="1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416402" y="5077936"/>
            <a:ext cx="8001000" cy="990600"/>
          </a:xfrm>
        </p:spPr>
        <p:txBody>
          <a:bodyPr>
            <a:normAutofit fontScale="92500"/>
          </a:bodyPr>
          <a:lstStyle/>
          <a:p>
            <a:r>
              <a:rPr lang="en-US" altLang="en-US" b="1" i="1" dirty="0"/>
              <a:t>Since this amount is less than the foreign tax paid of $2,500, the credit is equal to $2,240</a:t>
            </a:r>
            <a:r>
              <a:rPr lang="en-US" altLang="en-US" b="1" i="1" dirty="0" smtClean="0"/>
              <a:t>.</a:t>
            </a:r>
            <a:endParaRPr lang="en-US" altLang="en-US" b="1" i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811842"/>
              </p:ext>
            </p:extLst>
          </p:nvPr>
        </p:nvGraphicFramePr>
        <p:xfrm>
          <a:off x="381000" y="4495800"/>
          <a:ext cx="6588602" cy="658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5" name="Equation" r:id="rId3" imgW="2539800" imgH="253800" progId="Equation.DSMT4">
                  <p:embed/>
                </p:oleObj>
              </mc:Choice>
              <mc:Fallback>
                <p:oleObj name="Equation" r:id="rId3" imgW="25398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495800"/>
                        <a:ext cx="6588602" cy="658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8524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0552"/>
            <a:ext cx="8229600" cy="1383030"/>
          </a:xfrm>
        </p:spPr>
        <p:txBody>
          <a:bodyPr/>
          <a:lstStyle/>
          <a:p>
            <a:r>
              <a:rPr lang="en-US" sz="3200" dirty="0"/>
              <a:t>Learning Objective #5: </a:t>
            </a:r>
            <a:r>
              <a:rPr lang="en-US" altLang="en-US" sz="3200" dirty="0"/>
              <a:t>Child Tax Credit </a:t>
            </a:r>
            <a:r>
              <a:rPr lang="en-US" altLang="en-US" sz="1800" dirty="0"/>
              <a:t>1 of 3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>
              <a:spcBef>
                <a:spcPts val="624"/>
              </a:spcBef>
            </a:pPr>
            <a:r>
              <a:rPr lang="en-US" sz="2400" dirty="0"/>
              <a:t>Credit is provided for taxpayers with children under age 17.</a:t>
            </a:r>
          </a:p>
          <a:p>
            <a:pPr>
              <a:spcBef>
                <a:spcPts val="624"/>
              </a:spcBef>
            </a:pPr>
            <a:r>
              <a:rPr lang="en-US" sz="2400" dirty="0"/>
              <a:t>Child must be a U.S. citizen or resident.</a:t>
            </a:r>
          </a:p>
          <a:p>
            <a:pPr>
              <a:spcBef>
                <a:spcPts val="624"/>
              </a:spcBef>
            </a:pPr>
            <a:r>
              <a:rPr lang="en-US" sz="2400" dirty="0"/>
              <a:t>Child must be younger than the person claiming the credit and unmarried.</a:t>
            </a:r>
          </a:p>
          <a:p>
            <a:pPr>
              <a:spcBef>
                <a:spcPts val="624"/>
              </a:spcBef>
            </a:pPr>
            <a:r>
              <a:rPr lang="en-US" sz="2400" dirty="0"/>
              <a:t>Credit for each child is $2,000.</a:t>
            </a:r>
          </a:p>
          <a:p>
            <a:pPr>
              <a:spcBef>
                <a:spcPts val="624"/>
              </a:spcBef>
            </a:pPr>
            <a:r>
              <a:rPr lang="en-US" sz="2400" dirty="0"/>
              <a:t>Credit is phased </a:t>
            </a:r>
            <a:r>
              <a:rPr lang="en-US" sz="2400" dirty="0" smtClean="0"/>
              <a:t>out for </a:t>
            </a:r>
            <a:r>
              <a:rPr lang="en-US" sz="2400" dirty="0"/>
              <a:t>AGI over certain amounts.</a:t>
            </a:r>
          </a:p>
          <a:p>
            <a:pPr>
              <a:spcBef>
                <a:spcPts val="624"/>
              </a:spcBef>
            </a:pPr>
            <a:r>
              <a:rPr lang="en-US" sz="2400" dirty="0"/>
              <a:t>Credit is refundable up to $1,400 per child.</a:t>
            </a:r>
          </a:p>
          <a:p>
            <a:pPr>
              <a:spcBef>
                <a:spcPts val="624"/>
              </a:spcBef>
            </a:pPr>
            <a:r>
              <a:rPr lang="en-US" sz="2400" dirty="0"/>
              <a:t>A $500 nonrefundable credit is provided for qualifying dependents other than children.</a:t>
            </a:r>
          </a:p>
        </p:txBody>
      </p:sp>
    </p:spTree>
    <p:extLst>
      <p:ext uri="{BB962C8B-B14F-4D97-AF65-F5344CB8AC3E}">
        <p14:creationId xmlns:p14="http://schemas.microsoft.com/office/powerpoint/2010/main" val="3941073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 </a:t>
            </a:r>
            <a:r>
              <a:rPr lang="en-US" altLang="en-US" dirty="0"/>
              <a:t>Credit for Child and Dependent Care Expenses </a:t>
            </a:r>
            <a:r>
              <a:rPr lang="en-US" altLang="en-US" sz="2000" dirty="0"/>
              <a:t>2 of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pPr marL="457200" indent="-457200">
              <a:defRPr/>
            </a:pPr>
            <a:r>
              <a:rPr lang="en-US" dirty="0" smtClean="0"/>
              <a:t>A qualifying individual includes: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en-US" dirty="0" smtClean="0"/>
              <a:t>a person under the age of 13 for whom the taxpayer is entitled to a dependency deduction or,</a:t>
            </a:r>
          </a:p>
          <a:p>
            <a:pPr marL="457200" indent="-457200">
              <a:buFont typeface="+mj-lt"/>
              <a:buAutoNum type="arabicParenR"/>
              <a:defRPr/>
            </a:pPr>
            <a:r>
              <a:rPr lang="en-US" dirty="0" smtClean="0"/>
              <a:t>a dependent or spouse of the taxpayer who is incapable of caring for himself or herself.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1560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#5: </a:t>
            </a:r>
            <a:r>
              <a:rPr lang="en-US" altLang="en-US" sz="3200" dirty="0"/>
              <a:t>Child Tax Credit </a:t>
            </a:r>
            <a:r>
              <a:rPr lang="en-US" altLang="en-US" sz="1800" dirty="0"/>
              <a:t>2 of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r>
              <a:rPr lang="en-US" altLang="en-US" dirty="0"/>
              <a:t>Phase-out begins at AGI of $400,000 for married filing jointly and $200,000 for all other taxpayers.</a:t>
            </a:r>
          </a:p>
          <a:p>
            <a:r>
              <a:rPr lang="en-US" altLang="en-US" dirty="0"/>
              <a:t>The credit is reduced $50 for each $1,000, or fraction thereof, of AGI in excess of the above amounts.</a:t>
            </a:r>
          </a:p>
          <a:p>
            <a:r>
              <a:rPr lang="en-US" altLang="en-US" b="1" dirty="0"/>
              <a:t>Example</a:t>
            </a:r>
            <a:r>
              <a:rPr lang="en-US" altLang="en-US" dirty="0"/>
              <a:t>: </a:t>
            </a:r>
            <a:r>
              <a:rPr lang="en-US" altLang="en-US" i="1" dirty="0"/>
              <a:t>If a single taxpayer has AGI of $217,000 &amp; 1 qualifying child; his/her child tax credit will be $1,150 ($2,000 </a:t>
            </a:r>
            <a:r>
              <a:rPr lang="en-US" altLang="en-US" i="1" dirty="0" smtClean="0"/>
              <a:t>− </a:t>
            </a:r>
            <a:r>
              <a:rPr lang="en-US" altLang="en-US" i="1" dirty="0"/>
              <a:t>$850); $50 for each $1,000 of AGI over $200,000).</a:t>
            </a:r>
          </a:p>
        </p:txBody>
      </p:sp>
    </p:spTree>
    <p:extLst>
      <p:ext uri="{BB962C8B-B14F-4D97-AF65-F5344CB8AC3E}">
        <p14:creationId xmlns:p14="http://schemas.microsoft.com/office/powerpoint/2010/main" val="30386864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#5: </a:t>
            </a:r>
            <a:r>
              <a:rPr lang="en-US" altLang="en-US" sz="3200" dirty="0"/>
              <a:t>Child Tax Credit </a:t>
            </a:r>
            <a:r>
              <a:rPr lang="en-US" altLang="en-US" sz="1800" dirty="0"/>
              <a:t>3 of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Although generally nonrefundable, this credit could provide a refund at certain earned income levels and if the taxpayer qualifies.</a:t>
            </a:r>
          </a:p>
          <a:p>
            <a:r>
              <a:rPr lang="en-US" dirty="0"/>
              <a:t>A Form 8812 must be attached.</a:t>
            </a:r>
          </a:p>
        </p:txBody>
      </p:sp>
    </p:spTree>
    <p:extLst>
      <p:ext uri="{BB962C8B-B14F-4D97-AF65-F5344CB8AC3E}">
        <p14:creationId xmlns:p14="http://schemas.microsoft.com/office/powerpoint/2010/main" val="37856481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#5: </a:t>
            </a:r>
            <a:r>
              <a:rPr lang="en-US" altLang="en-US" sz="3200" dirty="0"/>
              <a:t>Child Tax Credit Concept Check 9-5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en-US" i="1" dirty="0"/>
              <a:t>Pat and Lisa have two qualifying children, ages 11 and 8, and file jointly</a:t>
            </a:r>
            <a:r>
              <a:rPr lang="en-US" altLang="en-US" i="1" dirty="0" smtClean="0"/>
              <a:t>. Their </a:t>
            </a:r>
            <a:r>
              <a:rPr lang="en-US" altLang="en-US" i="1" dirty="0"/>
              <a:t>AGI is $112,000</a:t>
            </a:r>
            <a:r>
              <a:rPr lang="en-US" altLang="en-US" i="1" dirty="0" smtClean="0"/>
              <a:t>. What </a:t>
            </a:r>
            <a:r>
              <a:rPr lang="en-US" altLang="en-US" i="1" dirty="0"/>
              <a:t>amount of child tax credit can they claim after their AGI limitation is considered?</a:t>
            </a:r>
          </a:p>
          <a:p>
            <a:r>
              <a:rPr lang="en-US" altLang="en-US" b="1" i="1" dirty="0"/>
              <a:t>Without considering limitations, their child credit is $2,000 per child, or $4,000 in total.</a:t>
            </a:r>
          </a:p>
          <a:p>
            <a:r>
              <a:rPr lang="en-US" altLang="en-US" b="1" i="1" dirty="0"/>
              <a:t>The AGI limitation does not apply because their AGI is less than $400,000.</a:t>
            </a:r>
          </a:p>
        </p:txBody>
      </p:sp>
    </p:spTree>
    <p:extLst>
      <p:ext uri="{BB962C8B-B14F-4D97-AF65-F5344CB8AC3E}">
        <p14:creationId xmlns:p14="http://schemas.microsoft.com/office/powerpoint/2010/main" val="18191381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#6</a:t>
            </a:r>
            <a:r>
              <a:rPr lang="en-US" sz="3200" dirty="0" smtClean="0"/>
              <a:t>: </a:t>
            </a:r>
            <a:r>
              <a:rPr lang="en-US" altLang="en-US" sz="3200" dirty="0" smtClean="0"/>
              <a:t>Retirement </a:t>
            </a:r>
            <a:r>
              <a:rPr lang="en-US" altLang="en-US" sz="3200" dirty="0"/>
              <a:t>Savings Contributions </a:t>
            </a:r>
            <a:r>
              <a:rPr lang="en-US" altLang="en-US" sz="3200" dirty="0" smtClean="0"/>
              <a:t>Credit </a:t>
            </a:r>
            <a:r>
              <a:rPr lang="en-US" altLang="en-US" sz="1800" dirty="0" smtClean="0"/>
              <a:t>1 of 2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Autofit/>
          </a:bodyPr>
          <a:lstStyle/>
          <a:p>
            <a:pPr>
              <a:spcBef>
                <a:spcPts val="624"/>
              </a:spcBef>
            </a:pPr>
            <a:r>
              <a:rPr lang="en-US" sz="2200" dirty="0"/>
              <a:t>Credit is available for taxpayers who made contributions to certain qualified retirement accounts.</a:t>
            </a:r>
          </a:p>
          <a:p>
            <a:pPr>
              <a:spcBef>
                <a:spcPts val="624"/>
              </a:spcBef>
            </a:pPr>
            <a:r>
              <a:rPr lang="en-US" sz="2200" dirty="0"/>
              <a:t>Contributions can be made to IRAs, Roth IRAs, 401(k), 403(b), 457, SIMPLE or SEP plans or other qualified retirement plans.</a:t>
            </a:r>
          </a:p>
          <a:p>
            <a:pPr>
              <a:spcBef>
                <a:spcPts val="624"/>
              </a:spcBef>
            </a:pPr>
            <a:r>
              <a:rPr lang="en-US" sz="2200" dirty="0"/>
              <a:t>Credit is based on a percentage of the contributions made.</a:t>
            </a:r>
          </a:p>
          <a:p>
            <a:pPr>
              <a:spcBef>
                <a:spcPts val="624"/>
              </a:spcBef>
            </a:pPr>
            <a:r>
              <a:rPr lang="en-US" sz="2200" dirty="0"/>
              <a:t>Maximum amount of contributions for credit purposes is $2,000 per person.</a:t>
            </a:r>
          </a:p>
          <a:p>
            <a:pPr>
              <a:spcBef>
                <a:spcPts val="624"/>
              </a:spcBef>
            </a:pPr>
            <a:r>
              <a:rPr lang="en-US" sz="2200" dirty="0"/>
              <a:t>Percentage used to calculate the credit depends on the </a:t>
            </a:r>
            <a:r>
              <a:rPr lang="en-US" sz="2200" i="1" dirty="0"/>
              <a:t>filing status </a:t>
            </a:r>
            <a:r>
              <a:rPr lang="en-US" sz="2200" dirty="0"/>
              <a:t>of the taxpayer and the M</a:t>
            </a:r>
            <a:r>
              <a:rPr lang="en-US" sz="2200" i="1" dirty="0"/>
              <a:t>AGI</a:t>
            </a:r>
            <a:r>
              <a:rPr lang="en-US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46323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7D02539A-70E8-41FA-B9B6-330EE7513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#6: </a:t>
            </a:r>
            <a:r>
              <a:rPr lang="en-US" altLang="en-US" sz="3200" dirty="0"/>
              <a:t>Retirement Savings Contributions </a:t>
            </a:r>
            <a:r>
              <a:rPr lang="en-US" altLang="en-US" sz="3200" dirty="0" smtClean="0"/>
              <a:t>Credit </a:t>
            </a:r>
            <a:r>
              <a:rPr lang="en-US" altLang="en-US" sz="1800" dirty="0" smtClean="0"/>
              <a:t>2 of 2</a:t>
            </a:r>
            <a:endParaRPr lang="en-US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C19A6660-FCE0-4617-AF0B-83F4AB261D2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4126" y="1981200"/>
            <a:ext cx="8222673" cy="1143000"/>
          </a:xfrm>
        </p:spPr>
        <p:txBody>
          <a:bodyPr>
            <a:normAutofit/>
          </a:bodyPr>
          <a:lstStyle/>
          <a:p>
            <a:pPr algn="ctr"/>
            <a:r>
              <a:rPr lang="en-US" altLang="en-US" b="1" i="1" u="sng" dirty="0"/>
              <a:t>Filing Status, AGI and %’s </a:t>
            </a:r>
          </a:p>
          <a:p>
            <a:pPr algn="ctr"/>
            <a:r>
              <a:rPr lang="en-US" altLang="en-US" b="1" i="1" u="sng" dirty="0"/>
              <a:t>Retirement Savings Contributions Credit</a:t>
            </a:r>
          </a:p>
        </p:txBody>
      </p:sp>
      <p:graphicFrame>
        <p:nvGraphicFramePr>
          <p:cNvPr id="8" name="Table 7" descr="Table.&#10;Joint Filers &#10;Over $0                  Not over $37,000  50%&#10;Over $37,000  Not over $40,000  20%&#10;Over $40,000  Not over $61,500  10%&#10;Over $61,500   0%&#10;Head of Household &#10;Over $0                  Not over $27,750  50%&#10;Over $27,750  Not over $30,000  20%&#10;Over $30,000  Not over $46,125  10%&#10;Over $46,125   0%&#10;Other&#10;Over $0                  Not over $18,500  50%&#10;Over $18,500  Not over $20,000  20%&#10;Over $20,000  Not over $30,750  10%&#10;Over $30,750   0%&#10;" title="Learning Objective #6">
            <a:extLst>
              <a:ext uri="{FF2B5EF4-FFF2-40B4-BE49-F238E27FC236}">
                <a16:creationId xmlns:a16="http://schemas.microsoft.com/office/drawing/2014/main" xmlns="" id="{C0F47367-4C1C-4242-B548-EBC1CB49B5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7310"/>
              </p:ext>
            </p:extLst>
          </p:nvPr>
        </p:nvGraphicFramePr>
        <p:xfrm>
          <a:off x="685800" y="3365366"/>
          <a:ext cx="8153400" cy="21752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761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06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175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97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133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5055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9019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b="1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Joint </a:t>
                      </a:r>
                      <a:r>
                        <a:rPr lang="en-US" altLang="en-US" sz="1600" b="1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Filers: Over</a:t>
                      </a:r>
                      <a:endParaRPr lang="en-US" sz="1600" b="1" u="none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b="1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Joint </a:t>
                      </a:r>
                      <a:r>
                        <a:rPr lang="en-US" altLang="en-US" sz="1600" b="1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Filers: Not over</a:t>
                      </a:r>
                      <a:endParaRPr lang="en-US" sz="1600" b="1" u="none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b="1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Head of</a:t>
                      </a:r>
                      <a:r>
                        <a:rPr lang="en-US" altLang="en-US" sz="1600" b="1" u="none" baseline="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altLang="en-US" sz="1600" b="1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Household: Over</a:t>
                      </a:r>
                      <a:endParaRPr lang="en-US" sz="1600" b="1" u="none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b="1" u="none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Head of</a:t>
                      </a:r>
                      <a:r>
                        <a:rPr lang="en-US" altLang="en-US" sz="1600" b="1" u="none" baseline="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altLang="en-US" sz="1600" b="1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Household: Not over</a:t>
                      </a:r>
                      <a:endParaRPr lang="en-US" sz="1600" b="1" u="none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b="1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Other: Over</a:t>
                      </a:r>
                      <a:endParaRPr lang="en-US" altLang="en-US" sz="1600" b="1" u="none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b="1" u="none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Other: Not over</a:t>
                      </a:r>
                      <a:endParaRPr lang="en-US" sz="1600" b="1" u="none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600" b="1" u="sng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%</a:t>
                      </a:r>
                      <a:endParaRPr lang="en-US" altLang="en-US" sz="1600" b="1" u="sng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187"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$38,000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$28,500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$19,000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50%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1120"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$38,000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$41,000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$ 27,500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$30,750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$ 19,000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$20,500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20%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1120"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$41,000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$63,000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$ 30,750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$47,250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$20,500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$31,500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10%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1290"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$63,000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$47,250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$ 31,500</a:t>
                      </a:r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0%</a:t>
                      </a:r>
                      <a:endParaRPr lang="en-US" altLang="en-US" sz="14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57434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#6: </a:t>
            </a:r>
            <a:r>
              <a:rPr lang="en-US" altLang="en-US" dirty="0"/>
              <a:t>Retirement Savings Contribution Credit Concept Check 9-6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419600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lnSpc>
                <a:spcPct val="120000"/>
              </a:lnSpc>
              <a:spcBef>
                <a:spcPts val="624"/>
              </a:spcBef>
              <a:buFont typeface="+mj-lt"/>
              <a:buAutoNum type="arabicPeriod"/>
            </a:pPr>
            <a:r>
              <a:rPr lang="en-US" altLang="en-US" sz="2800" i="1" dirty="0"/>
              <a:t>Enrique and Lupe have AGI of $52,000, are married filing jointly, and contributed $1,500 during the year to a qualified retirement plan for Enrique</a:t>
            </a:r>
            <a:r>
              <a:rPr lang="en-US" altLang="en-US" sz="2800" i="1" dirty="0" smtClean="0"/>
              <a:t>. How </a:t>
            </a:r>
            <a:r>
              <a:rPr lang="en-US" altLang="en-US" sz="2800" i="1" dirty="0"/>
              <a:t>much is their retirement savings contributions credit</a:t>
            </a:r>
            <a:r>
              <a:rPr lang="en-US" altLang="en-US" sz="2800" i="1" dirty="0" smtClean="0"/>
              <a:t>? </a:t>
            </a:r>
            <a:endParaRPr lang="en-US" altLang="en-US" sz="2800" i="1" dirty="0"/>
          </a:p>
          <a:p>
            <a:pPr>
              <a:lnSpc>
                <a:spcPct val="120000"/>
              </a:lnSpc>
              <a:spcBef>
                <a:spcPts val="624"/>
              </a:spcBef>
              <a:spcAft>
                <a:spcPts val="1800"/>
              </a:spcAft>
            </a:pPr>
            <a:r>
              <a:rPr lang="en-US" altLang="en-US" sz="2800" b="1" i="1" dirty="0"/>
              <a:t>$1,500 × 10% = $150</a:t>
            </a:r>
          </a:p>
          <a:p>
            <a:pPr marL="457200" indent="-457200">
              <a:lnSpc>
                <a:spcPct val="120000"/>
              </a:lnSpc>
              <a:spcBef>
                <a:spcPts val="624"/>
              </a:spcBef>
              <a:buFont typeface="+mj-lt"/>
              <a:buAutoNum type="arabicPeriod" startAt="2"/>
            </a:pPr>
            <a:r>
              <a:rPr lang="en-US" altLang="en-US" sz="2800" i="1" dirty="0"/>
              <a:t>Roger is a head of household taxpayer with AGI of $26,000. He made a $2,200 contribution to a qualified retirement plan</a:t>
            </a:r>
            <a:r>
              <a:rPr lang="en-US" altLang="en-US" sz="2800" i="1" dirty="0" smtClean="0"/>
              <a:t>. How </a:t>
            </a:r>
            <a:r>
              <a:rPr lang="en-US" altLang="en-US" sz="2800" i="1" dirty="0"/>
              <a:t>much is his retirement savings contributions credit?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altLang="en-US" sz="2800" b="1" i="1" dirty="0"/>
              <a:t>$2,000 × 50% = $1,000 (contribution limited to $2,000)</a:t>
            </a:r>
          </a:p>
        </p:txBody>
      </p:sp>
    </p:spTree>
    <p:extLst>
      <p:ext uri="{BB962C8B-B14F-4D97-AF65-F5344CB8AC3E}">
        <p14:creationId xmlns:p14="http://schemas.microsoft.com/office/powerpoint/2010/main" val="23870183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#7: </a:t>
            </a:r>
            <a:r>
              <a:rPr lang="en-US" altLang="en-US" sz="3200" dirty="0"/>
              <a:t>Adoption Credit </a:t>
            </a:r>
            <a:r>
              <a:rPr lang="en-US" altLang="en-US" sz="1800" dirty="0"/>
              <a:t>1 of 2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altLang="en-US" dirty="0"/>
              <a:t>Credit is available for 100% of qualified adoption expenses paid.</a:t>
            </a:r>
          </a:p>
          <a:p>
            <a:r>
              <a:rPr lang="en-US" altLang="en-US" dirty="0"/>
              <a:t>Credit is available up to </a:t>
            </a:r>
            <a:r>
              <a:rPr lang="en-US" altLang="en-US" b="1" i="1" dirty="0"/>
              <a:t>$13,810 </a:t>
            </a:r>
            <a:r>
              <a:rPr lang="en-US" altLang="en-US" dirty="0"/>
              <a:t>per child adopted.</a:t>
            </a:r>
          </a:p>
          <a:p>
            <a:r>
              <a:rPr lang="en-US" altLang="en-US" dirty="0"/>
              <a:t>If married, taxpayers generally must file jointly to take the credit.</a:t>
            </a:r>
          </a:p>
        </p:txBody>
      </p:sp>
    </p:spTree>
    <p:extLst>
      <p:ext uri="{BB962C8B-B14F-4D97-AF65-F5344CB8AC3E}">
        <p14:creationId xmlns:p14="http://schemas.microsoft.com/office/powerpoint/2010/main" val="37688968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#7: </a:t>
            </a:r>
            <a:r>
              <a:rPr lang="en-US" altLang="en-US" sz="3200" dirty="0"/>
              <a:t>Adoption Credit </a:t>
            </a:r>
            <a:r>
              <a:rPr lang="en-US" altLang="en-US" sz="1800" dirty="0"/>
              <a:t>2 of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382000" cy="3200400"/>
          </a:xfrm>
        </p:spPr>
        <p:txBody>
          <a:bodyPr/>
          <a:lstStyle/>
          <a:p>
            <a:r>
              <a:rPr lang="en-US" dirty="0"/>
              <a:t>Credit phase-out begins at MAGI above $203,540.</a:t>
            </a:r>
          </a:p>
          <a:p>
            <a:r>
              <a:rPr lang="en-US" dirty="0"/>
              <a:t>Credit is </a:t>
            </a:r>
            <a:r>
              <a:rPr lang="en-US" i="1" dirty="0"/>
              <a:t>completely</a:t>
            </a:r>
            <a:r>
              <a:rPr lang="en-US" dirty="0"/>
              <a:t> phased out for AGI above $243,540.</a:t>
            </a:r>
          </a:p>
          <a:p>
            <a:pPr>
              <a:spcAft>
                <a:spcPts val="1800"/>
              </a:spcAft>
            </a:pPr>
            <a:r>
              <a:rPr lang="en-US" dirty="0"/>
              <a:t>For MAGI within the phase-out range, the tentative credit is multiplied by the following fraction</a:t>
            </a:r>
            <a:r>
              <a:rPr lang="en-US" dirty="0" smtClean="0"/>
              <a:t>: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086125"/>
              </p:ext>
            </p:extLst>
          </p:nvPr>
        </p:nvGraphicFramePr>
        <p:xfrm>
          <a:off x="2362200" y="5137831"/>
          <a:ext cx="3974642" cy="5444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6" name="Equation" r:id="rId4" imgW="1854000" imgH="253800" progId="Equation.DSMT4">
                  <p:embed/>
                </p:oleObj>
              </mc:Choice>
              <mc:Fallback>
                <p:oleObj name="Equation" r:id="rId4" imgW="1854000" imgH="2538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62200" y="5137831"/>
                        <a:ext cx="3974642" cy="5444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75545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#7: </a:t>
            </a:r>
            <a:r>
              <a:rPr lang="en-US" altLang="en-US" sz="3200" dirty="0"/>
              <a:t>Adoption Credit Concept Check 9-7 </a:t>
            </a:r>
            <a:r>
              <a:rPr lang="en-US" altLang="en-US" sz="1800" dirty="0"/>
              <a:t>1 of 2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en-US" i="1" dirty="0"/>
              <a:t>Adam and Michelle incurred the following expenses in the adoption of their infant daughter which was finalized in 2018: </a:t>
            </a:r>
            <a:r>
              <a:rPr lang="en-US" altLang="en-US" i="1" dirty="0" smtClean="0"/>
              <a:t>2017 = $</a:t>
            </a:r>
            <a:r>
              <a:rPr lang="en-US" altLang="en-US" i="1" dirty="0"/>
              <a:t>10,500; </a:t>
            </a:r>
            <a:r>
              <a:rPr lang="en-US" altLang="en-US" i="1" dirty="0" smtClean="0"/>
              <a:t>2018 = $</a:t>
            </a:r>
            <a:r>
              <a:rPr lang="en-US" altLang="en-US" i="1" dirty="0"/>
              <a:t>3,950</a:t>
            </a:r>
            <a:r>
              <a:rPr lang="en-US" altLang="en-US" i="1" dirty="0" smtClean="0"/>
              <a:t>. If </a:t>
            </a:r>
            <a:r>
              <a:rPr lang="en-US" altLang="en-US" i="1" dirty="0"/>
              <a:t>their 2018 modified AGI is $120,000, how much can they claim in 2017? How about 2018?</a:t>
            </a:r>
          </a:p>
          <a:p>
            <a:r>
              <a:rPr lang="en-US" altLang="en-US" b="1" i="1" dirty="0"/>
              <a:t>$ 0 in 2017; $ 13,810 in 2018. Credit is limited to maximum of $13,810 in total.</a:t>
            </a:r>
          </a:p>
        </p:txBody>
      </p:sp>
    </p:spTree>
    <p:extLst>
      <p:ext uri="{BB962C8B-B14F-4D97-AF65-F5344CB8AC3E}">
        <p14:creationId xmlns:p14="http://schemas.microsoft.com/office/powerpoint/2010/main" val="3170241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#7: </a:t>
            </a:r>
            <a:r>
              <a:rPr lang="en-US" altLang="en-US" sz="3200" dirty="0"/>
              <a:t>Adoption Credit Concept Check 9-7 </a:t>
            </a:r>
            <a:r>
              <a:rPr lang="en-US" altLang="en-US" sz="1800" dirty="0"/>
              <a:t>2 of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382000" cy="381000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20000"/>
              </a:lnSpc>
              <a:spcBef>
                <a:spcPts val="624"/>
              </a:spcBef>
              <a:buFont typeface="+mj-lt"/>
              <a:buAutoNum type="arabicPeriod" startAt="2"/>
              <a:tabLst>
                <a:tab pos="1150938" algn="l"/>
              </a:tabLst>
            </a:pPr>
            <a:r>
              <a:rPr lang="en-US" altLang="en-US" sz="2200" i="1" dirty="0"/>
              <a:t>Zhang and </a:t>
            </a:r>
            <a:r>
              <a:rPr lang="en-US" altLang="en-US" sz="2200" i="1" dirty="0" err="1"/>
              <a:t>Umiko</a:t>
            </a:r>
            <a:r>
              <a:rPr lang="en-US" altLang="en-US" sz="2200" i="1" dirty="0"/>
              <a:t> spent $16,000 in qualified adoption expenses in the adoption of their son</a:t>
            </a:r>
            <a:r>
              <a:rPr lang="en-US" altLang="en-US" sz="2200" i="1" dirty="0" smtClean="0"/>
              <a:t>. The </a:t>
            </a:r>
            <a:r>
              <a:rPr lang="en-US" altLang="en-US" sz="2200" i="1" dirty="0"/>
              <a:t>adoption was finalized and all of the expenses were incurred in the current year. Zhang and </a:t>
            </a:r>
            <a:r>
              <a:rPr lang="en-US" altLang="en-US" sz="2200" i="1" dirty="0" err="1"/>
              <a:t>Umiko’s</a:t>
            </a:r>
            <a:r>
              <a:rPr lang="en-US" altLang="en-US" sz="2200" i="1" dirty="0"/>
              <a:t> modified AGI for the current year is $210,000. How much is their adoption credit?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altLang="en-US" sz="2200" b="1" i="1" dirty="0"/>
              <a:t>$ 16,000 is more than the maximum of $13,810, so the $ 13,810 limit must be used. Credit is within phaseout range</a:t>
            </a:r>
            <a:r>
              <a:rPr lang="en-US" altLang="en-US" sz="2200" b="1" i="1" dirty="0" smtClean="0"/>
              <a:t>.</a:t>
            </a:r>
            <a:endParaRPr lang="en-US" altLang="en-US" sz="2200" b="1" i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11487"/>
              </p:ext>
            </p:extLst>
          </p:nvPr>
        </p:nvGraphicFramePr>
        <p:xfrm>
          <a:off x="533400" y="5715000"/>
          <a:ext cx="765016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Equation" r:id="rId3" imgW="3568680" imgH="279360" progId="Equation.DSMT4">
                  <p:embed/>
                </p:oleObj>
              </mc:Choice>
              <mc:Fallback>
                <p:oleObj name="Equation" r:id="rId3" imgW="356868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" y="5715000"/>
                        <a:ext cx="765016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7506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 </a:t>
            </a:r>
            <a:r>
              <a:rPr lang="en-US" altLang="en-US" dirty="0"/>
              <a:t>Credit for Child and Dependent Care Expenses </a:t>
            </a:r>
            <a:r>
              <a:rPr lang="en-US" altLang="en-US" sz="2000" dirty="0"/>
              <a:t>3 of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The credit is calculated as a percentage of the qualifying expenses incurred to care for dependents</a:t>
            </a:r>
            <a:r>
              <a:rPr lang="en-US" dirty="0" smtClean="0"/>
              <a:t>. </a:t>
            </a:r>
            <a:endParaRPr lang="en-US" dirty="0"/>
          </a:p>
          <a:p>
            <a:r>
              <a:rPr lang="en-US" dirty="0"/>
              <a:t>Percentage between 20%−35% is used in the calculation, depending on taxpayer’s AGI.</a:t>
            </a:r>
          </a:p>
          <a:p>
            <a:r>
              <a:rPr lang="en-US" dirty="0"/>
              <a:t>The amount of expenses that can be used for the calculation is limited to $3,000 for one qualifying individual and $6,000 for two or more qualifying individuals .</a:t>
            </a:r>
          </a:p>
        </p:txBody>
      </p:sp>
    </p:spTree>
    <p:extLst>
      <p:ext uri="{BB962C8B-B14F-4D97-AF65-F5344CB8AC3E}">
        <p14:creationId xmlns:p14="http://schemas.microsoft.com/office/powerpoint/2010/main" val="1896348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#8: </a:t>
            </a:r>
            <a:r>
              <a:rPr lang="en-US" altLang="en-US" sz="3200" dirty="0"/>
              <a:t>Earned Income Credit </a:t>
            </a:r>
            <a:r>
              <a:rPr lang="en-US" altLang="en-US" sz="1800" dirty="0"/>
              <a:t>1 of 3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828800"/>
            <a:ext cx="8229600" cy="47244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altLang="en-US" sz="2800" dirty="0"/>
              <a:t>Credit is available for working taxpayers who are economically disadvantaged.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altLang="en-US" sz="2800" dirty="0"/>
              <a:t>EIC is a </a:t>
            </a:r>
            <a:r>
              <a:rPr lang="en-US" altLang="en-US" sz="2800" i="1" dirty="0"/>
              <a:t>refundable</a:t>
            </a:r>
            <a:r>
              <a:rPr lang="en-US" altLang="en-US" sz="2800" dirty="0"/>
              <a:t> tax credit.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altLang="en-US" sz="2800" dirty="0"/>
              <a:t>Credit is based on filing status, number of qualifying children (including none), and earned income amounts.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altLang="en-US" sz="2800" dirty="0"/>
              <a:t>Earned income includes wages, salaries, tips and earnings from self-employment (minus one-half of self-employment taxes).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altLang="en-US" sz="2800" dirty="0"/>
              <a:t>To be eligible for the credit, a taxpayer either must have a qualifying child or meet certain criteria.</a:t>
            </a:r>
          </a:p>
        </p:txBody>
      </p:sp>
    </p:spTree>
    <p:extLst>
      <p:ext uri="{BB962C8B-B14F-4D97-AF65-F5344CB8AC3E}">
        <p14:creationId xmlns:p14="http://schemas.microsoft.com/office/powerpoint/2010/main" val="1444318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#8: </a:t>
            </a:r>
            <a:r>
              <a:rPr lang="en-US" altLang="en-US" sz="3200" dirty="0"/>
              <a:t>Earned Income Credit </a:t>
            </a:r>
            <a:r>
              <a:rPr lang="en-US" altLang="en-US" sz="1800" dirty="0"/>
              <a:t>2 of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altLang="en-US" dirty="0"/>
              <a:t>Credit can completely phase-out at certain earned income levels.</a:t>
            </a:r>
          </a:p>
          <a:p>
            <a:r>
              <a:rPr lang="en-US" altLang="en-US" dirty="0"/>
              <a:t>Certain types of income (mostly investment income), in excess of $3,500, will cause the taxpayer to become ineligible for the credit.</a:t>
            </a:r>
          </a:p>
        </p:txBody>
      </p:sp>
    </p:spTree>
    <p:extLst>
      <p:ext uri="{BB962C8B-B14F-4D97-AF65-F5344CB8AC3E}">
        <p14:creationId xmlns:p14="http://schemas.microsoft.com/office/powerpoint/2010/main" val="33746261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#8: </a:t>
            </a:r>
            <a:r>
              <a:rPr lang="en-US" altLang="en-US" sz="3200" dirty="0"/>
              <a:t>Earned Income Credit </a:t>
            </a:r>
            <a:r>
              <a:rPr lang="en-US" altLang="en-US" sz="1800" dirty="0"/>
              <a:t>3 of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10000"/>
              </a:lnSpc>
            </a:pPr>
            <a:r>
              <a:rPr lang="en-US" altLang="en-US" sz="2800" b="1" dirty="0"/>
              <a:t>Maximum</a:t>
            </a:r>
            <a:r>
              <a:rPr lang="en-US" altLang="en-US" sz="2800" dirty="0"/>
              <a:t> Earned Income Credit Amounts:</a:t>
            </a:r>
          </a:p>
          <a:p>
            <a:pPr>
              <a:lnSpc>
                <a:spcPct val="110000"/>
              </a:lnSpc>
            </a:pPr>
            <a:r>
              <a:rPr lang="en-US" altLang="en-US" sz="2800" dirty="0"/>
              <a:t>1 Child:$ 3,461</a:t>
            </a:r>
          </a:p>
          <a:p>
            <a:pPr>
              <a:lnSpc>
                <a:spcPct val="110000"/>
              </a:lnSpc>
            </a:pPr>
            <a:r>
              <a:rPr lang="en-US" altLang="en-US" sz="2800" dirty="0"/>
              <a:t>2 Children:$ 5,716</a:t>
            </a:r>
          </a:p>
          <a:p>
            <a:pPr>
              <a:lnSpc>
                <a:spcPct val="110000"/>
              </a:lnSpc>
            </a:pPr>
            <a:r>
              <a:rPr lang="en-US" altLang="en-US" sz="2800" dirty="0"/>
              <a:t>3 or more Children: $ 6,431</a:t>
            </a:r>
          </a:p>
          <a:p>
            <a:pPr>
              <a:lnSpc>
                <a:spcPct val="110000"/>
              </a:lnSpc>
            </a:pPr>
            <a:r>
              <a:rPr lang="en-US" altLang="en-US" sz="2800" dirty="0"/>
              <a:t>No Children: $ 519</a:t>
            </a:r>
          </a:p>
          <a:p>
            <a:pPr>
              <a:lnSpc>
                <a:spcPct val="110000"/>
              </a:lnSpc>
            </a:pPr>
            <a:r>
              <a:rPr lang="en-US" altLang="en-US" sz="2800" i="1" dirty="0"/>
              <a:t>Note: </a:t>
            </a:r>
            <a:r>
              <a:rPr lang="en-US" altLang="en-US" sz="2800" dirty="0"/>
              <a:t>The above amounts are the </a:t>
            </a:r>
            <a:r>
              <a:rPr lang="en-US" altLang="en-US" sz="2800" b="1" u="sng" dirty="0"/>
              <a:t>maximum EIC credit</a:t>
            </a:r>
            <a:r>
              <a:rPr lang="en-US" altLang="en-US" sz="2800" b="1" dirty="0"/>
              <a:t> </a:t>
            </a:r>
            <a:r>
              <a:rPr lang="en-US" altLang="en-US" sz="2800" dirty="0"/>
              <a:t>allowed</a:t>
            </a:r>
            <a:r>
              <a:rPr lang="en-US" altLang="en-US" sz="2800" dirty="0" smtClean="0"/>
              <a:t>. Depending </a:t>
            </a:r>
            <a:r>
              <a:rPr lang="en-US" altLang="en-US" sz="2800" dirty="0"/>
              <a:t>on the earned income amount, number of </a:t>
            </a:r>
            <a:r>
              <a:rPr lang="en-US" altLang="en-US" sz="2800" dirty="0" smtClean="0"/>
              <a:t>children and </a:t>
            </a:r>
            <a:r>
              <a:rPr lang="en-US" altLang="en-US" sz="2800" dirty="0"/>
              <a:t>filing status, the amount of the credit will phase out above certain amounts of earned income.</a:t>
            </a:r>
          </a:p>
        </p:txBody>
      </p:sp>
    </p:spTree>
    <p:extLst>
      <p:ext uri="{BB962C8B-B14F-4D97-AF65-F5344CB8AC3E}">
        <p14:creationId xmlns:p14="http://schemas.microsoft.com/office/powerpoint/2010/main" val="6174550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673466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#8: </a:t>
            </a:r>
            <a:r>
              <a:rPr lang="en-US" altLang="en-US" sz="3200" dirty="0"/>
              <a:t>Earned Income Credit Concept Check 9-8 </a:t>
            </a:r>
            <a:r>
              <a:rPr lang="en-US" altLang="en-US" sz="1800" dirty="0"/>
              <a:t>1 of 2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05000"/>
            <a:ext cx="8305800" cy="4648200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lnSpc>
                <a:spcPct val="120000"/>
              </a:lnSpc>
              <a:spcBef>
                <a:spcPts val="624"/>
              </a:spcBef>
              <a:buFont typeface="+mj-lt"/>
              <a:buAutoNum type="arabicPeriod"/>
            </a:pPr>
            <a:r>
              <a:rPr lang="en-US" altLang="en-US" sz="2800" i="1" dirty="0"/>
              <a:t>Josh and Danielle both work and have one qualifying child. They had earned income of $20,000. Using the EIC tables at the end of the chapter, look up the amount of their EIC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altLang="en-US" sz="2800" b="1" i="1" dirty="0"/>
              <a:t>$3,461</a:t>
            </a:r>
          </a:p>
          <a:p>
            <a:pPr marL="457200" indent="-457200">
              <a:lnSpc>
                <a:spcPct val="120000"/>
              </a:lnSpc>
              <a:spcBef>
                <a:spcPts val="624"/>
              </a:spcBef>
              <a:buFont typeface="+mj-lt"/>
              <a:buAutoNum type="arabicPeriod" startAt="2"/>
            </a:pPr>
            <a:r>
              <a:rPr lang="en-US" altLang="en-US" sz="2800" i="1" dirty="0"/>
              <a:t>Assume the same facts as above, except that their earned income is $32,000. Calculate their EIC using the formula as shown in Example 9-21</a:t>
            </a:r>
            <a:r>
              <a:rPr lang="en-US" altLang="en-US" sz="2800" i="1" dirty="0" smtClean="0"/>
              <a:t>.</a:t>
            </a:r>
          </a:p>
          <a:p>
            <a:pPr>
              <a:lnSpc>
                <a:spcPct val="120000"/>
              </a:lnSpc>
              <a:spcBef>
                <a:spcPts val="624"/>
              </a:spcBef>
            </a:pPr>
            <a:r>
              <a:rPr lang="en-US" altLang="en-US" sz="2800" b="1" i="1" dirty="0" smtClean="0"/>
              <a:t>$3,461 maximum credit − ([$</a:t>
            </a:r>
            <a:r>
              <a:rPr lang="en-US" altLang="en-US" sz="2800" b="1" i="1" dirty="0"/>
              <a:t>32,000 − </a:t>
            </a:r>
            <a:r>
              <a:rPr lang="en-US" altLang="en-US" sz="2800" b="1" i="1" dirty="0" smtClean="0"/>
              <a:t>$24,350] × .1598) = $2,239 EIC</a:t>
            </a:r>
            <a:endParaRPr lang="en-US" altLang="en-US" sz="2800" b="1" i="1" dirty="0"/>
          </a:p>
        </p:txBody>
      </p:sp>
    </p:spTree>
    <p:extLst>
      <p:ext uri="{BB962C8B-B14F-4D97-AF65-F5344CB8AC3E}">
        <p14:creationId xmlns:p14="http://schemas.microsoft.com/office/powerpoint/2010/main" val="40974643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" y="76200"/>
            <a:ext cx="9052560" cy="1673466"/>
          </a:xfrm>
        </p:spPr>
        <p:txBody>
          <a:bodyPr>
            <a:normAutofit/>
          </a:bodyPr>
          <a:lstStyle/>
          <a:p>
            <a:r>
              <a:rPr lang="en-US" sz="3200" dirty="0"/>
              <a:t>Learning Objective #8: </a:t>
            </a:r>
            <a:r>
              <a:rPr lang="en-US" altLang="en-US" sz="3200" dirty="0"/>
              <a:t>Earned Income Credit Concept Check 9-8 </a:t>
            </a:r>
            <a:r>
              <a:rPr lang="en-US" altLang="en-US" sz="1800" dirty="0"/>
              <a:t>2 of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749666"/>
            <a:ext cx="8229600" cy="4803534"/>
          </a:xfrm>
        </p:spPr>
        <p:txBody>
          <a:bodyPr>
            <a:noAutofit/>
          </a:bodyPr>
          <a:lstStyle/>
          <a:p>
            <a:pPr marL="457200" indent="-457200">
              <a:spcBef>
                <a:spcPts val="624"/>
              </a:spcBef>
              <a:buFont typeface="+mj-lt"/>
              <a:buAutoNum type="arabicPeriod" startAt="3"/>
            </a:pPr>
            <a:r>
              <a:rPr lang="en-US" altLang="en-US" sz="2200" i="1" dirty="0"/>
              <a:t>Tiffany is a head of household taxpayer with two qualifying children</a:t>
            </a:r>
            <a:r>
              <a:rPr lang="en-US" altLang="en-US" sz="2200" i="1" dirty="0" smtClean="0"/>
              <a:t>. She </a:t>
            </a:r>
            <a:r>
              <a:rPr lang="en-US" altLang="en-US" sz="2200" i="1" dirty="0"/>
              <a:t>had earned income of $15,000. (a) if she qualifies for the EIC, how much is her credit (either the EIC table or the EIC formula may be used)? (b) if her tax liability is $800 for the tax year (before the EIC), what is the amount of her tax refund or tax owed after the EIC is taken into account?</a:t>
            </a:r>
          </a:p>
          <a:p>
            <a:pPr marL="457200" indent="-457200">
              <a:spcBef>
                <a:spcPts val="624"/>
              </a:spcBef>
              <a:buFont typeface="+mj-lt"/>
              <a:buAutoNum type="alphaLcParenR"/>
            </a:pPr>
            <a:r>
              <a:rPr lang="en-US" altLang="en-US" sz="2200" b="1" i="1" dirty="0"/>
              <a:t>$ 5,716</a:t>
            </a:r>
          </a:p>
          <a:p>
            <a:pPr marL="457200" indent="-457200">
              <a:spcBef>
                <a:spcPts val="624"/>
              </a:spcBef>
              <a:buFont typeface="+mj-lt"/>
              <a:buAutoNum type="alphaLcParenR"/>
            </a:pPr>
            <a:r>
              <a:rPr lang="en-US" altLang="en-US" sz="2200" b="1" i="1" dirty="0"/>
              <a:t>EIC credit is a refundable credit</a:t>
            </a:r>
            <a:r>
              <a:rPr lang="en-US" altLang="en-US" sz="2200" b="1" i="1" dirty="0" smtClean="0"/>
              <a:t>. Credit </a:t>
            </a:r>
            <a:r>
              <a:rPr lang="en-US" altLang="en-US" sz="2200" b="1" i="1" dirty="0"/>
              <a:t>of $5,716</a:t>
            </a:r>
            <a:r>
              <a:rPr lang="en-US" altLang="en-US" sz="2200" b="1" i="1" dirty="0" smtClean="0"/>
              <a:t>. Tax </a:t>
            </a:r>
            <a:r>
              <a:rPr lang="en-US" altLang="en-US" sz="2200" b="1" i="1" dirty="0"/>
              <a:t>liability of $800</a:t>
            </a:r>
            <a:r>
              <a:rPr lang="en-US" altLang="en-US" sz="2200" b="1" i="1" dirty="0" smtClean="0"/>
              <a:t>. Net </a:t>
            </a:r>
            <a:r>
              <a:rPr lang="en-US" altLang="en-US" sz="2200" b="1" i="1" dirty="0"/>
              <a:t>refund of $4,916.</a:t>
            </a:r>
          </a:p>
        </p:txBody>
      </p:sp>
    </p:spTree>
    <p:extLst>
      <p:ext uri="{BB962C8B-B14F-4D97-AF65-F5344CB8AC3E}">
        <p14:creationId xmlns:p14="http://schemas.microsoft.com/office/powerpoint/2010/main" val="16076917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#9: </a:t>
            </a:r>
            <a:r>
              <a:rPr lang="en-US" altLang="en-US" sz="3200" dirty="0"/>
              <a:t>Premium Tax Credit </a:t>
            </a:r>
            <a:r>
              <a:rPr lang="en-US" altLang="en-US" sz="1800" dirty="0"/>
              <a:t>1 of 2</a:t>
            </a:r>
            <a:endParaRPr lang="en-US" sz="1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>
              <a:spcBef>
                <a:spcPts val="624"/>
              </a:spcBef>
            </a:pPr>
            <a:r>
              <a:rPr lang="en-US" sz="2400" dirty="0"/>
              <a:t>All individuals are required to either have health insurance, qualify for an exemption, or make a shared responsibility payment with their tax return</a:t>
            </a:r>
            <a:r>
              <a:rPr lang="en-US" sz="2400" dirty="0" smtClean="0"/>
              <a:t>. The </a:t>
            </a:r>
            <a:r>
              <a:rPr lang="en-US" sz="2400" dirty="0"/>
              <a:t>responsibility payment is covered in chapter 1.</a:t>
            </a:r>
          </a:p>
          <a:p>
            <a:pPr>
              <a:spcBef>
                <a:spcPts val="624"/>
              </a:spcBef>
            </a:pPr>
            <a:r>
              <a:rPr lang="en-US" sz="2400" dirty="0"/>
              <a:t>If a taxpayer purchased insurance through the Marketplace, a premium tax credit may be available. </a:t>
            </a:r>
          </a:p>
          <a:p>
            <a:pPr marL="457200" indent="-457200">
              <a:spcBef>
                <a:spcPts val="624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The credit is available for households with income between 100% and 400% of the Federal Poverty Level for the applicable family size.</a:t>
            </a:r>
          </a:p>
        </p:txBody>
      </p:sp>
    </p:spTree>
    <p:extLst>
      <p:ext uri="{BB962C8B-B14F-4D97-AF65-F5344CB8AC3E}">
        <p14:creationId xmlns:p14="http://schemas.microsoft.com/office/powerpoint/2010/main" val="31117376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Learning Objective #9: </a:t>
            </a:r>
            <a:r>
              <a:rPr lang="en-US" altLang="en-US" sz="3200" dirty="0"/>
              <a:t>Premium Tax Credit </a:t>
            </a:r>
            <a:r>
              <a:rPr lang="en-US" altLang="en-US" sz="1800" dirty="0"/>
              <a:t>2 of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The premium tax credit is the lesser of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insurance premium through the Marketplace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The premium for the applicable second lowest cost silver plan (SLCSP) minus the taxpayer’s contribution amount.</a:t>
            </a:r>
          </a:p>
          <a:p>
            <a:r>
              <a:rPr lang="en-US" dirty="0"/>
              <a:t>Information needed to calculate the credit is provided by the Marketplace on Form 1095−A</a:t>
            </a:r>
          </a:p>
        </p:txBody>
      </p:sp>
    </p:spTree>
    <p:extLst>
      <p:ext uri="{BB962C8B-B14F-4D97-AF65-F5344CB8AC3E}">
        <p14:creationId xmlns:p14="http://schemas.microsoft.com/office/powerpoint/2010/main" val="15891431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Learning Objective #9: </a:t>
            </a:r>
            <a:r>
              <a:rPr lang="en-US" altLang="en-US" sz="3200" dirty="0"/>
              <a:t>Premium Tax Credit Concept Check 9-9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en-US" i="1" dirty="0"/>
              <a:t>All taxpayers who have health insurance are eligible to receive a premium tax credit. True or False?</a:t>
            </a:r>
          </a:p>
          <a:p>
            <a:r>
              <a:rPr lang="en-US" altLang="en-US" b="1" i="1" dirty="0"/>
              <a:t>False. The credit is only available to taxpayers with household income between 100% and 400% of the federal poverty level.</a:t>
            </a:r>
          </a:p>
        </p:txBody>
      </p:sp>
    </p:spTree>
    <p:extLst>
      <p:ext uri="{BB962C8B-B14F-4D97-AF65-F5344CB8AC3E}">
        <p14:creationId xmlns:p14="http://schemas.microsoft.com/office/powerpoint/2010/main" val="2856502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 </a:t>
            </a:r>
            <a:r>
              <a:rPr lang="en-US" altLang="en-US" dirty="0"/>
              <a:t>Credit for Child and Dependent Care Expenses </a:t>
            </a:r>
            <a:r>
              <a:rPr lang="en-US" altLang="en-US" sz="2000" dirty="0"/>
              <a:t>4 of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/>
          <a:lstStyle/>
          <a:p>
            <a:r>
              <a:rPr lang="en-US" dirty="0"/>
              <a:t>The expense amount is further limited by the earned income of either the taxpayer or the spouse, whichever is smaller.</a:t>
            </a:r>
          </a:p>
          <a:p>
            <a:r>
              <a:rPr lang="en-US" dirty="0"/>
              <a:t>In case of a spouse incapable of caring for one-self, or a full-time student, the non-working spouse is treated as having earned $250 per month with one qualifying person, or $500 per month with two or more qualifying persons</a:t>
            </a:r>
            <a:r>
              <a:rPr lang="en-US" dirty="0" smtClean="0"/>
              <a:t>. In </a:t>
            </a:r>
            <a:r>
              <a:rPr lang="en-US" dirty="0"/>
              <a:t>case of a student, only the months he/she is attending school may be used.</a:t>
            </a:r>
          </a:p>
        </p:txBody>
      </p:sp>
    </p:spTree>
    <p:extLst>
      <p:ext uri="{BB962C8B-B14F-4D97-AF65-F5344CB8AC3E}">
        <p14:creationId xmlns:p14="http://schemas.microsoft.com/office/powerpoint/2010/main" val="2738987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 </a:t>
            </a:r>
            <a:r>
              <a:rPr lang="en-US" altLang="en-US" dirty="0"/>
              <a:t>Credit for Child and Dependent Care Expenses - % Table (IRS)</a:t>
            </a:r>
            <a:endParaRPr lang="en-US" dirty="0"/>
          </a:p>
        </p:txBody>
      </p:sp>
      <p:graphicFrame>
        <p:nvGraphicFramePr>
          <p:cNvPr id="7" name="Table 6" descr="If your adjusted gross income is: &#10;$0   —    But not over: $15,000    percentage is: 35%       &#10;15,000   —   But not over: 17,000    percentage is: 34%       &#10;17,000   —   But not over: 19,000    percentage is: 33%       &#10;19,000   —   But not over: 21,000    percentage is: 32%       &#10;21,000   —   But not over: 23,000    percentage is: 31%      &#10;23,000   —   But not over: 25,000    percentage is: 30%       &#10;25,000   —   But not over: 27,000    percentage is: 29%       &#10;27,000   —   But not over: 29,000    percentage is: 28%       &#10;29,000   —   But not over: 31,000    percentage is: 27%       &#10;31,000   —   But not over: 33,000    percentage is: 26%       &#10;33,000   —   But not over: 35,000    percentage is: 25%       &#10;35,000   —   But not over: 37,000    percentage is: 24%       &#10;37,000   —   But not over: 39,000    percentage is: 23%       &#10;39,000   —   But not over: 41,000    percentage is: 22%       &#10;41,000   —   But not over: 43,000    percentage is: 21%       &#10;43,000   —   But not over: No limit    percentage is: 20%  " title="Learning Objective #1">
            <a:extLst>
              <a:ext uri="{FF2B5EF4-FFF2-40B4-BE49-F238E27FC236}">
                <a16:creationId xmlns:a16="http://schemas.microsoft.com/office/drawing/2014/main" xmlns="" id="{3C2395FA-1489-42DD-9CDE-7C15B3B5AC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256960"/>
              </p:ext>
            </p:extLst>
          </p:nvPr>
        </p:nvGraphicFramePr>
        <p:xfrm>
          <a:off x="1469708" y="1828800"/>
          <a:ext cx="6074092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22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688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IF your adjusted gross income is: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But not over: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percentage is: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</a:t>
                      </a:r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$15,000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17,000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17,000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21,000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21,000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23,000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23,000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27,000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27,000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29,000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29,000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33,000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33,000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35,000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37,000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37,000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39,000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39,000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41,000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41,000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43,000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68879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 smtClean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43,000  </a:t>
                      </a:r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—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No limit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7997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 </a:t>
            </a:r>
            <a:r>
              <a:rPr lang="en-US" altLang="en-US" dirty="0"/>
              <a:t>Credit for Child and Dependent Care Expenses Concept Check 9-1 </a:t>
            </a:r>
            <a:r>
              <a:rPr lang="en-US" altLang="en-US" sz="2000" dirty="0"/>
              <a:t>1 of 3</a:t>
            </a:r>
            <a:endParaRPr lang="en-US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458200" cy="43434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en-US" i="1" dirty="0"/>
              <a:t>Jamie is a single mother with one dependent child, Joey, age 7. She has AGI of $75,000, and she paid $4,500 to a qualified day care center for after-school care for Joey</a:t>
            </a:r>
            <a:r>
              <a:rPr lang="en-US" altLang="en-US" i="1" dirty="0" smtClean="0"/>
              <a:t>. Calculate </a:t>
            </a:r>
            <a:r>
              <a:rPr lang="en-US" altLang="en-US" i="1" dirty="0"/>
              <a:t>Jamie’s child and dependent care credit.</a:t>
            </a:r>
          </a:p>
          <a:p>
            <a:r>
              <a:rPr lang="en-US" altLang="en-US" b="1" i="1" dirty="0"/>
              <a:t>$ 600.</a:t>
            </a:r>
          </a:p>
          <a:p>
            <a:r>
              <a:rPr lang="en-US" altLang="en-US" b="1" i="1" dirty="0"/>
              <a:t>$ 3,000 (maximum allowed) × 20% = $ 600</a:t>
            </a:r>
          </a:p>
        </p:txBody>
      </p:sp>
    </p:spTree>
    <p:extLst>
      <p:ext uri="{BB962C8B-B14F-4D97-AF65-F5344CB8AC3E}">
        <p14:creationId xmlns:p14="http://schemas.microsoft.com/office/powerpoint/2010/main" val="3941986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 </a:t>
            </a:r>
            <a:r>
              <a:rPr lang="en-US" altLang="en-US" dirty="0"/>
              <a:t>Credit for Child and Dependent Care Expenses Concept Check 9-1 </a:t>
            </a:r>
            <a:r>
              <a:rPr lang="en-US" altLang="en-US" sz="2000" dirty="0"/>
              <a:t>2 of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382000" cy="4572000"/>
          </a:xfrm>
        </p:spPr>
        <p:txBody>
          <a:bodyPr>
            <a:noAutofit/>
          </a:bodyPr>
          <a:lstStyle/>
          <a:p>
            <a:pPr marL="457200" indent="-457200">
              <a:spcBef>
                <a:spcPts val="624"/>
              </a:spcBef>
              <a:buFont typeface="+mj-lt"/>
              <a:buAutoNum type="arabicPeriod" startAt="2"/>
            </a:pPr>
            <a:r>
              <a:rPr lang="en-US" altLang="en-US" sz="2400" i="1" dirty="0"/>
              <a:t>Tom and Katie are married, file a joint return, and have two dependent children: Jack, age 11, and Jill, age 5. Tom has earned income of $41,000; Katie was a full-time student (for nine months) with no income. They paid a qualified day care/after school care center $6,000</a:t>
            </a:r>
            <a:r>
              <a:rPr lang="en-US" altLang="en-US" sz="2400" i="1" dirty="0" smtClean="0"/>
              <a:t>. What </a:t>
            </a:r>
            <a:r>
              <a:rPr lang="en-US" altLang="en-US" sz="2400" i="1" dirty="0"/>
              <a:t>is the maximum amount of qualified employment-related expenses that would be allowed for the child and dependent care credit calculation for Tom and Katie?</a:t>
            </a:r>
          </a:p>
          <a:p>
            <a:pPr>
              <a:spcBef>
                <a:spcPts val="624"/>
              </a:spcBef>
            </a:pPr>
            <a:r>
              <a:rPr lang="en-US" altLang="en-US" sz="2400" b="1" i="1" dirty="0"/>
              <a:t>$ 4,500.</a:t>
            </a:r>
          </a:p>
          <a:p>
            <a:pPr>
              <a:spcBef>
                <a:spcPts val="624"/>
              </a:spcBef>
            </a:pPr>
            <a:r>
              <a:rPr lang="en-US" altLang="en-US" sz="2400" b="1" i="1" dirty="0"/>
              <a:t>$ 500 × 9 months = $ 4,500</a:t>
            </a:r>
          </a:p>
        </p:txBody>
      </p:sp>
    </p:spTree>
    <p:extLst>
      <p:ext uri="{BB962C8B-B14F-4D97-AF65-F5344CB8AC3E}">
        <p14:creationId xmlns:p14="http://schemas.microsoft.com/office/powerpoint/2010/main" val="3077651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F85E6C-18EA-4099-A7E3-740580607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Objective #1: </a:t>
            </a:r>
            <a:r>
              <a:rPr lang="en-US" altLang="en-US" dirty="0"/>
              <a:t>Credit for Child and Dependent Care Expenses Concept Check 9-1 </a:t>
            </a:r>
            <a:r>
              <a:rPr lang="en-US" altLang="en-US" sz="2000" dirty="0"/>
              <a:t>3 of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9D983C-2EAE-48D3-A1BB-DF43DF6F4B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981200"/>
            <a:ext cx="8229600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altLang="en-US" i="1" dirty="0"/>
              <a:t>Antonio is a widower and cares for his son Elio, age 4. Antonio has AGI of $24,000 and paid qualified child care expenses for Elio of $2,900. In addition, Antonio received $1,000 of dependent care assistance that his employer properly excluded from Antonio’s gross income. Calculate Antonio’s child and dependent care credit.</a:t>
            </a:r>
          </a:p>
          <a:p>
            <a:r>
              <a:rPr lang="en-US" altLang="en-US" b="1" i="1" dirty="0"/>
              <a:t>$ 570.</a:t>
            </a:r>
          </a:p>
          <a:p>
            <a:r>
              <a:rPr lang="en-US" altLang="en-US" b="1" i="1" dirty="0"/>
              <a:t>($ 2,900 </a:t>
            </a:r>
            <a:r>
              <a:rPr lang="en-US" altLang="en-US" b="1" i="1" dirty="0" smtClean="0"/>
              <a:t>− </a:t>
            </a:r>
            <a:r>
              <a:rPr lang="en-US" altLang="en-US" b="1" i="1" dirty="0"/>
              <a:t>$ 1,000) × 30% = $ 570</a:t>
            </a:r>
          </a:p>
        </p:txBody>
      </p:sp>
    </p:spTree>
    <p:extLst>
      <p:ext uri="{BB962C8B-B14F-4D97-AF65-F5344CB8AC3E}">
        <p14:creationId xmlns:p14="http://schemas.microsoft.com/office/powerpoint/2010/main" val="388828099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4774</TotalTime>
  <Words>4766</Words>
  <Application>Microsoft Office PowerPoint</Application>
  <PresentationFormat>On-screen Show (4:3)</PresentationFormat>
  <Paragraphs>383</Paragraphs>
  <Slides>47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1_Office Theme</vt:lpstr>
      <vt:lpstr>Equation</vt:lpstr>
      <vt:lpstr>Fundamentals of Taxation 2019 Edition Cruz, Deschamps, Niswander, Prendergast, Schisler</vt:lpstr>
      <vt:lpstr>Learning Objective #1: Credit for Child and Dependent Care Expenses 1 of 4</vt:lpstr>
      <vt:lpstr>Learning Objective #1: Credit for Child and Dependent Care Expenses 2 of 4</vt:lpstr>
      <vt:lpstr>Learning Objective #1: Credit for Child and Dependent Care Expenses 3 of 4</vt:lpstr>
      <vt:lpstr>Learning Objective #1: Credit for Child and Dependent Care Expenses 4 of 4</vt:lpstr>
      <vt:lpstr>Learning Objective #1: Credit for Child and Dependent Care Expenses - % Table (IRS)</vt:lpstr>
      <vt:lpstr>Learning Objective #1: Credit for Child and Dependent Care Expenses Concept Check 9-1 1 of 3</vt:lpstr>
      <vt:lpstr>Learning Objective #1: Credit for Child and Dependent Care Expenses Concept Check 9-1 2 of 3</vt:lpstr>
      <vt:lpstr>Learning Objective #1: Credit for Child and Dependent Care Expenses Concept Check 9-1 3 of 3</vt:lpstr>
      <vt:lpstr>Learning Objective #2: Credit for the Elderly or the Disabled 1 of 2</vt:lpstr>
      <vt:lpstr>Learning Objective #2: Credit for the Elderly or the Disabled 2 of 2</vt:lpstr>
      <vt:lpstr>Credit for the Elderly or the Disabled Example</vt:lpstr>
      <vt:lpstr>Learning Objective #2: Credit for the Elderly or Disabled Concept Check 9-2</vt:lpstr>
      <vt:lpstr>Learning Objective #3: Education Credits 1 of 7</vt:lpstr>
      <vt:lpstr>Learning Objective #3: Education Credits 2 of 7</vt:lpstr>
      <vt:lpstr>Learning Objective #3: Education Credits 3 of 7</vt:lpstr>
      <vt:lpstr>Learning Objective #3: Education Credits 4 of 7</vt:lpstr>
      <vt:lpstr>Learning Objective #3: Education Credits 5 of 7</vt:lpstr>
      <vt:lpstr>Learning Objective #3: Education Credits 6 of 7</vt:lpstr>
      <vt:lpstr>Learning Objective #3: Education Credits 7 of 7</vt:lpstr>
      <vt:lpstr>Learning Objective #3: Education Credits Concept Check 9-3 1 of 4</vt:lpstr>
      <vt:lpstr>Learning Objective #3: Education Credits Concept Check 9-3 2 of 4</vt:lpstr>
      <vt:lpstr>Learning Objective #3: Education Credits Concept Check 9-3 3 of 4</vt:lpstr>
      <vt:lpstr>Learning Objective #3: Education Credits Concept Check 9-3 4 of 4</vt:lpstr>
      <vt:lpstr>Learning Objective #4: Foreign Tax Credit 1 of 3</vt:lpstr>
      <vt:lpstr>Learning Objective #4: Foreign Tax Credit 2 of 3</vt:lpstr>
      <vt:lpstr>Learning Objective #4: Foreign Tax Credit 3 of 3</vt:lpstr>
      <vt:lpstr>Learning Objective #4: Foreign Tax Credit Concept Check 9-4</vt:lpstr>
      <vt:lpstr>Learning Objective #5: Child Tax Credit 1 of 3</vt:lpstr>
      <vt:lpstr>Learning Objective #5: Child Tax Credit 2 of 3</vt:lpstr>
      <vt:lpstr>Learning Objective #5: Child Tax Credit 3 of 3</vt:lpstr>
      <vt:lpstr>Learning Objective #5: Child Tax Credit Concept Check 9-5</vt:lpstr>
      <vt:lpstr>Learning Objective #6: Retirement Savings Contributions Credit 1 of 2</vt:lpstr>
      <vt:lpstr>Learning Objective #6: Retirement Savings Contributions Credit 2 of 2</vt:lpstr>
      <vt:lpstr>Learning Objective #6: Retirement Savings Contribution Credit Concept Check 9-6</vt:lpstr>
      <vt:lpstr>Learning Objective #7: Adoption Credit 1 of 2</vt:lpstr>
      <vt:lpstr>Learning Objective #7: Adoption Credit 2 of 2</vt:lpstr>
      <vt:lpstr>Learning Objective #7: Adoption Credit Concept Check 9-7 1 of 2</vt:lpstr>
      <vt:lpstr>Learning Objective #7: Adoption Credit Concept Check 9-7 2 of 2</vt:lpstr>
      <vt:lpstr>Learning Objective #8: Earned Income Credit 1 of 3</vt:lpstr>
      <vt:lpstr>Learning Objective #8: Earned Income Credit 2 of 3</vt:lpstr>
      <vt:lpstr>Learning Objective #8: Earned Income Credit 3 of 3</vt:lpstr>
      <vt:lpstr>Learning Objective #8: Earned Income Credit Concept Check 9-8 1 of 2</vt:lpstr>
      <vt:lpstr>Learning Objective #8: Earned Income Credit Concept Check 9-8 2 of 2</vt:lpstr>
      <vt:lpstr>Learning Objective #9: Premium Tax Credit 1 of 2</vt:lpstr>
      <vt:lpstr>Learning Objective #9: Premium Tax Credit 2 of 2</vt:lpstr>
      <vt:lpstr>Learning Objective #9: Premium Tax Credit Concept Check 9-9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 Tax Credits (Schedule 3, Lines 48 through 54, and Schedule 5, Lines 70 through 74)</dc:title>
  <dc:creator>Cruz;Deschamps;Niswander;Prendergast;Schisler</dc:creator>
  <cp:lastModifiedBy>CD</cp:lastModifiedBy>
  <cp:revision>1627</cp:revision>
  <dcterms:created xsi:type="dcterms:W3CDTF">2017-04-26T01:00:04Z</dcterms:created>
  <dcterms:modified xsi:type="dcterms:W3CDTF">2019-01-16T05:40:33Z</dcterms:modified>
</cp:coreProperties>
</file>