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0"/>
  </p:notesMasterIdLst>
  <p:handoutMasterIdLst>
    <p:handoutMasterId r:id="rId41"/>
  </p:handoutMasterIdLst>
  <p:sldIdLst>
    <p:sldId id="256" r:id="rId2"/>
    <p:sldId id="257" r:id="rId3"/>
    <p:sldId id="258" r:id="rId4"/>
    <p:sldId id="259" r:id="rId5"/>
    <p:sldId id="260" r:id="rId6"/>
    <p:sldId id="261" r:id="rId7"/>
    <p:sldId id="262" r:id="rId8"/>
    <p:sldId id="263" r:id="rId9"/>
    <p:sldId id="264" r:id="rId10"/>
    <p:sldId id="265"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66" r:id="rId26"/>
    <p:sldId id="267" r:id="rId27"/>
    <p:sldId id="286" r:id="rId28"/>
    <p:sldId id="268" r:id="rId29"/>
    <p:sldId id="269" r:id="rId30"/>
    <p:sldId id="287" r:id="rId31"/>
    <p:sldId id="270" r:id="rId32"/>
    <p:sldId id="271" r:id="rId33"/>
    <p:sldId id="288" r:id="rId34"/>
    <p:sldId id="289" r:id="rId35"/>
    <p:sldId id="290" r:id="rId36"/>
    <p:sldId id="291" r:id="rId37"/>
    <p:sldId id="292" r:id="rId38"/>
    <p:sldId id="293"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68" autoAdjust="0"/>
    <p:restoredTop sz="86327" autoAdjust="0"/>
  </p:normalViewPr>
  <p:slideViewPr>
    <p:cSldViewPr>
      <p:cViewPr>
        <p:scale>
          <a:sx n="66" d="100"/>
          <a:sy n="66" d="100"/>
        </p:scale>
        <p:origin x="-1314" y="-72"/>
      </p:cViewPr>
      <p:guideLst>
        <p:guide orient="horz" pos="2160"/>
        <p:guide pos="2880"/>
      </p:guideLst>
    </p:cSldViewPr>
  </p:slideViewPr>
  <p:outlineViewPr>
    <p:cViewPr>
      <p:scale>
        <a:sx n="33" d="100"/>
        <a:sy n="33" d="100"/>
      </p:scale>
      <p:origin x="0" y="-16680"/>
    </p:cViewPr>
  </p:outlineViewPr>
  <p:notesTextViewPr>
    <p:cViewPr>
      <p:scale>
        <a:sx n="1" d="1"/>
        <a:sy n="1" d="1"/>
      </p:scale>
      <p:origin x="0" y="0"/>
    </p:cViewPr>
  </p:notesTextViewPr>
  <p:notesViewPr>
    <p:cSldViewPr>
      <p:cViewPr varScale="1">
        <p:scale>
          <a:sx n="81" d="100"/>
          <a:sy n="81" d="100"/>
        </p:scale>
        <p:origin x="241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Chapter 8 – Rental property, royalties and income from flow through entities.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a:t>
            </a:fld>
            <a:endParaRPr lang="en-US"/>
          </a:p>
        </p:txBody>
      </p:sp>
    </p:spTree>
    <p:extLst>
      <p:ext uri="{BB962C8B-B14F-4D97-AF65-F5344CB8AC3E}">
        <p14:creationId xmlns:p14="http://schemas.microsoft.com/office/powerpoint/2010/main" val="3472808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 property that is used no more than 14 days for personal use or 10% of the days rented, is considered a “primarily rental” property. All income and expenses of a primarily rental property is reported on a Schedule E . If there was personal use, the expenses must be allocated and if a net loss results, the loss is allowed , subject to the passive activity loss rules.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13</a:t>
            </a:fld>
            <a:endParaRPr lang="en-US"/>
          </a:p>
        </p:txBody>
      </p:sp>
    </p:spTree>
    <p:extLst>
      <p:ext uri="{BB962C8B-B14F-4D97-AF65-F5344CB8AC3E}">
        <p14:creationId xmlns:p14="http://schemas.microsoft.com/office/powerpoint/2010/main" val="17166837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 property that is rented for less than 15 days and otherwise used as a personal residence is considered a “primarily personal” property. In this case, none of the rental income have to be reported and likewise, the expenses related to the property is not deductible. Any expenses normally allowed as itemized deductions are reported on a Schedule A.</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15</a:t>
            </a:fld>
            <a:endParaRPr lang="en-US"/>
          </a:p>
        </p:txBody>
      </p:sp>
    </p:spTree>
    <p:extLst>
      <p:ext uri="{BB962C8B-B14F-4D97-AF65-F5344CB8AC3E}">
        <p14:creationId xmlns:p14="http://schemas.microsoft.com/office/powerpoint/2010/main" val="16620477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 rental property that is used for more than 14 days or 10% of rental days for personal use and also rented for more than 15 days, is considered personal/rental property. A rental property that is considered personal/rental must allocate the expenses and report the income and expenses on a Schedule E. The expenses are deductible only to the extent there is rental income and therefore, no loss is allowed for properties categorized under this type.</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17</a:t>
            </a:fld>
            <a:endParaRPr lang="en-US"/>
          </a:p>
        </p:txBody>
      </p:sp>
    </p:spTree>
    <p:extLst>
      <p:ext uri="{BB962C8B-B14F-4D97-AF65-F5344CB8AC3E}">
        <p14:creationId xmlns:p14="http://schemas.microsoft.com/office/powerpoint/2010/main" val="3723747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There are two methods available to allocate expenses of a rental property that is either primarily rental or personal/rental. The IRS method uses a ratio based on the number of days rented to the total number of days rented and used. The Tax Court method uses a ratio based on the number of days rented to 365 days for interest and property taxes . The remaining expenses are allocated using the IRS method.</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21</a:t>
            </a:fld>
            <a:endParaRPr lang="en-US"/>
          </a:p>
        </p:txBody>
      </p:sp>
    </p:spTree>
    <p:extLst>
      <p:ext uri="{BB962C8B-B14F-4D97-AF65-F5344CB8AC3E}">
        <p14:creationId xmlns:p14="http://schemas.microsoft.com/office/powerpoint/2010/main" val="791483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Here is an example that shows the difference in the two methods. A rental property that was used for personal use for 22 days and rented for 84 days with a mortgage interest expense of $1,300 and property taxes of $3,800 would use the ratio of 84 days over 106 days under the IRS method and a ratio of 84 days over 365 days under the Tax Court method (for interest and taxes). Remember the remaining expenses would be allocated using 84 days over 106 days under both allocation methods.</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22</a:t>
            </a:fld>
            <a:endParaRPr lang="en-US"/>
          </a:p>
        </p:txBody>
      </p:sp>
    </p:spTree>
    <p:extLst>
      <p:ext uri="{BB962C8B-B14F-4D97-AF65-F5344CB8AC3E}">
        <p14:creationId xmlns:p14="http://schemas.microsoft.com/office/powerpoint/2010/main" val="1832736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Note you would have net income under the Tax Court method. However, more total expenses would be allowed. More interest and taxes would go on Schedule A. This may change in post-2018 with the limit of $10,000 on taxes as itemized deductions.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24</a:t>
            </a:fld>
            <a:endParaRPr lang="en-US"/>
          </a:p>
        </p:txBody>
      </p:sp>
    </p:spTree>
    <p:extLst>
      <p:ext uri="{BB962C8B-B14F-4D97-AF65-F5344CB8AC3E}">
        <p14:creationId xmlns:p14="http://schemas.microsoft.com/office/powerpoint/2010/main" val="3709786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25</a:t>
            </a:fld>
            <a:endParaRPr lang="en-US"/>
          </a:p>
        </p:txBody>
      </p:sp>
    </p:spTree>
    <p:extLst>
      <p:ext uri="{BB962C8B-B14F-4D97-AF65-F5344CB8AC3E}">
        <p14:creationId xmlns:p14="http://schemas.microsoft.com/office/powerpoint/2010/main" val="2217596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27</a:t>
            </a:fld>
            <a:endParaRPr lang="en-US"/>
          </a:p>
        </p:txBody>
      </p:sp>
    </p:spTree>
    <p:extLst>
      <p:ext uri="{BB962C8B-B14F-4D97-AF65-F5344CB8AC3E}">
        <p14:creationId xmlns:p14="http://schemas.microsoft.com/office/powerpoint/2010/main" val="1830648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 royalty is payment for the right to use intangible property. Generally, royalty income is reported on Schedule E. Royalties are paid for the use of books, plays, trademarks and patents for example.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29</a:t>
            </a:fld>
            <a:endParaRPr lang="en-US"/>
          </a:p>
        </p:txBody>
      </p:sp>
    </p:spTree>
    <p:extLst>
      <p:ext uri="{BB962C8B-B14F-4D97-AF65-F5344CB8AC3E}">
        <p14:creationId xmlns:p14="http://schemas.microsoft.com/office/powerpoint/2010/main" val="2779877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If a royalty payment is received while performing a service related to the royalty producing asset or the royalty income is a result of a trade or business, then the income is reported on a Schedule C.</a:t>
            </a:r>
          </a:p>
        </p:txBody>
      </p:sp>
      <p:sp>
        <p:nvSpPr>
          <p:cNvPr id="4" name="Slide Number Placeholder 3"/>
          <p:cNvSpPr>
            <a:spLocks noGrp="1"/>
          </p:cNvSpPr>
          <p:nvPr>
            <p:ph type="sldNum" sz="quarter" idx="5"/>
          </p:nvPr>
        </p:nvSpPr>
        <p:spPr/>
        <p:txBody>
          <a:bodyPr/>
          <a:lstStyle/>
          <a:p>
            <a:fld id="{ED355D2A-133C-4D7D-81D4-14D33A91400E}" type="slidenum">
              <a:rPr lang="en-US" smtClean="0"/>
              <a:pPr/>
              <a:t>30</a:t>
            </a:fld>
            <a:endParaRPr lang="en-US"/>
          </a:p>
        </p:txBody>
      </p:sp>
    </p:spTree>
    <p:extLst>
      <p:ext uri="{BB962C8B-B14F-4D97-AF65-F5344CB8AC3E}">
        <p14:creationId xmlns:p14="http://schemas.microsoft.com/office/powerpoint/2010/main" val="3809933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a:p>
            <a:r>
              <a:rPr lang="en-US" altLang="en-US" dirty="0"/>
              <a:t>Generally, income and expense from rental properties are reported on the Schedule E. Any ordinary and necessary expenses related to a rental property is deductible form rental income. </a:t>
            </a:r>
          </a:p>
        </p:txBody>
      </p:sp>
      <p:sp>
        <p:nvSpPr>
          <p:cNvPr id="4" name="Slide Number Placeholder 3"/>
          <p:cNvSpPr>
            <a:spLocks noGrp="1"/>
          </p:cNvSpPr>
          <p:nvPr>
            <p:ph type="sldNum" sz="quarter" idx="5"/>
          </p:nvPr>
        </p:nvSpPr>
        <p:spPr/>
        <p:txBody>
          <a:bodyPr/>
          <a:lstStyle/>
          <a:p>
            <a:fld id="{ED355D2A-133C-4D7D-81D4-14D33A91400E}" type="slidenum">
              <a:rPr lang="en-US" smtClean="0"/>
              <a:pPr/>
              <a:t>2</a:t>
            </a:fld>
            <a:endParaRPr lang="en-US"/>
          </a:p>
        </p:txBody>
      </p:sp>
    </p:spTree>
    <p:extLst>
      <p:ext uri="{BB962C8B-B14F-4D97-AF65-F5344CB8AC3E}">
        <p14:creationId xmlns:p14="http://schemas.microsoft.com/office/powerpoint/2010/main" val="2259107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Here are some examples:</a:t>
            </a:r>
          </a:p>
          <a:p>
            <a:r>
              <a:rPr lang="en-US" altLang="en-US" dirty="0"/>
              <a:t>Jay is a full time author and receives royalties from his novels. Since the royalty income is received from Jay’s trade or business, the income is reported on a Schedule C and any related expense are deductible.</a:t>
            </a:r>
          </a:p>
          <a:p>
            <a:endParaRPr lang="en-US" altLang="en-US" dirty="0"/>
          </a:p>
          <a:p>
            <a:r>
              <a:rPr lang="en-US" altLang="en-US" dirty="0"/>
              <a:t>Katherine owns land that produces oil and receives royalty income. Katherine is a full time dentist. Since Katherine’s royalty income is derived from an investment rather than a trade or business, the income is reported on a Schedule E. Any related expenses are also deductible.</a:t>
            </a:r>
          </a:p>
          <a:p>
            <a:endParaRPr lang="en-US" altLang="en-US" dirty="0"/>
          </a:p>
          <a:p>
            <a:r>
              <a:rPr lang="en-US" altLang="en-US" dirty="0"/>
              <a:t>The major difference here is that if the income is reported on a Schedule C, the income is subject to self-employment tax.</a:t>
            </a:r>
          </a:p>
          <a:p>
            <a:endParaRPr lang="en-US" altLang="en-US" dirty="0"/>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31</a:t>
            </a:fld>
            <a:endParaRPr lang="en-US"/>
          </a:p>
        </p:txBody>
      </p:sp>
    </p:spTree>
    <p:extLst>
      <p:ext uri="{BB962C8B-B14F-4D97-AF65-F5344CB8AC3E}">
        <p14:creationId xmlns:p14="http://schemas.microsoft.com/office/powerpoint/2010/main" val="7119708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Flow-through entities include partnerships, LLCs, S Corporations, trusts and estates. These entities are known as flow-through entities because rather than being taxed directly, the income and expenses “flow-through” to the owners or the partners of the entity.</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34</a:t>
            </a:fld>
            <a:endParaRPr lang="en-US"/>
          </a:p>
        </p:txBody>
      </p:sp>
    </p:spTree>
    <p:extLst>
      <p:ext uri="{BB962C8B-B14F-4D97-AF65-F5344CB8AC3E}">
        <p14:creationId xmlns:p14="http://schemas.microsoft.com/office/powerpoint/2010/main" val="12647618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Flow-through entities file “informational returns” and provide its owners with Schedule K-1s.</a:t>
            </a:r>
          </a:p>
          <a:p>
            <a:r>
              <a:rPr lang="en-US" altLang="en-US" dirty="0"/>
              <a:t>The information from the K-1s are reported on the individual partner or owner’s personal tax return. The K-1’s from all flow through entities are similar in appearance.</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35</a:t>
            </a:fld>
            <a:endParaRPr lang="en-US"/>
          </a:p>
        </p:txBody>
      </p:sp>
    </p:spTree>
    <p:extLst>
      <p:ext uri="{BB962C8B-B14F-4D97-AF65-F5344CB8AC3E}">
        <p14:creationId xmlns:p14="http://schemas.microsoft.com/office/powerpoint/2010/main" val="16758783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income and expenses from K-1s are reported on the owner’s or partner’s Schedule E. Depending on the particular partner’s situation, certain items may also be reported on a Schedule B, D or E. Interest and dividend income for example would be reported on a Schedule B. Capital gains are reported on Schedule D where ordinary income would be on Schedule E.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36</a:t>
            </a:fld>
            <a:endParaRPr lang="en-US"/>
          </a:p>
        </p:txBody>
      </p:sp>
    </p:spTree>
    <p:extLst>
      <p:ext uri="{BB962C8B-B14F-4D97-AF65-F5344CB8AC3E}">
        <p14:creationId xmlns:p14="http://schemas.microsoft.com/office/powerpoint/2010/main" val="2787360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Generally, any losses from a passive activity may only be offset against other passive income. Although rental properties are considered passive activities by definition, the tax rules have an exception that allows up to $25,000 of net losses from rental activity may be offset against other income. This however, is also limited by the taxpayer’s AGI. This is covered in much more depth in chapter 13 of the book.</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37</a:t>
            </a:fld>
            <a:endParaRPr lang="en-US"/>
          </a:p>
        </p:txBody>
      </p:sp>
    </p:spTree>
    <p:extLst>
      <p:ext uri="{BB962C8B-B14F-4D97-AF65-F5344CB8AC3E}">
        <p14:creationId xmlns:p14="http://schemas.microsoft.com/office/powerpoint/2010/main" val="491214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Ordinary expense is any expense that is customary or usual for that particular business or activity. In this case, a rental property activity. Some examples of common rental activity expenses include advertising, repairs and maintenance, management fees and depreciation.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a:t>
            </a:fld>
            <a:endParaRPr lang="en-US"/>
          </a:p>
        </p:txBody>
      </p:sp>
    </p:spTree>
    <p:extLst>
      <p:ext uri="{BB962C8B-B14F-4D97-AF65-F5344CB8AC3E}">
        <p14:creationId xmlns:p14="http://schemas.microsoft.com/office/powerpoint/2010/main" val="1638732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Rental properties must be depreciated using straight line depreciation over 27.5 years for residential properties or 39 years for non-residential properties. When calculating the depreciation expense, use the IRS depreciation tables.</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a:t>
            </a:fld>
            <a:endParaRPr lang="en-US"/>
          </a:p>
        </p:txBody>
      </p:sp>
    </p:spTree>
    <p:extLst>
      <p:ext uri="{BB962C8B-B14F-4D97-AF65-F5344CB8AC3E}">
        <p14:creationId xmlns:p14="http://schemas.microsoft.com/office/powerpoint/2010/main" val="1210658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 rental property should be reported on a Schedule C if the rental property is considered a trade or business for the taxpayer. Generally, a trade or business is defined as an activity that the taxpayer materially participates in and is considered a real estate professional.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5</a:t>
            </a:fld>
            <a:endParaRPr lang="en-US"/>
          </a:p>
        </p:txBody>
      </p:sp>
    </p:spTree>
    <p:extLst>
      <p:ext uri="{BB962C8B-B14F-4D97-AF65-F5344CB8AC3E}">
        <p14:creationId xmlns:p14="http://schemas.microsoft.com/office/powerpoint/2010/main" val="3316554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If a tenant pays for an expense ordinarily paid by the taxpayer or provides a service in lieu of the rental payment, that amount is considered rental income and must be reported as such.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6</a:t>
            </a:fld>
            <a:endParaRPr lang="en-US"/>
          </a:p>
        </p:txBody>
      </p:sp>
    </p:spTree>
    <p:extLst>
      <p:ext uri="{BB962C8B-B14F-4D97-AF65-F5344CB8AC3E}">
        <p14:creationId xmlns:p14="http://schemas.microsoft.com/office/powerpoint/2010/main" val="842449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For example: Brady owns a rental property in Anaheim California that he rents to his friend, Jack. Jack normally pays $800 per month for rent. In November, Jack repairs a leaky roof on the rental and pays Brady $350 for rent. Brady would report $800 for rental income and $450 for repairs and maintenance expense for the month of November on the Schedule E.</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7</a:t>
            </a:fld>
            <a:endParaRPr lang="en-US"/>
          </a:p>
        </p:txBody>
      </p:sp>
    </p:spTree>
    <p:extLst>
      <p:ext uri="{BB962C8B-B14F-4D97-AF65-F5344CB8AC3E}">
        <p14:creationId xmlns:p14="http://schemas.microsoft.com/office/powerpoint/2010/main" val="2020199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 property that is used for both personal use and rental activity is known as a “vacation home” and creates tax complexities . Vacation homes may fall under one of three categories for tax purposes:</a:t>
            </a:r>
          </a:p>
          <a:p>
            <a:endParaRPr lang="en-US" altLang="en-US" dirty="0"/>
          </a:p>
          <a:p>
            <a:r>
              <a:rPr lang="en-US" altLang="en-US" dirty="0"/>
              <a:t>Primarily rental, primarily personal or personal/rental property.</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10</a:t>
            </a:fld>
            <a:endParaRPr lang="en-US"/>
          </a:p>
        </p:txBody>
      </p:sp>
    </p:spTree>
    <p:extLst>
      <p:ext uri="{BB962C8B-B14F-4D97-AF65-F5344CB8AC3E}">
        <p14:creationId xmlns:p14="http://schemas.microsoft.com/office/powerpoint/2010/main" val="2716931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category of the rental property depends on the of days the taxpayer used the property for personal use compared to the number of days the property was rented. The personal use days include used of the property by the tax payer, his family or non family free of rental charge. If the property is used by a family member, the use is considered personal even if the family member pays rent at fair market value. </a:t>
            </a:r>
          </a:p>
          <a:p>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11</a:t>
            </a:fld>
            <a:endParaRPr lang="en-US"/>
          </a:p>
        </p:txBody>
      </p:sp>
    </p:spTree>
    <p:extLst>
      <p:ext uri="{BB962C8B-B14F-4D97-AF65-F5344CB8AC3E}">
        <p14:creationId xmlns:p14="http://schemas.microsoft.com/office/powerpoint/2010/main" val="2406350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221418"/>
            <a:ext cx="8229600" cy="1383030"/>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8-</a:t>
            </a:r>
            <a:fld id="{6F94BB01-2447-4377-8194-F82F4D072C18}" type="slidenum">
              <a:rPr lang="en-US" smtClean="0"/>
              <a:pPr lvl="0"/>
              <a:t>‹#›</a:t>
            </a:fld>
            <a:endParaRPr lang="en-US" dirty="0"/>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57200" y="221418"/>
            <a:ext cx="8229600" cy="1383030"/>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8-</a:t>
            </a:r>
            <a:fld id="{6F94BB01-2447-4377-8194-F82F4D072C18}" type="slidenum">
              <a:rPr lang="en-US" smtClean="0"/>
              <a:pPr lvl="0"/>
              <a:t>‹#›</a:t>
            </a:fld>
            <a:endParaRPr lang="en-US" dirty="0"/>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8-</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a:t>8-</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w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8.wmf"/><Relationship Id="rId4" Type="http://schemas.openxmlformats.org/officeDocument/2006/relationships/oleObject" Target="../embeddings/oleObject2.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9.wmf"/><Relationship Id="rId4" Type="http://schemas.openxmlformats.org/officeDocument/2006/relationships/oleObject" Target="../embeddings/oleObject3.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r>
              <a:rPr lang="en-US" sz="3200" dirty="0"/>
              <a:t/>
            </a:r>
            <a:br>
              <a:rPr lang="en-US" sz="3200" dirty="0"/>
            </a:br>
            <a:r>
              <a:rPr lang="en-US" sz="2800" dirty="0"/>
              <a:t>2019 Edition</a:t>
            </a:r>
            <a:r>
              <a:rPr lang="en-US" sz="3200" dirty="0"/>
              <a:t/>
            </a:r>
            <a:br>
              <a:rPr lang="en-US" sz="3200" dirty="0"/>
            </a:br>
            <a:r>
              <a:rPr lang="en-US" sz="2600" dirty="0"/>
              <a:t>Cruz, Deschamps, Niswander, Prendergast, Schisler</a:t>
            </a:r>
          </a:p>
        </p:txBody>
      </p:sp>
      <p:sp>
        <p:nvSpPr>
          <p:cNvPr id="3" name="Subtitle 2"/>
          <p:cNvSpPr>
            <a:spLocks noGrp="1"/>
          </p:cNvSpPr>
          <p:nvPr>
            <p:ph type="subTitle" idx="1"/>
          </p:nvPr>
        </p:nvSpPr>
        <p:spPr>
          <a:xfrm>
            <a:off x="3657600" y="1828800"/>
            <a:ext cx="5257800" cy="4337186"/>
          </a:xfrm>
        </p:spPr>
        <p:txBody>
          <a:bodyPr>
            <a:noAutofit/>
          </a:bodyPr>
          <a:lstStyle/>
          <a:p>
            <a:pPr marL="0" indent="0">
              <a:buNone/>
            </a:pPr>
            <a:r>
              <a:rPr lang="en-US" altLang="en-US" sz="3600" b="1" dirty="0">
                <a:ea typeface="Calibri" pitchFamily="34" charset="0"/>
                <a:cs typeface="Calibri" pitchFamily="34" charset="0"/>
              </a:rPr>
              <a:t>Chapter 8</a:t>
            </a:r>
          </a:p>
          <a:p>
            <a:r>
              <a:rPr lang="en-US" altLang="en-US" sz="3000" dirty="0"/>
              <a:t>Rental Property, Royalties, and Income From Flow-Through Entities (Line 17, Form 1040, Schedule 1, and Schedule E)</a:t>
            </a:r>
          </a:p>
          <a:p>
            <a:r>
              <a:rPr lang="en-US" altLang="en-US" sz="2200" dirty="0"/>
              <a:t>“There is no simple tax, at least no simple tax that is also fair.” </a:t>
            </a:r>
          </a:p>
          <a:p>
            <a:r>
              <a:rPr lang="en-US" altLang="en-US" sz="2200" dirty="0"/>
              <a:t>-- Joel Slemrod</a:t>
            </a:r>
          </a:p>
        </p:txBody>
      </p:sp>
      <p:pic>
        <p:nvPicPr>
          <p:cNvPr id="6" name="Picture 5" descr="McGraw Hill Education "/>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Cover Image">
            <a:extLst>
              <a:ext uri="{FF2B5EF4-FFF2-40B4-BE49-F238E27FC236}">
                <a16:creationId xmlns:a16="http://schemas.microsoft.com/office/drawing/2014/main" xmlns="" id="{27AA6311-60D9-4C28-BE26-0E0269A6233B}"/>
              </a:ext>
            </a:extLst>
          </p:cNvPr>
          <p:cNvPicPr>
            <a:picLocks noChangeAspect="1"/>
          </p:cNvPicPr>
          <p:nvPr/>
        </p:nvPicPr>
        <p:blipFill>
          <a:blip r:embed="rId4"/>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Learning Objective #2: Rental of Vacation Homes </a:t>
            </a:r>
            <a:r>
              <a:rPr lang="en-US" altLang="en-US" sz="1800" dirty="0"/>
              <a:t>1 of 2</a:t>
            </a:r>
            <a:endParaRPr lang="en-US" sz="1800" dirty="0"/>
          </a:p>
        </p:txBody>
      </p:sp>
      <p:sp>
        <p:nvSpPr>
          <p:cNvPr id="4" name="Content Placeholder 3">
            <a:extLst>
              <a:ext uri="{FF2B5EF4-FFF2-40B4-BE49-F238E27FC236}">
                <a16:creationId xmlns:a16="http://schemas.microsoft.com/office/drawing/2014/main" xmlns="" id="{833EDB01-7B06-4ADC-9191-F833402E637F}"/>
              </a:ext>
            </a:extLst>
          </p:cNvPr>
          <p:cNvSpPr>
            <a:spLocks noGrp="1"/>
          </p:cNvSpPr>
          <p:nvPr>
            <p:ph sz="quarter" idx="10"/>
          </p:nvPr>
        </p:nvSpPr>
        <p:spPr>
          <a:xfrm>
            <a:off x="464126" y="1981200"/>
            <a:ext cx="5403274" cy="4267200"/>
          </a:xfrm>
        </p:spPr>
        <p:txBody>
          <a:bodyPr>
            <a:normAutofit/>
          </a:bodyPr>
          <a:lstStyle/>
          <a:p>
            <a:pPr>
              <a:spcAft>
                <a:spcPts val="1800"/>
              </a:spcAft>
            </a:pPr>
            <a:r>
              <a:rPr lang="en-US" dirty="0"/>
              <a:t>A property that is used for both personal use and rental activity, falls into one of three categories for tax purposes:</a:t>
            </a:r>
          </a:p>
          <a:p>
            <a:pPr marL="514350" indent="-514350">
              <a:buFont typeface="+mj-lt"/>
              <a:buAutoNum type="alphaLcParenR"/>
            </a:pPr>
            <a:r>
              <a:rPr lang="en-US" i="1" dirty="0"/>
              <a:t>primarily rental,</a:t>
            </a:r>
          </a:p>
          <a:p>
            <a:pPr marL="514350" indent="-514350">
              <a:buFont typeface="+mj-lt"/>
              <a:buAutoNum type="alphaLcParenR"/>
            </a:pPr>
            <a:r>
              <a:rPr lang="en-US" i="1" dirty="0"/>
              <a:t>primarily personal, or</a:t>
            </a:r>
          </a:p>
          <a:p>
            <a:pPr marL="514350" indent="-514350">
              <a:buFont typeface="+mj-lt"/>
              <a:buAutoNum type="alphaLcParenR"/>
            </a:pPr>
            <a:r>
              <a:rPr lang="en-US" i="1" dirty="0"/>
              <a:t>personal/rental.</a:t>
            </a:r>
          </a:p>
        </p:txBody>
      </p:sp>
      <p:pic>
        <p:nvPicPr>
          <p:cNvPr id="5" name="Picture 6" descr="null">
            <a:extLst>
              <a:ext uri="{C183D7F6-B498-43B3-948B-1728B52AA6E4}">
                <adec:decorative xmlns:adec="http://schemas.microsoft.com/office/drawing/2017/decorative" xmlns=""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2499" y="3459480"/>
            <a:ext cx="3160713" cy="268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1398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Learning Objective #2: Rental of Vacation Homes </a:t>
            </a:r>
            <a:r>
              <a:rPr lang="en-US" altLang="en-US" sz="1800" dirty="0"/>
              <a:t>2 of 2</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a:bodyPr>
          <a:lstStyle/>
          <a:p>
            <a:pPr>
              <a:spcAft>
                <a:spcPts val="1800"/>
              </a:spcAft>
            </a:pPr>
            <a:r>
              <a:rPr lang="en-US" altLang="en-US" dirty="0"/>
              <a:t>The three categories are determined based on the number of rental use days compared to the number of personal use days.</a:t>
            </a:r>
          </a:p>
          <a:p>
            <a:pPr>
              <a:spcAft>
                <a:spcPts val="1800"/>
              </a:spcAft>
            </a:pPr>
            <a:r>
              <a:rPr lang="en-US" altLang="en-US" i="1" dirty="0"/>
              <a:t>For example: </a:t>
            </a:r>
            <a:r>
              <a:rPr lang="en-US" altLang="en-US" dirty="0"/>
              <a:t>Jose owns a vacation home. He uses it over Christmas for 7 days and he rented to vacationers for 90 days. Those days determine the category of the property (one of three discussed in the previous slide.)</a:t>
            </a:r>
          </a:p>
          <a:p>
            <a:pPr>
              <a:spcAft>
                <a:spcPts val="1800"/>
              </a:spcAft>
            </a:pPr>
            <a:r>
              <a:rPr lang="en-US" altLang="en-US" dirty="0"/>
              <a:t>Jose’s home is a </a:t>
            </a:r>
            <a:r>
              <a:rPr lang="en-US" altLang="en-US" i="1" u="sng" dirty="0"/>
              <a:t>primarily rental property</a:t>
            </a:r>
            <a:r>
              <a:rPr lang="en-US" altLang="en-US" u="sng" dirty="0"/>
              <a:t>.</a:t>
            </a:r>
          </a:p>
        </p:txBody>
      </p:sp>
    </p:spTree>
    <p:extLst>
      <p:ext uri="{BB962C8B-B14F-4D97-AF65-F5344CB8AC3E}">
        <p14:creationId xmlns:p14="http://schemas.microsoft.com/office/powerpoint/2010/main" val="3380826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normAutofit/>
          </a:bodyPr>
          <a:lstStyle/>
          <a:p>
            <a:r>
              <a:rPr lang="en-US" altLang="en-US" sz="3200" dirty="0"/>
              <a:t>What is personal use of the home?</a:t>
            </a:r>
            <a:endParaRPr lang="en-US" sz="3200"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lstStyle/>
          <a:p>
            <a:pPr>
              <a:spcAft>
                <a:spcPts val="1800"/>
              </a:spcAft>
            </a:pPr>
            <a:r>
              <a:rPr lang="en-US" altLang="en-US" i="1" dirty="0"/>
              <a:t>Personal use is </a:t>
            </a:r>
            <a:r>
              <a:rPr lang="en-US" altLang="en-US" dirty="0"/>
              <a:t>- use by the taxpayer, or his family or non-family, free of charge.</a:t>
            </a:r>
          </a:p>
          <a:p>
            <a:pPr>
              <a:spcAft>
                <a:spcPts val="1800"/>
              </a:spcAft>
            </a:pPr>
            <a:r>
              <a:rPr lang="en-US" altLang="en-US" dirty="0"/>
              <a:t>In case of a family member, the use is considered personal </a:t>
            </a:r>
            <a:r>
              <a:rPr lang="en-US" altLang="en-US" i="1" dirty="0"/>
              <a:t>even</a:t>
            </a:r>
            <a:r>
              <a:rPr lang="en-US" altLang="en-US" dirty="0"/>
              <a:t> if that member pays fair market value.</a:t>
            </a:r>
          </a:p>
          <a:p>
            <a:pPr>
              <a:spcAft>
                <a:spcPts val="1800"/>
              </a:spcAft>
            </a:pPr>
            <a:r>
              <a:rPr lang="en-US" altLang="en-US" dirty="0"/>
              <a:t>Time spent working on the property (such as doing repairs) is </a:t>
            </a:r>
            <a:r>
              <a:rPr lang="en-US" altLang="en-US" u="sng" dirty="0"/>
              <a:t>not</a:t>
            </a:r>
            <a:r>
              <a:rPr lang="en-US" altLang="en-US" dirty="0"/>
              <a:t> considered personal use.</a:t>
            </a:r>
          </a:p>
        </p:txBody>
      </p:sp>
    </p:spTree>
    <p:extLst>
      <p:ext uri="{BB962C8B-B14F-4D97-AF65-F5344CB8AC3E}">
        <p14:creationId xmlns:p14="http://schemas.microsoft.com/office/powerpoint/2010/main" val="2796146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Primarily Rental Homes </a:t>
            </a:r>
            <a:r>
              <a:rPr lang="en-US" altLang="en-US" sz="1800" dirty="0"/>
              <a:t>1 of 4</a:t>
            </a:r>
            <a:endParaRPr lang="en-US" sz="1800"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609600" y="1676400"/>
            <a:ext cx="8077200" cy="4953000"/>
          </a:xfrm>
        </p:spPr>
        <p:txBody>
          <a:bodyPr>
            <a:noAutofit/>
          </a:bodyPr>
          <a:lstStyle/>
          <a:p>
            <a:pPr marL="342900" lvl="1" indent="-342900">
              <a:spcBef>
                <a:spcPts val="624"/>
              </a:spcBef>
              <a:spcAft>
                <a:spcPts val="1800"/>
              </a:spcAft>
              <a:defRPr/>
            </a:pPr>
            <a:r>
              <a:rPr lang="en-US" sz="2400" dirty="0"/>
              <a:t>A rental property that is </a:t>
            </a:r>
            <a:r>
              <a:rPr lang="en-US" sz="2400" u="sng" dirty="0"/>
              <a:t>used </a:t>
            </a:r>
            <a:r>
              <a:rPr lang="en-US" sz="2400" i="1" u="sng" dirty="0"/>
              <a:t>no more </a:t>
            </a:r>
            <a:r>
              <a:rPr lang="en-US" sz="2400" u="sng" dirty="0"/>
              <a:t>than 14 days for personal purposes (or 10% of total rental days, whichever is greater), </a:t>
            </a:r>
            <a:r>
              <a:rPr lang="en-US" sz="2400" dirty="0"/>
              <a:t>is considered </a:t>
            </a:r>
            <a:r>
              <a:rPr lang="en-US" sz="2400" i="1" u="sng" dirty="0"/>
              <a:t>primarily rental </a:t>
            </a:r>
            <a:r>
              <a:rPr lang="en-US" sz="2400" dirty="0"/>
              <a:t>property.</a:t>
            </a:r>
          </a:p>
          <a:p>
            <a:pPr>
              <a:spcBef>
                <a:spcPts val="624"/>
              </a:spcBef>
              <a:spcAft>
                <a:spcPts val="1800"/>
              </a:spcAft>
              <a:defRPr/>
            </a:pPr>
            <a:r>
              <a:rPr lang="en-US" sz="2400" dirty="0"/>
              <a:t>All income and expenses of a primarily rental property are reported on Schedule E.</a:t>
            </a:r>
          </a:p>
          <a:p>
            <a:pPr>
              <a:spcBef>
                <a:spcPts val="624"/>
              </a:spcBef>
              <a:spcAft>
                <a:spcPts val="1800"/>
              </a:spcAft>
              <a:defRPr/>
            </a:pPr>
            <a:r>
              <a:rPr lang="en-US" sz="2400" dirty="0"/>
              <a:t>The expenses must be </a:t>
            </a:r>
            <a:r>
              <a:rPr lang="en-US" sz="2400" b="1" u="sng" dirty="0"/>
              <a:t>allocated between personal and rental use</a:t>
            </a:r>
            <a:r>
              <a:rPr lang="en-US" sz="2400" dirty="0"/>
              <a:t>, and if a net loss results, the loss is </a:t>
            </a:r>
            <a:r>
              <a:rPr lang="en-US" sz="2400" i="1" dirty="0"/>
              <a:t>allowed against other income up to $25,000 </a:t>
            </a:r>
            <a:r>
              <a:rPr lang="en-US" sz="2400" dirty="0"/>
              <a:t>(subject to passive activity loss rules – discussed in chapter 13).</a:t>
            </a:r>
          </a:p>
        </p:txBody>
      </p:sp>
    </p:spTree>
    <p:extLst>
      <p:ext uri="{BB962C8B-B14F-4D97-AF65-F5344CB8AC3E}">
        <p14:creationId xmlns:p14="http://schemas.microsoft.com/office/powerpoint/2010/main" val="22447690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a:xfrm>
            <a:off x="457200" y="152267"/>
            <a:ext cx="8229600" cy="1521333"/>
          </a:xfrm>
        </p:spPr>
        <p:txBody>
          <a:bodyPr/>
          <a:lstStyle/>
          <a:p>
            <a:r>
              <a:rPr lang="en-US" altLang="en-US" sz="3200" dirty="0"/>
              <a:t>Primarily Rental Homes </a:t>
            </a:r>
            <a:r>
              <a:rPr lang="en-US" altLang="en-US" sz="1800" dirty="0"/>
              <a:t>2 of 4</a:t>
            </a:r>
            <a:endParaRPr lang="en-US" dirty="0"/>
          </a:p>
        </p:txBody>
      </p:sp>
      <p:sp>
        <p:nvSpPr>
          <p:cNvPr id="4" name="Content Placeholder 3">
            <a:extLst>
              <a:ext uri="{FF2B5EF4-FFF2-40B4-BE49-F238E27FC236}">
                <a16:creationId xmlns:a16="http://schemas.microsoft.com/office/drawing/2014/main" xmlns="" id="{70C8FE55-25F4-446D-87EA-22EB0DE2A76A}"/>
              </a:ext>
            </a:extLst>
          </p:cNvPr>
          <p:cNvSpPr>
            <a:spLocks noGrp="1"/>
          </p:cNvSpPr>
          <p:nvPr>
            <p:ph sz="quarter" idx="10"/>
          </p:nvPr>
        </p:nvSpPr>
        <p:spPr>
          <a:xfrm>
            <a:off x="304800" y="1821873"/>
            <a:ext cx="4641274" cy="4572000"/>
          </a:xfrm>
        </p:spPr>
        <p:txBody>
          <a:bodyPr>
            <a:normAutofit/>
          </a:bodyPr>
          <a:lstStyle/>
          <a:p>
            <a:pPr>
              <a:spcBef>
                <a:spcPts val="624"/>
              </a:spcBef>
            </a:pPr>
            <a:r>
              <a:rPr lang="en-US" sz="2400" i="1" dirty="0"/>
              <a:t>EXAMPLE:</a:t>
            </a:r>
          </a:p>
          <a:p>
            <a:pPr>
              <a:spcBef>
                <a:spcPts val="624"/>
              </a:spcBef>
            </a:pPr>
            <a:r>
              <a:rPr lang="en-US" sz="2400" i="1" dirty="0"/>
              <a:t>Mandy rented her home in Laguna Beach, California for 190 days for $36,000 and she used it for 17 days.</a:t>
            </a:r>
          </a:p>
          <a:p>
            <a:pPr>
              <a:spcBef>
                <a:spcPts val="624"/>
              </a:spcBef>
            </a:pPr>
            <a:r>
              <a:rPr lang="en-US" sz="2400" b="1" i="1" dirty="0"/>
              <a:t>Categorized:</a:t>
            </a:r>
          </a:p>
          <a:p>
            <a:pPr>
              <a:spcBef>
                <a:spcPts val="624"/>
              </a:spcBef>
              <a:spcAft>
                <a:spcPts val="1800"/>
              </a:spcAft>
            </a:pPr>
            <a:r>
              <a:rPr lang="en-US" sz="2400" b="1" i="1" dirty="0"/>
              <a:t>primarily rental</a:t>
            </a:r>
          </a:p>
          <a:p>
            <a:pPr>
              <a:spcBef>
                <a:spcPts val="624"/>
              </a:spcBef>
            </a:pPr>
            <a:r>
              <a:rPr lang="en-US" sz="2400" b="1" i="1" dirty="0"/>
              <a:t>Note: 10% of 190 days is 19.</a:t>
            </a:r>
          </a:p>
        </p:txBody>
      </p:sp>
      <p:pic>
        <p:nvPicPr>
          <p:cNvPr id="7" name="Picture 4" descr="null">
            <a:extLst>
              <a:ext uri="{FF2B5EF4-FFF2-40B4-BE49-F238E27FC236}">
                <a16:creationId xmlns:a16="http://schemas.microsoft.com/office/drawing/2014/main" xmlns="" id="{83316B56-E1B4-4F4E-B5EC-A0E2B20BEC1E}"/>
              </a:ex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89864" y="1676400"/>
            <a:ext cx="3117273" cy="450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2360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Primarily Rental Homes </a:t>
            </a:r>
            <a:r>
              <a:rPr lang="en-US" altLang="en-US" sz="1800" dirty="0"/>
              <a:t>3 of 4</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lstStyle/>
          <a:p>
            <a:pPr marL="457200" lvl="1" indent="-457200">
              <a:spcAft>
                <a:spcPts val="1800"/>
              </a:spcAft>
            </a:pPr>
            <a:r>
              <a:rPr lang="en-US" altLang="en-US" dirty="0"/>
              <a:t>A home that is rented </a:t>
            </a:r>
            <a:r>
              <a:rPr lang="en-US" altLang="en-US" u="sng" dirty="0"/>
              <a:t>for </a:t>
            </a:r>
            <a:r>
              <a:rPr lang="en-US" altLang="en-US" i="1" u="sng" dirty="0"/>
              <a:t>less</a:t>
            </a:r>
            <a:r>
              <a:rPr lang="en-US" altLang="en-US" u="sng" dirty="0"/>
              <a:t> than 15 days</a:t>
            </a:r>
            <a:r>
              <a:rPr lang="en-US" altLang="en-US" dirty="0"/>
              <a:t> but otherwise used as a personal residence is considered a </a:t>
            </a:r>
            <a:r>
              <a:rPr lang="en-US" altLang="en-US" i="1" u="sng" dirty="0"/>
              <a:t>primarily personal </a:t>
            </a:r>
            <a:r>
              <a:rPr lang="en-US" altLang="en-US" dirty="0"/>
              <a:t>property.</a:t>
            </a:r>
            <a:endParaRPr lang="en-US" altLang="en-US" sz="2400" dirty="0"/>
          </a:p>
          <a:p>
            <a:pPr>
              <a:spcAft>
                <a:spcPts val="1800"/>
              </a:spcAft>
            </a:pPr>
            <a:r>
              <a:rPr lang="en-US" altLang="en-US" sz="2400" dirty="0"/>
              <a:t>All income derived from the short rental period does not have to be reported. Likewise, none of the expenses are deductible except those allowed as itemized deductions on Schedule A (mortgage interest and property taxes).</a:t>
            </a:r>
          </a:p>
        </p:txBody>
      </p:sp>
    </p:spTree>
    <p:extLst>
      <p:ext uri="{BB962C8B-B14F-4D97-AF65-F5344CB8AC3E}">
        <p14:creationId xmlns:p14="http://schemas.microsoft.com/office/powerpoint/2010/main" val="22464937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Primarily Rental Homes </a:t>
            </a:r>
            <a:r>
              <a:rPr lang="en-US" altLang="en-US" sz="1800" dirty="0"/>
              <a:t>4 of 4</a:t>
            </a:r>
            <a:endParaRPr lang="en-US" dirty="0"/>
          </a:p>
        </p:txBody>
      </p:sp>
      <p:sp>
        <p:nvSpPr>
          <p:cNvPr id="4" name="Content Placeholder 3">
            <a:extLst>
              <a:ext uri="{FF2B5EF4-FFF2-40B4-BE49-F238E27FC236}">
                <a16:creationId xmlns:a16="http://schemas.microsoft.com/office/drawing/2014/main" xmlns="" id="{07E26E53-0A11-4F34-BC1D-C7F7F2B7C766}"/>
              </a:ext>
            </a:extLst>
          </p:cNvPr>
          <p:cNvSpPr>
            <a:spLocks noGrp="1"/>
          </p:cNvSpPr>
          <p:nvPr>
            <p:ph sz="quarter" idx="10"/>
          </p:nvPr>
        </p:nvSpPr>
        <p:spPr>
          <a:xfrm>
            <a:off x="387927" y="1600200"/>
            <a:ext cx="8222673" cy="2286000"/>
          </a:xfrm>
        </p:spPr>
        <p:txBody>
          <a:bodyPr>
            <a:normAutofit/>
          </a:bodyPr>
          <a:lstStyle/>
          <a:p>
            <a:pPr>
              <a:spcBef>
                <a:spcPts val="624"/>
              </a:spcBef>
              <a:spcAft>
                <a:spcPts val="1800"/>
              </a:spcAft>
            </a:pPr>
            <a:r>
              <a:rPr lang="en-US" sz="2400" i="1" dirty="0"/>
              <a:t>EXAMPLE: Maya rented her cabin in Big Bear for $2,000 for 10 days over the holidays, and she and her family used it for the rest of the year.</a:t>
            </a:r>
          </a:p>
          <a:p>
            <a:pPr>
              <a:spcBef>
                <a:spcPts val="624"/>
              </a:spcBef>
              <a:spcAft>
                <a:spcPts val="1800"/>
              </a:spcAft>
            </a:pPr>
            <a:r>
              <a:rPr lang="en-US" sz="2400" b="1" i="1" dirty="0"/>
              <a:t>Categorized as primarily personal − rented less than 14 days.</a:t>
            </a:r>
          </a:p>
        </p:txBody>
      </p:sp>
      <p:pic>
        <p:nvPicPr>
          <p:cNvPr id="7" name="Picture 4" descr="null">
            <a:extLst>
              <a:ext uri="{FF2B5EF4-FFF2-40B4-BE49-F238E27FC236}">
                <a16:creationId xmlns:a16="http://schemas.microsoft.com/office/drawing/2014/main" xmlns="" id="{D74F8016-7794-4F04-A812-360A4473437D}"/>
              </a:ex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19846" y="4191000"/>
            <a:ext cx="3532909" cy="2248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8693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Personal/Rental Homes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305800" cy="4419600"/>
          </a:xfrm>
        </p:spPr>
        <p:txBody>
          <a:bodyPr>
            <a:normAutofit/>
          </a:bodyPr>
          <a:lstStyle/>
          <a:p>
            <a:pPr marL="342900" lvl="1" indent="-342900">
              <a:spcBef>
                <a:spcPts val="624"/>
              </a:spcBef>
              <a:spcAft>
                <a:spcPts val="1800"/>
              </a:spcAft>
            </a:pPr>
            <a:r>
              <a:rPr lang="en-US" altLang="en-US" sz="2400" dirty="0"/>
              <a:t>A rental property that is </a:t>
            </a:r>
            <a:r>
              <a:rPr lang="en-US" altLang="en-US" sz="2400" u="sng" dirty="0"/>
              <a:t>used </a:t>
            </a:r>
            <a:r>
              <a:rPr lang="en-US" altLang="en-US" sz="2400" i="1" u="sng" dirty="0"/>
              <a:t>more</a:t>
            </a:r>
            <a:r>
              <a:rPr lang="en-US" altLang="en-US" sz="2400" u="sng" dirty="0"/>
              <a:t> than 14 days for personal purposes (or 10% of total rental days, whichever is greater), and rented for 15 days </a:t>
            </a:r>
            <a:r>
              <a:rPr lang="en-US" altLang="en-US" sz="2400" i="1" u="sng" dirty="0"/>
              <a:t>or more</a:t>
            </a:r>
            <a:r>
              <a:rPr lang="en-US" altLang="en-US" sz="2400" u="sng" dirty="0"/>
              <a:t>,</a:t>
            </a:r>
            <a:r>
              <a:rPr lang="en-US" altLang="en-US" sz="2400" dirty="0"/>
              <a:t> is considered a </a:t>
            </a:r>
            <a:r>
              <a:rPr lang="en-US" altLang="en-US" sz="2400" i="1" u="sng" dirty="0"/>
              <a:t>personal/rental</a:t>
            </a:r>
            <a:r>
              <a:rPr lang="en-US" altLang="en-US" sz="2400" dirty="0"/>
              <a:t> property.</a:t>
            </a:r>
          </a:p>
          <a:p>
            <a:pPr>
              <a:spcBef>
                <a:spcPts val="624"/>
              </a:spcBef>
              <a:spcAft>
                <a:spcPts val="1800"/>
              </a:spcAft>
            </a:pPr>
            <a:r>
              <a:rPr lang="en-US" altLang="en-US" sz="2400" dirty="0"/>
              <a:t>All income and expenses are reported on Schedule E. The expenses must be allocated between personal and rental. However, the expenses are deductible only to the extent there is rental income available (that is, no net loss is allowed).</a:t>
            </a:r>
          </a:p>
        </p:txBody>
      </p:sp>
    </p:spTree>
    <p:extLst>
      <p:ext uri="{BB962C8B-B14F-4D97-AF65-F5344CB8AC3E}">
        <p14:creationId xmlns:p14="http://schemas.microsoft.com/office/powerpoint/2010/main" val="38595079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Personal/Rental Homes </a:t>
            </a:r>
            <a:r>
              <a:rPr lang="en-US" altLang="en-US" sz="1800" dirty="0"/>
              <a:t>2 of 2</a:t>
            </a:r>
            <a:endParaRPr lang="en-US" dirty="0"/>
          </a:p>
        </p:txBody>
      </p:sp>
      <p:sp>
        <p:nvSpPr>
          <p:cNvPr id="4" name="Content Placeholder 3">
            <a:extLst>
              <a:ext uri="{FF2B5EF4-FFF2-40B4-BE49-F238E27FC236}">
                <a16:creationId xmlns:a16="http://schemas.microsoft.com/office/drawing/2014/main" xmlns="" id="{8D76DAED-F169-440F-979B-35A4D9F00AB0}"/>
              </a:ext>
            </a:extLst>
          </p:cNvPr>
          <p:cNvSpPr>
            <a:spLocks noGrp="1"/>
          </p:cNvSpPr>
          <p:nvPr>
            <p:ph sz="quarter" idx="10"/>
          </p:nvPr>
        </p:nvSpPr>
        <p:spPr>
          <a:xfrm>
            <a:off x="457200" y="1832263"/>
            <a:ext cx="4038600" cy="4346864"/>
          </a:xfrm>
        </p:spPr>
        <p:txBody>
          <a:bodyPr>
            <a:normAutofit/>
          </a:bodyPr>
          <a:lstStyle/>
          <a:p>
            <a:pPr>
              <a:spcAft>
                <a:spcPts val="1800"/>
              </a:spcAft>
            </a:pPr>
            <a:r>
              <a:rPr lang="en-US" i="1" dirty="0"/>
              <a:t> EXAMPLE:</a:t>
            </a:r>
          </a:p>
          <a:p>
            <a:r>
              <a:rPr lang="en-US" i="1" dirty="0"/>
              <a:t>Adrianna rented her lake house for 90 days for $13,500, and she and her family used it for 50 days.</a:t>
            </a:r>
          </a:p>
          <a:p>
            <a:r>
              <a:rPr lang="en-US" b="1" i="1" dirty="0"/>
              <a:t>Categorized as</a:t>
            </a:r>
          </a:p>
          <a:p>
            <a:r>
              <a:rPr lang="en-US" b="1" i="1" dirty="0"/>
              <a:t>personal/rental</a:t>
            </a:r>
          </a:p>
        </p:txBody>
      </p:sp>
      <p:pic>
        <p:nvPicPr>
          <p:cNvPr id="7" name="Picture 4" descr="null">
            <a:extLst>
              <a:ext uri="{FF2B5EF4-FFF2-40B4-BE49-F238E27FC236}">
                <a16:creationId xmlns:a16="http://schemas.microsoft.com/office/drawing/2014/main" xmlns="" id="{3D9DD101-87EB-4094-8A27-18A6C8E2707C}"/>
              </a:ex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2057400"/>
            <a:ext cx="3022023" cy="4121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1363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Vacation Homes Review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lstStyle/>
          <a:p>
            <a:pPr>
              <a:spcAft>
                <a:spcPts val="1800"/>
              </a:spcAft>
            </a:pPr>
            <a:r>
              <a:rPr lang="en-US" i="1" dirty="0"/>
              <a:t>Darren rented his house at the lake for 48 days for $9,000 and stayed there on weekends with his family for a total of 18 days. During his stay, he worked to replace the roof for 6 days, while his family went out on the boat and fished.</a:t>
            </a:r>
          </a:p>
          <a:p>
            <a:r>
              <a:rPr lang="en-US" i="1" dirty="0"/>
              <a:t>How should this property be categorized?</a:t>
            </a:r>
          </a:p>
        </p:txBody>
      </p:sp>
    </p:spTree>
    <p:extLst>
      <p:ext uri="{BB962C8B-B14F-4D97-AF65-F5344CB8AC3E}">
        <p14:creationId xmlns:p14="http://schemas.microsoft.com/office/powerpoint/2010/main" val="2516364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E96374-D67A-4DD3-9A61-AE39EBB7FC1E}"/>
              </a:ext>
            </a:extLst>
          </p:cNvPr>
          <p:cNvSpPr>
            <a:spLocks noGrp="1"/>
          </p:cNvSpPr>
          <p:nvPr>
            <p:ph type="title"/>
          </p:nvPr>
        </p:nvSpPr>
        <p:spPr/>
        <p:txBody>
          <a:bodyPr/>
          <a:lstStyle/>
          <a:p>
            <a:r>
              <a:rPr lang="en-US" altLang="en-US" sz="3200" dirty="0"/>
              <a:t>Learning Objective #1: Rental Property </a:t>
            </a:r>
            <a:r>
              <a:rPr lang="en-US" altLang="en-US" sz="1800" dirty="0"/>
              <a:t>1 of 6</a:t>
            </a:r>
            <a:endParaRPr lang="en-US" sz="1800" dirty="0"/>
          </a:p>
        </p:txBody>
      </p:sp>
      <p:sp>
        <p:nvSpPr>
          <p:cNvPr id="3" name="Content Placeholder 2">
            <a:extLst>
              <a:ext uri="{FF2B5EF4-FFF2-40B4-BE49-F238E27FC236}">
                <a16:creationId xmlns:a16="http://schemas.microsoft.com/office/drawing/2014/main" xmlns="" id="{609C6B2E-0490-4B3B-B84E-EA0332EF6AB3}"/>
              </a:ext>
            </a:extLst>
          </p:cNvPr>
          <p:cNvSpPr>
            <a:spLocks noGrp="1"/>
          </p:cNvSpPr>
          <p:nvPr>
            <p:ph sz="quarter" idx="10"/>
          </p:nvPr>
        </p:nvSpPr>
        <p:spPr>
          <a:xfrm>
            <a:off x="457200" y="1981200"/>
            <a:ext cx="8229600" cy="4572000"/>
          </a:xfrm>
        </p:spPr>
        <p:txBody>
          <a:bodyPr/>
          <a:lstStyle/>
          <a:p>
            <a:pPr>
              <a:spcAft>
                <a:spcPts val="1800"/>
              </a:spcAft>
            </a:pPr>
            <a:r>
              <a:rPr lang="en-US" dirty="0"/>
              <a:t>Income and expenses from rental property are generally reported on Schedule E.</a:t>
            </a:r>
          </a:p>
          <a:p>
            <a:r>
              <a:rPr lang="en-US" dirty="0"/>
              <a:t>All ordinary and necessary expenses related to a rental property are deductible.</a:t>
            </a:r>
          </a:p>
        </p:txBody>
      </p:sp>
    </p:spTree>
    <p:extLst>
      <p:ext uri="{BB962C8B-B14F-4D97-AF65-F5344CB8AC3E}">
        <p14:creationId xmlns:p14="http://schemas.microsoft.com/office/powerpoint/2010/main" val="36804590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Vacation Homes Review </a:t>
            </a:r>
            <a:r>
              <a:rPr lang="en-US" altLang="en-US" sz="1800" dirty="0"/>
              <a:t>2 of 2</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lstStyle/>
          <a:p>
            <a:r>
              <a:rPr lang="en-US" b="1" i="1" dirty="0"/>
              <a:t>Categorized as primarily rental.</a:t>
            </a:r>
          </a:p>
          <a:p>
            <a:pPr>
              <a:spcAft>
                <a:spcPts val="1800"/>
              </a:spcAft>
            </a:pPr>
            <a:r>
              <a:rPr lang="en-US" dirty="0"/>
              <a:t>A rental property that is </a:t>
            </a:r>
            <a:r>
              <a:rPr lang="en-US" u="sng" dirty="0"/>
              <a:t>used </a:t>
            </a:r>
            <a:r>
              <a:rPr lang="en-US" i="1" u="sng" dirty="0"/>
              <a:t>no more </a:t>
            </a:r>
            <a:r>
              <a:rPr lang="en-US" u="sng" dirty="0"/>
              <a:t>than 14 days for personal purposes (or 10% of total rental days, whichever is greater),</a:t>
            </a:r>
            <a:r>
              <a:rPr lang="en-US" dirty="0"/>
              <a:t> is considered </a:t>
            </a:r>
            <a:r>
              <a:rPr lang="en-US" i="1" u="sng" dirty="0"/>
              <a:t>primarily rental </a:t>
            </a:r>
            <a:r>
              <a:rPr lang="en-US" dirty="0"/>
              <a:t>property.</a:t>
            </a:r>
          </a:p>
          <a:p>
            <a:r>
              <a:rPr lang="en-US" dirty="0"/>
              <a:t>Darren’s personal use days is 12 days (18−6)!</a:t>
            </a:r>
          </a:p>
          <a:p>
            <a:r>
              <a:rPr lang="en-US" dirty="0"/>
              <a:t>The days spent working on the roof does NOT count as personal days!</a:t>
            </a:r>
          </a:p>
        </p:txBody>
      </p:sp>
    </p:spTree>
    <p:extLst>
      <p:ext uri="{BB962C8B-B14F-4D97-AF65-F5344CB8AC3E}">
        <p14:creationId xmlns:p14="http://schemas.microsoft.com/office/powerpoint/2010/main" val="32942658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Reporting Vacation Homes </a:t>
            </a:r>
            <a:r>
              <a:rPr lang="en-US" altLang="en-US" sz="1800" dirty="0"/>
              <a:t>1 of 4</a:t>
            </a:r>
            <a:endParaRPr lang="en-US" sz="1800"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381000" y="1752600"/>
            <a:ext cx="8305800" cy="4800600"/>
          </a:xfrm>
        </p:spPr>
        <p:txBody>
          <a:bodyPr>
            <a:noAutofit/>
          </a:bodyPr>
          <a:lstStyle/>
          <a:p>
            <a:pPr>
              <a:spcBef>
                <a:spcPts val="624"/>
              </a:spcBef>
              <a:spcAft>
                <a:spcPts val="1800"/>
              </a:spcAft>
            </a:pPr>
            <a:r>
              <a:rPr lang="en-US" altLang="en-US" sz="2200" dirty="0"/>
              <a:t>Rental expenses must be allocated between personal and rental use. This is true for a </a:t>
            </a:r>
            <a:r>
              <a:rPr lang="en-US" altLang="en-US" sz="2200" b="1" u="sng" dirty="0"/>
              <a:t>personal/rental property or a primarily rental </a:t>
            </a:r>
            <a:r>
              <a:rPr lang="en-US" altLang="en-US" sz="2200" b="1" dirty="0"/>
              <a:t>property. </a:t>
            </a:r>
            <a:r>
              <a:rPr lang="en-US" altLang="en-US" sz="2200" dirty="0"/>
              <a:t>There are two methods available:</a:t>
            </a:r>
          </a:p>
          <a:p>
            <a:pPr marL="342900" lvl="1" indent="-342900">
              <a:spcBef>
                <a:spcPts val="624"/>
              </a:spcBef>
            </a:pPr>
            <a:r>
              <a:rPr lang="en-US" altLang="en-US" sz="2200" i="1" u="sng" dirty="0"/>
              <a:t>The IRS method</a:t>
            </a:r>
            <a:r>
              <a:rPr lang="en-US" altLang="en-US" sz="2200" dirty="0"/>
              <a:t>. Allocated based on the ratio of the number of days of rental use to the total number of days used.</a:t>
            </a:r>
          </a:p>
          <a:p>
            <a:pPr marL="342900" lvl="1" indent="-342900">
              <a:spcBef>
                <a:spcPts val="624"/>
              </a:spcBef>
            </a:pPr>
            <a:r>
              <a:rPr lang="en-US" altLang="en-US" sz="2200" i="1" u="sng" dirty="0"/>
              <a:t>The Tax Court method</a:t>
            </a:r>
            <a:r>
              <a:rPr lang="en-US" altLang="en-US" sz="2200" i="1" dirty="0"/>
              <a:t>. </a:t>
            </a:r>
            <a:r>
              <a:rPr lang="en-US" altLang="en-US" sz="2200" dirty="0"/>
              <a:t>Interest and taxes are allocated based on the ratio of the number of days of rental use to the number of days in the year (365 days). The remaining expenses are allocated using the IRS method.</a:t>
            </a:r>
          </a:p>
        </p:txBody>
      </p:sp>
    </p:spTree>
    <p:extLst>
      <p:ext uri="{BB962C8B-B14F-4D97-AF65-F5344CB8AC3E}">
        <p14:creationId xmlns:p14="http://schemas.microsoft.com/office/powerpoint/2010/main" val="37073915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Reporting Vacation Homes </a:t>
            </a:r>
            <a:r>
              <a:rPr lang="en-US" altLang="en-US" sz="1800" dirty="0"/>
              <a:t>2 of 4</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533400" y="1752600"/>
            <a:ext cx="8229600" cy="4800600"/>
          </a:xfrm>
        </p:spPr>
        <p:txBody>
          <a:bodyPr>
            <a:normAutofit/>
          </a:bodyPr>
          <a:lstStyle/>
          <a:p>
            <a:pPr>
              <a:spcBef>
                <a:spcPts val="624"/>
              </a:spcBef>
            </a:pPr>
            <a:r>
              <a:rPr lang="en-US" altLang="en-US" sz="2200" b="1" dirty="0"/>
              <a:t>The IRS method vs. Tax Court method:</a:t>
            </a:r>
          </a:p>
          <a:p>
            <a:pPr marL="342900" indent="-342900">
              <a:spcBef>
                <a:spcPts val="624"/>
              </a:spcBef>
              <a:spcAft>
                <a:spcPts val="1800"/>
              </a:spcAft>
              <a:buFont typeface="Arial" panose="020B0604020202020204" pitchFamily="34" charset="0"/>
              <a:buChar char="•"/>
            </a:pPr>
            <a:r>
              <a:rPr lang="en-US" altLang="en-US" sz="2200" dirty="0"/>
              <a:t>A rental property has the following expenses: $4,300 of mortgage interest, $2,300 of property taxes, $1,000 in repairs &amp; maintenance and $2,500 in depreciation.</a:t>
            </a:r>
          </a:p>
          <a:p>
            <a:pPr marL="342900" lvl="1" indent="-342900">
              <a:spcBef>
                <a:spcPts val="624"/>
              </a:spcBef>
              <a:spcAft>
                <a:spcPts val="1800"/>
              </a:spcAft>
            </a:pPr>
            <a:r>
              <a:rPr lang="en-US" altLang="en-US" sz="2200" dirty="0"/>
              <a:t>The rental income from the property was $6,300.The property was used 22 days for personal use and rented for 84 days.</a:t>
            </a:r>
          </a:p>
          <a:p>
            <a:pPr marL="342900" lvl="1" indent="-342900">
              <a:spcBef>
                <a:spcPts val="624"/>
              </a:spcBef>
              <a:spcAft>
                <a:spcPts val="1800"/>
              </a:spcAft>
            </a:pPr>
            <a:r>
              <a:rPr lang="en-US" altLang="en-US" sz="2200" i="1" u="sng" dirty="0"/>
              <a:t>THIS PROPERTY IS CONSIDERED </a:t>
            </a:r>
            <a:r>
              <a:rPr lang="en-US" altLang="en-US" sz="2200" b="1" i="1" u="sng" dirty="0"/>
              <a:t>PERSONAL/RENTAL</a:t>
            </a:r>
            <a:r>
              <a:rPr lang="en-US" altLang="en-US" sz="2200" i="1" u="sng" dirty="0"/>
              <a:t> PROPERTY. All expenses must be allocated.</a:t>
            </a:r>
          </a:p>
        </p:txBody>
      </p:sp>
    </p:spTree>
    <p:extLst>
      <p:ext uri="{BB962C8B-B14F-4D97-AF65-F5344CB8AC3E}">
        <p14:creationId xmlns:p14="http://schemas.microsoft.com/office/powerpoint/2010/main" val="16261585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Reporting Vacation Homes </a:t>
            </a:r>
            <a:r>
              <a:rPr lang="en-US" altLang="en-US" sz="1800" dirty="0"/>
              <a:t>3 of 4</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828800"/>
            <a:ext cx="8305800" cy="762000"/>
          </a:xfrm>
        </p:spPr>
        <p:txBody>
          <a:bodyPr>
            <a:normAutofit/>
          </a:bodyPr>
          <a:lstStyle/>
          <a:p>
            <a:r>
              <a:rPr lang="en-US" altLang="en-US" sz="1800" i="1" u="sng" dirty="0"/>
              <a:t>IRS method:</a:t>
            </a:r>
            <a:r>
              <a:rPr lang="en-US" altLang="en-US" sz="1800" i="1" dirty="0"/>
              <a:t> </a:t>
            </a:r>
            <a:r>
              <a:rPr lang="en-US" altLang="en-US" sz="1800" dirty="0"/>
              <a:t>The ratio for allocation would be 84/106</a:t>
            </a:r>
          </a:p>
          <a:p>
            <a:r>
              <a:rPr lang="en-US" altLang="en-US" sz="1800" dirty="0"/>
              <a:t>FOR ALL EXPENSES (22 + 84 = 106).</a:t>
            </a:r>
          </a:p>
        </p:txBody>
      </p:sp>
      <p:graphicFrame>
        <p:nvGraphicFramePr>
          <p:cNvPr id="5" name="Object 4">
            <a:extLst>
              <a:ext uri="{FF2B5EF4-FFF2-40B4-BE49-F238E27FC236}">
                <a16:creationId xmlns:a16="http://schemas.microsoft.com/office/drawing/2014/main" xmlns="" id="{82F22B83-6BD3-4627-B759-307DB7D825E3}"/>
              </a:ext>
            </a:extLst>
          </p:cNvPr>
          <p:cNvGraphicFramePr>
            <a:graphicFrameLocks noChangeAspect="1"/>
          </p:cNvGraphicFramePr>
          <p:nvPr>
            <p:extLst>
              <p:ext uri="{D42A27DB-BD31-4B8C-83A1-F6EECF244321}">
                <p14:modId xmlns:p14="http://schemas.microsoft.com/office/powerpoint/2010/main" val="1328062163"/>
              </p:ext>
            </p:extLst>
          </p:nvPr>
        </p:nvGraphicFramePr>
        <p:xfrm>
          <a:off x="531813" y="2667000"/>
          <a:ext cx="4678362" cy="2473325"/>
        </p:xfrm>
        <a:graphic>
          <a:graphicData uri="http://schemas.openxmlformats.org/presentationml/2006/ole">
            <mc:AlternateContent xmlns:mc="http://schemas.openxmlformats.org/markup-compatibility/2006">
              <mc:Choice xmlns:v="urn:schemas-microsoft-com:vml" Requires="v">
                <p:oleObj spid="_x0000_s1168" name="Equation" r:id="rId3" imgW="2641320" imgH="1396800" progId="Equation.DSMT4">
                  <p:embed/>
                </p:oleObj>
              </mc:Choice>
              <mc:Fallback>
                <p:oleObj name="Equation" r:id="rId3" imgW="2641320" imgH="1396800" progId="Equation.DSMT4">
                  <p:embed/>
                  <p:pic>
                    <p:nvPicPr>
                      <p:cNvPr id="0" name=""/>
                      <p:cNvPicPr/>
                      <p:nvPr/>
                    </p:nvPicPr>
                    <p:blipFill>
                      <a:blip r:embed="rId4"/>
                      <a:stretch>
                        <a:fillRect/>
                      </a:stretch>
                    </p:blipFill>
                    <p:spPr>
                      <a:xfrm>
                        <a:off x="531813" y="2667000"/>
                        <a:ext cx="4678362" cy="2473325"/>
                      </a:xfrm>
                      <a:prstGeom prst="rect">
                        <a:avLst/>
                      </a:prstGeom>
                    </p:spPr>
                  </p:pic>
                </p:oleObj>
              </mc:Fallback>
            </mc:AlternateContent>
          </a:graphicData>
        </a:graphic>
      </p:graphicFrame>
      <p:sp>
        <p:nvSpPr>
          <p:cNvPr id="4" name="Content Placeholder 3">
            <a:extLst>
              <a:ext uri="{FF2B5EF4-FFF2-40B4-BE49-F238E27FC236}">
                <a16:creationId xmlns:a16="http://schemas.microsoft.com/office/drawing/2014/main" xmlns="" id="{A9621CFB-A9B6-4247-BC4B-C54282CEA4C1}"/>
              </a:ext>
            </a:extLst>
          </p:cNvPr>
          <p:cNvSpPr>
            <a:spLocks noGrp="1"/>
          </p:cNvSpPr>
          <p:nvPr>
            <p:ph sz="quarter" idx="11"/>
          </p:nvPr>
        </p:nvSpPr>
        <p:spPr>
          <a:xfrm>
            <a:off x="457200" y="5240482"/>
            <a:ext cx="8534400" cy="1177636"/>
          </a:xfrm>
        </p:spPr>
        <p:txBody>
          <a:bodyPr>
            <a:noAutofit/>
          </a:bodyPr>
          <a:lstStyle/>
          <a:p>
            <a:r>
              <a:rPr lang="en-US" sz="1800" b="1" i="1" dirty="0"/>
              <a:t>Depreciation is actually $1,981 but it is limited to available income since this is a personal/rental property; the amount you report on Schedule E would be $0. REMEMBER: you cannot have a net loss on personal/rental homes!</a:t>
            </a:r>
          </a:p>
        </p:txBody>
      </p:sp>
    </p:spTree>
    <p:extLst>
      <p:ext uri="{BB962C8B-B14F-4D97-AF65-F5344CB8AC3E}">
        <p14:creationId xmlns:p14="http://schemas.microsoft.com/office/powerpoint/2010/main" val="1445068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Reporting Vacation Homes </a:t>
            </a:r>
            <a:r>
              <a:rPr lang="en-US" altLang="en-US" sz="1800" dirty="0"/>
              <a:t>4 of 4</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381000" y="1752600"/>
            <a:ext cx="8534400" cy="1219200"/>
          </a:xfrm>
        </p:spPr>
        <p:txBody>
          <a:bodyPr>
            <a:noAutofit/>
          </a:bodyPr>
          <a:lstStyle/>
          <a:p>
            <a:pPr>
              <a:spcBef>
                <a:spcPts val="624"/>
              </a:spcBef>
            </a:pPr>
            <a:r>
              <a:rPr lang="en-US" altLang="en-US" sz="1800" i="1" u="sng" dirty="0"/>
              <a:t>Tax Court method: </a:t>
            </a:r>
            <a:r>
              <a:rPr lang="en-US" altLang="en-US" sz="1800" dirty="0"/>
              <a:t>The ratio for allocation would be </a:t>
            </a:r>
            <a:r>
              <a:rPr lang="en-US" altLang="en-US" sz="1800" b="1" dirty="0"/>
              <a:t>84/365</a:t>
            </a:r>
            <a:r>
              <a:rPr lang="en-US" altLang="en-US" sz="1800" dirty="0"/>
              <a:t> for interest and taxes AND </a:t>
            </a:r>
            <a:r>
              <a:rPr lang="en-US" altLang="en-US" sz="1800" b="1" dirty="0"/>
              <a:t>84/106</a:t>
            </a:r>
            <a:r>
              <a:rPr lang="en-US" altLang="en-US" sz="1800" dirty="0"/>
              <a:t> FOR ALL OTHER EXPENSES. Tax Court allows 365 days for interest &amp; taxes only – usually a higher overall deduction.</a:t>
            </a:r>
          </a:p>
        </p:txBody>
      </p:sp>
      <p:graphicFrame>
        <p:nvGraphicFramePr>
          <p:cNvPr id="6" name="Object 5"/>
          <p:cNvGraphicFramePr>
            <a:graphicFrameLocks noChangeAspect="1"/>
          </p:cNvGraphicFramePr>
          <p:nvPr>
            <p:extLst>
              <p:ext uri="{D42A27DB-BD31-4B8C-83A1-F6EECF244321}">
                <p14:modId xmlns:p14="http://schemas.microsoft.com/office/powerpoint/2010/main" val="4040002"/>
              </p:ext>
            </p:extLst>
          </p:nvPr>
        </p:nvGraphicFramePr>
        <p:xfrm>
          <a:off x="533400" y="3013075"/>
          <a:ext cx="4746625" cy="2473325"/>
        </p:xfrm>
        <a:graphic>
          <a:graphicData uri="http://schemas.openxmlformats.org/presentationml/2006/ole">
            <mc:AlternateContent xmlns:mc="http://schemas.openxmlformats.org/markup-compatibility/2006">
              <mc:Choice xmlns:v="urn:schemas-microsoft-com:vml" Requires="v">
                <p:oleObj spid="_x0000_s2191" name="Equation" r:id="rId4" imgW="2679480" imgH="1396800" progId="Equation.DSMT4">
                  <p:embed/>
                </p:oleObj>
              </mc:Choice>
              <mc:Fallback>
                <p:oleObj name="Equation" r:id="rId4" imgW="2679480" imgH="1396800" progId="Equation.DSMT4">
                  <p:embed/>
                  <p:pic>
                    <p:nvPicPr>
                      <p:cNvPr id="0" name="Object 4"/>
                      <p:cNvPicPr>
                        <a:picLocks noChangeAspect="1" noChangeArrowheads="1"/>
                      </p:cNvPicPr>
                      <p:nvPr/>
                    </p:nvPicPr>
                    <p:blipFill>
                      <a:blip r:embed="rId5"/>
                      <a:srcRect/>
                      <a:stretch>
                        <a:fillRect/>
                      </a:stretch>
                    </p:blipFill>
                    <p:spPr bwMode="auto">
                      <a:xfrm>
                        <a:off x="533400" y="3013075"/>
                        <a:ext cx="4746625"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Content Placeholder 3">
            <a:extLst>
              <a:ext uri="{FF2B5EF4-FFF2-40B4-BE49-F238E27FC236}">
                <a16:creationId xmlns:a16="http://schemas.microsoft.com/office/drawing/2014/main" xmlns="" id="{A9621CFB-A9B6-4247-BC4B-C54282CEA4C1}"/>
              </a:ext>
            </a:extLst>
          </p:cNvPr>
          <p:cNvSpPr>
            <a:spLocks noGrp="1"/>
          </p:cNvSpPr>
          <p:nvPr>
            <p:ph sz="quarter" idx="11"/>
          </p:nvPr>
        </p:nvSpPr>
        <p:spPr>
          <a:xfrm>
            <a:off x="533400" y="5562600"/>
            <a:ext cx="8305800" cy="914400"/>
          </a:xfrm>
        </p:spPr>
        <p:txBody>
          <a:bodyPr>
            <a:noAutofit/>
          </a:bodyPr>
          <a:lstStyle/>
          <a:p>
            <a:r>
              <a:rPr lang="en-US" sz="1800" b="1" i="1" dirty="0"/>
              <a:t>These amounts would be reported on Schedule E. The amounts NOT deducted above for interest and taxes will still be deductible in Schedule A.</a:t>
            </a:r>
          </a:p>
        </p:txBody>
      </p:sp>
    </p:spTree>
    <p:extLst>
      <p:ext uri="{BB962C8B-B14F-4D97-AF65-F5344CB8AC3E}">
        <p14:creationId xmlns:p14="http://schemas.microsoft.com/office/powerpoint/2010/main" val="21748425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a:xfrm>
            <a:off x="45720" y="152267"/>
            <a:ext cx="9052560" cy="1521333"/>
          </a:xfrm>
        </p:spPr>
        <p:txBody>
          <a:bodyPr/>
          <a:lstStyle/>
          <a:p>
            <a:r>
              <a:rPr lang="en-US" altLang="en-US" sz="3200" dirty="0"/>
              <a:t>Reporting Vacation Homes Review </a:t>
            </a:r>
            <a:r>
              <a:rPr lang="en-US" altLang="en-US" sz="1800" dirty="0"/>
              <a:t>1 of 4</a:t>
            </a:r>
            <a:endParaRPr lang="en-US" sz="1800"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98763" y="1756923"/>
            <a:ext cx="8188037" cy="2129277"/>
          </a:xfrm>
        </p:spPr>
        <p:txBody>
          <a:bodyPr>
            <a:normAutofit/>
          </a:bodyPr>
          <a:lstStyle/>
          <a:p>
            <a:r>
              <a:rPr lang="en-US" altLang="en-US" i="1" dirty="0"/>
              <a:t>Jane &amp; Richard own a vacation home. During the year they rented the home for </a:t>
            </a:r>
            <a:r>
              <a:rPr lang="en-US" altLang="en-US" b="1" i="1" dirty="0"/>
              <a:t>75 days </a:t>
            </a:r>
            <a:r>
              <a:rPr lang="en-US" altLang="en-US" i="1" dirty="0"/>
              <a:t>and used it for personal use for </a:t>
            </a:r>
            <a:r>
              <a:rPr lang="en-US" altLang="en-US" b="1" i="1" dirty="0"/>
              <a:t>30 days</a:t>
            </a:r>
            <a:r>
              <a:rPr lang="en-US" altLang="en-US" i="1" dirty="0"/>
              <a:t>. The following are income and expenses related to the property:</a:t>
            </a:r>
          </a:p>
        </p:txBody>
      </p:sp>
      <p:graphicFrame>
        <p:nvGraphicFramePr>
          <p:cNvPr id="5" name="Table 4">
            <a:extLst>
              <a:ext uri="{FF2B5EF4-FFF2-40B4-BE49-F238E27FC236}">
                <a16:creationId xmlns:a16="http://schemas.microsoft.com/office/drawing/2014/main" xmlns="" id="{F1A80FFA-528A-42A8-9EF2-C6876762424D}"/>
              </a:ext>
            </a:extLst>
          </p:cNvPr>
          <p:cNvGraphicFramePr>
            <a:graphicFrameLocks noGrp="1"/>
          </p:cNvGraphicFramePr>
          <p:nvPr>
            <p:extLst>
              <p:ext uri="{D42A27DB-BD31-4B8C-83A1-F6EECF244321}">
                <p14:modId xmlns:p14="http://schemas.microsoft.com/office/powerpoint/2010/main" val="1904255393"/>
              </p:ext>
            </p:extLst>
          </p:nvPr>
        </p:nvGraphicFramePr>
        <p:xfrm>
          <a:off x="2133600" y="3987767"/>
          <a:ext cx="5257800" cy="2260632"/>
        </p:xfrm>
        <a:graphic>
          <a:graphicData uri="http://schemas.openxmlformats.org/drawingml/2006/table">
            <a:tbl>
              <a:tblPr firstRow="1" bandRow="1">
                <a:tableStyleId>{5940675A-B579-460E-94D1-54222C63F5DA}</a:tableStyleId>
              </a:tblPr>
              <a:tblGrid>
                <a:gridCol w="3706483">
                  <a:extLst>
                    <a:ext uri="{9D8B030D-6E8A-4147-A177-3AD203B41FA5}">
                      <a16:colId xmlns:a16="http://schemas.microsoft.com/office/drawing/2014/main" xmlns="" val="3167531434"/>
                    </a:ext>
                  </a:extLst>
                </a:gridCol>
                <a:gridCol w="1551317">
                  <a:extLst>
                    <a:ext uri="{9D8B030D-6E8A-4147-A177-3AD203B41FA5}">
                      <a16:colId xmlns:a16="http://schemas.microsoft.com/office/drawing/2014/main" xmlns="" val="3022612868"/>
                    </a:ext>
                  </a:extLst>
                </a:gridCol>
              </a:tblGrid>
              <a:tr h="376772">
                <a:tc>
                  <a:txBody>
                    <a:bodyPr/>
                    <a:lstStyle/>
                    <a:p>
                      <a:pPr algn="l" fontAlgn="b"/>
                      <a:r>
                        <a:rPr lang="en-US" sz="1800" i="1" u="none" strike="noStrike" dirty="0">
                          <a:effectLst/>
                          <a:latin typeface="Verdana" panose="020B0604030504040204" pitchFamily="34" charset="0"/>
                          <a:ea typeface="Verdana" panose="020B0604030504040204" pitchFamily="34" charset="0"/>
                          <a:cs typeface="Verdana" panose="020B0604030504040204" pitchFamily="34" charset="0"/>
                        </a:rPr>
                        <a:t>Rental income</a:t>
                      </a:r>
                      <a:endParaRPr lang="en-US" sz="1800" b="0"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altLang="en-US" sz="1800" i="1" dirty="0">
                          <a:latin typeface="Verdana" panose="020B0604030504040204" pitchFamily="34" charset="0"/>
                          <a:ea typeface="Verdana" panose="020B0604030504040204" pitchFamily="34" charset="0"/>
                          <a:cs typeface="Verdana" panose="020B0604030504040204" pitchFamily="34" charset="0"/>
                        </a:rPr>
                        <a:t>$15,000</a:t>
                      </a:r>
                      <a:endParaRPr lang="en-US" sz="1800" b="0"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39565166"/>
                  </a:ext>
                </a:extLst>
              </a:tr>
              <a:tr h="376772">
                <a:tc>
                  <a:txBody>
                    <a:bodyPr/>
                    <a:lstStyle/>
                    <a:p>
                      <a:pPr algn="l" fontAlgn="b"/>
                      <a:r>
                        <a:rPr lang="en-US" sz="1800" i="1" u="none" strike="noStrike" dirty="0">
                          <a:effectLst/>
                          <a:latin typeface="Verdana" panose="020B0604030504040204" pitchFamily="34" charset="0"/>
                          <a:ea typeface="Verdana" panose="020B0604030504040204" pitchFamily="34" charset="0"/>
                          <a:cs typeface="Verdana" panose="020B0604030504040204" pitchFamily="34" charset="0"/>
                        </a:rPr>
                        <a:t>Mortgage interest</a:t>
                      </a:r>
                      <a:endParaRPr lang="en-US" sz="1800" b="0"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altLang="en-US" sz="1800" i="1" dirty="0">
                          <a:latin typeface="Verdana" panose="020B0604030504040204" pitchFamily="34" charset="0"/>
                          <a:ea typeface="Verdana" panose="020B0604030504040204" pitchFamily="34" charset="0"/>
                          <a:cs typeface="Verdana" panose="020B0604030504040204" pitchFamily="34" charset="0"/>
                        </a:rPr>
                        <a:t>   6,000</a:t>
                      </a:r>
                      <a:endParaRPr lang="en-US" sz="1800" b="0"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2074378321"/>
                  </a:ext>
                </a:extLst>
              </a:tr>
              <a:tr h="376772">
                <a:tc>
                  <a:txBody>
                    <a:bodyPr/>
                    <a:lstStyle/>
                    <a:p>
                      <a:pPr algn="l" fontAlgn="b"/>
                      <a:r>
                        <a:rPr lang="en-US" sz="1800" i="1" u="none" strike="noStrike" dirty="0">
                          <a:effectLst/>
                          <a:latin typeface="Verdana" panose="020B0604030504040204" pitchFamily="34" charset="0"/>
                          <a:ea typeface="Verdana" panose="020B0604030504040204" pitchFamily="34" charset="0"/>
                          <a:cs typeface="Verdana" panose="020B0604030504040204" pitchFamily="34" charset="0"/>
                        </a:rPr>
                        <a:t>Property Taxes</a:t>
                      </a:r>
                      <a:endParaRPr lang="en-US" sz="1800" b="0"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altLang="en-US" sz="1800" i="1" dirty="0">
                          <a:latin typeface="Verdana" panose="020B0604030504040204" pitchFamily="34" charset="0"/>
                          <a:ea typeface="Verdana" panose="020B0604030504040204" pitchFamily="34" charset="0"/>
                          <a:cs typeface="Verdana" panose="020B0604030504040204" pitchFamily="34" charset="0"/>
                        </a:rPr>
                        <a:t>   1,400</a:t>
                      </a:r>
                      <a:endParaRPr lang="en-US" sz="1800" b="0"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234511323"/>
                  </a:ext>
                </a:extLst>
              </a:tr>
              <a:tr h="376772">
                <a:tc>
                  <a:txBody>
                    <a:bodyPr/>
                    <a:lstStyle/>
                    <a:p>
                      <a:pPr algn="l" fontAlgn="b"/>
                      <a:r>
                        <a:rPr lang="en-US" sz="1800" i="1" u="none" strike="noStrike">
                          <a:effectLst/>
                          <a:latin typeface="Verdana" panose="020B0604030504040204" pitchFamily="34" charset="0"/>
                          <a:ea typeface="Verdana" panose="020B0604030504040204" pitchFamily="34" charset="0"/>
                          <a:cs typeface="Verdana" panose="020B0604030504040204" pitchFamily="34" charset="0"/>
                        </a:rPr>
                        <a:t>Insurance</a:t>
                      </a:r>
                      <a:endParaRPr lang="en-US" sz="1800" b="0" i="1"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altLang="en-US" sz="1800" i="1" dirty="0">
                          <a:latin typeface="Verdana" panose="020B0604030504040204" pitchFamily="34" charset="0"/>
                          <a:ea typeface="Verdana" panose="020B0604030504040204" pitchFamily="34" charset="0"/>
                          <a:cs typeface="Verdana" panose="020B0604030504040204" pitchFamily="34" charset="0"/>
                        </a:rPr>
                        <a:t>   1,000</a:t>
                      </a:r>
                      <a:endParaRPr lang="en-US" sz="1800" b="0"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953845674"/>
                  </a:ext>
                </a:extLst>
              </a:tr>
              <a:tr h="376772">
                <a:tc>
                  <a:txBody>
                    <a:bodyPr/>
                    <a:lstStyle/>
                    <a:p>
                      <a:pPr algn="l" fontAlgn="b"/>
                      <a:r>
                        <a:rPr lang="en-US" sz="1800" i="1" u="none" strike="noStrike">
                          <a:effectLst/>
                          <a:latin typeface="Verdana" panose="020B0604030504040204" pitchFamily="34" charset="0"/>
                          <a:ea typeface="Verdana" panose="020B0604030504040204" pitchFamily="34" charset="0"/>
                          <a:cs typeface="Verdana" panose="020B0604030504040204" pitchFamily="34" charset="0"/>
                        </a:rPr>
                        <a:t>Repairs &amp; maintenance</a:t>
                      </a:r>
                      <a:endParaRPr lang="en-US" sz="1800" b="0" i="1"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347663" indent="117475" algn="l" fontAlgn="b"/>
                      <a:r>
                        <a:rPr lang="en-US" altLang="en-US" sz="1800" i="1" dirty="0" smtClean="0">
                          <a:latin typeface="Verdana" panose="020B0604030504040204" pitchFamily="34" charset="0"/>
                          <a:ea typeface="Verdana" panose="020B0604030504040204" pitchFamily="34" charset="0"/>
                          <a:cs typeface="Verdana" panose="020B0604030504040204" pitchFamily="34" charset="0"/>
                        </a:rPr>
                        <a:t>800</a:t>
                      </a:r>
                      <a:endParaRPr lang="en-US" sz="1800" b="0"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613243597"/>
                  </a:ext>
                </a:extLst>
              </a:tr>
              <a:tr h="376772">
                <a:tc>
                  <a:txBody>
                    <a:bodyPr/>
                    <a:lstStyle/>
                    <a:p>
                      <a:pPr algn="l" fontAlgn="b"/>
                      <a:r>
                        <a:rPr lang="en-US" sz="1800" i="1" u="none" strike="noStrike" dirty="0">
                          <a:effectLst/>
                          <a:latin typeface="Verdana" panose="020B0604030504040204" pitchFamily="34" charset="0"/>
                          <a:ea typeface="Verdana" panose="020B0604030504040204" pitchFamily="34" charset="0"/>
                          <a:cs typeface="Verdana" panose="020B0604030504040204" pitchFamily="34" charset="0"/>
                        </a:rPr>
                        <a:t>Depreciation</a:t>
                      </a:r>
                      <a:endParaRPr lang="en-US" sz="1800" b="0"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altLang="en-US" sz="1800" i="1" dirty="0">
                          <a:latin typeface="Verdana" panose="020B0604030504040204" pitchFamily="34" charset="0"/>
                          <a:ea typeface="Verdana" panose="020B0604030504040204" pitchFamily="34" charset="0"/>
                          <a:cs typeface="Verdana" panose="020B0604030504040204" pitchFamily="34" charset="0"/>
                        </a:rPr>
                        <a:t>   2,000</a:t>
                      </a:r>
                      <a:endParaRPr lang="en-US" sz="1800" b="0"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4164160640"/>
                  </a:ext>
                </a:extLst>
              </a:tr>
            </a:tbl>
          </a:graphicData>
        </a:graphic>
      </p:graphicFrame>
    </p:spTree>
    <p:extLst>
      <p:ext uri="{BB962C8B-B14F-4D97-AF65-F5344CB8AC3E}">
        <p14:creationId xmlns:p14="http://schemas.microsoft.com/office/powerpoint/2010/main" val="23710747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a:xfrm>
            <a:off x="45720" y="152267"/>
            <a:ext cx="9052560" cy="1521333"/>
          </a:xfrm>
        </p:spPr>
        <p:txBody>
          <a:bodyPr/>
          <a:lstStyle/>
          <a:p>
            <a:r>
              <a:rPr lang="en-US" altLang="en-US" sz="3200" dirty="0"/>
              <a:t>Reporting Vacation Homes Review </a:t>
            </a:r>
            <a:r>
              <a:rPr lang="en-US" altLang="en-US" sz="1800" dirty="0"/>
              <a:t>2 of 4</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a:bodyPr>
          <a:lstStyle/>
          <a:p>
            <a:pPr>
              <a:spcAft>
                <a:spcPts val="1800"/>
              </a:spcAft>
              <a:buClr>
                <a:schemeClr val="tx1"/>
              </a:buClr>
            </a:pPr>
            <a:r>
              <a:rPr lang="en-US" altLang="en-US" i="1" dirty="0"/>
              <a:t>Which of the three categories of vacation rental property would apply to this property and why?</a:t>
            </a:r>
          </a:p>
          <a:p>
            <a:pPr>
              <a:buClr>
                <a:schemeClr val="tx1"/>
              </a:buClr>
            </a:pPr>
            <a:r>
              <a:rPr lang="en-US" altLang="en-US" b="1" i="1" dirty="0"/>
              <a:t>Answer:</a:t>
            </a:r>
          </a:p>
          <a:p>
            <a:pPr>
              <a:spcAft>
                <a:spcPts val="1800"/>
              </a:spcAft>
            </a:pPr>
            <a:r>
              <a:rPr lang="en-US" altLang="en-US" b="1" i="1" dirty="0"/>
              <a:t>Jane &amp; Richard’s home is categorized as </a:t>
            </a:r>
            <a:r>
              <a:rPr lang="en-US" altLang="en-US" b="1" i="1" u="sng" dirty="0"/>
              <a:t>personal/rental</a:t>
            </a:r>
            <a:r>
              <a:rPr lang="en-US" altLang="en-US" b="1" i="1" dirty="0"/>
              <a:t>; </a:t>
            </a:r>
          </a:p>
          <a:p>
            <a:r>
              <a:rPr lang="en-US" altLang="en-US" b="1" i="1" dirty="0"/>
              <a:t>It was rented for 15 days or more and used for personal use for greater than 14 days.</a:t>
            </a:r>
          </a:p>
        </p:txBody>
      </p:sp>
    </p:spTree>
    <p:extLst>
      <p:ext uri="{BB962C8B-B14F-4D97-AF65-F5344CB8AC3E}">
        <p14:creationId xmlns:p14="http://schemas.microsoft.com/office/powerpoint/2010/main" val="27618573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a:xfrm>
            <a:off x="45720" y="76200"/>
            <a:ext cx="9052560" cy="1673466"/>
          </a:xfrm>
        </p:spPr>
        <p:txBody>
          <a:bodyPr/>
          <a:lstStyle/>
          <a:p>
            <a:r>
              <a:rPr lang="en-US" altLang="en-US" sz="3200" dirty="0"/>
              <a:t>Reporting Vacation Homes Review </a:t>
            </a:r>
            <a:r>
              <a:rPr lang="en-US" altLang="en-US" sz="1800" dirty="0"/>
              <a:t>3 of 4</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64126" y="1981200"/>
            <a:ext cx="8222673" cy="1447800"/>
          </a:xfrm>
        </p:spPr>
        <p:txBody>
          <a:bodyPr>
            <a:noAutofit/>
          </a:bodyPr>
          <a:lstStyle/>
          <a:p>
            <a:pPr>
              <a:spcBef>
                <a:spcPts val="624"/>
              </a:spcBef>
              <a:buClr>
                <a:schemeClr val="tx1"/>
              </a:buClr>
            </a:pPr>
            <a:r>
              <a:rPr lang="en-US" altLang="en-US" sz="2000" i="1" dirty="0"/>
              <a:t>Using the IRS method, how much of the expenses can be allocated to Jane &amp; Richard’s rental property? </a:t>
            </a:r>
          </a:p>
          <a:p>
            <a:pPr>
              <a:spcBef>
                <a:spcPts val="624"/>
              </a:spcBef>
              <a:buClr>
                <a:schemeClr val="tx1"/>
              </a:buClr>
            </a:pPr>
            <a:r>
              <a:rPr lang="en-US" altLang="en-US" sz="2000" b="1" i="1" dirty="0"/>
              <a:t>Answer:</a:t>
            </a:r>
          </a:p>
          <a:p>
            <a:pPr>
              <a:spcBef>
                <a:spcPts val="624"/>
              </a:spcBef>
            </a:pPr>
            <a:r>
              <a:rPr lang="en-US" altLang="en-US" sz="2000" b="1" i="1" dirty="0"/>
              <a:t>Expenses to allocate is $8,000 as follows:</a:t>
            </a:r>
          </a:p>
        </p:txBody>
      </p:sp>
      <p:graphicFrame>
        <p:nvGraphicFramePr>
          <p:cNvPr id="5" name="Table 4">
            <a:extLst>
              <a:ext uri="{FF2B5EF4-FFF2-40B4-BE49-F238E27FC236}">
                <a16:creationId xmlns:a16="http://schemas.microsoft.com/office/drawing/2014/main" xmlns="" id="{F1A80FFA-528A-42A8-9EF2-C6876762424D}"/>
              </a:ext>
            </a:extLst>
          </p:cNvPr>
          <p:cNvGraphicFramePr>
            <a:graphicFrameLocks noGrp="1"/>
          </p:cNvGraphicFramePr>
          <p:nvPr>
            <p:extLst>
              <p:ext uri="{D42A27DB-BD31-4B8C-83A1-F6EECF244321}">
                <p14:modId xmlns:p14="http://schemas.microsoft.com/office/powerpoint/2010/main" val="770656635"/>
              </p:ext>
            </p:extLst>
          </p:nvPr>
        </p:nvGraphicFramePr>
        <p:xfrm>
          <a:off x="926465" y="3505200"/>
          <a:ext cx="4636135" cy="2194560"/>
        </p:xfrm>
        <a:graphic>
          <a:graphicData uri="http://schemas.openxmlformats.org/drawingml/2006/table">
            <a:tbl>
              <a:tblPr firstRow="1" bandRow="1">
                <a:tableStyleId>{5940675A-B579-460E-94D1-54222C63F5DA}</a:tableStyleId>
              </a:tblPr>
              <a:tblGrid>
                <a:gridCol w="3243580">
                  <a:extLst>
                    <a:ext uri="{9D8B030D-6E8A-4147-A177-3AD203B41FA5}">
                      <a16:colId xmlns:a16="http://schemas.microsoft.com/office/drawing/2014/main" xmlns="" val="3167531434"/>
                    </a:ext>
                  </a:extLst>
                </a:gridCol>
                <a:gridCol w="1392555">
                  <a:extLst>
                    <a:ext uri="{9D8B030D-6E8A-4147-A177-3AD203B41FA5}">
                      <a16:colId xmlns:a16="http://schemas.microsoft.com/office/drawing/2014/main" xmlns="" val="3022612868"/>
                    </a:ext>
                  </a:extLst>
                </a:gridCol>
              </a:tblGrid>
              <a:tr h="187565">
                <a:tc>
                  <a:txBody>
                    <a:bodyPr/>
                    <a:lstStyle/>
                    <a:p>
                      <a:pPr algn="l" fontAlgn="b"/>
                      <a:r>
                        <a:rPr lang="en-US" altLang="en-US" sz="1800" b="1" i="1" dirty="0">
                          <a:latin typeface="Verdana" panose="020B0604030504040204" pitchFamily="34" charset="0"/>
                          <a:ea typeface="Verdana" panose="020B0604030504040204" pitchFamily="34" charset="0"/>
                          <a:cs typeface="Verdana" panose="020B0604030504040204" pitchFamily="34" charset="0"/>
                        </a:rPr>
                        <a:t>Mortgage interest</a:t>
                      </a:r>
                      <a:endParaRPr lang="en-US" sz="1800" b="1"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altLang="en-US" sz="1800" b="1" i="1" dirty="0">
                          <a:latin typeface="Verdana" panose="020B0604030504040204" pitchFamily="34" charset="0"/>
                          <a:ea typeface="Verdana" panose="020B0604030504040204" pitchFamily="34" charset="0"/>
                          <a:cs typeface="Verdana" panose="020B0604030504040204" pitchFamily="34" charset="0"/>
                        </a:rPr>
                        <a:t>6,000</a:t>
                      </a:r>
                      <a:endParaRPr lang="en-US" sz="1800" b="1"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2539630728"/>
                  </a:ext>
                </a:extLst>
              </a:tr>
              <a:tr h="190500">
                <a:tc>
                  <a:txBody>
                    <a:bodyPr/>
                    <a:lstStyle/>
                    <a:p>
                      <a:pPr algn="l" fontAlgn="b"/>
                      <a:r>
                        <a:rPr lang="en-US" sz="1800" b="1" i="1" u="none" strike="noStrike" dirty="0">
                          <a:effectLst/>
                          <a:latin typeface="Verdana" panose="020B0604030504040204" pitchFamily="34" charset="0"/>
                          <a:ea typeface="Verdana" panose="020B0604030504040204" pitchFamily="34" charset="0"/>
                          <a:cs typeface="Verdana" panose="020B0604030504040204" pitchFamily="34" charset="0"/>
                        </a:rPr>
                        <a:t>Property Taxes</a:t>
                      </a:r>
                      <a:endParaRPr lang="en-US" sz="1800" b="1"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altLang="en-US" sz="1800" b="1" i="1" dirty="0">
                          <a:latin typeface="Verdana" panose="020B0604030504040204" pitchFamily="34" charset="0"/>
                          <a:ea typeface="Verdana" panose="020B0604030504040204" pitchFamily="34" charset="0"/>
                          <a:cs typeface="Verdana" panose="020B0604030504040204" pitchFamily="34" charset="0"/>
                        </a:rPr>
                        <a:t>1,400</a:t>
                      </a:r>
                      <a:endParaRPr lang="en-US" sz="1800" b="1"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234511323"/>
                  </a:ext>
                </a:extLst>
              </a:tr>
              <a:tr h="190500">
                <a:tc>
                  <a:txBody>
                    <a:bodyPr/>
                    <a:lstStyle/>
                    <a:p>
                      <a:pPr algn="l" fontAlgn="b"/>
                      <a:r>
                        <a:rPr lang="en-US" sz="1800" b="1" i="1" u="none" strike="noStrike" dirty="0">
                          <a:effectLst/>
                          <a:latin typeface="Verdana" panose="020B0604030504040204" pitchFamily="34" charset="0"/>
                          <a:ea typeface="Verdana" panose="020B0604030504040204" pitchFamily="34" charset="0"/>
                          <a:cs typeface="Verdana" panose="020B0604030504040204" pitchFamily="34" charset="0"/>
                        </a:rPr>
                        <a:t>Insurance</a:t>
                      </a:r>
                      <a:endParaRPr lang="en-US" sz="1800" b="1"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altLang="en-US" sz="1800" b="1" i="1" dirty="0">
                          <a:latin typeface="Verdana" panose="020B0604030504040204" pitchFamily="34" charset="0"/>
                          <a:ea typeface="Verdana" panose="020B0604030504040204" pitchFamily="34" charset="0"/>
                          <a:cs typeface="Verdana" panose="020B0604030504040204" pitchFamily="34" charset="0"/>
                        </a:rPr>
                        <a:t>1,000</a:t>
                      </a:r>
                      <a:endParaRPr lang="en-US" sz="1800" b="1"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953845674"/>
                  </a:ext>
                </a:extLst>
              </a:tr>
              <a:tr h="190500">
                <a:tc>
                  <a:txBody>
                    <a:bodyPr/>
                    <a:lstStyle/>
                    <a:p>
                      <a:pPr algn="l" fontAlgn="b"/>
                      <a:r>
                        <a:rPr lang="en-US" sz="1800" b="1" i="1" u="none" strike="noStrike" dirty="0">
                          <a:effectLst/>
                          <a:latin typeface="Verdana" panose="020B0604030504040204" pitchFamily="34" charset="0"/>
                          <a:ea typeface="Verdana" panose="020B0604030504040204" pitchFamily="34" charset="0"/>
                          <a:cs typeface="Verdana" panose="020B0604030504040204" pitchFamily="34" charset="0"/>
                        </a:rPr>
                        <a:t>Repairs &amp; maintenance</a:t>
                      </a:r>
                      <a:endParaRPr lang="en-US" sz="1800" b="1"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altLang="en-US" sz="1800" b="1" i="1" dirty="0">
                          <a:latin typeface="Verdana" panose="020B0604030504040204" pitchFamily="34" charset="0"/>
                          <a:ea typeface="Verdana" panose="020B0604030504040204" pitchFamily="34" charset="0"/>
                          <a:cs typeface="Verdana" panose="020B0604030504040204" pitchFamily="34" charset="0"/>
                        </a:rPr>
                        <a:t>800</a:t>
                      </a:r>
                      <a:endParaRPr lang="en-US" sz="1800" b="1"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613243597"/>
                  </a:ext>
                </a:extLst>
              </a:tr>
              <a:tr h="190500">
                <a:tc>
                  <a:txBody>
                    <a:bodyPr/>
                    <a:lstStyle/>
                    <a:p>
                      <a:pPr algn="l" fontAlgn="b"/>
                      <a:r>
                        <a:rPr lang="en-US" sz="1800" b="1" i="1" u="none" strike="noStrike" dirty="0">
                          <a:effectLst/>
                          <a:latin typeface="Verdana" panose="020B0604030504040204" pitchFamily="34" charset="0"/>
                          <a:ea typeface="Verdana" panose="020B0604030504040204" pitchFamily="34" charset="0"/>
                          <a:cs typeface="Verdana" panose="020B0604030504040204" pitchFamily="34" charset="0"/>
                        </a:rPr>
                        <a:t>Depreciation</a:t>
                      </a:r>
                      <a:endParaRPr lang="en-US" sz="1800" b="1"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altLang="en-US" sz="1800" b="1" i="1" u="sng" dirty="0">
                          <a:latin typeface="Verdana" panose="020B0604030504040204" pitchFamily="34" charset="0"/>
                          <a:ea typeface="Verdana" panose="020B0604030504040204" pitchFamily="34" charset="0"/>
                          <a:cs typeface="Verdana" panose="020B0604030504040204" pitchFamily="34" charset="0"/>
                        </a:rPr>
                        <a:t>2,000</a:t>
                      </a:r>
                      <a:endParaRPr lang="en-US" sz="1800" b="1" i="1" u="sng"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4164160640"/>
                  </a:ext>
                </a:extLst>
              </a:tr>
              <a:tr h="190500">
                <a:tc>
                  <a:txBody>
                    <a:bodyPr/>
                    <a:lstStyle/>
                    <a:p>
                      <a:pPr algn="l" fontAlgn="b"/>
                      <a:r>
                        <a:rPr lang="en-US" altLang="en-US" sz="1800" b="1" i="1" u="sng" dirty="0">
                          <a:latin typeface="Verdana" panose="020B0604030504040204" pitchFamily="34" charset="0"/>
                          <a:ea typeface="Verdana" panose="020B0604030504040204" pitchFamily="34" charset="0"/>
                          <a:cs typeface="Verdana" panose="020B0604030504040204" pitchFamily="34" charset="0"/>
                        </a:rPr>
                        <a:t>Total expenses</a:t>
                      </a:r>
                      <a:endParaRPr lang="en-US" sz="1800" b="1" i="1"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800" b="1" i="1" dirty="0">
                          <a:latin typeface="Verdana" panose="020B0604030504040204" pitchFamily="34" charset="0"/>
                          <a:ea typeface="Verdana" panose="020B0604030504040204" pitchFamily="34" charset="0"/>
                          <a:cs typeface="Verdana" panose="020B0604030504040204" pitchFamily="34" charset="0"/>
                        </a:rPr>
                        <a:t>$ 11,200</a:t>
                      </a:r>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3581626141"/>
                  </a:ext>
                </a:extLst>
              </a:tr>
            </a:tbl>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161519718"/>
              </p:ext>
            </p:extLst>
          </p:nvPr>
        </p:nvGraphicFramePr>
        <p:xfrm>
          <a:off x="499535" y="5867400"/>
          <a:ext cx="3539065" cy="494974"/>
        </p:xfrm>
        <a:graphic>
          <a:graphicData uri="http://schemas.openxmlformats.org/presentationml/2006/ole">
            <mc:AlternateContent xmlns:mc="http://schemas.openxmlformats.org/markup-compatibility/2006">
              <mc:Choice xmlns:v="urn:schemas-microsoft-com:vml" Requires="v">
                <p:oleObj spid="_x0000_s3127" name="Equation" r:id="rId4" imgW="1815840" imgH="253800" progId="Equation.DSMT4">
                  <p:embed/>
                </p:oleObj>
              </mc:Choice>
              <mc:Fallback>
                <p:oleObj name="Equation" r:id="rId4" imgW="1815840" imgH="253800" progId="Equation.DSMT4">
                  <p:embed/>
                  <p:pic>
                    <p:nvPicPr>
                      <p:cNvPr id="2" name="Object 1"/>
                      <p:cNvPicPr/>
                      <p:nvPr/>
                    </p:nvPicPr>
                    <p:blipFill>
                      <a:blip r:embed="rId5"/>
                      <a:stretch>
                        <a:fillRect/>
                      </a:stretch>
                    </p:blipFill>
                    <p:spPr>
                      <a:xfrm>
                        <a:off x="499535" y="5867400"/>
                        <a:ext cx="3539065" cy="494974"/>
                      </a:xfrm>
                      <a:prstGeom prst="rect">
                        <a:avLst/>
                      </a:prstGeom>
                    </p:spPr>
                  </p:pic>
                </p:oleObj>
              </mc:Fallback>
            </mc:AlternateContent>
          </a:graphicData>
        </a:graphic>
      </p:graphicFrame>
    </p:spTree>
    <p:extLst>
      <p:ext uri="{BB962C8B-B14F-4D97-AF65-F5344CB8AC3E}">
        <p14:creationId xmlns:p14="http://schemas.microsoft.com/office/powerpoint/2010/main" val="22005787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a:xfrm>
            <a:off x="45720" y="76200"/>
            <a:ext cx="9052560" cy="1673466"/>
          </a:xfrm>
        </p:spPr>
        <p:txBody>
          <a:bodyPr/>
          <a:lstStyle/>
          <a:p>
            <a:r>
              <a:rPr lang="en-US" altLang="en-US" sz="3200" dirty="0"/>
              <a:t>Reporting Vacation Homes Review </a:t>
            </a:r>
            <a:r>
              <a:rPr lang="en-US" altLang="en-US" sz="1800" dirty="0"/>
              <a:t>4 of 4</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a:bodyPr>
          <a:lstStyle/>
          <a:p>
            <a:pPr>
              <a:buClr>
                <a:schemeClr val="tx1"/>
              </a:buClr>
            </a:pPr>
            <a:r>
              <a:rPr lang="en-US" altLang="en-US" b="1" i="1" dirty="0"/>
              <a:t>IF using the Tax Court method, which expenses would use a different ratio (NOT 75/105) to allocate the expenses of the rental property?</a:t>
            </a:r>
          </a:p>
          <a:p>
            <a:pPr>
              <a:buClr>
                <a:schemeClr val="tx1"/>
              </a:buClr>
            </a:pPr>
            <a:r>
              <a:rPr lang="en-US" altLang="en-US" b="1" i="1" dirty="0"/>
              <a:t>Answer:</a:t>
            </a:r>
          </a:p>
          <a:p>
            <a:pPr>
              <a:spcAft>
                <a:spcPts val="1800"/>
              </a:spcAft>
              <a:buClr>
                <a:schemeClr val="tx1"/>
              </a:buClr>
            </a:pPr>
            <a:r>
              <a:rPr lang="en-US" altLang="en-US" b="1" i="1" u="sng" dirty="0"/>
              <a:t>Mortgage </a:t>
            </a:r>
            <a:r>
              <a:rPr lang="en-US" altLang="en-US" b="1" i="1" u="sng" dirty="0" smtClean="0"/>
              <a:t>interest</a:t>
            </a:r>
            <a:r>
              <a:rPr lang="en-US" altLang="en-US" b="1" i="1" dirty="0"/>
              <a:t> </a:t>
            </a:r>
            <a:r>
              <a:rPr lang="en-US" altLang="en-US" b="1" i="1" dirty="0" smtClean="0"/>
              <a:t>($</a:t>
            </a:r>
            <a:r>
              <a:rPr lang="en-US" altLang="en-US" b="1" i="1" dirty="0"/>
              <a:t>6,000) and </a:t>
            </a:r>
            <a:r>
              <a:rPr lang="en-US" altLang="en-US" b="1" i="1" u="sng" dirty="0"/>
              <a:t>property taxes</a:t>
            </a:r>
            <a:r>
              <a:rPr lang="en-US" altLang="en-US" b="1" i="1" dirty="0"/>
              <a:t> ($1,400).</a:t>
            </a:r>
            <a:endParaRPr lang="en-US" altLang="en-US" i="1" dirty="0"/>
          </a:p>
          <a:p>
            <a:pPr>
              <a:buClr>
                <a:schemeClr val="tx1"/>
              </a:buClr>
            </a:pPr>
            <a:r>
              <a:rPr lang="en-US" altLang="en-US" i="1" dirty="0"/>
              <a:t>What is the ratio?</a:t>
            </a:r>
          </a:p>
          <a:p>
            <a:pPr>
              <a:buClr>
                <a:schemeClr val="tx1"/>
              </a:buClr>
            </a:pPr>
            <a:r>
              <a:rPr lang="en-US" altLang="en-US" b="1" i="1" dirty="0"/>
              <a:t>75/365</a:t>
            </a:r>
          </a:p>
        </p:txBody>
      </p:sp>
    </p:spTree>
    <p:extLst>
      <p:ext uri="{BB962C8B-B14F-4D97-AF65-F5344CB8AC3E}">
        <p14:creationId xmlns:p14="http://schemas.microsoft.com/office/powerpoint/2010/main" val="3362151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Learning Objective #3: Royalty Income </a:t>
            </a:r>
            <a:r>
              <a:rPr lang="en-US" altLang="en-US" sz="1800" dirty="0"/>
              <a:t>1 of 3</a:t>
            </a:r>
            <a:endParaRPr lang="en-US" sz="1800" dirty="0"/>
          </a:p>
        </p:txBody>
      </p:sp>
      <p:sp>
        <p:nvSpPr>
          <p:cNvPr id="4" name="Content Placeholder 3">
            <a:extLst>
              <a:ext uri="{FF2B5EF4-FFF2-40B4-BE49-F238E27FC236}">
                <a16:creationId xmlns:a16="http://schemas.microsoft.com/office/drawing/2014/main" xmlns="" id="{21D60AAF-C2AD-4BA4-9740-1EA17B5E217B}"/>
              </a:ext>
            </a:extLst>
          </p:cNvPr>
          <p:cNvSpPr>
            <a:spLocks noGrp="1"/>
          </p:cNvSpPr>
          <p:nvPr>
            <p:ph sz="quarter" idx="10"/>
          </p:nvPr>
        </p:nvSpPr>
        <p:spPr>
          <a:xfrm>
            <a:off x="464126" y="1981200"/>
            <a:ext cx="8222673" cy="4267200"/>
          </a:xfrm>
        </p:spPr>
        <p:txBody>
          <a:bodyPr>
            <a:noAutofit/>
          </a:bodyPr>
          <a:lstStyle/>
          <a:p>
            <a:pPr>
              <a:spcBef>
                <a:spcPts val="624"/>
              </a:spcBef>
            </a:pPr>
            <a:r>
              <a:rPr lang="en-US" altLang="en-US" sz="2200" dirty="0"/>
              <a:t>A</a:t>
            </a:r>
            <a:r>
              <a:rPr lang="en-US" altLang="en-US" sz="2200" i="1" dirty="0"/>
              <a:t> royalty</a:t>
            </a:r>
            <a:r>
              <a:rPr lang="en-US" altLang="en-US" sz="2200" dirty="0"/>
              <a:t> is a payment for the right to use intangible property.</a:t>
            </a:r>
          </a:p>
          <a:p>
            <a:pPr>
              <a:spcBef>
                <a:spcPts val="624"/>
              </a:spcBef>
            </a:pPr>
            <a:r>
              <a:rPr lang="en-US" altLang="en-US" sz="2200" dirty="0"/>
              <a:t>Generally, royalty income is reported on Schedule E.</a:t>
            </a:r>
          </a:p>
          <a:p>
            <a:pPr>
              <a:spcBef>
                <a:spcPts val="624"/>
              </a:spcBef>
            </a:pPr>
            <a:r>
              <a:rPr lang="en-US" altLang="en-US" sz="2200" dirty="0"/>
              <a:t>If the royalty payment is a result of a trade or business, then the income should be reported on Schedule C.</a:t>
            </a:r>
          </a:p>
        </p:txBody>
      </p:sp>
    </p:spTree>
    <p:extLst>
      <p:ext uri="{BB962C8B-B14F-4D97-AF65-F5344CB8AC3E}">
        <p14:creationId xmlns:p14="http://schemas.microsoft.com/office/powerpoint/2010/main" val="4176693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E96374-D67A-4DD3-9A61-AE39EBB7FC1E}"/>
              </a:ext>
            </a:extLst>
          </p:cNvPr>
          <p:cNvSpPr>
            <a:spLocks noGrp="1"/>
          </p:cNvSpPr>
          <p:nvPr>
            <p:ph type="title"/>
          </p:nvPr>
        </p:nvSpPr>
        <p:spPr/>
        <p:txBody>
          <a:bodyPr/>
          <a:lstStyle/>
          <a:p>
            <a:r>
              <a:rPr lang="en-US" altLang="en-US" sz="3200" dirty="0"/>
              <a:t>Learning Objective #1: Rental Property </a:t>
            </a:r>
            <a:r>
              <a:rPr lang="en-US" altLang="en-US" sz="1800" dirty="0"/>
              <a:t>2 of 6</a:t>
            </a:r>
            <a:endParaRPr lang="en-US" dirty="0"/>
          </a:p>
        </p:txBody>
      </p:sp>
      <p:sp>
        <p:nvSpPr>
          <p:cNvPr id="3" name="Content Placeholder 2">
            <a:extLst>
              <a:ext uri="{FF2B5EF4-FFF2-40B4-BE49-F238E27FC236}">
                <a16:creationId xmlns:a16="http://schemas.microsoft.com/office/drawing/2014/main" xmlns="" id="{609C6B2E-0490-4B3B-B84E-EA0332EF6AB3}"/>
              </a:ext>
            </a:extLst>
          </p:cNvPr>
          <p:cNvSpPr>
            <a:spLocks noGrp="1"/>
          </p:cNvSpPr>
          <p:nvPr>
            <p:ph sz="quarter" idx="10"/>
          </p:nvPr>
        </p:nvSpPr>
        <p:spPr>
          <a:xfrm>
            <a:off x="457200" y="1981200"/>
            <a:ext cx="8229600" cy="4572000"/>
          </a:xfrm>
        </p:spPr>
        <p:txBody>
          <a:bodyPr/>
          <a:lstStyle/>
          <a:p>
            <a:r>
              <a:rPr lang="en-US" i="1" dirty="0"/>
              <a:t>Ordinary expense </a:t>
            </a:r>
            <a:r>
              <a:rPr lang="en-US" dirty="0"/>
              <a:t>is an expense that is customary or usual for the rental property activity.</a:t>
            </a:r>
          </a:p>
          <a:p>
            <a:r>
              <a:rPr lang="en-US" dirty="0"/>
              <a:t>Examples of common rental activity expenses include advertising, repairs and maintenance, management fees and depreciation.</a:t>
            </a:r>
          </a:p>
        </p:txBody>
      </p:sp>
    </p:spTree>
    <p:extLst>
      <p:ext uri="{BB962C8B-B14F-4D97-AF65-F5344CB8AC3E}">
        <p14:creationId xmlns:p14="http://schemas.microsoft.com/office/powerpoint/2010/main" val="24871876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Learning Objective #3: Royalty Income </a:t>
            </a:r>
            <a:r>
              <a:rPr lang="en-US" altLang="en-US" sz="1800" dirty="0"/>
              <a:t>2 of 3</a:t>
            </a:r>
            <a:endParaRPr lang="en-US" dirty="0"/>
          </a:p>
        </p:txBody>
      </p:sp>
      <p:sp>
        <p:nvSpPr>
          <p:cNvPr id="4" name="Content Placeholder 3">
            <a:extLst>
              <a:ext uri="{FF2B5EF4-FFF2-40B4-BE49-F238E27FC236}">
                <a16:creationId xmlns:a16="http://schemas.microsoft.com/office/drawing/2014/main" xmlns="" id="{21D60AAF-C2AD-4BA4-9740-1EA17B5E217B}"/>
              </a:ext>
            </a:extLst>
          </p:cNvPr>
          <p:cNvSpPr>
            <a:spLocks noGrp="1"/>
          </p:cNvSpPr>
          <p:nvPr>
            <p:ph sz="quarter" idx="10"/>
          </p:nvPr>
        </p:nvSpPr>
        <p:spPr>
          <a:xfrm>
            <a:off x="464126" y="1981200"/>
            <a:ext cx="8222674" cy="4114800"/>
          </a:xfrm>
        </p:spPr>
        <p:txBody>
          <a:bodyPr>
            <a:noAutofit/>
          </a:bodyPr>
          <a:lstStyle/>
          <a:p>
            <a:r>
              <a:rPr lang="en-US" altLang="en-US" dirty="0"/>
              <a:t>Additionally, if a royalty payment is received while performing a service related to the royalty-producing asset, the royalty income should be reported on Schedule C.</a:t>
            </a:r>
          </a:p>
        </p:txBody>
      </p:sp>
    </p:spTree>
    <p:extLst>
      <p:ext uri="{BB962C8B-B14F-4D97-AF65-F5344CB8AC3E}">
        <p14:creationId xmlns:p14="http://schemas.microsoft.com/office/powerpoint/2010/main" val="39735102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Learning Objective #3: Royalty Income </a:t>
            </a:r>
            <a:r>
              <a:rPr lang="en-US" altLang="en-US" sz="1800" dirty="0"/>
              <a:t>3 of 3</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fontScale="77500" lnSpcReduction="20000"/>
          </a:bodyPr>
          <a:lstStyle/>
          <a:p>
            <a:pPr>
              <a:lnSpc>
                <a:spcPct val="120000"/>
              </a:lnSpc>
              <a:spcBef>
                <a:spcPts val="624"/>
              </a:spcBef>
              <a:spcAft>
                <a:spcPts val="1800"/>
              </a:spcAft>
            </a:pPr>
            <a:r>
              <a:rPr lang="en-US" altLang="en-US" sz="2800" dirty="0"/>
              <a:t>Here are some </a:t>
            </a:r>
            <a:r>
              <a:rPr lang="en-US" altLang="en-US" sz="2800" b="1" i="1" dirty="0"/>
              <a:t>examples</a:t>
            </a:r>
            <a:r>
              <a:rPr lang="en-US" altLang="en-US" sz="2800" dirty="0"/>
              <a:t>:</a:t>
            </a:r>
          </a:p>
          <a:p>
            <a:pPr>
              <a:lnSpc>
                <a:spcPct val="120000"/>
              </a:lnSpc>
              <a:spcBef>
                <a:spcPts val="624"/>
              </a:spcBef>
              <a:spcAft>
                <a:spcPts val="1800"/>
              </a:spcAft>
            </a:pPr>
            <a:r>
              <a:rPr lang="en-US" altLang="en-US" sz="2800" dirty="0"/>
              <a:t>Jay is a full-time author and receives royalties from his novels. Since the royalty income is received from Jay’s trade or business, the income is reported on Schedule C and any related expenses are deductible.</a:t>
            </a:r>
          </a:p>
          <a:p>
            <a:pPr>
              <a:lnSpc>
                <a:spcPct val="120000"/>
              </a:lnSpc>
              <a:spcBef>
                <a:spcPts val="624"/>
              </a:spcBef>
              <a:spcAft>
                <a:spcPts val="1800"/>
              </a:spcAft>
            </a:pPr>
            <a:r>
              <a:rPr lang="en-US" altLang="en-US" sz="2800" dirty="0"/>
              <a:t>Katherine owns land that produces oil and receives royalty income. Katherine is a full-time dentist. Since Katherine’s royalty income is derived from an investment rather than a trade or business, the income is reported on Schedule E. Any related expenses are also deductible.</a:t>
            </a:r>
          </a:p>
        </p:txBody>
      </p:sp>
    </p:spTree>
    <p:extLst>
      <p:ext uri="{BB962C8B-B14F-4D97-AF65-F5344CB8AC3E}">
        <p14:creationId xmlns:p14="http://schemas.microsoft.com/office/powerpoint/2010/main" val="22945288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normAutofit/>
          </a:bodyPr>
          <a:lstStyle/>
          <a:p>
            <a:r>
              <a:rPr lang="en-US" altLang="en-US" sz="3200" dirty="0"/>
              <a:t>Learning Objective #3: Royalty Income Concept Check 8-2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a:bodyPr>
          <a:lstStyle/>
          <a:p>
            <a:pPr>
              <a:spcAft>
                <a:spcPts val="1800"/>
              </a:spcAft>
              <a:buClr>
                <a:schemeClr val="tx1"/>
              </a:buClr>
            </a:pPr>
            <a:r>
              <a:rPr lang="en-US" altLang="en-US" i="1" dirty="0"/>
              <a:t>Indicate whether the following items would be reported on Schedule E or Schedule C. </a:t>
            </a:r>
          </a:p>
          <a:p>
            <a:pPr marL="514350" indent="-514350">
              <a:buFont typeface="+mj-lt"/>
              <a:buAutoNum type="arabicPeriod"/>
            </a:pPr>
            <a:r>
              <a:rPr lang="en-US" altLang="en-US" i="1" dirty="0"/>
              <a:t>Royalty income received by Debra, a full-time author, for her mystery novel.</a:t>
            </a:r>
          </a:p>
          <a:p>
            <a:pPr>
              <a:spcAft>
                <a:spcPts val="1800"/>
              </a:spcAft>
              <a:buClr>
                <a:schemeClr val="tx1"/>
              </a:buClr>
            </a:pPr>
            <a:r>
              <a:rPr lang="en-US" altLang="en-US" b="1" i="1" dirty="0"/>
              <a:t>Schedule C</a:t>
            </a:r>
            <a:endParaRPr lang="en-US" altLang="en-US" i="1" dirty="0"/>
          </a:p>
          <a:p>
            <a:pPr marL="514350" indent="-514350">
              <a:buFont typeface="+mj-lt"/>
              <a:buAutoNum type="arabicPeriod" startAt="2"/>
            </a:pPr>
            <a:r>
              <a:rPr lang="en-US" altLang="en-US" i="1" dirty="0"/>
              <a:t>Royalty income received by Mark, a professional baseball player, for coal mined on his land in Wyoming.</a:t>
            </a:r>
          </a:p>
          <a:p>
            <a:pPr>
              <a:buClr>
                <a:schemeClr val="tx1"/>
              </a:buClr>
            </a:pPr>
            <a:r>
              <a:rPr lang="en-US" altLang="en-US" b="1" i="1" dirty="0"/>
              <a:t>Schedule E</a:t>
            </a:r>
          </a:p>
        </p:txBody>
      </p:sp>
    </p:spTree>
    <p:extLst>
      <p:ext uri="{BB962C8B-B14F-4D97-AF65-F5344CB8AC3E}">
        <p14:creationId xmlns:p14="http://schemas.microsoft.com/office/powerpoint/2010/main" val="11349568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normAutofit/>
          </a:bodyPr>
          <a:lstStyle/>
          <a:p>
            <a:r>
              <a:rPr lang="en-US" altLang="en-US" sz="3200" dirty="0"/>
              <a:t>Learning Objective #3: Royalty Income Concept Check 8-2 </a:t>
            </a:r>
            <a:r>
              <a:rPr lang="en-US" altLang="en-US" sz="1800" dirty="0"/>
              <a:t>2 of 2</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startAt="3"/>
            </a:pPr>
            <a:r>
              <a:rPr lang="en-US" altLang="en-US" i="1" dirty="0"/>
              <a:t>Nathan recently wrote a book on proverbs. He received income for his readings at various bookstores throughout the country.</a:t>
            </a:r>
          </a:p>
          <a:p>
            <a:pPr>
              <a:spcAft>
                <a:spcPts val="1800"/>
              </a:spcAft>
              <a:buClr>
                <a:schemeClr val="tx1"/>
              </a:buClr>
            </a:pPr>
            <a:r>
              <a:rPr lang="en-US" altLang="en-US" b="1" i="1" dirty="0"/>
              <a:t>Schedule C</a:t>
            </a:r>
            <a:endParaRPr lang="en-US" altLang="en-US" i="1" dirty="0"/>
          </a:p>
          <a:p>
            <a:pPr marL="514350" indent="-514350">
              <a:buFont typeface="+mj-lt"/>
              <a:buAutoNum type="arabicPeriod" startAt="4"/>
            </a:pPr>
            <a:r>
              <a:rPr lang="en-US" altLang="en-US" i="1" dirty="0"/>
              <a:t>Royalty income that Jane, a full-time professor of psychology at the University of San Diego, received for a textbook she wrote.</a:t>
            </a:r>
          </a:p>
          <a:p>
            <a:pPr>
              <a:buClr>
                <a:schemeClr val="tx1"/>
              </a:buClr>
            </a:pPr>
            <a:r>
              <a:rPr lang="en-US" altLang="en-US" b="1" i="1" dirty="0"/>
              <a:t>Schedule E</a:t>
            </a:r>
          </a:p>
        </p:txBody>
      </p:sp>
    </p:spTree>
    <p:extLst>
      <p:ext uri="{BB962C8B-B14F-4D97-AF65-F5344CB8AC3E}">
        <p14:creationId xmlns:p14="http://schemas.microsoft.com/office/powerpoint/2010/main" val="37922319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Learning Objective #4: Flow-Through Entities </a:t>
            </a:r>
            <a:r>
              <a:rPr lang="en-US" altLang="en-US" sz="1800" dirty="0"/>
              <a:t>1 of 4</a:t>
            </a:r>
            <a:endParaRPr lang="en-US" sz="1800"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a:bodyPr>
          <a:lstStyle/>
          <a:p>
            <a:r>
              <a:rPr lang="en-US" altLang="en-US" dirty="0"/>
              <a:t>Partnerships, Limited Liability Companies (LLC), S corporations, certain types of trusts and estates, are called </a:t>
            </a:r>
            <a:r>
              <a:rPr lang="en-US" altLang="en-US" i="1" dirty="0"/>
              <a:t>flow-through entities.</a:t>
            </a:r>
            <a:endParaRPr lang="en-US" altLang="en-US" dirty="0"/>
          </a:p>
          <a:p>
            <a:r>
              <a:rPr lang="en-US" altLang="en-US" dirty="0"/>
              <a:t>These entities are known as </a:t>
            </a:r>
            <a:r>
              <a:rPr lang="en-US" altLang="en-US" i="1" dirty="0"/>
              <a:t>flow-through entities</a:t>
            </a:r>
            <a:r>
              <a:rPr lang="en-US" altLang="en-US" dirty="0"/>
              <a:t> because rather than being taxed directly, the income and expenses “flow-through” to the partners (shareholders or owners).</a:t>
            </a:r>
          </a:p>
          <a:p>
            <a:r>
              <a:rPr lang="en-US" altLang="en-US" dirty="0"/>
              <a:t>Ordinary income from flow-throughs is eligible for the QBI deduction of 20% - see Chapter 6</a:t>
            </a:r>
          </a:p>
        </p:txBody>
      </p:sp>
    </p:spTree>
    <p:extLst>
      <p:ext uri="{BB962C8B-B14F-4D97-AF65-F5344CB8AC3E}">
        <p14:creationId xmlns:p14="http://schemas.microsoft.com/office/powerpoint/2010/main" val="31392106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Learning Objective #4: Flow-Through Entities </a:t>
            </a:r>
            <a:r>
              <a:rPr lang="en-US" altLang="en-US" sz="1800" dirty="0"/>
              <a:t>2 of 4</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a:bodyPr>
          <a:lstStyle/>
          <a:p>
            <a:pPr>
              <a:spcAft>
                <a:spcPts val="1800"/>
              </a:spcAft>
            </a:pPr>
            <a:r>
              <a:rPr lang="en-US" altLang="en-US" dirty="0"/>
              <a:t>Flow-through entities file “informational returns” and provide its partners (shareholders or owners) with Schedule K-1s.</a:t>
            </a:r>
          </a:p>
          <a:p>
            <a:pPr>
              <a:spcAft>
                <a:spcPts val="1800"/>
              </a:spcAft>
            </a:pPr>
            <a:r>
              <a:rPr lang="en-US" altLang="en-US" dirty="0"/>
              <a:t>The information from the K-1 is reported on the individual partner’s (shareholder’s or owner’s) personal tax return.</a:t>
            </a:r>
          </a:p>
          <a:p>
            <a:pPr>
              <a:spcAft>
                <a:spcPts val="1800"/>
              </a:spcAft>
            </a:pPr>
            <a:r>
              <a:rPr lang="en-US" altLang="en-US" dirty="0"/>
              <a:t>The income and loss from K-1 is reported on the partner’s or shareholder’s or owner’s Schedule E.</a:t>
            </a:r>
          </a:p>
        </p:txBody>
      </p:sp>
    </p:spTree>
    <p:extLst>
      <p:ext uri="{BB962C8B-B14F-4D97-AF65-F5344CB8AC3E}">
        <p14:creationId xmlns:p14="http://schemas.microsoft.com/office/powerpoint/2010/main" val="14548459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Learning Objective #4: Flow-Through Entities </a:t>
            </a:r>
            <a:r>
              <a:rPr lang="en-US" altLang="en-US" sz="1800" dirty="0"/>
              <a:t>3 of 4</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a:bodyPr>
          <a:lstStyle/>
          <a:p>
            <a:pPr>
              <a:spcAft>
                <a:spcPts val="1800"/>
              </a:spcAft>
              <a:buClr>
                <a:schemeClr val="tx1"/>
              </a:buClr>
            </a:pPr>
            <a:r>
              <a:rPr lang="en-US" altLang="en-US" dirty="0"/>
              <a:t>Depending on the particular partner’s (shareholder’s or owner’s) situation, certain items may also be reported on a Schedule B, D, and E.</a:t>
            </a:r>
          </a:p>
          <a:p>
            <a:pPr>
              <a:spcAft>
                <a:spcPts val="1800"/>
              </a:spcAft>
              <a:buClr>
                <a:schemeClr val="tx1"/>
              </a:buClr>
            </a:pPr>
            <a:r>
              <a:rPr lang="en-US" altLang="en-US" dirty="0"/>
              <a:t>Certain limited partnerships and rental activities are considered passive activities and as such, the amounts of net loss that may be deductible against active or portfolio income, are limited by the passive activity rules.</a:t>
            </a:r>
          </a:p>
        </p:txBody>
      </p:sp>
    </p:spTree>
    <p:extLst>
      <p:ext uri="{BB962C8B-B14F-4D97-AF65-F5344CB8AC3E}">
        <p14:creationId xmlns:p14="http://schemas.microsoft.com/office/powerpoint/2010/main" val="15276230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lstStyle/>
          <a:p>
            <a:r>
              <a:rPr lang="en-US" altLang="en-US" sz="3200" dirty="0"/>
              <a:t>Learning Objective #4: Flow-Through Entities </a:t>
            </a:r>
            <a:r>
              <a:rPr lang="en-US" altLang="en-US" sz="1800" dirty="0"/>
              <a:t>4 of 4</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a:bodyPr>
          <a:lstStyle/>
          <a:p>
            <a:pPr>
              <a:spcBef>
                <a:spcPts val="624"/>
              </a:spcBef>
              <a:spcAft>
                <a:spcPts val="1800"/>
              </a:spcAft>
            </a:pPr>
            <a:r>
              <a:rPr lang="en-US" altLang="en-US" sz="2400" dirty="0"/>
              <a:t>Generally, losses from a passive activity may ONLY be offset against passive income (and not against active or portfolio income).</a:t>
            </a:r>
          </a:p>
          <a:p>
            <a:pPr>
              <a:spcBef>
                <a:spcPts val="624"/>
              </a:spcBef>
              <a:spcAft>
                <a:spcPts val="1800"/>
              </a:spcAft>
            </a:pPr>
            <a:r>
              <a:rPr lang="en-US" altLang="en-US" sz="2400" dirty="0"/>
              <a:t>One </a:t>
            </a:r>
            <a:r>
              <a:rPr lang="en-US" altLang="en-US" sz="2400" b="1" i="1" dirty="0"/>
              <a:t>exception</a:t>
            </a:r>
            <a:r>
              <a:rPr lang="en-US" altLang="en-US" sz="2400" dirty="0"/>
              <a:t> to this tax rule is rental activities. Although rental activities by definition are considered passive activities, tax law allows </a:t>
            </a:r>
            <a:r>
              <a:rPr lang="en-US" altLang="en-US" sz="2400" u="sng" dirty="0"/>
              <a:t>up to </a:t>
            </a:r>
            <a:r>
              <a:rPr lang="en-US" altLang="en-US" sz="2400" i="1" u="sng" dirty="0"/>
              <a:t>$25,000 </a:t>
            </a:r>
            <a:r>
              <a:rPr lang="en-US" altLang="en-US" sz="2400" u="sng" dirty="0"/>
              <a:t>in net losses</a:t>
            </a:r>
            <a:r>
              <a:rPr lang="en-US" altLang="en-US" sz="2400" dirty="0"/>
              <a:t> that may be offset against active or portfolio income. This is subject to an AGI amount limitation and phase outs </a:t>
            </a:r>
            <a:r>
              <a:rPr lang="en-US" altLang="en-US" sz="2400" i="1" dirty="0"/>
              <a:t>(discussed in more detail in Chapter 13).</a:t>
            </a:r>
          </a:p>
        </p:txBody>
      </p:sp>
    </p:spTree>
    <p:extLst>
      <p:ext uri="{BB962C8B-B14F-4D97-AF65-F5344CB8AC3E}">
        <p14:creationId xmlns:p14="http://schemas.microsoft.com/office/powerpoint/2010/main" val="27169029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normAutofit fontScale="90000"/>
          </a:bodyPr>
          <a:lstStyle/>
          <a:p>
            <a:r>
              <a:rPr lang="en-US" altLang="en-US" dirty="0"/>
              <a:t>Learning Objective #4: Flow-Through Entities Concept Check 8-3</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828800"/>
            <a:ext cx="8229600" cy="4800600"/>
          </a:xfrm>
        </p:spPr>
        <p:txBody>
          <a:bodyPr>
            <a:noAutofit/>
          </a:bodyPr>
          <a:lstStyle/>
          <a:p>
            <a:pPr marL="342900" indent="-342900">
              <a:spcBef>
                <a:spcPts val="624"/>
              </a:spcBef>
              <a:buFont typeface="+mj-lt"/>
              <a:buAutoNum type="arabicPeriod"/>
            </a:pPr>
            <a:r>
              <a:rPr lang="en-US" altLang="en-US" sz="1800" i="1" dirty="0"/>
              <a:t>Flow-through entities allocate an appropriate share of the entity’s income, expenses, or loss to their partners or shareholders or owners, on a Schedule K-1. True or False?</a:t>
            </a:r>
          </a:p>
          <a:p>
            <a:pPr>
              <a:spcBef>
                <a:spcPts val="624"/>
              </a:spcBef>
              <a:buClr>
                <a:schemeClr val="tx1"/>
              </a:buClr>
            </a:pPr>
            <a:r>
              <a:rPr lang="en-US" altLang="en-US" sz="1800" b="1" i="1" dirty="0"/>
              <a:t>True</a:t>
            </a:r>
            <a:endParaRPr lang="en-US" altLang="en-US" sz="1800" i="1" dirty="0"/>
          </a:p>
          <a:p>
            <a:pPr marL="342900" indent="-342900">
              <a:spcBef>
                <a:spcPts val="624"/>
              </a:spcBef>
              <a:buFont typeface="+mj-lt"/>
              <a:buAutoNum type="arabicPeriod" startAt="2"/>
            </a:pPr>
            <a:r>
              <a:rPr lang="en-US" altLang="en-US" sz="1800" i="1" dirty="0"/>
              <a:t>Ordinary income from all flow-through entities is considered self-employment income. True or False?</a:t>
            </a:r>
          </a:p>
          <a:p>
            <a:pPr>
              <a:spcBef>
                <a:spcPts val="624"/>
              </a:spcBef>
              <a:buClr>
                <a:schemeClr val="tx1"/>
              </a:buClr>
            </a:pPr>
            <a:r>
              <a:rPr lang="en-US" altLang="en-US" sz="1800" b="1" i="1" dirty="0"/>
              <a:t>False</a:t>
            </a:r>
          </a:p>
          <a:p>
            <a:pPr marL="342900" indent="-342900">
              <a:spcBef>
                <a:spcPts val="624"/>
              </a:spcBef>
              <a:buFont typeface="+mj-lt"/>
              <a:buAutoNum type="arabicPeriod" startAt="3"/>
            </a:pPr>
            <a:r>
              <a:rPr lang="en-US" altLang="en-US" sz="1800" i="1" dirty="0"/>
              <a:t>The partners (shareholders or owners) must report the income and loss from the K-1s they received on a Schedule E of their individual tax returns. True or False?</a:t>
            </a:r>
          </a:p>
          <a:p>
            <a:pPr>
              <a:spcBef>
                <a:spcPts val="624"/>
              </a:spcBef>
              <a:buClr>
                <a:schemeClr val="tx1"/>
              </a:buClr>
            </a:pPr>
            <a:r>
              <a:rPr lang="en-US" altLang="en-US" sz="1800" b="1" i="1" dirty="0"/>
              <a:t>True</a:t>
            </a:r>
            <a:endParaRPr lang="en-US" altLang="en-US" sz="1800" i="1" dirty="0"/>
          </a:p>
          <a:p>
            <a:pPr marL="342900" indent="-342900">
              <a:spcBef>
                <a:spcPts val="624"/>
              </a:spcBef>
              <a:buFont typeface="+mj-lt"/>
              <a:buAutoNum type="arabicPeriod" startAt="4"/>
            </a:pPr>
            <a:r>
              <a:rPr lang="en-US" altLang="en-US" sz="1800" i="1" dirty="0"/>
              <a:t>By definition, rental properties are passive activities. However, a taxpayer may deduct rental losses, subject to limitations and phase-outs. True or False?</a:t>
            </a:r>
          </a:p>
          <a:p>
            <a:pPr>
              <a:spcBef>
                <a:spcPts val="624"/>
              </a:spcBef>
              <a:buClr>
                <a:schemeClr val="tx1"/>
              </a:buClr>
            </a:pPr>
            <a:r>
              <a:rPr lang="en-US" altLang="en-US" sz="1800" b="1" i="1" dirty="0"/>
              <a:t>True</a:t>
            </a:r>
          </a:p>
        </p:txBody>
      </p:sp>
    </p:spTree>
    <p:extLst>
      <p:ext uri="{BB962C8B-B14F-4D97-AF65-F5344CB8AC3E}">
        <p14:creationId xmlns:p14="http://schemas.microsoft.com/office/powerpoint/2010/main" val="950204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E96374-D67A-4DD3-9A61-AE39EBB7FC1E}"/>
              </a:ext>
            </a:extLst>
          </p:cNvPr>
          <p:cNvSpPr>
            <a:spLocks noGrp="1"/>
          </p:cNvSpPr>
          <p:nvPr>
            <p:ph type="title"/>
          </p:nvPr>
        </p:nvSpPr>
        <p:spPr/>
        <p:txBody>
          <a:bodyPr/>
          <a:lstStyle/>
          <a:p>
            <a:r>
              <a:rPr lang="en-US" altLang="en-US" sz="3200" dirty="0"/>
              <a:t>Learning Objective #1: Rental Property </a:t>
            </a:r>
            <a:r>
              <a:rPr lang="en-US" altLang="en-US" sz="1800" dirty="0"/>
              <a:t>3 of 6</a:t>
            </a:r>
            <a:endParaRPr lang="en-US" dirty="0"/>
          </a:p>
        </p:txBody>
      </p:sp>
      <p:sp>
        <p:nvSpPr>
          <p:cNvPr id="3" name="Content Placeholder 2">
            <a:extLst>
              <a:ext uri="{FF2B5EF4-FFF2-40B4-BE49-F238E27FC236}">
                <a16:creationId xmlns:a16="http://schemas.microsoft.com/office/drawing/2014/main" xmlns="" id="{609C6B2E-0490-4B3B-B84E-EA0332EF6AB3}"/>
              </a:ext>
            </a:extLst>
          </p:cNvPr>
          <p:cNvSpPr>
            <a:spLocks noGrp="1"/>
          </p:cNvSpPr>
          <p:nvPr>
            <p:ph sz="quarter" idx="10"/>
          </p:nvPr>
        </p:nvSpPr>
        <p:spPr>
          <a:xfrm>
            <a:off x="457200" y="1981200"/>
            <a:ext cx="8229600" cy="4572000"/>
          </a:xfrm>
        </p:spPr>
        <p:txBody>
          <a:bodyPr>
            <a:normAutofit/>
          </a:bodyPr>
          <a:lstStyle/>
          <a:p>
            <a:pPr>
              <a:spcBef>
                <a:spcPts val="624"/>
              </a:spcBef>
              <a:spcAft>
                <a:spcPts val="1800"/>
              </a:spcAft>
            </a:pPr>
            <a:r>
              <a:rPr lang="en-US" sz="2400" dirty="0"/>
              <a:t>Rental property is depreciated using straight-line depreciation over 27.5 or 39 years.</a:t>
            </a:r>
          </a:p>
          <a:p>
            <a:pPr>
              <a:spcBef>
                <a:spcPts val="624"/>
              </a:spcBef>
              <a:spcAft>
                <a:spcPts val="1800"/>
              </a:spcAft>
            </a:pPr>
            <a:r>
              <a:rPr lang="en-US" sz="2400" dirty="0"/>
              <a:t>The IRS depreciation tables are used to calculate the depreciation amount.</a:t>
            </a:r>
          </a:p>
          <a:p>
            <a:pPr>
              <a:spcBef>
                <a:spcPts val="624"/>
              </a:spcBef>
              <a:spcAft>
                <a:spcPts val="1800"/>
              </a:spcAft>
            </a:pPr>
            <a:r>
              <a:rPr lang="en-US" sz="2400" dirty="0"/>
              <a:t>Depreciate structure and furniture (five year property for rentals) only – land is not depreciable.</a:t>
            </a:r>
          </a:p>
          <a:p>
            <a:pPr>
              <a:spcBef>
                <a:spcPts val="624"/>
              </a:spcBef>
              <a:spcAft>
                <a:spcPts val="1800"/>
              </a:spcAft>
            </a:pPr>
            <a:r>
              <a:rPr lang="en-US" sz="2400" dirty="0"/>
              <a:t>The tables to use for rental properties are found in Chapter 6.</a:t>
            </a:r>
          </a:p>
        </p:txBody>
      </p:sp>
    </p:spTree>
    <p:extLst>
      <p:ext uri="{BB962C8B-B14F-4D97-AF65-F5344CB8AC3E}">
        <p14:creationId xmlns:p14="http://schemas.microsoft.com/office/powerpoint/2010/main" val="2852410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E96374-D67A-4DD3-9A61-AE39EBB7FC1E}"/>
              </a:ext>
            </a:extLst>
          </p:cNvPr>
          <p:cNvSpPr>
            <a:spLocks noGrp="1"/>
          </p:cNvSpPr>
          <p:nvPr>
            <p:ph type="title"/>
          </p:nvPr>
        </p:nvSpPr>
        <p:spPr/>
        <p:txBody>
          <a:bodyPr/>
          <a:lstStyle/>
          <a:p>
            <a:r>
              <a:rPr lang="en-US" altLang="en-US" sz="3200" dirty="0"/>
              <a:t>Learning Objective #1: Rental Property </a:t>
            </a:r>
            <a:r>
              <a:rPr lang="en-US" altLang="en-US" sz="1800" dirty="0"/>
              <a:t>4 of 6</a:t>
            </a:r>
            <a:endParaRPr lang="en-US" dirty="0"/>
          </a:p>
        </p:txBody>
      </p:sp>
      <p:sp>
        <p:nvSpPr>
          <p:cNvPr id="3" name="Content Placeholder 2">
            <a:extLst>
              <a:ext uri="{FF2B5EF4-FFF2-40B4-BE49-F238E27FC236}">
                <a16:creationId xmlns:a16="http://schemas.microsoft.com/office/drawing/2014/main" xmlns="" id="{609C6B2E-0490-4B3B-B84E-EA0332EF6AB3}"/>
              </a:ext>
            </a:extLst>
          </p:cNvPr>
          <p:cNvSpPr>
            <a:spLocks noGrp="1"/>
          </p:cNvSpPr>
          <p:nvPr>
            <p:ph sz="quarter" idx="10"/>
          </p:nvPr>
        </p:nvSpPr>
        <p:spPr>
          <a:xfrm>
            <a:off x="457200" y="1981200"/>
            <a:ext cx="8229600" cy="4572000"/>
          </a:xfrm>
        </p:spPr>
        <p:txBody>
          <a:bodyPr/>
          <a:lstStyle/>
          <a:p>
            <a:pPr>
              <a:spcAft>
                <a:spcPts val="1800"/>
              </a:spcAft>
            </a:pPr>
            <a:r>
              <a:rPr lang="en-US" dirty="0"/>
              <a:t>If a taxpayer’s rental property is considered a trade or a business, the related income and expenses are reported on Schedule C.</a:t>
            </a:r>
          </a:p>
          <a:p>
            <a:r>
              <a:rPr lang="en-US" dirty="0"/>
              <a:t>Generally, if a taxpayer materially participates in the rental activity and is considered a real estate professional, then the activity is considered a trade or business.</a:t>
            </a:r>
          </a:p>
        </p:txBody>
      </p:sp>
    </p:spTree>
    <p:extLst>
      <p:ext uri="{BB962C8B-B14F-4D97-AF65-F5344CB8AC3E}">
        <p14:creationId xmlns:p14="http://schemas.microsoft.com/office/powerpoint/2010/main" val="2000265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E96374-D67A-4DD3-9A61-AE39EBB7FC1E}"/>
              </a:ext>
            </a:extLst>
          </p:cNvPr>
          <p:cNvSpPr>
            <a:spLocks noGrp="1"/>
          </p:cNvSpPr>
          <p:nvPr>
            <p:ph type="title"/>
          </p:nvPr>
        </p:nvSpPr>
        <p:spPr/>
        <p:txBody>
          <a:bodyPr/>
          <a:lstStyle/>
          <a:p>
            <a:r>
              <a:rPr lang="en-US" altLang="en-US" sz="3200" dirty="0"/>
              <a:t>Learning Objective #1: Rental Property </a:t>
            </a:r>
            <a:r>
              <a:rPr lang="en-US" altLang="en-US" sz="1800" dirty="0"/>
              <a:t>5 of 6</a:t>
            </a:r>
            <a:endParaRPr lang="en-US" dirty="0"/>
          </a:p>
        </p:txBody>
      </p:sp>
      <p:sp>
        <p:nvSpPr>
          <p:cNvPr id="4" name="Content Placeholder 3">
            <a:extLst>
              <a:ext uri="{FF2B5EF4-FFF2-40B4-BE49-F238E27FC236}">
                <a16:creationId xmlns:a16="http://schemas.microsoft.com/office/drawing/2014/main" xmlns="" id="{2325DBD0-30C2-4162-8C7C-7F3406BD3D49}"/>
              </a:ext>
            </a:extLst>
          </p:cNvPr>
          <p:cNvSpPr>
            <a:spLocks noGrp="1"/>
          </p:cNvSpPr>
          <p:nvPr>
            <p:ph sz="quarter" idx="10"/>
          </p:nvPr>
        </p:nvSpPr>
        <p:spPr>
          <a:xfrm>
            <a:off x="464127" y="1981200"/>
            <a:ext cx="8146474" cy="4114800"/>
          </a:xfrm>
        </p:spPr>
        <p:txBody>
          <a:bodyPr>
            <a:normAutofit/>
          </a:bodyPr>
          <a:lstStyle/>
          <a:p>
            <a:r>
              <a:rPr lang="en-US" dirty="0"/>
              <a:t>Expenses paid by the tenant or services provided in lieu of rental payments are considered rental income. As such, the amount must be included as rental income and reported.</a:t>
            </a:r>
          </a:p>
        </p:txBody>
      </p:sp>
    </p:spTree>
    <p:extLst>
      <p:ext uri="{BB962C8B-B14F-4D97-AF65-F5344CB8AC3E}">
        <p14:creationId xmlns:p14="http://schemas.microsoft.com/office/powerpoint/2010/main" val="424498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E96374-D67A-4DD3-9A61-AE39EBB7FC1E}"/>
              </a:ext>
            </a:extLst>
          </p:cNvPr>
          <p:cNvSpPr>
            <a:spLocks noGrp="1"/>
          </p:cNvSpPr>
          <p:nvPr>
            <p:ph type="title"/>
          </p:nvPr>
        </p:nvSpPr>
        <p:spPr/>
        <p:txBody>
          <a:bodyPr/>
          <a:lstStyle/>
          <a:p>
            <a:r>
              <a:rPr lang="en-US" altLang="en-US" sz="3200" dirty="0"/>
              <a:t>Learning Objective #1: Rental Property </a:t>
            </a:r>
            <a:r>
              <a:rPr lang="en-US" altLang="en-US" sz="1800" dirty="0"/>
              <a:t>6 of 6</a:t>
            </a:r>
            <a:endParaRPr lang="en-US" dirty="0"/>
          </a:p>
        </p:txBody>
      </p:sp>
      <p:sp>
        <p:nvSpPr>
          <p:cNvPr id="3" name="Content Placeholder 2">
            <a:extLst>
              <a:ext uri="{FF2B5EF4-FFF2-40B4-BE49-F238E27FC236}">
                <a16:creationId xmlns:a16="http://schemas.microsoft.com/office/drawing/2014/main" xmlns="" id="{609C6B2E-0490-4B3B-B84E-EA0332EF6AB3}"/>
              </a:ext>
            </a:extLst>
          </p:cNvPr>
          <p:cNvSpPr>
            <a:spLocks noGrp="1"/>
          </p:cNvSpPr>
          <p:nvPr>
            <p:ph sz="quarter" idx="10"/>
          </p:nvPr>
        </p:nvSpPr>
        <p:spPr>
          <a:xfrm>
            <a:off x="457200" y="1981200"/>
            <a:ext cx="8229600" cy="4572000"/>
          </a:xfrm>
        </p:spPr>
        <p:txBody>
          <a:bodyPr/>
          <a:lstStyle/>
          <a:p>
            <a:pPr>
              <a:spcAft>
                <a:spcPts val="1800"/>
              </a:spcAft>
            </a:pPr>
            <a:r>
              <a:rPr lang="en-US" b="1" i="1" dirty="0"/>
              <a:t>Example</a:t>
            </a:r>
            <a:r>
              <a:rPr lang="en-US" dirty="0"/>
              <a:t>: Brady owns a rental property that he rents to his friend, Jack, for $800 per month. In November, Jack repairs a leaky roof of the rental property for $450 and pays Brady $350 for rent.</a:t>
            </a:r>
          </a:p>
          <a:p>
            <a:r>
              <a:rPr lang="en-US" b="1" i="1" dirty="0"/>
              <a:t>Brady would report $800 for rental income and $450 for repair and maintenance expenses in November.</a:t>
            </a:r>
          </a:p>
        </p:txBody>
      </p:sp>
    </p:spTree>
    <p:extLst>
      <p:ext uri="{BB962C8B-B14F-4D97-AF65-F5344CB8AC3E}">
        <p14:creationId xmlns:p14="http://schemas.microsoft.com/office/powerpoint/2010/main" val="3999834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normAutofit/>
          </a:bodyPr>
          <a:lstStyle/>
          <a:p>
            <a:pPr fontAlgn="auto">
              <a:spcAft>
                <a:spcPts val="0"/>
              </a:spcAft>
            </a:pPr>
            <a:r>
              <a:rPr lang="en-US" altLang="en-US" sz="3200" dirty="0"/>
              <a:t>Learning Objective #1: Rental Property Concept Check 8-1 </a:t>
            </a:r>
            <a:r>
              <a:rPr lang="en-US" altLang="en-US" sz="1800" dirty="0"/>
              <a:t>1 of 2</a:t>
            </a:r>
            <a:endParaRPr lang="en-US" sz="1800"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a:bodyPr>
          <a:lstStyle/>
          <a:p>
            <a:pPr marL="514350" indent="-514350">
              <a:spcBef>
                <a:spcPts val="624"/>
              </a:spcBef>
              <a:buFont typeface="+mj-lt"/>
              <a:buAutoNum type="arabicPeriod"/>
            </a:pPr>
            <a:r>
              <a:rPr lang="en-US" altLang="en-US" sz="2200" i="1" dirty="0"/>
              <a:t>Rental income is generally reported on Schedule E. True or False?</a:t>
            </a:r>
          </a:p>
          <a:p>
            <a:pPr>
              <a:spcBef>
                <a:spcPts val="624"/>
              </a:spcBef>
              <a:spcAft>
                <a:spcPts val="1800"/>
              </a:spcAft>
              <a:buClr>
                <a:schemeClr val="tx1"/>
              </a:buClr>
            </a:pPr>
            <a:r>
              <a:rPr lang="en-US" altLang="en-US" sz="2200" b="1" i="1" dirty="0"/>
              <a:t>True</a:t>
            </a:r>
            <a:endParaRPr lang="en-US" altLang="en-US" sz="2200" i="1" dirty="0">
              <a:solidFill>
                <a:srgbClr val="0070C0"/>
              </a:solidFill>
            </a:endParaRPr>
          </a:p>
          <a:p>
            <a:pPr marL="514350" indent="-514350">
              <a:spcBef>
                <a:spcPts val="624"/>
              </a:spcBef>
              <a:buFont typeface="+mj-lt"/>
              <a:buAutoNum type="arabicPeriod" startAt="2"/>
            </a:pPr>
            <a:r>
              <a:rPr lang="en-US" altLang="en-US" sz="2200" i="1" dirty="0"/>
              <a:t>All expenses related to rental property are deductible in the current year, including capital improvements. True or False?</a:t>
            </a:r>
          </a:p>
          <a:p>
            <a:pPr>
              <a:spcBef>
                <a:spcPts val="624"/>
              </a:spcBef>
              <a:spcAft>
                <a:spcPts val="1800"/>
              </a:spcAft>
              <a:buClr>
                <a:schemeClr val="tx1"/>
              </a:buClr>
            </a:pPr>
            <a:r>
              <a:rPr lang="en-US" altLang="en-US" sz="2200" b="1" i="1" dirty="0"/>
              <a:t>False</a:t>
            </a:r>
            <a:endParaRPr lang="en-US" altLang="en-US" sz="2200" i="1" dirty="0">
              <a:solidFill>
                <a:srgbClr val="0070C0"/>
              </a:solidFill>
            </a:endParaRPr>
          </a:p>
          <a:p>
            <a:pPr marL="514350" indent="-514350">
              <a:spcBef>
                <a:spcPts val="624"/>
              </a:spcBef>
              <a:buFont typeface="+mj-lt"/>
              <a:buAutoNum type="arabicPeriod" startAt="3"/>
            </a:pPr>
            <a:r>
              <a:rPr lang="en-US" altLang="en-US" sz="2200" i="1" dirty="0"/>
              <a:t>Rental property structures must be depreciated using the straight-line method. True or False?</a:t>
            </a:r>
          </a:p>
          <a:p>
            <a:pPr>
              <a:spcBef>
                <a:spcPts val="624"/>
              </a:spcBef>
              <a:buClr>
                <a:schemeClr val="tx1"/>
              </a:buClr>
            </a:pPr>
            <a:r>
              <a:rPr lang="en-US" altLang="en-US" sz="2200" b="1" i="1" dirty="0"/>
              <a:t>True</a:t>
            </a:r>
            <a:endParaRPr lang="en-US" altLang="en-US" sz="2200" i="1" dirty="0">
              <a:solidFill>
                <a:srgbClr val="0070C0"/>
              </a:solidFill>
            </a:endParaRPr>
          </a:p>
        </p:txBody>
      </p:sp>
    </p:spTree>
    <p:extLst>
      <p:ext uri="{BB962C8B-B14F-4D97-AF65-F5344CB8AC3E}">
        <p14:creationId xmlns:p14="http://schemas.microsoft.com/office/powerpoint/2010/main" val="1594089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4DAEC3-1873-4E02-B3EB-C2BF553DC305}"/>
              </a:ext>
            </a:extLst>
          </p:cNvPr>
          <p:cNvSpPr>
            <a:spLocks noGrp="1"/>
          </p:cNvSpPr>
          <p:nvPr>
            <p:ph type="title"/>
          </p:nvPr>
        </p:nvSpPr>
        <p:spPr/>
        <p:txBody>
          <a:bodyPr>
            <a:normAutofit/>
          </a:bodyPr>
          <a:lstStyle/>
          <a:p>
            <a:r>
              <a:rPr lang="en-US" altLang="en-US" sz="3200" dirty="0"/>
              <a:t>Learning Objective #1: Rental Property Concept Check 8-1 </a:t>
            </a:r>
            <a:r>
              <a:rPr lang="en-US" altLang="en-US" sz="1800" dirty="0"/>
              <a:t>2 of 2</a:t>
            </a:r>
            <a:endParaRPr lang="en-US" dirty="0"/>
          </a:p>
        </p:txBody>
      </p:sp>
      <p:sp>
        <p:nvSpPr>
          <p:cNvPr id="3" name="Content Placeholder 2">
            <a:extLst>
              <a:ext uri="{FF2B5EF4-FFF2-40B4-BE49-F238E27FC236}">
                <a16:creationId xmlns:a16="http://schemas.microsoft.com/office/drawing/2014/main" xmlns="" id="{630E1824-6B88-4A84-9630-0C4B3A0B9869}"/>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startAt="4"/>
            </a:pPr>
            <a:r>
              <a:rPr lang="en-US" altLang="en-US" i="1" dirty="0"/>
              <a:t>If a taxpayer’s rental property is considered a trade or a business, he or she reports the income on Schedule E.</a:t>
            </a:r>
            <a:r>
              <a:rPr lang="en-US" altLang="en-US" sz="2800" i="1" dirty="0"/>
              <a:t> True or False?</a:t>
            </a:r>
          </a:p>
          <a:p>
            <a:pPr>
              <a:spcAft>
                <a:spcPts val="1800"/>
              </a:spcAft>
              <a:buClr>
                <a:schemeClr val="tx1"/>
              </a:buClr>
            </a:pPr>
            <a:r>
              <a:rPr lang="en-US" altLang="en-US" b="1" i="1" dirty="0"/>
              <a:t>False</a:t>
            </a:r>
            <a:endParaRPr lang="en-US" altLang="en-US" i="1" dirty="0"/>
          </a:p>
          <a:p>
            <a:pPr marL="514350" indent="-514350">
              <a:buFont typeface="+mj-lt"/>
              <a:buAutoNum type="arabicPeriod" startAt="5"/>
            </a:pPr>
            <a:r>
              <a:rPr lang="en-US" altLang="en-US" i="1" dirty="0"/>
              <a:t>If a tenant provides a service in lieu of rent, the taxpayer is not required to report the value of that amount as rental income.</a:t>
            </a:r>
            <a:r>
              <a:rPr lang="en-US" altLang="en-US" sz="2800" i="1" dirty="0"/>
              <a:t> True or False?</a:t>
            </a:r>
          </a:p>
          <a:p>
            <a:pPr>
              <a:buClr>
                <a:schemeClr val="tx1"/>
              </a:buClr>
            </a:pPr>
            <a:r>
              <a:rPr lang="en-US" altLang="en-US" b="1" i="1" dirty="0"/>
              <a:t>False</a:t>
            </a:r>
          </a:p>
        </p:txBody>
      </p:sp>
    </p:spTree>
    <p:extLst>
      <p:ext uri="{BB962C8B-B14F-4D97-AF65-F5344CB8AC3E}">
        <p14:creationId xmlns:p14="http://schemas.microsoft.com/office/powerpoint/2010/main" val="3897084811"/>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4735</TotalTime>
  <Words>3892</Words>
  <Application>Microsoft Office PowerPoint</Application>
  <PresentationFormat>On-screen Show (4:3)</PresentationFormat>
  <Paragraphs>238</Paragraphs>
  <Slides>38</Slides>
  <Notes>24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0" baseType="lpstr">
      <vt:lpstr>1_Office Theme</vt:lpstr>
      <vt:lpstr>Equation</vt:lpstr>
      <vt:lpstr>Fundamentals of Taxation 2019 Edition Cruz, Deschamps, Niswander, Prendergast, Schisler</vt:lpstr>
      <vt:lpstr>Learning Objective #1: Rental Property 1 of 6</vt:lpstr>
      <vt:lpstr>Learning Objective #1: Rental Property 2 of 6</vt:lpstr>
      <vt:lpstr>Learning Objective #1: Rental Property 3 of 6</vt:lpstr>
      <vt:lpstr>Learning Objective #1: Rental Property 4 of 6</vt:lpstr>
      <vt:lpstr>Learning Objective #1: Rental Property 5 of 6</vt:lpstr>
      <vt:lpstr>Learning Objective #1: Rental Property 6 of 6</vt:lpstr>
      <vt:lpstr>Learning Objective #1: Rental Property Concept Check 8-1 1 of 2</vt:lpstr>
      <vt:lpstr>Learning Objective #1: Rental Property Concept Check 8-1 2 of 2</vt:lpstr>
      <vt:lpstr>Learning Objective #2: Rental of Vacation Homes 1 of 2</vt:lpstr>
      <vt:lpstr>Learning Objective #2: Rental of Vacation Homes 2 of 2</vt:lpstr>
      <vt:lpstr>What is personal use of the home?</vt:lpstr>
      <vt:lpstr>Primarily Rental Homes 1 of 4</vt:lpstr>
      <vt:lpstr>Primarily Rental Homes 2 of 4</vt:lpstr>
      <vt:lpstr>Primarily Rental Homes 3 of 4</vt:lpstr>
      <vt:lpstr>Primarily Rental Homes 4 of 4</vt:lpstr>
      <vt:lpstr>Personal/Rental Homes 1 of 2</vt:lpstr>
      <vt:lpstr>Personal/Rental Homes 2 of 2</vt:lpstr>
      <vt:lpstr>Vacation Homes Review 1 of 2</vt:lpstr>
      <vt:lpstr>Vacation Homes Review 2 of 2</vt:lpstr>
      <vt:lpstr>Reporting Vacation Homes 1 of 4</vt:lpstr>
      <vt:lpstr>Reporting Vacation Homes 2 of 4</vt:lpstr>
      <vt:lpstr>Reporting Vacation Homes 3 of 4</vt:lpstr>
      <vt:lpstr>Reporting Vacation Homes 4 of 4</vt:lpstr>
      <vt:lpstr>Reporting Vacation Homes Review 1 of 4</vt:lpstr>
      <vt:lpstr>Reporting Vacation Homes Review 2 of 4</vt:lpstr>
      <vt:lpstr>Reporting Vacation Homes Review 3 of 4</vt:lpstr>
      <vt:lpstr>Reporting Vacation Homes Review 4 of 4</vt:lpstr>
      <vt:lpstr>Learning Objective #3: Royalty Income 1 of 3</vt:lpstr>
      <vt:lpstr>Learning Objective #3: Royalty Income 2 of 3</vt:lpstr>
      <vt:lpstr>Learning Objective #3: Royalty Income 3 of 3</vt:lpstr>
      <vt:lpstr>Learning Objective #3: Royalty Income Concept Check 8-2 1 of 2</vt:lpstr>
      <vt:lpstr>Learning Objective #3: Royalty Income Concept Check 8-2 2 of 2</vt:lpstr>
      <vt:lpstr>Learning Objective #4: Flow-Through Entities 1 of 4</vt:lpstr>
      <vt:lpstr>Learning Objective #4: Flow-Through Entities 2 of 4</vt:lpstr>
      <vt:lpstr>Learning Objective #4: Flow-Through Entities 3 of 4</vt:lpstr>
      <vt:lpstr>Learning Objective #4: Flow-Through Entities 4 of 4</vt:lpstr>
      <vt:lpstr>Learning Objective #4: Flow-Through Entities Concept Check 8-3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 Rental Property, Royalties, and Income From Flow-Through Entities (Line 17, Form 1040, Schedule 1, and Schedule E)</dc:title>
  <dc:creator>Cruz;Deschamps;Niswander;Prendergast;Schisler</dc:creator>
  <cp:lastModifiedBy>CD</cp:lastModifiedBy>
  <cp:revision>1569</cp:revision>
  <dcterms:created xsi:type="dcterms:W3CDTF">2017-04-26T01:00:04Z</dcterms:created>
  <dcterms:modified xsi:type="dcterms:W3CDTF">2019-01-07T04:55:18Z</dcterms:modified>
</cp:coreProperties>
</file>