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0"/>
  </p:notesMasterIdLst>
  <p:handoutMasterIdLst>
    <p:handoutMasterId r:id="rId51"/>
  </p:handoutMasterIdLst>
  <p:sldIdLst>
    <p:sldId id="256" r:id="rId2"/>
    <p:sldId id="257" r:id="rId3"/>
    <p:sldId id="259" r:id="rId4"/>
    <p:sldId id="260" r:id="rId5"/>
    <p:sldId id="258" r:id="rId6"/>
    <p:sldId id="262" r:id="rId7"/>
    <p:sldId id="261" r:id="rId8"/>
    <p:sldId id="264" r:id="rId9"/>
    <p:sldId id="263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4869"/>
    <a:srgbClr val="863D3E"/>
    <a:srgbClr val="405789"/>
    <a:srgbClr val="933F21"/>
    <a:srgbClr val="013E5B"/>
    <a:srgbClr val="3BA4DD"/>
    <a:srgbClr val="4E1446"/>
    <a:srgbClr val="000000"/>
    <a:srgbClr val="242328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2" autoAdjust="0"/>
    <p:restoredTop sz="86358" autoAdjust="0"/>
  </p:normalViewPr>
  <p:slideViewPr>
    <p:cSldViewPr>
      <p:cViewPr varScale="1">
        <p:scale>
          <a:sx n="73" d="100"/>
          <a:sy n="73" d="100"/>
        </p:scale>
        <p:origin x="-1478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196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582A5-E592-4D56-958B-56E54152252B}" type="datetimeFigureOut">
              <a:rPr lang="en-US" smtClean="0"/>
              <a:pPr/>
              <a:t>1/16/2019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2C072-76FC-4439-8E21-B179EA1F4A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185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B3C75-08A5-4994-A3E6-7DBDB37BC5E8}" type="datetimeFigureOut">
              <a:rPr lang="en-US" smtClean="0"/>
              <a:pPr/>
              <a:t>1/16/2019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55D2A-133C-4D7D-81D4-14D33A9140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976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Chapter 6, Self Employed Business Income, Schedule 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808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IRS mandates conventions for the depreciation calculation</a:t>
            </a:r>
            <a:r>
              <a:rPr lang="en-US" dirty="0" smtClean="0"/>
              <a:t>. For </a:t>
            </a:r>
            <a:r>
              <a:rPr lang="en-US" dirty="0"/>
              <a:t>assets where the half-year convention is mandated (e.g., autos, equipment, and computers), the asset is depreciated for half a year no matter when during the year it was purchased</a:t>
            </a:r>
            <a:r>
              <a:rPr lang="en-US" dirty="0" smtClean="0"/>
              <a:t>. Mid-month </a:t>
            </a:r>
            <a:r>
              <a:rPr lang="en-US" dirty="0"/>
              <a:t>is typically used for real property and mid-quarter is required if more than 40% of personal property is purchased in the last quarter of the tax year.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798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Most business assets are depreciated using the 200% declining balance method</a:t>
            </a:r>
            <a:r>
              <a:rPr lang="en-US" dirty="0" smtClean="0"/>
              <a:t>. Real </a:t>
            </a:r>
            <a:r>
              <a:rPr lang="en-US" dirty="0"/>
              <a:t>property (buildings) are depreciated using the straight-line method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0484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taxpayer can elect to expense up to $1,000,000 of business property (non-real property) in 2018</a:t>
            </a:r>
            <a:r>
              <a:rPr lang="en-US" dirty="0" smtClean="0"/>
              <a:t>. The </a:t>
            </a:r>
            <a:r>
              <a:rPr lang="en-US" dirty="0"/>
              <a:t>expense election cannot create a net operating loss.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176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Taxpayers can elect to take 100% of the cost of new assets with less than 20 year lives</a:t>
            </a:r>
            <a:r>
              <a:rPr lang="en-US" baseline="0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03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Listed property are assets that have both a business and personal use component</a:t>
            </a:r>
            <a:r>
              <a:rPr lang="en-US" dirty="0" smtClean="0"/>
              <a:t>. Only </a:t>
            </a:r>
            <a:r>
              <a:rPr lang="en-US" dirty="0"/>
              <a:t>the business portion can be depreciated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22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depreciation on luxury automobiles is limited to $18,000 assuming the 100% bonus is taken</a:t>
            </a:r>
            <a:r>
              <a:rPr lang="en-US" baseline="0" dirty="0"/>
              <a:t> ($10,000 if the bonus is not taken</a:t>
            </a:r>
            <a:r>
              <a:rPr lang="en-US" baseline="0" dirty="0" smtClean="0"/>
              <a:t>)</a:t>
            </a:r>
            <a:r>
              <a:rPr lang="en-US" dirty="0" smtClean="0"/>
              <a:t>. The </a:t>
            </a:r>
            <a:r>
              <a:rPr lang="en-US" dirty="0"/>
              <a:t>limit does not apply to autos that weigh more than 6,000 pounds</a:t>
            </a:r>
            <a:r>
              <a:rPr lang="en-US" dirty="0" smtClean="0"/>
              <a:t>. Although </a:t>
            </a:r>
            <a:r>
              <a:rPr lang="en-US" dirty="0"/>
              <a:t>there is no depreciation limit for SUVs greater than 6,000 </a:t>
            </a:r>
            <a:r>
              <a:rPr lang="en-US" dirty="0" err="1"/>
              <a:t>lbs</a:t>
            </a:r>
            <a:r>
              <a:rPr lang="en-US" dirty="0"/>
              <a:t>, the Section 179 deduction is limited to $25,000 for SUV vehicles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636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a taxpayer leases a vehicle, the entire lease amount is deductible</a:t>
            </a:r>
            <a:r>
              <a:rPr lang="en-US" dirty="0" smtClean="0"/>
              <a:t>. However</a:t>
            </a:r>
            <a:r>
              <a:rPr lang="en-US" dirty="0"/>
              <a:t>, income must be recognized if the value of the leased vehicle is over the luxury auto levels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1893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Travel and transportation are deductible business expenditures if the costs incurred are for ordinary and necessary business travel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2848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Basically, any costs from workplace to workplace or for visiting clients are deductible</a:t>
            </a:r>
            <a:r>
              <a:rPr lang="en-US" dirty="0" smtClean="0"/>
              <a:t>. Commuting </a:t>
            </a:r>
            <a:r>
              <a:rPr lang="en-US" dirty="0"/>
              <a:t>costs are a non-deductible personal expense.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4731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taxpayer can deduct a standard mileage rate per business mile or deduct actual auto costs</a:t>
            </a:r>
            <a:r>
              <a:rPr lang="en-US" dirty="0" smtClean="0"/>
              <a:t>. The </a:t>
            </a:r>
            <a:r>
              <a:rPr lang="en-US" dirty="0"/>
              <a:t>actual method usually yields a larger deduction where the standard rate is easier and requires less record keeping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68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an activity is engaged in for profit, it is considered a trade or business and the income/loss is reported on Schedule 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0833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Travel, meals, lodging and other incidental expenses are deductible if the business travel requires an overnight stay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075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deduction for meals are almost always limited to 50% of the costs</a:t>
            </a:r>
            <a:r>
              <a:rPr lang="en-US" dirty="0" smtClean="0"/>
              <a:t>. A </a:t>
            </a:r>
            <a:r>
              <a:rPr lang="en-US" dirty="0"/>
              <a:t>standard meal per diem is allowed per day but the total is still limited to 50%.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534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a self-employed individual, the business use of the home is deductible if it is used exclusively </a:t>
            </a:r>
            <a:r>
              <a:rPr lang="en-US" dirty="0" smtClean="0"/>
              <a:t>and regularly </a:t>
            </a:r>
            <a:r>
              <a:rPr lang="en-US" dirty="0"/>
              <a:t>in the taxpayer’s trade or business</a:t>
            </a:r>
            <a:r>
              <a:rPr lang="en-US" dirty="0" smtClean="0"/>
              <a:t>. For </a:t>
            </a:r>
            <a:r>
              <a:rPr lang="en-US" dirty="0"/>
              <a:t>home office costs for an employee to be deductible, the use of the home must be “for the convenience of the employer.”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2839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Direct business expenses are 100% deductible where indirect expenses (e.g., utilities) are allocated based on the business square footage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0350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home office deduction cannot create a loss</a:t>
            </a:r>
            <a:r>
              <a:rPr lang="en-US" dirty="0" smtClean="0"/>
              <a:t>. Expenses </a:t>
            </a:r>
            <a:r>
              <a:rPr lang="en-US" dirty="0"/>
              <a:t>such as mortgage interest and real estate taxes are deducted first to determine if any income is left for other business home costs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303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Partially worthless or completely worthless bad debts can be deducted as ordinary expense deductions</a:t>
            </a:r>
            <a:r>
              <a:rPr lang="en-US" dirty="0" smtClean="0"/>
              <a:t>. Business </a:t>
            </a:r>
            <a:r>
              <a:rPr lang="en-US" dirty="0"/>
              <a:t>losses (casualty or bad debts) are not limited by the 10% AGI floor like personal casualty losses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0425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an activity is considered a hobby by the IRS, income is included but the expenses are not allowed.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5575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be deductible, education expenses cannot qualify a taxpayer for a new business or profession</a:t>
            </a:r>
            <a:r>
              <a:rPr lang="en-US" dirty="0" smtClean="0"/>
              <a:t>. The </a:t>
            </a:r>
            <a:r>
              <a:rPr lang="en-US" dirty="0"/>
              <a:t>education expenses can only maintain or improve the skills of the taxpayer in his or her current profession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942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self-employed taxpayer must pay social security and Medicare on his or her self-employment income</a:t>
            </a:r>
            <a:r>
              <a:rPr lang="en-US" dirty="0" smtClean="0"/>
              <a:t>. Social </a:t>
            </a:r>
            <a:r>
              <a:rPr lang="en-US" dirty="0"/>
              <a:t>security is paid on the first $128,400 of income where Medicare is not limited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14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All receipts received for the Schedule C business are considered income. Often, an independent contractor will receive a Form 1099-MISC from the payer of the income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908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Typically, the cash method of accounting is used for most Schedule C businesses</a:t>
            </a:r>
            <a:r>
              <a:rPr lang="en-US" dirty="0" smtClean="0"/>
              <a:t>. However</a:t>
            </a:r>
            <a:r>
              <a:rPr lang="en-US" dirty="0"/>
              <a:t>, if inventory is a material item, the inventory and cost of goods sold must be accounted for with the accrual method of accounting.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845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Ordinary, necessary, and reasonable expenses are deductible on Schedule 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674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a payment is against the public good, the payment is not deductible</a:t>
            </a:r>
            <a:r>
              <a:rPr lang="en-US" dirty="0" smtClean="0"/>
              <a:t>. Payments </a:t>
            </a:r>
            <a:r>
              <a:rPr lang="en-US" dirty="0"/>
              <a:t>such as fines and bribes are not deductible even if the expense is ordinary, necessary, and reasonable in the taxpayer’s business.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70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Depreciation is a major non-cash flow expense on most Schedule C businesses</a:t>
            </a:r>
            <a:r>
              <a:rPr lang="en-US" dirty="0" smtClean="0"/>
              <a:t>. The </a:t>
            </a:r>
            <a:r>
              <a:rPr lang="en-US" dirty="0"/>
              <a:t>major components in the calculation of depreciation expense are basis, depreciation period, depreciation convention, depreciation method</a:t>
            </a:r>
            <a:r>
              <a:rPr lang="en-US" dirty="0" smtClean="0"/>
              <a:t>.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487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most asset purchases/acquisitions, the basis of an asset is its cost</a:t>
            </a:r>
            <a:r>
              <a:rPr lang="en-US" dirty="0" smtClean="0"/>
              <a:t>. A </a:t>
            </a:r>
            <a:r>
              <a:rPr lang="en-US" dirty="0"/>
              <a:t>business asset can be acquired in several ways and the basis of the asset is dependent upon the method of acquisition (e.g., exchange, inheritance, transfer of a personal asset to a business asset</a:t>
            </a:r>
            <a:r>
              <a:rPr lang="en-US" dirty="0" smtClean="0"/>
              <a:t>).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301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IRS provides the depreciable lives for business assets</a:t>
            </a:r>
            <a:r>
              <a:rPr lang="en-US" dirty="0" smtClean="0"/>
              <a:t>. The </a:t>
            </a:r>
            <a:r>
              <a:rPr lang="en-US" dirty="0"/>
              <a:t>most commonly used lives are 5,7, 27.5, and 39 years</a:t>
            </a:r>
            <a:r>
              <a:rPr lang="en-US" dirty="0" smtClean="0"/>
              <a:t>. Most </a:t>
            </a:r>
            <a:r>
              <a:rPr lang="en-US" dirty="0"/>
              <a:t>business assets fall within one of these categories.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36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05156"/>
            <a:ext cx="8915400" cy="2028444"/>
          </a:xfrm>
        </p:spPr>
        <p:txBody>
          <a:bodyPr/>
          <a:lstStyle>
            <a:lvl1pPr algn="l">
              <a:buClr>
                <a:srgbClr val="000000"/>
              </a:buClr>
              <a:defRPr>
                <a:solidFill>
                  <a:srgbClr val="05486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3400" y="2248845"/>
            <a:ext cx="4158272" cy="3274711"/>
          </a:xfrm>
        </p:spPr>
        <p:txBody>
          <a:bodyPr vert="horz" lIns="91440" tIns="45720" rIns="91440" bIns="45720" rtlCol="0" anchor="ctr">
            <a:normAutofit/>
          </a:bodyPr>
          <a:lstStyle>
            <a:lvl1pPr algn="ctr">
              <a:buClr>
                <a:srgbClr val="000000"/>
              </a:buClr>
              <a:defRPr lang="en-US" sz="4400">
                <a:solidFill>
                  <a:srgbClr val="054869"/>
                </a:solidFill>
                <a:latin typeface="Verdana" panose="020B0604030504040204" pitchFamily="34" charset="0"/>
                <a:ea typeface="Verdana" pitchFamily="34" charset="0"/>
                <a:cs typeface="Verdana" panose="020B0604030504040204" pitchFamily="34" charset="0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09600" y="6172200"/>
            <a:ext cx="7924800" cy="609600"/>
          </a:xfrm>
        </p:spPr>
        <p:txBody>
          <a:bodyPr>
            <a:noAutofit/>
          </a:bodyPr>
          <a:lstStyle>
            <a:lvl1pPr algn="ctr">
              <a:buClr>
                <a:srgbClr val="000000"/>
              </a:buClr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000000"/>
              </a:buClr>
              <a:defRPr sz="1200">
                <a:solidFill>
                  <a:schemeClr val="tx1"/>
                </a:solidFill>
              </a:defRPr>
            </a:lvl2pPr>
            <a:lvl3pPr>
              <a:buClr>
                <a:srgbClr val="000000"/>
              </a:buClr>
              <a:defRPr sz="1200">
                <a:solidFill>
                  <a:schemeClr val="tx1"/>
                </a:solidFill>
              </a:defRPr>
            </a:lvl3pPr>
            <a:lvl4pPr>
              <a:buClr>
                <a:srgbClr val="000000"/>
              </a:buClr>
              <a:defRPr sz="1200">
                <a:solidFill>
                  <a:schemeClr val="tx1"/>
                </a:solidFill>
              </a:defRPr>
            </a:lvl4pPr>
            <a:lvl5pPr>
              <a:buClr>
                <a:srgbClr val="000000"/>
              </a:buClr>
              <a:defRPr sz="1200"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70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673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077200" cy="1143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>
          <a:xfrm>
            <a:off x="457200" y="3429000"/>
            <a:ext cx="8001000" cy="9906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 txBox="1">
            <a:spLocks/>
          </p:cNvSpPr>
          <p:nvPr userDrawn="1"/>
        </p:nvSpPr>
        <p:spPr>
          <a:xfrm>
            <a:off x="685800" y="6527132"/>
            <a:ext cx="7404100" cy="2838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McGraw-Hill Education.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312097" y="6477000"/>
            <a:ext cx="755703" cy="34350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>
              <a:defRPr sz="120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defRPr sz="2400">
                <a:latin typeface="Times" panose="02020603050405020304" pitchFamily="18" charset="0"/>
              </a:defRPr>
            </a:lvl2pPr>
            <a:lvl3pPr marL="1143000" indent="-228600">
              <a:defRPr sz="2400">
                <a:latin typeface="Times" panose="02020603050405020304" pitchFamily="18" charset="0"/>
              </a:defRPr>
            </a:lvl3pPr>
            <a:lvl4pPr marL="1600200" indent="-228600">
              <a:defRPr sz="2400">
                <a:latin typeface="Times" panose="02020603050405020304" pitchFamily="18" charset="0"/>
              </a:defRPr>
            </a:lvl4pPr>
            <a:lvl5pPr marL="2057400" indent="-228600">
              <a:defRPr sz="2400"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9pPr>
          </a:lstStyle>
          <a:p>
            <a:pPr lvl="0"/>
            <a:r>
              <a:rPr lang="en-US" dirty="0"/>
              <a:t>6-</a:t>
            </a:r>
            <a:fld id="{6F94BB01-2447-4377-8194-F82F4D072C18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329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673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4127" y="1981200"/>
            <a:ext cx="3429000" cy="1143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>
          <a:xfrm>
            <a:off x="4578927" y="1981200"/>
            <a:ext cx="3193473" cy="967509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457200" y="4191000"/>
            <a:ext cx="3429000" cy="1143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9" name="Text Placeholder 3"/>
          <p:cNvSpPr txBox="1">
            <a:spLocks/>
          </p:cNvSpPr>
          <p:nvPr userDrawn="1"/>
        </p:nvSpPr>
        <p:spPr>
          <a:xfrm>
            <a:off x="685800" y="6527132"/>
            <a:ext cx="7404100" cy="2838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McGraw-Hill Education.</a:t>
            </a: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312097" y="6477000"/>
            <a:ext cx="755703" cy="34350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>
              <a:defRPr sz="120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defRPr sz="2400">
                <a:latin typeface="Times" panose="02020603050405020304" pitchFamily="18" charset="0"/>
              </a:defRPr>
            </a:lvl2pPr>
            <a:lvl3pPr marL="1143000" indent="-228600">
              <a:defRPr sz="2400">
                <a:latin typeface="Times" panose="02020603050405020304" pitchFamily="18" charset="0"/>
              </a:defRPr>
            </a:lvl3pPr>
            <a:lvl4pPr marL="1600200" indent="-228600">
              <a:defRPr sz="2400">
                <a:latin typeface="Times" panose="02020603050405020304" pitchFamily="18" charset="0"/>
              </a:defRPr>
            </a:lvl4pPr>
            <a:lvl5pPr marL="2057400" indent="-228600">
              <a:defRPr sz="2400"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9pPr>
          </a:lstStyle>
          <a:p>
            <a:pPr lvl="0"/>
            <a:r>
              <a:rPr lang="en-US" dirty="0"/>
              <a:t>6-</a:t>
            </a:r>
            <a:fld id="{6F94BB01-2447-4377-8194-F82F4D072C18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088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/>
          <a:lstStyle>
            <a:lvl1pPr>
              <a:defRPr>
                <a:solidFill>
                  <a:srgbClr val="05486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/>
          <p:cNvSpPr txBox="1">
            <a:spLocks/>
          </p:cNvSpPr>
          <p:nvPr userDrawn="1"/>
        </p:nvSpPr>
        <p:spPr>
          <a:xfrm>
            <a:off x="685800" y="6527132"/>
            <a:ext cx="7404100" cy="2838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McGraw-Hill Education.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312097" y="6477000"/>
            <a:ext cx="755703" cy="34350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>
              <a:defRPr sz="120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defRPr sz="2400">
                <a:latin typeface="Times" panose="02020603050405020304" pitchFamily="18" charset="0"/>
              </a:defRPr>
            </a:lvl2pPr>
            <a:lvl3pPr marL="1143000" indent="-228600">
              <a:defRPr sz="2400">
                <a:latin typeface="Times" panose="02020603050405020304" pitchFamily="18" charset="0"/>
              </a:defRPr>
            </a:lvl3pPr>
            <a:lvl4pPr marL="1600200" indent="-228600">
              <a:defRPr sz="2400">
                <a:latin typeface="Times" panose="02020603050405020304" pitchFamily="18" charset="0"/>
              </a:defRPr>
            </a:lvl4pPr>
            <a:lvl5pPr marL="2057400" indent="-228600">
              <a:defRPr sz="2400"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9pPr>
          </a:lstStyle>
          <a:p>
            <a:pPr lvl="0"/>
            <a:r>
              <a:rPr lang="en-US" dirty="0"/>
              <a:t>6-</a:t>
            </a:r>
            <a:fld id="{6F94BB01-2447-4377-8194-F82F4D072C18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2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/>
          <a:lstStyle>
            <a:lvl1pPr>
              <a:defRPr>
                <a:solidFill>
                  <a:srgbClr val="05486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/>
          <p:cNvSpPr txBox="1">
            <a:spLocks/>
          </p:cNvSpPr>
          <p:nvPr userDrawn="1"/>
        </p:nvSpPr>
        <p:spPr>
          <a:xfrm>
            <a:off x="685800" y="6527132"/>
            <a:ext cx="7404100" cy="2838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McGraw-Hill Education.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312097" y="6477000"/>
            <a:ext cx="755703" cy="34350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>
              <a:defRPr sz="120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defRPr sz="2400">
                <a:latin typeface="Times" panose="02020603050405020304" pitchFamily="18" charset="0"/>
              </a:defRPr>
            </a:lvl2pPr>
            <a:lvl3pPr marL="1143000" indent="-228600">
              <a:defRPr sz="2400">
                <a:latin typeface="Times" panose="02020603050405020304" pitchFamily="18" charset="0"/>
              </a:defRPr>
            </a:lvl3pPr>
            <a:lvl4pPr marL="1600200" indent="-228600">
              <a:defRPr sz="2400">
                <a:latin typeface="Times" panose="02020603050405020304" pitchFamily="18" charset="0"/>
              </a:defRPr>
            </a:lvl4pPr>
            <a:lvl5pPr marL="2057400" indent="-228600">
              <a:defRPr sz="2400"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9pPr>
          </a:lstStyle>
          <a:p>
            <a:pPr lvl="0"/>
            <a:r>
              <a:rPr lang="en-US" dirty="0"/>
              <a:t>6-</a:t>
            </a:r>
            <a:fld id="{6F94BB01-2447-4377-8194-F82F4D072C18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69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831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rgbClr val="05486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None/>
        <a:defRPr lang="en-US" sz="2600" kern="1200" dirty="0" smtClean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806450" indent="-34925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Char char="•"/>
        <a:defRPr lang="en-US" sz="2600" kern="1200" dirty="0" smtClean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263650" indent="-34925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Char char="•"/>
        <a:defRPr lang="en-US" sz="2200" kern="1200" dirty="0" smtClean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720850" indent="-34925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Char char="•"/>
        <a:defRPr lang="en-US" sz="2000" kern="1200" dirty="0" smtClean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178050" indent="-34925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Char char="•"/>
        <a:defRPr lang="en-US" sz="1800" kern="1200" dirty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920" y="105156"/>
            <a:ext cx="8950680" cy="1571244"/>
          </a:xfrm>
        </p:spPr>
        <p:txBody>
          <a:bodyPr anchor="t">
            <a:noAutofit/>
          </a:bodyPr>
          <a:lstStyle/>
          <a:p>
            <a:r>
              <a:rPr lang="en-US" dirty="0"/>
              <a:t>Fundamentals of Taxation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2800" dirty="0"/>
              <a:t>2019 Edition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2600" dirty="0"/>
              <a:t>Cruz, Deschamps, Niswander, Prendergast, Schisler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1676401"/>
            <a:ext cx="5334000" cy="44895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4000" b="1" dirty="0">
                <a:ea typeface="Calibri" pitchFamily="34" charset="0"/>
                <a:cs typeface="Calibri" pitchFamily="34" charset="0"/>
              </a:rPr>
              <a:t>Chapter 6</a:t>
            </a:r>
          </a:p>
          <a:p>
            <a:r>
              <a:rPr lang="en-US" altLang="en-US" sz="3600" dirty="0" smtClean="0"/>
              <a:t>Self-Employed Business Income Schedule C</a:t>
            </a:r>
          </a:p>
          <a:p>
            <a:r>
              <a:rPr lang="en-US" sz="2600" dirty="0"/>
              <a:t>“A fine is a tax for doing something </a:t>
            </a:r>
            <a:r>
              <a:rPr lang="en-US" sz="2600" dirty="0" smtClean="0"/>
              <a:t>wrong. A </a:t>
            </a:r>
            <a:r>
              <a:rPr lang="en-US" sz="2600" dirty="0"/>
              <a:t>tax is a fine for doing something right</a:t>
            </a:r>
            <a:r>
              <a:rPr lang="en-US" sz="2600" dirty="0" smtClean="0"/>
              <a:t>.” -- Anonymous</a:t>
            </a:r>
            <a:endParaRPr lang="en-US" sz="2600" dirty="0"/>
          </a:p>
        </p:txBody>
      </p:sp>
      <p:pic>
        <p:nvPicPr>
          <p:cNvPr id="6" name="Picture 5" descr="McGraw Hill Education 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0" y="6384548"/>
            <a:ext cx="416280" cy="41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6381772"/>
            <a:ext cx="8686800" cy="47622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Verdana" panose="020B0604030504040204" pitchFamily="34" charset="0"/>
                <a:cs typeface="Verdana" panose="020B0604030504040204" pitchFamily="34" charset="0"/>
              </a:rPr>
              <a:t>© 2019 McGraw-Hill Education. All rights reserved. Authorized only for instructor use in the classroom. No reproduction or further distribution permitted without the prior written consent of McGraw-Hill Education.</a:t>
            </a:r>
          </a:p>
        </p:txBody>
      </p:sp>
      <p:pic>
        <p:nvPicPr>
          <p:cNvPr id="7" name="Picture 6" descr="Decorative">
            <a:extLst>
              <a:ext uri="{FF2B5EF4-FFF2-40B4-BE49-F238E27FC236}">
                <a16:creationId xmlns:a16="http://schemas.microsoft.com/office/drawing/2014/main" xmlns="" id="{27AA6311-60D9-4C28-BE26-0E0269A62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4" y="1828800"/>
            <a:ext cx="3367027" cy="433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24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0" cy="1521333"/>
          </a:xfrm>
        </p:spPr>
        <p:txBody>
          <a:bodyPr/>
          <a:lstStyle/>
          <a:p>
            <a:r>
              <a:rPr lang="en-US" sz="3200" dirty="0"/>
              <a:t>Learning Objective #3: Depreciation </a:t>
            </a:r>
            <a:r>
              <a:rPr lang="en-US" sz="1800" dirty="0"/>
              <a:t>1 of 10</a:t>
            </a:r>
            <a:endParaRPr lang="en-US" sz="1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Components of Depreciation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Basis (usually the cost of the asset).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Depreciation Periods (Asset Class Lives).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Depreciation Convention (half-year, mid-quarter, mid-month).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Depreciation Method (200% or 150% Declining Balance or Straight-line).</a:t>
            </a:r>
          </a:p>
          <a:p>
            <a:r>
              <a:rPr lang="en-US" dirty="0"/>
              <a:t>Reported on Schedule C, Schedule E, and Form 2106</a:t>
            </a:r>
          </a:p>
        </p:txBody>
      </p:sp>
    </p:spTree>
    <p:extLst>
      <p:ext uri="{BB962C8B-B14F-4D97-AF65-F5344CB8AC3E}">
        <p14:creationId xmlns:p14="http://schemas.microsoft.com/office/powerpoint/2010/main" val="1894198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0" cy="1521333"/>
          </a:xfrm>
        </p:spPr>
        <p:txBody>
          <a:bodyPr/>
          <a:lstStyle/>
          <a:p>
            <a:r>
              <a:rPr lang="en-US" sz="3200" dirty="0"/>
              <a:t>Learning Objective #3: Depreciation </a:t>
            </a:r>
            <a:r>
              <a:rPr lang="en-US" sz="1800" dirty="0"/>
              <a:t>2 of 10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Basis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Asset purchased; Basis = Cost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Personal to Business; Basis = Lesser of FMV or cost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Non-taxable Exchange; Basis = Cost less any deferred gain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Inherited; Basis = FMV at the date of death</a:t>
            </a:r>
          </a:p>
        </p:txBody>
      </p:sp>
    </p:spTree>
    <p:extLst>
      <p:ext uri="{BB962C8B-B14F-4D97-AF65-F5344CB8AC3E}">
        <p14:creationId xmlns:p14="http://schemas.microsoft.com/office/powerpoint/2010/main" val="4235621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#3: Depreciation</a:t>
            </a:r>
            <a:br>
              <a:rPr lang="en-US" dirty="0"/>
            </a:br>
            <a:r>
              <a:rPr lang="en-US" dirty="0"/>
              <a:t>Concept Check 6-3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Autofit/>
          </a:bodyPr>
          <a:lstStyle/>
          <a:p>
            <a:pPr marL="533400" indent="-533400">
              <a:spcBef>
                <a:spcPts val="624"/>
              </a:spcBef>
              <a:buFontTx/>
              <a:buAutoNum type="arabicPeriod"/>
            </a:pPr>
            <a:r>
              <a:rPr lang="en-US" sz="2000" i="1" dirty="0"/>
              <a:t>Shelly purchased a laptop computer for her personal use last year for $2,200</a:t>
            </a:r>
            <a:r>
              <a:rPr lang="en-US" sz="2000" i="1" dirty="0" smtClean="0"/>
              <a:t>. This </a:t>
            </a:r>
            <a:r>
              <a:rPr lang="en-US" sz="2000" i="1" dirty="0"/>
              <a:t>year, she started her own business and transferred the computer to business use</a:t>
            </a:r>
            <a:r>
              <a:rPr lang="en-US" sz="2000" i="1" dirty="0" smtClean="0"/>
              <a:t>. The </a:t>
            </a:r>
            <a:r>
              <a:rPr lang="en-US" sz="2000" i="1" dirty="0"/>
              <a:t>value of the computer at transfer was $1,300</a:t>
            </a:r>
            <a:r>
              <a:rPr lang="en-US" sz="2000" i="1" dirty="0" smtClean="0"/>
              <a:t>. What </a:t>
            </a:r>
            <a:r>
              <a:rPr lang="en-US" sz="2000" i="1" dirty="0"/>
              <a:t>is Shelly’s depreciable basis in her computer?</a:t>
            </a:r>
          </a:p>
          <a:p>
            <a:pPr marL="533400" indent="-533400">
              <a:spcBef>
                <a:spcPts val="624"/>
              </a:spcBef>
              <a:spcAft>
                <a:spcPts val="1800"/>
              </a:spcAft>
            </a:pPr>
            <a:r>
              <a:rPr lang="en-US" sz="2000" b="1" i="1" dirty="0"/>
              <a:t>$1,300</a:t>
            </a:r>
          </a:p>
          <a:p>
            <a:pPr marL="533400" indent="-533400">
              <a:spcBef>
                <a:spcPts val="624"/>
              </a:spcBef>
              <a:buFontTx/>
              <a:buAutoNum type="arabicPeriod" startAt="2"/>
            </a:pPr>
            <a:r>
              <a:rPr lang="en-US" sz="2000" i="1" dirty="0"/>
              <a:t>Jackson purchased a van for $22,000 and used it 100% for business</a:t>
            </a:r>
            <a:r>
              <a:rPr lang="en-US" sz="2000" i="1" dirty="0" smtClean="0"/>
              <a:t>. In </a:t>
            </a:r>
            <a:r>
              <a:rPr lang="en-US" sz="2000" i="1" dirty="0"/>
              <a:t>the current year, he deducted $4,400 in depreciation related to the van</a:t>
            </a:r>
            <a:r>
              <a:rPr lang="en-US" sz="2000" i="1" dirty="0" smtClean="0"/>
              <a:t>. What </a:t>
            </a:r>
            <a:r>
              <a:rPr lang="en-US" sz="2000" i="1" dirty="0"/>
              <a:t>is Jackson’s adjusted basis in the van at the end of the current year?</a:t>
            </a:r>
          </a:p>
          <a:p>
            <a:pPr marL="533400" indent="-533400">
              <a:spcBef>
                <a:spcPts val="624"/>
              </a:spcBef>
            </a:pPr>
            <a:r>
              <a:rPr lang="en-US" sz="2000" b="1" i="1" dirty="0"/>
              <a:t>$17,600</a:t>
            </a:r>
          </a:p>
        </p:txBody>
      </p:sp>
    </p:spTree>
    <p:extLst>
      <p:ext uri="{BB962C8B-B14F-4D97-AF65-F5344CB8AC3E}">
        <p14:creationId xmlns:p14="http://schemas.microsoft.com/office/powerpoint/2010/main" val="24183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1" cy="1521333"/>
          </a:xfrm>
        </p:spPr>
        <p:txBody>
          <a:bodyPr/>
          <a:lstStyle/>
          <a:p>
            <a:r>
              <a:rPr lang="en-US" sz="3200" dirty="0"/>
              <a:t>Learning Objective #3: Depreciation </a:t>
            </a:r>
            <a:r>
              <a:rPr lang="en-US" sz="1800" dirty="0"/>
              <a:t>3 of 10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Typical Depreciation Periods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3 years Specialized Tools, Racehorses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5 years Autos, Trucks, Computers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7 years Furniture, Fixtures, Equipment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27.5 years Residential Real Property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39 years Nonresidential Real Property</a:t>
            </a:r>
          </a:p>
        </p:txBody>
      </p:sp>
    </p:spTree>
    <p:extLst>
      <p:ext uri="{BB962C8B-B14F-4D97-AF65-F5344CB8AC3E}">
        <p14:creationId xmlns:p14="http://schemas.microsoft.com/office/powerpoint/2010/main" val="3519976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#3: Depreciation</a:t>
            </a:r>
            <a:br>
              <a:rPr lang="en-US" dirty="0"/>
            </a:br>
            <a:r>
              <a:rPr lang="en-US" dirty="0"/>
              <a:t>Concept Check 6-4 </a:t>
            </a:r>
            <a:r>
              <a:rPr lang="en-US" sz="2000" dirty="0"/>
              <a:t>1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624"/>
              </a:spcBef>
              <a:buFont typeface="+mj-lt"/>
              <a:buAutoNum type="arabicPeriod"/>
            </a:pPr>
            <a:r>
              <a:rPr lang="en-US" i="1" dirty="0"/>
              <a:t>An auto used in a trade or business would be depreciated over what period of time for MACRS tax purposes?</a:t>
            </a:r>
          </a:p>
          <a:p>
            <a:pPr marL="914400" indent="-457200">
              <a:lnSpc>
                <a:spcPct val="120000"/>
              </a:lnSpc>
              <a:spcBef>
                <a:spcPts val="624"/>
              </a:spcBef>
              <a:buFont typeface="+mj-lt"/>
              <a:buAutoNum type="alphaLcPeriod"/>
            </a:pPr>
            <a:r>
              <a:rPr lang="en-US" i="1" dirty="0"/>
              <a:t>3 years.</a:t>
            </a:r>
          </a:p>
          <a:p>
            <a:pPr marL="914400" indent="-457200">
              <a:lnSpc>
                <a:spcPct val="120000"/>
              </a:lnSpc>
              <a:spcBef>
                <a:spcPts val="624"/>
              </a:spcBef>
              <a:buFont typeface="+mj-lt"/>
              <a:buAutoNum type="alphaLcPeriod"/>
            </a:pPr>
            <a:r>
              <a:rPr lang="en-US" i="1" dirty="0"/>
              <a:t>5 years.</a:t>
            </a:r>
          </a:p>
          <a:p>
            <a:pPr marL="914400" indent="-457200">
              <a:lnSpc>
                <a:spcPct val="120000"/>
              </a:lnSpc>
              <a:spcBef>
                <a:spcPts val="624"/>
              </a:spcBef>
              <a:buFont typeface="+mj-lt"/>
              <a:buAutoNum type="alphaLcPeriod"/>
            </a:pPr>
            <a:r>
              <a:rPr lang="en-US" i="1" dirty="0"/>
              <a:t>7 years.</a:t>
            </a:r>
          </a:p>
          <a:p>
            <a:pPr marL="914400" indent="-457200">
              <a:lnSpc>
                <a:spcPct val="120000"/>
              </a:lnSpc>
              <a:spcBef>
                <a:spcPts val="624"/>
              </a:spcBef>
              <a:buFont typeface="+mj-lt"/>
              <a:buAutoNum type="alphaLcPeriod"/>
            </a:pPr>
            <a:r>
              <a:rPr lang="en-US" i="1" dirty="0"/>
              <a:t>10 years</a:t>
            </a:r>
          </a:p>
          <a:p>
            <a:pPr>
              <a:lnSpc>
                <a:spcPct val="120000"/>
              </a:lnSpc>
              <a:spcBef>
                <a:spcPts val="624"/>
              </a:spcBef>
              <a:spcAft>
                <a:spcPts val="1800"/>
              </a:spcAft>
            </a:pPr>
            <a:r>
              <a:rPr lang="en-US" b="1" i="1" dirty="0"/>
              <a:t>Answer: B</a:t>
            </a:r>
          </a:p>
          <a:p>
            <a:pPr marL="514350" indent="-514350">
              <a:lnSpc>
                <a:spcPct val="120000"/>
              </a:lnSpc>
              <a:spcBef>
                <a:spcPts val="624"/>
              </a:spcBef>
              <a:buFont typeface="+mj-lt"/>
              <a:buAutoNum type="arabicPeriod" startAt="2"/>
            </a:pPr>
            <a:r>
              <a:rPr lang="en-US" i="1" dirty="0"/>
              <a:t>An apartment complex would be depreciated over what period of time for MACRS tax purposes?</a:t>
            </a:r>
          </a:p>
          <a:p>
            <a:pPr marL="457200" indent="457200">
              <a:lnSpc>
                <a:spcPct val="120000"/>
              </a:lnSpc>
              <a:spcBef>
                <a:spcPts val="624"/>
              </a:spcBef>
              <a:buFont typeface="+mj-lt"/>
              <a:buAutoNum type="alphaLcPeriod"/>
              <a:tabLst>
                <a:tab pos="406400" algn="l"/>
              </a:tabLst>
            </a:pPr>
            <a:r>
              <a:rPr lang="en-US" i="1" dirty="0"/>
              <a:t>10 years.</a:t>
            </a:r>
          </a:p>
          <a:p>
            <a:pPr marL="914400" indent="-457200">
              <a:lnSpc>
                <a:spcPct val="120000"/>
              </a:lnSpc>
              <a:spcBef>
                <a:spcPts val="624"/>
              </a:spcBef>
              <a:buFont typeface="+mj-lt"/>
              <a:buAutoNum type="alphaLcPeriod"/>
            </a:pPr>
            <a:r>
              <a:rPr lang="en-US" i="1" dirty="0"/>
              <a:t>20 years.</a:t>
            </a:r>
          </a:p>
          <a:p>
            <a:pPr marL="914400" indent="-457200">
              <a:lnSpc>
                <a:spcPct val="120000"/>
              </a:lnSpc>
              <a:spcBef>
                <a:spcPts val="624"/>
              </a:spcBef>
              <a:buFont typeface="+mj-lt"/>
              <a:buAutoNum type="alphaLcPeriod"/>
            </a:pPr>
            <a:r>
              <a:rPr lang="en-US" i="1" dirty="0"/>
              <a:t>27 ½ years.</a:t>
            </a:r>
          </a:p>
          <a:p>
            <a:pPr marL="914400" indent="-457200">
              <a:lnSpc>
                <a:spcPct val="120000"/>
              </a:lnSpc>
              <a:spcBef>
                <a:spcPts val="624"/>
              </a:spcBef>
              <a:buFont typeface="+mj-lt"/>
              <a:buAutoNum type="alphaLcPeriod"/>
            </a:pPr>
            <a:r>
              <a:rPr lang="en-US" i="1" dirty="0"/>
              <a:t>39 years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b="1" i="1" dirty="0"/>
              <a:t>Answer: C</a:t>
            </a:r>
          </a:p>
        </p:txBody>
      </p:sp>
    </p:spTree>
    <p:extLst>
      <p:ext uri="{BB962C8B-B14F-4D97-AF65-F5344CB8AC3E}">
        <p14:creationId xmlns:p14="http://schemas.microsoft.com/office/powerpoint/2010/main" val="4223945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#3: Depreciation</a:t>
            </a:r>
            <a:br>
              <a:rPr lang="en-US" dirty="0"/>
            </a:br>
            <a:r>
              <a:rPr lang="en-US" dirty="0"/>
              <a:t>Concept Check 6-4 </a:t>
            </a:r>
            <a:r>
              <a:rPr lang="en-US" sz="2000" dirty="0"/>
              <a:t>2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i="1" dirty="0"/>
              <a:t>A warehouse would be depreciated over what period of time for MACRS tax purposes?</a:t>
            </a:r>
          </a:p>
          <a:p>
            <a:pPr marL="914400" indent="-457200">
              <a:buFont typeface="+mj-lt"/>
              <a:buAutoNum type="alphaLcPeriod"/>
            </a:pPr>
            <a:r>
              <a:rPr lang="en-US" i="1" dirty="0"/>
              <a:t>10 years.</a:t>
            </a:r>
          </a:p>
          <a:p>
            <a:pPr marL="914400" indent="-457200">
              <a:buFont typeface="+mj-lt"/>
              <a:buAutoNum type="alphaLcPeriod"/>
            </a:pPr>
            <a:r>
              <a:rPr lang="en-US" i="1" dirty="0"/>
              <a:t>20 years.</a:t>
            </a:r>
          </a:p>
          <a:p>
            <a:pPr marL="914400" indent="-457200">
              <a:buFont typeface="+mj-lt"/>
              <a:buAutoNum type="alphaLcPeriod"/>
            </a:pPr>
            <a:r>
              <a:rPr lang="en-US" i="1" dirty="0"/>
              <a:t>27 ½ years.</a:t>
            </a:r>
          </a:p>
          <a:p>
            <a:pPr marL="914400" indent="-457200">
              <a:buFont typeface="+mj-lt"/>
              <a:buAutoNum type="alphaLcPeriod"/>
            </a:pPr>
            <a:r>
              <a:rPr lang="en-US" i="1" dirty="0"/>
              <a:t>39 years</a:t>
            </a:r>
          </a:p>
          <a:p>
            <a:r>
              <a:rPr lang="en-US" b="1" i="1" dirty="0"/>
              <a:t>Answer: D</a:t>
            </a:r>
          </a:p>
        </p:txBody>
      </p:sp>
    </p:spTree>
    <p:extLst>
      <p:ext uri="{BB962C8B-B14F-4D97-AF65-F5344CB8AC3E}">
        <p14:creationId xmlns:p14="http://schemas.microsoft.com/office/powerpoint/2010/main" val="3145340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0" cy="1521333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#3: Depreciation </a:t>
            </a:r>
            <a:r>
              <a:rPr lang="en-US" sz="1800" dirty="0"/>
              <a:t>4 of 10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Depreciation Conventions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Half-year Convention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Mid-Quarter Convention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Mid-Month Convention</a:t>
            </a:r>
          </a:p>
          <a:p>
            <a:r>
              <a:rPr lang="en-US" dirty="0"/>
              <a:t>Year of Disposal – convention is the same in the year of disposal.</a:t>
            </a:r>
          </a:p>
        </p:txBody>
      </p:sp>
    </p:spTree>
    <p:extLst>
      <p:ext uri="{BB962C8B-B14F-4D97-AF65-F5344CB8AC3E}">
        <p14:creationId xmlns:p14="http://schemas.microsoft.com/office/powerpoint/2010/main" val="4116238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#3: Depreciation</a:t>
            </a:r>
            <a:br>
              <a:rPr lang="en-US" dirty="0"/>
            </a:br>
            <a:r>
              <a:rPr lang="en-US" dirty="0"/>
              <a:t>Concept Check 6-5 </a:t>
            </a:r>
            <a:r>
              <a:rPr lang="en-US" sz="2000" dirty="0"/>
              <a:t>1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Autofit/>
          </a:bodyPr>
          <a:lstStyle/>
          <a:p>
            <a:pPr marL="457200" indent="-457200">
              <a:spcBef>
                <a:spcPts val="624"/>
              </a:spcBef>
              <a:buFontTx/>
              <a:buAutoNum type="arabicPeriod"/>
            </a:pPr>
            <a:r>
              <a:rPr lang="en-US" sz="2200" i="1" dirty="0"/>
              <a:t>A taxpayer can choose any depreciation convention as long as he or she is consistent in doing so</a:t>
            </a:r>
            <a:r>
              <a:rPr lang="en-US" sz="2200" i="1" dirty="0" smtClean="0"/>
              <a:t>.</a:t>
            </a:r>
            <a:r>
              <a:rPr lang="en-US" sz="2200" i="1" dirty="0"/>
              <a:t> True or </a:t>
            </a:r>
            <a:r>
              <a:rPr lang="en-US" sz="2200" i="1" dirty="0" smtClean="0"/>
              <a:t>False</a:t>
            </a:r>
            <a:r>
              <a:rPr lang="en-US" sz="2200" i="1" dirty="0"/>
              <a:t>?</a:t>
            </a:r>
          </a:p>
          <a:p>
            <a:pPr marL="457200" indent="-457200">
              <a:spcBef>
                <a:spcPts val="624"/>
              </a:spcBef>
              <a:spcAft>
                <a:spcPts val="1800"/>
              </a:spcAft>
            </a:pPr>
            <a:r>
              <a:rPr lang="en-US" sz="2200" b="1" i="1" dirty="0"/>
              <a:t>False</a:t>
            </a:r>
            <a:endParaRPr lang="en-US" sz="2200" i="1" dirty="0"/>
          </a:p>
          <a:p>
            <a:pPr marL="457200" indent="-457200">
              <a:spcBef>
                <a:spcPts val="624"/>
              </a:spcBef>
              <a:buFontTx/>
              <a:buAutoNum type="arabicPeriod" startAt="2"/>
            </a:pPr>
            <a:r>
              <a:rPr lang="en-US" sz="2200" i="1" dirty="0"/>
              <a:t>A taxpayer must use mid-quarter convention for personal property if more than 40% of the property is purchased in the fourth quarter</a:t>
            </a:r>
            <a:r>
              <a:rPr lang="en-US" sz="2200" i="1" dirty="0" smtClean="0"/>
              <a:t>.</a:t>
            </a:r>
            <a:r>
              <a:rPr lang="en-US" sz="2200" i="1" dirty="0"/>
              <a:t> True or </a:t>
            </a:r>
            <a:r>
              <a:rPr lang="en-US" sz="2200" i="1" dirty="0" smtClean="0"/>
              <a:t>False</a:t>
            </a:r>
            <a:r>
              <a:rPr lang="en-US" sz="2200" i="1" dirty="0"/>
              <a:t>?</a:t>
            </a:r>
          </a:p>
          <a:p>
            <a:pPr marL="457200" indent="-457200">
              <a:spcBef>
                <a:spcPts val="624"/>
              </a:spcBef>
              <a:spcAft>
                <a:spcPts val="1800"/>
              </a:spcAft>
            </a:pPr>
            <a:r>
              <a:rPr lang="en-US" sz="2200" b="1" i="1" dirty="0"/>
              <a:t>True</a:t>
            </a:r>
            <a:endParaRPr lang="en-US" sz="2200" i="1" dirty="0"/>
          </a:p>
          <a:p>
            <a:pPr marL="457200" indent="-457200">
              <a:spcBef>
                <a:spcPts val="624"/>
              </a:spcBef>
              <a:buFontTx/>
              <a:buAutoNum type="arabicPeriod" startAt="3"/>
            </a:pPr>
            <a:r>
              <a:rPr lang="en-US" sz="2200" i="1" dirty="0"/>
              <a:t>The half-year convention is the most often used convention for personal property</a:t>
            </a:r>
            <a:r>
              <a:rPr lang="en-US" sz="2200" i="1" dirty="0" smtClean="0"/>
              <a:t>.</a:t>
            </a:r>
            <a:r>
              <a:rPr lang="en-US" sz="2200" i="1" dirty="0"/>
              <a:t> True or </a:t>
            </a:r>
            <a:r>
              <a:rPr lang="en-US" sz="2200" i="1" dirty="0" smtClean="0"/>
              <a:t>False</a:t>
            </a:r>
            <a:r>
              <a:rPr lang="en-US" sz="2200" i="1" dirty="0"/>
              <a:t>?</a:t>
            </a:r>
          </a:p>
          <a:p>
            <a:pPr marL="457200" indent="-457200">
              <a:spcBef>
                <a:spcPts val="624"/>
              </a:spcBef>
              <a:spcAft>
                <a:spcPts val="1800"/>
              </a:spcAft>
            </a:pPr>
            <a:r>
              <a:rPr lang="en-US" sz="2200" b="1" i="1" dirty="0"/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3960934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#3: Depreciation</a:t>
            </a:r>
            <a:br>
              <a:rPr lang="en-US" dirty="0"/>
            </a:br>
            <a:r>
              <a:rPr lang="en-US" dirty="0"/>
              <a:t>Concept Check 6-5 </a:t>
            </a:r>
            <a:r>
              <a:rPr lang="en-US" sz="2000" dirty="0"/>
              <a:t>2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609600" indent="-609600">
              <a:buFontTx/>
              <a:buAutoNum type="arabicPeriod" startAt="4"/>
            </a:pPr>
            <a:r>
              <a:rPr lang="en-US" i="1" dirty="0"/>
              <a:t>To depreciate an apartment complex, a taxpayer should use the half-year convention. True or </a:t>
            </a:r>
            <a:r>
              <a:rPr lang="en-US" i="1" dirty="0" smtClean="0"/>
              <a:t>False</a:t>
            </a:r>
            <a:r>
              <a:rPr lang="en-US" i="1" dirty="0"/>
              <a:t>?</a:t>
            </a:r>
          </a:p>
          <a:p>
            <a:pPr marL="609600" indent="-609600">
              <a:spcAft>
                <a:spcPts val="1800"/>
              </a:spcAft>
            </a:pPr>
            <a:r>
              <a:rPr lang="en-US" b="1" i="1" dirty="0"/>
              <a:t>False</a:t>
            </a:r>
            <a:endParaRPr lang="en-US" i="1" dirty="0"/>
          </a:p>
          <a:p>
            <a:pPr marL="609600" indent="-609600">
              <a:buFontTx/>
              <a:buAutoNum type="arabicPeriod" startAt="5"/>
            </a:pPr>
            <a:r>
              <a:rPr lang="en-US" i="1" dirty="0"/>
              <a:t>The taxpayer must use the same depreciation convention in the year of disposal as the convention used in the year of acquisition. True or </a:t>
            </a:r>
            <a:r>
              <a:rPr lang="en-US" i="1" dirty="0" smtClean="0"/>
              <a:t>False</a:t>
            </a:r>
            <a:r>
              <a:rPr lang="en-US" i="1" dirty="0"/>
              <a:t>?</a:t>
            </a:r>
          </a:p>
          <a:p>
            <a:pPr marL="609600" indent="-609600"/>
            <a:r>
              <a:rPr lang="en-US" b="1" i="1" dirty="0"/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334151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0" cy="1521333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</a:t>
            </a:r>
            <a:r>
              <a:rPr lang="en-US" sz="3200" dirty="0" smtClean="0"/>
              <a:t>3: Depreciation </a:t>
            </a:r>
            <a:r>
              <a:rPr lang="en-US" sz="1800" dirty="0"/>
              <a:t>5 of 10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7772400" cy="4572000"/>
          </a:xfrm>
        </p:spPr>
        <p:txBody>
          <a:bodyPr/>
          <a:lstStyle/>
          <a:p>
            <a:r>
              <a:rPr lang="en-US" dirty="0"/>
              <a:t>Depreciation Methods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200% Declining Balance Switching to Straight-line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150% Declining Balance Switching to Straight-line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Straight-line</a:t>
            </a:r>
          </a:p>
        </p:txBody>
      </p:sp>
    </p:spTree>
    <p:extLst>
      <p:ext uri="{BB962C8B-B14F-4D97-AF65-F5344CB8AC3E}">
        <p14:creationId xmlns:p14="http://schemas.microsoft.com/office/powerpoint/2010/main" val="1434480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#1:Income and Expenses of the Self-Employed </a:t>
            </a:r>
            <a:r>
              <a:rPr lang="en-US" sz="2000" dirty="0"/>
              <a:t>1 of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7924800" cy="4572000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dirty="0"/>
              <a:t>Trade or Business – any activity that is engaged in for profit</a:t>
            </a:r>
          </a:p>
          <a:p>
            <a:r>
              <a:rPr lang="en-US" dirty="0"/>
              <a:t>Self-employed income is reported on Schedule C</a:t>
            </a:r>
          </a:p>
        </p:txBody>
      </p:sp>
    </p:spTree>
    <p:extLst>
      <p:ext uri="{BB962C8B-B14F-4D97-AF65-F5344CB8AC3E}">
        <p14:creationId xmlns:p14="http://schemas.microsoft.com/office/powerpoint/2010/main" val="4154581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#3: </a:t>
            </a:r>
            <a:r>
              <a:rPr lang="en-US" dirty="0" smtClean="0"/>
              <a:t>Depreciation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Concept Check 6-6 </a:t>
            </a:r>
            <a:r>
              <a:rPr lang="en-US" sz="2000" dirty="0"/>
              <a:t>1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Autofit/>
          </a:bodyPr>
          <a:lstStyle/>
          <a:p>
            <a:pPr marL="457200" indent="-457200">
              <a:spcBef>
                <a:spcPts val="624"/>
              </a:spcBef>
              <a:buFont typeface="+mj-lt"/>
              <a:buAutoNum type="arabicPeriod"/>
            </a:pPr>
            <a:r>
              <a:rPr lang="en-US" sz="2400" i="1" dirty="0"/>
              <a:t>Shu purchased a piece of business equipment for $12,000 on May 3, 2018</a:t>
            </a:r>
            <a:r>
              <a:rPr lang="en-US" sz="2400" i="1" dirty="0" smtClean="0"/>
              <a:t>. This </a:t>
            </a:r>
            <a:r>
              <a:rPr lang="en-US" sz="2400" i="1" dirty="0"/>
              <a:t>equipment is the only business asset Shu purchased during the year</a:t>
            </a:r>
            <a:r>
              <a:rPr lang="en-US" sz="2400" i="1" dirty="0" smtClean="0"/>
              <a:t>. What </a:t>
            </a:r>
            <a:r>
              <a:rPr lang="en-US" sz="2400" i="1" dirty="0"/>
              <a:t>is Shu’s depreciation expense related to the equipment?</a:t>
            </a:r>
          </a:p>
          <a:p>
            <a:pPr>
              <a:spcBef>
                <a:spcPts val="624"/>
              </a:spcBef>
              <a:spcAft>
                <a:spcPts val="1800"/>
              </a:spcAft>
            </a:pPr>
            <a:r>
              <a:rPr lang="en-US" sz="2400" b="1" i="1" dirty="0"/>
              <a:t>$1,715</a:t>
            </a:r>
            <a:endParaRPr lang="en-US" sz="2400" i="1" dirty="0"/>
          </a:p>
          <a:p>
            <a:pPr marL="457200" indent="-457200">
              <a:spcBef>
                <a:spcPts val="624"/>
              </a:spcBef>
              <a:buFont typeface="+mj-lt"/>
              <a:buAutoNum type="arabicPeriod" startAt="2"/>
            </a:pPr>
            <a:r>
              <a:rPr lang="en-US" sz="2400" i="1" dirty="0"/>
              <a:t>If Shu sold the equipment on January 5, 2020, what would the depreciation expense be for 2020?</a:t>
            </a:r>
          </a:p>
          <a:p>
            <a:pPr>
              <a:spcBef>
                <a:spcPts val="624"/>
              </a:spcBef>
            </a:pPr>
            <a:r>
              <a:rPr lang="en-US" sz="2400" b="1" i="1" dirty="0"/>
              <a:t>$1,049</a:t>
            </a:r>
          </a:p>
        </p:txBody>
      </p:sp>
    </p:spTree>
    <p:extLst>
      <p:ext uri="{BB962C8B-B14F-4D97-AF65-F5344CB8AC3E}">
        <p14:creationId xmlns:p14="http://schemas.microsoft.com/office/powerpoint/2010/main" val="16799061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#3: </a:t>
            </a:r>
            <a:r>
              <a:rPr lang="en-US" dirty="0" smtClean="0"/>
              <a:t>Depreciation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Concept Check 6-6 </a:t>
            </a:r>
            <a:r>
              <a:rPr lang="en-US" sz="2000" dirty="0"/>
              <a:t>2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i="1" dirty="0"/>
              <a:t>Davis purchased an apartment complex on March 5, 2018, for $330,000</a:t>
            </a:r>
            <a:r>
              <a:rPr lang="en-US" i="1" dirty="0" smtClean="0"/>
              <a:t>. What </a:t>
            </a:r>
            <a:r>
              <a:rPr lang="en-US" i="1" dirty="0"/>
              <a:t>is Davis’s depreciation expense related to the complex?</a:t>
            </a:r>
          </a:p>
          <a:p>
            <a:r>
              <a:rPr lang="en-US" b="1" i="1" dirty="0"/>
              <a:t>$9,501</a:t>
            </a:r>
          </a:p>
        </p:txBody>
      </p:sp>
    </p:spTree>
    <p:extLst>
      <p:ext uri="{BB962C8B-B14F-4D97-AF65-F5344CB8AC3E}">
        <p14:creationId xmlns:p14="http://schemas.microsoft.com/office/powerpoint/2010/main" val="41785849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0" cy="1521333"/>
          </a:xfrm>
        </p:spPr>
        <p:txBody>
          <a:bodyPr/>
          <a:lstStyle/>
          <a:p>
            <a:r>
              <a:rPr lang="en-US" sz="3200" dirty="0"/>
              <a:t>Learning Objective #3: Depreciation </a:t>
            </a:r>
            <a:r>
              <a:rPr lang="en-US" sz="1800" dirty="0"/>
              <a:t>6 of 10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/>
              <a:t>Maximum IRC Section 179 expense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2017 $510,000</a:t>
            </a:r>
          </a:p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dirty="0"/>
              <a:t>2018 $1,000,000</a:t>
            </a:r>
          </a:p>
          <a:p>
            <a:r>
              <a:rPr lang="en-US" dirty="0"/>
              <a:t>Section 179 expense cannot create a NOL</a:t>
            </a:r>
          </a:p>
        </p:txBody>
      </p:sp>
    </p:spTree>
    <p:extLst>
      <p:ext uri="{BB962C8B-B14F-4D97-AF65-F5344CB8AC3E}">
        <p14:creationId xmlns:p14="http://schemas.microsoft.com/office/powerpoint/2010/main" val="2437721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#3</a:t>
            </a:r>
            <a:r>
              <a:rPr lang="en-US" dirty="0" smtClean="0"/>
              <a:t>: Depreciation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Concept Check 6-7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749666"/>
            <a:ext cx="8458200" cy="4803534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lnSpc>
                <a:spcPct val="120000"/>
              </a:lnSpc>
              <a:spcBef>
                <a:spcPts val="624"/>
              </a:spcBef>
              <a:buFont typeface="+mj-lt"/>
              <a:buAutoNum type="arabicPeriod"/>
            </a:pPr>
            <a:r>
              <a:rPr lang="en-US" i="1" dirty="0"/>
              <a:t>Assume the same asset purchase as Concept Check #6-6. Shu purchased a piece of business equipment for $12,000 on May 3, 2018</a:t>
            </a:r>
            <a:r>
              <a:rPr lang="en-US" i="1" dirty="0" smtClean="0"/>
              <a:t>. This </a:t>
            </a:r>
            <a:r>
              <a:rPr lang="en-US" i="1" dirty="0"/>
              <a:t>equipment is the only business asset purchased during the year and the business has substantial income</a:t>
            </a:r>
            <a:r>
              <a:rPr lang="en-US" i="1" dirty="0" smtClean="0"/>
              <a:t>. What </a:t>
            </a:r>
            <a:r>
              <a:rPr lang="en-US" i="1" dirty="0"/>
              <a:t>is Shu’s deduction for the equipment assuming §179 expense is elected</a:t>
            </a:r>
            <a:r>
              <a:rPr lang="en-US" i="1" dirty="0" smtClean="0"/>
              <a:t>? Would </a:t>
            </a:r>
            <a:r>
              <a:rPr lang="en-US" i="1" dirty="0"/>
              <a:t>there be any additional MACRS regular depreciation?</a:t>
            </a:r>
          </a:p>
          <a:p>
            <a:pPr>
              <a:lnSpc>
                <a:spcPct val="120000"/>
              </a:lnSpc>
              <a:spcBef>
                <a:spcPts val="624"/>
              </a:spcBef>
              <a:spcAft>
                <a:spcPts val="1200"/>
              </a:spcAft>
            </a:pPr>
            <a:r>
              <a:rPr lang="en-US" b="1" i="1" dirty="0"/>
              <a:t>§179 Expense = $12,000; Additional MACRS = $0</a:t>
            </a:r>
          </a:p>
          <a:p>
            <a:pPr marL="457200" indent="-457200">
              <a:lnSpc>
                <a:spcPct val="120000"/>
              </a:lnSpc>
              <a:spcBef>
                <a:spcPts val="624"/>
              </a:spcBef>
              <a:buFont typeface="+mj-lt"/>
              <a:buAutoNum type="arabicPeriod" startAt="2"/>
            </a:pPr>
            <a:r>
              <a:rPr lang="en-US" i="1" dirty="0"/>
              <a:t>What if the equipment Shu purchased had cost $1,025,000</a:t>
            </a:r>
            <a:r>
              <a:rPr lang="en-US" i="1" dirty="0" smtClean="0"/>
              <a:t>. What </a:t>
            </a:r>
            <a:r>
              <a:rPr lang="en-US" i="1" dirty="0"/>
              <a:t>would the total expense deduction be if §179 were elected?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b="1" i="1" dirty="0"/>
              <a:t>§179 Expense = $1,000,000; Additional MACRS = $3,573 this is assuming there is no 100% bonus discussed in the next section.</a:t>
            </a:r>
          </a:p>
        </p:txBody>
      </p:sp>
    </p:spTree>
    <p:extLst>
      <p:ext uri="{BB962C8B-B14F-4D97-AF65-F5344CB8AC3E}">
        <p14:creationId xmlns:p14="http://schemas.microsoft.com/office/powerpoint/2010/main" val="3008192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0" cy="1521333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#3: Depreciation </a:t>
            </a:r>
            <a:r>
              <a:rPr lang="en-US" sz="1800" dirty="0"/>
              <a:t>7 of 10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i="1" dirty="0"/>
              <a:t>100 % Bonus.</a:t>
            </a:r>
          </a:p>
          <a:p>
            <a:r>
              <a:rPr lang="en-US" i="1" dirty="0"/>
              <a:t>MACRS &lt; 20 year lives</a:t>
            </a:r>
          </a:p>
          <a:p>
            <a:r>
              <a:rPr lang="en-US" i="1" dirty="0"/>
              <a:t>Fully Deductible/No limits other than Luxury Auto Limits</a:t>
            </a:r>
          </a:p>
          <a:p>
            <a:r>
              <a:rPr lang="en-US" i="1" dirty="0"/>
              <a:t>Lessens Importance of Section 179</a:t>
            </a:r>
          </a:p>
        </p:txBody>
      </p:sp>
    </p:spTree>
    <p:extLst>
      <p:ext uri="{BB962C8B-B14F-4D97-AF65-F5344CB8AC3E}">
        <p14:creationId xmlns:p14="http://schemas.microsoft.com/office/powerpoint/2010/main" val="12974826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0" cy="1521333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#3: Depreciation </a:t>
            </a:r>
            <a:r>
              <a:rPr lang="en-US" sz="1800" dirty="0"/>
              <a:t>8 of 10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Listed property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Assets that have both a business and personal use component to them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Examples: autos and boats</a:t>
            </a:r>
          </a:p>
          <a:p>
            <a:r>
              <a:rPr lang="en-US" dirty="0"/>
              <a:t>Section 179 is not allowed if listed property is used less than 50% for business</a:t>
            </a:r>
          </a:p>
          <a:p>
            <a:r>
              <a:rPr lang="en-US" dirty="0"/>
              <a:t>Straight-line depreciation is required for listed property used less than 50% for business</a:t>
            </a:r>
          </a:p>
        </p:txBody>
      </p:sp>
    </p:spTree>
    <p:extLst>
      <p:ext uri="{BB962C8B-B14F-4D97-AF65-F5344CB8AC3E}">
        <p14:creationId xmlns:p14="http://schemas.microsoft.com/office/powerpoint/2010/main" val="24925659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EC11A460-5E84-47A7-8627-7EBCFCBA0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0" cy="1521333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#3: Depreciation </a:t>
            </a:r>
            <a:r>
              <a:rPr lang="en-US" sz="1800" dirty="0"/>
              <a:t>9 of 10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958A8EE3-0CE6-4835-8FD4-92D79101BB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1000" y="1600200"/>
            <a:ext cx="8077200" cy="914400"/>
          </a:xfrm>
        </p:spPr>
        <p:txBody>
          <a:bodyPr>
            <a:normAutofit/>
          </a:bodyPr>
          <a:lstStyle/>
          <a:p>
            <a:pPr>
              <a:spcBef>
                <a:spcPts val="624"/>
              </a:spcBef>
            </a:pPr>
            <a:r>
              <a:rPr lang="en-US" sz="2200" dirty="0"/>
              <a:t>Luxury Automobile Limitations</a:t>
            </a:r>
          </a:p>
          <a:p>
            <a:pPr marL="457200" indent="-457200">
              <a:spcBef>
                <a:spcPts val="624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Autos less than 6,000 pounds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6488C5C-B164-4634-B65F-FB9F691ED79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04800" y="4683695"/>
            <a:ext cx="8458200" cy="1488505"/>
          </a:xfrm>
        </p:spPr>
        <p:txBody>
          <a:bodyPr>
            <a:noAutofit/>
          </a:bodyPr>
          <a:lstStyle/>
          <a:p>
            <a:pPr marL="342900" indent="-342900">
              <a:spcBef>
                <a:spcPts val="624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Assuming the 100% bonus – if not the limit is $10,000</a:t>
            </a:r>
          </a:p>
          <a:p>
            <a:pPr>
              <a:spcBef>
                <a:spcPts val="624"/>
              </a:spcBef>
            </a:pPr>
            <a:r>
              <a:rPr lang="en-US" sz="2200" dirty="0"/>
              <a:t>SUVs greater than 6,000 </a:t>
            </a:r>
            <a:r>
              <a:rPr lang="en-US" sz="2200" dirty="0" err="1"/>
              <a:t>lbs</a:t>
            </a:r>
            <a:r>
              <a:rPr lang="en-US" sz="2200" dirty="0"/>
              <a:t> – Section 179 is limited to $25,000 – the 100% bonus is no included in this limitation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xmlns="" id="{C6618C11-DD35-44CC-9C8C-BB0E1764A1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339764"/>
              </p:ext>
            </p:extLst>
          </p:nvPr>
        </p:nvGraphicFramePr>
        <p:xfrm>
          <a:off x="2209800" y="2514600"/>
          <a:ext cx="3429000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4500">
                  <a:extLst>
                    <a:ext uri="{9D8B030D-6E8A-4147-A177-3AD203B41FA5}">
                      <a16:colId xmlns:a16="http://schemas.microsoft.com/office/drawing/2014/main" xmlns="" val="523624333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xmlns="" val="864998035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l"/>
                      <a:endParaRPr lang="en-US"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u="sng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Autos</a:t>
                      </a:r>
                      <a:endParaRPr lang="en-US" sz="18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169606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r>
                        <a:rPr lang="en-US" sz="1800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st</a:t>
                      </a:r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year*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$18,000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48479842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</a:t>
                      </a:r>
                      <a:r>
                        <a:rPr lang="en-US" sz="1800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nd</a:t>
                      </a:r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year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$16,000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3497608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</a:t>
                      </a:r>
                      <a:r>
                        <a:rPr lang="en-US" sz="1800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rd</a:t>
                      </a:r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year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$9,600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919793382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</a:t>
                      </a:r>
                      <a:r>
                        <a:rPr lang="en-US" sz="1800" baseline="300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th</a:t>
                      </a:r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and after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$5,760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801241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04330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1418"/>
            <a:ext cx="8229600" cy="138303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Objective #3: Depreciation</a:t>
            </a:r>
            <a:br>
              <a:rPr lang="en-US" dirty="0"/>
            </a:br>
            <a:r>
              <a:rPr lang="en-US" dirty="0"/>
              <a:t>Concept Check 6-8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76400"/>
            <a:ext cx="8382000" cy="4800600"/>
          </a:xfrm>
        </p:spPr>
        <p:txBody>
          <a:bodyPr>
            <a:noAutofit/>
          </a:bodyPr>
          <a:lstStyle/>
          <a:p>
            <a:pPr marL="406400" indent="-406400">
              <a:spcBef>
                <a:spcPts val="624"/>
              </a:spcBef>
              <a:buFont typeface="+mj-lt"/>
              <a:buAutoNum type="arabicPeriod"/>
            </a:pPr>
            <a:r>
              <a:rPr lang="en-US" sz="1400" i="1" dirty="0"/>
              <a:t>Zachary purchased a Ford Expedition (more than 6,000 lbs.) for $39,000 in March 2018</a:t>
            </a:r>
            <a:r>
              <a:rPr lang="en-US" sz="1400" i="1" dirty="0" smtClean="0"/>
              <a:t>. What </a:t>
            </a:r>
            <a:r>
              <a:rPr lang="en-US" sz="1400" i="1" dirty="0"/>
              <a:t>is the maximum depreciation expense allowed assuming Zachary is eligible for the §179 expense election? 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$ 7,800.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$ 25,000.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$ 27,800.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$ 33,400.</a:t>
            </a:r>
          </a:p>
          <a:p>
            <a:pPr>
              <a:spcBef>
                <a:spcPts val="624"/>
              </a:spcBef>
              <a:spcAft>
                <a:spcPts val="1800"/>
              </a:spcAft>
            </a:pPr>
            <a:r>
              <a:rPr lang="en-US" sz="1400" b="1" i="1" dirty="0"/>
              <a:t>Answer: C</a:t>
            </a:r>
          </a:p>
          <a:p>
            <a:pPr marL="457200" indent="-457200">
              <a:spcBef>
                <a:spcPts val="624"/>
              </a:spcBef>
              <a:buFont typeface="+mj-lt"/>
              <a:buAutoNum type="arabicPeriod" startAt="2"/>
            </a:pPr>
            <a:r>
              <a:rPr lang="en-US" sz="1400" i="1" dirty="0"/>
              <a:t>Assume the same facts as number 1 above</a:t>
            </a:r>
            <a:r>
              <a:rPr lang="en-US" sz="1400" i="1" dirty="0" smtClean="0"/>
              <a:t>. However</a:t>
            </a:r>
            <a:r>
              <a:rPr lang="en-US" sz="1400" i="1" dirty="0"/>
              <a:t>, the Expedition was used only 80% for business</a:t>
            </a:r>
            <a:r>
              <a:rPr lang="en-US" sz="1400" i="1" dirty="0" smtClean="0"/>
              <a:t>. What </a:t>
            </a:r>
            <a:r>
              <a:rPr lang="en-US" sz="1400" i="1" dirty="0"/>
              <a:t>is the maximum depreciation expense allowed assuming Zachary is eligible for §179 expense election and no bonus is elected?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$ 7,800.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$ 20,000.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$ 22,240.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$ 26,720.</a:t>
            </a:r>
          </a:p>
          <a:p>
            <a:pPr>
              <a:spcBef>
                <a:spcPts val="624"/>
              </a:spcBef>
            </a:pPr>
            <a:r>
              <a:rPr lang="en-US" sz="1400" b="1" i="1" dirty="0"/>
              <a:t>Answer: C</a:t>
            </a:r>
          </a:p>
        </p:txBody>
      </p:sp>
    </p:spTree>
    <p:extLst>
      <p:ext uri="{BB962C8B-B14F-4D97-AF65-F5344CB8AC3E}">
        <p14:creationId xmlns:p14="http://schemas.microsoft.com/office/powerpoint/2010/main" val="23902945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152267"/>
            <a:ext cx="9052560" cy="1521333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</a:t>
            </a:r>
            <a:r>
              <a:rPr lang="en-US" sz="3200" dirty="0" smtClean="0"/>
              <a:t>3: Depreciation </a:t>
            </a:r>
            <a:r>
              <a:rPr lang="en-US" sz="1800" dirty="0"/>
              <a:t>10 of 10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Leased Vehicles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“Lease inclusion amount”- the amount included in income when a leased vehicle is over the luxury auto levels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See Rev. Proc. 2018-25 for amounts</a:t>
            </a:r>
          </a:p>
          <a:p>
            <a:r>
              <a:rPr lang="en-US" dirty="0"/>
              <a:t>The total business lease amount is deductible</a:t>
            </a:r>
          </a:p>
        </p:txBody>
      </p:sp>
    </p:spTree>
    <p:extLst>
      <p:ext uri="{BB962C8B-B14F-4D97-AF65-F5344CB8AC3E}">
        <p14:creationId xmlns:p14="http://schemas.microsoft.com/office/powerpoint/2010/main" val="27653646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#4: Transportation and Travel </a:t>
            </a:r>
            <a:r>
              <a:rPr lang="en-US" sz="1800" dirty="0"/>
              <a:t>1 of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Ordinary and necessary travel expenses are deductible</a:t>
            </a:r>
          </a:p>
          <a:p>
            <a:r>
              <a:rPr lang="en-US" dirty="0"/>
              <a:t>Transportation – expenses of getting from one workplace to another workplace within the taxpayer’s home area</a:t>
            </a:r>
          </a:p>
          <a:p>
            <a:r>
              <a:rPr lang="en-US" dirty="0"/>
              <a:t>Travel – refers to business travel away from home that requires an overnight stay</a:t>
            </a:r>
          </a:p>
        </p:txBody>
      </p:sp>
    </p:spTree>
    <p:extLst>
      <p:ext uri="{BB962C8B-B14F-4D97-AF65-F5344CB8AC3E}">
        <p14:creationId xmlns:p14="http://schemas.microsoft.com/office/powerpoint/2010/main" val="2401898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#1:Income and Expenses of the Self-Employed </a:t>
            </a:r>
            <a:r>
              <a:rPr lang="en-US" sz="2000" dirty="0"/>
              <a:t>2 of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Gross receipts include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Direct sales to customers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Work performed as an independent contractor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Amounts reported to a “statutory employee”</a:t>
            </a:r>
          </a:p>
          <a:p>
            <a:r>
              <a:rPr lang="en-US" dirty="0"/>
              <a:t>Independent contractors usually receive a Form 1099-MISC to report income</a:t>
            </a:r>
          </a:p>
        </p:txBody>
      </p:sp>
    </p:spTree>
    <p:extLst>
      <p:ext uri="{BB962C8B-B14F-4D97-AF65-F5344CB8AC3E}">
        <p14:creationId xmlns:p14="http://schemas.microsoft.com/office/powerpoint/2010/main" val="14852052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#4: Transportation and Travel </a:t>
            </a:r>
            <a:r>
              <a:rPr lang="en-US" sz="1800" dirty="0"/>
              <a:t>2 of 5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Deductible Local Transportation Cost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Getting from one workplace to another workplace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Visiting clients and customers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Business meeting away from the taxpayer’s regular workplace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Getting from home to a temporary workplace</a:t>
            </a:r>
          </a:p>
          <a:p>
            <a:r>
              <a:rPr lang="en-US" dirty="0"/>
              <a:t>Transportation between a home office and temporary work location is deductible</a:t>
            </a:r>
          </a:p>
        </p:txBody>
      </p:sp>
    </p:spTree>
    <p:extLst>
      <p:ext uri="{BB962C8B-B14F-4D97-AF65-F5344CB8AC3E}">
        <p14:creationId xmlns:p14="http://schemas.microsoft.com/office/powerpoint/2010/main" val="39325447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#4: Transportation and Travel </a:t>
            </a:r>
            <a:r>
              <a:rPr lang="en-US" sz="1800" dirty="0"/>
              <a:t>3 of 5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Automobile Expenses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Standard Mileage </a:t>
            </a:r>
            <a:r>
              <a:rPr lang="en-US" dirty="0" smtClean="0"/>
              <a:t>Rate - 54.5 </a:t>
            </a:r>
            <a:r>
              <a:rPr lang="en-US" dirty="0"/>
              <a:t>cents per mile for 2018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Actual </a:t>
            </a:r>
            <a:r>
              <a:rPr lang="en-US" dirty="0" smtClean="0"/>
              <a:t>Expenses - actual </a:t>
            </a:r>
            <a:r>
              <a:rPr lang="en-US" dirty="0"/>
              <a:t>business auto costs are deducted</a:t>
            </a:r>
          </a:p>
          <a:p>
            <a:r>
              <a:rPr lang="en-US" dirty="0"/>
              <a:t>Actual expenses usually gives a larger deduction but require more record keeping</a:t>
            </a:r>
          </a:p>
        </p:txBody>
      </p:sp>
    </p:spTree>
    <p:extLst>
      <p:ext uri="{BB962C8B-B14F-4D97-AF65-F5344CB8AC3E}">
        <p14:creationId xmlns:p14="http://schemas.microsoft.com/office/powerpoint/2010/main" val="24167659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#4: Transportation and Travel </a:t>
            </a:r>
            <a:r>
              <a:rPr lang="en-US" sz="1800" dirty="0"/>
              <a:t>4 of 5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Travel Cost for Business Travel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Requires an overnight stay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Travel, meals, lodging and other incidental expenses are allowed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Should not last more than one year</a:t>
            </a:r>
          </a:p>
          <a:p>
            <a:r>
              <a:rPr lang="en-US" dirty="0"/>
              <a:t>Limitations exist if the trip is partly personal or if there are lavish or extravagant expenditures</a:t>
            </a:r>
          </a:p>
        </p:txBody>
      </p:sp>
    </p:spTree>
    <p:extLst>
      <p:ext uri="{BB962C8B-B14F-4D97-AF65-F5344CB8AC3E}">
        <p14:creationId xmlns:p14="http://schemas.microsoft.com/office/powerpoint/2010/main" val="30848723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#4: Transportation and Travel </a:t>
            </a:r>
            <a:r>
              <a:rPr lang="en-US" sz="1800" dirty="0"/>
              <a:t>5 of 5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Meals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Business meal costs are deductible but are limited to 50%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Must be directly related or associated with business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 Business Entertainment is no longer deductible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Standard meal per diem is $51 per day – can be higher in high cost areas</a:t>
            </a:r>
          </a:p>
          <a:p>
            <a:r>
              <a:rPr lang="en-US" dirty="0"/>
              <a:t>Cannot be lavish or extravagant</a:t>
            </a:r>
          </a:p>
        </p:txBody>
      </p:sp>
    </p:spTree>
    <p:extLst>
      <p:ext uri="{BB962C8B-B14F-4D97-AF65-F5344CB8AC3E}">
        <p14:creationId xmlns:p14="http://schemas.microsoft.com/office/powerpoint/2010/main" val="39949036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Objective #4: Transportation and Travel Concept Check 6-9 </a:t>
            </a:r>
            <a:r>
              <a:rPr lang="en-US" sz="2000" dirty="0"/>
              <a:t>1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Autofit/>
          </a:bodyPr>
          <a:lstStyle/>
          <a:p>
            <a:pPr marL="457200" indent="-457200">
              <a:spcBef>
                <a:spcPts val="624"/>
              </a:spcBef>
              <a:buFont typeface="+mj-lt"/>
              <a:buAutoNum type="arabicPeriod"/>
            </a:pPr>
            <a:r>
              <a:rPr lang="en-US" sz="2200" i="1" dirty="0"/>
              <a:t>A taxpayer can take depreciation on a business auto and use the standard mileage rate in the same year</a:t>
            </a:r>
            <a:r>
              <a:rPr lang="en-US" sz="2200" i="1" dirty="0" smtClean="0"/>
              <a:t>.</a:t>
            </a:r>
            <a:r>
              <a:rPr lang="en-US" sz="2200" i="1" dirty="0"/>
              <a:t> True or </a:t>
            </a:r>
            <a:r>
              <a:rPr lang="en-US" sz="2200" i="1" dirty="0" smtClean="0"/>
              <a:t>False</a:t>
            </a:r>
            <a:r>
              <a:rPr lang="en-US" sz="2200" i="1" dirty="0"/>
              <a:t>?</a:t>
            </a:r>
          </a:p>
          <a:p>
            <a:pPr>
              <a:spcBef>
                <a:spcPts val="624"/>
              </a:spcBef>
              <a:spcAft>
                <a:spcPts val="1800"/>
              </a:spcAft>
            </a:pPr>
            <a:r>
              <a:rPr lang="en-US" sz="2200" b="1" i="1" dirty="0"/>
              <a:t>False</a:t>
            </a:r>
          </a:p>
          <a:p>
            <a:pPr marL="457200" indent="-457200">
              <a:spcBef>
                <a:spcPts val="624"/>
              </a:spcBef>
              <a:buFont typeface="+mj-lt"/>
              <a:buAutoNum type="arabicPeriod" startAt="2"/>
            </a:pPr>
            <a:r>
              <a:rPr lang="en-US" sz="2200" i="1" dirty="0"/>
              <a:t>Transportation costs are allowed only when the taxpayer visits a client</a:t>
            </a:r>
            <a:r>
              <a:rPr lang="en-US" sz="2200" i="1" dirty="0" smtClean="0"/>
              <a:t>.</a:t>
            </a:r>
            <a:r>
              <a:rPr lang="en-US" sz="2200" i="1" dirty="0"/>
              <a:t> True or </a:t>
            </a:r>
            <a:r>
              <a:rPr lang="en-US" sz="2200" i="1" dirty="0" smtClean="0"/>
              <a:t>False</a:t>
            </a:r>
            <a:r>
              <a:rPr lang="en-US" sz="2200" i="1" dirty="0"/>
              <a:t>?</a:t>
            </a:r>
          </a:p>
          <a:p>
            <a:pPr>
              <a:spcBef>
                <a:spcPts val="624"/>
              </a:spcBef>
              <a:spcAft>
                <a:spcPts val="1800"/>
              </a:spcAft>
            </a:pPr>
            <a:r>
              <a:rPr lang="en-US" sz="2200" b="1" i="1" dirty="0"/>
              <a:t>False</a:t>
            </a:r>
          </a:p>
          <a:p>
            <a:pPr marL="457200" indent="-457200">
              <a:spcBef>
                <a:spcPts val="624"/>
              </a:spcBef>
              <a:buFont typeface="+mj-lt"/>
              <a:buAutoNum type="arabicPeriod" startAt="3"/>
            </a:pPr>
            <a:r>
              <a:rPr lang="en-US" sz="2200" i="1" dirty="0"/>
              <a:t>A deduction is allowed for meals, lodging, and other incidental expenses when a taxpayer travels away from home requiring sleep</a:t>
            </a:r>
            <a:r>
              <a:rPr lang="en-US" sz="2200" i="1" dirty="0" smtClean="0"/>
              <a:t>.</a:t>
            </a:r>
            <a:r>
              <a:rPr lang="en-US" sz="2200" i="1" dirty="0"/>
              <a:t> True or </a:t>
            </a:r>
            <a:r>
              <a:rPr lang="en-US" sz="2200" i="1" dirty="0" smtClean="0"/>
              <a:t>False</a:t>
            </a:r>
            <a:r>
              <a:rPr lang="en-US" sz="2200" i="1" dirty="0"/>
              <a:t>?</a:t>
            </a:r>
          </a:p>
          <a:p>
            <a:pPr>
              <a:spcBef>
                <a:spcPts val="624"/>
              </a:spcBef>
            </a:pPr>
            <a:r>
              <a:rPr lang="en-US" sz="2200" b="1" i="1" dirty="0"/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12991108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Objective #4: Transportation and Travel Concept Check 6-9 </a:t>
            </a:r>
            <a:r>
              <a:rPr lang="en-US" sz="2000" dirty="0"/>
              <a:t>2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en-US" i="1" dirty="0"/>
              <a:t>A taxpayer can deduct $51/day for meals and incidentals without keeping receipts on a business trip (subject to the 50% limitation). True or </a:t>
            </a:r>
            <a:r>
              <a:rPr lang="en-US" i="1" dirty="0" smtClean="0"/>
              <a:t>False</a:t>
            </a:r>
            <a:r>
              <a:rPr lang="en-US" i="1" dirty="0"/>
              <a:t>?</a:t>
            </a:r>
          </a:p>
          <a:p>
            <a:pPr>
              <a:spcAft>
                <a:spcPts val="1800"/>
              </a:spcAft>
            </a:pPr>
            <a:r>
              <a:rPr lang="en-US" b="1" i="1" dirty="0"/>
              <a:t>True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i="1" dirty="0"/>
              <a:t>Taking five clients to a Major League baseball game immediately following a substantial business discussion is deductible up to 50% of costs. True or </a:t>
            </a:r>
            <a:r>
              <a:rPr lang="en-US" i="1" dirty="0" smtClean="0"/>
              <a:t>False</a:t>
            </a:r>
            <a:r>
              <a:rPr lang="en-US" i="1" dirty="0"/>
              <a:t>?</a:t>
            </a:r>
          </a:p>
          <a:p>
            <a:r>
              <a:rPr lang="en-US" b="1" i="1" dirty="0"/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349589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673466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/>
              <a:t>Learning Objective #5: Business Use of Home and Business Bad Debts </a:t>
            </a:r>
            <a:r>
              <a:rPr lang="en-US" sz="1800" dirty="0"/>
              <a:t>1 of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Business use of the home is deductible if the business use is: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Exclusive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Regular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For the taxpayer’s trade or business</a:t>
            </a:r>
          </a:p>
          <a:p>
            <a:r>
              <a:rPr lang="en-US" dirty="0"/>
              <a:t>A specific area of the home must be used only for business</a:t>
            </a:r>
          </a:p>
          <a:p>
            <a:r>
              <a:rPr lang="en-US" dirty="0"/>
              <a:t>Employees – use must be “for the convenience of the employer”</a:t>
            </a:r>
          </a:p>
        </p:txBody>
      </p:sp>
    </p:spTree>
    <p:extLst>
      <p:ext uri="{BB962C8B-B14F-4D97-AF65-F5344CB8AC3E}">
        <p14:creationId xmlns:p14="http://schemas.microsoft.com/office/powerpoint/2010/main" val="41996957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67346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Learning Objective #5: Business Use of Home and Business Bad Debts </a:t>
            </a:r>
            <a:r>
              <a:rPr lang="en-US" sz="1800" dirty="0"/>
              <a:t>2 of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Home office deductions are reported on Form 8829</a:t>
            </a:r>
          </a:p>
          <a:p>
            <a:pPr>
              <a:lnSpc>
                <a:spcPct val="90000"/>
              </a:lnSpc>
            </a:pPr>
            <a:r>
              <a:rPr lang="en-US" dirty="0"/>
              <a:t>Calculation determined by square footage used regularly and exclusively for business</a:t>
            </a:r>
          </a:p>
          <a:p>
            <a:pPr>
              <a:lnSpc>
                <a:spcPct val="90000"/>
              </a:lnSpc>
            </a:pPr>
            <a:r>
              <a:rPr lang="en-US" dirty="0"/>
              <a:t>Direct business expenses are 100% deductible</a:t>
            </a:r>
          </a:p>
          <a:p>
            <a:pPr>
              <a:lnSpc>
                <a:spcPct val="90000"/>
              </a:lnSpc>
            </a:pPr>
            <a:r>
              <a:rPr lang="en-US" dirty="0"/>
              <a:t>Indirect home expenses are deductible based on square footage</a:t>
            </a:r>
          </a:p>
        </p:txBody>
      </p:sp>
    </p:spTree>
    <p:extLst>
      <p:ext uri="{BB962C8B-B14F-4D97-AF65-F5344CB8AC3E}">
        <p14:creationId xmlns:p14="http://schemas.microsoft.com/office/powerpoint/2010/main" val="15238755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67346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Learning Objective #5: Business Use of Home and Business Bad Debts </a:t>
            </a:r>
            <a:r>
              <a:rPr lang="en-US" sz="1800" dirty="0"/>
              <a:t>3 of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Home office deduction limited to business income</a:t>
            </a:r>
          </a:p>
          <a:p>
            <a:r>
              <a:rPr lang="en-US" dirty="0"/>
              <a:t>Order of deductions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Expenses deductible in any event (mortgage interest and real estate taxes)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Business use of insurance, utilities, and then depreciation</a:t>
            </a:r>
          </a:p>
        </p:txBody>
      </p:sp>
    </p:spTree>
    <p:extLst>
      <p:ext uri="{BB962C8B-B14F-4D97-AF65-F5344CB8AC3E}">
        <p14:creationId xmlns:p14="http://schemas.microsoft.com/office/powerpoint/2010/main" val="18083623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67346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Learning Objective #5: Business Use of Home and Business Bad Debts </a:t>
            </a:r>
            <a:r>
              <a:rPr lang="en-US" sz="1800" dirty="0"/>
              <a:t>4 of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Business Bad Debts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Business bad debts can be deducted as an ordinary expense if incurred in a business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Can be partially worthless or completely worthless</a:t>
            </a:r>
          </a:p>
          <a:p>
            <a:r>
              <a:rPr lang="en-US" dirty="0"/>
              <a:t>Business Casualty Losses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Receive an ordinary loss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Not limited by the 10% AGI floor like personal casualty losses</a:t>
            </a:r>
          </a:p>
        </p:txBody>
      </p:sp>
    </p:spTree>
    <p:extLst>
      <p:ext uri="{BB962C8B-B14F-4D97-AF65-F5344CB8AC3E}">
        <p14:creationId xmlns:p14="http://schemas.microsoft.com/office/powerpoint/2010/main" val="3023312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#1:Income and Expenses of the Self-Employed </a:t>
            </a:r>
            <a:r>
              <a:rPr lang="en-US" sz="2000" dirty="0"/>
              <a:t>3 of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7772400" cy="4572000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dirty="0"/>
              <a:t>Cost of Goods </a:t>
            </a:r>
            <a:r>
              <a:rPr lang="en-US" dirty="0" smtClean="0"/>
              <a:t>Sold - </a:t>
            </a:r>
            <a:r>
              <a:rPr lang="en-US" dirty="0"/>
              <a:t>reduction from sales to produce gross profit</a:t>
            </a:r>
          </a:p>
          <a:p>
            <a:r>
              <a:rPr lang="en-US" dirty="0"/>
              <a:t>Accrual Method of Accounting – must be used if inventory is a material income-producing factor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If average annual gross receipts over the last three years is under $25 million, the cash basis of accounting can be used.</a:t>
            </a:r>
          </a:p>
        </p:txBody>
      </p:sp>
    </p:spTree>
    <p:extLst>
      <p:ext uri="{BB962C8B-B14F-4D97-AF65-F5344CB8AC3E}">
        <p14:creationId xmlns:p14="http://schemas.microsoft.com/office/powerpoint/2010/main" val="16293768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Objective #5: Business Use of Home and Business Bad Debts Concept Check 6-10 </a:t>
            </a:r>
            <a:r>
              <a:rPr lang="en-US" sz="2000" dirty="0"/>
              <a:t>1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05000"/>
            <a:ext cx="8229600" cy="4648200"/>
          </a:xfrm>
        </p:spPr>
        <p:txBody>
          <a:bodyPr>
            <a:noAutofit/>
          </a:bodyPr>
          <a:lstStyle/>
          <a:p>
            <a:pPr marL="342900" indent="-342900">
              <a:spcBef>
                <a:spcPts val="624"/>
              </a:spcBef>
              <a:buFont typeface="+mj-lt"/>
              <a:buAutoNum type="arabicPeriod"/>
            </a:pPr>
            <a:r>
              <a:rPr lang="en-US" sz="1400" i="1" dirty="0"/>
              <a:t>Jose uses 20% of his house exclusively for business. He had the entire exterior of the house painted and the interior of one room that he uses for an office painted for $3,000 and $500, respectively. What is the total deduction Jose can take as a home office expense for the painting?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$500.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$3,500.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$700.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$1,100.</a:t>
            </a:r>
          </a:p>
          <a:p>
            <a:pPr>
              <a:spcBef>
                <a:spcPts val="624"/>
              </a:spcBef>
              <a:spcAft>
                <a:spcPts val="1800"/>
              </a:spcAft>
            </a:pPr>
            <a:r>
              <a:rPr lang="en-US" sz="1400" b="1" i="1" dirty="0"/>
              <a:t>Answer: D</a:t>
            </a:r>
          </a:p>
          <a:p>
            <a:pPr marL="342900" indent="-342900">
              <a:spcBef>
                <a:spcPts val="624"/>
              </a:spcBef>
              <a:buFont typeface="+mj-lt"/>
              <a:buAutoNum type="arabicPeriod" startAt="2"/>
            </a:pPr>
            <a:r>
              <a:rPr lang="en-US" sz="1400" i="1" dirty="0"/>
              <a:t>Which of the following comments is true regarding the home office deduction?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The taxpayer must see clients at home to be allowed a home office deduction.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The home office deduction is limited to income from the Schedule C business.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The taxpayer is allowed to take §179 on the business portion of the home itself.</a:t>
            </a:r>
          </a:p>
          <a:p>
            <a:pPr marL="914400" indent="-457200">
              <a:spcBef>
                <a:spcPts val="624"/>
              </a:spcBef>
              <a:buFont typeface="+mj-lt"/>
              <a:buAutoNum type="alphaLcPeriod"/>
            </a:pPr>
            <a:r>
              <a:rPr lang="en-US" sz="1400" i="1" dirty="0"/>
              <a:t>Depreciation on the home is never allowed as a home office deduction.</a:t>
            </a:r>
          </a:p>
          <a:p>
            <a:pPr>
              <a:spcBef>
                <a:spcPts val="624"/>
              </a:spcBef>
            </a:pPr>
            <a:r>
              <a:rPr lang="en-US" sz="1400" b="1" i="1" dirty="0"/>
              <a:t>Answer: B</a:t>
            </a:r>
          </a:p>
        </p:txBody>
      </p:sp>
    </p:spTree>
    <p:extLst>
      <p:ext uri="{BB962C8B-B14F-4D97-AF65-F5344CB8AC3E}">
        <p14:creationId xmlns:p14="http://schemas.microsoft.com/office/powerpoint/2010/main" val="594061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Objective #5: Business Use of Home and Business Bad Debts</a:t>
            </a:r>
            <a:br>
              <a:rPr lang="en-US" dirty="0"/>
            </a:br>
            <a:r>
              <a:rPr lang="en-US" dirty="0"/>
              <a:t>Concept Check 6-10 </a:t>
            </a:r>
            <a:r>
              <a:rPr lang="en-US" sz="2000" dirty="0"/>
              <a:t>2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i="1" dirty="0"/>
              <a:t>When a business property is partially destroyed by casualty, the loss is calculated using which of the following?</a:t>
            </a:r>
          </a:p>
          <a:p>
            <a:pPr marL="914400" indent="-457200">
              <a:buFont typeface="+mj-lt"/>
              <a:buAutoNum type="alphaLcPeriod"/>
            </a:pPr>
            <a:r>
              <a:rPr lang="en-US" i="1" dirty="0"/>
              <a:t>The decrease in the FMV of the property.</a:t>
            </a:r>
          </a:p>
          <a:p>
            <a:pPr marL="914400" indent="-457200">
              <a:buFont typeface="+mj-lt"/>
              <a:buAutoNum type="alphaLcPeriod"/>
            </a:pPr>
            <a:r>
              <a:rPr lang="en-US" i="1" dirty="0"/>
              <a:t>The adjusted basis of the property.</a:t>
            </a:r>
          </a:p>
          <a:p>
            <a:pPr marL="914400" indent="-457200">
              <a:buFont typeface="+mj-lt"/>
              <a:buAutoNum type="alphaLcPeriod"/>
            </a:pPr>
            <a:r>
              <a:rPr lang="en-US" i="1" dirty="0"/>
              <a:t>The lower of the decrease </a:t>
            </a:r>
            <a:r>
              <a:rPr lang="en-US" i="1" dirty="0" smtClean="0"/>
              <a:t>in FMV </a:t>
            </a:r>
            <a:r>
              <a:rPr lang="en-US" i="1" dirty="0"/>
              <a:t>or the adjusted basis of the property.</a:t>
            </a:r>
          </a:p>
          <a:p>
            <a:pPr marL="914400" indent="-457200">
              <a:buFont typeface="+mj-lt"/>
              <a:buAutoNum type="alphaLcPeriod"/>
            </a:pPr>
            <a:r>
              <a:rPr lang="en-US" i="1" dirty="0"/>
              <a:t>The adjusted basis of the property less 10% of AGI.</a:t>
            </a:r>
          </a:p>
          <a:p>
            <a:r>
              <a:rPr lang="en-US" b="1" i="1" dirty="0"/>
              <a:t>Answer: C</a:t>
            </a:r>
          </a:p>
        </p:txBody>
      </p:sp>
    </p:spTree>
    <p:extLst>
      <p:ext uri="{BB962C8B-B14F-4D97-AF65-F5344CB8AC3E}">
        <p14:creationId xmlns:p14="http://schemas.microsoft.com/office/powerpoint/2010/main" val="6766919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Objective #6: Hobby Loss Rules and Education Expenses </a:t>
            </a:r>
            <a:r>
              <a:rPr lang="en-US" sz="2000" dirty="0"/>
              <a:t>1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Hobby Losses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Eliminated for 2018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Income from Hobbies must be included</a:t>
            </a:r>
          </a:p>
          <a:p>
            <a:r>
              <a:rPr lang="en-US" dirty="0"/>
              <a:t>Expenses not allowed</a:t>
            </a:r>
          </a:p>
        </p:txBody>
      </p:sp>
    </p:spTree>
    <p:extLst>
      <p:ext uri="{BB962C8B-B14F-4D97-AF65-F5344CB8AC3E}">
        <p14:creationId xmlns:p14="http://schemas.microsoft.com/office/powerpoint/2010/main" val="16122630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Learning Objective #6: Hobby Loss Rules and Education Expenses </a:t>
            </a:r>
            <a:r>
              <a:rPr lang="en-US" sz="2000" dirty="0"/>
              <a:t>2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Education Expenses – deductible if: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Maintains or improves skills of the taxpayer; or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Meets the express requirements of the law or regulation for a job</a:t>
            </a:r>
          </a:p>
          <a:p>
            <a:r>
              <a:rPr lang="en-US" dirty="0"/>
              <a:t>Educational Expenses – not deductible if: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Cannot meet the minimum educational requirements for employment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Qualifies the taxpayer for a new trade or business</a:t>
            </a:r>
          </a:p>
        </p:txBody>
      </p:sp>
    </p:spTree>
    <p:extLst>
      <p:ext uri="{BB962C8B-B14F-4D97-AF65-F5344CB8AC3E}">
        <p14:creationId xmlns:p14="http://schemas.microsoft.com/office/powerpoint/2010/main" val="36698104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Objective #6: Hobby Loss Rules and Education Expenses</a:t>
            </a:r>
            <a:br>
              <a:rPr lang="en-US" dirty="0"/>
            </a:br>
            <a:r>
              <a:rPr lang="en-US" dirty="0"/>
              <a:t>Concept Check 6-11 </a:t>
            </a:r>
            <a:r>
              <a:rPr lang="en-US" sz="2000" dirty="0"/>
              <a:t>1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533400" indent="-533400">
              <a:buFontTx/>
              <a:buAutoNum type="arabicPeriod"/>
            </a:pPr>
            <a:r>
              <a:rPr lang="en-US" i="1" dirty="0"/>
              <a:t>If a taxpayer has shown a net profit for the last three years, the activity is not considered a hobby. True or </a:t>
            </a:r>
            <a:r>
              <a:rPr lang="en-US" i="1" dirty="0" smtClean="0"/>
              <a:t>False</a:t>
            </a:r>
            <a:r>
              <a:rPr lang="en-US" i="1" dirty="0"/>
              <a:t>?</a:t>
            </a:r>
          </a:p>
          <a:p>
            <a:pPr marL="533400" indent="-533400">
              <a:spcAft>
                <a:spcPts val="1800"/>
              </a:spcAft>
            </a:pPr>
            <a:r>
              <a:rPr lang="en-US" b="1" i="1" dirty="0"/>
              <a:t>True</a:t>
            </a:r>
          </a:p>
          <a:p>
            <a:pPr marL="533400" indent="-533400">
              <a:buFont typeface="+mj-lt"/>
              <a:buAutoNum type="arabicPeriod" startAt="2"/>
            </a:pPr>
            <a:r>
              <a:rPr lang="en-US" i="1" dirty="0"/>
              <a:t>A taxpayer can never take a net loss on an</a:t>
            </a:r>
          </a:p>
          <a:p>
            <a:pPr marL="533400" indent="-533400"/>
            <a:r>
              <a:rPr lang="en-US" i="1" dirty="0"/>
              <a:t>activity considered a hobby. True or </a:t>
            </a:r>
            <a:r>
              <a:rPr lang="en-US" i="1" dirty="0" smtClean="0"/>
              <a:t>False</a:t>
            </a:r>
            <a:r>
              <a:rPr lang="en-US" i="1" dirty="0"/>
              <a:t>?</a:t>
            </a:r>
          </a:p>
          <a:p>
            <a:pPr marL="533400" indent="-533400"/>
            <a:r>
              <a:rPr lang="en-US" b="1" i="1" dirty="0"/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63393730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Objective #6: Hobby Loss Rules and Education Expenses</a:t>
            </a:r>
            <a:br>
              <a:rPr lang="en-US" dirty="0"/>
            </a:br>
            <a:r>
              <a:rPr lang="en-US" dirty="0"/>
              <a:t>Concept Check 6-11 </a:t>
            </a:r>
            <a:r>
              <a:rPr lang="en-US" sz="2000" dirty="0"/>
              <a:t>2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i="1" dirty="0"/>
              <a:t>Expenses that can be deducted elsewhere on the tax return must be the first expenses deducted from hobby </a:t>
            </a:r>
            <a:r>
              <a:rPr lang="en-US" i="1" dirty="0" smtClean="0"/>
              <a:t>income. True or False?</a:t>
            </a:r>
            <a:endParaRPr lang="en-US" i="1" dirty="0"/>
          </a:p>
          <a:p>
            <a:pPr>
              <a:spcAft>
                <a:spcPts val="1800"/>
              </a:spcAft>
            </a:pPr>
            <a:r>
              <a:rPr lang="en-US" b="1" i="1" dirty="0"/>
              <a:t>True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i="1" dirty="0"/>
              <a:t>Education expenses that help qualify a taxpayer for a new trade or business (or profession) are deductible. True or </a:t>
            </a:r>
            <a:r>
              <a:rPr lang="en-US" i="1" dirty="0" smtClean="0"/>
              <a:t>False</a:t>
            </a:r>
            <a:r>
              <a:rPr lang="en-US" i="1" dirty="0"/>
              <a:t>?</a:t>
            </a:r>
          </a:p>
          <a:p>
            <a:r>
              <a:rPr lang="en-US" b="1" i="1" dirty="0"/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30002179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/>
              <a:t>Learning Objective #7: </a:t>
            </a:r>
            <a:r>
              <a:rPr lang="en-US" sz="3200" dirty="0" smtClean="0"/>
              <a:t>Self Employment </a:t>
            </a:r>
            <a:r>
              <a:rPr lang="en-US" sz="3200" dirty="0"/>
              <a:t>Tax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Consists of two parts: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Social Security 12.40%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Medicare 2.90%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Total 15.30%</a:t>
            </a:r>
          </a:p>
          <a:p>
            <a:r>
              <a:rPr lang="en-US" dirty="0"/>
              <a:t>Social security limited to first $128,400 of self-employment income in 2018</a:t>
            </a:r>
          </a:p>
          <a:p>
            <a:r>
              <a:rPr lang="en-US" dirty="0"/>
              <a:t>Medicare is not limited</a:t>
            </a:r>
          </a:p>
        </p:txBody>
      </p:sp>
    </p:spTree>
    <p:extLst>
      <p:ext uri="{BB962C8B-B14F-4D97-AF65-F5344CB8AC3E}">
        <p14:creationId xmlns:p14="http://schemas.microsoft.com/office/powerpoint/2010/main" val="2295123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Learning Objective #7: Self-Employment Tax Concept Check 6-12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533400" indent="-533400">
              <a:spcBef>
                <a:spcPts val="624"/>
              </a:spcBef>
              <a:buFontTx/>
              <a:buAutoNum type="arabicPeriod"/>
            </a:pPr>
            <a:r>
              <a:rPr lang="en-US" sz="1600" i="1" dirty="0"/>
              <a:t>Kia had $43,000 of income from a self-employed consulting practice and had no other income during the year. What is Kia’s total self-employment tax?</a:t>
            </a:r>
          </a:p>
          <a:p>
            <a:pPr marL="533400" indent="-533400">
              <a:spcBef>
                <a:spcPts val="624"/>
              </a:spcBef>
              <a:spcAft>
                <a:spcPts val="1800"/>
              </a:spcAft>
            </a:pPr>
            <a:r>
              <a:rPr lang="en-US" sz="1600" b="1" i="1" dirty="0"/>
              <a:t>$6,076</a:t>
            </a:r>
          </a:p>
          <a:p>
            <a:pPr marL="533400" indent="-533400">
              <a:spcBef>
                <a:spcPts val="624"/>
              </a:spcBef>
            </a:pPr>
            <a:r>
              <a:rPr lang="en-US" sz="1600" i="1" dirty="0"/>
              <a:t>2. 	Assume the same facts as #1. In addition to her $43,000 in self-employment income, Kia received a W-2 from her employer (different from her self-employed business) with $119,000 in wages. What is Kia’s self-employment tax in this situation?</a:t>
            </a:r>
          </a:p>
          <a:p>
            <a:pPr marL="533400" indent="-533400">
              <a:spcBef>
                <a:spcPts val="624"/>
              </a:spcBef>
              <a:spcAft>
                <a:spcPts val="1800"/>
              </a:spcAft>
            </a:pPr>
            <a:r>
              <a:rPr lang="en-US" sz="1600" b="1" i="1" dirty="0"/>
              <a:t>$1,152</a:t>
            </a:r>
          </a:p>
          <a:p>
            <a:pPr marL="533400" indent="-533400">
              <a:spcBef>
                <a:spcPts val="624"/>
              </a:spcBef>
              <a:buFontTx/>
              <a:buAutoNum type="arabicPeriod" startAt="3"/>
            </a:pPr>
            <a:r>
              <a:rPr lang="en-US" sz="1600" i="1" dirty="0"/>
              <a:t>Assume the same facts as #2 above. In addition to her $43,000 in self-employment income, Kia received a W-2 from her employer (different from her self-employed business) with $95,000 in W-2 wages. What is Kia’s self-employment tax in this situation?</a:t>
            </a:r>
          </a:p>
          <a:p>
            <a:pPr marL="533400" indent="-533400">
              <a:spcBef>
                <a:spcPts val="624"/>
              </a:spcBef>
            </a:pPr>
            <a:r>
              <a:rPr lang="en-US" sz="1600" b="1" i="1" dirty="0"/>
              <a:t>$6,494</a:t>
            </a:r>
          </a:p>
        </p:txBody>
      </p:sp>
    </p:spTree>
    <p:extLst>
      <p:ext uri="{BB962C8B-B14F-4D97-AF65-F5344CB8AC3E}">
        <p14:creationId xmlns:p14="http://schemas.microsoft.com/office/powerpoint/2010/main" val="13698483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1418"/>
            <a:ext cx="8229600" cy="138303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/>
              <a:t>QBI Deduction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Deduction up to 20% of the qualified business income (QBI)</a:t>
            </a:r>
          </a:p>
          <a:p>
            <a:r>
              <a:rPr lang="en-US" dirty="0" smtClean="0"/>
              <a:t>The </a:t>
            </a:r>
            <a:r>
              <a:rPr lang="en-US" dirty="0"/>
              <a:t>deduction is the lesser of 20% of QBI or 20% of taxable income (less net capital gains).</a:t>
            </a:r>
          </a:p>
          <a:p>
            <a:r>
              <a:rPr lang="en-US" dirty="0"/>
              <a:t>If taxpayers are above the threshold income limit ($315,000 married, $157,500 all others), the taxpayer is subject to an additional W-2 wage limitations.</a:t>
            </a:r>
          </a:p>
        </p:txBody>
      </p:sp>
    </p:spTree>
    <p:extLst>
      <p:ext uri="{BB962C8B-B14F-4D97-AF65-F5344CB8AC3E}">
        <p14:creationId xmlns:p14="http://schemas.microsoft.com/office/powerpoint/2010/main" val="2413627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 Income and Expenses of the Self-Employed Concept Check 6-1 </a:t>
            </a:r>
            <a:r>
              <a:rPr lang="en-US" sz="2000" dirty="0"/>
              <a:t>1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i="1" dirty="0"/>
              <a:t>Schedule C is used only when an individual is an employee of a company. True or </a:t>
            </a:r>
            <a:r>
              <a:rPr lang="en-US" i="1" dirty="0" smtClean="0"/>
              <a:t>False</a:t>
            </a:r>
            <a:r>
              <a:rPr lang="en-US" i="1" dirty="0"/>
              <a:t>?</a:t>
            </a:r>
          </a:p>
          <a:p>
            <a:pPr>
              <a:spcAft>
                <a:spcPts val="1800"/>
              </a:spcAft>
            </a:pPr>
            <a:r>
              <a:rPr lang="en-US" b="1" i="1" dirty="0"/>
              <a:t>False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i="1" dirty="0"/>
              <a:t>The income reported on a Schedule C will always match the amount the individual receives on one or more 1099-MISCs. True or </a:t>
            </a:r>
            <a:r>
              <a:rPr lang="en-US" i="1" dirty="0" smtClean="0"/>
              <a:t>False</a:t>
            </a:r>
            <a:r>
              <a:rPr lang="en-US" i="1" dirty="0"/>
              <a:t>?</a:t>
            </a:r>
          </a:p>
          <a:p>
            <a:r>
              <a:rPr lang="en-US" b="1" i="1" dirty="0"/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1749997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 Income and Expenses of the Self-Employed Concept Check 6-1 </a:t>
            </a:r>
            <a:r>
              <a:rPr lang="en-US" sz="2000" dirty="0"/>
              <a:t>2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i="1" dirty="0"/>
              <a:t>If inventory is a material income-producing factor, the accrual method of accounting must be used to account for inventory. True or False?</a:t>
            </a:r>
          </a:p>
          <a:p>
            <a:r>
              <a:rPr lang="en-US" b="1" i="1" dirty="0"/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135158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673466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#2: Ordinary &amp; Necessary Trade or Business Expenses </a:t>
            </a:r>
            <a:r>
              <a:rPr lang="en-US" sz="1800" dirty="0"/>
              <a:t>1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To be deductible, expenses must be ordinary, necessary, and reasonable</a:t>
            </a:r>
          </a:p>
          <a:p>
            <a:r>
              <a:rPr lang="en-US" dirty="0"/>
              <a:t>Ordinary – expenses must be customary or usual</a:t>
            </a:r>
          </a:p>
          <a:p>
            <a:r>
              <a:rPr lang="en-US" dirty="0"/>
              <a:t>Necessary – expenses that are appropriate and helpful rather than essential</a:t>
            </a:r>
          </a:p>
          <a:p>
            <a:r>
              <a:rPr lang="en-US" dirty="0"/>
              <a:t>Reasonable – expenses must be reasonable in amount and reasonable in relation to their purpose</a:t>
            </a:r>
          </a:p>
        </p:txBody>
      </p:sp>
    </p:spTree>
    <p:extLst>
      <p:ext uri="{BB962C8B-B14F-4D97-AF65-F5344CB8AC3E}">
        <p14:creationId xmlns:p14="http://schemas.microsoft.com/office/powerpoint/2010/main" val="2376366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673466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#2: Ordinary &amp; Necessary Trade or Business Expenses </a:t>
            </a:r>
            <a:r>
              <a:rPr lang="en-US" sz="1800" dirty="0"/>
              <a:t>2 of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Forbidden Expenses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Bribes, kickbacks, and other illegal payments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Lobbying and political expenses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Fines and penalty payments</a:t>
            </a:r>
          </a:p>
          <a:p>
            <a:r>
              <a:rPr lang="en-US" dirty="0"/>
              <a:t>Not deductible even if ordinary, necessary, and reasonable</a:t>
            </a:r>
          </a:p>
        </p:txBody>
      </p:sp>
    </p:spTree>
    <p:extLst>
      <p:ext uri="{BB962C8B-B14F-4D97-AF65-F5344CB8AC3E}">
        <p14:creationId xmlns:p14="http://schemas.microsoft.com/office/powerpoint/2010/main" val="2134354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A500E3-E5CC-4929-A922-BB0736001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#2: Ordinary &amp; Necessary Trade or Business Expenses Concept Check 6-2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38B625-A786-4A5E-A4E1-C282E5996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en-US" i="1" dirty="0"/>
              <a:t>For an expense to be deductible on Schedule C, the expense must be ________, ________, and ________.</a:t>
            </a:r>
          </a:p>
          <a:p>
            <a:pPr marL="609600" indent="-609600">
              <a:spcAft>
                <a:spcPts val="1800"/>
              </a:spcAft>
            </a:pPr>
            <a:r>
              <a:rPr lang="en-US" b="1" i="1" dirty="0"/>
              <a:t>Ordinary, necessary, and reasonable</a:t>
            </a:r>
          </a:p>
          <a:p>
            <a:pPr marL="609600" indent="-609600">
              <a:buFontTx/>
              <a:buAutoNum type="arabicPeriod" startAt="2"/>
            </a:pPr>
            <a:r>
              <a:rPr lang="en-US" i="1" dirty="0"/>
              <a:t>Certain types of expenditures are expressly forbidden from being deductible from income on Schedule C. What are two examples of forbidden expenses</a:t>
            </a:r>
            <a:r>
              <a:rPr lang="en-US" i="1" dirty="0" smtClean="0"/>
              <a:t>? ________ </a:t>
            </a:r>
            <a:r>
              <a:rPr lang="en-US" i="1" dirty="0"/>
              <a:t>and ________</a:t>
            </a:r>
          </a:p>
          <a:p>
            <a:pPr marL="609600" indent="-609600"/>
            <a:r>
              <a:rPr lang="en-US" b="1" i="1" dirty="0"/>
              <a:t>fines and penalties, bribes, lobbying</a:t>
            </a:r>
          </a:p>
        </p:txBody>
      </p:sp>
    </p:spTree>
    <p:extLst>
      <p:ext uri="{BB962C8B-B14F-4D97-AF65-F5344CB8AC3E}">
        <p14:creationId xmlns:p14="http://schemas.microsoft.com/office/powerpoint/2010/main" val="157116278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4526</TotalTime>
  <Words>3823</Words>
  <Application>Microsoft Office PowerPoint</Application>
  <PresentationFormat>On-screen Show (4:3)</PresentationFormat>
  <Paragraphs>354</Paragraphs>
  <Slides>48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1_Office Theme</vt:lpstr>
      <vt:lpstr>Fundamentals of Taxation 2019 Edition Cruz, Deschamps, Niswander, Prendergast, Schisler</vt:lpstr>
      <vt:lpstr>Learning Objective #1:Income and Expenses of the Self-Employed 1 of 3</vt:lpstr>
      <vt:lpstr>Learning Objective #1:Income and Expenses of the Self-Employed 2 of 3</vt:lpstr>
      <vt:lpstr>Learning Objective #1:Income and Expenses of the Self-Employed 3 of 3</vt:lpstr>
      <vt:lpstr>Learning Objective #1: Income and Expenses of the Self-Employed Concept Check 6-1 1 of 2</vt:lpstr>
      <vt:lpstr>Learning Objective #1: Income and Expenses of the Self-Employed Concept Check 6-1 2 of 2</vt:lpstr>
      <vt:lpstr>Learning Objective #2: Ordinary &amp; Necessary Trade or Business Expenses 1 of 2</vt:lpstr>
      <vt:lpstr>Learning Objective #2: Ordinary &amp; Necessary Trade or Business Expenses 2 of 2</vt:lpstr>
      <vt:lpstr>Learning Objective #2: Ordinary &amp; Necessary Trade or Business Expenses Concept Check 6-2</vt:lpstr>
      <vt:lpstr>Learning Objective #3: Depreciation 1 of 10</vt:lpstr>
      <vt:lpstr>Learning Objective #3: Depreciation 2 of 10</vt:lpstr>
      <vt:lpstr>Learning Objective #3: Depreciation Concept Check 6-3</vt:lpstr>
      <vt:lpstr>Learning Objective #3: Depreciation 3 of 10</vt:lpstr>
      <vt:lpstr>Learning Objective #3: Depreciation Concept Check 6-4 1 of 2</vt:lpstr>
      <vt:lpstr>Learning Objective #3: Depreciation Concept Check 6-4 2 of 2</vt:lpstr>
      <vt:lpstr>Learning Objective #3: Depreciation 4 of 10</vt:lpstr>
      <vt:lpstr>Learning Objective #3: Depreciation Concept Check 6-5 1 of 2</vt:lpstr>
      <vt:lpstr>Learning Objective #3: Depreciation Concept Check 6-5 2 of 2</vt:lpstr>
      <vt:lpstr>Learning Objective #3: Depreciation 5 of 10</vt:lpstr>
      <vt:lpstr>Learning Objective #3: Depreciation Concept Check 6-6 1 of 2</vt:lpstr>
      <vt:lpstr>Learning Objective #3: Depreciation Concept Check 6-6 2 of 2</vt:lpstr>
      <vt:lpstr>Learning Objective #3: Depreciation 6 of 10</vt:lpstr>
      <vt:lpstr>Learning Objective #3: Depreciation Concept Check 6-7</vt:lpstr>
      <vt:lpstr>Learning Objective #3: Depreciation 7 of 10</vt:lpstr>
      <vt:lpstr>Learning Objective #3: Depreciation 8 of 10</vt:lpstr>
      <vt:lpstr>Learning Objective #3: Depreciation 9 of 10</vt:lpstr>
      <vt:lpstr>Learning Objective #3: Depreciation Concept Check 6-8</vt:lpstr>
      <vt:lpstr>Learning Objective #3: Depreciation 10 of 10</vt:lpstr>
      <vt:lpstr>Learning Objective #4: Transportation and Travel 1 of 5</vt:lpstr>
      <vt:lpstr>Learning Objective #4: Transportation and Travel 2 of 5</vt:lpstr>
      <vt:lpstr>Learning Objective #4: Transportation and Travel 3 of 5</vt:lpstr>
      <vt:lpstr>Learning Objective #4: Transportation and Travel 4 of 5</vt:lpstr>
      <vt:lpstr>Learning Objective #4: Transportation and Travel 5 of 5</vt:lpstr>
      <vt:lpstr>Learning Objective #4: Transportation and Travel Concept Check 6-9 1 of 2</vt:lpstr>
      <vt:lpstr>Learning Objective #4: Transportation and Travel Concept Check 6-9 2 of 2</vt:lpstr>
      <vt:lpstr>Learning Objective #5: Business Use of Home and Business Bad Debts 1 of 4</vt:lpstr>
      <vt:lpstr>Learning Objective #5: Business Use of Home and Business Bad Debts 2 of 4</vt:lpstr>
      <vt:lpstr>Learning Objective #5: Business Use of Home and Business Bad Debts 3 of 4</vt:lpstr>
      <vt:lpstr>Learning Objective #5: Business Use of Home and Business Bad Debts 4 of 4</vt:lpstr>
      <vt:lpstr>Learning Objective #5: Business Use of Home and Business Bad Debts Concept Check 6-10 1 of 2</vt:lpstr>
      <vt:lpstr>Learning Objective #5: Business Use of Home and Business Bad Debts Concept Check 6-10 2 of 2</vt:lpstr>
      <vt:lpstr>Learning Objective #6: Hobby Loss Rules and Education Expenses 1 of 2</vt:lpstr>
      <vt:lpstr>Learning Objective #6: Hobby Loss Rules and Education Expenses 2 of 2</vt:lpstr>
      <vt:lpstr>Learning Objective #6: Hobby Loss Rules and Education Expenses Concept Check 6-11 1 of 2</vt:lpstr>
      <vt:lpstr>Learning Objective #6: Hobby Loss Rules and Education Expenses Concept Check 6-11 2 of 2</vt:lpstr>
      <vt:lpstr>Learning Objective #7: Self Employment Tax</vt:lpstr>
      <vt:lpstr>Learning Objective #7: Self-Employment Tax Concept Check 6-12</vt:lpstr>
      <vt:lpstr>QBI Deduction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 Self-Employed Business Income Schedule C</dc:title>
  <dc:creator>Cruz;Deschamps;Niswander;Prendergast;Schisler</dc:creator>
  <cp:lastModifiedBy>CD</cp:lastModifiedBy>
  <cp:revision>1436</cp:revision>
  <dcterms:created xsi:type="dcterms:W3CDTF">2017-04-26T01:00:04Z</dcterms:created>
  <dcterms:modified xsi:type="dcterms:W3CDTF">2019-01-16T05:39:56Z</dcterms:modified>
</cp:coreProperties>
</file>