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2"/>
  </p:notesMasterIdLst>
  <p:handoutMasterIdLst>
    <p:handoutMasterId r:id="rId43"/>
  </p:handoutMasterIdLst>
  <p:sldIdLst>
    <p:sldId id="256" r:id="rId2"/>
    <p:sldId id="257" r:id="rId3"/>
    <p:sldId id="297" r:id="rId4"/>
    <p:sldId id="298" r:id="rId5"/>
    <p:sldId id="258" r:id="rId6"/>
    <p:sldId id="299" r:id="rId7"/>
    <p:sldId id="259" r:id="rId8"/>
    <p:sldId id="300" r:id="rId9"/>
    <p:sldId id="301" r:id="rId10"/>
    <p:sldId id="302" r:id="rId11"/>
    <p:sldId id="303" r:id="rId12"/>
    <p:sldId id="304" r:id="rId13"/>
    <p:sldId id="305" r:id="rId14"/>
    <p:sldId id="260" r:id="rId15"/>
    <p:sldId id="306" r:id="rId16"/>
    <p:sldId id="261" r:id="rId17"/>
    <p:sldId id="262" r:id="rId18"/>
    <p:sldId id="307" r:id="rId19"/>
    <p:sldId id="308" r:id="rId20"/>
    <p:sldId id="263" r:id="rId21"/>
    <p:sldId id="309" r:id="rId22"/>
    <p:sldId id="264" r:id="rId23"/>
    <p:sldId id="310" r:id="rId24"/>
    <p:sldId id="311" r:id="rId25"/>
    <p:sldId id="312" r:id="rId26"/>
    <p:sldId id="313" r:id="rId27"/>
    <p:sldId id="314" r:id="rId28"/>
    <p:sldId id="265" r:id="rId29"/>
    <p:sldId id="315" r:id="rId30"/>
    <p:sldId id="266" r:id="rId31"/>
    <p:sldId id="316" r:id="rId32"/>
    <p:sldId id="317" r:id="rId33"/>
    <p:sldId id="318" r:id="rId34"/>
    <p:sldId id="319" r:id="rId35"/>
    <p:sldId id="267" r:id="rId36"/>
    <p:sldId id="320" r:id="rId37"/>
    <p:sldId id="268" r:id="rId38"/>
    <p:sldId id="321" r:id="rId39"/>
    <p:sldId id="269" r:id="rId40"/>
    <p:sldId id="322"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15" autoAdjust="0"/>
    <p:restoredTop sz="83922" autoAdjust="0"/>
  </p:normalViewPr>
  <p:slideViewPr>
    <p:cSldViewPr>
      <p:cViewPr>
        <p:scale>
          <a:sx n="66" d="100"/>
          <a:sy n="66" d="100"/>
        </p:scale>
        <p:origin x="-1392" y="-36"/>
      </p:cViewPr>
      <p:guideLst>
        <p:guide orient="horz" pos="2160"/>
        <p:guide pos="2880"/>
      </p:guideLst>
    </p:cSldViewPr>
  </p:slideViewPr>
  <p:outlineViewPr>
    <p:cViewPr>
      <p:scale>
        <a:sx n="33" d="100"/>
        <a:sy n="33" d="100"/>
      </p:scale>
      <p:origin x="0" y="-5952"/>
    </p:cViewPr>
  </p:outlineViewPr>
  <p:notesTextViewPr>
    <p:cViewPr>
      <p:scale>
        <a:sx n="1" d="1"/>
        <a:sy n="1" d="1"/>
      </p:scale>
      <p:origin x="0" y="0"/>
    </p:cViewPr>
  </p:notesTextViewPr>
  <p:notesViewPr>
    <p:cSldViewPr>
      <p:cViewPr varScale="1">
        <p:scale>
          <a:sx n="80" d="100"/>
          <a:sy n="80" d="100"/>
        </p:scale>
        <p:origin x="-1974"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1/3/2019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solidFill>
                  <a:srgbClr val="000000"/>
                </a:solidFill>
              </a:rPr>
              <a:t>Taxpayers can deduct an itemized deduction for medical expenses, net of insurance proceeds, for themselves, their spouse, and dependents.  Only the amount in excess of 7.5 percent of adjusted gross income is deductible.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3961633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Foreign taxes paid are deductible.  The taxpayer has the option of taking a credit for foreign taxes paid or deducting them as an itemized deduction on  Schedule A.  Individual taxpayers are generally better off utilizing the credit rather than the deduction because a credit is a dollar-for-dollar reduction in taxes.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13</a:t>
            </a:fld>
            <a:endParaRPr lang="en-US"/>
          </a:p>
        </p:txBody>
      </p:sp>
    </p:spTree>
    <p:extLst>
      <p:ext uri="{BB962C8B-B14F-4D97-AF65-F5344CB8AC3E}">
        <p14:creationId xmlns:p14="http://schemas.microsoft.com/office/powerpoint/2010/main" val="3242744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Congress encourages home ownership by allowing an itemized deduction for qualified residence interest, better known as home mortgage interest.  Qualified residence interest is interest paid on an acquisition loan or a home equity loan secured by a qualified residence.  The aggregate amount treated as acquisition indebtedness for any period cannot exceed </a:t>
            </a:r>
            <a:r>
              <a:rPr lang="en-US" sz="1200" dirty="0"/>
              <a:t>$750,000 ($375,000 for married individuals filing separate returns).</a:t>
            </a:r>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16</a:t>
            </a:fld>
            <a:endParaRPr lang="en-US"/>
          </a:p>
        </p:txBody>
      </p:sp>
    </p:spTree>
    <p:extLst>
      <p:ext uri="{BB962C8B-B14F-4D97-AF65-F5344CB8AC3E}">
        <p14:creationId xmlns:p14="http://schemas.microsoft.com/office/powerpoint/2010/main" val="2667869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The 9th Circuit Court of Appeals ruled several years ago that the mortgage interest deduction debt limits apply to unmarried co-owners </a:t>
            </a:r>
            <a:r>
              <a:rPr lang="en-US" sz="1200" i="1" u="sng" dirty="0"/>
              <a:t>on a per-taxpayer basis, not on a per-residence basis </a:t>
            </a:r>
            <a:r>
              <a:rPr lang="en-US" sz="1200" dirty="0"/>
              <a:t> and the IRS acquiesced to that decision.</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17</a:t>
            </a:fld>
            <a:endParaRPr lang="en-US"/>
          </a:p>
        </p:txBody>
      </p:sp>
    </p:spTree>
    <p:extLst>
      <p:ext uri="{BB962C8B-B14F-4D97-AF65-F5344CB8AC3E}">
        <p14:creationId xmlns:p14="http://schemas.microsoft.com/office/powerpoint/2010/main" val="4132808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Points are amounts paid by borrowers in order to obtain a mortgage.  The most common names of these charges are "loan origination fees" or "loan processing fees“.  Each point equals 1% of the loan principal.  Typically, taxpayers deduct points ratably over the term of the loan.  However, the law allows an exception for points paid in connection with a principal residence.</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18</a:t>
            </a:fld>
            <a:endParaRPr lang="en-US"/>
          </a:p>
        </p:txBody>
      </p:sp>
    </p:spTree>
    <p:extLst>
      <p:ext uri="{BB962C8B-B14F-4D97-AF65-F5344CB8AC3E}">
        <p14:creationId xmlns:p14="http://schemas.microsoft.com/office/powerpoint/2010/main" val="30181429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If a taxpayer borrows money to finance the purchase of investment assets, such as stocks, bonds, or land held strictly for purposes of investment, the interest expense is investment interest expense.  The deduction of investment interest expense is limited to the net investment income for the year and is deductible as an itemized deduction on Schedule A.  If investment interest expense exceeds net investment income, the excess expense can be carried forward to future tax years when net investment income is available.</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19</a:t>
            </a:fld>
            <a:endParaRPr lang="en-US"/>
          </a:p>
        </p:txBody>
      </p:sp>
    </p:spTree>
    <p:extLst>
      <p:ext uri="{BB962C8B-B14F-4D97-AF65-F5344CB8AC3E}">
        <p14:creationId xmlns:p14="http://schemas.microsoft.com/office/powerpoint/2010/main" val="17320177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Under the Tax Cuts and Jobs Act of 2017, the overall AGI limit on contributions has increased from 50% to 60% and no longer is a charitable deduction allowed for a payment to an education institution for which the taxpayer receives a preferential benefit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22</a:t>
            </a:fld>
            <a:endParaRPr lang="en-US"/>
          </a:p>
        </p:txBody>
      </p:sp>
    </p:spTree>
    <p:extLst>
      <p:ext uri="{BB962C8B-B14F-4D97-AF65-F5344CB8AC3E}">
        <p14:creationId xmlns:p14="http://schemas.microsoft.com/office/powerpoint/2010/main" val="504736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government encourages private sector support of charitable organizations by granting individual taxpayers a charitable contribution deduction which may be claimed as an itemized deduction on Schedule A.  The amount of the deduction depends on the type of donated property and is subject to AGI limitations.  In order to be deductible, the donation must be cash or other property of value.</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23</a:t>
            </a:fld>
            <a:endParaRPr lang="en-US"/>
          </a:p>
        </p:txBody>
      </p:sp>
    </p:spTree>
    <p:extLst>
      <p:ext uri="{BB962C8B-B14F-4D97-AF65-F5344CB8AC3E}">
        <p14:creationId xmlns:p14="http://schemas.microsoft.com/office/powerpoint/2010/main" val="3599417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There are three limitations concerning charitable contributions by individual taxpayers.  They are the 60%, 30%, and 20% limitations.  The overall general limitation is the 60% limitation.  The 30% of AGI limitation applies to contributions of appreciated capital gain property and the 20% of AGI limitation is for donations of capital gain property to a private foundation.</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24</a:t>
            </a:fld>
            <a:endParaRPr lang="en-US"/>
          </a:p>
        </p:txBody>
      </p:sp>
    </p:spTree>
    <p:extLst>
      <p:ext uri="{BB962C8B-B14F-4D97-AF65-F5344CB8AC3E}">
        <p14:creationId xmlns:p14="http://schemas.microsoft.com/office/powerpoint/2010/main" val="3066943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Generally, if appreciated capital gain property is donated to a public charity, the deductible donation amount is the FMV of the property. A key exception to this general rule concerns the contribution of tangible personal property.  If the donated property is put to a use that is unrelated to the purpose or function of the charity’s tax exempt status, the contribution must be reduced by the amount of any long-term capital gain that would have been realized if the property had been sold at its fair market value at the time of the contribution.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25</a:t>
            </a:fld>
            <a:endParaRPr lang="en-US"/>
          </a:p>
        </p:txBody>
      </p:sp>
    </p:spTree>
    <p:extLst>
      <p:ext uri="{BB962C8B-B14F-4D97-AF65-F5344CB8AC3E}">
        <p14:creationId xmlns:p14="http://schemas.microsoft.com/office/powerpoint/2010/main" val="3154932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 second exception occurs if the investment property is short-term property, that is property held one year or less.  In this case, the deduction is limited to the tax basis of the asset, which is generally the cost of the asset.  </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26</a:t>
            </a:fld>
            <a:endParaRPr lang="en-US"/>
          </a:p>
        </p:txBody>
      </p:sp>
    </p:spTree>
    <p:extLst>
      <p:ext uri="{BB962C8B-B14F-4D97-AF65-F5344CB8AC3E}">
        <p14:creationId xmlns:p14="http://schemas.microsoft.com/office/powerpoint/2010/main" val="174930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In most instances, medical expenses are relatively straightforward and include all costs for licensed medical treatment.  Ambiguity occurs when expenditures for personal, living, and family purposes, which are generally not deductible, </a:t>
            </a:r>
            <a:r>
              <a:rPr lang="en-US" altLang="en-US" i="1" dirty="0"/>
              <a:t>are</a:t>
            </a:r>
            <a:r>
              <a:rPr lang="en-US" altLang="en-US" dirty="0"/>
              <a:t> incidental to medical care, which generally is deductible.  A deduction may be claimed only for medical expenses actually paid during the taxable year, regardless of when the care was provided and regardless of the taxpayer’s method of accounting.</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322779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Recently, the substantiation requirements for charitable contributions have become more stringent.  Most of the increased requirements are borne by the nonprofit organizations themselves, but there are additional reporting requirements for the taxpayer as well.  </a:t>
            </a:r>
          </a:p>
          <a:p>
            <a:pPr eaLnBrk="1" hangingPunct="1"/>
            <a:r>
              <a:rPr lang="en-US" altLang="en-US" dirty="0"/>
              <a:t>From the taxpayer’s perspective, when a gift to a charitable organization is less than $250 in cash, the contributor is required to keep a canceled check, a receipt from the organization, or other written records to substantiate the deduction.  If the donation is $250 or greater, the taxpayer must have written acknowledgment from the recipient organization stating (1) the date and amount of the contribution, (2) whether the taxpayer received any goods or services from the charity as a result of the contribution, and (3) a description and good faith estimate of the value of any goods and services that the taxpayer received. </a:t>
            </a:r>
            <a:br>
              <a:rPr lang="en-US" altLang="en-US" dirty="0"/>
            </a:br>
            <a:endParaRPr lang="en-US" alt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27</a:t>
            </a:fld>
            <a:endParaRPr lang="en-US"/>
          </a:p>
        </p:txBody>
      </p:sp>
    </p:spTree>
    <p:extLst>
      <p:ext uri="{BB962C8B-B14F-4D97-AF65-F5344CB8AC3E}">
        <p14:creationId xmlns:p14="http://schemas.microsoft.com/office/powerpoint/2010/main" val="4155084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Under the new tax law, a personal casualty is deductible </a:t>
            </a:r>
            <a:r>
              <a:rPr lang="en-US" i="1" dirty="0"/>
              <a:t>only</a:t>
            </a:r>
            <a:r>
              <a:rPr lang="en-US" dirty="0"/>
              <a:t> if such a loss is attributable to Federally Declared Disaster areas that is designated as such by the president.</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30</a:t>
            </a:fld>
            <a:endParaRPr lang="en-US"/>
          </a:p>
        </p:txBody>
      </p:sp>
    </p:spTree>
    <p:extLst>
      <p:ext uri="{BB962C8B-B14F-4D97-AF65-F5344CB8AC3E}">
        <p14:creationId xmlns:p14="http://schemas.microsoft.com/office/powerpoint/2010/main" val="2416641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 casualty is defined as an identifiable event of a sudden, unexpected, or unusual nature.  “Sudden” means the event is not gradual or progressive.  In order to claim a deduction, a taxpayer must own the damaged property.  The taxpayer’s uninsured loss is calculated as the loss due to casualty or theft minus insurance recovery.</a:t>
            </a:r>
            <a:endParaRPr lang="en-US" altLang="en-US" sz="1400"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31</a:t>
            </a:fld>
            <a:endParaRPr lang="en-US"/>
          </a:p>
        </p:txBody>
      </p:sp>
    </p:spTree>
    <p:extLst>
      <p:ext uri="{BB962C8B-B14F-4D97-AF65-F5344CB8AC3E}">
        <p14:creationId xmlns:p14="http://schemas.microsoft.com/office/powerpoint/2010/main" val="38287915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altLang="en-US" dirty="0"/>
              <a:t>The taxpayer may deduct an uninsured loss, or out-of-pocket loss, subject to certain limits.  In general, the casualty loss is the lesser of:</a:t>
            </a:r>
          </a:p>
          <a:p>
            <a:pPr marL="228600" indent="-228600" eaLnBrk="1" hangingPunct="1"/>
            <a:r>
              <a:rPr lang="en-US" altLang="en-US" dirty="0"/>
              <a:t>	1. the FMV immediately before the casualty reduced by the FMV immediately after the casualty. </a:t>
            </a:r>
          </a:p>
          <a:p>
            <a:pPr marL="228600" indent="-228600" eaLnBrk="1" hangingPunct="1"/>
            <a:r>
              <a:rPr lang="en-US" altLang="en-US" baseline="0" dirty="0"/>
              <a:t>     </a:t>
            </a:r>
            <a:r>
              <a:rPr lang="en-US" altLang="en-US" dirty="0"/>
              <a:t>2. the amount of the adjusted basis for determining the loss from the sale or other disposition of the property involved.</a:t>
            </a:r>
          </a:p>
          <a:p>
            <a:pPr marL="228600" indent="-228600" eaLnBrk="1" hangingPunct="1"/>
            <a:r>
              <a:rPr lang="en-US" altLang="en-US" dirty="0"/>
              <a:t>The taxpayer is required to provide proof of the adjusted basis and FMV.</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32</a:t>
            </a:fld>
            <a:endParaRPr lang="en-US"/>
          </a:p>
        </p:txBody>
      </p:sp>
    </p:spTree>
    <p:extLst>
      <p:ext uri="{BB962C8B-B14F-4D97-AF65-F5344CB8AC3E}">
        <p14:creationId xmlns:p14="http://schemas.microsoft.com/office/powerpoint/2010/main" val="24857353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Typically, a taxpayer reports a casualty on the tax return in the tax year the casualty took place.  However, there are three instances when casualty losses may be deducted in different tax years. They are theft losses, reimbursement by insurance or other responsible party, and disaster area losses.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33</a:t>
            </a:fld>
            <a:endParaRPr lang="en-US"/>
          </a:p>
        </p:txBody>
      </p:sp>
    </p:spTree>
    <p:extLst>
      <p:ext uri="{BB962C8B-B14F-4D97-AF65-F5344CB8AC3E}">
        <p14:creationId xmlns:p14="http://schemas.microsoft.com/office/powerpoint/2010/main" val="15044813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nSpc>
                <a:spcPct val="110000"/>
              </a:lnSpc>
            </a:pPr>
            <a:r>
              <a:rPr lang="en-US" sz="1200" dirty="0"/>
              <a:t>Under the Tax Cuts and Jobs Act of 2017, beginning in 2018 the category of Miscellaneous Itemized Deductions subject </a:t>
            </a:r>
          </a:p>
          <a:p>
            <a:pPr marL="457200" indent="-457200">
              <a:lnSpc>
                <a:spcPct val="110000"/>
              </a:lnSpc>
            </a:pPr>
            <a:r>
              <a:rPr lang="en-US" sz="1200" dirty="0"/>
              <a:t>to the 2% of AGI limitation has been totally eliminated. </a:t>
            </a:r>
            <a:r>
              <a:rPr lang="en-US" altLang="en-US" sz="1200" dirty="0"/>
              <a:t>In its place, there is now only Other Itemized Deductions.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37</a:t>
            </a:fld>
            <a:endParaRPr lang="en-US"/>
          </a:p>
        </p:txBody>
      </p:sp>
    </p:spTree>
    <p:extLst>
      <p:ext uri="{BB962C8B-B14F-4D97-AF65-F5344CB8AC3E}">
        <p14:creationId xmlns:p14="http://schemas.microsoft.com/office/powerpoint/2010/main" val="1099164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a:t>Other itemized deductions are items that have a built in threshold or other restrictions that limit the amount of deduction that is available.</a:t>
            </a:r>
          </a:p>
          <a:p>
            <a:pPr eaLnBrk="1" hangingPunct="1"/>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38</a:t>
            </a:fld>
            <a:endParaRPr lang="en-US"/>
          </a:p>
        </p:txBody>
      </p:sp>
    </p:spTree>
    <p:extLst>
      <p:ext uri="{BB962C8B-B14F-4D97-AF65-F5344CB8AC3E}">
        <p14:creationId xmlns:p14="http://schemas.microsoft.com/office/powerpoint/2010/main" val="3768729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For medical capital expenditures that improve the taxpayer's property, the deduction is available only to the extent that the medical expenditure exceeds the increase in the fair market value of the residence. Transportation costs for medical purposes that are deductible could include such items as cab, bus, or train fares, as well as expenses for a personal auto.  In 2018, the standard mileage rate for medical care is $0.18 cents per mile.   Premiums for long-term care policies are also deductible, subject to specific dollar limitations.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3278591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four major categories of deductible taxes on individual returns are personal property taxes, local real estate taxes, other state and local taxes, and foreign taxes.  The taxes that most individual taxpayers deduct on Schedule A are state and local income taxes and property taxes on real estate and personal property.</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7</a:t>
            </a:fld>
            <a:endParaRPr lang="en-US"/>
          </a:p>
        </p:txBody>
      </p:sp>
    </p:spTree>
    <p:extLst>
      <p:ext uri="{BB962C8B-B14F-4D97-AF65-F5344CB8AC3E}">
        <p14:creationId xmlns:p14="http://schemas.microsoft.com/office/powerpoint/2010/main" val="1524836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ＭＳ Ｐゴシック" pitchFamily="28" charset="-128"/>
                <a:cs typeface="+mn-cs"/>
              </a:rPr>
              <a:t>The Tax Cuts and Jobs Act (TCJA) of 2017 limited the deduction for income, real estate and other state and local taxes.  Beginning in 2018, the limitation for the deductibility of all state and local taxes is $10,000 ($5,000 for MFS).</a:t>
            </a:r>
          </a:p>
          <a:p>
            <a:endParaRPr 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8</a:t>
            </a:fld>
            <a:endParaRPr lang="en-US"/>
          </a:p>
        </p:txBody>
      </p:sp>
    </p:spTree>
    <p:extLst>
      <p:ext uri="{BB962C8B-B14F-4D97-AF65-F5344CB8AC3E}">
        <p14:creationId xmlns:p14="http://schemas.microsoft.com/office/powerpoint/2010/main" val="862260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Real estate taxes are deductible in the calculation of federal taxable income.  If the tax is paid on personal use real estate, such as a principal residence, it is an itemized deduction on Schedule A.  Personal property taxes paid on personal use assets, such as the family car, are also deductible on Schedule A. State or local property taxes must meet three tests in order to be deductible and one of the most critical of the three is that the property tax must be based on the value of the property. This is often referred to as an "ad valorem tax“.</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9</a:t>
            </a:fld>
            <a:endParaRPr lang="en-US"/>
          </a:p>
        </p:txBody>
      </p:sp>
    </p:spTree>
    <p:extLst>
      <p:ext uri="{BB962C8B-B14F-4D97-AF65-F5344CB8AC3E}">
        <p14:creationId xmlns:p14="http://schemas.microsoft.com/office/powerpoint/2010/main" val="1858706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For many taxpayers, the deduction for state income taxes is one of their largest itemized deductions.  Only seven states in the United States do not have some form of a state income tax.  In any year, an individual taxpayer can deduct the amount of state income taxes paid, whether through withholding, estimated taxes, or with the filing of the prior year’s state tax return.  However, if the state tax payments that were deducted result in the taxpayer receiving a refund in the following year, the state tax refund must be included as taxable income in the year of receipt.  This is referred to as the </a:t>
            </a:r>
            <a:r>
              <a:rPr lang="en-US" altLang="en-US" b="1" dirty="0"/>
              <a:t>tax benefit rule.</a:t>
            </a:r>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10</a:t>
            </a:fld>
            <a:endParaRPr lang="en-US"/>
          </a:p>
        </p:txBody>
      </p:sp>
    </p:spTree>
    <p:extLst>
      <p:ext uri="{BB962C8B-B14F-4D97-AF65-F5344CB8AC3E}">
        <p14:creationId xmlns:p14="http://schemas.microsoft.com/office/powerpoint/2010/main" val="3771164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For 2018, taxpayers can elect to take an itemized deduction for the amount of either state and local income taxes or state and local general sales taxes paid during the tax year.  Generally, taxpayers cannot deduct both.</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11</a:t>
            </a:fld>
            <a:endParaRPr lang="en-US"/>
          </a:p>
        </p:txBody>
      </p:sp>
    </p:spTree>
    <p:extLst>
      <p:ext uri="{BB962C8B-B14F-4D97-AF65-F5344CB8AC3E}">
        <p14:creationId xmlns:p14="http://schemas.microsoft.com/office/powerpoint/2010/main" val="1917783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solidFill>
                  <a:srgbClr val="000000"/>
                </a:solidFill>
              </a:rPr>
              <a:t>The amount of the sales tax deduction is determined by calculating actual sales taxes paid during the year.  From a practical perspective, most taxpayers would find it difficult to determine and document actual sales tax payments.  Thus, a deduction is permitted using sales tax tables provided by the IRS in </a:t>
            </a:r>
            <a:r>
              <a:rPr lang="en-US" altLang="en-US" sz="3200" kern="0" dirty="0">
                <a:solidFill>
                  <a:srgbClr val="000000"/>
                </a:solidFill>
                <a:latin typeface="Arial"/>
              </a:rPr>
              <a:t>the</a:t>
            </a:r>
            <a:r>
              <a:rPr lang="en-US" sz="3200" kern="0" dirty="0">
                <a:solidFill>
                  <a:srgbClr val="000000"/>
                </a:solidFill>
                <a:latin typeface="TimesNewRomanPSStd"/>
              </a:rPr>
              <a:t> instructions for Schedule A</a:t>
            </a:r>
            <a:r>
              <a:rPr lang="en-US" altLang="en-US" sz="3200" kern="0" dirty="0">
                <a:solidFill>
                  <a:srgbClr val="000000"/>
                </a:solidFill>
                <a:latin typeface="Arial"/>
              </a:rPr>
              <a:t>.</a:t>
            </a:r>
            <a:r>
              <a:rPr lang="en-US" altLang="en-US" dirty="0">
                <a:solidFill>
                  <a:srgbClr val="000000"/>
                </a:solidFill>
              </a:rPr>
              <a:t>  When using the sales tax tables, taxpayers determine their sales tax deduction based on i</a:t>
            </a:r>
            <a:r>
              <a:rPr lang="en-US" altLang="en-US" sz="1200" dirty="0"/>
              <a:t>nformation entered into the calculator website.</a:t>
            </a:r>
            <a:endParaRPr lang="en-US" altLang="en-US" dirty="0">
              <a:solidFill>
                <a:srgbClr val="000000"/>
              </a:solidFill>
            </a:endParaRP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3439080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155067"/>
            <a:ext cx="8229600" cy="1521333"/>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5-</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152267"/>
            <a:ext cx="8229600" cy="1521333"/>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5-</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5-</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5-</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sp>
        <p:nvSpPr>
          <p:cNvPr id="3" name="Subtitle 2"/>
          <p:cNvSpPr>
            <a:spLocks noGrp="1"/>
          </p:cNvSpPr>
          <p:nvPr>
            <p:ph type="subTitle" idx="1"/>
          </p:nvPr>
        </p:nvSpPr>
        <p:spPr>
          <a:xfrm>
            <a:off x="3807691" y="2248845"/>
            <a:ext cx="5031509" cy="3274711"/>
          </a:xfrm>
        </p:spPr>
        <p:txBody>
          <a:bodyPr>
            <a:normAutofit/>
          </a:bodyPr>
          <a:lstStyle/>
          <a:p>
            <a:pPr marL="0" indent="0">
              <a:buNone/>
            </a:pPr>
            <a:r>
              <a:rPr lang="en-US" altLang="en-US" sz="4000" b="1" dirty="0">
                <a:ea typeface="Calibri" pitchFamily="34" charset="0"/>
                <a:cs typeface="Calibri" pitchFamily="34" charset="0"/>
              </a:rPr>
              <a:t>Chapter 5</a:t>
            </a:r>
          </a:p>
          <a:p>
            <a:r>
              <a:rPr lang="en-US" altLang="en-US" sz="3600" dirty="0"/>
              <a:t>Itemized Deductions</a:t>
            </a:r>
          </a:p>
        </p:txBody>
      </p:sp>
      <p:pic>
        <p:nvPicPr>
          <p:cNvPr id="6" name="Picture 5" descr="McGraw Hill Education "/>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xmlns="" id="{27AA6311-60D9-4C28-BE26-0E0269A6233B}"/>
              </a:ext>
            </a:extLst>
          </p:cNvPr>
          <p:cNvPicPr>
            <a:picLocks noChangeAspect="1"/>
          </p:cNvPicPr>
          <p:nvPr/>
        </p:nvPicPr>
        <p:blipFill>
          <a:blip r:embed="rId3"/>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#2: Deductible State and Local Taxes </a:t>
            </a:r>
            <a:r>
              <a:rPr lang="en-US" altLang="en-US" sz="1800" dirty="0"/>
              <a:t>4 of 7</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An individual taxpayer can deduct the amount of state income taxes actually paid.</a:t>
            </a:r>
          </a:p>
          <a:p>
            <a:pPr marL="457200" indent="-457200">
              <a:buFont typeface="Arial" panose="020B0604020202020204" pitchFamily="34" charset="0"/>
              <a:buChar char="•"/>
            </a:pPr>
            <a:r>
              <a:rPr lang="en-US" dirty="0"/>
              <a:t>Whether through withholding, estimated taxes, or with the filing of the prior year’s state tax return.</a:t>
            </a:r>
          </a:p>
          <a:p>
            <a:r>
              <a:rPr lang="en-US" dirty="0"/>
              <a:t>However, if a taxpayer receives a state tax refund in a following year for taxes deducted in a prior year, the refund must be included as taxable income in the year of receipt.</a:t>
            </a:r>
          </a:p>
          <a:p>
            <a:r>
              <a:rPr lang="en-US" dirty="0"/>
              <a:t>This is the </a:t>
            </a:r>
            <a:r>
              <a:rPr lang="en-US" b="1" dirty="0"/>
              <a:t>tax benefit rule.</a:t>
            </a:r>
          </a:p>
        </p:txBody>
      </p:sp>
    </p:spTree>
    <p:extLst>
      <p:ext uri="{BB962C8B-B14F-4D97-AF65-F5344CB8AC3E}">
        <p14:creationId xmlns:p14="http://schemas.microsoft.com/office/powerpoint/2010/main" val="3444178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#2: Deductible State and Local Taxes </a:t>
            </a:r>
            <a:r>
              <a:rPr lang="en-US" altLang="en-US" sz="1800" dirty="0"/>
              <a:t>5 of 7</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For 2018, taxpayers can elect to take an itemized deduction for the amount of either (1) state and local income taxes or (2) state and local general sales taxes paid during the tax year.</a:t>
            </a:r>
          </a:p>
          <a:p>
            <a:pPr marL="457200" indent="-457200">
              <a:buFont typeface="Arial" panose="020B0604020202020204" pitchFamily="34" charset="0"/>
              <a:buChar char="•"/>
            </a:pPr>
            <a:r>
              <a:rPr lang="en-US" dirty="0"/>
              <a:t>Generally, taxpayers cannot deduct both.</a:t>
            </a:r>
          </a:p>
          <a:p>
            <a:pPr marL="457200" indent="-457200">
              <a:buFont typeface="Arial" panose="020B0604020202020204" pitchFamily="34" charset="0"/>
              <a:buChar char="•"/>
            </a:pPr>
            <a:r>
              <a:rPr lang="en-US" dirty="0"/>
              <a:t>In general, taxpayers in states with an income tax will take the income tax deduction while taxpayers in states with no income tax will take the sales tax deduction.</a:t>
            </a:r>
          </a:p>
        </p:txBody>
      </p:sp>
    </p:spTree>
    <p:extLst>
      <p:ext uri="{BB962C8B-B14F-4D97-AF65-F5344CB8AC3E}">
        <p14:creationId xmlns:p14="http://schemas.microsoft.com/office/powerpoint/2010/main" val="1602460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#2: Deductible State and Local Taxes </a:t>
            </a:r>
            <a:r>
              <a:rPr lang="en-US" altLang="en-US" sz="1800" dirty="0"/>
              <a:t>6 of 7</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fontScale="92500"/>
          </a:bodyPr>
          <a:lstStyle/>
          <a:p>
            <a:pPr>
              <a:spcBef>
                <a:spcPts val="624"/>
              </a:spcBef>
            </a:pPr>
            <a:r>
              <a:rPr lang="en-US" dirty="0"/>
              <a:t>The amount of the sales tax deduction can be determined by calculating actual sales taxes paid during the year.</a:t>
            </a:r>
          </a:p>
          <a:p>
            <a:pPr marL="457200" indent="-457200">
              <a:spcBef>
                <a:spcPts val="624"/>
              </a:spcBef>
              <a:buFont typeface="Arial" panose="020B0604020202020204" pitchFamily="34" charset="0"/>
              <a:buChar char="•"/>
            </a:pPr>
            <a:r>
              <a:rPr lang="en-US" dirty="0"/>
              <a:t>Another way to compute the deduction is to use the sales tax deduction tables provided by the IRS in the instructions for Schedule A.</a:t>
            </a:r>
          </a:p>
          <a:p>
            <a:pPr marL="457200" indent="-457200">
              <a:spcBef>
                <a:spcPts val="624"/>
              </a:spcBef>
              <a:buFont typeface="Arial" panose="020B0604020202020204" pitchFamily="34" charset="0"/>
              <a:buChar char="•"/>
            </a:pPr>
            <a:r>
              <a:rPr lang="en-US" dirty="0"/>
              <a:t>An additional option is to use the sales tax deduction calculator on the IRS website</a:t>
            </a:r>
          </a:p>
          <a:p>
            <a:pPr marL="457200" indent="-457200">
              <a:spcBef>
                <a:spcPts val="624"/>
              </a:spcBef>
              <a:buFont typeface="Arial" panose="020B0604020202020204" pitchFamily="34" charset="0"/>
              <a:buChar char="•"/>
            </a:pPr>
            <a:r>
              <a:rPr lang="en-US" dirty="0"/>
              <a:t>When using the sales tax tables, taxpayers determine their sales tax deduction based on information entered into the calculator website.</a:t>
            </a:r>
          </a:p>
        </p:txBody>
      </p:sp>
    </p:spTree>
    <p:extLst>
      <p:ext uri="{BB962C8B-B14F-4D97-AF65-F5344CB8AC3E}">
        <p14:creationId xmlns:p14="http://schemas.microsoft.com/office/powerpoint/2010/main" val="542429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#2: Deductible State and Local Taxes </a:t>
            </a:r>
            <a:r>
              <a:rPr lang="en-US" altLang="en-US" sz="1800" dirty="0"/>
              <a:t>7 of 7</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Foreign taxes paid are deductible.</a:t>
            </a:r>
          </a:p>
          <a:p>
            <a:r>
              <a:rPr lang="en-US" dirty="0"/>
              <a:t>Taxpayers have the option of taking a credit for foreign taxes paid or deducting the taxes as an itemized deduction on Schedule A.</a:t>
            </a:r>
          </a:p>
          <a:p>
            <a:pPr marL="457200" indent="-457200">
              <a:buFont typeface="Arial" panose="020B0604020202020204" pitchFamily="34" charset="0"/>
              <a:buChar char="•"/>
            </a:pPr>
            <a:r>
              <a:rPr lang="en-US" dirty="0"/>
              <a:t>Individual taxpayers are generally better off utilizing the credit rather than the deduction because a credit is a dollar-for-dollar reduction in taxes.</a:t>
            </a:r>
          </a:p>
        </p:txBody>
      </p:sp>
    </p:spTree>
    <p:extLst>
      <p:ext uri="{BB962C8B-B14F-4D97-AF65-F5344CB8AC3E}">
        <p14:creationId xmlns:p14="http://schemas.microsoft.com/office/powerpoint/2010/main" val="2314470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a:xfrm>
            <a:off x="45720" y="76200"/>
            <a:ext cx="9052560" cy="1673466"/>
          </a:xfrm>
        </p:spPr>
        <p:txBody>
          <a:bodyPr>
            <a:normAutofit fontScale="90000"/>
          </a:bodyPr>
          <a:lstStyle/>
          <a:p>
            <a:r>
              <a:rPr lang="en-US" altLang="en-US" dirty="0"/>
              <a:t>Learning Objective #2: Deductible State and Local Taxes Concept Check 5-2 </a:t>
            </a:r>
            <a:r>
              <a:rPr lang="en-US" altLang="en-US" sz="2000" dirty="0"/>
              <a:t>1 of 2</a:t>
            </a:r>
            <a:endParaRPr lang="en-US" sz="20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a:pPr>
            <a:r>
              <a:rPr lang="en-US" altLang="en-US" i="1" dirty="0"/>
              <a:t>For personal property taxes to be deductible, they must be based on the value of the property. True or False?</a:t>
            </a:r>
          </a:p>
          <a:p>
            <a:pPr>
              <a:spcAft>
                <a:spcPts val="1800"/>
              </a:spcAft>
              <a:buClr>
                <a:schemeClr val="tx1"/>
              </a:buClr>
            </a:pPr>
            <a:r>
              <a:rPr lang="en-US" altLang="en-US" b="1" i="1" dirty="0"/>
              <a:t>True</a:t>
            </a:r>
          </a:p>
          <a:p>
            <a:pPr marL="457200" indent="-457200">
              <a:buFont typeface="+mj-lt"/>
              <a:buAutoNum type="arabicPeriod" startAt="2"/>
            </a:pPr>
            <a:r>
              <a:rPr lang="en-US" altLang="en-US" i="1" dirty="0"/>
              <a:t>When property is sold during the year, only the seller is allowed to take a deduction for taxes paid. True or False?</a:t>
            </a:r>
          </a:p>
          <a:p>
            <a:pPr>
              <a:buClr>
                <a:schemeClr val="tx1"/>
              </a:buClr>
            </a:pPr>
            <a:r>
              <a:rPr lang="en-US" altLang="en-US" b="1" i="1" dirty="0"/>
              <a:t>False</a:t>
            </a:r>
          </a:p>
        </p:txBody>
      </p:sp>
    </p:spTree>
    <p:extLst>
      <p:ext uri="{BB962C8B-B14F-4D97-AF65-F5344CB8AC3E}">
        <p14:creationId xmlns:p14="http://schemas.microsoft.com/office/powerpoint/2010/main" val="4273020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a:xfrm>
            <a:off x="45720" y="76200"/>
            <a:ext cx="9052560" cy="1673466"/>
          </a:xfrm>
        </p:spPr>
        <p:txBody>
          <a:bodyPr>
            <a:normAutofit fontScale="90000"/>
          </a:bodyPr>
          <a:lstStyle/>
          <a:p>
            <a:r>
              <a:rPr lang="en-US" altLang="en-US" dirty="0"/>
              <a:t>Learning Objective #2: Deductible State and Local Taxes Concept Check 5-2 </a:t>
            </a:r>
            <a:r>
              <a:rPr lang="en-US" altLang="en-US" sz="2000" dirty="0"/>
              <a:t>2 of 2</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startAt="3"/>
            </a:pPr>
            <a:r>
              <a:rPr lang="en-US" altLang="en-US" i="1" dirty="0"/>
              <a:t>The tax benefit rule states that if a taxpayer receives a tax benefit when an expense is paid, no further action is required on the taxpayer’s part if a refund is received in the future. True or False?</a:t>
            </a:r>
          </a:p>
          <a:p>
            <a:pPr>
              <a:spcAft>
                <a:spcPts val="1800"/>
              </a:spcAft>
              <a:buClr>
                <a:schemeClr val="tx1"/>
              </a:buClr>
            </a:pPr>
            <a:r>
              <a:rPr lang="en-US" altLang="en-US" b="1" i="1" dirty="0"/>
              <a:t>False</a:t>
            </a:r>
          </a:p>
          <a:p>
            <a:pPr marL="457200" indent="-457200">
              <a:buFont typeface="+mj-lt"/>
              <a:buAutoNum type="arabicPeriod" startAt="4"/>
            </a:pPr>
            <a:r>
              <a:rPr lang="en-US" altLang="en-US" i="1" dirty="0"/>
              <a:t>The overall dollar limitation for the deductibility for state and local taxes is $11,000. True or False?</a:t>
            </a:r>
            <a:r>
              <a:rPr lang="en-US" altLang="en-US" dirty="0"/>
              <a:t> </a:t>
            </a:r>
          </a:p>
          <a:p>
            <a:pPr>
              <a:buClr>
                <a:schemeClr val="tx1"/>
              </a:buClr>
            </a:pPr>
            <a:r>
              <a:rPr lang="en-US" altLang="en-US" b="1" i="1" dirty="0"/>
              <a:t>False</a:t>
            </a:r>
          </a:p>
        </p:txBody>
      </p:sp>
    </p:spTree>
    <p:extLst>
      <p:ext uri="{BB962C8B-B14F-4D97-AF65-F5344CB8AC3E}">
        <p14:creationId xmlns:p14="http://schemas.microsoft.com/office/powerpoint/2010/main" val="1633119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#3: Deductible Interest </a:t>
            </a:r>
            <a:r>
              <a:rPr lang="en-US" altLang="en-US" sz="1800" dirty="0"/>
              <a:t>1 of 3</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fontScale="85000" lnSpcReduction="20000"/>
          </a:bodyPr>
          <a:lstStyle/>
          <a:p>
            <a:pPr>
              <a:lnSpc>
                <a:spcPct val="120000"/>
              </a:lnSpc>
              <a:spcBef>
                <a:spcPts val="624"/>
              </a:spcBef>
            </a:pPr>
            <a:r>
              <a:rPr lang="en-US" dirty="0"/>
              <a:t>Interest paid on a home acquisition loan or a home equity loan secured by a qualified residence is deductible up to certain limits.</a:t>
            </a:r>
          </a:p>
          <a:p>
            <a:pPr>
              <a:lnSpc>
                <a:spcPct val="120000"/>
              </a:lnSpc>
              <a:spcBef>
                <a:spcPts val="624"/>
              </a:spcBef>
            </a:pPr>
            <a:r>
              <a:rPr lang="en-US" dirty="0"/>
              <a:t>Beginning in 2018, the aggregate amount treated as acquisition indebtedness for any period cannot exceed $750,000 ($375,000 for married individuals filing separate returns).  It is the interest on this amount that is deductible.</a:t>
            </a:r>
          </a:p>
          <a:p>
            <a:pPr>
              <a:lnSpc>
                <a:spcPct val="120000"/>
              </a:lnSpc>
              <a:spcBef>
                <a:spcPts val="624"/>
              </a:spcBef>
            </a:pPr>
            <a:r>
              <a:rPr lang="en-US" dirty="0"/>
              <a:t>Home acquisition and improvement indebtedness can be both the mortgage loan principal and a home equity loan principal as long as the home equity loan proceeds were used for acquisition or improvement of the residence.</a:t>
            </a:r>
          </a:p>
        </p:txBody>
      </p:sp>
    </p:spTree>
    <p:extLst>
      <p:ext uri="{BB962C8B-B14F-4D97-AF65-F5344CB8AC3E}">
        <p14:creationId xmlns:p14="http://schemas.microsoft.com/office/powerpoint/2010/main" val="3210915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a:bodyPr>
          <a:lstStyle/>
          <a:p>
            <a:r>
              <a:rPr lang="en-US" sz="3200" dirty="0"/>
              <a:t>IRS AOD (Action on Decision) 2016-02</a:t>
            </a:r>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fontScale="92500" lnSpcReduction="10000"/>
          </a:bodyPr>
          <a:lstStyle/>
          <a:p>
            <a:pPr indent="-457200">
              <a:lnSpc>
                <a:spcPct val="110000"/>
              </a:lnSpc>
              <a:spcBef>
                <a:spcPts val="624"/>
              </a:spcBef>
            </a:pPr>
            <a:r>
              <a:rPr lang="en-US" dirty="0"/>
              <a:t>The 9th Circuit Court of Appeals ruled several years ago that the mortgage interest deduction debt limits apply to unmarried co-owners </a:t>
            </a:r>
            <a:r>
              <a:rPr lang="en-US" i="1" u="sng" dirty="0"/>
              <a:t>on a per-taxpayer basis, not on a per-residence basis </a:t>
            </a:r>
            <a:r>
              <a:rPr lang="en-US" dirty="0"/>
              <a:t> and the IRS acquiesced to that decision.</a:t>
            </a:r>
          </a:p>
          <a:p>
            <a:pPr indent="-457200">
              <a:lnSpc>
                <a:spcPct val="110000"/>
              </a:lnSpc>
              <a:spcBef>
                <a:spcPts val="624"/>
              </a:spcBef>
            </a:pPr>
            <a:r>
              <a:rPr lang="en-US" dirty="0"/>
              <a:t>An </a:t>
            </a:r>
            <a:r>
              <a:rPr lang="en-US" u="sng" dirty="0"/>
              <a:t>unmarried couple </a:t>
            </a:r>
            <a:r>
              <a:rPr lang="en-US" dirty="0"/>
              <a:t>that owns a property together would be subject to a mortgage interest deduction of up to $750,000 dollars in acquisition debt </a:t>
            </a:r>
            <a:r>
              <a:rPr lang="en-US" b="1" dirty="0"/>
              <a:t>per individual.</a:t>
            </a:r>
          </a:p>
          <a:p>
            <a:pPr indent="-457200">
              <a:lnSpc>
                <a:spcPct val="110000"/>
              </a:lnSpc>
              <a:spcBef>
                <a:spcPts val="624"/>
              </a:spcBef>
            </a:pPr>
            <a:r>
              <a:rPr lang="en-US" dirty="0"/>
              <a:t>This would also apply to the Home Equity interest deductions limitations as well.</a:t>
            </a:r>
            <a:endParaRPr lang="en-US" b="1" dirty="0">
              <a:solidFill>
                <a:srgbClr val="FF0000"/>
              </a:solidFill>
            </a:endParaRPr>
          </a:p>
        </p:txBody>
      </p:sp>
    </p:spTree>
    <p:extLst>
      <p:ext uri="{BB962C8B-B14F-4D97-AF65-F5344CB8AC3E}">
        <p14:creationId xmlns:p14="http://schemas.microsoft.com/office/powerpoint/2010/main" val="4175040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#3: Deductible Interest </a:t>
            </a:r>
            <a:r>
              <a:rPr lang="en-US" altLang="en-US" sz="1800" dirty="0"/>
              <a:t>2 of 3</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001000" cy="4419600"/>
          </a:xfrm>
        </p:spPr>
        <p:txBody>
          <a:bodyPr>
            <a:normAutofit/>
          </a:bodyPr>
          <a:lstStyle/>
          <a:p>
            <a:pPr>
              <a:spcBef>
                <a:spcPts val="624"/>
              </a:spcBef>
            </a:pPr>
            <a:r>
              <a:rPr lang="en-US" sz="2400" dirty="0"/>
              <a:t>Points are amounts paid by borrowers in order to obtain a mortgage.</a:t>
            </a:r>
          </a:p>
          <a:p>
            <a:pPr marL="457200" indent="-457200">
              <a:spcBef>
                <a:spcPts val="624"/>
              </a:spcBef>
              <a:buFont typeface="Arial" panose="020B0604020202020204" pitchFamily="34" charset="0"/>
              <a:buChar char="•"/>
            </a:pPr>
            <a:r>
              <a:rPr lang="en-US" sz="2400" dirty="0"/>
              <a:t>Each point equals 1% of the loan principal.</a:t>
            </a:r>
          </a:p>
          <a:p>
            <a:pPr marL="914400" lvl="1" indent="-457200">
              <a:spcBef>
                <a:spcPts val="624"/>
              </a:spcBef>
            </a:pPr>
            <a:r>
              <a:rPr lang="en-US" sz="2200" dirty="0"/>
              <a:t>For example, Marisa pays 2 points on a $100,000 mortgage loan. The points equal $ 2,000 (.01 × 2 × $ 100,000).</a:t>
            </a:r>
          </a:p>
          <a:p>
            <a:pPr marL="457200" indent="-457200">
              <a:spcBef>
                <a:spcPts val="624"/>
              </a:spcBef>
              <a:buFont typeface="Arial" panose="020B0604020202020204" pitchFamily="34" charset="0"/>
              <a:buChar char="•"/>
            </a:pPr>
            <a:r>
              <a:rPr lang="en-US" sz="2400" dirty="0"/>
              <a:t>Typically, taxpayers deduct points ratably over the term of the loan.</a:t>
            </a:r>
          </a:p>
          <a:p>
            <a:pPr marL="914400" lvl="1" indent="-457200">
              <a:spcBef>
                <a:spcPts val="624"/>
              </a:spcBef>
            </a:pPr>
            <a:r>
              <a:rPr lang="en-US" sz="2200" dirty="0"/>
              <a:t>However, the law allows an exception for points paid in connection with a principal residence.</a:t>
            </a:r>
          </a:p>
        </p:txBody>
      </p:sp>
    </p:spTree>
    <p:extLst>
      <p:ext uri="{BB962C8B-B14F-4D97-AF65-F5344CB8AC3E}">
        <p14:creationId xmlns:p14="http://schemas.microsoft.com/office/powerpoint/2010/main" val="2138146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#3: Deductible Interest </a:t>
            </a:r>
            <a:r>
              <a:rPr lang="en-US" altLang="en-US" sz="1800" dirty="0"/>
              <a:t>3 of 3</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a:spcBef>
                <a:spcPts val="624"/>
              </a:spcBef>
            </a:pPr>
            <a:r>
              <a:rPr lang="en-US" sz="2400" dirty="0"/>
              <a:t>Investment interest is any interest that is paid or accrued on indebtedness properly allocable to property held for investment.</a:t>
            </a:r>
          </a:p>
          <a:p>
            <a:pPr marL="457200" indent="-457200">
              <a:spcBef>
                <a:spcPts val="624"/>
              </a:spcBef>
              <a:buFont typeface="Arial" panose="020B0604020202020204" pitchFamily="34" charset="0"/>
              <a:buChar char="•"/>
            </a:pPr>
            <a:r>
              <a:rPr lang="en-US" sz="2400" dirty="0"/>
              <a:t>The deduction of investment interest expense is limited to the net investment income for the year.</a:t>
            </a:r>
          </a:p>
          <a:p>
            <a:pPr marL="457200" indent="-457200">
              <a:spcBef>
                <a:spcPts val="624"/>
              </a:spcBef>
              <a:buFont typeface="Arial" panose="020B0604020202020204" pitchFamily="34" charset="0"/>
              <a:buChar char="•"/>
            </a:pPr>
            <a:r>
              <a:rPr lang="en-US" sz="2400" dirty="0"/>
              <a:t>If investment interest expense exceeds net investment income, the non-deductible excess expense can be carried forward to future tax years when net investment income is available.</a:t>
            </a:r>
          </a:p>
        </p:txBody>
      </p:sp>
    </p:spTree>
    <p:extLst>
      <p:ext uri="{BB962C8B-B14F-4D97-AF65-F5344CB8AC3E}">
        <p14:creationId xmlns:p14="http://schemas.microsoft.com/office/powerpoint/2010/main" val="2400415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#1: Deductible Medical Expenses </a:t>
            </a:r>
            <a:r>
              <a:rPr lang="en-US" altLang="en-US" sz="1800" dirty="0"/>
              <a:t>1 of 3</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pPr>
              <a:spcAft>
                <a:spcPts val="1800"/>
              </a:spcAft>
            </a:pPr>
            <a:r>
              <a:rPr lang="en-US" dirty="0"/>
              <a:t>For 2018, medical expenses are normally deductible to the extent that they exceed 7.5% of AGI.</a:t>
            </a:r>
          </a:p>
          <a:p>
            <a:pPr marL="457200" indent="-457200">
              <a:spcAft>
                <a:spcPts val="1800"/>
              </a:spcAft>
              <a:buFont typeface="Arial" panose="020B0604020202020204" pitchFamily="34" charset="0"/>
              <a:buChar char="•"/>
            </a:pPr>
            <a:r>
              <a:rPr lang="en-US" dirty="0"/>
              <a:t>Taxpayers can deduct an itemized deduction for medical expenses (net of insurance proceeds) for themselves, their spouse, and dependents.</a:t>
            </a:r>
          </a:p>
          <a:p>
            <a:pPr marL="457200" indent="-457200">
              <a:spcAft>
                <a:spcPts val="1800"/>
              </a:spcAft>
              <a:buFont typeface="Arial" panose="020B0604020202020204" pitchFamily="34" charset="0"/>
              <a:buChar char="•"/>
            </a:pPr>
            <a:r>
              <a:rPr lang="en-US" dirty="0"/>
              <a:t>The qualifying relationship must exist on the date expenses are incurred or paid.</a:t>
            </a:r>
          </a:p>
        </p:txBody>
      </p:sp>
    </p:spTree>
    <p:extLst>
      <p:ext uri="{BB962C8B-B14F-4D97-AF65-F5344CB8AC3E}">
        <p14:creationId xmlns:p14="http://schemas.microsoft.com/office/powerpoint/2010/main" val="18439898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a:bodyPr>
          <a:lstStyle/>
          <a:p>
            <a:r>
              <a:rPr lang="en-US" altLang="en-US" sz="3200" dirty="0"/>
              <a:t>Learning Objective #3: Deductible Interest Concept Check 5-3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a:pPr>
            <a:r>
              <a:rPr lang="en-US" altLang="en-US" i="1" dirty="0"/>
              <a:t>Acquisition indebtedness means any debt incurred to _________,  ______________, or______________  any qualified residence.</a:t>
            </a:r>
            <a:endParaRPr lang="en-US" altLang="en-US" dirty="0"/>
          </a:p>
          <a:p>
            <a:pPr>
              <a:spcAft>
                <a:spcPts val="1800"/>
              </a:spcAft>
              <a:buClr>
                <a:schemeClr val="tx1"/>
              </a:buClr>
            </a:pPr>
            <a:r>
              <a:rPr lang="en-US" altLang="en-US" b="1" i="1" dirty="0"/>
              <a:t>Acquire, construct, or substantially improve</a:t>
            </a:r>
          </a:p>
          <a:p>
            <a:pPr marL="457200" indent="-457200">
              <a:buFont typeface="+mj-lt"/>
              <a:buAutoNum type="arabicPeriod" startAt="2"/>
            </a:pPr>
            <a:r>
              <a:rPr lang="en-US" altLang="en-US" i="1" dirty="0"/>
              <a:t>The aggregate amount treated as acquisition indebtedness for any period cannot exceed $________ for married filing jointly.</a:t>
            </a:r>
          </a:p>
          <a:p>
            <a:pPr>
              <a:buClr>
                <a:schemeClr val="tx1"/>
              </a:buClr>
            </a:pPr>
            <a:r>
              <a:rPr lang="en-US" altLang="en-US" b="1" i="1" dirty="0"/>
              <a:t>$ 750,000</a:t>
            </a:r>
          </a:p>
        </p:txBody>
      </p:sp>
    </p:spTree>
    <p:extLst>
      <p:ext uri="{BB962C8B-B14F-4D97-AF65-F5344CB8AC3E}">
        <p14:creationId xmlns:p14="http://schemas.microsoft.com/office/powerpoint/2010/main" val="6545752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a:bodyPr>
          <a:lstStyle/>
          <a:p>
            <a:r>
              <a:rPr lang="en-US" altLang="en-US" sz="3200" dirty="0"/>
              <a:t>Learning Objective #3: Deductible Interest Concept Check 5-3 </a:t>
            </a:r>
            <a:r>
              <a:rPr lang="en-US" altLang="en-US" sz="1800" dirty="0"/>
              <a:t>2 of 2</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startAt="3"/>
            </a:pPr>
            <a:r>
              <a:rPr lang="en-US" altLang="en-US" i="1" dirty="0"/>
              <a:t>The deduction for investment interest expense is limited to the ______  _________ income for the year.</a:t>
            </a:r>
          </a:p>
          <a:p>
            <a:pPr>
              <a:spcAft>
                <a:spcPts val="1800"/>
              </a:spcAft>
              <a:buClr>
                <a:schemeClr val="tx1"/>
              </a:buClr>
            </a:pPr>
            <a:r>
              <a:rPr lang="en-US" altLang="en-US" b="1" i="1" dirty="0"/>
              <a:t>Net investment</a:t>
            </a:r>
          </a:p>
          <a:p>
            <a:pPr marL="457200" indent="-457200">
              <a:buFont typeface="+mj-lt"/>
              <a:buAutoNum type="arabicPeriod" startAt="4"/>
            </a:pPr>
            <a:r>
              <a:rPr lang="en-US" altLang="en-US" i="1" dirty="0"/>
              <a:t>Each point paid to acquire a home loan equals ____ of the loan principal.</a:t>
            </a:r>
          </a:p>
          <a:p>
            <a:pPr>
              <a:buClr>
                <a:schemeClr val="tx1"/>
              </a:buClr>
            </a:pPr>
            <a:r>
              <a:rPr lang="en-US" altLang="en-US" b="1" i="1" dirty="0"/>
              <a:t>1%</a:t>
            </a:r>
          </a:p>
        </p:txBody>
      </p:sp>
    </p:spTree>
    <p:extLst>
      <p:ext uri="{BB962C8B-B14F-4D97-AF65-F5344CB8AC3E}">
        <p14:creationId xmlns:p14="http://schemas.microsoft.com/office/powerpoint/2010/main" val="345336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#4: Deductible Gifts to Charity </a:t>
            </a:r>
            <a:r>
              <a:rPr lang="en-US" altLang="en-US" sz="1800" dirty="0"/>
              <a:t>1 of 6</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Under the Tax Cuts and Jobs Act of 2017 (TCJA), there are some new changes regarding Charitable contributions:</a:t>
            </a:r>
          </a:p>
          <a:p>
            <a:pPr marL="457200" indent="-457200">
              <a:buFont typeface="Arial" panose="020B0604020202020204" pitchFamily="34" charset="0"/>
              <a:buChar char="•"/>
            </a:pPr>
            <a:r>
              <a:rPr lang="en-US" dirty="0"/>
              <a:t>The overall AGI limit on contributions has increased from 50% to 60%</a:t>
            </a:r>
          </a:p>
          <a:p>
            <a:pPr marL="457200" indent="-457200">
              <a:buFont typeface="Arial" panose="020B0604020202020204" pitchFamily="34" charset="0"/>
              <a:buChar char="•"/>
            </a:pPr>
            <a:r>
              <a:rPr lang="en-US" dirty="0"/>
              <a:t>No longer is a charitable deduction allowed for a payment to an education institution for which the taxpayer receives a preferential benefit</a:t>
            </a:r>
          </a:p>
        </p:txBody>
      </p:sp>
    </p:spTree>
    <p:extLst>
      <p:ext uri="{BB962C8B-B14F-4D97-AF65-F5344CB8AC3E}">
        <p14:creationId xmlns:p14="http://schemas.microsoft.com/office/powerpoint/2010/main" val="41394306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#4: Deductible Gifts to Charity </a:t>
            </a:r>
            <a:r>
              <a:rPr lang="en-US" altLang="en-US" sz="1800" dirty="0"/>
              <a:t>2 of 6</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7848600" cy="4572000"/>
          </a:xfrm>
        </p:spPr>
        <p:txBody>
          <a:bodyPr/>
          <a:lstStyle/>
          <a:p>
            <a:r>
              <a:rPr lang="en-US" dirty="0"/>
              <a:t>A charitable contribution deduction may be claimed as an itemized deduction on Schedule A.</a:t>
            </a:r>
          </a:p>
          <a:p>
            <a:pPr marL="457200" indent="-457200">
              <a:buFont typeface="Arial" panose="020B0604020202020204" pitchFamily="34" charset="0"/>
              <a:buChar char="•"/>
            </a:pPr>
            <a:r>
              <a:rPr lang="en-US" dirty="0"/>
              <a:t>The amount of the deduction depends on the type of donated property and is subject to AGI limitations.</a:t>
            </a:r>
          </a:p>
          <a:p>
            <a:pPr marL="457200" indent="-457200">
              <a:buFont typeface="Arial" panose="020B0604020202020204" pitchFamily="34" charset="0"/>
              <a:buChar char="•"/>
            </a:pPr>
            <a:r>
              <a:rPr lang="en-US" dirty="0"/>
              <a:t>In order to be deductible, the donation must be cash or other property of value.</a:t>
            </a:r>
          </a:p>
        </p:txBody>
      </p:sp>
    </p:spTree>
    <p:extLst>
      <p:ext uri="{BB962C8B-B14F-4D97-AF65-F5344CB8AC3E}">
        <p14:creationId xmlns:p14="http://schemas.microsoft.com/office/powerpoint/2010/main" val="29886592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#4: Deductible Gifts to Charity </a:t>
            </a:r>
            <a:r>
              <a:rPr lang="en-US" altLang="en-US" sz="1800" dirty="0"/>
              <a:t>3 of 6</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fontScale="92500"/>
          </a:bodyPr>
          <a:lstStyle/>
          <a:p>
            <a:pPr>
              <a:spcBef>
                <a:spcPts val="624"/>
              </a:spcBef>
            </a:pPr>
            <a:r>
              <a:rPr lang="en-US" dirty="0"/>
              <a:t>Depending on the nature of the item contributed, there are three deduction limitations for charitable contributions by individual taxpayers:  60%, 30%, and 20% of AGI.</a:t>
            </a:r>
          </a:p>
          <a:p>
            <a:pPr marL="457200" indent="-457200">
              <a:spcBef>
                <a:spcPts val="624"/>
              </a:spcBef>
              <a:buFont typeface="Arial" panose="020B0604020202020204" pitchFamily="34" charset="0"/>
              <a:buChar char="•"/>
            </a:pPr>
            <a:r>
              <a:rPr lang="en-US" dirty="0"/>
              <a:t>Charitable contributions to public charities are limited to an overall 60% of AGI.</a:t>
            </a:r>
          </a:p>
          <a:p>
            <a:pPr marL="457200" indent="-457200">
              <a:spcBef>
                <a:spcPts val="624"/>
              </a:spcBef>
              <a:buFont typeface="Arial" panose="020B0604020202020204" pitchFamily="34" charset="0"/>
              <a:buChar char="•"/>
            </a:pPr>
            <a:r>
              <a:rPr lang="en-US" dirty="0"/>
              <a:t>The 30% of AGI limitation applies to contributions of appreciated capital gain property.</a:t>
            </a:r>
          </a:p>
          <a:p>
            <a:pPr marL="457200" indent="-457200">
              <a:spcBef>
                <a:spcPts val="624"/>
              </a:spcBef>
              <a:buFont typeface="Arial" panose="020B0604020202020204" pitchFamily="34" charset="0"/>
              <a:buChar char="•"/>
            </a:pPr>
            <a:r>
              <a:rPr lang="en-US" dirty="0"/>
              <a:t>The 20% of AGI limitation is for donations of capital gain property to a private foundation.</a:t>
            </a:r>
          </a:p>
        </p:txBody>
      </p:sp>
    </p:spTree>
    <p:extLst>
      <p:ext uri="{BB962C8B-B14F-4D97-AF65-F5344CB8AC3E}">
        <p14:creationId xmlns:p14="http://schemas.microsoft.com/office/powerpoint/2010/main" val="36332514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#4: Deductible Gifts to Charity </a:t>
            </a:r>
            <a:r>
              <a:rPr lang="en-US" altLang="en-US" sz="1800" dirty="0"/>
              <a:t>4 of 6</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a:spcBef>
                <a:spcPts val="624"/>
              </a:spcBef>
            </a:pPr>
            <a:r>
              <a:rPr lang="en-US" sz="2400" dirty="0"/>
              <a:t>Generally, if appreciated capital gain property is donated to a public charity, the deductible donation amount is the FMV of the property.</a:t>
            </a:r>
          </a:p>
          <a:p>
            <a:pPr>
              <a:spcBef>
                <a:spcPts val="624"/>
              </a:spcBef>
            </a:pPr>
            <a:r>
              <a:rPr lang="en-US" sz="2400" dirty="0"/>
              <a:t>A key exception to this general rule concerns the contribution of tangible personal property.</a:t>
            </a:r>
          </a:p>
          <a:p>
            <a:pPr marL="342900" indent="-342900">
              <a:spcBef>
                <a:spcPts val="624"/>
              </a:spcBef>
              <a:buFont typeface="Arial" panose="020B0604020202020204" pitchFamily="34" charset="0"/>
              <a:buChar char="•"/>
            </a:pPr>
            <a:r>
              <a:rPr lang="en-US" sz="2400" dirty="0"/>
              <a:t>If the donated property is put to an  unrelated use, the contribution must be reduced by the amount of any long-term capital gain that would have been realized if the property had been sold at its fair market value at the time of the contribution.</a:t>
            </a:r>
          </a:p>
        </p:txBody>
      </p:sp>
    </p:spTree>
    <p:extLst>
      <p:ext uri="{BB962C8B-B14F-4D97-AF65-F5344CB8AC3E}">
        <p14:creationId xmlns:p14="http://schemas.microsoft.com/office/powerpoint/2010/main" val="3700781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#4: Deductible Gifts to Charity </a:t>
            </a:r>
            <a:r>
              <a:rPr lang="en-US" altLang="en-US" sz="1800" dirty="0"/>
              <a:t>5 of 6</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A second exception occurs if the investment property is short-term property (held one year or less).</a:t>
            </a:r>
          </a:p>
          <a:p>
            <a:pPr marL="457200" indent="-457200">
              <a:buFont typeface="Arial" panose="020B0604020202020204" pitchFamily="34" charset="0"/>
              <a:buChar char="•"/>
            </a:pPr>
            <a:r>
              <a:rPr lang="en-US" dirty="0"/>
              <a:t>In this case, the deduction is limited to the tax basis of the asset (the cost of the asset).</a:t>
            </a:r>
          </a:p>
          <a:p>
            <a:pPr marL="457200" indent="-457200">
              <a:buFont typeface="Arial" panose="020B0604020202020204" pitchFamily="34" charset="0"/>
              <a:buChar char="•"/>
            </a:pPr>
            <a:r>
              <a:rPr lang="en-US" dirty="0"/>
              <a:t>The donation of investment/capital gain property is also subject to additional limitations depending on the type of the recipient organization.</a:t>
            </a:r>
          </a:p>
        </p:txBody>
      </p:sp>
    </p:spTree>
    <p:extLst>
      <p:ext uri="{BB962C8B-B14F-4D97-AF65-F5344CB8AC3E}">
        <p14:creationId xmlns:p14="http://schemas.microsoft.com/office/powerpoint/2010/main" val="21894737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#4: Deductible Gifts to Charity </a:t>
            </a:r>
            <a:r>
              <a:rPr lang="en-US" altLang="en-US" sz="1800" dirty="0"/>
              <a:t>6 of 6</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Autofit/>
          </a:bodyPr>
          <a:lstStyle/>
          <a:p>
            <a:pPr>
              <a:spcBef>
                <a:spcPts val="624"/>
              </a:spcBef>
            </a:pPr>
            <a:r>
              <a:rPr lang="en-US" sz="2200" dirty="0"/>
              <a:t>The substantiation requirements for charitable contributions have become more stringent and the taxpayer is subject to greater reporting requirements.</a:t>
            </a:r>
          </a:p>
          <a:p>
            <a:pPr marL="342900" indent="-342900">
              <a:spcBef>
                <a:spcPts val="624"/>
              </a:spcBef>
              <a:buFont typeface="Arial" panose="020B0604020202020204" pitchFamily="34" charset="0"/>
              <a:buChar char="•"/>
            </a:pPr>
            <a:r>
              <a:rPr lang="en-US" sz="2200" dirty="0"/>
              <a:t>Most of the increased requirements are borne by the nonprofit organizations.</a:t>
            </a:r>
          </a:p>
          <a:p>
            <a:pPr marL="342900" indent="-342900">
              <a:spcBef>
                <a:spcPts val="624"/>
              </a:spcBef>
              <a:buFont typeface="Arial" panose="020B0604020202020204" pitchFamily="34" charset="0"/>
              <a:buChar char="•"/>
            </a:pPr>
            <a:r>
              <a:rPr lang="en-US" sz="2200" dirty="0"/>
              <a:t>From the taxpayer’s perspective:</a:t>
            </a:r>
          </a:p>
          <a:p>
            <a:pPr marL="1149350" lvl="1" indent="-342900">
              <a:spcBef>
                <a:spcPts val="624"/>
              </a:spcBef>
            </a:pPr>
            <a:r>
              <a:rPr lang="en-US" sz="2000" dirty="0"/>
              <a:t>&lt; $250 </a:t>
            </a:r>
            <a:r>
              <a:rPr lang="en-US" sz="2000" dirty="0" smtClean="0"/>
              <a:t>– </a:t>
            </a:r>
            <a:r>
              <a:rPr lang="en-US" sz="2000" dirty="0"/>
              <a:t>cancelled check or receipt</a:t>
            </a:r>
          </a:p>
          <a:p>
            <a:pPr marL="1149350" lvl="1" indent="-342900">
              <a:spcBef>
                <a:spcPts val="624"/>
              </a:spcBef>
            </a:pPr>
            <a:r>
              <a:rPr lang="en-US" sz="2000" dirty="0"/>
              <a:t>&gt; = $250 – written acknowledgment from the recipient organization</a:t>
            </a:r>
          </a:p>
          <a:p>
            <a:pPr>
              <a:spcBef>
                <a:spcPts val="624"/>
              </a:spcBef>
            </a:pPr>
            <a:r>
              <a:rPr lang="en-US" sz="2200" dirty="0"/>
              <a:t>Contributions above the limitation amounts can be carried forward five years</a:t>
            </a:r>
          </a:p>
        </p:txBody>
      </p:sp>
    </p:spTree>
    <p:extLst>
      <p:ext uri="{BB962C8B-B14F-4D97-AF65-F5344CB8AC3E}">
        <p14:creationId xmlns:p14="http://schemas.microsoft.com/office/powerpoint/2010/main" val="15301129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a:xfrm>
            <a:off x="45720" y="76200"/>
            <a:ext cx="9052560" cy="1673466"/>
          </a:xfrm>
        </p:spPr>
        <p:txBody>
          <a:bodyPr>
            <a:normAutofit/>
          </a:bodyPr>
          <a:lstStyle/>
          <a:p>
            <a:r>
              <a:rPr lang="en-US" altLang="en-US" sz="3200" dirty="0"/>
              <a:t>Learning Objective #4: Deductible Gifts to Charity Concept Check 5-4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a:pPr>
            <a:r>
              <a:rPr lang="en-US" altLang="en-US" i="1" dirty="0"/>
              <a:t>Depending on the type and amount of a charitable donation, it can be claimed either as a for AGI deduction or as an itemized deduction on Schedule A. True or False?</a:t>
            </a:r>
          </a:p>
          <a:p>
            <a:pPr>
              <a:spcAft>
                <a:spcPts val="1800"/>
              </a:spcAft>
              <a:buClr>
                <a:schemeClr val="tx1"/>
              </a:buClr>
            </a:pPr>
            <a:r>
              <a:rPr lang="en-US" altLang="en-US" b="1" i="1" dirty="0"/>
              <a:t>False</a:t>
            </a:r>
          </a:p>
          <a:p>
            <a:pPr marL="457200" indent="-457200">
              <a:buFont typeface="+mj-lt"/>
              <a:buAutoNum type="arabicPeriod" startAt="2"/>
            </a:pPr>
            <a:r>
              <a:rPr lang="en-US" altLang="en-US" i="1" dirty="0"/>
              <a:t>The overall limitation on the deductibility of charitable contributions is 30% of AGI. True or False?</a:t>
            </a:r>
          </a:p>
          <a:p>
            <a:pPr>
              <a:buClr>
                <a:schemeClr val="tx1"/>
              </a:buClr>
            </a:pPr>
            <a:r>
              <a:rPr lang="en-US" altLang="en-US" b="1" i="1" dirty="0"/>
              <a:t>False</a:t>
            </a:r>
          </a:p>
        </p:txBody>
      </p:sp>
    </p:spTree>
    <p:extLst>
      <p:ext uri="{BB962C8B-B14F-4D97-AF65-F5344CB8AC3E}">
        <p14:creationId xmlns:p14="http://schemas.microsoft.com/office/powerpoint/2010/main" val="17831143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a:xfrm>
            <a:off x="45720" y="76200"/>
            <a:ext cx="9052560" cy="1673466"/>
          </a:xfrm>
        </p:spPr>
        <p:txBody>
          <a:bodyPr>
            <a:normAutofit/>
          </a:bodyPr>
          <a:lstStyle/>
          <a:p>
            <a:r>
              <a:rPr lang="en-US" altLang="en-US" sz="3200" dirty="0"/>
              <a:t>Learning Objective #4: Deductible Gifts to Charity Concept Check 5-4 </a:t>
            </a:r>
            <a:r>
              <a:rPr lang="en-US" altLang="en-US" sz="1800" dirty="0"/>
              <a:t>2 of 2</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startAt="3"/>
            </a:pPr>
            <a:r>
              <a:rPr lang="en-US" altLang="en-US" i="1" dirty="0"/>
              <a:t>If noncash gifts are worth more than $500, the taxpayer must file Form 8283. True or False?</a:t>
            </a:r>
          </a:p>
          <a:p>
            <a:pPr>
              <a:buClr>
                <a:schemeClr val="tx1"/>
              </a:buClr>
            </a:pPr>
            <a:r>
              <a:rPr lang="en-US" altLang="en-US" b="1" i="1" dirty="0"/>
              <a:t>True</a:t>
            </a:r>
          </a:p>
        </p:txBody>
      </p:sp>
    </p:spTree>
    <p:extLst>
      <p:ext uri="{BB962C8B-B14F-4D97-AF65-F5344CB8AC3E}">
        <p14:creationId xmlns:p14="http://schemas.microsoft.com/office/powerpoint/2010/main" val="416524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#1: Deductible Medical Expenses </a:t>
            </a:r>
            <a:r>
              <a:rPr lang="en-US" altLang="en-US" sz="1800" dirty="0"/>
              <a:t>2 of 3</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382000" cy="4572000"/>
          </a:xfrm>
        </p:spPr>
        <p:txBody>
          <a:bodyPr/>
          <a:lstStyle/>
          <a:p>
            <a:r>
              <a:rPr lang="en-US" dirty="0"/>
              <a:t>Taxpayers may deduct just about all medical expenses that are doctor-prescribed.</a:t>
            </a:r>
          </a:p>
          <a:p>
            <a:pPr marL="457200" indent="-457200">
              <a:buFont typeface="Arial" panose="020B0604020202020204" pitchFamily="34" charset="0"/>
              <a:buChar char="•"/>
            </a:pPr>
            <a:r>
              <a:rPr lang="en-US" dirty="0"/>
              <a:t>Expenses related to the maintenance of general health are usually not deductible.</a:t>
            </a:r>
          </a:p>
          <a:p>
            <a:pPr marL="457200" indent="-457200">
              <a:buFont typeface="Arial" panose="020B0604020202020204" pitchFamily="34" charset="0"/>
              <a:buChar char="•"/>
            </a:pPr>
            <a:r>
              <a:rPr lang="en-US" dirty="0"/>
              <a:t>A deduction may be claimed only for medical expenses actually paid during the taxable year,</a:t>
            </a:r>
          </a:p>
          <a:p>
            <a:pPr marL="1263650" lvl="1" indent="-457200"/>
            <a:r>
              <a:rPr lang="en-US" sz="2400" dirty="0"/>
              <a:t>regardless of when the care was provided and regardless of the taxpayer’s method of accounting.</a:t>
            </a:r>
          </a:p>
        </p:txBody>
      </p:sp>
    </p:spTree>
    <p:extLst>
      <p:ext uri="{BB962C8B-B14F-4D97-AF65-F5344CB8AC3E}">
        <p14:creationId xmlns:p14="http://schemas.microsoft.com/office/powerpoint/2010/main" val="32349940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a:bodyPr>
          <a:lstStyle/>
          <a:p>
            <a:r>
              <a:rPr lang="en-US" altLang="en-US" sz="3200" dirty="0"/>
              <a:t>Learning Objective #5: Deductible Casualty and Theft Losses </a:t>
            </a:r>
            <a:r>
              <a:rPr lang="en-US" altLang="en-US" sz="1800" dirty="0"/>
              <a:t>1 of 5</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Under the Tax Cuts and Jobs Act of 2017 (TCJA), there is a significant change regarding Casualty and Theft deductions:</a:t>
            </a:r>
          </a:p>
          <a:p>
            <a:r>
              <a:rPr lang="en-US" dirty="0"/>
              <a:t>Under the new tax law, a personal casualty is deductible </a:t>
            </a:r>
            <a:r>
              <a:rPr lang="en-US" i="1" dirty="0"/>
              <a:t>only</a:t>
            </a:r>
            <a:r>
              <a:rPr lang="en-US" dirty="0"/>
              <a:t> if such a loss is attributable to Federally Declared Disaster areas that is designated as such by the president.</a:t>
            </a:r>
          </a:p>
        </p:txBody>
      </p:sp>
    </p:spTree>
    <p:extLst>
      <p:ext uri="{BB962C8B-B14F-4D97-AF65-F5344CB8AC3E}">
        <p14:creationId xmlns:p14="http://schemas.microsoft.com/office/powerpoint/2010/main" val="28901152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a:bodyPr>
          <a:lstStyle/>
          <a:p>
            <a:r>
              <a:rPr lang="en-US" altLang="en-US" sz="3200" dirty="0"/>
              <a:t>Learning Objective #5: Deductible Casualty and Theft Losses </a:t>
            </a:r>
            <a:r>
              <a:rPr lang="en-US" altLang="en-US" sz="1800" dirty="0"/>
              <a:t>2 of 5</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A casualty is defined as an identifiable event of a sudden, unexpected, or unusual nature. "Sudden" means the event is not gradual or progressive.</a:t>
            </a:r>
          </a:p>
          <a:p>
            <a:pPr marL="457200" indent="-457200">
              <a:buFont typeface="Arial" panose="020B0604020202020204" pitchFamily="34" charset="0"/>
              <a:buChar char="•"/>
            </a:pPr>
            <a:r>
              <a:rPr lang="en-US" dirty="0"/>
              <a:t>In order to claim a deduction, the taxpayer must own the damaged property.</a:t>
            </a:r>
          </a:p>
          <a:p>
            <a:pPr marL="457200" indent="-457200">
              <a:buFont typeface="Arial" panose="020B0604020202020204" pitchFamily="34" charset="0"/>
              <a:buChar char="•"/>
            </a:pPr>
            <a:r>
              <a:rPr lang="en-US" dirty="0"/>
              <a:t>The taxpayer’s uninsured loss is calculated as: Uninsured loss = loss due to casualty or theft minus insurance recovery.</a:t>
            </a:r>
          </a:p>
        </p:txBody>
      </p:sp>
    </p:spTree>
    <p:extLst>
      <p:ext uri="{BB962C8B-B14F-4D97-AF65-F5344CB8AC3E}">
        <p14:creationId xmlns:p14="http://schemas.microsoft.com/office/powerpoint/2010/main" val="25918328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a:bodyPr>
          <a:lstStyle/>
          <a:p>
            <a:r>
              <a:rPr lang="en-US" altLang="en-US" sz="3200" dirty="0"/>
              <a:t>Learning Objective #5: Deductible Casualty and Theft Losses </a:t>
            </a:r>
            <a:r>
              <a:rPr lang="en-US" altLang="en-US" sz="1800" dirty="0"/>
              <a:t>3 of 5</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In general, the casualty loss is the lesser of:</a:t>
            </a:r>
          </a:p>
          <a:p>
            <a:pPr marL="457200" indent="-457200">
              <a:buFont typeface="Arial" panose="020B0604020202020204" pitchFamily="34" charset="0"/>
              <a:buChar char="•"/>
            </a:pPr>
            <a:r>
              <a:rPr lang="en-US" dirty="0"/>
              <a:t>the FMV immediately before the casualty reduced by the FMV immediately after the casualty.</a:t>
            </a:r>
          </a:p>
          <a:p>
            <a:pPr marL="457200" indent="-457200">
              <a:buFont typeface="Arial" panose="020B0604020202020204" pitchFamily="34" charset="0"/>
              <a:buChar char="•"/>
            </a:pPr>
            <a:r>
              <a:rPr lang="en-US" dirty="0"/>
              <a:t>the amount of the adjusted basis for determining the loss from the sale or other disposition of the property involved.</a:t>
            </a:r>
          </a:p>
        </p:txBody>
      </p:sp>
    </p:spTree>
    <p:extLst>
      <p:ext uri="{BB962C8B-B14F-4D97-AF65-F5344CB8AC3E}">
        <p14:creationId xmlns:p14="http://schemas.microsoft.com/office/powerpoint/2010/main" val="21355556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a:bodyPr>
          <a:lstStyle/>
          <a:p>
            <a:r>
              <a:rPr lang="en-US" altLang="en-US" sz="3200" dirty="0"/>
              <a:t>Learning Objective #5: Deductible Casualty and Theft Losses </a:t>
            </a:r>
            <a:r>
              <a:rPr lang="en-US" altLang="en-US" sz="1800" dirty="0"/>
              <a:t>4 of 5</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Typically, a taxpayer reports a casualty on the tax return in the tax year the casualty took place.  However, there are three instances when casualty losses may be deducted in different tax years:</a:t>
            </a:r>
          </a:p>
          <a:p>
            <a:pPr marL="457200" indent="-457200">
              <a:buFont typeface="Arial" panose="020B0604020202020204" pitchFamily="34" charset="0"/>
              <a:buChar char="•"/>
            </a:pPr>
            <a:r>
              <a:rPr lang="en-US" dirty="0"/>
              <a:t>Theft losses.</a:t>
            </a:r>
          </a:p>
          <a:p>
            <a:pPr marL="457200" indent="-457200">
              <a:buFont typeface="Arial" panose="020B0604020202020204" pitchFamily="34" charset="0"/>
              <a:buChar char="•"/>
            </a:pPr>
            <a:r>
              <a:rPr lang="en-US" dirty="0"/>
              <a:t>Reimbursement by insurance or otherwise (negligence claim against an individual or company that caused the loss).</a:t>
            </a:r>
          </a:p>
          <a:p>
            <a:pPr marL="457200" indent="-457200">
              <a:buFont typeface="Arial" panose="020B0604020202020204" pitchFamily="34" charset="0"/>
              <a:buChar char="•"/>
            </a:pPr>
            <a:r>
              <a:rPr lang="en-US" dirty="0"/>
              <a:t>Disaster area losses.</a:t>
            </a:r>
          </a:p>
        </p:txBody>
      </p:sp>
    </p:spTree>
    <p:extLst>
      <p:ext uri="{BB962C8B-B14F-4D97-AF65-F5344CB8AC3E}">
        <p14:creationId xmlns:p14="http://schemas.microsoft.com/office/powerpoint/2010/main" val="9512697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a:bodyPr>
          <a:lstStyle/>
          <a:p>
            <a:r>
              <a:rPr lang="en-US" altLang="en-US" sz="3200" dirty="0"/>
              <a:t>Learning Objective #5: Deductible Casualty and Theft Losses </a:t>
            </a:r>
            <a:r>
              <a:rPr lang="en-US" altLang="en-US" sz="1800" dirty="0"/>
              <a:t>5 of 5</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The loss must be attributable to a Federally Declared Disaster area that is designated as such by the president.</a:t>
            </a:r>
          </a:p>
          <a:p>
            <a:r>
              <a:rPr lang="en-US" dirty="0"/>
              <a:t>The deductible amount is limited.  First, each separate casualty is reduced by $100. Second, the loss must be in excess of 10% of AGI.</a:t>
            </a:r>
          </a:p>
          <a:p>
            <a:r>
              <a:rPr lang="en-US" dirty="0"/>
              <a:t>Casualty losses are first reported on Form 4684 and the net loss is carried to the appropriate form.</a:t>
            </a:r>
          </a:p>
        </p:txBody>
      </p:sp>
    </p:spTree>
    <p:extLst>
      <p:ext uri="{BB962C8B-B14F-4D97-AF65-F5344CB8AC3E}">
        <p14:creationId xmlns:p14="http://schemas.microsoft.com/office/powerpoint/2010/main" val="8391430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a:xfrm>
            <a:off x="457200" y="76200"/>
            <a:ext cx="8229600" cy="1673466"/>
          </a:xfrm>
        </p:spPr>
        <p:txBody>
          <a:bodyPr>
            <a:normAutofit fontScale="90000"/>
          </a:bodyPr>
          <a:lstStyle/>
          <a:p>
            <a:r>
              <a:rPr lang="en-US" altLang="en-US" dirty="0"/>
              <a:t>Learning Objective #5: Deductible Casualty and Theft Losses Concept Check 5-5 </a:t>
            </a:r>
            <a:r>
              <a:rPr lang="en-US" altLang="en-US" sz="2000" dirty="0"/>
              <a:t>1 of 2</a:t>
            </a:r>
            <a:endParaRPr lang="en-US" sz="20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a:pPr>
            <a:r>
              <a:rPr lang="en-US" altLang="en-US" i="1" dirty="0"/>
              <a:t>A casualty is an identifiable event of a ______, _______, or _____ nature.</a:t>
            </a:r>
            <a:endParaRPr lang="en-US" altLang="en-US" dirty="0"/>
          </a:p>
          <a:p>
            <a:pPr>
              <a:spcAft>
                <a:spcPts val="1800"/>
              </a:spcAft>
              <a:buClr>
                <a:schemeClr val="tx1"/>
              </a:buClr>
            </a:pPr>
            <a:r>
              <a:rPr lang="en-US" altLang="en-US" b="1" i="1" dirty="0"/>
              <a:t>Sudden, unexpected, or unusual</a:t>
            </a:r>
          </a:p>
          <a:p>
            <a:pPr marL="457200" indent="-457200">
              <a:buFont typeface="+mj-lt"/>
              <a:buAutoNum type="arabicPeriod" startAt="2"/>
            </a:pPr>
            <a:r>
              <a:rPr lang="en-US" altLang="en-US" i="1" dirty="0"/>
              <a:t>Casualty losses are first reported on Form _______.</a:t>
            </a:r>
          </a:p>
          <a:p>
            <a:pPr>
              <a:buClr>
                <a:schemeClr val="tx1"/>
              </a:buClr>
            </a:pPr>
            <a:r>
              <a:rPr lang="en-US" altLang="en-US" b="1" i="1" dirty="0"/>
              <a:t>4684</a:t>
            </a:r>
          </a:p>
        </p:txBody>
      </p:sp>
    </p:spTree>
    <p:extLst>
      <p:ext uri="{BB962C8B-B14F-4D97-AF65-F5344CB8AC3E}">
        <p14:creationId xmlns:p14="http://schemas.microsoft.com/office/powerpoint/2010/main" val="36947650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fontScale="90000"/>
          </a:bodyPr>
          <a:lstStyle/>
          <a:p>
            <a:r>
              <a:rPr lang="en-US" altLang="en-US" dirty="0"/>
              <a:t>Learning Objective #5: Deductible Casualty and Theft Losses Concept Check 5-5 </a:t>
            </a:r>
            <a:r>
              <a:rPr lang="en-US" altLang="en-US" sz="2000" dirty="0"/>
              <a:t>2 of 2</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startAt="3"/>
            </a:pPr>
            <a:r>
              <a:rPr lang="en-US" altLang="en-US" i="1" dirty="0"/>
              <a:t>The tax law places_____ limitations on personal casualty deductions.  One is that, each separate casualty is generally reduced by ____.</a:t>
            </a:r>
          </a:p>
          <a:p>
            <a:pPr>
              <a:spcAft>
                <a:spcPts val="1800"/>
              </a:spcAft>
              <a:buClr>
                <a:schemeClr val="tx1"/>
              </a:buClr>
            </a:pPr>
            <a:r>
              <a:rPr lang="en-US" altLang="en-US" b="1" i="1" dirty="0"/>
              <a:t>three; $100</a:t>
            </a:r>
          </a:p>
          <a:p>
            <a:pPr marL="457200" indent="-457200">
              <a:buFont typeface="+mj-lt"/>
              <a:buAutoNum type="arabicPeriod" startAt="4"/>
            </a:pPr>
            <a:r>
              <a:rPr lang="en-US" altLang="en-US" i="1" dirty="0"/>
              <a:t>To obtain any benefit from a casualty loss, the loss must generally be in excess of ____ of AGI.</a:t>
            </a:r>
          </a:p>
          <a:p>
            <a:pPr>
              <a:buClr>
                <a:schemeClr val="tx1"/>
              </a:buClr>
            </a:pPr>
            <a:r>
              <a:rPr lang="en-US" altLang="en-US" b="1" i="1" dirty="0"/>
              <a:t>10%</a:t>
            </a:r>
          </a:p>
        </p:txBody>
      </p:sp>
    </p:spTree>
    <p:extLst>
      <p:ext uri="{BB962C8B-B14F-4D97-AF65-F5344CB8AC3E}">
        <p14:creationId xmlns:p14="http://schemas.microsoft.com/office/powerpoint/2010/main" val="11903571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#6: Other Itemized Deductions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pPr>
              <a:spcAft>
                <a:spcPts val="1800"/>
              </a:spcAft>
            </a:pPr>
            <a:r>
              <a:rPr lang="en-US" dirty="0"/>
              <a:t>Under the Tax Cuts and Jobs Act of 2017 (TCJA) , beginning in 2018 the category of Miscellaneous Itemized Deductions subject to the 2% of AGI limitation has been totally eliminated.</a:t>
            </a:r>
          </a:p>
          <a:p>
            <a:r>
              <a:rPr lang="en-US" dirty="0"/>
              <a:t>In its place, there is now only Other Itemized Deductions.</a:t>
            </a:r>
          </a:p>
        </p:txBody>
      </p:sp>
    </p:spTree>
    <p:extLst>
      <p:ext uri="{BB962C8B-B14F-4D97-AF65-F5344CB8AC3E}">
        <p14:creationId xmlns:p14="http://schemas.microsoft.com/office/powerpoint/2010/main" val="11009830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#6: Other Itemized Deductions </a:t>
            </a:r>
            <a:r>
              <a:rPr lang="en-US" altLang="en-US" sz="1800" dirty="0"/>
              <a:t>2 of 2</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749666"/>
            <a:ext cx="8305800" cy="4727334"/>
          </a:xfrm>
        </p:spPr>
        <p:txBody>
          <a:bodyPr>
            <a:noAutofit/>
          </a:bodyPr>
          <a:lstStyle/>
          <a:p>
            <a:pPr>
              <a:spcBef>
                <a:spcPts val="624"/>
              </a:spcBef>
            </a:pPr>
            <a:r>
              <a:rPr lang="en-US" sz="2200" dirty="0"/>
              <a:t>Other itemized deductions are items that have a built in threshold or other restrictions that limit the amount of deduction that is available.</a:t>
            </a:r>
          </a:p>
          <a:p>
            <a:pPr>
              <a:spcBef>
                <a:spcPts val="624"/>
              </a:spcBef>
            </a:pPr>
            <a:r>
              <a:rPr lang="en-US" sz="2200" dirty="0"/>
              <a:t>The most common other itemized deductions are as follows:</a:t>
            </a:r>
          </a:p>
          <a:p>
            <a:pPr marL="342900" indent="-342900">
              <a:spcBef>
                <a:spcPts val="624"/>
              </a:spcBef>
              <a:buFont typeface="Arial" panose="020B0604020202020204" pitchFamily="34" charset="0"/>
              <a:buChar char="•"/>
            </a:pPr>
            <a:r>
              <a:rPr lang="en-US" sz="2200" dirty="0"/>
              <a:t>Gambling losses (gambling losses include, but aren't limited to, the cost of non-winning bingo, lottery, and raffle tickets), but only to the extent of gambling winnings reported on Schedule 1 of Form 1040, line 21.</a:t>
            </a:r>
          </a:p>
          <a:p>
            <a:pPr marL="342900" indent="-342900">
              <a:spcBef>
                <a:spcPts val="624"/>
              </a:spcBef>
              <a:buFont typeface="Arial" panose="020B0604020202020204" pitchFamily="34" charset="0"/>
              <a:buChar char="•"/>
            </a:pPr>
            <a:r>
              <a:rPr lang="en-US" sz="2200" dirty="0"/>
              <a:t>Casualty and theft losses of income-producing property from Form 4684, lines 32 and 38b, or Form 4797, line 18a.</a:t>
            </a:r>
          </a:p>
        </p:txBody>
      </p:sp>
    </p:spTree>
    <p:extLst>
      <p:ext uri="{BB962C8B-B14F-4D97-AF65-F5344CB8AC3E}">
        <p14:creationId xmlns:p14="http://schemas.microsoft.com/office/powerpoint/2010/main" val="8490035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fontScale="90000"/>
          </a:bodyPr>
          <a:lstStyle/>
          <a:p>
            <a:r>
              <a:rPr lang="en-US" altLang="en-US" dirty="0"/>
              <a:t>Learning Objective #6: Other Itemized Deductions Concept Check 5-6 </a:t>
            </a:r>
            <a:r>
              <a:rPr lang="en-US" altLang="en-US" sz="2000" dirty="0"/>
              <a:t>1 of 2</a:t>
            </a:r>
            <a:endParaRPr lang="en-US" sz="20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a:pPr>
            <a:r>
              <a:rPr lang="en-US" altLang="en-US" i="1" dirty="0"/>
              <a:t>The sum of all Other Itemized Deductions must exceed 2.5% of the taxpayer's AGI before receiving any benefit. True or False?</a:t>
            </a:r>
          </a:p>
          <a:p>
            <a:pPr>
              <a:spcAft>
                <a:spcPts val="1800"/>
              </a:spcAft>
              <a:buClr>
                <a:schemeClr val="tx1"/>
              </a:buClr>
            </a:pPr>
            <a:r>
              <a:rPr lang="en-US" altLang="en-US" b="1" i="1" dirty="0"/>
              <a:t>False</a:t>
            </a:r>
            <a:endParaRPr lang="en-US" altLang="en-US" i="1" dirty="0"/>
          </a:p>
          <a:p>
            <a:pPr marL="457200" indent="-457200">
              <a:buFont typeface="+mj-lt"/>
              <a:buAutoNum type="arabicPeriod" startAt="2"/>
            </a:pPr>
            <a:r>
              <a:rPr lang="en-US" dirty="0"/>
              <a:t>Gambling losses  are an example of an allowable Other Itemized Deduction. </a:t>
            </a:r>
            <a:r>
              <a:rPr lang="en-US" altLang="en-US" i="1" dirty="0"/>
              <a:t>True or False</a:t>
            </a:r>
          </a:p>
          <a:p>
            <a:pPr>
              <a:buClr>
                <a:schemeClr val="tx1"/>
              </a:buClr>
            </a:pPr>
            <a:r>
              <a:rPr lang="en-US" altLang="en-US" b="1" i="1" dirty="0"/>
              <a:t>True</a:t>
            </a:r>
          </a:p>
        </p:txBody>
      </p:sp>
    </p:spTree>
    <p:extLst>
      <p:ext uri="{BB962C8B-B14F-4D97-AF65-F5344CB8AC3E}">
        <p14:creationId xmlns:p14="http://schemas.microsoft.com/office/powerpoint/2010/main" val="2460620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#1: Deductible Medical Expenses </a:t>
            </a:r>
            <a:r>
              <a:rPr lang="en-US" altLang="en-US" sz="1800" dirty="0"/>
              <a:t>3 of 3</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Medical capital expenditures are deductible only to the extent that the expenditure exceeds the increase in FMV of the property.</a:t>
            </a:r>
          </a:p>
          <a:p>
            <a:r>
              <a:rPr lang="en-US" dirty="0"/>
              <a:t>Transportation costs for medical purposes are deductible and could include such items as cab, bus, or train fares, as well as expenses for a personal auto.</a:t>
            </a:r>
          </a:p>
          <a:p>
            <a:r>
              <a:rPr lang="en-US" dirty="0"/>
              <a:t>Premiums for Long Term Care insurance are deductible, but the extent to which is dependent on the taxpayer’s age.</a:t>
            </a:r>
          </a:p>
        </p:txBody>
      </p:sp>
    </p:spTree>
    <p:extLst>
      <p:ext uri="{BB962C8B-B14F-4D97-AF65-F5344CB8AC3E}">
        <p14:creationId xmlns:p14="http://schemas.microsoft.com/office/powerpoint/2010/main" val="2640969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normAutofit fontScale="90000"/>
          </a:bodyPr>
          <a:lstStyle/>
          <a:p>
            <a:r>
              <a:rPr lang="en-US" altLang="en-US" dirty="0"/>
              <a:t>Learning Objective #6: Other Itemized Deductions Concept Check 5-6 </a:t>
            </a:r>
            <a:r>
              <a:rPr lang="en-US" altLang="en-US" sz="2000" dirty="0"/>
              <a:t>2 of 2</a:t>
            </a:r>
            <a:endParaRPr lang="en-US" sz="20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startAt="3"/>
            </a:pPr>
            <a:r>
              <a:rPr lang="en-US" altLang="en-US" i="1" dirty="0"/>
              <a:t>An example of a deductible Other Itemized Deduction would include the blue suit needed by an accountant for his job. True or False?</a:t>
            </a:r>
          </a:p>
          <a:p>
            <a:pPr>
              <a:buClr>
                <a:schemeClr val="tx1"/>
              </a:buClr>
            </a:pPr>
            <a:r>
              <a:rPr lang="en-US" altLang="en-US" b="1" i="1" dirty="0"/>
              <a:t>False</a:t>
            </a:r>
          </a:p>
        </p:txBody>
      </p:sp>
    </p:spTree>
    <p:extLst>
      <p:ext uri="{BB962C8B-B14F-4D97-AF65-F5344CB8AC3E}">
        <p14:creationId xmlns:p14="http://schemas.microsoft.com/office/powerpoint/2010/main" val="4101074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a:xfrm>
            <a:off x="45720" y="76200"/>
            <a:ext cx="9052560" cy="1673466"/>
          </a:xfrm>
        </p:spPr>
        <p:txBody>
          <a:bodyPr>
            <a:normAutofit/>
          </a:bodyPr>
          <a:lstStyle/>
          <a:p>
            <a:r>
              <a:rPr lang="en-US" altLang="en-US" sz="3200" dirty="0"/>
              <a:t>Learning Objective #1: Deductible Medical Expenses Concept Check 5-1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a:pPr>
            <a:r>
              <a:rPr lang="en-US" altLang="en-US" i="1" dirty="0"/>
              <a:t>Medical expenses are generally deductible only to the extent that they exceed _________ of AGI.</a:t>
            </a:r>
            <a:endParaRPr lang="en-US" altLang="en-US" dirty="0"/>
          </a:p>
          <a:p>
            <a:pPr>
              <a:spcAft>
                <a:spcPts val="1800"/>
              </a:spcAft>
              <a:buClr>
                <a:schemeClr val="tx1"/>
              </a:buClr>
            </a:pPr>
            <a:r>
              <a:rPr lang="en-US" altLang="en-US" b="1" i="1" dirty="0"/>
              <a:t>7.5%</a:t>
            </a:r>
            <a:endParaRPr lang="en-US" altLang="en-US" b="1" dirty="0"/>
          </a:p>
          <a:p>
            <a:pPr marL="457200" indent="-457200">
              <a:buFont typeface="+mj-lt"/>
              <a:buAutoNum type="arabicPeriod" startAt="2"/>
            </a:pPr>
            <a:r>
              <a:rPr lang="en-US" altLang="en-US" i="1" dirty="0"/>
              <a:t>Medical expenses can be deducted only in the year the expenses are ________.</a:t>
            </a:r>
          </a:p>
          <a:p>
            <a:pPr>
              <a:buClr>
                <a:schemeClr val="tx1"/>
              </a:buClr>
            </a:pPr>
            <a:r>
              <a:rPr lang="en-US" altLang="en-US" b="1" i="1" dirty="0"/>
              <a:t>Paid</a:t>
            </a:r>
          </a:p>
        </p:txBody>
      </p:sp>
    </p:spTree>
    <p:extLst>
      <p:ext uri="{BB962C8B-B14F-4D97-AF65-F5344CB8AC3E}">
        <p14:creationId xmlns:p14="http://schemas.microsoft.com/office/powerpoint/2010/main" val="783419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a:xfrm>
            <a:off x="45720" y="76200"/>
            <a:ext cx="9052560" cy="1673466"/>
          </a:xfrm>
        </p:spPr>
        <p:txBody>
          <a:bodyPr>
            <a:normAutofit/>
          </a:bodyPr>
          <a:lstStyle/>
          <a:p>
            <a:r>
              <a:rPr lang="en-US" altLang="en-US" sz="3200" dirty="0"/>
              <a:t>Learning Objective #1: Deductible Medical Expenses Concept Check 5-1 </a:t>
            </a:r>
            <a:r>
              <a:rPr lang="en-US" altLang="en-US" sz="1800" dirty="0"/>
              <a:t>2</a:t>
            </a:r>
            <a:r>
              <a:rPr lang="en-US" altLang="en-US" sz="1800" dirty="0" smtClean="0"/>
              <a:t> </a:t>
            </a:r>
            <a:r>
              <a:rPr lang="en-US" altLang="en-US" sz="1800" dirty="0"/>
              <a:t>of 2</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a:bodyPr>
          <a:lstStyle/>
          <a:p>
            <a:pPr marL="457200" indent="-457200">
              <a:buFont typeface="+mj-lt"/>
              <a:buAutoNum type="arabicPeriod" startAt="3"/>
            </a:pPr>
            <a:r>
              <a:rPr lang="en-US" altLang="en-US" i="1" dirty="0"/>
              <a:t>The deductible amount of medical expense is reduced by_________ ____________ for those expenses.</a:t>
            </a:r>
          </a:p>
          <a:p>
            <a:pPr>
              <a:spcAft>
                <a:spcPts val="1800"/>
              </a:spcAft>
              <a:buClr>
                <a:schemeClr val="tx1"/>
              </a:buClr>
            </a:pPr>
            <a:r>
              <a:rPr lang="en-US" altLang="en-US" b="1" i="1" dirty="0"/>
              <a:t>Insurance reimbursement</a:t>
            </a:r>
          </a:p>
          <a:p>
            <a:pPr marL="457200" indent="-457200">
              <a:buFont typeface="+mj-lt"/>
              <a:buAutoNum type="arabicPeriod" startAt="4"/>
            </a:pPr>
            <a:r>
              <a:rPr lang="en-US" altLang="en-US" i="1" dirty="0"/>
              <a:t>The cost of long-term care insurance premiums is deductible, but the extent of the deduction depends on the taxpayer’s __________.</a:t>
            </a:r>
          </a:p>
          <a:p>
            <a:pPr>
              <a:buClr>
                <a:schemeClr val="tx1"/>
              </a:buClr>
            </a:pPr>
            <a:r>
              <a:rPr lang="en-US" altLang="en-US" b="1" i="1" dirty="0"/>
              <a:t>Age</a:t>
            </a:r>
          </a:p>
        </p:txBody>
      </p:sp>
    </p:spTree>
    <p:extLst>
      <p:ext uri="{BB962C8B-B14F-4D97-AF65-F5344CB8AC3E}">
        <p14:creationId xmlns:p14="http://schemas.microsoft.com/office/powerpoint/2010/main" val="3272562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#2: Deductible State and Local Taxes </a:t>
            </a:r>
            <a:r>
              <a:rPr lang="en-US" altLang="en-US" sz="1800" dirty="0"/>
              <a:t>1 of 7</a:t>
            </a:r>
            <a:endParaRPr lang="en-US" sz="1800"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r>
              <a:rPr lang="en-US" dirty="0"/>
              <a:t>There are four major categories of deductible taxes on individual returns: personal property taxes, local real estate taxes, other state and local taxes, and foreign taxes.</a:t>
            </a:r>
          </a:p>
          <a:p>
            <a:r>
              <a:rPr lang="en-US" dirty="0"/>
              <a:t>The taxes that most individual taxpayers deduct on Schedule A are state and local income taxes and property taxes on real estate and personal property.</a:t>
            </a:r>
          </a:p>
        </p:txBody>
      </p:sp>
    </p:spTree>
    <p:extLst>
      <p:ext uri="{BB962C8B-B14F-4D97-AF65-F5344CB8AC3E}">
        <p14:creationId xmlns:p14="http://schemas.microsoft.com/office/powerpoint/2010/main" val="31578446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#2: Deductible State and Local Taxes </a:t>
            </a:r>
            <a:r>
              <a:rPr lang="en-US" altLang="en-US" sz="1800" dirty="0"/>
              <a:t>2 of 7</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lstStyle/>
          <a:p>
            <a:pPr>
              <a:spcAft>
                <a:spcPts val="1800"/>
              </a:spcAft>
            </a:pPr>
            <a:r>
              <a:rPr lang="en-US" dirty="0"/>
              <a:t>The Tax Cuts and Jobs Act (TCJA) of 2017 limited the deduction for income, real estate and other state and local taxes.</a:t>
            </a:r>
          </a:p>
          <a:p>
            <a:r>
              <a:rPr lang="en-US" dirty="0"/>
              <a:t>Beginning in 2018, the limitation for the deductibility of all state and local taxes is $10,000 ($5,000 for MFS).</a:t>
            </a:r>
          </a:p>
        </p:txBody>
      </p:sp>
    </p:spTree>
    <p:extLst>
      <p:ext uri="{BB962C8B-B14F-4D97-AF65-F5344CB8AC3E}">
        <p14:creationId xmlns:p14="http://schemas.microsoft.com/office/powerpoint/2010/main" val="3039340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99FC02-482A-4EBC-98DF-7BB7D9D7EA1D}"/>
              </a:ext>
            </a:extLst>
          </p:cNvPr>
          <p:cNvSpPr>
            <a:spLocks noGrp="1"/>
          </p:cNvSpPr>
          <p:nvPr>
            <p:ph type="title"/>
          </p:nvPr>
        </p:nvSpPr>
        <p:spPr/>
        <p:txBody>
          <a:bodyPr/>
          <a:lstStyle/>
          <a:p>
            <a:r>
              <a:rPr lang="en-US" altLang="en-US" sz="3200" dirty="0"/>
              <a:t>Learning Objective #2: Deductible State and Local Taxes </a:t>
            </a:r>
            <a:r>
              <a:rPr lang="en-US" altLang="en-US" sz="1800" dirty="0"/>
              <a:t>3 of 7</a:t>
            </a:r>
            <a:endParaRPr lang="en-US" dirty="0"/>
          </a:p>
        </p:txBody>
      </p:sp>
      <p:sp>
        <p:nvSpPr>
          <p:cNvPr id="3" name="Content Placeholder 2">
            <a:extLst>
              <a:ext uri="{FF2B5EF4-FFF2-40B4-BE49-F238E27FC236}">
                <a16:creationId xmlns:a16="http://schemas.microsoft.com/office/drawing/2014/main" xmlns="" id="{4C08DD9D-6959-4226-8D6C-D803EEDCDDA6}"/>
              </a:ext>
            </a:extLst>
          </p:cNvPr>
          <p:cNvSpPr>
            <a:spLocks noGrp="1"/>
          </p:cNvSpPr>
          <p:nvPr>
            <p:ph sz="quarter" idx="10"/>
          </p:nvPr>
        </p:nvSpPr>
        <p:spPr>
          <a:xfrm>
            <a:off x="457200" y="1981200"/>
            <a:ext cx="8229600" cy="4572000"/>
          </a:xfrm>
        </p:spPr>
        <p:txBody>
          <a:bodyPr>
            <a:normAutofit fontScale="85000" lnSpcReduction="10000"/>
          </a:bodyPr>
          <a:lstStyle/>
          <a:p>
            <a:pPr>
              <a:lnSpc>
                <a:spcPct val="110000"/>
              </a:lnSpc>
              <a:spcBef>
                <a:spcPts val="624"/>
              </a:spcBef>
            </a:pPr>
            <a:r>
              <a:rPr lang="en-US" dirty="0"/>
              <a:t>Real estate taxes are deductible in the calculation of federal taxable income.</a:t>
            </a:r>
          </a:p>
          <a:p>
            <a:pPr marL="457200" indent="-457200">
              <a:lnSpc>
                <a:spcPct val="110000"/>
              </a:lnSpc>
              <a:spcBef>
                <a:spcPts val="624"/>
              </a:spcBef>
              <a:buFont typeface="Arial" panose="020B0604020202020204" pitchFamily="34" charset="0"/>
              <a:buChar char="•"/>
            </a:pPr>
            <a:r>
              <a:rPr lang="en-US" dirty="0"/>
              <a:t>If the tax is paid on personal use real estate, such as a principal residence, it is an itemized deduction on Schedule A.</a:t>
            </a:r>
          </a:p>
          <a:p>
            <a:pPr>
              <a:lnSpc>
                <a:spcPct val="110000"/>
              </a:lnSpc>
              <a:spcBef>
                <a:spcPts val="624"/>
              </a:spcBef>
            </a:pPr>
            <a:r>
              <a:rPr lang="en-US" dirty="0"/>
              <a:t>Personal property taxes paid on personal use assets, such as the family car, are deductible on Schedule A.</a:t>
            </a:r>
          </a:p>
          <a:p>
            <a:pPr marL="457200" indent="-457200">
              <a:lnSpc>
                <a:spcPct val="110000"/>
              </a:lnSpc>
              <a:spcBef>
                <a:spcPts val="624"/>
              </a:spcBef>
              <a:buFont typeface="Arial" panose="020B0604020202020204" pitchFamily="34" charset="0"/>
              <a:buChar char="•"/>
            </a:pPr>
            <a:r>
              <a:rPr lang="en-US" dirty="0"/>
              <a:t>For a property tax to be deductible, it must be based on the value of the property.</a:t>
            </a:r>
          </a:p>
          <a:p>
            <a:pPr marL="457200" indent="-457200">
              <a:lnSpc>
                <a:spcPct val="110000"/>
              </a:lnSpc>
              <a:spcBef>
                <a:spcPts val="624"/>
              </a:spcBef>
              <a:buFont typeface="Arial" panose="020B0604020202020204" pitchFamily="34" charset="0"/>
              <a:buChar char="•"/>
            </a:pPr>
            <a:r>
              <a:rPr lang="en-US" dirty="0"/>
              <a:t>Must be levied on personal property.</a:t>
            </a:r>
          </a:p>
          <a:p>
            <a:pPr marL="457200" indent="-457200">
              <a:lnSpc>
                <a:spcPct val="110000"/>
              </a:lnSpc>
              <a:spcBef>
                <a:spcPts val="624"/>
              </a:spcBef>
              <a:buFont typeface="Arial" panose="020B0604020202020204" pitchFamily="34" charset="0"/>
              <a:buChar char="•"/>
            </a:pPr>
            <a:r>
              <a:rPr lang="en-US" dirty="0"/>
              <a:t>Must be imposed, at a minimum, on an annual basis</a:t>
            </a:r>
          </a:p>
        </p:txBody>
      </p:sp>
    </p:spTree>
    <p:extLst>
      <p:ext uri="{BB962C8B-B14F-4D97-AF65-F5344CB8AC3E}">
        <p14:creationId xmlns:p14="http://schemas.microsoft.com/office/powerpoint/2010/main" val="248093042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4418</TotalTime>
  <Words>4621</Words>
  <Application>Microsoft Office PowerPoint</Application>
  <PresentationFormat>On-screen Show (4:3)</PresentationFormat>
  <Paragraphs>236</Paragraphs>
  <Slides>40</Slides>
  <Notes>26</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1_Office Theme</vt:lpstr>
      <vt:lpstr>Fundamentals of Taxation 2019 Edition Cruz, Deschamps, Niswander, Prendergast, Schisler</vt:lpstr>
      <vt:lpstr>Learning Objective #1: Deductible Medical Expenses 1 of 3</vt:lpstr>
      <vt:lpstr>Learning Objective #1: Deductible Medical Expenses 2 of 3</vt:lpstr>
      <vt:lpstr>Learning Objective #1: Deductible Medical Expenses 3 of 3</vt:lpstr>
      <vt:lpstr>Learning Objective #1: Deductible Medical Expenses Concept Check 5-1 1 of 2</vt:lpstr>
      <vt:lpstr>Learning Objective #1: Deductible Medical Expenses Concept Check 5-1 2 of 2</vt:lpstr>
      <vt:lpstr>Learning Objective #2: Deductible State and Local Taxes 1 of 7</vt:lpstr>
      <vt:lpstr>Learning Objective #2: Deductible State and Local Taxes 2 of 7</vt:lpstr>
      <vt:lpstr>Learning Objective #2: Deductible State and Local Taxes 3 of 7</vt:lpstr>
      <vt:lpstr>Learning Objective #2: Deductible State and Local Taxes 4 of 7</vt:lpstr>
      <vt:lpstr>Learning Objective #2: Deductible State and Local Taxes 5 of 7</vt:lpstr>
      <vt:lpstr>Learning Objective #2: Deductible State and Local Taxes 6 of 7</vt:lpstr>
      <vt:lpstr>Learning Objective #2: Deductible State and Local Taxes 7 of 7</vt:lpstr>
      <vt:lpstr>Learning Objective #2: Deductible State and Local Taxes Concept Check 5-2 1 of 2</vt:lpstr>
      <vt:lpstr>Learning Objective #2: Deductible State and Local Taxes Concept Check 5-2 2 of 2</vt:lpstr>
      <vt:lpstr>Learning Objective #3: Deductible Interest 1 of 3</vt:lpstr>
      <vt:lpstr>IRS AOD (Action on Decision) 2016-02</vt:lpstr>
      <vt:lpstr>Learning Objective #3: Deductible Interest 2 of 3</vt:lpstr>
      <vt:lpstr>Learning Objective #3: Deductible Interest 3 of 3</vt:lpstr>
      <vt:lpstr>Learning Objective #3: Deductible Interest Concept Check 5-3 1 of 2</vt:lpstr>
      <vt:lpstr>Learning Objective #3: Deductible Interest Concept Check 5-3 2 of 2</vt:lpstr>
      <vt:lpstr>Learning Objective #4: Deductible Gifts to Charity 1 of 6</vt:lpstr>
      <vt:lpstr>Learning Objective #4: Deductible Gifts to Charity 2 of 6</vt:lpstr>
      <vt:lpstr>Learning Objective #4: Deductible Gifts to Charity 3 of 6</vt:lpstr>
      <vt:lpstr>Learning Objective #4: Deductible Gifts to Charity 4 of 6</vt:lpstr>
      <vt:lpstr>Learning Objective #4: Deductible Gifts to Charity 5 of 6</vt:lpstr>
      <vt:lpstr>Learning Objective #4: Deductible Gifts to Charity 6 of 6</vt:lpstr>
      <vt:lpstr>Learning Objective #4: Deductible Gifts to Charity Concept Check 5-4 1 of 2</vt:lpstr>
      <vt:lpstr>Learning Objective #4: Deductible Gifts to Charity Concept Check 5-4 2 of 2</vt:lpstr>
      <vt:lpstr>Learning Objective #5: Deductible Casualty and Theft Losses 1 of 5</vt:lpstr>
      <vt:lpstr>Learning Objective #5: Deductible Casualty and Theft Losses 2 of 5</vt:lpstr>
      <vt:lpstr>Learning Objective #5: Deductible Casualty and Theft Losses 3 of 5</vt:lpstr>
      <vt:lpstr>Learning Objective #5: Deductible Casualty and Theft Losses 4 of 5</vt:lpstr>
      <vt:lpstr>Learning Objective #5: Deductible Casualty and Theft Losses 5 of 5</vt:lpstr>
      <vt:lpstr>Learning Objective #5: Deductible Casualty and Theft Losses Concept Check 5-5 1 of 2</vt:lpstr>
      <vt:lpstr>Learning Objective #5: Deductible Casualty and Theft Losses Concept Check 5-5 2 of 2</vt:lpstr>
      <vt:lpstr>Learning Objective #6: Other Itemized Deductions 1 of 2</vt:lpstr>
      <vt:lpstr>Learning Objective #6: Other Itemized Deductions 2 of 2</vt:lpstr>
      <vt:lpstr>Learning Objective #6: Other Itemized Deductions Concept Check 5-6 1 of 2</vt:lpstr>
      <vt:lpstr>Learning Objective #6: Other Itemized Deductions Concept Check 5-6 2 of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Itemized Deductions</dc:title>
  <dc:creator>Cruz;Deschamps;Niswander;Prendergast;Schisler</dc:creator>
  <cp:lastModifiedBy>CD</cp:lastModifiedBy>
  <cp:revision>1327</cp:revision>
  <dcterms:created xsi:type="dcterms:W3CDTF">2017-04-26T01:00:04Z</dcterms:created>
  <dcterms:modified xsi:type="dcterms:W3CDTF">2019-01-03T08:13:26Z</dcterms:modified>
</cp:coreProperties>
</file>