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6"/>
  </p:notesMasterIdLst>
  <p:handoutMasterIdLst>
    <p:handoutMasterId r:id="rId47"/>
  </p:handoutMasterIdLst>
  <p:sldIdLst>
    <p:sldId id="256" r:id="rId2"/>
    <p:sldId id="257" r:id="rId3"/>
    <p:sldId id="258" r:id="rId4"/>
    <p:sldId id="259" r:id="rId5"/>
    <p:sldId id="260" r:id="rId6"/>
    <p:sldId id="261" r:id="rId7"/>
    <p:sldId id="262" r:id="rId8"/>
    <p:sldId id="263" r:id="rId9"/>
    <p:sldId id="264" r:id="rId10"/>
    <p:sldId id="301" r:id="rId11"/>
    <p:sldId id="265" r:id="rId12"/>
    <p:sldId id="302" r:id="rId13"/>
    <p:sldId id="303" r:id="rId14"/>
    <p:sldId id="304" r:id="rId15"/>
    <p:sldId id="266" r:id="rId16"/>
    <p:sldId id="267" r:id="rId17"/>
    <p:sldId id="305" r:id="rId18"/>
    <p:sldId id="268" r:id="rId19"/>
    <p:sldId id="306" r:id="rId20"/>
    <p:sldId id="307" r:id="rId21"/>
    <p:sldId id="308" r:id="rId22"/>
    <p:sldId id="309" r:id="rId23"/>
    <p:sldId id="310" r:id="rId24"/>
    <p:sldId id="269" r:id="rId25"/>
    <p:sldId id="270" r:id="rId26"/>
    <p:sldId id="311" r:id="rId27"/>
    <p:sldId id="271" r:id="rId28"/>
    <p:sldId id="272" r:id="rId29"/>
    <p:sldId id="312" r:id="rId30"/>
    <p:sldId id="273" r:id="rId31"/>
    <p:sldId id="313" r:id="rId32"/>
    <p:sldId id="274" r:id="rId33"/>
    <p:sldId id="275" r:id="rId34"/>
    <p:sldId id="276" r:id="rId35"/>
    <p:sldId id="314" r:id="rId36"/>
    <p:sldId id="315" r:id="rId37"/>
    <p:sldId id="316" r:id="rId38"/>
    <p:sldId id="277" r:id="rId39"/>
    <p:sldId id="278" r:id="rId40"/>
    <p:sldId id="279" r:id="rId41"/>
    <p:sldId id="317" r:id="rId42"/>
    <p:sldId id="318" r:id="rId43"/>
    <p:sldId id="280" r:id="rId44"/>
    <p:sldId id="319"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15" autoAdjust="0"/>
    <p:restoredTop sz="83922" autoAdjust="0"/>
  </p:normalViewPr>
  <p:slideViewPr>
    <p:cSldViewPr>
      <p:cViewPr>
        <p:scale>
          <a:sx n="75" d="100"/>
          <a:sy n="75" d="100"/>
        </p:scale>
        <p:origin x="-1122" y="168"/>
      </p:cViewPr>
      <p:guideLst>
        <p:guide orient="horz" pos="2160"/>
        <p:guide pos="2880"/>
      </p:guideLst>
    </p:cSldViewPr>
  </p:slideViewPr>
  <p:outlineViewPr>
    <p:cViewPr>
      <p:scale>
        <a:sx n="33" d="100"/>
        <a:sy n="33" d="100"/>
      </p:scale>
      <p:origin x="0" y="-5952"/>
    </p:cViewPr>
  </p:outlineViewPr>
  <p:notesTextViewPr>
    <p:cViewPr>
      <p:scale>
        <a:sx n="1" d="1"/>
        <a:sy n="1" d="1"/>
      </p:scale>
      <p:origin x="0" y="0"/>
    </p:cViewPr>
  </p:notesTextViewPr>
  <p:notesViewPr>
    <p:cSldViewPr>
      <p:cViewPr varScale="1">
        <p:scale>
          <a:sx n="80" d="100"/>
          <a:sy n="80" d="100"/>
        </p:scale>
        <p:origin x="-19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1/3/2019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Qualified student loan interest is deductible up to $2,500 per year.  A qualified loan is one that was used solely to pay education expenses on behalf of the taxpayer, the taxpayer’s spouse, or any other dependent of the taxpayer at the time the loan was incurred.</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a:t>
            </a:fld>
            <a:endParaRPr lang="en-US"/>
          </a:p>
        </p:txBody>
      </p:sp>
    </p:spTree>
    <p:extLst>
      <p:ext uri="{BB962C8B-B14F-4D97-AF65-F5344CB8AC3E}">
        <p14:creationId xmlns:p14="http://schemas.microsoft.com/office/powerpoint/2010/main" val="3962404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A High Deductible Health Plan is a health plan with specified minimum deductible amounts and a maximum annual deductible and out- of- pocket expense limitation.</a:t>
            </a:r>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13</a:t>
            </a:fld>
            <a:endParaRPr lang="en-US"/>
          </a:p>
        </p:txBody>
      </p:sp>
    </p:spTree>
    <p:extLst>
      <p:ext uri="{BB962C8B-B14F-4D97-AF65-F5344CB8AC3E}">
        <p14:creationId xmlns:p14="http://schemas.microsoft.com/office/powerpoint/2010/main" val="3466369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Taxpayers who contribute to or withdraw from a Health Savings Account, or HSA, during the year must file a Form 8889 and attach it to their Form 1040. Distributions from a Health Savings Account are tax free as long as they are used to pay for qualified medical expenses.</a:t>
            </a:r>
            <a:r>
              <a:rPr lang="en-US" altLang="en-US" sz="1000" dirty="0"/>
              <a:t> </a:t>
            </a:r>
            <a:endParaRPr lang="en-US" altLang="en-US" dirty="0"/>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14</a:t>
            </a:fld>
            <a:endParaRPr lang="en-US"/>
          </a:p>
        </p:txBody>
      </p:sp>
    </p:spTree>
    <p:extLst>
      <p:ext uri="{BB962C8B-B14F-4D97-AF65-F5344CB8AC3E}">
        <p14:creationId xmlns:p14="http://schemas.microsoft.com/office/powerpoint/2010/main" val="271737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insurance company or any bank (including a similar financial institution as defined in section 408(n)) can be an HSA trustee or custodian. Other persons may request approval to be a trustee or custodian in accordance with the procedures set forth in Treas. Reg. § 1.408-2(e) (relating to IRA nonbank trustees). ​</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15</a:t>
            </a:fld>
            <a:endParaRPr lang="en-US"/>
          </a:p>
        </p:txBody>
      </p:sp>
    </p:spTree>
    <p:extLst>
      <p:ext uri="{BB962C8B-B14F-4D97-AF65-F5344CB8AC3E}">
        <p14:creationId xmlns:p14="http://schemas.microsoft.com/office/powerpoint/2010/main" val="28542737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base" latinLnBrk="0" hangingPunct="1">
              <a:lnSpc>
                <a:spcPct val="100000"/>
              </a:lnSpc>
              <a:spcBef>
                <a:spcPct val="30000"/>
              </a:spcBef>
              <a:spcAft>
                <a:spcPct val="0"/>
              </a:spcAft>
              <a:buClrTx/>
              <a:buSzTx/>
              <a:buFontTx/>
              <a:buNone/>
              <a:tabLst/>
              <a:defRPr/>
            </a:pPr>
            <a:r>
              <a:rPr lang="en-US" sz="1200" dirty="0"/>
              <a:t>Beginning in 2018, the moving expense deduction and the exclusion from income provision is allowed only to members of the U.S. Armed Forces, or their spouse or dependents, on active duty, who</a:t>
            </a:r>
            <a:r>
              <a:rPr lang="en-US" sz="1200" baseline="0" dirty="0"/>
              <a:t> </a:t>
            </a:r>
            <a:r>
              <a:rPr lang="en-US" sz="1200" dirty="0"/>
              <a:t>moves because of a permanent change of station. </a:t>
            </a:r>
          </a:p>
          <a:p>
            <a:pPr lvl="1" eaLnBrk="1" hangingPunct="1"/>
            <a:endParaRPr lang="en-US" altLang="en-US" b="1" dirty="0"/>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18</a:t>
            </a:fld>
            <a:endParaRPr lang="en-US"/>
          </a:p>
        </p:txBody>
      </p:sp>
    </p:spTree>
    <p:extLst>
      <p:ext uri="{BB962C8B-B14F-4D97-AF65-F5344CB8AC3E}">
        <p14:creationId xmlns:p14="http://schemas.microsoft.com/office/powerpoint/2010/main" val="18008065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A service member would not include in their income the value of moving and storage services provided by the government because of a permanent change of station,</a:t>
            </a:r>
            <a:r>
              <a:rPr lang="en-US" baseline="0" dirty="0"/>
              <a:t> nor would they </a:t>
            </a:r>
            <a:r>
              <a:rPr lang="en-US" dirty="0"/>
              <a:t>include in income amounts received as a dislocation allowance, temporary lodging expense, temporary lodging allowance, or move-in housing allowance.</a:t>
            </a:r>
            <a:endParaRPr lang="en-US" alt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19</a:t>
            </a:fld>
            <a:endParaRPr lang="en-US"/>
          </a:p>
        </p:txBody>
      </p:sp>
    </p:spTree>
    <p:extLst>
      <p:ext uri="{BB962C8B-B14F-4D97-AF65-F5344CB8AC3E}">
        <p14:creationId xmlns:p14="http://schemas.microsoft.com/office/powerpoint/2010/main" val="3437630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Generally, if the total reimbursements or allowances that the service member receives from the government because of the move are more than their actual moving expenses, the excess is included in their wages on Form W-2. if any reimbursements or allowances (other than dislocation, temporary lodging, temporary lodging expense, or move-in housing allowances) exceed the cost of moving and the excess is not included in their wages on Form W-2, the excess still must be included in gross income on Form 1040. </a:t>
            </a:r>
            <a:endParaRPr lang="en-US" alt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20</a:t>
            </a:fld>
            <a:endParaRPr lang="en-US"/>
          </a:p>
        </p:txBody>
      </p:sp>
    </p:spTree>
    <p:extLst>
      <p:ext uri="{BB962C8B-B14F-4D97-AF65-F5344CB8AC3E}">
        <p14:creationId xmlns:p14="http://schemas.microsoft.com/office/powerpoint/2010/main" val="2599848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Arial" charset="0"/>
                <a:ea typeface="+mn-ea"/>
                <a:cs typeface="+mn-cs"/>
              </a:rPr>
              <a:t>Additional allowable moving expenses include the storage of household goods within a consecutive 30-day period after items are moved from the former home and actual expenses or mileage at the rate of 18 cents per mile for 2018 for driving a personal auto. Also included would be </a:t>
            </a:r>
            <a:r>
              <a:rPr lang="en-US" altLang="en-US" dirty="0"/>
              <a:t>moving expenses of persons other than the military service member if they are members of the service member’s household.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US" altLang="en-US" sz="1200" b="0" i="0" u="none" strike="noStrike" kern="1200" cap="none" spc="0" normalizeH="0" baseline="0" noProof="0" dirty="0">
              <a:ln>
                <a:noFill/>
              </a:ln>
              <a:solidFill>
                <a:srgbClr val="000000"/>
              </a:solidFill>
              <a:effectLst/>
              <a:uLnTx/>
              <a:uFillTx/>
              <a:latin typeface="Arial" charset="0"/>
              <a:ea typeface="+mn-ea"/>
              <a:cs typeface="+mn-cs"/>
            </a:endParaRPr>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21</a:t>
            </a:fld>
            <a:endParaRPr lang="en-US"/>
          </a:p>
        </p:txBody>
      </p:sp>
    </p:spTree>
    <p:extLst>
      <p:ext uri="{BB962C8B-B14F-4D97-AF65-F5344CB8AC3E}">
        <p14:creationId xmlns:p14="http://schemas.microsoft.com/office/powerpoint/2010/main" val="1933555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a:t>The service member can deduct the expenses of traveling (including lodging but not meals) from their old home to their new home, including car expenses and air fare. They cannot deduct any expenses for meals nor can they deduct the cost of unnecessary side trips or very expensive lodging. </a:t>
            </a:r>
            <a:endParaRPr lang="en-US" altLang="en-US" sz="1200" dirty="0"/>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22</a:t>
            </a:fld>
            <a:endParaRPr lang="en-US"/>
          </a:p>
        </p:txBody>
      </p:sp>
    </p:spTree>
    <p:extLst>
      <p:ext uri="{BB962C8B-B14F-4D97-AF65-F5344CB8AC3E}">
        <p14:creationId xmlns:p14="http://schemas.microsoft.com/office/powerpoint/2010/main" val="38265135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baseline="0" dirty="0">
                <a:solidFill>
                  <a:srgbClr val="211D1E"/>
                </a:solidFill>
                <a:latin typeface="Arial" panose="020B0604020202020204" pitchFamily="34" charset="0"/>
                <a:cs typeface="Arial" panose="020B0604020202020204" pitchFamily="34" charset="0"/>
              </a:rPr>
              <a:t>A foreign move is a move from the United States or its possessions to a foreign country or from one foreign country to another foreign country. It is not a move from a foreign country to the United States or its possessions. </a:t>
            </a:r>
            <a:endParaRPr lang="en-US" alt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23</a:t>
            </a:fld>
            <a:endParaRPr lang="en-US"/>
          </a:p>
        </p:txBody>
      </p:sp>
    </p:spTree>
    <p:extLst>
      <p:ext uri="{BB962C8B-B14F-4D97-AF65-F5344CB8AC3E}">
        <p14:creationId xmlns:p14="http://schemas.microsoft.com/office/powerpoint/2010/main" val="525190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pPr>
            <a:r>
              <a:rPr lang="en-US" altLang="en-US" dirty="0"/>
              <a:t>Self-employed individuals must pay self-employment, or FICA, tax equal to 15.3% of net earnings from self-employment.  Self-employed persons are allowed a </a:t>
            </a:r>
            <a:r>
              <a:rPr lang="en-US" altLang="en-US" i="1" dirty="0"/>
              <a:t>for</a:t>
            </a:r>
            <a:r>
              <a:rPr lang="en-US" altLang="en-US" dirty="0"/>
              <a:t> AGI deduction equal to one-half of the self-employment tax imposed. Net earnings are revenues minus expenses. Self-employment tax is calculated on Form SE. The Form SE is filed with the taxpayer’s 1040.</a:t>
            </a:r>
          </a:p>
          <a:p>
            <a:pPr eaLnBrk="1" hangingPunct="1"/>
            <a:endParaRPr lang="en-US" altLang="en-US" dirty="0"/>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25</a:t>
            </a:fld>
            <a:endParaRPr lang="en-US"/>
          </a:p>
        </p:txBody>
      </p:sp>
    </p:spTree>
    <p:extLst>
      <p:ext uri="{BB962C8B-B14F-4D97-AF65-F5344CB8AC3E}">
        <p14:creationId xmlns:p14="http://schemas.microsoft.com/office/powerpoint/2010/main" val="2824942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Qualified education expenses are those costs incurred by attendance at an eligible educational institution.  These costs include tuition, fees, books, supplies, equipment, room, board, transportation, and other necessary expenses of attendance.</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a:t>
            </a:fld>
            <a:endParaRPr lang="en-US"/>
          </a:p>
        </p:txBody>
      </p:sp>
    </p:spTree>
    <p:extLst>
      <p:ext uri="{BB962C8B-B14F-4D97-AF65-F5344CB8AC3E}">
        <p14:creationId xmlns:p14="http://schemas.microsoft.com/office/powerpoint/2010/main" val="3388721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Self-employed persons are allowed a </a:t>
            </a:r>
            <a:r>
              <a:rPr lang="en-US" altLang="en-US" i="1" dirty="0"/>
              <a:t>for</a:t>
            </a:r>
            <a:r>
              <a:rPr lang="en-US" altLang="en-US" dirty="0"/>
              <a:t> AGI deduction equal to one-half of the self-employment tax imposed. The amount related to the employer’s portion of the Self-employment tax that is an above the line, or </a:t>
            </a:r>
            <a:r>
              <a:rPr lang="en-US" altLang="en-US" i="1" dirty="0"/>
              <a:t>for</a:t>
            </a:r>
            <a:r>
              <a:rPr lang="en-US" altLang="en-US" dirty="0"/>
              <a:t> AGI, deduction is 7.65% of net income. </a:t>
            </a:r>
          </a:p>
          <a:p>
            <a:endParaRPr lang="en-US" altLang="en-US" dirty="0"/>
          </a:p>
          <a:p>
            <a:endParaRPr lang="en-US" altLang="en-US" dirty="0"/>
          </a:p>
          <a:p>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26</a:t>
            </a:fld>
            <a:endParaRPr lang="en-US"/>
          </a:p>
        </p:txBody>
      </p:sp>
    </p:spTree>
    <p:extLst>
      <p:ext uri="{BB962C8B-B14F-4D97-AF65-F5344CB8AC3E}">
        <p14:creationId xmlns:p14="http://schemas.microsoft.com/office/powerpoint/2010/main" val="21919717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Self-employed individuals may be able to deduct 100% of self-employed health insurance payments as a </a:t>
            </a:r>
            <a:r>
              <a:rPr lang="en-US" altLang="en-US" i="1" dirty="0"/>
              <a:t>for</a:t>
            </a:r>
            <a:r>
              <a:rPr lang="en-US" altLang="en-US" dirty="0"/>
              <a:t> AGI deduction.  The amount of the deduction may be limited in several respects.  The first limitation is that taxpayers cannot take a deduction for the amount in excess of net earnings from self-employment from the trade or business under which coverage is provided. </a:t>
            </a:r>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28</a:t>
            </a:fld>
            <a:endParaRPr lang="en-US"/>
          </a:p>
        </p:txBody>
      </p:sp>
    </p:spTree>
    <p:extLst>
      <p:ext uri="{BB962C8B-B14F-4D97-AF65-F5344CB8AC3E}">
        <p14:creationId xmlns:p14="http://schemas.microsoft.com/office/powerpoint/2010/main" val="14461057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The second limitation for the Self-employed Health Insurance deduction pertains to availability of other health insurance coverage.  If the taxpayer is entitled to participate in any subsidized health plan maintained by any employer of the taxpayer or of the taxpayer’s spouse, a deduction is not allowed.</a:t>
            </a:r>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29</a:t>
            </a:fld>
            <a:endParaRPr lang="en-US"/>
          </a:p>
        </p:txBody>
      </p:sp>
    </p:spTree>
    <p:extLst>
      <p:ext uri="{BB962C8B-B14F-4D97-AF65-F5344CB8AC3E}">
        <p14:creationId xmlns:p14="http://schemas.microsoft.com/office/powerpoint/2010/main" val="2426679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 typeface="Symbol" pitchFamily="18" charset="2"/>
              <a:buNone/>
            </a:pPr>
            <a:r>
              <a:rPr lang="en-US" altLang="en-US" dirty="0"/>
              <a:t>If a taxpayer withdraws funds early from a time deposit account, like a CD, he or she may be subject to an early withdrawal penalty.  The taxpayer is entitled to report the penalty as a </a:t>
            </a:r>
            <a:r>
              <a:rPr lang="en-US" altLang="en-US" i="1" dirty="0"/>
              <a:t>for</a:t>
            </a:r>
            <a:r>
              <a:rPr lang="en-US" altLang="en-US" dirty="0"/>
              <a:t> AGI deduction on line 30 of the Schedule</a:t>
            </a:r>
            <a:r>
              <a:rPr lang="en-US" altLang="en-US" baseline="0" dirty="0"/>
              <a:t> 1</a:t>
            </a:r>
            <a:r>
              <a:rPr lang="en-US" altLang="en-US" dirty="0"/>
              <a:t>. </a:t>
            </a:r>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32</a:t>
            </a:fld>
            <a:endParaRPr lang="en-US"/>
          </a:p>
        </p:txBody>
      </p:sp>
    </p:spTree>
    <p:extLst>
      <p:ext uri="{BB962C8B-B14F-4D97-AF65-F5344CB8AC3E}">
        <p14:creationId xmlns:p14="http://schemas.microsoft.com/office/powerpoint/2010/main" val="42827191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a:t>New Tax Law </a:t>
            </a:r>
            <a:r>
              <a:rPr lang="en-US" dirty="0"/>
              <a:t>Beginning in 2019, alimony will no longer be deductible by the payer spouse nor included in income of the recipient spouse. This rule will only apply to divorce or separation agreements executed after December 31, 2018 and will also affect those agreements executed on or before December 31, 2018, but modified after that date to include these new provisions. </a:t>
            </a:r>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34</a:t>
            </a:fld>
            <a:endParaRPr lang="en-US"/>
          </a:p>
        </p:txBody>
      </p:sp>
    </p:spTree>
    <p:extLst>
      <p:ext uri="{BB962C8B-B14F-4D97-AF65-F5344CB8AC3E}">
        <p14:creationId xmlns:p14="http://schemas.microsoft.com/office/powerpoint/2010/main" val="57425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In a divorce or legal separation, certain payments may flow from one party to the other.  These payments are either alimony, child support, or a property settlement.  Of the three, only alimony has a tax consequence and it is important to be able to distinguish it from the other two types of payments. If payments do properly qualify as alimony, the payments are deductible by the payer as a </a:t>
            </a:r>
            <a:r>
              <a:rPr lang="en-US" altLang="en-US" i="1" dirty="0"/>
              <a:t>for </a:t>
            </a:r>
            <a:r>
              <a:rPr lang="en-US" altLang="en-US" dirty="0"/>
              <a:t>AGI deduction. </a:t>
            </a:r>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35</a:t>
            </a:fld>
            <a:endParaRPr lang="en-US"/>
          </a:p>
        </p:txBody>
      </p:sp>
    </p:spTree>
    <p:extLst>
      <p:ext uri="{BB962C8B-B14F-4D97-AF65-F5344CB8AC3E}">
        <p14:creationId xmlns:p14="http://schemas.microsoft.com/office/powerpoint/2010/main" val="20107618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In order to qualify as alimony, a payment must be cash and must be required under the provisions of a decree of divorce or separate maintenance or the provisions of a written separation agreement requiring one spouse to make payments to support the other spouse.  All payments must occur after the decree or after the execution of the agreement in order to be deductible. </a:t>
            </a:r>
            <a:br>
              <a:rPr lang="en-US" altLang="en-US" dirty="0"/>
            </a:br>
            <a:r>
              <a:rPr lang="en-US" altLang="en-US" dirty="0"/>
              <a:t>All payments must end at the payee spouse’s death.</a:t>
            </a:r>
          </a:p>
          <a:p>
            <a:pPr eaLnBrk="1" hangingPunct="1"/>
            <a:endParaRPr lang="en-US" altLang="en-US" dirty="0"/>
          </a:p>
          <a:p>
            <a:endParaRPr lang="en-US" b="1"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36</a:t>
            </a:fld>
            <a:endParaRPr lang="en-US"/>
          </a:p>
        </p:txBody>
      </p:sp>
    </p:spTree>
    <p:extLst>
      <p:ext uri="{BB962C8B-B14F-4D97-AF65-F5344CB8AC3E}">
        <p14:creationId xmlns:p14="http://schemas.microsoft.com/office/powerpoint/2010/main" val="28791245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payment of alimony has tax ramifications as well to the party receiving the benefit.  Alimony received is taxable to the payee spouse in the year received.  It is declared as income on line 31a of the Schedule</a:t>
            </a:r>
            <a:r>
              <a:rPr lang="en-US" altLang="en-US" baseline="0" dirty="0"/>
              <a:t> 1</a:t>
            </a:r>
            <a:r>
              <a:rPr lang="en-US" altLang="en-US" dirty="0"/>
              <a:t>.  </a:t>
            </a:r>
            <a:br>
              <a:rPr lang="en-US" altLang="en-US" dirty="0"/>
            </a:br>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37</a:t>
            </a:fld>
            <a:endParaRPr lang="en-US"/>
          </a:p>
        </p:txBody>
      </p:sp>
    </p:spTree>
    <p:extLst>
      <p:ext uri="{BB962C8B-B14F-4D97-AF65-F5344CB8AC3E}">
        <p14:creationId xmlns:p14="http://schemas.microsoft.com/office/powerpoint/2010/main" val="126205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Eligible educators can deduct up to $250 of qualified education expenses as a </a:t>
            </a:r>
            <a:r>
              <a:rPr lang="en-US" altLang="en-US" i="1" dirty="0"/>
              <a:t>for </a:t>
            </a:r>
            <a:r>
              <a:rPr lang="en-US" altLang="en-US" dirty="0"/>
              <a:t>AGI deduction.  The deduction is taken on the Form 1040.  If filing jointly, and both spouses are educators, the maximum deduction is $500. </a:t>
            </a:r>
            <a:br>
              <a:rPr lang="en-US" altLang="en-US" dirty="0"/>
            </a:br>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40</a:t>
            </a:fld>
            <a:endParaRPr lang="en-US"/>
          </a:p>
        </p:txBody>
      </p:sp>
    </p:spTree>
    <p:extLst>
      <p:ext uri="{BB962C8B-B14F-4D97-AF65-F5344CB8AC3E}">
        <p14:creationId xmlns:p14="http://schemas.microsoft.com/office/powerpoint/2010/main" val="37666476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An eligible educator is a teacher, instructor, counselor, principal, or aide in a kindergarten through 12th grade school who devotes at least 900 hours in the school year to that job.  Qualification under the 900-hour test is measured within the academic year, while the $250 deduction is measured in terms of the expenses paid for during the calendar year.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41</a:t>
            </a:fld>
            <a:endParaRPr lang="en-US"/>
          </a:p>
        </p:txBody>
      </p:sp>
    </p:spTree>
    <p:extLst>
      <p:ext uri="{BB962C8B-B14F-4D97-AF65-F5344CB8AC3E}">
        <p14:creationId xmlns:p14="http://schemas.microsoft.com/office/powerpoint/2010/main" val="2409201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Qualified education expenses must be paid or incurred within a reasonable period before or after the loan date and must occur while the recipient was carrying at least half the normal course load.  The eligible expenses can be incurred at either the undergraduate or the graduate level.</a:t>
            </a:r>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a:t>
            </a:fld>
            <a:endParaRPr lang="en-US"/>
          </a:p>
        </p:txBody>
      </p:sp>
    </p:spTree>
    <p:extLst>
      <p:ext uri="{BB962C8B-B14F-4D97-AF65-F5344CB8AC3E}">
        <p14:creationId xmlns:p14="http://schemas.microsoft.com/office/powerpoint/2010/main" val="33710551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Qualified education expenses are those for books, supplies, equipment  and other materials used in the classroom.  The expense must also be ordinary, that is common and accepted in the educational field, and necessary, that is helpful and appropriate in the taxpayer’s educational profession.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42</a:t>
            </a:fld>
            <a:endParaRPr lang="en-US"/>
          </a:p>
        </p:txBody>
      </p:sp>
    </p:spTree>
    <p:extLst>
      <p:ext uri="{BB962C8B-B14F-4D97-AF65-F5344CB8AC3E}">
        <p14:creationId xmlns:p14="http://schemas.microsoft.com/office/powerpoint/2010/main" val="2911985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deduction for student loan expense may be limited by the modified AGI of the taxpayer.</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5</a:t>
            </a:fld>
            <a:endParaRPr lang="en-US"/>
          </a:p>
        </p:txBody>
      </p:sp>
    </p:spTree>
    <p:extLst>
      <p:ext uri="{BB962C8B-B14F-4D97-AF65-F5344CB8AC3E}">
        <p14:creationId xmlns:p14="http://schemas.microsoft.com/office/powerpoint/2010/main" val="1115927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The deductible amount of student loan interest is reduced when modified adjusted gross income reaches $135,000 for a joint return and $65,000 for a single return.  The deduction is totally eliminated when modified adjusted gross income reaches $165,000 and $80,000 for single returns.</a:t>
            </a:r>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6</a:t>
            </a:fld>
            <a:endParaRPr lang="en-US"/>
          </a:p>
        </p:txBody>
      </p:sp>
    </p:spTree>
    <p:extLst>
      <p:ext uri="{BB962C8B-B14F-4D97-AF65-F5344CB8AC3E}">
        <p14:creationId xmlns:p14="http://schemas.microsoft.com/office/powerpoint/2010/main" val="4008990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The formula for calculating the disallowed interest is the preliminary deduction multiplied by the applicable fraction, which then equals the disallowed interest. For married taxpayers, the applicable fraction is Modified AGI minus $135,000 divided by $30,000, and for single taxpayers, the fraction is Modified AGI minus $65,000 divided $15,000. </a:t>
            </a:r>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7</a:t>
            </a:fld>
            <a:endParaRPr lang="en-US"/>
          </a:p>
        </p:txBody>
      </p:sp>
    </p:spTree>
    <p:extLst>
      <p:ext uri="{BB962C8B-B14F-4D97-AF65-F5344CB8AC3E}">
        <p14:creationId xmlns:p14="http://schemas.microsoft.com/office/powerpoint/2010/main" val="2881162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FF0000"/>
                </a:solidFill>
              </a:rPr>
              <a:t>COMP- this </a:t>
            </a:r>
            <a:r>
              <a:rPr lang="en-US" b="1" dirty="0" err="1">
                <a:solidFill>
                  <a:srgbClr val="FF0000"/>
                </a:solidFill>
              </a:rPr>
              <a:t>wkst</a:t>
            </a:r>
            <a:r>
              <a:rPr lang="en-US" b="1" baseline="0" dirty="0">
                <a:solidFill>
                  <a:srgbClr val="FF0000"/>
                </a:solidFill>
              </a:rPr>
              <a:t> needs to be update for 2018.</a:t>
            </a:r>
            <a:endParaRPr lang="en-US" b="1" dirty="0">
              <a:solidFill>
                <a:srgbClr val="FF0000"/>
              </a:solidFill>
            </a:endParaRP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8</a:t>
            </a:fld>
            <a:endParaRPr lang="en-US"/>
          </a:p>
        </p:txBody>
      </p:sp>
    </p:spTree>
    <p:extLst>
      <p:ext uri="{BB962C8B-B14F-4D97-AF65-F5344CB8AC3E}">
        <p14:creationId xmlns:p14="http://schemas.microsoft.com/office/powerpoint/2010/main" val="160753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 typeface="Symbol" pitchFamily="18" charset="2"/>
              <a:buNone/>
            </a:pPr>
            <a:r>
              <a:rPr lang="en-US" altLang="en-US" dirty="0"/>
              <a:t>A health savings account, or as it is commonly referred to an HSA, is a tax-exempt savings account used for qualified medical expenses.  In general, qualified taxpayers can take a </a:t>
            </a:r>
            <a:r>
              <a:rPr lang="en-US" altLang="en-US" i="1" dirty="0"/>
              <a:t>for</a:t>
            </a:r>
            <a:r>
              <a:rPr lang="en-US" altLang="en-US" dirty="0"/>
              <a:t> AGI deduction for contributions to an HSA.  </a:t>
            </a:r>
          </a:p>
          <a:p>
            <a:pPr eaLnBrk="1" hangingPunct="1">
              <a:buFont typeface="Symbol" pitchFamily="18" charset="2"/>
              <a:buNone/>
            </a:pPr>
            <a:endParaRPr lang="en-US" altLang="en-US" dirty="0"/>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11</a:t>
            </a:fld>
            <a:endParaRPr lang="en-US"/>
          </a:p>
        </p:txBody>
      </p:sp>
    </p:spTree>
    <p:extLst>
      <p:ext uri="{BB962C8B-B14F-4D97-AF65-F5344CB8AC3E}">
        <p14:creationId xmlns:p14="http://schemas.microsoft.com/office/powerpoint/2010/main" val="399194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To be eligible for an HSA, the taxpayer must be self-employed, or an employee (or spouse) of an employer with a high deductible health plan, or an employee of a company that has no health coverage and has purchased a high-deductible policy on his or her own. In addition, the individual must have no other health insurance coverage, except certain specified coverage.</a:t>
            </a:r>
            <a:r>
              <a:rPr lang="en-US" altLang="en-US" sz="1000" dirty="0"/>
              <a:t>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12</a:t>
            </a:fld>
            <a:endParaRPr lang="en-US"/>
          </a:p>
        </p:txBody>
      </p:sp>
    </p:spTree>
    <p:extLst>
      <p:ext uri="{BB962C8B-B14F-4D97-AF65-F5344CB8AC3E}">
        <p14:creationId xmlns:p14="http://schemas.microsoft.com/office/powerpoint/2010/main" val="3579458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4-</a:t>
            </a:r>
            <a:fld id="{6F94BB01-2447-4377-8194-F82F4D072C18}" type="slidenum">
              <a:rPr lang="en-US" smtClean="0"/>
              <a:pPr lvl="0"/>
              <a:t>‹#›</a:t>
            </a:fld>
            <a:endParaRPr lang="en-US" dirty="0"/>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4-</a:t>
            </a:r>
            <a:fld id="{6F94BB01-2447-4377-8194-F82F4D072C18}" type="slidenum">
              <a:rPr lang="en-US" smtClean="0"/>
              <a:pPr lvl="0"/>
              <a:t>‹#›</a:t>
            </a:fld>
            <a:endParaRPr lang="en-US" dirty="0"/>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4-</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4-</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r>
              <a:rPr lang="en-US" sz="3200" dirty="0"/>
              <a:t/>
            </a:r>
            <a:br>
              <a:rPr lang="en-US" sz="3200" dirty="0"/>
            </a:br>
            <a:r>
              <a:rPr lang="en-US" sz="2800" dirty="0"/>
              <a:t>2019 Edition</a:t>
            </a:r>
            <a:r>
              <a:rPr lang="en-US" sz="3200" dirty="0"/>
              <a:t/>
            </a:r>
            <a:br>
              <a:rPr lang="en-US" sz="3200" dirty="0"/>
            </a:br>
            <a:r>
              <a:rPr lang="en-US" sz="2600" dirty="0"/>
              <a:t>Cruz, Deschamps, Niswander, Prendergast, Schisler</a:t>
            </a:r>
          </a:p>
        </p:txBody>
      </p:sp>
      <p:sp>
        <p:nvSpPr>
          <p:cNvPr id="3" name="Subtitle 2"/>
          <p:cNvSpPr>
            <a:spLocks noGrp="1"/>
          </p:cNvSpPr>
          <p:nvPr>
            <p:ph type="subTitle" idx="1"/>
          </p:nvPr>
        </p:nvSpPr>
        <p:spPr>
          <a:xfrm>
            <a:off x="3807691" y="2248845"/>
            <a:ext cx="5031509" cy="3274711"/>
          </a:xfrm>
        </p:spPr>
        <p:txBody>
          <a:bodyPr>
            <a:normAutofit/>
          </a:bodyPr>
          <a:lstStyle/>
          <a:p>
            <a:pPr marL="0" indent="0">
              <a:buNone/>
            </a:pPr>
            <a:r>
              <a:rPr lang="en-US" altLang="en-US" sz="4000" b="1" dirty="0">
                <a:ea typeface="Calibri" pitchFamily="34" charset="0"/>
                <a:cs typeface="Calibri" pitchFamily="34" charset="0"/>
              </a:rPr>
              <a:t>Chapter 4</a:t>
            </a:r>
          </a:p>
          <a:p>
            <a:pPr eaLnBrk="0" hangingPunct="0">
              <a:spcBef>
                <a:spcPts val="600"/>
              </a:spcBef>
            </a:pPr>
            <a:r>
              <a:rPr lang="en-US" sz="3600" dirty="0"/>
              <a:t>Adjustments for Adjusted Gross Income</a:t>
            </a:r>
          </a:p>
        </p:txBody>
      </p:sp>
      <p:pic>
        <p:nvPicPr>
          <p:cNvPr id="6" name="Picture 5" descr="McGraw Hill Education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Cover Image">
            <a:extLst>
              <a:ext uri="{FF2B5EF4-FFF2-40B4-BE49-F238E27FC236}">
                <a16:creationId xmlns:a16="http://schemas.microsoft.com/office/drawing/2014/main" xmlns="" id="{27AA6311-60D9-4C28-BE26-0E0269A6233B}"/>
              </a:ext>
            </a:extLst>
          </p:cNvPr>
          <p:cNvPicPr>
            <a:picLocks noChangeAspect="1"/>
          </p:cNvPicPr>
          <p:nvPr/>
        </p:nvPicPr>
        <p:blipFill>
          <a:blip r:embed="rId3"/>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a:xfrm>
            <a:off x="45720" y="76200"/>
            <a:ext cx="9052560" cy="1673466"/>
          </a:xfrm>
        </p:spPr>
        <p:txBody>
          <a:bodyPr>
            <a:normAutofit/>
          </a:bodyPr>
          <a:lstStyle/>
          <a:p>
            <a:r>
              <a:rPr lang="en-US" sz="3200" dirty="0"/>
              <a:t>Learning Objective #1:</a:t>
            </a:r>
            <a:r>
              <a:rPr lang="en-US" altLang="en-US" sz="3200" dirty="0"/>
              <a:t>Student Loan Interest Concept Check 4-1 </a:t>
            </a:r>
            <a:r>
              <a:rPr lang="en-US" altLang="en-US" sz="2000" dirty="0"/>
              <a:t>2 of 2</a:t>
            </a:r>
            <a:endParaRPr lang="en-US" sz="20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pPr marL="514350" indent="-514350">
              <a:buFont typeface="+mj-lt"/>
              <a:buAutoNum type="arabicPeriod" startAt="3"/>
            </a:pPr>
            <a:r>
              <a:rPr lang="en-US" altLang="en-US" i="1" dirty="0"/>
              <a:t>The deductible amount of student loan interest is reduced when modified AGI for those filing married jointly reaches__________.</a:t>
            </a:r>
          </a:p>
          <a:p>
            <a:pPr>
              <a:buClr>
                <a:schemeClr val="tx1"/>
              </a:buClr>
            </a:pPr>
            <a:r>
              <a:rPr lang="en-US" altLang="en-US" b="1" i="1" dirty="0"/>
              <a:t>$135,000</a:t>
            </a:r>
          </a:p>
        </p:txBody>
      </p:sp>
    </p:spTree>
    <p:extLst>
      <p:ext uri="{BB962C8B-B14F-4D97-AF65-F5344CB8AC3E}">
        <p14:creationId xmlns:p14="http://schemas.microsoft.com/office/powerpoint/2010/main" val="1925873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r>
              <a:rPr lang="en-US" sz="3200" dirty="0"/>
              <a:t>Learning Objective #2:</a:t>
            </a:r>
            <a:r>
              <a:rPr lang="en-US" altLang="en-US" sz="3200" dirty="0"/>
              <a:t> Health Savings Account Deduction </a:t>
            </a:r>
            <a:r>
              <a:rPr lang="en-US" altLang="en-US" sz="1800" dirty="0"/>
              <a:t>1 of 5</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r>
              <a:rPr lang="en-US" dirty="0"/>
              <a:t>A health savings account (HSA) is a tax-exempt savings account used for qualified medical expenses.</a:t>
            </a:r>
          </a:p>
          <a:p>
            <a:pPr marL="457200" indent="-457200">
              <a:buFont typeface="Arial" panose="020B0604020202020204" pitchFamily="34" charset="0"/>
              <a:buChar char="•"/>
            </a:pPr>
            <a:r>
              <a:rPr lang="en-US" dirty="0"/>
              <a:t>It can be used for the expenses of the account holder, spouse, and dependents.</a:t>
            </a:r>
          </a:p>
          <a:p>
            <a:r>
              <a:rPr lang="en-US" dirty="0"/>
              <a:t>In general, qualified taxpayers can take a </a:t>
            </a:r>
            <a:r>
              <a:rPr lang="en-US" i="1" dirty="0"/>
              <a:t>for</a:t>
            </a:r>
            <a:r>
              <a:rPr lang="en-US" dirty="0"/>
              <a:t> AGI deduction for contributions to the HSA.</a:t>
            </a:r>
          </a:p>
        </p:txBody>
      </p:sp>
    </p:spTree>
    <p:extLst>
      <p:ext uri="{BB962C8B-B14F-4D97-AF65-F5344CB8AC3E}">
        <p14:creationId xmlns:p14="http://schemas.microsoft.com/office/powerpoint/2010/main" val="2643265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r>
              <a:rPr lang="en-US" sz="3200" dirty="0"/>
              <a:t>Learning Objective #2:</a:t>
            </a:r>
            <a:r>
              <a:rPr lang="en-US" altLang="en-US" sz="3200" dirty="0"/>
              <a:t> Health Savings Account Deduction </a:t>
            </a:r>
            <a:r>
              <a:rPr lang="en-US" altLang="en-US" sz="1800" dirty="0"/>
              <a:t>2 of 5</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normAutofit fontScale="85000" lnSpcReduction="20000"/>
          </a:bodyPr>
          <a:lstStyle/>
          <a:p>
            <a:pPr>
              <a:lnSpc>
                <a:spcPct val="120000"/>
              </a:lnSpc>
              <a:spcBef>
                <a:spcPts val="624"/>
              </a:spcBef>
            </a:pPr>
            <a:r>
              <a:rPr lang="en-US" dirty="0"/>
              <a:t>To be eligible for an HSA, the taxpayer must be self-employed, or an employee (or spouse) of an employer with a high deductible health plan, or an employee of a company that has no health coverage and has purchased a high-deductible policy on his or her own.</a:t>
            </a:r>
          </a:p>
          <a:p>
            <a:pPr marL="457200" indent="-457200">
              <a:lnSpc>
                <a:spcPct val="120000"/>
              </a:lnSpc>
              <a:spcBef>
                <a:spcPts val="624"/>
              </a:spcBef>
              <a:buFont typeface="Arial" panose="020B0604020202020204" pitchFamily="34" charset="0"/>
              <a:buChar char="•"/>
            </a:pPr>
            <a:r>
              <a:rPr lang="en-US" dirty="0"/>
              <a:t>In addition, the individual must have no other health insurance coverage, except certain specified coverage.</a:t>
            </a:r>
          </a:p>
          <a:p>
            <a:pPr marL="457200" indent="-457200">
              <a:lnSpc>
                <a:spcPct val="120000"/>
              </a:lnSpc>
              <a:spcBef>
                <a:spcPts val="624"/>
              </a:spcBef>
              <a:buFont typeface="Arial" panose="020B0604020202020204" pitchFamily="34" charset="0"/>
              <a:buChar char="•"/>
            </a:pPr>
            <a:r>
              <a:rPr lang="en-US" dirty="0"/>
              <a:t>Taxpayers cannot have other health insurance except for coverage for accidents, disability, dental care, vision care, long-term care, or workers’ compensation</a:t>
            </a:r>
          </a:p>
        </p:txBody>
      </p:sp>
    </p:spTree>
    <p:extLst>
      <p:ext uri="{BB962C8B-B14F-4D97-AF65-F5344CB8AC3E}">
        <p14:creationId xmlns:p14="http://schemas.microsoft.com/office/powerpoint/2010/main" val="2496542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r>
              <a:rPr lang="en-US" sz="3200" dirty="0"/>
              <a:t>Learning Objective #2:</a:t>
            </a:r>
            <a:r>
              <a:rPr lang="en-US" altLang="en-US" sz="3200" dirty="0"/>
              <a:t> Health Savings Account Deduction </a:t>
            </a:r>
            <a:r>
              <a:rPr lang="en-US" altLang="en-US" sz="1800" dirty="0"/>
              <a:t>3 of 5</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533400" y="1828800"/>
            <a:ext cx="8232553" cy="2590800"/>
          </a:xfrm>
        </p:spPr>
        <p:txBody>
          <a:bodyPr>
            <a:normAutofit/>
          </a:bodyPr>
          <a:lstStyle/>
          <a:p>
            <a:r>
              <a:rPr lang="en-US" dirty="0"/>
              <a:t>A High Deductible Health Plan (HDHP) is a health plan with specified minimum deductible amounts and a maximum annual deductible and out-of-pocket expense limitation. </a:t>
            </a:r>
          </a:p>
          <a:p>
            <a:r>
              <a:rPr lang="en-US" dirty="0"/>
              <a:t>For calendar year 2018, these amounts are as follows:</a:t>
            </a:r>
          </a:p>
        </p:txBody>
      </p:sp>
      <p:graphicFrame>
        <p:nvGraphicFramePr>
          <p:cNvPr id="7" name="Table 6">
            <a:extLst>
              <a:ext uri="{FF2B5EF4-FFF2-40B4-BE49-F238E27FC236}">
                <a16:creationId xmlns:a16="http://schemas.microsoft.com/office/drawing/2014/main" xmlns="" id="{74C2D000-996A-42BC-9FE4-420C53E2CF6A}"/>
              </a:ext>
            </a:extLst>
          </p:cNvPr>
          <p:cNvGraphicFramePr>
            <a:graphicFrameLocks noGrp="1"/>
          </p:cNvGraphicFramePr>
          <p:nvPr>
            <p:extLst>
              <p:ext uri="{D42A27DB-BD31-4B8C-83A1-F6EECF244321}">
                <p14:modId xmlns:p14="http://schemas.microsoft.com/office/powerpoint/2010/main" val="4108191795"/>
              </p:ext>
            </p:extLst>
          </p:nvPr>
        </p:nvGraphicFramePr>
        <p:xfrm>
          <a:off x="685800" y="4708372"/>
          <a:ext cx="7749414" cy="1127760"/>
        </p:xfrm>
        <a:graphic>
          <a:graphicData uri="http://schemas.openxmlformats.org/drawingml/2006/table">
            <a:tbl>
              <a:tblPr firstRow="1" bandRow="1">
                <a:tableStyleId>{5940675A-B579-460E-94D1-54222C63F5DA}</a:tableStyleId>
              </a:tblPr>
              <a:tblGrid>
                <a:gridCol w="2024698">
                  <a:extLst>
                    <a:ext uri="{9D8B030D-6E8A-4147-A177-3AD203B41FA5}">
                      <a16:colId xmlns:a16="http://schemas.microsoft.com/office/drawing/2014/main" xmlns="" val="4135668202"/>
                    </a:ext>
                  </a:extLst>
                </a:gridCol>
                <a:gridCol w="3605086">
                  <a:extLst>
                    <a:ext uri="{9D8B030D-6E8A-4147-A177-3AD203B41FA5}">
                      <a16:colId xmlns:a16="http://schemas.microsoft.com/office/drawing/2014/main" xmlns="" val="1780574972"/>
                    </a:ext>
                  </a:extLst>
                </a:gridCol>
                <a:gridCol w="2119630">
                  <a:extLst>
                    <a:ext uri="{9D8B030D-6E8A-4147-A177-3AD203B41FA5}">
                      <a16:colId xmlns:a16="http://schemas.microsoft.com/office/drawing/2014/main" xmlns="" val="1415281696"/>
                    </a:ext>
                  </a:extLst>
                </a:gridCol>
              </a:tblGrid>
              <a:tr h="190500">
                <a:tc>
                  <a:txBody>
                    <a:bodyPr/>
                    <a:lstStyle/>
                    <a:p>
                      <a:pPr algn="ctr" fontAlgn="b"/>
                      <a:endParaRPr lang="en-US" sz="14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u="none" strike="noStrike" dirty="0" smtClean="0">
                          <a:effectLst/>
                          <a:latin typeface="Verdana" panose="020B0604030504040204" pitchFamily="34" charset="0"/>
                          <a:ea typeface="Verdana" panose="020B0604030504040204" pitchFamily="34" charset="0"/>
                          <a:cs typeface="Verdana" panose="020B0604030504040204" pitchFamily="34" charset="0"/>
                        </a:rPr>
                        <a:t>Minimum Deductible and Annual Out- of pocket</a:t>
                      </a:r>
                      <a:endParaRPr lang="en-US" sz="1400" b="1" i="0" u="none" strike="noStrike"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400" b="1" u="none" strike="noStrike" dirty="0">
                          <a:effectLst/>
                          <a:latin typeface="Verdana" panose="020B0604030504040204" pitchFamily="34" charset="0"/>
                          <a:ea typeface="Verdana" panose="020B0604030504040204" pitchFamily="34" charset="0"/>
                          <a:cs typeface="Verdana" panose="020B0604030504040204" pitchFamily="34" charset="0"/>
                        </a:rPr>
                        <a:t>Maximum Deductible</a:t>
                      </a:r>
                      <a:endParaRPr lang="en-US" sz="1400" b="1"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2677739125"/>
                  </a:ext>
                </a:extLst>
              </a:tr>
              <a:tr h="190500">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Individual Coverage</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$1,350 </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$6,650 </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2026320539"/>
                  </a:ext>
                </a:extLst>
              </a:tr>
              <a:tr h="190500">
                <a:tc>
                  <a:txBody>
                    <a:bodyPr/>
                    <a:lstStyle/>
                    <a:p>
                      <a:pPr algn="l"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Family Coverage</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$2,700 </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400" u="none" strike="noStrike" dirty="0">
                          <a:effectLst/>
                          <a:latin typeface="Verdana" panose="020B0604030504040204" pitchFamily="34" charset="0"/>
                          <a:ea typeface="Verdana" panose="020B0604030504040204" pitchFamily="34" charset="0"/>
                          <a:cs typeface="Verdana" panose="020B0604030504040204" pitchFamily="34" charset="0"/>
                        </a:rPr>
                        <a:t>$13,300 </a:t>
                      </a:r>
                      <a:endParaRPr lang="en-US" sz="14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224847771"/>
                  </a:ext>
                </a:extLst>
              </a:tr>
            </a:tbl>
          </a:graphicData>
        </a:graphic>
      </p:graphicFrame>
    </p:spTree>
    <p:extLst>
      <p:ext uri="{BB962C8B-B14F-4D97-AF65-F5344CB8AC3E}">
        <p14:creationId xmlns:p14="http://schemas.microsoft.com/office/powerpoint/2010/main" val="564346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r>
              <a:rPr lang="en-US" sz="3200" dirty="0"/>
              <a:t>Learning Objective #2:</a:t>
            </a:r>
            <a:r>
              <a:rPr lang="en-US" altLang="en-US" sz="3200" dirty="0"/>
              <a:t> Health Savings Account Deduction </a:t>
            </a:r>
            <a:r>
              <a:rPr lang="en-US" altLang="en-US" sz="1800" dirty="0"/>
              <a:t>4 of 5</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r>
              <a:rPr lang="en-US" dirty="0"/>
              <a:t>Taxpayers who contribute to or withdraw from an HSA during the year must file a Form 8889 and attach it to their Form 1040.</a:t>
            </a:r>
          </a:p>
          <a:p>
            <a:r>
              <a:rPr lang="en-US" dirty="0"/>
              <a:t>Contributions made by a qualified individual are a </a:t>
            </a:r>
            <a:r>
              <a:rPr lang="en-US" i="1" dirty="0"/>
              <a:t>for</a:t>
            </a:r>
            <a:r>
              <a:rPr lang="en-US" dirty="0"/>
              <a:t> AGI deduction, assuming the limitations are met.</a:t>
            </a:r>
          </a:p>
          <a:p>
            <a:r>
              <a:rPr lang="en-US" dirty="0"/>
              <a:t>Distributions from an HSA are tax free as long as they are used to pay for qualified medical expenses.</a:t>
            </a:r>
          </a:p>
        </p:txBody>
      </p:sp>
    </p:spTree>
    <p:extLst>
      <p:ext uri="{BB962C8B-B14F-4D97-AF65-F5344CB8AC3E}">
        <p14:creationId xmlns:p14="http://schemas.microsoft.com/office/powerpoint/2010/main" val="2086852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r>
              <a:rPr lang="en-US" sz="3200" dirty="0"/>
              <a:t>Learning Objective #2:</a:t>
            </a:r>
            <a:r>
              <a:rPr lang="en-US" altLang="en-US" sz="3200" dirty="0"/>
              <a:t> Health Savings Account Deduction </a:t>
            </a:r>
            <a:r>
              <a:rPr lang="en-US" altLang="en-US" sz="1800" dirty="0"/>
              <a:t>5 of 5</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normAutofit fontScale="92500" lnSpcReduction="10000"/>
          </a:bodyPr>
          <a:lstStyle/>
          <a:p>
            <a:pPr>
              <a:lnSpc>
                <a:spcPct val="110000"/>
              </a:lnSpc>
              <a:spcBef>
                <a:spcPts val="624"/>
              </a:spcBef>
            </a:pPr>
            <a:r>
              <a:rPr lang="en-US" dirty="0"/>
              <a:t>Any insurance company or any bank (including a similar financial institution as defined in section 408(n)) can be an HSA trustee or custodian.</a:t>
            </a:r>
          </a:p>
          <a:p>
            <a:pPr marL="457200" indent="-457200">
              <a:lnSpc>
                <a:spcPct val="110000"/>
              </a:lnSpc>
              <a:spcBef>
                <a:spcPts val="624"/>
              </a:spcBef>
              <a:buFont typeface="Arial" panose="020B0604020202020204" pitchFamily="34" charset="0"/>
              <a:buChar char="•"/>
            </a:pPr>
            <a:r>
              <a:rPr lang="en-US" dirty="0"/>
              <a:t>In addition, any other person already approved by the IRS to be a trustee or custodian of IRAs or Archer MSAs is automatically approved to be an HSA trustee or custodian.</a:t>
            </a:r>
          </a:p>
          <a:p>
            <a:pPr marL="457200" indent="-457200">
              <a:lnSpc>
                <a:spcPct val="110000"/>
              </a:lnSpc>
              <a:spcBef>
                <a:spcPts val="624"/>
              </a:spcBef>
              <a:buFont typeface="Arial" panose="020B0604020202020204" pitchFamily="34" charset="0"/>
              <a:buChar char="•"/>
            </a:pPr>
            <a:r>
              <a:rPr lang="en-US" dirty="0"/>
              <a:t>Other persons may request approval to be a trustee or custodian in accordance with the procedures set forth in Treas. Reg. § 1.408−2(e) (relating to IRA nonbank trustees).</a:t>
            </a:r>
          </a:p>
        </p:txBody>
      </p:sp>
    </p:spTree>
    <p:extLst>
      <p:ext uri="{BB962C8B-B14F-4D97-AF65-F5344CB8AC3E}">
        <p14:creationId xmlns:p14="http://schemas.microsoft.com/office/powerpoint/2010/main" val="1930421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a:xfrm>
            <a:off x="45720" y="76200"/>
            <a:ext cx="9052560" cy="1673466"/>
          </a:xfrm>
        </p:spPr>
        <p:txBody>
          <a:bodyPr>
            <a:normAutofit fontScale="90000"/>
          </a:bodyPr>
          <a:lstStyle/>
          <a:p>
            <a:r>
              <a:rPr lang="en-US" altLang="en-US" dirty="0"/>
              <a:t>Learning Objective #2: Health Savings Account Deduction Concept Check 4-2 </a:t>
            </a:r>
            <a:r>
              <a:rPr lang="en-US" altLang="en-US" sz="2000" dirty="0"/>
              <a:t>1 of 2</a:t>
            </a:r>
            <a:endParaRPr lang="en-US" sz="20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828800"/>
            <a:ext cx="8077200" cy="4724400"/>
          </a:xfrm>
        </p:spPr>
        <p:txBody>
          <a:bodyPr>
            <a:normAutofit/>
          </a:bodyPr>
          <a:lstStyle/>
          <a:p>
            <a:pPr marL="457200" indent="-457200">
              <a:spcBef>
                <a:spcPts val="624"/>
              </a:spcBef>
              <a:buFont typeface="+mj-lt"/>
              <a:buAutoNum type="arabicPeriod"/>
            </a:pPr>
            <a:r>
              <a:rPr lang="en-US" sz="2400" i="1" dirty="0"/>
              <a:t>To be eligible to fund an HSA, a taxpayer must be __________, or an employee (or spouse) of an employer who maintains a high deductible health plan, or an employee of a company that has no health coverage and has purchased a high-deductible policy on his or her own.</a:t>
            </a:r>
          </a:p>
          <a:p>
            <a:pPr>
              <a:spcBef>
                <a:spcPts val="624"/>
              </a:spcBef>
              <a:spcAft>
                <a:spcPts val="1800"/>
              </a:spcAft>
            </a:pPr>
            <a:r>
              <a:rPr lang="en-US" sz="2400" b="1" i="1" dirty="0"/>
              <a:t>Self-employed</a:t>
            </a:r>
          </a:p>
          <a:p>
            <a:pPr marL="457200" indent="-457200">
              <a:spcBef>
                <a:spcPts val="624"/>
              </a:spcBef>
              <a:buFont typeface="+mj-lt"/>
              <a:buAutoNum type="arabicPeriod" startAt="2"/>
            </a:pPr>
            <a:r>
              <a:rPr lang="en-US" sz="2400" i="1" dirty="0"/>
              <a:t>If they are used to pay for qualified medical expenses, distributions from HSAs are _________.</a:t>
            </a:r>
          </a:p>
          <a:p>
            <a:pPr>
              <a:spcBef>
                <a:spcPts val="624"/>
              </a:spcBef>
            </a:pPr>
            <a:r>
              <a:rPr lang="en-US" sz="2400" b="1" i="1" dirty="0"/>
              <a:t>Tax-free</a:t>
            </a:r>
          </a:p>
        </p:txBody>
      </p:sp>
    </p:spTree>
    <p:extLst>
      <p:ext uri="{BB962C8B-B14F-4D97-AF65-F5344CB8AC3E}">
        <p14:creationId xmlns:p14="http://schemas.microsoft.com/office/powerpoint/2010/main" val="41323591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a:xfrm>
            <a:off x="45720" y="76200"/>
            <a:ext cx="9052560" cy="1673466"/>
          </a:xfrm>
        </p:spPr>
        <p:txBody>
          <a:bodyPr>
            <a:normAutofit fontScale="90000"/>
          </a:bodyPr>
          <a:lstStyle/>
          <a:p>
            <a:r>
              <a:rPr lang="en-US" altLang="en-US" dirty="0"/>
              <a:t>Learning Objective #2: Health Savings Account Deduction Concept Check 4-2 </a:t>
            </a:r>
            <a:r>
              <a:rPr lang="en-US" altLang="en-US" sz="2000" dirty="0"/>
              <a:t>2 of 2</a:t>
            </a:r>
            <a:endParaRPr lang="en-US" sz="20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229600" cy="4343400"/>
          </a:xfrm>
        </p:spPr>
        <p:txBody>
          <a:bodyPr/>
          <a:lstStyle/>
          <a:p>
            <a:pPr marL="514350" indent="-514350">
              <a:buFont typeface="+mj-lt"/>
              <a:buAutoNum type="arabicPeriod"/>
            </a:pPr>
            <a:r>
              <a:rPr lang="en-US" altLang="en-US" i="1" dirty="0"/>
              <a:t>If taxpayers make contributions to, or withdrawals from, an HSA during the year, they must complete a Form _________ and attach it to their Form _______.</a:t>
            </a:r>
            <a:r>
              <a:rPr lang="en-US" altLang="en-US" dirty="0"/>
              <a:t> </a:t>
            </a:r>
          </a:p>
          <a:p>
            <a:pPr>
              <a:buClr>
                <a:schemeClr val="tx1"/>
              </a:buClr>
            </a:pPr>
            <a:r>
              <a:rPr lang="en-US" altLang="en-US" b="1" i="1" dirty="0"/>
              <a:t>Form 8889 and Form 1040</a:t>
            </a:r>
          </a:p>
        </p:txBody>
      </p:sp>
    </p:spTree>
    <p:extLst>
      <p:ext uri="{BB962C8B-B14F-4D97-AF65-F5344CB8AC3E}">
        <p14:creationId xmlns:p14="http://schemas.microsoft.com/office/powerpoint/2010/main" val="1075102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lstStyle/>
          <a:p>
            <a:r>
              <a:rPr lang="en-US" altLang="en-US" sz="3200" dirty="0"/>
              <a:t>Learning Objective #3: Military Moving Expenses </a:t>
            </a:r>
            <a:r>
              <a:rPr lang="en-US" altLang="en-US" sz="1800" dirty="0"/>
              <a:t>1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828800"/>
            <a:ext cx="8229600" cy="4495800"/>
          </a:xfrm>
        </p:spPr>
        <p:txBody>
          <a:bodyPr>
            <a:normAutofit fontScale="70000" lnSpcReduction="20000"/>
          </a:bodyPr>
          <a:lstStyle/>
          <a:p>
            <a:pPr>
              <a:lnSpc>
                <a:spcPct val="120000"/>
              </a:lnSpc>
              <a:spcBef>
                <a:spcPts val="624"/>
              </a:spcBef>
            </a:pPr>
            <a:r>
              <a:rPr lang="en-US" dirty="0"/>
              <a:t>New Tax Law - Beginning in 2018, the moving expense deduction and the exclusion from income provision is allowed only to members of the U.S. Armed Forces, or their spouse or dependents, on active duty.</a:t>
            </a:r>
          </a:p>
          <a:p>
            <a:pPr>
              <a:lnSpc>
                <a:spcPct val="120000"/>
              </a:lnSpc>
              <a:spcBef>
                <a:spcPts val="624"/>
              </a:spcBef>
            </a:pPr>
            <a:r>
              <a:rPr lang="en-US" dirty="0"/>
              <a:t>If a member of the U.S. Armed Forces is on active duty and moves because of a permanent change of station, they can deduct their unreimbursed moving expenses.</a:t>
            </a:r>
          </a:p>
          <a:p>
            <a:pPr>
              <a:lnSpc>
                <a:spcPct val="120000"/>
              </a:lnSpc>
              <a:spcBef>
                <a:spcPts val="624"/>
              </a:spcBef>
            </a:pPr>
            <a:r>
              <a:rPr lang="en-US" dirty="0"/>
              <a:t>A permanent change of station includes:</a:t>
            </a:r>
          </a:p>
          <a:p>
            <a:pPr marL="457200" indent="-457200">
              <a:lnSpc>
                <a:spcPct val="120000"/>
              </a:lnSpc>
              <a:spcBef>
                <a:spcPts val="624"/>
              </a:spcBef>
              <a:buFont typeface="Arial" panose="020B0604020202020204" pitchFamily="34" charset="0"/>
              <a:buChar char="•"/>
            </a:pPr>
            <a:r>
              <a:rPr lang="en-US" dirty="0"/>
              <a:t>A move from their home to their first post of active duty,</a:t>
            </a:r>
          </a:p>
          <a:p>
            <a:pPr marL="457200" indent="-457200">
              <a:lnSpc>
                <a:spcPct val="120000"/>
              </a:lnSpc>
              <a:spcBef>
                <a:spcPts val="624"/>
              </a:spcBef>
              <a:buFont typeface="Arial" panose="020B0604020202020204" pitchFamily="34" charset="0"/>
              <a:buChar char="•"/>
            </a:pPr>
            <a:r>
              <a:rPr lang="en-US" dirty="0"/>
              <a:t>A move from one permanent post of duty to another, and</a:t>
            </a:r>
          </a:p>
          <a:p>
            <a:pPr marL="457200" indent="-457200">
              <a:lnSpc>
                <a:spcPct val="120000"/>
              </a:lnSpc>
              <a:spcBef>
                <a:spcPts val="624"/>
              </a:spcBef>
              <a:buFont typeface="Arial" panose="020B0604020202020204" pitchFamily="34" charset="0"/>
              <a:buChar char="•"/>
            </a:pPr>
            <a:r>
              <a:rPr lang="en-US" dirty="0"/>
              <a:t>A move from their last post of duty to their home or to a nearer point in the United States. The move must occur within 1 year of ending their active duty or within the period allowed under the Joint Travel Regulations.</a:t>
            </a:r>
          </a:p>
        </p:txBody>
      </p:sp>
    </p:spTree>
    <p:extLst>
      <p:ext uri="{BB962C8B-B14F-4D97-AF65-F5344CB8AC3E}">
        <p14:creationId xmlns:p14="http://schemas.microsoft.com/office/powerpoint/2010/main" val="3262005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lstStyle/>
          <a:p>
            <a:r>
              <a:rPr lang="en-US" altLang="en-US" sz="3200" dirty="0"/>
              <a:t>Learning Objective #3: Military Moving Expenses </a:t>
            </a:r>
            <a:r>
              <a:rPr lang="en-US" altLang="en-US" sz="1800" dirty="0"/>
              <a:t>2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229600" cy="4419600"/>
          </a:xfrm>
        </p:spPr>
        <p:txBody>
          <a:bodyPr/>
          <a:lstStyle/>
          <a:p>
            <a:r>
              <a:rPr lang="en-US" dirty="0"/>
              <a:t>A service member would not include in their income the value of moving and storage services provided by the government because of a permanent change of station.</a:t>
            </a:r>
          </a:p>
          <a:p>
            <a:r>
              <a:rPr lang="en-US" dirty="0"/>
              <a:t>Similarly, they would not include in income amounts received as a dislocation allowance, temporary lodging expense, temporary lodging allowance, or move-in housing allowance.</a:t>
            </a:r>
          </a:p>
        </p:txBody>
      </p:sp>
    </p:spTree>
    <p:extLst>
      <p:ext uri="{BB962C8B-B14F-4D97-AF65-F5344CB8AC3E}">
        <p14:creationId xmlns:p14="http://schemas.microsoft.com/office/powerpoint/2010/main" val="737390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pPr fontAlgn="auto">
              <a:spcAft>
                <a:spcPts val="0"/>
              </a:spcAft>
            </a:pPr>
            <a:r>
              <a:rPr lang="en-US" sz="3200" dirty="0"/>
              <a:t>Learning Objective #1: </a:t>
            </a:r>
            <a:r>
              <a:rPr lang="en-US" altLang="en-US" sz="3200" dirty="0"/>
              <a:t>Student Loan Interest </a:t>
            </a:r>
            <a:r>
              <a:rPr lang="en-US" altLang="en-US" sz="1800" dirty="0"/>
              <a:t>1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r>
              <a:rPr lang="en-US" dirty="0"/>
              <a:t>Only interest on a “qualified” student loan is potentially deductible.</a:t>
            </a:r>
          </a:p>
          <a:p>
            <a:r>
              <a:rPr lang="en-US" dirty="0"/>
              <a:t>A qualified education loan is one incurred by the taxpayer solely to pay qualified education expenses incurred on behalf of the taxpayer, taxpayer’s spouse, or any dependent of the taxpayer at the time the loan was incurred.</a:t>
            </a:r>
          </a:p>
          <a:p>
            <a:r>
              <a:rPr lang="en-US" dirty="0"/>
              <a:t>The deduction is limited to $2,500 per year.</a:t>
            </a:r>
          </a:p>
        </p:txBody>
      </p:sp>
    </p:spTree>
    <p:extLst>
      <p:ext uri="{BB962C8B-B14F-4D97-AF65-F5344CB8AC3E}">
        <p14:creationId xmlns:p14="http://schemas.microsoft.com/office/powerpoint/2010/main" val="33857833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lstStyle/>
          <a:p>
            <a:r>
              <a:rPr lang="en-US" altLang="en-US" sz="3200" dirty="0"/>
              <a:t>Learning Objective #3: Military Moving Expenses </a:t>
            </a:r>
            <a:r>
              <a:rPr lang="en-US" altLang="en-US" sz="1800" dirty="0"/>
              <a:t>3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05000"/>
            <a:ext cx="8077200" cy="4572000"/>
          </a:xfrm>
        </p:spPr>
        <p:txBody>
          <a:bodyPr>
            <a:normAutofit fontScale="92500" lnSpcReduction="10000"/>
          </a:bodyPr>
          <a:lstStyle/>
          <a:p>
            <a:pPr>
              <a:lnSpc>
                <a:spcPct val="110000"/>
              </a:lnSpc>
              <a:spcBef>
                <a:spcPts val="624"/>
              </a:spcBef>
            </a:pPr>
            <a:r>
              <a:rPr lang="en-US" dirty="0"/>
              <a:t>Generally, if the total reimbursements or allowances that the service member receives from the government because of the move are more than their actual moving expenses, the excess is included in their wages on Form W-2.</a:t>
            </a:r>
          </a:p>
          <a:p>
            <a:pPr>
              <a:lnSpc>
                <a:spcPct val="110000"/>
              </a:lnSpc>
              <a:spcBef>
                <a:spcPts val="624"/>
              </a:spcBef>
            </a:pPr>
            <a:r>
              <a:rPr lang="en-US" dirty="0"/>
              <a:t>However, if any reimbursements or allowances (other than dislocation, temporary lodging, temporary lodging expense, or move-in housing allowances) exceed the cost of moving and the excess is not included in their wages on Form W-2, the excess still must be included in gross income on Form 1040.</a:t>
            </a:r>
          </a:p>
        </p:txBody>
      </p:sp>
    </p:spTree>
    <p:extLst>
      <p:ext uri="{BB962C8B-B14F-4D97-AF65-F5344CB8AC3E}">
        <p14:creationId xmlns:p14="http://schemas.microsoft.com/office/powerpoint/2010/main" val="460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lstStyle/>
          <a:p>
            <a:r>
              <a:rPr lang="en-US" altLang="en-US" sz="3200" dirty="0"/>
              <a:t>Learning Objective #3: Military Moving Expenses </a:t>
            </a:r>
            <a:r>
              <a:rPr lang="en-US" altLang="en-US" sz="1800" dirty="0"/>
              <a:t>4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775066"/>
            <a:ext cx="8382000" cy="4625734"/>
          </a:xfrm>
        </p:spPr>
        <p:txBody>
          <a:bodyPr>
            <a:noAutofit/>
          </a:bodyPr>
          <a:lstStyle/>
          <a:p>
            <a:r>
              <a:rPr lang="en-US" dirty="0"/>
              <a:t>Additional moving expenses include:</a:t>
            </a:r>
          </a:p>
          <a:p>
            <a:pPr marL="457200" indent="-457200">
              <a:buFont typeface="Arial" panose="020B0604020202020204" pitchFamily="34" charset="0"/>
              <a:buChar char="•"/>
            </a:pPr>
            <a:r>
              <a:rPr lang="en-US" dirty="0"/>
              <a:t>storage of household goods within a consecutive 30-day period after items are moved from the former home;</a:t>
            </a:r>
          </a:p>
          <a:p>
            <a:pPr marL="457200" indent="-457200">
              <a:buFont typeface="Arial" panose="020B0604020202020204" pitchFamily="34" charset="0"/>
              <a:buChar char="•"/>
            </a:pPr>
            <a:r>
              <a:rPr lang="en-US" dirty="0"/>
              <a:t>actual expenses or mileage at the rate of 18.0 cents per mile for 2018 for driving a personal auto;</a:t>
            </a:r>
          </a:p>
          <a:p>
            <a:pPr marL="457200" indent="-457200">
              <a:buFont typeface="Arial" panose="020B0604020202020204" pitchFamily="34" charset="0"/>
              <a:buChar char="•"/>
            </a:pPr>
            <a:r>
              <a:rPr lang="en-US" dirty="0"/>
              <a:t>moving expenses of persons other than the military service member if they are members of the service member’s household.</a:t>
            </a:r>
          </a:p>
        </p:txBody>
      </p:sp>
    </p:spTree>
    <p:extLst>
      <p:ext uri="{BB962C8B-B14F-4D97-AF65-F5344CB8AC3E}">
        <p14:creationId xmlns:p14="http://schemas.microsoft.com/office/powerpoint/2010/main" val="7597841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lstStyle/>
          <a:p>
            <a:r>
              <a:rPr lang="en-US" altLang="en-US" sz="3200" dirty="0"/>
              <a:t>Learning Objective #3: Military Moving Expenses </a:t>
            </a:r>
            <a:r>
              <a:rPr lang="en-US" altLang="en-US" sz="1800" dirty="0"/>
              <a:t>5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749666"/>
            <a:ext cx="8382000" cy="4651134"/>
          </a:xfrm>
        </p:spPr>
        <p:txBody>
          <a:bodyPr>
            <a:normAutofit fontScale="85000" lnSpcReduction="20000"/>
          </a:bodyPr>
          <a:lstStyle/>
          <a:p>
            <a:pPr>
              <a:lnSpc>
                <a:spcPct val="120000"/>
              </a:lnSpc>
              <a:spcBef>
                <a:spcPts val="624"/>
              </a:spcBef>
            </a:pPr>
            <a:r>
              <a:rPr lang="en-US" dirty="0"/>
              <a:t>The service member can deduct the expenses of traveling (including lodging but not meals) from their old home to their new home, including car expenses and air fare. They can deduct as car expenses either:</a:t>
            </a:r>
          </a:p>
          <a:p>
            <a:pPr marL="457200" indent="-457200">
              <a:lnSpc>
                <a:spcPct val="120000"/>
              </a:lnSpc>
              <a:spcBef>
                <a:spcPts val="624"/>
              </a:spcBef>
              <a:buFont typeface="Arial" panose="020B0604020202020204" pitchFamily="34" charset="0"/>
              <a:buChar char="•"/>
            </a:pPr>
            <a:r>
              <a:rPr lang="en-US" dirty="0"/>
              <a:t>Their actual out-of-pocket expenses such as gas and oil, or</a:t>
            </a:r>
          </a:p>
          <a:p>
            <a:pPr marL="457200" indent="-457200">
              <a:lnSpc>
                <a:spcPct val="120000"/>
              </a:lnSpc>
              <a:spcBef>
                <a:spcPts val="624"/>
              </a:spcBef>
              <a:buFont typeface="Arial" panose="020B0604020202020204" pitchFamily="34" charset="0"/>
              <a:buChar char="•"/>
            </a:pPr>
            <a:r>
              <a:rPr lang="en-US" dirty="0"/>
              <a:t>The standard mileage rate for moving expenses in 2018 of 18 cents a mile.</a:t>
            </a:r>
          </a:p>
          <a:p>
            <a:pPr>
              <a:lnSpc>
                <a:spcPct val="120000"/>
              </a:lnSpc>
              <a:spcBef>
                <a:spcPts val="624"/>
              </a:spcBef>
            </a:pPr>
            <a:r>
              <a:rPr lang="en-US" dirty="0"/>
              <a:t>They can add parking fees and tolls to the amount claimed under either method. They cannot deduct any expenses for meals nor can they deduct the cost of unnecessary side trips or very expensive lodging.</a:t>
            </a:r>
          </a:p>
        </p:txBody>
      </p:sp>
    </p:spTree>
    <p:extLst>
      <p:ext uri="{BB962C8B-B14F-4D97-AF65-F5344CB8AC3E}">
        <p14:creationId xmlns:p14="http://schemas.microsoft.com/office/powerpoint/2010/main" val="41337958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lstStyle/>
          <a:p>
            <a:r>
              <a:rPr lang="en-US" altLang="en-US" sz="3200" dirty="0"/>
              <a:t>Learning Objective #3: Military Moving Expenses </a:t>
            </a:r>
            <a:r>
              <a:rPr lang="en-US" altLang="en-US" sz="1800" dirty="0"/>
              <a:t>6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05000"/>
            <a:ext cx="8229600" cy="4495800"/>
          </a:xfrm>
        </p:spPr>
        <p:txBody>
          <a:bodyPr>
            <a:noAutofit/>
          </a:bodyPr>
          <a:lstStyle/>
          <a:p>
            <a:pPr>
              <a:lnSpc>
                <a:spcPct val="120000"/>
              </a:lnSpc>
              <a:spcBef>
                <a:spcPts val="624"/>
              </a:spcBef>
            </a:pPr>
            <a:r>
              <a:rPr lang="en-US" sz="2000" dirty="0"/>
              <a:t>A foreign move is a move from the United States or its possessions to a foreign country or from one foreign country to another foreign country. It is not a move from a foreign country to the United States or its possessions.</a:t>
            </a:r>
          </a:p>
          <a:p>
            <a:pPr>
              <a:lnSpc>
                <a:spcPct val="120000"/>
              </a:lnSpc>
              <a:spcBef>
                <a:spcPts val="624"/>
              </a:spcBef>
            </a:pPr>
            <a:r>
              <a:rPr lang="en-US" sz="2000" dirty="0"/>
              <a:t>For a foreign move, the deductible moving expenses described earlier are expanded to include the reasonable expenses of:</a:t>
            </a:r>
          </a:p>
          <a:p>
            <a:pPr marL="457200" indent="-457200">
              <a:lnSpc>
                <a:spcPct val="120000"/>
              </a:lnSpc>
              <a:spcBef>
                <a:spcPts val="624"/>
              </a:spcBef>
              <a:buFont typeface="Arial" panose="020B0604020202020204" pitchFamily="34" charset="0"/>
              <a:buChar char="•"/>
            </a:pPr>
            <a:r>
              <a:rPr lang="en-US" sz="2000" dirty="0"/>
              <a:t>Moving the service member’s household goods and personal effects to and from storage, and</a:t>
            </a:r>
          </a:p>
          <a:p>
            <a:pPr marL="457200" indent="-457200">
              <a:lnSpc>
                <a:spcPct val="120000"/>
              </a:lnSpc>
              <a:spcBef>
                <a:spcPts val="624"/>
              </a:spcBef>
              <a:buFont typeface="Arial" panose="020B0604020202020204" pitchFamily="34" charset="0"/>
              <a:buChar char="•"/>
            </a:pPr>
            <a:r>
              <a:rPr lang="en-US" sz="2000" dirty="0"/>
              <a:t>Storing these items for part or all of the time the new job location remains their main duty location. The new duty location must be outside the United States.</a:t>
            </a:r>
          </a:p>
        </p:txBody>
      </p:sp>
    </p:spTree>
    <p:extLst>
      <p:ext uri="{BB962C8B-B14F-4D97-AF65-F5344CB8AC3E}">
        <p14:creationId xmlns:p14="http://schemas.microsoft.com/office/powerpoint/2010/main" val="2729203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fontScale="90000"/>
          </a:bodyPr>
          <a:lstStyle/>
          <a:p>
            <a:r>
              <a:rPr lang="en-US" altLang="en-US" dirty="0"/>
              <a:t>Learning Objective #3: Military Moving Expenses Concept Check 4-3</a:t>
            </a:r>
            <a:endParaRPr lang="en-US"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normAutofit fontScale="85000" lnSpcReduction="10000"/>
          </a:bodyPr>
          <a:lstStyle/>
          <a:p>
            <a:pPr marL="514350" indent="-514350">
              <a:lnSpc>
                <a:spcPct val="110000"/>
              </a:lnSpc>
              <a:spcBef>
                <a:spcPts val="624"/>
              </a:spcBef>
              <a:buFont typeface="+mj-lt"/>
              <a:buAutoNum type="arabicPeriod"/>
            </a:pPr>
            <a:r>
              <a:rPr lang="en-US" altLang="en-US" sz="2800" i="1" dirty="0"/>
              <a:t>For 2018, a service member who incurs moving expenses as a result of a move related to a permanent change of station may deduct any unreimbursed moving expenses subject to prescribed limitations.  True or False?</a:t>
            </a:r>
          </a:p>
          <a:p>
            <a:pPr>
              <a:lnSpc>
                <a:spcPct val="110000"/>
              </a:lnSpc>
              <a:spcBef>
                <a:spcPts val="624"/>
              </a:spcBef>
              <a:spcAft>
                <a:spcPts val="1800"/>
              </a:spcAft>
              <a:buClr>
                <a:schemeClr val="tx1"/>
              </a:buClr>
            </a:pPr>
            <a:r>
              <a:rPr lang="en-US" altLang="en-US" sz="2800" b="1" i="1" dirty="0"/>
              <a:t>True</a:t>
            </a:r>
            <a:endParaRPr lang="en-US" altLang="en-US" sz="2800" i="1" dirty="0"/>
          </a:p>
          <a:p>
            <a:pPr marL="514350" indent="-514350">
              <a:lnSpc>
                <a:spcPct val="110000"/>
              </a:lnSpc>
              <a:spcBef>
                <a:spcPts val="624"/>
              </a:spcBef>
              <a:buFont typeface="+mj-lt"/>
              <a:buAutoNum type="arabicPeriod" startAt="2"/>
            </a:pPr>
            <a:r>
              <a:rPr lang="en-US" altLang="en-US" sz="2800" i="1" dirty="0"/>
              <a:t>A spouse or dependents of an active duty military member may deduct moving expenses as a result of a military order and incident to a permanent change of station</a:t>
            </a:r>
            <a:r>
              <a:rPr lang="en-US" altLang="en-US" sz="2800" i="1" dirty="0" smtClean="0"/>
              <a:t>. True </a:t>
            </a:r>
            <a:r>
              <a:rPr lang="en-US" altLang="en-US" sz="2800" i="1" dirty="0"/>
              <a:t>or False?</a:t>
            </a:r>
          </a:p>
          <a:p>
            <a:pPr>
              <a:lnSpc>
                <a:spcPct val="110000"/>
              </a:lnSpc>
              <a:spcBef>
                <a:spcPts val="624"/>
              </a:spcBef>
              <a:buClr>
                <a:schemeClr val="tx1"/>
              </a:buClr>
            </a:pPr>
            <a:r>
              <a:rPr lang="en-US" altLang="en-US" sz="2800" b="1" i="1" dirty="0"/>
              <a:t>True</a:t>
            </a:r>
          </a:p>
        </p:txBody>
      </p:sp>
    </p:spTree>
    <p:extLst>
      <p:ext uri="{BB962C8B-B14F-4D97-AF65-F5344CB8AC3E}">
        <p14:creationId xmlns:p14="http://schemas.microsoft.com/office/powerpoint/2010/main" val="2633944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a:xfrm>
            <a:off x="45720" y="76200"/>
            <a:ext cx="9052560" cy="1673466"/>
          </a:xfrm>
        </p:spPr>
        <p:txBody>
          <a:bodyPr>
            <a:normAutofit/>
          </a:bodyPr>
          <a:lstStyle/>
          <a:p>
            <a:r>
              <a:rPr lang="en-US" altLang="en-US" sz="3200" dirty="0"/>
              <a:t>Learning Objective #4: Deduction for Half of Self-Employment Tax </a:t>
            </a:r>
            <a:r>
              <a:rPr lang="en-US" altLang="en-US" sz="2000" dirty="0"/>
              <a:t>1 of 2</a:t>
            </a:r>
            <a:endParaRPr lang="en-US" sz="20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381000" y="1749666"/>
            <a:ext cx="8229600" cy="4498734"/>
          </a:xfrm>
        </p:spPr>
        <p:txBody>
          <a:bodyPr/>
          <a:lstStyle/>
          <a:p>
            <a:r>
              <a:rPr lang="en-US" altLang="en-US" dirty="0"/>
              <a:t>Self-employed individuals pay self-employment, or FICA, tax equal to 15.3% of </a:t>
            </a:r>
            <a:r>
              <a:rPr lang="en-US" altLang="en-US" i="1" u="sng" dirty="0"/>
              <a:t>net</a:t>
            </a:r>
            <a:r>
              <a:rPr lang="en-US" altLang="en-US" dirty="0"/>
              <a:t> earnings from self-employment.</a:t>
            </a:r>
          </a:p>
          <a:p>
            <a:r>
              <a:rPr lang="en-US" altLang="en-US" dirty="0">
                <a:solidFill>
                  <a:srgbClr val="000000"/>
                </a:solidFill>
              </a:rPr>
              <a:t>Net earnings are the business revenues minus the business expenses.</a:t>
            </a:r>
          </a:p>
          <a:p>
            <a:r>
              <a:rPr lang="en-US" altLang="en-US" dirty="0">
                <a:solidFill>
                  <a:srgbClr val="000000"/>
                </a:solidFill>
              </a:rPr>
              <a:t>Self-employment tax is calculated on Form SE.</a:t>
            </a:r>
          </a:p>
          <a:p>
            <a:pPr marL="457200" lvl="1" indent="-457200"/>
            <a:r>
              <a:rPr lang="en-US" altLang="en-US" dirty="0">
                <a:solidFill>
                  <a:srgbClr val="000000"/>
                </a:solidFill>
              </a:rPr>
              <a:t>The Form SE is filed with the taxpayer’s 1040.</a:t>
            </a:r>
          </a:p>
        </p:txBody>
      </p:sp>
    </p:spTree>
    <p:extLst>
      <p:ext uri="{BB962C8B-B14F-4D97-AF65-F5344CB8AC3E}">
        <p14:creationId xmlns:p14="http://schemas.microsoft.com/office/powerpoint/2010/main" val="24803882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a:xfrm>
            <a:off x="45720" y="76200"/>
            <a:ext cx="9052560" cy="1673466"/>
          </a:xfrm>
        </p:spPr>
        <p:txBody>
          <a:bodyPr>
            <a:normAutofit/>
          </a:bodyPr>
          <a:lstStyle/>
          <a:p>
            <a:r>
              <a:rPr lang="en-US" altLang="en-US" sz="3200" dirty="0"/>
              <a:t>Learning Objective #4: Deduction for Half of Self-Employment Tax </a:t>
            </a:r>
            <a:r>
              <a:rPr lang="en-US" altLang="en-US" sz="2000" dirty="0"/>
              <a:t>2 of 2</a:t>
            </a:r>
            <a:endParaRPr lang="en-US" sz="20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153400" cy="4419600"/>
          </a:xfrm>
        </p:spPr>
        <p:txBody>
          <a:bodyPr/>
          <a:lstStyle/>
          <a:p>
            <a:pPr>
              <a:spcBef>
                <a:spcPts val="624"/>
              </a:spcBef>
              <a:spcAft>
                <a:spcPts val="2400"/>
              </a:spcAft>
            </a:pPr>
            <a:r>
              <a:rPr lang="en-US" altLang="en-US" dirty="0"/>
              <a:t>Self-employed persons are allowed a </a:t>
            </a:r>
            <a:r>
              <a:rPr lang="en-US" altLang="en-US" i="1" dirty="0"/>
              <a:t>for</a:t>
            </a:r>
            <a:r>
              <a:rPr lang="en-US" altLang="en-US" dirty="0"/>
              <a:t> AGI deduction equal to one-half of the self-employment tax imposed.</a:t>
            </a:r>
          </a:p>
          <a:p>
            <a:pPr>
              <a:spcAft>
                <a:spcPts val="1800"/>
              </a:spcAft>
            </a:pPr>
            <a:r>
              <a:rPr lang="en-US" altLang="en-US" dirty="0"/>
              <a:t>The amount related to the employer’s portion of the Self-employment tax that is an above the line, or </a:t>
            </a:r>
            <a:r>
              <a:rPr lang="en-US" altLang="en-US" i="1" dirty="0"/>
              <a:t>for</a:t>
            </a:r>
            <a:r>
              <a:rPr lang="en-US" altLang="en-US" dirty="0"/>
              <a:t> AGI, </a:t>
            </a:r>
            <a:r>
              <a:rPr lang="en-US" altLang="en-US" dirty="0" smtClean="0"/>
              <a:t>deduction </a:t>
            </a:r>
            <a:r>
              <a:rPr lang="en-US" altLang="en-US" dirty="0"/>
              <a:t>is 7.65% of net income.</a:t>
            </a:r>
          </a:p>
        </p:txBody>
      </p:sp>
    </p:spTree>
    <p:extLst>
      <p:ext uri="{BB962C8B-B14F-4D97-AF65-F5344CB8AC3E}">
        <p14:creationId xmlns:p14="http://schemas.microsoft.com/office/powerpoint/2010/main" val="28453892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fontScale="90000"/>
          </a:bodyPr>
          <a:lstStyle/>
          <a:p>
            <a:r>
              <a:rPr lang="en-US" altLang="en-US" dirty="0"/>
              <a:t>Learning Objective #4:Deduction for Half of Self-Employment Tax Concept Check 4-4</a:t>
            </a:r>
            <a:endParaRPr lang="en-US"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normAutofit fontScale="77500" lnSpcReduction="20000"/>
          </a:bodyPr>
          <a:lstStyle/>
          <a:p>
            <a:pPr marL="514350" indent="-514350">
              <a:lnSpc>
                <a:spcPct val="120000"/>
              </a:lnSpc>
              <a:spcBef>
                <a:spcPts val="624"/>
              </a:spcBef>
              <a:buFont typeface="+mj-lt"/>
              <a:buAutoNum type="arabicPeriod"/>
            </a:pPr>
            <a:r>
              <a:rPr lang="en-US" altLang="en-US" sz="2800" i="1" dirty="0"/>
              <a:t>Self-employment tax is calculated on the ____ earnings of the business.</a:t>
            </a:r>
          </a:p>
          <a:p>
            <a:pPr>
              <a:lnSpc>
                <a:spcPct val="120000"/>
              </a:lnSpc>
              <a:spcBef>
                <a:spcPts val="624"/>
              </a:spcBef>
              <a:spcAft>
                <a:spcPts val="1800"/>
              </a:spcAft>
              <a:buClr>
                <a:schemeClr val="tx1"/>
              </a:buClr>
            </a:pPr>
            <a:r>
              <a:rPr lang="en-US" altLang="en-US" sz="2800" b="1" i="1" dirty="0"/>
              <a:t>Net</a:t>
            </a:r>
            <a:endParaRPr lang="en-US" altLang="en-US" sz="2800" i="1" dirty="0"/>
          </a:p>
          <a:p>
            <a:pPr marL="514350" indent="-514350">
              <a:lnSpc>
                <a:spcPct val="120000"/>
              </a:lnSpc>
              <a:spcBef>
                <a:spcPts val="624"/>
              </a:spcBef>
              <a:buFont typeface="+mj-lt"/>
              <a:buAutoNum type="arabicPeriod" startAt="2"/>
            </a:pPr>
            <a:r>
              <a:rPr lang="en-US" altLang="en-US" sz="2800" i="1" dirty="0"/>
              <a:t>For W-2 employees, the FICA tax is calculated at a rate of ______ of their gross earnings for 2018.</a:t>
            </a:r>
          </a:p>
          <a:p>
            <a:pPr>
              <a:lnSpc>
                <a:spcPct val="120000"/>
              </a:lnSpc>
              <a:spcBef>
                <a:spcPts val="624"/>
              </a:spcBef>
              <a:spcAft>
                <a:spcPts val="1800"/>
              </a:spcAft>
              <a:buClr>
                <a:schemeClr val="tx1"/>
              </a:buClr>
            </a:pPr>
            <a:r>
              <a:rPr lang="en-US" altLang="en-US" sz="2800" b="1" i="1" dirty="0"/>
              <a:t>7.65%</a:t>
            </a:r>
            <a:endParaRPr lang="en-US" altLang="en-US" sz="2800" i="1" dirty="0"/>
          </a:p>
          <a:p>
            <a:pPr marL="514350" indent="-514350">
              <a:lnSpc>
                <a:spcPct val="120000"/>
              </a:lnSpc>
              <a:spcBef>
                <a:spcPts val="624"/>
              </a:spcBef>
              <a:buFont typeface="+mj-lt"/>
              <a:buAutoNum type="arabicPeriod" startAt="3"/>
            </a:pPr>
            <a:r>
              <a:rPr lang="en-US" altLang="en-US" sz="2800" i="1" dirty="0"/>
              <a:t>An employer is required by law to withhold the additional Medicare tax from wages it pays to individuals in excess of $______ in a calendar year.</a:t>
            </a:r>
          </a:p>
          <a:p>
            <a:pPr>
              <a:lnSpc>
                <a:spcPct val="120000"/>
              </a:lnSpc>
              <a:spcBef>
                <a:spcPts val="624"/>
              </a:spcBef>
              <a:buClr>
                <a:schemeClr val="tx1"/>
              </a:buClr>
            </a:pPr>
            <a:r>
              <a:rPr lang="en-US" altLang="en-US" sz="2800" b="1" i="1" dirty="0"/>
              <a:t>$200,000</a:t>
            </a:r>
          </a:p>
        </p:txBody>
      </p:sp>
    </p:spTree>
    <p:extLst>
      <p:ext uri="{BB962C8B-B14F-4D97-AF65-F5344CB8AC3E}">
        <p14:creationId xmlns:p14="http://schemas.microsoft.com/office/powerpoint/2010/main" val="26626949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fontScale="90000"/>
          </a:bodyPr>
          <a:lstStyle/>
          <a:p>
            <a:r>
              <a:rPr lang="en-US" altLang="en-US" dirty="0"/>
              <a:t>Learning Objective #5: Self-employed Health Insurance Deduction </a:t>
            </a:r>
            <a:r>
              <a:rPr lang="en-US" altLang="en-US" sz="2000" dirty="0"/>
              <a:t>1 of 2</a:t>
            </a:r>
            <a:endParaRPr lang="en-US" sz="20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229600" cy="4419600"/>
          </a:xfrm>
        </p:spPr>
        <p:txBody>
          <a:bodyPr/>
          <a:lstStyle/>
          <a:p>
            <a:r>
              <a:rPr lang="en-US" dirty="0"/>
              <a:t>Self-employed individuals may be able to deduct 100% of self-employed health insurance payments.</a:t>
            </a:r>
          </a:p>
          <a:p>
            <a:r>
              <a:rPr lang="en-US" dirty="0"/>
              <a:t>The amount of the deduction may be limited in two respects:</a:t>
            </a:r>
          </a:p>
          <a:p>
            <a:pPr marL="457200" indent="-457200">
              <a:buFont typeface="Arial" panose="020B0604020202020204" pitchFamily="34" charset="0"/>
              <a:buChar char="•"/>
            </a:pPr>
            <a:r>
              <a:rPr lang="en-US" dirty="0"/>
              <a:t>First, taxpayers cannot take a deduction for the amount in excess of net earnings from self-employment from the trade or business under which coverage is provided.</a:t>
            </a:r>
          </a:p>
        </p:txBody>
      </p:sp>
    </p:spTree>
    <p:extLst>
      <p:ext uri="{BB962C8B-B14F-4D97-AF65-F5344CB8AC3E}">
        <p14:creationId xmlns:p14="http://schemas.microsoft.com/office/powerpoint/2010/main" val="31060115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fontScale="90000"/>
          </a:bodyPr>
          <a:lstStyle/>
          <a:p>
            <a:r>
              <a:rPr lang="en-US" altLang="en-US" dirty="0"/>
              <a:t>Learning Objective #5: Self-employed Health Insurance Deduction </a:t>
            </a:r>
            <a:r>
              <a:rPr lang="en-US" altLang="en-US" sz="2000" dirty="0"/>
              <a:t>2 of 2</a:t>
            </a:r>
            <a:endParaRPr lang="en-US" sz="20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382000" cy="4343400"/>
          </a:xfrm>
        </p:spPr>
        <p:txBody>
          <a:bodyPr/>
          <a:lstStyle/>
          <a:p>
            <a:r>
              <a:rPr lang="en-US" dirty="0"/>
              <a:t>The second limitation pertains to availability of other health insurance coverage.</a:t>
            </a:r>
          </a:p>
          <a:p>
            <a:pPr marL="457200" indent="-457200">
              <a:buFont typeface="Arial" panose="020B0604020202020204" pitchFamily="34" charset="0"/>
              <a:buChar char="•"/>
            </a:pPr>
            <a:r>
              <a:rPr lang="en-US" dirty="0"/>
              <a:t>If the taxpayer is entitled to participate in any subsidized health plan maintained by any employer of the taxpayer or of the taxpayer’s spouse, a deduction is not allowed.</a:t>
            </a:r>
          </a:p>
          <a:p>
            <a:pPr marL="457200" indent="-457200">
              <a:buFont typeface="Arial" panose="020B0604020202020204" pitchFamily="34" charset="0"/>
              <a:buChar char="•"/>
            </a:pPr>
            <a:r>
              <a:rPr lang="en-US" dirty="0"/>
              <a:t>Eligibility for alternative coverage is determined on a monthly basis.</a:t>
            </a:r>
          </a:p>
        </p:txBody>
      </p:sp>
    </p:spTree>
    <p:extLst>
      <p:ext uri="{BB962C8B-B14F-4D97-AF65-F5344CB8AC3E}">
        <p14:creationId xmlns:p14="http://schemas.microsoft.com/office/powerpoint/2010/main" val="3135854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pPr fontAlgn="auto">
              <a:spcAft>
                <a:spcPts val="0"/>
              </a:spcAft>
            </a:pPr>
            <a:r>
              <a:rPr lang="en-US" sz="3200" dirty="0"/>
              <a:t>Learning Objective #1: </a:t>
            </a:r>
            <a:r>
              <a:rPr lang="en-US" altLang="en-US" sz="3200" dirty="0"/>
              <a:t>Student Loan Interest </a:t>
            </a:r>
            <a:r>
              <a:rPr lang="en-US" altLang="en-US" sz="1800" dirty="0"/>
              <a:t>2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r>
              <a:rPr lang="en-US" dirty="0"/>
              <a:t>A “qualified” loan is one used solely to pay for “qualified” educational expenses.</a:t>
            </a:r>
          </a:p>
          <a:p>
            <a:pPr marL="457200" indent="-457200">
              <a:buFont typeface="Arial" panose="020B0604020202020204" pitchFamily="34" charset="0"/>
              <a:buChar char="•"/>
            </a:pPr>
            <a:r>
              <a:rPr lang="en-US" dirty="0"/>
              <a:t>Qualified education expenses are the costs of attendance at an eligible educational institution.</a:t>
            </a:r>
          </a:p>
          <a:p>
            <a:pPr marL="457200" indent="-457200">
              <a:buFont typeface="Arial" panose="020B0604020202020204" pitchFamily="34" charset="0"/>
              <a:buChar char="•"/>
            </a:pPr>
            <a:r>
              <a:rPr lang="en-US" dirty="0"/>
              <a:t>These costs include tuition, fees, books, supplies, equipment, room, board, transportation, and other necessary expenses of attendance.</a:t>
            </a:r>
          </a:p>
        </p:txBody>
      </p:sp>
    </p:spTree>
    <p:extLst>
      <p:ext uri="{BB962C8B-B14F-4D97-AF65-F5344CB8AC3E}">
        <p14:creationId xmlns:p14="http://schemas.microsoft.com/office/powerpoint/2010/main" val="15791285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a:xfrm>
            <a:off x="457200" y="76200"/>
            <a:ext cx="8229600" cy="1673466"/>
          </a:xfrm>
        </p:spPr>
        <p:txBody>
          <a:bodyPr>
            <a:normAutofit fontScale="90000"/>
          </a:bodyPr>
          <a:lstStyle/>
          <a:p>
            <a:r>
              <a:rPr lang="en-US" altLang="en-US" dirty="0"/>
              <a:t>Learning Objective #5: Self-employed Health Insurance Deduction Concept Check 4-5 </a:t>
            </a:r>
            <a:r>
              <a:rPr lang="en-US" altLang="en-US" sz="2000" dirty="0"/>
              <a:t>1 of 2</a:t>
            </a:r>
            <a:endParaRPr lang="en-US" sz="20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normAutofit/>
          </a:bodyPr>
          <a:lstStyle/>
          <a:p>
            <a:pPr marL="514350" indent="-514350">
              <a:buFont typeface="+mj-lt"/>
              <a:buAutoNum type="arabicPeriod"/>
            </a:pPr>
            <a:r>
              <a:rPr lang="en-US" altLang="en-US" i="1" dirty="0"/>
              <a:t>Self-employed individuals are allowed to take a for AGI deduction for up to 80% of the cost of their self-employed health insurance premiums</a:t>
            </a:r>
            <a:r>
              <a:rPr lang="en-US" altLang="en-US" i="1" dirty="0" smtClean="0"/>
              <a:t>. True </a:t>
            </a:r>
            <a:r>
              <a:rPr lang="en-US" altLang="en-US" i="1" dirty="0"/>
              <a:t>or False?</a:t>
            </a:r>
          </a:p>
          <a:p>
            <a:pPr>
              <a:spcAft>
                <a:spcPts val="1800"/>
              </a:spcAft>
              <a:buClr>
                <a:schemeClr val="tx1"/>
              </a:buClr>
            </a:pPr>
            <a:r>
              <a:rPr lang="en-US" altLang="en-US" b="1" i="1" dirty="0"/>
              <a:t>False</a:t>
            </a:r>
            <a:endParaRPr lang="en-US" altLang="en-US" i="1" dirty="0"/>
          </a:p>
          <a:p>
            <a:pPr marL="514350" indent="-514350">
              <a:buFont typeface="+mj-lt"/>
              <a:buAutoNum type="arabicPeriod" startAt="2"/>
            </a:pPr>
            <a:r>
              <a:rPr lang="en-US" altLang="en-US" i="1" dirty="0"/>
              <a:t>One limitation on this deduction is that taxpayers cannot deduct the premium cost that exceeds </a:t>
            </a:r>
            <a:r>
              <a:rPr lang="en-US" altLang="en-US" b="1" i="1" dirty="0"/>
              <a:t>gross</a:t>
            </a:r>
            <a:r>
              <a:rPr lang="en-US" altLang="en-US" i="1" dirty="0"/>
              <a:t> earnings from self-employment</a:t>
            </a:r>
            <a:r>
              <a:rPr lang="en-US" altLang="en-US" i="1" dirty="0" smtClean="0"/>
              <a:t>. True </a:t>
            </a:r>
            <a:r>
              <a:rPr lang="en-US" altLang="en-US" i="1" dirty="0"/>
              <a:t>or False?</a:t>
            </a:r>
          </a:p>
          <a:p>
            <a:pPr>
              <a:buClr>
                <a:schemeClr val="tx1"/>
              </a:buClr>
            </a:pPr>
            <a:r>
              <a:rPr lang="en-US" altLang="en-US" b="1" i="1" dirty="0"/>
              <a:t>False</a:t>
            </a:r>
          </a:p>
        </p:txBody>
      </p:sp>
    </p:spTree>
    <p:extLst>
      <p:ext uri="{BB962C8B-B14F-4D97-AF65-F5344CB8AC3E}">
        <p14:creationId xmlns:p14="http://schemas.microsoft.com/office/powerpoint/2010/main" val="30755116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fontScale="90000"/>
          </a:bodyPr>
          <a:lstStyle/>
          <a:p>
            <a:r>
              <a:rPr lang="en-US" altLang="en-US" dirty="0"/>
              <a:t>Learning Objective #5: Self-employed Health Insurance Deduction Concept Check 4-5 </a:t>
            </a:r>
            <a:r>
              <a:rPr lang="en-US" altLang="en-US" sz="2000" dirty="0"/>
              <a:t>2 of 2</a:t>
            </a:r>
            <a:endParaRPr lang="en-US" sz="20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normAutofit/>
          </a:bodyPr>
          <a:lstStyle/>
          <a:p>
            <a:pPr marL="514350" indent="-514350">
              <a:buFont typeface="+mj-lt"/>
              <a:buAutoNum type="arabicPeriod" startAt="3"/>
            </a:pPr>
            <a:r>
              <a:rPr lang="en-US" altLang="en-US" i="1" dirty="0"/>
              <a:t>Another limitation on this deduction is that eligible participation in a subsidized health plan offered by the employer of either the taxpayer or the taxpayer’s spouse will prohibit the deduction</a:t>
            </a:r>
            <a:r>
              <a:rPr lang="en-US" altLang="en-US" i="1" dirty="0" smtClean="0"/>
              <a:t>. True </a:t>
            </a:r>
            <a:r>
              <a:rPr lang="en-US" altLang="en-US" i="1" dirty="0"/>
              <a:t>or False?</a:t>
            </a:r>
          </a:p>
          <a:p>
            <a:pPr>
              <a:buClr>
                <a:schemeClr val="tx1"/>
              </a:buClr>
            </a:pPr>
            <a:r>
              <a:rPr lang="en-US" altLang="en-US" b="1" i="1" dirty="0"/>
              <a:t>True</a:t>
            </a:r>
          </a:p>
        </p:txBody>
      </p:sp>
    </p:spTree>
    <p:extLst>
      <p:ext uri="{BB962C8B-B14F-4D97-AF65-F5344CB8AC3E}">
        <p14:creationId xmlns:p14="http://schemas.microsoft.com/office/powerpoint/2010/main" val="17871873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r>
              <a:rPr lang="en-US" altLang="en-US" sz="3200" dirty="0"/>
              <a:t>Learning Objective #6: Penalty on Early Withdrawal of Savings</a:t>
            </a:r>
            <a:endParaRPr lang="en-US" sz="32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419600"/>
          </a:xfrm>
        </p:spPr>
        <p:txBody>
          <a:bodyPr/>
          <a:lstStyle/>
          <a:p>
            <a:r>
              <a:rPr lang="en-US" dirty="0"/>
              <a:t>If a taxpayer withdraws funds early from a time deposit account, like a CD, he or she may be subject to an early withdrawal penalty.</a:t>
            </a:r>
          </a:p>
          <a:p>
            <a:r>
              <a:rPr lang="en-US" dirty="0"/>
              <a:t>The taxpayer is entitled to report the penalty as a </a:t>
            </a:r>
            <a:r>
              <a:rPr lang="en-US" i="1" dirty="0"/>
              <a:t>for</a:t>
            </a:r>
            <a:r>
              <a:rPr lang="en-US" dirty="0"/>
              <a:t> AGI deduction on line 30 of the Schedule 1.</a:t>
            </a:r>
          </a:p>
          <a:p>
            <a:r>
              <a:rPr lang="en-US" dirty="0"/>
              <a:t>The amount of the penalty is reported on a Form 1099-INT, issued by the financial institution.</a:t>
            </a:r>
          </a:p>
        </p:txBody>
      </p:sp>
    </p:spTree>
    <p:extLst>
      <p:ext uri="{BB962C8B-B14F-4D97-AF65-F5344CB8AC3E}">
        <p14:creationId xmlns:p14="http://schemas.microsoft.com/office/powerpoint/2010/main" val="33463576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fontScale="90000"/>
          </a:bodyPr>
          <a:lstStyle/>
          <a:p>
            <a:r>
              <a:rPr lang="en-US" altLang="en-US" dirty="0"/>
              <a:t>Learning Objective #6: Penalty on Early Withdrawal of Savings Concept Check 4-6</a:t>
            </a:r>
            <a:endParaRPr lang="en-US"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229600" cy="4343400"/>
          </a:xfrm>
        </p:spPr>
        <p:txBody>
          <a:bodyPr>
            <a:normAutofit/>
          </a:bodyPr>
          <a:lstStyle/>
          <a:p>
            <a:pPr marL="514350" indent="-514350">
              <a:buFont typeface="+mj-lt"/>
              <a:buAutoNum type="arabicPeriod"/>
            </a:pPr>
            <a:r>
              <a:rPr lang="en-US" altLang="en-US" i="1" dirty="0"/>
              <a:t>The early withdrawal penalty is reported on Schedule 1 of Form 1040 and as an ___________ deduction.</a:t>
            </a:r>
          </a:p>
          <a:p>
            <a:pPr>
              <a:spcAft>
                <a:spcPts val="1800"/>
              </a:spcAft>
              <a:buClr>
                <a:schemeClr val="tx1"/>
              </a:buClr>
            </a:pPr>
            <a:r>
              <a:rPr lang="en-US" altLang="en-US" b="1" i="1" dirty="0"/>
              <a:t>above-the-line</a:t>
            </a:r>
            <a:endParaRPr lang="en-US" altLang="en-US" i="1" dirty="0"/>
          </a:p>
          <a:p>
            <a:pPr marL="514350" indent="-514350">
              <a:buFont typeface="+mj-lt"/>
              <a:buAutoNum type="arabicPeriod" startAt="2"/>
            </a:pPr>
            <a:r>
              <a:rPr lang="en-US" altLang="en-US" i="1" dirty="0"/>
              <a:t>The amount of the penalty is reported to the taxpayer by the financial institution on a Form___________.</a:t>
            </a:r>
          </a:p>
          <a:p>
            <a:pPr>
              <a:buClr>
                <a:schemeClr val="tx1"/>
              </a:buClr>
            </a:pPr>
            <a:r>
              <a:rPr lang="en-US" altLang="en-US" b="1" i="1" dirty="0"/>
              <a:t>1099-INT</a:t>
            </a:r>
          </a:p>
        </p:txBody>
      </p:sp>
    </p:spTree>
    <p:extLst>
      <p:ext uri="{BB962C8B-B14F-4D97-AF65-F5344CB8AC3E}">
        <p14:creationId xmlns:p14="http://schemas.microsoft.com/office/powerpoint/2010/main" val="24909831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a:xfrm>
            <a:off x="45720" y="152267"/>
            <a:ext cx="9052560" cy="1521333"/>
          </a:xfrm>
        </p:spPr>
        <p:txBody>
          <a:bodyPr/>
          <a:lstStyle/>
          <a:p>
            <a:r>
              <a:rPr lang="en-US" altLang="en-US" sz="3200" dirty="0"/>
              <a:t>Learning Objective #7: Alimony Paid </a:t>
            </a:r>
            <a:r>
              <a:rPr lang="en-US" altLang="en-US" sz="1800" dirty="0"/>
              <a:t>1 of 4</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828800"/>
            <a:ext cx="8305800" cy="4495800"/>
          </a:xfrm>
        </p:spPr>
        <p:txBody>
          <a:bodyPr>
            <a:normAutofit fontScale="77500" lnSpcReduction="20000"/>
          </a:bodyPr>
          <a:lstStyle/>
          <a:p>
            <a:pPr>
              <a:lnSpc>
                <a:spcPct val="120000"/>
              </a:lnSpc>
              <a:spcBef>
                <a:spcPts val="624"/>
              </a:spcBef>
            </a:pPr>
            <a:r>
              <a:rPr lang="en-US" b="1" dirty="0"/>
              <a:t>New Tax Law </a:t>
            </a:r>
            <a:r>
              <a:rPr lang="en-US" dirty="0"/>
              <a:t>Beginning in 2019, alimony will no longer be deductible by the payer spouse nor included in income of the recipient spouse. This rule will only apply to divorce or separation agreements executed after December 31, 2018 and will also affect those agreements executed on or before December 31, 2018, but modified after that date to include these new provisions.</a:t>
            </a:r>
          </a:p>
          <a:p>
            <a:pPr>
              <a:lnSpc>
                <a:spcPct val="120000"/>
              </a:lnSpc>
              <a:spcBef>
                <a:spcPts val="624"/>
              </a:spcBef>
            </a:pPr>
            <a:r>
              <a:rPr lang="en-US" dirty="0"/>
              <a:t>For those agreements that were executed on or before December 31, 2018, and were not subsequently modified after that date, the respective parties will still be able to deduct the payments and be required to include the payments in income until such time that the agreements expire.</a:t>
            </a:r>
          </a:p>
        </p:txBody>
      </p:sp>
    </p:spTree>
    <p:extLst>
      <p:ext uri="{BB962C8B-B14F-4D97-AF65-F5344CB8AC3E}">
        <p14:creationId xmlns:p14="http://schemas.microsoft.com/office/powerpoint/2010/main" val="36681247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a:xfrm>
            <a:off x="45720" y="152267"/>
            <a:ext cx="9052560" cy="1521333"/>
          </a:xfrm>
        </p:spPr>
        <p:txBody>
          <a:bodyPr/>
          <a:lstStyle/>
          <a:p>
            <a:r>
              <a:rPr lang="en-US" altLang="en-US" sz="3200" dirty="0"/>
              <a:t>Learning Objective #7: Alimony Paid </a:t>
            </a:r>
            <a:r>
              <a:rPr lang="en-US" altLang="en-US" sz="1800" dirty="0"/>
              <a:t>2 of 4</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828800"/>
            <a:ext cx="8229600" cy="4343400"/>
          </a:xfrm>
        </p:spPr>
        <p:txBody>
          <a:bodyPr/>
          <a:lstStyle/>
          <a:p>
            <a:r>
              <a:rPr lang="en-US" dirty="0"/>
              <a:t>Alimony is one of three potential payments that can exist in a divorce or legal separation.</a:t>
            </a:r>
          </a:p>
          <a:p>
            <a:r>
              <a:rPr lang="en-US" dirty="0"/>
              <a:t>Alimony, child support, property settlement</a:t>
            </a:r>
          </a:p>
          <a:p>
            <a:r>
              <a:rPr lang="en-US" dirty="0"/>
              <a:t>Only alimony has a tax consequence.</a:t>
            </a:r>
          </a:p>
          <a:p>
            <a:r>
              <a:rPr lang="en-US" dirty="0"/>
              <a:t>If payments properly qualify as alimony, the payments are deductible by the payer as a </a:t>
            </a:r>
            <a:r>
              <a:rPr lang="en-US" i="1" dirty="0"/>
              <a:t>for</a:t>
            </a:r>
            <a:r>
              <a:rPr lang="en-US" dirty="0"/>
              <a:t> AGI, or an above- the-line, deduction.</a:t>
            </a:r>
          </a:p>
        </p:txBody>
      </p:sp>
    </p:spTree>
    <p:extLst>
      <p:ext uri="{BB962C8B-B14F-4D97-AF65-F5344CB8AC3E}">
        <p14:creationId xmlns:p14="http://schemas.microsoft.com/office/powerpoint/2010/main" val="17646088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a:xfrm>
            <a:off x="45720" y="152267"/>
            <a:ext cx="9052560" cy="1521333"/>
          </a:xfrm>
        </p:spPr>
        <p:txBody>
          <a:bodyPr/>
          <a:lstStyle/>
          <a:p>
            <a:r>
              <a:rPr lang="en-US" altLang="en-US" sz="3200" dirty="0"/>
              <a:t>Learning Objective #7: Alimony Paid </a:t>
            </a:r>
            <a:r>
              <a:rPr lang="en-US" altLang="en-US" sz="1800" dirty="0"/>
              <a:t>3 of 4</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828800"/>
            <a:ext cx="8229600" cy="4495800"/>
          </a:xfrm>
        </p:spPr>
        <p:txBody>
          <a:bodyPr/>
          <a:lstStyle/>
          <a:p>
            <a:r>
              <a:rPr lang="en-US" dirty="0"/>
              <a:t>Alimony is a legal consequence requiring one spouse to make payments to support the other spouse.</a:t>
            </a:r>
          </a:p>
          <a:p>
            <a:r>
              <a:rPr lang="en-US" dirty="0"/>
              <a:t>In order to qualify as alimony:</a:t>
            </a:r>
          </a:p>
          <a:p>
            <a:pPr marL="457200" indent="-457200">
              <a:buFont typeface="Arial" panose="020B0604020202020204" pitchFamily="34" charset="0"/>
              <a:buChar char="•"/>
            </a:pPr>
            <a:r>
              <a:rPr lang="en-US" dirty="0"/>
              <a:t>a payment must be cash and,</a:t>
            </a:r>
          </a:p>
          <a:p>
            <a:pPr marL="457200" indent="-457200">
              <a:buFont typeface="Arial" panose="020B0604020202020204" pitchFamily="34" charset="0"/>
              <a:buChar char="•"/>
            </a:pPr>
            <a:r>
              <a:rPr lang="en-US" dirty="0"/>
              <a:t> must be required under the provisions of a decree of divorce or separate maintenance agreement.</a:t>
            </a:r>
          </a:p>
          <a:p>
            <a:pPr marL="457200" indent="-457200">
              <a:buFont typeface="Arial" panose="020B0604020202020204" pitchFamily="34" charset="0"/>
              <a:buChar char="•"/>
            </a:pPr>
            <a:r>
              <a:rPr lang="en-US" dirty="0"/>
              <a:t>All payments must end at the payee spouse’s death.</a:t>
            </a:r>
          </a:p>
        </p:txBody>
      </p:sp>
    </p:spTree>
    <p:extLst>
      <p:ext uri="{BB962C8B-B14F-4D97-AF65-F5344CB8AC3E}">
        <p14:creationId xmlns:p14="http://schemas.microsoft.com/office/powerpoint/2010/main" val="29432121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a:xfrm>
            <a:off x="45720" y="152267"/>
            <a:ext cx="9052560" cy="1521333"/>
          </a:xfrm>
        </p:spPr>
        <p:txBody>
          <a:bodyPr/>
          <a:lstStyle/>
          <a:p>
            <a:r>
              <a:rPr lang="en-US" altLang="en-US" sz="3200" dirty="0"/>
              <a:t>Learning Objective #7: Alimony Paid </a:t>
            </a:r>
            <a:r>
              <a:rPr lang="en-US" altLang="en-US" sz="1800" dirty="0"/>
              <a:t>4 of 4</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752600"/>
            <a:ext cx="8229600" cy="4648200"/>
          </a:xfrm>
        </p:spPr>
        <p:txBody>
          <a:bodyPr>
            <a:noAutofit/>
          </a:bodyPr>
          <a:lstStyle/>
          <a:p>
            <a:r>
              <a:rPr lang="en-US" dirty="0"/>
              <a:t>The recipient of the payments must include these payments as income on his or her tax return.</a:t>
            </a:r>
          </a:p>
          <a:p>
            <a:r>
              <a:rPr lang="en-US" dirty="0"/>
              <a:t>If alimony payments decrease sharply in the second or third year of payment, the payments may be subject to a recapture provision.</a:t>
            </a:r>
          </a:p>
          <a:p>
            <a:pPr marL="457200" indent="-457200">
              <a:buFont typeface="Arial" panose="020B0604020202020204" pitchFamily="34" charset="0"/>
              <a:buChar char="•"/>
            </a:pPr>
            <a:r>
              <a:rPr lang="en-US" dirty="0"/>
              <a:t>This relates to the concept of “substance over form”.</a:t>
            </a:r>
          </a:p>
          <a:p>
            <a:pPr marL="457200" indent="-457200">
              <a:buFont typeface="Arial" panose="020B0604020202020204" pitchFamily="34" charset="0"/>
              <a:buChar char="•"/>
            </a:pPr>
            <a:r>
              <a:rPr lang="en-US" dirty="0"/>
              <a:t>The recapture rules effectively reclassify payments from alimony to a property settlement.</a:t>
            </a:r>
          </a:p>
        </p:txBody>
      </p:sp>
    </p:spTree>
    <p:extLst>
      <p:ext uri="{BB962C8B-B14F-4D97-AF65-F5344CB8AC3E}">
        <p14:creationId xmlns:p14="http://schemas.microsoft.com/office/powerpoint/2010/main" val="30148877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r>
              <a:rPr lang="en-US" altLang="en-US" sz="3200" dirty="0"/>
              <a:t>Learning Objective #7: Alimony Paid Concept Check 4-7 </a:t>
            </a:r>
            <a:r>
              <a:rPr lang="en-US" altLang="en-US" sz="1800" dirty="0"/>
              <a:t>1 of 2</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229600" cy="4419600"/>
          </a:xfrm>
        </p:spPr>
        <p:txBody>
          <a:bodyPr>
            <a:normAutofit/>
          </a:bodyPr>
          <a:lstStyle/>
          <a:p>
            <a:pPr marL="514350" indent="-514350">
              <a:buFont typeface="+mj-lt"/>
              <a:buAutoNum type="arabicPeriod"/>
            </a:pPr>
            <a:r>
              <a:rPr lang="en-US" altLang="en-US" i="1" dirty="0"/>
              <a:t>Alimony may be paid in either cash or property, as long as the payments are made on a regular basis to a non-live-in ex-spouse. True or False?</a:t>
            </a:r>
          </a:p>
          <a:p>
            <a:pPr>
              <a:spcAft>
                <a:spcPts val="1800"/>
              </a:spcAft>
              <a:buClr>
                <a:schemeClr val="tx1"/>
              </a:buClr>
            </a:pPr>
            <a:r>
              <a:rPr lang="en-US" altLang="en-US" b="1" i="1" dirty="0"/>
              <a:t>False</a:t>
            </a:r>
            <a:endParaRPr lang="en-US" altLang="en-US" i="1" dirty="0"/>
          </a:p>
          <a:p>
            <a:pPr marL="514350" indent="-514350">
              <a:buFont typeface="+mj-lt"/>
              <a:buAutoNum type="arabicPeriod" startAt="2"/>
            </a:pPr>
            <a:r>
              <a:rPr lang="en-US" altLang="en-US" i="1" dirty="0"/>
              <a:t>For payments to qualify as alimony, the couple must be legally divorced at the time payments are made</a:t>
            </a:r>
            <a:r>
              <a:rPr lang="en-US" altLang="en-US" i="1" dirty="0" smtClean="0"/>
              <a:t>. True </a:t>
            </a:r>
            <a:r>
              <a:rPr lang="en-US" altLang="en-US" i="1" dirty="0"/>
              <a:t>or False?</a:t>
            </a:r>
          </a:p>
          <a:p>
            <a:pPr>
              <a:buClr>
                <a:schemeClr val="tx1"/>
              </a:buClr>
            </a:pPr>
            <a:r>
              <a:rPr lang="en-US" altLang="en-US" b="1" i="1" dirty="0"/>
              <a:t>False</a:t>
            </a:r>
          </a:p>
        </p:txBody>
      </p:sp>
    </p:spTree>
    <p:extLst>
      <p:ext uri="{BB962C8B-B14F-4D97-AF65-F5344CB8AC3E}">
        <p14:creationId xmlns:p14="http://schemas.microsoft.com/office/powerpoint/2010/main" val="12589136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lstStyle/>
          <a:p>
            <a:r>
              <a:rPr lang="en-US" altLang="en-US" sz="3200" dirty="0"/>
              <a:t>Learning Objective #7: Alimony Paid Concept Check 4-7 </a:t>
            </a:r>
            <a:r>
              <a:rPr lang="en-US" altLang="en-US" sz="1800" dirty="0"/>
              <a:t>2 of 2</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pPr marL="514350" indent="-514350">
              <a:buFont typeface="+mj-lt"/>
              <a:buAutoNum type="arabicPeriod" startAt="3"/>
            </a:pPr>
            <a:r>
              <a:rPr lang="en-US" altLang="en-US" sz="2800" i="1" dirty="0"/>
              <a:t>The goal of the alimony recapture rules is to properly define the substance of payments made to a former spouse to ensure proper tax treatment</a:t>
            </a:r>
            <a:r>
              <a:rPr lang="en-US" altLang="en-US" sz="2800" i="1" dirty="0" smtClean="0"/>
              <a:t>. True </a:t>
            </a:r>
            <a:r>
              <a:rPr lang="en-US" altLang="en-US" sz="2800" i="1" dirty="0"/>
              <a:t>or False?</a:t>
            </a:r>
          </a:p>
          <a:p>
            <a:pPr>
              <a:buClr>
                <a:schemeClr val="tx1"/>
              </a:buClr>
            </a:pPr>
            <a:r>
              <a:rPr lang="en-US" altLang="en-US" sz="2800" b="1" i="1" dirty="0"/>
              <a:t>True</a:t>
            </a:r>
          </a:p>
        </p:txBody>
      </p:sp>
    </p:spTree>
    <p:extLst>
      <p:ext uri="{BB962C8B-B14F-4D97-AF65-F5344CB8AC3E}">
        <p14:creationId xmlns:p14="http://schemas.microsoft.com/office/powerpoint/2010/main" val="3455043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pPr fontAlgn="auto">
              <a:spcAft>
                <a:spcPts val="0"/>
              </a:spcAft>
            </a:pPr>
            <a:r>
              <a:rPr lang="en-US" sz="3200" dirty="0"/>
              <a:t>Learning Objective #1: </a:t>
            </a:r>
            <a:r>
              <a:rPr lang="en-US" altLang="en-US" sz="3200" dirty="0"/>
              <a:t>Student Loan Interest </a:t>
            </a:r>
            <a:r>
              <a:rPr lang="en-US" altLang="en-US" sz="1800" dirty="0"/>
              <a:t>3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r>
              <a:rPr lang="en-US" dirty="0"/>
              <a:t>Qualified education expenses must be paid or incurred within a reasonable period before or after the loan date</a:t>
            </a:r>
          </a:p>
          <a:p>
            <a:r>
              <a:rPr lang="en-US" dirty="0"/>
              <a:t>Expenses must occur during the period the recipient was carrying at least half the normal full-time workload for the intended course of study.</a:t>
            </a:r>
          </a:p>
          <a:p>
            <a:r>
              <a:rPr lang="en-US" dirty="0"/>
              <a:t>The course of study can be either at the undergraduate or graduate level.</a:t>
            </a:r>
          </a:p>
        </p:txBody>
      </p:sp>
    </p:spTree>
    <p:extLst>
      <p:ext uri="{BB962C8B-B14F-4D97-AF65-F5344CB8AC3E}">
        <p14:creationId xmlns:p14="http://schemas.microsoft.com/office/powerpoint/2010/main" val="19390606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lstStyle/>
          <a:p>
            <a:r>
              <a:rPr lang="en-US" altLang="en-US" sz="3200" dirty="0"/>
              <a:t>Learning Objective #8: Educator Expenses </a:t>
            </a:r>
            <a:r>
              <a:rPr lang="en-US" altLang="en-US" sz="1800" dirty="0"/>
              <a:t>1 of 3</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r>
              <a:rPr lang="en-US" dirty="0"/>
              <a:t>Eligible educators can deduct up to $250 of qualified education expenses as a </a:t>
            </a:r>
            <a:r>
              <a:rPr lang="en-US" dirty="0" smtClean="0"/>
              <a:t>for AGI </a:t>
            </a:r>
            <a:r>
              <a:rPr lang="en-US" dirty="0"/>
              <a:t>deduction.</a:t>
            </a:r>
          </a:p>
          <a:p>
            <a:pPr marL="457200" indent="-457200">
              <a:buFont typeface="Arial" panose="020B0604020202020204" pitchFamily="34" charset="0"/>
              <a:buChar char="•"/>
            </a:pPr>
            <a:r>
              <a:rPr lang="en-US" dirty="0"/>
              <a:t>If the taxpayers’ filing status is married filing jointly and both individuals are eligible educators, the maximum deduction is $500.</a:t>
            </a:r>
          </a:p>
          <a:p>
            <a:pPr marL="457200" indent="-457200">
              <a:buFont typeface="Arial" panose="020B0604020202020204" pitchFamily="34" charset="0"/>
              <a:buChar char="•"/>
            </a:pPr>
            <a:r>
              <a:rPr lang="en-US" dirty="0"/>
              <a:t>but neither spouse can deduct more than $250 of his or her expenses.</a:t>
            </a:r>
          </a:p>
        </p:txBody>
      </p:sp>
    </p:spTree>
    <p:extLst>
      <p:ext uri="{BB962C8B-B14F-4D97-AF65-F5344CB8AC3E}">
        <p14:creationId xmlns:p14="http://schemas.microsoft.com/office/powerpoint/2010/main" val="31314874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lstStyle/>
          <a:p>
            <a:r>
              <a:rPr lang="en-US" altLang="en-US" sz="3200" dirty="0"/>
              <a:t>Learning Objective #8: Educator Expenses </a:t>
            </a:r>
            <a:r>
              <a:rPr lang="en-US" altLang="en-US" sz="1800" dirty="0"/>
              <a:t>2 of 3</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r>
              <a:rPr lang="en-US" dirty="0"/>
              <a:t>An eligible educator is a teacher, instructor, counselor, principal, or aide in a kindergarten through 12th grade school who devotes at least 900 hours in the school year to that job</a:t>
            </a:r>
          </a:p>
          <a:p>
            <a:pPr marL="457200" indent="-457200">
              <a:buFont typeface="Arial" panose="020B0604020202020204" pitchFamily="34" charset="0"/>
              <a:buChar char="•"/>
            </a:pPr>
            <a:r>
              <a:rPr lang="en-US" dirty="0"/>
              <a:t>Qualification under the 900-hour test is measured within the academic year.</a:t>
            </a:r>
          </a:p>
          <a:p>
            <a:pPr marL="457200" indent="-457200">
              <a:buFont typeface="Arial" panose="020B0604020202020204" pitchFamily="34" charset="0"/>
              <a:buChar char="•"/>
            </a:pPr>
            <a:r>
              <a:rPr lang="en-US" dirty="0"/>
              <a:t>The $250 deduction is measured in terms of the expenses paid during the calendar year.</a:t>
            </a:r>
          </a:p>
        </p:txBody>
      </p:sp>
    </p:spTree>
    <p:extLst>
      <p:ext uri="{BB962C8B-B14F-4D97-AF65-F5344CB8AC3E}">
        <p14:creationId xmlns:p14="http://schemas.microsoft.com/office/powerpoint/2010/main" val="33383702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lstStyle/>
          <a:p>
            <a:r>
              <a:rPr lang="en-US" altLang="en-US" sz="3200" dirty="0"/>
              <a:t>Learning Objective #8: Educator Expenses </a:t>
            </a:r>
            <a:r>
              <a:rPr lang="en-US" altLang="en-US" sz="1800" dirty="0"/>
              <a:t>3 of 3</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r>
              <a:rPr lang="en-US" dirty="0"/>
              <a:t>Qualified education expenses for the deduction are those for books, supplies, equipment (including computers and software), and other materials used in the classroom.</a:t>
            </a:r>
          </a:p>
          <a:p>
            <a:pPr marL="457200" indent="-457200">
              <a:buFont typeface="Arial" panose="020B0604020202020204" pitchFamily="34" charset="0"/>
              <a:buChar char="•"/>
            </a:pPr>
            <a:r>
              <a:rPr lang="en-US" dirty="0"/>
              <a:t>The expense must also be ordinary (common and accepted in the educational field) and necessary (helpful and appropriate).</a:t>
            </a:r>
          </a:p>
        </p:txBody>
      </p:sp>
    </p:spTree>
    <p:extLst>
      <p:ext uri="{BB962C8B-B14F-4D97-AF65-F5344CB8AC3E}">
        <p14:creationId xmlns:p14="http://schemas.microsoft.com/office/powerpoint/2010/main" val="34112268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r>
              <a:rPr lang="en-US" altLang="en-US" sz="3200" dirty="0"/>
              <a:t>Learning Objective #8: Educator Expenses Concept Check 4-8 </a:t>
            </a:r>
            <a:r>
              <a:rPr lang="en-US" altLang="en-US" sz="1800" dirty="0"/>
              <a:t>1 of 2</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normAutofit/>
          </a:bodyPr>
          <a:lstStyle/>
          <a:p>
            <a:pPr marL="514350" indent="-514350">
              <a:buFont typeface="+mj-lt"/>
              <a:buAutoNum type="arabicPeriod"/>
            </a:pPr>
            <a:r>
              <a:rPr lang="en-US" altLang="en-US" i="1" dirty="0"/>
              <a:t>To be eligible for the deduction, an educator must work a </a:t>
            </a:r>
            <a:r>
              <a:rPr lang="en-US" altLang="en-US" i="1" dirty="0" smtClean="0"/>
              <a:t>least _____ </a:t>
            </a:r>
            <a:r>
              <a:rPr lang="en-US" altLang="en-US" i="1" dirty="0"/>
              <a:t>hours in the job.</a:t>
            </a:r>
          </a:p>
          <a:p>
            <a:pPr>
              <a:spcAft>
                <a:spcPts val="1800"/>
              </a:spcAft>
            </a:pPr>
            <a:r>
              <a:rPr lang="en-US" altLang="en-US" b="1" i="1" dirty="0"/>
              <a:t>900</a:t>
            </a:r>
            <a:endParaRPr lang="en-US" altLang="en-US" i="1" dirty="0"/>
          </a:p>
          <a:p>
            <a:pPr marL="514350" indent="-514350">
              <a:buFont typeface="+mj-lt"/>
              <a:buAutoNum type="arabicPeriod" startAt="2"/>
            </a:pPr>
            <a:r>
              <a:rPr lang="en-US" altLang="en-US" i="1" dirty="0"/>
              <a:t>The maximum deduction for a couple who are both eligible educators and filing MFJ </a:t>
            </a:r>
            <a:r>
              <a:rPr lang="en-US" altLang="en-US" i="1" dirty="0" smtClean="0"/>
              <a:t>is ______.</a:t>
            </a:r>
            <a:endParaRPr lang="en-US" altLang="en-US" i="1" dirty="0"/>
          </a:p>
          <a:p>
            <a:r>
              <a:rPr lang="en-US" altLang="en-US" b="1" i="1" dirty="0"/>
              <a:t>$500</a:t>
            </a:r>
          </a:p>
        </p:txBody>
      </p:sp>
    </p:spTree>
    <p:extLst>
      <p:ext uri="{BB962C8B-B14F-4D97-AF65-F5344CB8AC3E}">
        <p14:creationId xmlns:p14="http://schemas.microsoft.com/office/powerpoint/2010/main" val="21777391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r>
              <a:rPr lang="en-US" altLang="en-US" sz="3200" dirty="0"/>
              <a:t>Learning Objective #8: Educator Expenses Concept Check 4-8 </a:t>
            </a:r>
            <a:r>
              <a:rPr lang="en-US" altLang="en-US" sz="1800" dirty="0"/>
              <a:t>2 of 2</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normAutofit/>
          </a:bodyPr>
          <a:lstStyle/>
          <a:p>
            <a:pPr marL="514350" indent="-514350">
              <a:buFont typeface="+mj-lt"/>
              <a:buAutoNum type="arabicPeriod" startAt="3"/>
            </a:pPr>
            <a:r>
              <a:rPr lang="en-US" altLang="en-US" i="1" dirty="0"/>
              <a:t>Expenses for _______ </a:t>
            </a:r>
            <a:r>
              <a:rPr lang="en-US" altLang="en-US" i="1" dirty="0" smtClean="0"/>
              <a:t>and ________ </a:t>
            </a:r>
            <a:r>
              <a:rPr lang="en-US" altLang="en-US" i="1" dirty="0"/>
              <a:t>do not qualify for this deduction.</a:t>
            </a:r>
          </a:p>
          <a:p>
            <a:r>
              <a:rPr lang="en-US" altLang="en-US" b="1" i="1" dirty="0"/>
              <a:t>Home Schooling; non-athletic supplies for health or PE classes.</a:t>
            </a:r>
          </a:p>
        </p:txBody>
      </p:sp>
    </p:spTree>
    <p:extLst>
      <p:ext uri="{BB962C8B-B14F-4D97-AF65-F5344CB8AC3E}">
        <p14:creationId xmlns:p14="http://schemas.microsoft.com/office/powerpoint/2010/main" val="1993772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pPr fontAlgn="auto">
              <a:spcAft>
                <a:spcPts val="0"/>
              </a:spcAft>
            </a:pPr>
            <a:r>
              <a:rPr lang="en-US" sz="3200" dirty="0"/>
              <a:t>Learning Objective #1: </a:t>
            </a:r>
            <a:r>
              <a:rPr lang="en-US" altLang="en-US" sz="3200" dirty="0"/>
              <a:t>Student Loan Interest </a:t>
            </a:r>
            <a:r>
              <a:rPr lang="en-US" altLang="en-US" sz="1800" dirty="0"/>
              <a:t>4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r>
              <a:rPr lang="en-US" dirty="0"/>
              <a:t>Deduction for student loan expense may be limited based on modified AGI of taxpayer.</a:t>
            </a:r>
          </a:p>
          <a:p>
            <a:pPr marL="457200" indent="-457200">
              <a:buFont typeface="Arial" panose="020B0604020202020204" pitchFamily="34" charset="0"/>
              <a:buChar char="•"/>
            </a:pPr>
            <a:r>
              <a:rPr lang="en-US" dirty="0"/>
              <a:t>Modified AGI is equal to AGI on the taxpayer’s tax return plus (a) any deduction for student loan interest, and (b) any foreign, U.S. possession, or Puerto Rican income excluded from taxable income (c) any deduction taken for tuition and fees (d) any deduction taken with regard to domestic activities production.</a:t>
            </a:r>
          </a:p>
        </p:txBody>
      </p:sp>
    </p:spTree>
    <p:extLst>
      <p:ext uri="{BB962C8B-B14F-4D97-AF65-F5344CB8AC3E}">
        <p14:creationId xmlns:p14="http://schemas.microsoft.com/office/powerpoint/2010/main" val="1609632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pPr fontAlgn="auto">
              <a:spcAft>
                <a:spcPts val="0"/>
              </a:spcAft>
            </a:pPr>
            <a:r>
              <a:rPr lang="en-US" sz="3200" dirty="0"/>
              <a:t>Learning Objective #1: </a:t>
            </a:r>
            <a:r>
              <a:rPr lang="en-US" altLang="en-US" sz="3200" dirty="0"/>
              <a:t>Student Loan Interest </a:t>
            </a:r>
            <a:r>
              <a:rPr lang="en-US" altLang="en-US" sz="1800" dirty="0"/>
              <a:t>5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r>
              <a:rPr lang="en-US" altLang="en-US" dirty="0"/>
              <a:t>The deductible amount of student loan interest is reduced when modified adjusted gross income reaches:</a:t>
            </a:r>
          </a:p>
          <a:p>
            <a:pPr marL="457200" indent="-457200">
              <a:buFont typeface="Arial" panose="020B0604020202020204" pitchFamily="34" charset="0"/>
              <a:buChar char="•"/>
            </a:pPr>
            <a:r>
              <a:rPr lang="en-US" altLang="en-US" dirty="0"/>
              <a:t> $135,000 on a joint return ($65,000 for a single return) and:</a:t>
            </a:r>
          </a:p>
          <a:p>
            <a:pPr marL="457200" indent="-457200">
              <a:buFont typeface="Arial" panose="020B0604020202020204" pitchFamily="34" charset="0"/>
              <a:buChar char="•"/>
            </a:pPr>
            <a:r>
              <a:rPr lang="en-US" altLang="en-US" dirty="0"/>
              <a:t> is totally eliminated when modified adjusted gross income reaches $165,000 ($80,000 for single returns).</a:t>
            </a:r>
          </a:p>
        </p:txBody>
      </p:sp>
    </p:spTree>
    <p:extLst>
      <p:ext uri="{BB962C8B-B14F-4D97-AF65-F5344CB8AC3E}">
        <p14:creationId xmlns:p14="http://schemas.microsoft.com/office/powerpoint/2010/main" val="25837264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pPr fontAlgn="auto">
              <a:spcAft>
                <a:spcPts val="0"/>
              </a:spcAft>
            </a:pPr>
            <a:r>
              <a:rPr lang="en-US" sz="3200" dirty="0"/>
              <a:t>Learning Objective #1: </a:t>
            </a:r>
            <a:r>
              <a:rPr lang="en-US" altLang="en-US" sz="3200" dirty="0"/>
              <a:t>Student Loan Interest </a:t>
            </a:r>
            <a:r>
              <a:rPr lang="en-US" altLang="en-US" sz="1800" dirty="0"/>
              <a:t>6 of 6</a:t>
            </a:r>
            <a:endParaRPr lang="en-US" sz="18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229600" cy="1828800"/>
          </a:xfrm>
        </p:spPr>
        <p:txBody>
          <a:bodyPr/>
          <a:lstStyle/>
          <a:p>
            <a:r>
              <a:rPr lang="en-US" dirty="0"/>
              <a:t>The formula for calculating the disallowed interest is:</a:t>
            </a:r>
          </a:p>
          <a:p>
            <a:pPr marL="457200" indent="-457200">
              <a:buFont typeface="Arial" panose="020B0604020202020204" pitchFamily="34" charset="0"/>
              <a:buChar char="•"/>
            </a:pPr>
            <a:r>
              <a:rPr lang="en-US" dirty="0"/>
              <a:t>Preliminary Deduction × Fraction (see below</a:t>
            </a:r>
            <a:r>
              <a:rPr lang="en-US" dirty="0" smtClean="0"/>
              <a:t>)   </a:t>
            </a:r>
            <a:r>
              <a:rPr lang="en-US" dirty="0"/>
              <a:t>= Disallowed </a:t>
            </a:r>
            <a:r>
              <a:rPr lang="en-US" dirty="0" smtClean="0"/>
              <a:t>Interest</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514790034"/>
              </p:ext>
            </p:extLst>
          </p:nvPr>
        </p:nvGraphicFramePr>
        <p:xfrm>
          <a:off x="860641" y="3886200"/>
          <a:ext cx="5387759" cy="2165350"/>
        </p:xfrm>
        <a:graphic>
          <a:graphicData uri="http://schemas.openxmlformats.org/presentationml/2006/ole">
            <mc:AlternateContent xmlns:mc="http://schemas.openxmlformats.org/markup-compatibility/2006">
              <mc:Choice xmlns:v="urn:schemas-microsoft-com:vml" Requires="v">
                <p:oleObj spid="_x0000_s1068" name="Equation" r:id="rId4" imgW="2336760" imgH="939600" progId="Equation.DSMT4">
                  <p:embed/>
                </p:oleObj>
              </mc:Choice>
              <mc:Fallback>
                <p:oleObj name="Equation" r:id="rId4" imgW="2336760" imgH="939600" progId="Equation.DSMT4">
                  <p:embed/>
                  <p:pic>
                    <p:nvPicPr>
                      <p:cNvPr id="0" name=""/>
                      <p:cNvPicPr/>
                      <p:nvPr/>
                    </p:nvPicPr>
                    <p:blipFill>
                      <a:blip r:embed="rId5"/>
                      <a:stretch>
                        <a:fillRect/>
                      </a:stretch>
                    </p:blipFill>
                    <p:spPr>
                      <a:xfrm>
                        <a:off x="860641" y="3886200"/>
                        <a:ext cx="5387759" cy="2165350"/>
                      </a:xfrm>
                      <a:prstGeom prst="rect">
                        <a:avLst/>
                      </a:prstGeom>
                    </p:spPr>
                  </p:pic>
                </p:oleObj>
              </mc:Fallback>
            </mc:AlternateContent>
          </a:graphicData>
        </a:graphic>
      </p:graphicFrame>
    </p:spTree>
    <p:extLst>
      <p:ext uri="{BB962C8B-B14F-4D97-AF65-F5344CB8AC3E}">
        <p14:creationId xmlns:p14="http://schemas.microsoft.com/office/powerpoint/2010/main" val="39049587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p:txBody>
          <a:bodyPr>
            <a:normAutofit/>
          </a:bodyPr>
          <a:lstStyle/>
          <a:p>
            <a:r>
              <a:rPr lang="en-US" sz="3200" dirty="0"/>
              <a:t>Student Loan Interest Wkst</a:t>
            </a:r>
          </a:p>
        </p:txBody>
      </p:sp>
      <p:pic>
        <p:nvPicPr>
          <p:cNvPr id="8" name="Picture 7">
            <a:extLst>
              <a:ext uri="{FF2B5EF4-FFF2-40B4-BE49-F238E27FC236}">
                <a16:creationId xmlns:a16="http://schemas.microsoft.com/office/drawing/2014/main" xmlns="" id="{87D5ECD5-35A9-4C6F-ABED-12BB370DF2AD}"/>
              </a:ext>
            </a:extLst>
          </p:cNvPr>
          <p:cNvPicPr>
            <a:picLocks noChangeAspect="1"/>
          </p:cNvPicPr>
          <p:nvPr/>
        </p:nvPicPr>
        <p:blipFill>
          <a:blip r:embed="rId3"/>
          <a:stretch>
            <a:fillRect/>
          </a:stretch>
        </p:blipFill>
        <p:spPr>
          <a:xfrm>
            <a:off x="1579418" y="1981200"/>
            <a:ext cx="5985164" cy="4114800"/>
          </a:xfrm>
          <a:prstGeom prst="rect">
            <a:avLst/>
          </a:prstGeom>
        </p:spPr>
      </p:pic>
    </p:spTree>
    <p:extLst>
      <p:ext uri="{BB962C8B-B14F-4D97-AF65-F5344CB8AC3E}">
        <p14:creationId xmlns:p14="http://schemas.microsoft.com/office/powerpoint/2010/main" val="457047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B3ED59B1-F273-4E7A-972C-9A33D42B036F}"/>
              </a:ext>
            </a:extLst>
          </p:cNvPr>
          <p:cNvSpPr>
            <a:spLocks noGrp="1"/>
          </p:cNvSpPr>
          <p:nvPr>
            <p:ph type="title"/>
          </p:nvPr>
        </p:nvSpPr>
        <p:spPr>
          <a:xfrm>
            <a:off x="45720" y="76200"/>
            <a:ext cx="9052560" cy="1673466"/>
          </a:xfrm>
        </p:spPr>
        <p:txBody>
          <a:bodyPr>
            <a:normAutofit/>
          </a:bodyPr>
          <a:lstStyle/>
          <a:p>
            <a:r>
              <a:rPr lang="en-US" sz="3200" dirty="0"/>
              <a:t>Learning Objective #1:</a:t>
            </a:r>
            <a:r>
              <a:rPr lang="en-US" altLang="en-US" sz="3200" dirty="0"/>
              <a:t>Student Loan Interest Concept Check 4-1 </a:t>
            </a:r>
            <a:r>
              <a:rPr lang="en-US" altLang="en-US" sz="2000" dirty="0"/>
              <a:t>1 of 2</a:t>
            </a:r>
            <a:endParaRPr lang="en-US" sz="2000" dirty="0"/>
          </a:p>
        </p:txBody>
      </p:sp>
      <p:sp>
        <p:nvSpPr>
          <p:cNvPr id="2" name="Content Placeholder 1">
            <a:extLst>
              <a:ext uri="{FF2B5EF4-FFF2-40B4-BE49-F238E27FC236}">
                <a16:creationId xmlns:a16="http://schemas.microsoft.com/office/drawing/2014/main" xmlns="" id="{C773297E-B82E-467D-ADF2-48B2BC41BAB7}"/>
              </a:ext>
            </a:extLst>
          </p:cNvPr>
          <p:cNvSpPr>
            <a:spLocks noGrp="1"/>
          </p:cNvSpPr>
          <p:nvPr>
            <p:ph sz="quarter" idx="10"/>
          </p:nvPr>
        </p:nvSpPr>
        <p:spPr>
          <a:xfrm>
            <a:off x="457200" y="1981200"/>
            <a:ext cx="8077200" cy="4572000"/>
          </a:xfrm>
        </p:spPr>
        <p:txBody>
          <a:bodyPr/>
          <a:lstStyle/>
          <a:p>
            <a:pPr marL="514350" indent="-514350">
              <a:buFont typeface="+mj-lt"/>
              <a:buAutoNum type="arabicPeriod"/>
            </a:pPr>
            <a:r>
              <a:rPr lang="en-US" altLang="en-US" i="1" dirty="0"/>
              <a:t>In order for the interest on a student loan to qualify for the deduction, the student must be enrolled at least___________.</a:t>
            </a:r>
          </a:p>
          <a:p>
            <a:pPr>
              <a:spcAft>
                <a:spcPts val="1800"/>
              </a:spcAft>
            </a:pPr>
            <a:r>
              <a:rPr lang="en-US" altLang="en-US" b="1" i="1" dirty="0"/>
              <a:t>Half-time</a:t>
            </a:r>
            <a:endParaRPr lang="en-US" altLang="en-US" i="1" dirty="0"/>
          </a:p>
          <a:p>
            <a:pPr marL="514350" indent="-514350">
              <a:buFont typeface="+mj-lt"/>
              <a:buAutoNum type="arabicPeriod" startAt="2"/>
            </a:pPr>
            <a:r>
              <a:rPr lang="en-US" altLang="en-US" i="1" dirty="0"/>
              <a:t>Under the student loan program, qualified education expenses </a:t>
            </a:r>
            <a:r>
              <a:rPr lang="en-US" altLang="en-US" i="1" dirty="0" smtClean="0"/>
              <a:t>include  __________, and </a:t>
            </a:r>
            <a:r>
              <a:rPr lang="en-US" altLang="en-US" i="1" dirty="0"/>
              <a:t>__________.</a:t>
            </a:r>
            <a:r>
              <a:rPr lang="en-US" altLang="en-US" dirty="0"/>
              <a:t> </a:t>
            </a:r>
          </a:p>
          <a:p>
            <a:r>
              <a:rPr lang="en-US" altLang="en-US" b="1" i="1" dirty="0"/>
              <a:t>Tuition and fees</a:t>
            </a:r>
          </a:p>
        </p:txBody>
      </p:sp>
    </p:spTree>
    <p:extLst>
      <p:ext uri="{BB962C8B-B14F-4D97-AF65-F5344CB8AC3E}">
        <p14:creationId xmlns:p14="http://schemas.microsoft.com/office/powerpoint/2010/main" val="235605847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4376</TotalTime>
  <Words>4740</Words>
  <Application>Microsoft Office PowerPoint</Application>
  <PresentationFormat>On-screen Show (4:3)</PresentationFormat>
  <Paragraphs>256</Paragraphs>
  <Slides>44</Slides>
  <Notes>30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46" baseType="lpstr">
      <vt:lpstr>1_Office Theme</vt:lpstr>
      <vt:lpstr>Equation</vt:lpstr>
      <vt:lpstr>Fundamentals of Taxation 2019 Edition Cruz, Deschamps, Niswander, Prendergast, Schisler</vt:lpstr>
      <vt:lpstr>Learning Objective #1: Student Loan Interest 1 of 6</vt:lpstr>
      <vt:lpstr>Learning Objective #1: Student Loan Interest 2 of 6</vt:lpstr>
      <vt:lpstr>Learning Objective #1: Student Loan Interest 3 of 6</vt:lpstr>
      <vt:lpstr>Learning Objective #1: Student Loan Interest 4 of 6</vt:lpstr>
      <vt:lpstr>Learning Objective #1: Student Loan Interest 5 of 6</vt:lpstr>
      <vt:lpstr>Learning Objective #1: Student Loan Interest 6 of 6</vt:lpstr>
      <vt:lpstr>Student Loan Interest Wkst</vt:lpstr>
      <vt:lpstr>Learning Objective #1:Student Loan Interest Concept Check 4-1 1 of 2</vt:lpstr>
      <vt:lpstr>Learning Objective #1:Student Loan Interest Concept Check 4-1 2 of 2</vt:lpstr>
      <vt:lpstr>Learning Objective #2: Health Savings Account Deduction 1 of 5</vt:lpstr>
      <vt:lpstr>Learning Objective #2: Health Savings Account Deduction 2 of 5</vt:lpstr>
      <vt:lpstr>Learning Objective #2: Health Savings Account Deduction 3 of 5</vt:lpstr>
      <vt:lpstr>Learning Objective #2: Health Savings Account Deduction 4 of 5</vt:lpstr>
      <vt:lpstr>Learning Objective #2: Health Savings Account Deduction 5 of 5</vt:lpstr>
      <vt:lpstr>Learning Objective #2: Health Savings Account Deduction Concept Check 4-2 1 of 2</vt:lpstr>
      <vt:lpstr>Learning Objective #2: Health Savings Account Deduction Concept Check 4-2 2 of 2</vt:lpstr>
      <vt:lpstr>Learning Objective #3: Military Moving Expenses 1 of 6</vt:lpstr>
      <vt:lpstr>Learning Objective #3: Military Moving Expenses 2 of 6</vt:lpstr>
      <vt:lpstr>Learning Objective #3: Military Moving Expenses 3 of 6</vt:lpstr>
      <vt:lpstr>Learning Objective #3: Military Moving Expenses 4 of 6</vt:lpstr>
      <vt:lpstr>Learning Objective #3: Military Moving Expenses 5 of 6</vt:lpstr>
      <vt:lpstr>Learning Objective #3: Military Moving Expenses 6 of 6</vt:lpstr>
      <vt:lpstr>Learning Objective #3: Military Moving Expenses Concept Check 4-3</vt:lpstr>
      <vt:lpstr>Learning Objective #4: Deduction for Half of Self-Employment Tax 1 of 2</vt:lpstr>
      <vt:lpstr>Learning Objective #4: Deduction for Half of Self-Employment Tax 2 of 2</vt:lpstr>
      <vt:lpstr>Learning Objective #4:Deduction for Half of Self-Employment Tax Concept Check 4-4</vt:lpstr>
      <vt:lpstr>Learning Objective #5: Self-employed Health Insurance Deduction 1 of 2</vt:lpstr>
      <vt:lpstr>Learning Objective #5: Self-employed Health Insurance Deduction 2 of 2</vt:lpstr>
      <vt:lpstr>Learning Objective #5: Self-employed Health Insurance Deduction Concept Check 4-5 1 of 2</vt:lpstr>
      <vt:lpstr>Learning Objective #5: Self-employed Health Insurance Deduction Concept Check 4-5 2 of 2</vt:lpstr>
      <vt:lpstr>Learning Objective #6: Penalty on Early Withdrawal of Savings</vt:lpstr>
      <vt:lpstr>Learning Objective #6: Penalty on Early Withdrawal of Savings Concept Check 4-6</vt:lpstr>
      <vt:lpstr>Learning Objective #7: Alimony Paid 1 of 4</vt:lpstr>
      <vt:lpstr>Learning Objective #7: Alimony Paid 2 of 4</vt:lpstr>
      <vt:lpstr>Learning Objective #7: Alimony Paid 3 of 4</vt:lpstr>
      <vt:lpstr>Learning Objective #7: Alimony Paid 4 of 4</vt:lpstr>
      <vt:lpstr>Learning Objective #7: Alimony Paid Concept Check 4-7 1 of 2</vt:lpstr>
      <vt:lpstr>Learning Objective #7: Alimony Paid Concept Check 4-7 2 of 2</vt:lpstr>
      <vt:lpstr>Learning Objective #8: Educator Expenses 1 of 3</vt:lpstr>
      <vt:lpstr>Learning Objective #8: Educator Expenses 2 of 3</vt:lpstr>
      <vt:lpstr>Learning Objective #8: Educator Expenses 3 of 3</vt:lpstr>
      <vt:lpstr>Learning Objective #8: Educator Expenses Concept Check 4-8 1 of 2</vt:lpstr>
      <vt:lpstr>Learning Objective #8: Educator Expenses Concept Check 4-8 2 of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 Adjustments for Adjusted Gross Income</dc:title>
  <dc:creator>Cruz;Deschamps;Niswander;Prendergast;Schisler</dc:creator>
  <cp:lastModifiedBy>CD</cp:lastModifiedBy>
  <cp:revision>1290</cp:revision>
  <dcterms:created xsi:type="dcterms:W3CDTF">2017-04-26T01:00:04Z</dcterms:created>
  <dcterms:modified xsi:type="dcterms:W3CDTF">2019-01-03T08:13:29Z</dcterms:modified>
</cp:coreProperties>
</file>