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36"/>
  </p:notesMasterIdLst>
  <p:handoutMasterIdLst>
    <p:handoutMasterId r:id="rId37"/>
  </p:handoutMasterIdLst>
  <p:sldIdLst>
    <p:sldId id="256" r:id="rId2"/>
    <p:sldId id="257"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4869"/>
    <a:srgbClr val="863D3E"/>
    <a:srgbClr val="405789"/>
    <a:srgbClr val="933F21"/>
    <a:srgbClr val="013E5B"/>
    <a:srgbClr val="3BA4DD"/>
    <a:srgbClr val="4E1446"/>
    <a:srgbClr val="000000"/>
    <a:srgbClr val="242328"/>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286" autoAdjust="0"/>
    <p:restoredTop sz="83893" autoAdjust="0"/>
  </p:normalViewPr>
  <p:slideViewPr>
    <p:cSldViewPr>
      <p:cViewPr varScale="1">
        <p:scale>
          <a:sx n="106" d="100"/>
          <a:sy n="106" d="100"/>
        </p:scale>
        <p:origin x="1074" y="114"/>
      </p:cViewPr>
      <p:guideLst>
        <p:guide orient="horz" pos="2160"/>
        <p:guide pos="2880"/>
      </p:guideLst>
    </p:cSldViewPr>
  </p:slideViewPr>
  <p:outlineViewPr>
    <p:cViewPr>
      <p:scale>
        <a:sx n="33" d="100"/>
        <a:sy n="33" d="100"/>
      </p:scale>
      <p:origin x="0" y="-7896"/>
    </p:cViewPr>
  </p:outlineViewPr>
  <p:notesTextViewPr>
    <p:cViewPr>
      <p:scale>
        <a:sx n="1" d="1"/>
        <a:sy n="1" d="1"/>
      </p:scale>
      <p:origin x="0" y="0"/>
    </p:cViewPr>
  </p:notesTextViewPr>
  <p:notesViewPr>
    <p:cSldViewPr>
      <p:cViewPr varScale="1">
        <p:scale>
          <a:sx n="80" d="100"/>
          <a:sy n="80" d="100"/>
        </p:scale>
        <p:origin x="-197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1A582A5-E592-4D56-958B-56E54152252B}" type="datetimeFigureOut">
              <a:rPr lang="en-US" smtClean="0"/>
              <a:pPr/>
              <a:t>1/2/2019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A02C072-76FC-4439-8E21-B179EA1F4A47}" type="slidenum">
              <a:rPr lang="en-US" smtClean="0"/>
              <a:pPr/>
              <a:t>‹#›</a:t>
            </a:fld>
            <a:endParaRPr lang="en-US"/>
          </a:p>
        </p:txBody>
      </p:sp>
    </p:spTree>
    <p:extLst>
      <p:ext uri="{BB962C8B-B14F-4D97-AF65-F5344CB8AC3E}">
        <p14:creationId xmlns:p14="http://schemas.microsoft.com/office/powerpoint/2010/main" val="2194185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88B3C75-08A5-4994-A3E6-7DBDB37BC5E8}" type="datetimeFigureOut">
              <a:rPr lang="en-US" smtClean="0"/>
              <a:pPr/>
              <a:t>1/2/2019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355D2A-133C-4D7D-81D4-14D33A91400E}" type="slidenum">
              <a:rPr lang="en-US" smtClean="0"/>
              <a:pPr/>
              <a:t>‹#›</a:t>
            </a:fld>
            <a:endParaRPr lang="en-US"/>
          </a:p>
        </p:txBody>
      </p:sp>
    </p:spTree>
    <p:extLst>
      <p:ext uri="{BB962C8B-B14F-4D97-AF65-F5344CB8AC3E}">
        <p14:creationId xmlns:p14="http://schemas.microsoft.com/office/powerpoint/2010/main" val="18109762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apter Opener">
    <p:spTree>
      <p:nvGrpSpPr>
        <p:cNvPr id="1" name=""/>
        <p:cNvGrpSpPr/>
        <p:nvPr/>
      </p:nvGrpSpPr>
      <p:grpSpPr>
        <a:xfrm>
          <a:off x="0" y="0"/>
          <a:ext cx="0" cy="0"/>
          <a:chOff x="0" y="0"/>
          <a:chExt cx="0" cy="0"/>
        </a:xfrm>
      </p:grpSpPr>
      <p:sp>
        <p:nvSpPr>
          <p:cNvPr id="2" name="Title 1"/>
          <p:cNvSpPr>
            <a:spLocks noGrp="1"/>
          </p:cNvSpPr>
          <p:nvPr>
            <p:ph type="ctrTitle"/>
          </p:nvPr>
        </p:nvSpPr>
        <p:spPr>
          <a:xfrm>
            <a:off x="76200" y="105156"/>
            <a:ext cx="8915400" cy="2028444"/>
          </a:xfrm>
        </p:spPr>
        <p:txBody>
          <a:bodyPr/>
          <a:lstStyle>
            <a:lvl1pPr algn="l">
              <a:buClr>
                <a:srgbClr val="000000"/>
              </a:buClr>
              <a:defRPr>
                <a:solidFill>
                  <a:srgbClr val="054869"/>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3" name="Subtitle 2"/>
          <p:cNvSpPr>
            <a:spLocks noGrp="1"/>
          </p:cNvSpPr>
          <p:nvPr>
            <p:ph type="subTitle" idx="1"/>
          </p:nvPr>
        </p:nvSpPr>
        <p:spPr>
          <a:xfrm>
            <a:off x="4343400" y="2248845"/>
            <a:ext cx="4158272" cy="3274711"/>
          </a:xfrm>
        </p:spPr>
        <p:txBody>
          <a:bodyPr vert="horz" lIns="91440" tIns="45720" rIns="91440" bIns="45720" rtlCol="0" anchor="ctr">
            <a:normAutofit/>
          </a:bodyPr>
          <a:lstStyle>
            <a:lvl1pPr algn="ctr">
              <a:buClr>
                <a:srgbClr val="000000"/>
              </a:buClr>
              <a:defRPr lang="en-US" sz="4400">
                <a:solidFill>
                  <a:srgbClr val="054869"/>
                </a:solidFill>
                <a:latin typeface="Verdana" panose="020B0604030504040204" pitchFamily="34" charset="0"/>
                <a:ea typeface="Verdana" pitchFamily="34" charset="0"/>
                <a:cs typeface="Verdana" panose="020B0604030504040204" pitchFamily="34" charset="0"/>
              </a:defRPr>
            </a:lvl1pPr>
          </a:lstStyle>
          <a:p>
            <a:pPr lvl="0">
              <a:spcBef>
                <a:spcPct val="0"/>
              </a:spcBef>
              <a:buNone/>
            </a:pPr>
            <a:r>
              <a:rPr lang="en-US" dirty="0"/>
              <a:t>Click to edit Master subtitle style</a:t>
            </a:r>
          </a:p>
        </p:txBody>
      </p:sp>
      <p:sp>
        <p:nvSpPr>
          <p:cNvPr id="10" name="Text Placeholder 9"/>
          <p:cNvSpPr>
            <a:spLocks noGrp="1"/>
          </p:cNvSpPr>
          <p:nvPr>
            <p:ph type="body" sz="quarter" idx="11"/>
          </p:nvPr>
        </p:nvSpPr>
        <p:spPr>
          <a:xfrm>
            <a:off x="609600" y="6172200"/>
            <a:ext cx="7924800" cy="609600"/>
          </a:xfrm>
        </p:spPr>
        <p:txBody>
          <a:bodyPr>
            <a:noAutofit/>
          </a:bodyPr>
          <a:lstStyle>
            <a:lvl1pPr algn="ctr">
              <a:buClr>
                <a:srgbClr val="000000"/>
              </a:buClr>
              <a:defRPr sz="1200">
                <a:solidFill>
                  <a:schemeClr val="tx1"/>
                </a:solidFill>
                <a:latin typeface="Arial" pitchFamily="34" charset="0"/>
                <a:cs typeface="Arial" pitchFamily="34" charset="0"/>
              </a:defRPr>
            </a:lvl1pPr>
            <a:lvl2pPr>
              <a:buClr>
                <a:srgbClr val="000000"/>
              </a:buClr>
              <a:defRPr sz="1200">
                <a:solidFill>
                  <a:schemeClr val="tx1"/>
                </a:solidFill>
              </a:defRPr>
            </a:lvl2pPr>
            <a:lvl3pPr>
              <a:buClr>
                <a:srgbClr val="000000"/>
              </a:buClr>
              <a:defRPr sz="1200">
                <a:solidFill>
                  <a:schemeClr val="tx1"/>
                </a:solidFill>
              </a:defRPr>
            </a:lvl3pPr>
            <a:lvl4pPr>
              <a:buClr>
                <a:srgbClr val="000000"/>
              </a:buClr>
              <a:defRPr sz="1200">
                <a:solidFill>
                  <a:schemeClr val="tx1"/>
                </a:solidFill>
              </a:defRPr>
            </a:lvl4pPr>
            <a:lvl5pPr>
              <a:buClr>
                <a:srgbClr val="000000"/>
              </a:buClr>
              <a:defRPr sz="1200">
                <a:solidFill>
                  <a:schemeClr val="tx1"/>
                </a:solidFill>
              </a:defRPr>
            </a:lvl5pPr>
          </a:lstStyle>
          <a:p>
            <a:pPr lvl="0"/>
            <a:endParaRPr lang="en-US" dirty="0"/>
          </a:p>
        </p:txBody>
      </p:sp>
    </p:spTree>
    <p:extLst>
      <p:ext uri="{BB962C8B-B14F-4D97-AF65-F5344CB8AC3E}">
        <p14:creationId xmlns:p14="http://schemas.microsoft.com/office/powerpoint/2010/main" val="9961707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Content">
    <p:spTree>
      <p:nvGrpSpPr>
        <p:cNvPr id="1" name=""/>
        <p:cNvGrpSpPr/>
        <p:nvPr/>
      </p:nvGrpSpPr>
      <p:grpSpPr>
        <a:xfrm>
          <a:off x="0" y="0"/>
          <a:ext cx="0" cy="0"/>
          <a:chOff x="0" y="0"/>
          <a:chExt cx="0" cy="0"/>
        </a:xfrm>
      </p:grpSpPr>
      <p:sp>
        <p:nvSpPr>
          <p:cNvPr id="6" name="Content Placeholder 5"/>
          <p:cNvSpPr>
            <a:spLocks noGrp="1"/>
          </p:cNvSpPr>
          <p:nvPr>
            <p:ph sz="quarter" idx="10"/>
          </p:nvPr>
        </p:nvSpPr>
        <p:spPr>
          <a:xfrm>
            <a:off x="457200" y="2514600"/>
            <a:ext cx="8077200" cy="1143000"/>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sz="2600"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8" name="Content Placeholder 7"/>
          <p:cNvSpPr>
            <a:spLocks noGrp="1"/>
          </p:cNvSpPr>
          <p:nvPr>
            <p:ph sz="quarter" idx="11"/>
          </p:nvPr>
        </p:nvSpPr>
        <p:spPr>
          <a:xfrm>
            <a:off x="457200" y="3962400"/>
            <a:ext cx="8001000" cy="990600"/>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sz="2600"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12" name="Text Placeholder 3"/>
          <p:cNvSpPr txBox="1">
            <a:spLocks/>
          </p:cNvSpPr>
          <p:nvPr userDrawn="1"/>
        </p:nvSpPr>
        <p:spPr>
          <a:xfrm>
            <a:off x="685800" y="6527132"/>
            <a:ext cx="7404100" cy="283885"/>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 2019 McGraw-Hill Education.</a:t>
            </a:r>
          </a:p>
        </p:txBody>
      </p:sp>
      <p:sp>
        <p:nvSpPr>
          <p:cNvPr id="13" name="Slide Number Placeholder 5"/>
          <p:cNvSpPr txBox="1">
            <a:spLocks/>
          </p:cNvSpPr>
          <p:nvPr userDrawn="1"/>
        </p:nvSpPr>
        <p:spPr>
          <a:xfrm>
            <a:off x="8312097" y="6477000"/>
            <a:ext cx="755703" cy="343501"/>
          </a:xfrm>
          <a:prstGeom prst="rect">
            <a:avLst/>
          </a:prstGeom>
        </p:spPr>
        <p:txBody>
          <a:bodyPr anchor="ctr"/>
          <a:lstStyle>
            <a:defPPr>
              <a:defRPr lang="en-US"/>
            </a:defPPr>
            <a:lvl1pPr algn="ctr">
              <a:defRPr sz="1200">
                <a:solidFill>
                  <a:prstClr val="black"/>
                </a:solidFill>
                <a:latin typeface="Verdana" panose="020B0604030504040204" pitchFamily="34" charset="0"/>
                <a:ea typeface="Verdana" panose="020B0604030504040204" pitchFamily="34" charset="0"/>
                <a:cs typeface="Verdana" panose="020B0604030504040204" pitchFamily="34" charset="0"/>
              </a:defRPr>
            </a:lvl1pPr>
            <a:lvl2pPr marL="742950" indent="-285750">
              <a:defRPr sz="2400">
                <a:latin typeface="Times" panose="02020603050405020304" pitchFamily="18" charset="0"/>
              </a:defRPr>
            </a:lvl2pPr>
            <a:lvl3pPr marL="1143000" indent="-228600">
              <a:defRPr sz="2400">
                <a:latin typeface="Times" panose="02020603050405020304" pitchFamily="18" charset="0"/>
              </a:defRPr>
            </a:lvl3pPr>
            <a:lvl4pPr marL="1600200" indent="-228600">
              <a:defRPr sz="2400">
                <a:latin typeface="Times" panose="02020603050405020304" pitchFamily="18" charset="0"/>
              </a:defRPr>
            </a:lvl4pPr>
            <a:lvl5pPr marL="2057400" indent="-228600">
              <a:defRPr sz="2400">
                <a:latin typeface="Times" panose="02020603050405020304" pitchFamily="18" charset="0"/>
              </a:defRPr>
            </a:lvl5pPr>
            <a:lvl6pPr marL="2514600" indent="-228600" eaLnBrk="0" fontAlgn="base" hangingPunct="0">
              <a:spcBef>
                <a:spcPct val="0"/>
              </a:spcBef>
              <a:spcAft>
                <a:spcPct val="0"/>
              </a:spcAft>
              <a:defRPr sz="2400">
                <a:latin typeface="Times" panose="02020603050405020304" pitchFamily="18" charset="0"/>
              </a:defRPr>
            </a:lvl6pPr>
            <a:lvl7pPr marL="2971800" indent="-228600" eaLnBrk="0" fontAlgn="base" hangingPunct="0">
              <a:spcBef>
                <a:spcPct val="0"/>
              </a:spcBef>
              <a:spcAft>
                <a:spcPct val="0"/>
              </a:spcAft>
              <a:defRPr sz="2400">
                <a:latin typeface="Times" panose="02020603050405020304" pitchFamily="18" charset="0"/>
              </a:defRPr>
            </a:lvl7pPr>
            <a:lvl8pPr marL="3429000" indent="-228600" eaLnBrk="0" fontAlgn="base" hangingPunct="0">
              <a:spcBef>
                <a:spcPct val="0"/>
              </a:spcBef>
              <a:spcAft>
                <a:spcPct val="0"/>
              </a:spcAft>
              <a:defRPr sz="2400">
                <a:latin typeface="Times" panose="02020603050405020304" pitchFamily="18" charset="0"/>
              </a:defRPr>
            </a:lvl8pPr>
            <a:lvl9pPr marL="3886200" indent="-228600" eaLnBrk="0" fontAlgn="base" hangingPunct="0">
              <a:spcBef>
                <a:spcPct val="0"/>
              </a:spcBef>
              <a:spcAft>
                <a:spcPct val="0"/>
              </a:spcAft>
              <a:defRPr sz="2400">
                <a:latin typeface="Times" panose="02020603050405020304" pitchFamily="18" charset="0"/>
              </a:defRPr>
            </a:lvl9pPr>
          </a:lstStyle>
          <a:p>
            <a:pPr lvl="0"/>
            <a:r>
              <a:rPr lang="en-US" dirty="0"/>
              <a:t>3-</a:t>
            </a:r>
            <a:fld id="{6F94BB01-2447-4377-8194-F82F4D072C18}" type="slidenum">
              <a:rPr lang="en-US" smtClean="0"/>
              <a:pPr lvl="0"/>
              <a:t>‹#›</a:t>
            </a:fld>
            <a:endParaRPr lang="en-US" dirty="0"/>
          </a:p>
        </p:txBody>
      </p:sp>
      <p:sp>
        <p:nvSpPr>
          <p:cNvPr id="9" name="Title Placeholder 1"/>
          <p:cNvSpPr>
            <a:spLocks noGrp="1"/>
          </p:cNvSpPr>
          <p:nvPr>
            <p:ph type="title"/>
          </p:nvPr>
        </p:nvSpPr>
        <p:spPr>
          <a:xfrm>
            <a:off x="457200" y="79134"/>
            <a:ext cx="8229600" cy="1673466"/>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4443294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6" name="Content Placeholder 5"/>
          <p:cNvSpPr>
            <a:spLocks noGrp="1"/>
          </p:cNvSpPr>
          <p:nvPr>
            <p:ph sz="quarter" idx="10"/>
          </p:nvPr>
        </p:nvSpPr>
        <p:spPr>
          <a:xfrm>
            <a:off x="464127" y="3429000"/>
            <a:ext cx="3429000" cy="1143000"/>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8" name="Content Placeholder 7"/>
          <p:cNvSpPr>
            <a:spLocks noGrp="1"/>
          </p:cNvSpPr>
          <p:nvPr>
            <p:ph sz="quarter" idx="11"/>
          </p:nvPr>
        </p:nvSpPr>
        <p:spPr>
          <a:xfrm>
            <a:off x="4578927" y="3429000"/>
            <a:ext cx="3193473" cy="967509"/>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9" name="Text Placeholder 3"/>
          <p:cNvSpPr txBox="1">
            <a:spLocks/>
          </p:cNvSpPr>
          <p:nvPr userDrawn="1"/>
        </p:nvSpPr>
        <p:spPr>
          <a:xfrm>
            <a:off x="685800" y="6527132"/>
            <a:ext cx="7404100" cy="283885"/>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 2019 McGraw-Hill Education.</a:t>
            </a:r>
          </a:p>
        </p:txBody>
      </p:sp>
      <p:sp>
        <p:nvSpPr>
          <p:cNvPr id="10" name="Slide Number Placeholder 5"/>
          <p:cNvSpPr txBox="1">
            <a:spLocks/>
          </p:cNvSpPr>
          <p:nvPr userDrawn="1"/>
        </p:nvSpPr>
        <p:spPr>
          <a:xfrm>
            <a:off x="8312097" y="6477000"/>
            <a:ext cx="755703" cy="343501"/>
          </a:xfrm>
          <a:prstGeom prst="rect">
            <a:avLst/>
          </a:prstGeom>
        </p:spPr>
        <p:txBody>
          <a:bodyPr anchor="ctr"/>
          <a:lstStyle>
            <a:defPPr>
              <a:defRPr lang="en-US"/>
            </a:defPPr>
            <a:lvl1pPr algn="ctr">
              <a:defRPr sz="1200">
                <a:solidFill>
                  <a:prstClr val="black"/>
                </a:solidFill>
                <a:latin typeface="Verdana" panose="020B0604030504040204" pitchFamily="34" charset="0"/>
                <a:ea typeface="Verdana" panose="020B0604030504040204" pitchFamily="34" charset="0"/>
                <a:cs typeface="Verdana" panose="020B0604030504040204" pitchFamily="34" charset="0"/>
              </a:defRPr>
            </a:lvl1pPr>
            <a:lvl2pPr marL="742950" indent="-285750">
              <a:defRPr sz="2400">
                <a:latin typeface="Times" panose="02020603050405020304" pitchFamily="18" charset="0"/>
              </a:defRPr>
            </a:lvl2pPr>
            <a:lvl3pPr marL="1143000" indent="-228600">
              <a:defRPr sz="2400">
                <a:latin typeface="Times" panose="02020603050405020304" pitchFamily="18" charset="0"/>
              </a:defRPr>
            </a:lvl3pPr>
            <a:lvl4pPr marL="1600200" indent="-228600">
              <a:defRPr sz="2400">
                <a:latin typeface="Times" panose="02020603050405020304" pitchFamily="18" charset="0"/>
              </a:defRPr>
            </a:lvl4pPr>
            <a:lvl5pPr marL="2057400" indent="-228600">
              <a:defRPr sz="2400">
                <a:latin typeface="Times" panose="02020603050405020304" pitchFamily="18" charset="0"/>
              </a:defRPr>
            </a:lvl5pPr>
            <a:lvl6pPr marL="2514600" indent="-228600" eaLnBrk="0" fontAlgn="base" hangingPunct="0">
              <a:spcBef>
                <a:spcPct val="0"/>
              </a:spcBef>
              <a:spcAft>
                <a:spcPct val="0"/>
              </a:spcAft>
              <a:defRPr sz="2400">
                <a:latin typeface="Times" panose="02020603050405020304" pitchFamily="18" charset="0"/>
              </a:defRPr>
            </a:lvl6pPr>
            <a:lvl7pPr marL="2971800" indent="-228600" eaLnBrk="0" fontAlgn="base" hangingPunct="0">
              <a:spcBef>
                <a:spcPct val="0"/>
              </a:spcBef>
              <a:spcAft>
                <a:spcPct val="0"/>
              </a:spcAft>
              <a:defRPr sz="2400">
                <a:latin typeface="Times" panose="02020603050405020304" pitchFamily="18" charset="0"/>
              </a:defRPr>
            </a:lvl7pPr>
            <a:lvl8pPr marL="3429000" indent="-228600" eaLnBrk="0" fontAlgn="base" hangingPunct="0">
              <a:spcBef>
                <a:spcPct val="0"/>
              </a:spcBef>
              <a:spcAft>
                <a:spcPct val="0"/>
              </a:spcAft>
              <a:defRPr sz="2400">
                <a:latin typeface="Times" panose="02020603050405020304" pitchFamily="18" charset="0"/>
              </a:defRPr>
            </a:lvl8pPr>
            <a:lvl9pPr marL="3886200" indent="-228600" eaLnBrk="0" fontAlgn="base" hangingPunct="0">
              <a:spcBef>
                <a:spcPct val="0"/>
              </a:spcBef>
              <a:spcAft>
                <a:spcPct val="0"/>
              </a:spcAft>
              <a:defRPr sz="2400">
                <a:latin typeface="Times" panose="02020603050405020304" pitchFamily="18" charset="0"/>
              </a:defRPr>
            </a:lvl9pPr>
          </a:lstStyle>
          <a:p>
            <a:pPr lvl="0"/>
            <a:r>
              <a:rPr lang="en-US" dirty="0"/>
              <a:t>3-</a:t>
            </a:r>
            <a:fld id="{6F94BB01-2447-4377-8194-F82F4D072C18}" type="slidenum">
              <a:rPr lang="en-US" smtClean="0"/>
              <a:pPr lvl="0"/>
              <a:t>‹#›</a:t>
            </a:fld>
            <a:endParaRPr lang="en-US" dirty="0"/>
          </a:p>
        </p:txBody>
      </p:sp>
      <p:sp>
        <p:nvSpPr>
          <p:cNvPr id="14" name="Content Placeholder 5"/>
          <p:cNvSpPr>
            <a:spLocks noGrp="1"/>
          </p:cNvSpPr>
          <p:nvPr>
            <p:ph sz="quarter" idx="12"/>
          </p:nvPr>
        </p:nvSpPr>
        <p:spPr>
          <a:xfrm>
            <a:off x="457200" y="5638800"/>
            <a:ext cx="3429000" cy="1143000"/>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12" name="Title Placeholder 1"/>
          <p:cNvSpPr>
            <a:spLocks noGrp="1"/>
          </p:cNvSpPr>
          <p:nvPr>
            <p:ph type="title"/>
          </p:nvPr>
        </p:nvSpPr>
        <p:spPr>
          <a:xfrm>
            <a:off x="457200" y="79134"/>
            <a:ext cx="8229600" cy="1673466"/>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23040881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ppendix_Slide">
    <p:spTree>
      <p:nvGrpSpPr>
        <p:cNvPr id="1" name=""/>
        <p:cNvGrpSpPr/>
        <p:nvPr/>
      </p:nvGrpSpPr>
      <p:grpSpPr>
        <a:xfrm>
          <a:off x="0" y="0"/>
          <a:ext cx="0" cy="0"/>
          <a:chOff x="0" y="0"/>
          <a:chExt cx="0" cy="0"/>
        </a:xfrm>
      </p:grpSpPr>
      <p:sp>
        <p:nvSpPr>
          <p:cNvPr id="4" name="Title 3"/>
          <p:cNvSpPr>
            <a:spLocks noGrp="1"/>
          </p:cNvSpPr>
          <p:nvPr>
            <p:ph type="title"/>
          </p:nvPr>
        </p:nvSpPr>
        <p:spPr>
          <a:xfrm>
            <a:off x="457200" y="2895600"/>
            <a:ext cx="8229600" cy="1143000"/>
          </a:xfrm>
        </p:spPr>
        <p:txBody>
          <a:bodyPr/>
          <a:lstStyle>
            <a:lvl1pPr>
              <a:defRPr>
                <a:solidFill>
                  <a:srgbClr val="054869"/>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12" name="Text Placeholder 3"/>
          <p:cNvSpPr txBox="1">
            <a:spLocks/>
          </p:cNvSpPr>
          <p:nvPr userDrawn="1"/>
        </p:nvSpPr>
        <p:spPr>
          <a:xfrm>
            <a:off x="685800" y="6527132"/>
            <a:ext cx="7404100" cy="283885"/>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 2019 McGraw-Hill Education.</a:t>
            </a:r>
          </a:p>
        </p:txBody>
      </p:sp>
      <p:sp>
        <p:nvSpPr>
          <p:cNvPr id="13" name="Slide Number Placeholder 5"/>
          <p:cNvSpPr txBox="1">
            <a:spLocks/>
          </p:cNvSpPr>
          <p:nvPr userDrawn="1"/>
        </p:nvSpPr>
        <p:spPr>
          <a:xfrm>
            <a:off x="8312097" y="6477000"/>
            <a:ext cx="755703" cy="343501"/>
          </a:xfrm>
          <a:prstGeom prst="rect">
            <a:avLst/>
          </a:prstGeom>
        </p:spPr>
        <p:txBody>
          <a:bodyPr anchor="ctr"/>
          <a:lstStyle>
            <a:defPPr>
              <a:defRPr lang="en-US"/>
            </a:defPPr>
            <a:lvl1pPr algn="ctr">
              <a:defRPr sz="1200">
                <a:solidFill>
                  <a:prstClr val="black"/>
                </a:solidFill>
                <a:latin typeface="Verdana" panose="020B0604030504040204" pitchFamily="34" charset="0"/>
                <a:ea typeface="Verdana" panose="020B0604030504040204" pitchFamily="34" charset="0"/>
                <a:cs typeface="Verdana" panose="020B0604030504040204" pitchFamily="34" charset="0"/>
              </a:defRPr>
            </a:lvl1pPr>
            <a:lvl2pPr marL="742950" indent="-285750">
              <a:defRPr sz="2400">
                <a:latin typeface="Times" panose="02020603050405020304" pitchFamily="18" charset="0"/>
              </a:defRPr>
            </a:lvl2pPr>
            <a:lvl3pPr marL="1143000" indent="-228600">
              <a:defRPr sz="2400">
                <a:latin typeface="Times" panose="02020603050405020304" pitchFamily="18" charset="0"/>
              </a:defRPr>
            </a:lvl3pPr>
            <a:lvl4pPr marL="1600200" indent="-228600">
              <a:defRPr sz="2400">
                <a:latin typeface="Times" panose="02020603050405020304" pitchFamily="18" charset="0"/>
              </a:defRPr>
            </a:lvl4pPr>
            <a:lvl5pPr marL="2057400" indent="-228600">
              <a:defRPr sz="2400">
                <a:latin typeface="Times" panose="02020603050405020304" pitchFamily="18" charset="0"/>
              </a:defRPr>
            </a:lvl5pPr>
            <a:lvl6pPr marL="2514600" indent="-228600" eaLnBrk="0" fontAlgn="base" hangingPunct="0">
              <a:spcBef>
                <a:spcPct val="0"/>
              </a:spcBef>
              <a:spcAft>
                <a:spcPct val="0"/>
              </a:spcAft>
              <a:defRPr sz="2400">
                <a:latin typeface="Times" panose="02020603050405020304" pitchFamily="18" charset="0"/>
              </a:defRPr>
            </a:lvl6pPr>
            <a:lvl7pPr marL="2971800" indent="-228600" eaLnBrk="0" fontAlgn="base" hangingPunct="0">
              <a:spcBef>
                <a:spcPct val="0"/>
              </a:spcBef>
              <a:spcAft>
                <a:spcPct val="0"/>
              </a:spcAft>
              <a:defRPr sz="2400">
                <a:latin typeface="Times" panose="02020603050405020304" pitchFamily="18" charset="0"/>
              </a:defRPr>
            </a:lvl7pPr>
            <a:lvl8pPr marL="3429000" indent="-228600" eaLnBrk="0" fontAlgn="base" hangingPunct="0">
              <a:spcBef>
                <a:spcPct val="0"/>
              </a:spcBef>
              <a:spcAft>
                <a:spcPct val="0"/>
              </a:spcAft>
              <a:defRPr sz="2400">
                <a:latin typeface="Times" panose="02020603050405020304" pitchFamily="18" charset="0"/>
              </a:defRPr>
            </a:lvl8pPr>
            <a:lvl9pPr marL="3886200" indent="-228600" eaLnBrk="0" fontAlgn="base" hangingPunct="0">
              <a:spcBef>
                <a:spcPct val="0"/>
              </a:spcBef>
              <a:spcAft>
                <a:spcPct val="0"/>
              </a:spcAft>
              <a:defRPr sz="2400">
                <a:latin typeface="Times" panose="02020603050405020304" pitchFamily="18" charset="0"/>
              </a:defRPr>
            </a:lvl9pPr>
          </a:lstStyle>
          <a:p>
            <a:pPr lvl="0"/>
            <a:r>
              <a:rPr lang="en-US" dirty="0"/>
              <a:t>3-</a:t>
            </a:r>
            <a:fld id="{6F94BB01-2447-4377-8194-F82F4D072C18}" type="slidenum">
              <a:rPr lang="en-US" smtClean="0"/>
              <a:pPr lvl="0"/>
              <a:t>‹#›</a:t>
            </a:fld>
            <a:endParaRPr lang="en-US" dirty="0"/>
          </a:p>
        </p:txBody>
      </p:sp>
    </p:spTree>
    <p:extLst>
      <p:ext uri="{BB962C8B-B14F-4D97-AF65-F5344CB8AC3E}">
        <p14:creationId xmlns:p14="http://schemas.microsoft.com/office/powerpoint/2010/main" val="4269274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Above Title">
    <p:spTree>
      <p:nvGrpSpPr>
        <p:cNvPr id="1" name=""/>
        <p:cNvGrpSpPr/>
        <p:nvPr/>
      </p:nvGrpSpPr>
      <p:grpSpPr>
        <a:xfrm>
          <a:off x="0" y="0"/>
          <a:ext cx="0" cy="0"/>
          <a:chOff x="0" y="0"/>
          <a:chExt cx="0" cy="0"/>
        </a:xfrm>
      </p:grpSpPr>
      <p:sp>
        <p:nvSpPr>
          <p:cNvPr id="4" name="Title 3"/>
          <p:cNvSpPr>
            <a:spLocks noGrp="1"/>
          </p:cNvSpPr>
          <p:nvPr>
            <p:ph type="title"/>
          </p:nvPr>
        </p:nvSpPr>
        <p:spPr>
          <a:xfrm>
            <a:off x="457200" y="2895600"/>
            <a:ext cx="8229600" cy="1143000"/>
          </a:xfrm>
        </p:spPr>
        <p:txBody>
          <a:bodyPr/>
          <a:lstStyle>
            <a:lvl1pPr>
              <a:defRPr>
                <a:solidFill>
                  <a:srgbClr val="054869"/>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12" name="Text Placeholder 3"/>
          <p:cNvSpPr txBox="1">
            <a:spLocks/>
          </p:cNvSpPr>
          <p:nvPr userDrawn="1"/>
        </p:nvSpPr>
        <p:spPr>
          <a:xfrm>
            <a:off x="685800" y="6527132"/>
            <a:ext cx="7404100" cy="283885"/>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 2019 McGraw-Hill Education.</a:t>
            </a:r>
          </a:p>
        </p:txBody>
      </p:sp>
      <p:sp>
        <p:nvSpPr>
          <p:cNvPr id="13" name="Slide Number Placeholder 5"/>
          <p:cNvSpPr txBox="1">
            <a:spLocks/>
          </p:cNvSpPr>
          <p:nvPr userDrawn="1"/>
        </p:nvSpPr>
        <p:spPr>
          <a:xfrm>
            <a:off x="8312097" y="6477000"/>
            <a:ext cx="755703" cy="343501"/>
          </a:xfrm>
          <a:prstGeom prst="rect">
            <a:avLst/>
          </a:prstGeom>
        </p:spPr>
        <p:txBody>
          <a:bodyPr anchor="ctr"/>
          <a:lstStyle>
            <a:defPPr>
              <a:defRPr lang="en-US"/>
            </a:defPPr>
            <a:lvl1pPr algn="ctr">
              <a:defRPr sz="1200">
                <a:solidFill>
                  <a:prstClr val="black"/>
                </a:solidFill>
                <a:latin typeface="Verdana" panose="020B0604030504040204" pitchFamily="34" charset="0"/>
                <a:ea typeface="Verdana" panose="020B0604030504040204" pitchFamily="34" charset="0"/>
                <a:cs typeface="Verdana" panose="020B0604030504040204" pitchFamily="34" charset="0"/>
              </a:defRPr>
            </a:lvl1pPr>
            <a:lvl2pPr marL="742950" indent="-285750">
              <a:defRPr sz="2400">
                <a:latin typeface="Times" panose="02020603050405020304" pitchFamily="18" charset="0"/>
              </a:defRPr>
            </a:lvl2pPr>
            <a:lvl3pPr marL="1143000" indent="-228600">
              <a:defRPr sz="2400">
                <a:latin typeface="Times" panose="02020603050405020304" pitchFamily="18" charset="0"/>
              </a:defRPr>
            </a:lvl3pPr>
            <a:lvl4pPr marL="1600200" indent="-228600">
              <a:defRPr sz="2400">
                <a:latin typeface="Times" panose="02020603050405020304" pitchFamily="18" charset="0"/>
              </a:defRPr>
            </a:lvl4pPr>
            <a:lvl5pPr marL="2057400" indent="-228600">
              <a:defRPr sz="2400">
                <a:latin typeface="Times" panose="02020603050405020304" pitchFamily="18" charset="0"/>
              </a:defRPr>
            </a:lvl5pPr>
            <a:lvl6pPr marL="2514600" indent="-228600" eaLnBrk="0" fontAlgn="base" hangingPunct="0">
              <a:spcBef>
                <a:spcPct val="0"/>
              </a:spcBef>
              <a:spcAft>
                <a:spcPct val="0"/>
              </a:spcAft>
              <a:defRPr sz="2400">
                <a:latin typeface="Times" panose="02020603050405020304" pitchFamily="18" charset="0"/>
              </a:defRPr>
            </a:lvl6pPr>
            <a:lvl7pPr marL="2971800" indent="-228600" eaLnBrk="0" fontAlgn="base" hangingPunct="0">
              <a:spcBef>
                <a:spcPct val="0"/>
              </a:spcBef>
              <a:spcAft>
                <a:spcPct val="0"/>
              </a:spcAft>
              <a:defRPr sz="2400">
                <a:latin typeface="Times" panose="02020603050405020304" pitchFamily="18" charset="0"/>
              </a:defRPr>
            </a:lvl7pPr>
            <a:lvl8pPr marL="3429000" indent="-228600" eaLnBrk="0" fontAlgn="base" hangingPunct="0">
              <a:spcBef>
                <a:spcPct val="0"/>
              </a:spcBef>
              <a:spcAft>
                <a:spcPct val="0"/>
              </a:spcAft>
              <a:defRPr sz="2400">
                <a:latin typeface="Times" panose="02020603050405020304" pitchFamily="18" charset="0"/>
              </a:defRPr>
            </a:lvl8pPr>
            <a:lvl9pPr marL="3886200" indent="-228600" eaLnBrk="0" fontAlgn="base" hangingPunct="0">
              <a:spcBef>
                <a:spcPct val="0"/>
              </a:spcBef>
              <a:spcAft>
                <a:spcPct val="0"/>
              </a:spcAft>
              <a:defRPr sz="2400">
                <a:latin typeface="Times" panose="02020603050405020304" pitchFamily="18" charset="0"/>
              </a:defRPr>
            </a:lvl9pPr>
          </a:lstStyle>
          <a:p>
            <a:pPr lvl="0"/>
            <a:r>
              <a:rPr lang="en-US" dirty="0"/>
              <a:t>3-</a:t>
            </a:r>
            <a:fld id="{6F94BB01-2447-4377-8194-F82F4D072C18}" type="slidenum">
              <a:rPr lang="en-US" smtClean="0"/>
              <a:pPr lvl="0"/>
              <a:t>‹#›</a:t>
            </a:fld>
            <a:endParaRPr lang="en-US" dirty="0"/>
          </a:p>
        </p:txBody>
      </p:sp>
    </p:spTree>
    <p:extLst>
      <p:ext uri="{BB962C8B-B14F-4D97-AF65-F5344CB8AC3E}">
        <p14:creationId xmlns:p14="http://schemas.microsoft.com/office/powerpoint/2010/main" val="224269852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Tree>
    <p:extLst>
      <p:ext uri="{BB962C8B-B14F-4D97-AF65-F5344CB8AC3E}">
        <p14:creationId xmlns:p14="http://schemas.microsoft.com/office/powerpoint/2010/main" val="568311783"/>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Lst>
  <p:txStyles>
    <p:titleStyle>
      <a:lvl1pPr algn="ctr" defTabSz="914400" rtl="0" eaLnBrk="1" latinLnBrk="0" hangingPunct="1">
        <a:spcBef>
          <a:spcPct val="0"/>
        </a:spcBef>
        <a:buNone/>
        <a:defRPr sz="3600" kern="1200">
          <a:solidFill>
            <a:srgbClr val="054869"/>
          </a:solidFill>
          <a:latin typeface="Verdana" panose="020B0604030504040204" pitchFamily="34" charset="0"/>
          <a:ea typeface="Verdana" panose="020B0604030504040204" pitchFamily="34" charset="0"/>
          <a:cs typeface="Verdana" panose="020B0604030504040204" pitchFamily="34" charset="0"/>
        </a:defRPr>
      </a:lvl1pPr>
    </p:titleStyle>
    <p:bodyStyle>
      <a:lvl1pPr marL="0" indent="0" algn="l" defTabSz="914400" rtl="0" eaLnBrk="1" latinLnBrk="0" hangingPunct="1">
        <a:spcBef>
          <a:spcPct val="20000"/>
        </a:spcBef>
        <a:buClr>
          <a:srgbClr val="054869"/>
        </a:buClr>
        <a:buFont typeface="Arial" pitchFamily="34" charset="0"/>
        <a:buNone/>
        <a:defRPr lang="en-US" sz="26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806450" indent="-349250" algn="l" defTabSz="914400" rtl="0" eaLnBrk="1" latinLnBrk="0" hangingPunct="1">
        <a:spcBef>
          <a:spcPct val="20000"/>
        </a:spcBef>
        <a:buClr>
          <a:srgbClr val="054869"/>
        </a:buClr>
        <a:buFont typeface="Arial" pitchFamily="34" charset="0"/>
        <a:buChar char="•"/>
        <a:defRPr lang="en-US" sz="26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263650" indent="-349250" algn="l" defTabSz="914400" rtl="0" eaLnBrk="1" latinLnBrk="0" hangingPunct="1">
        <a:spcBef>
          <a:spcPct val="20000"/>
        </a:spcBef>
        <a:buClr>
          <a:srgbClr val="054869"/>
        </a:buClr>
        <a:buFont typeface="Arial" pitchFamily="34" charset="0"/>
        <a:buChar char="•"/>
        <a:defRPr lang="en-US" sz="22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720850" indent="-349250" algn="l" defTabSz="914400" rtl="0" eaLnBrk="1" latinLnBrk="0" hangingPunct="1">
        <a:spcBef>
          <a:spcPct val="20000"/>
        </a:spcBef>
        <a:buClr>
          <a:srgbClr val="054869"/>
        </a:buClr>
        <a:buFont typeface="Arial" pitchFamily="34" charset="0"/>
        <a:buChar char="•"/>
        <a:defRPr lang="en-US" sz="20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178050" indent="-349250" algn="l" defTabSz="914400" rtl="0" eaLnBrk="1" latinLnBrk="0" hangingPunct="1">
        <a:spcBef>
          <a:spcPct val="20000"/>
        </a:spcBef>
        <a:buClr>
          <a:srgbClr val="054869"/>
        </a:buClr>
        <a:buFont typeface="Arial" pitchFamily="34" charset="0"/>
        <a:buChar char="•"/>
        <a:defRPr lang="en-US" sz="1800" kern="1200" dirty="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0920" y="105156"/>
            <a:ext cx="8950680" cy="1571244"/>
          </a:xfrm>
        </p:spPr>
        <p:txBody>
          <a:bodyPr anchor="t">
            <a:noAutofit/>
          </a:bodyPr>
          <a:lstStyle/>
          <a:p>
            <a:r>
              <a:rPr lang="en-US" dirty="0"/>
              <a:t>Fundamentals of Taxation</a:t>
            </a:r>
            <a:br>
              <a:rPr lang="en-US" sz="3200" dirty="0"/>
            </a:br>
            <a:r>
              <a:rPr lang="en-US" sz="2800" dirty="0"/>
              <a:t>2019 Edition</a:t>
            </a:r>
            <a:br>
              <a:rPr lang="en-US" sz="3200" dirty="0"/>
            </a:br>
            <a:r>
              <a:rPr lang="en-US" sz="2600" dirty="0"/>
              <a:t>Cruz, Deschamps, Niswander, Prendergast, Schisler</a:t>
            </a:r>
          </a:p>
        </p:txBody>
      </p:sp>
      <p:sp>
        <p:nvSpPr>
          <p:cNvPr id="3" name="Subtitle 2"/>
          <p:cNvSpPr>
            <a:spLocks noGrp="1"/>
          </p:cNvSpPr>
          <p:nvPr>
            <p:ph type="subTitle" idx="1"/>
          </p:nvPr>
        </p:nvSpPr>
        <p:spPr/>
        <p:txBody>
          <a:bodyPr>
            <a:normAutofit/>
          </a:bodyPr>
          <a:lstStyle/>
          <a:p>
            <a:pPr marL="0" indent="0">
              <a:buNone/>
            </a:pPr>
            <a:r>
              <a:rPr lang="en-US" altLang="en-US" sz="4000" b="1" dirty="0">
                <a:ea typeface="Calibri" pitchFamily="34" charset="0"/>
                <a:cs typeface="Calibri" pitchFamily="34" charset="0"/>
              </a:rPr>
              <a:t>Chapter 3</a:t>
            </a:r>
          </a:p>
          <a:p>
            <a:r>
              <a:rPr lang="en-US" sz="3600" dirty="0"/>
              <a:t>Gross Income: Inclusions and Exclusions</a:t>
            </a:r>
          </a:p>
        </p:txBody>
      </p:sp>
      <p:pic>
        <p:nvPicPr>
          <p:cNvPr id="6" name="Picture 5" descr="McGraw Hill Education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920" y="6384548"/>
            <a:ext cx="416280" cy="416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Placeholder 4"/>
          <p:cNvSpPr>
            <a:spLocks noGrp="1"/>
          </p:cNvSpPr>
          <p:nvPr>
            <p:ph type="body" sz="quarter" idx="11"/>
          </p:nvPr>
        </p:nvSpPr>
        <p:spPr>
          <a:xfrm>
            <a:off x="457200" y="6381772"/>
            <a:ext cx="8686800" cy="476228"/>
          </a:xfrm>
        </p:spPr>
        <p:txBody>
          <a:bodyPr/>
          <a:lstStyle/>
          <a:p>
            <a:pPr marL="0" indent="0">
              <a:buNone/>
            </a:pPr>
            <a:r>
              <a:rPr lang="en-US" dirty="0">
                <a:latin typeface="Verdana" panose="020B0604030504040204" pitchFamily="34" charset="0"/>
                <a:cs typeface="Verdana" panose="020B0604030504040204" pitchFamily="34" charset="0"/>
              </a:rPr>
              <a:t>© 2019 McGraw-Hill Education. All rights reserved. Authorized only for instructor use in the classroom. No reproduction or further distribution permitted without the prior written consent of McGraw-Hill Education.</a:t>
            </a:r>
          </a:p>
        </p:txBody>
      </p:sp>
      <p:pic>
        <p:nvPicPr>
          <p:cNvPr id="7" name="Picture 6" descr="Cover Image">
            <a:extLst>
              <a:ext uri="{FF2B5EF4-FFF2-40B4-BE49-F238E27FC236}">
                <a16:creationId xmlns:a16="http://schemas.microsoft.com/office/drawing/2014/main" id="{27AA6311-60D9-4C28-BE26-0E0269A6233B}"/>
              </a:ext>
            </a:extLst>
          </p:cNvPr>
          <p:cNvPicPr>
            <a:picLocks noChangeAspect="1"/>
          </p:cNvPicPr>
          <p:nvPr/>
        </p:nvPicPr>
        <p:blipFill>
          <a:blip r:embed="rId3"/>
          <a:stretch>
            <a:fillRect/>
          </a:stretch>
        </p:blipFill>
        <p:spPr>
          <a:xfrm>
            <a:off x="151754" y="1828800"/>
            <a:ext cx="3367027" cy="4337186"/>
          </a:xfrm>
          <a:prstGeom prst="rect">
            <a:avLst/>
          </a:prstGeom>
        </p:spPr>
      </p:pic>
    </p:spTree>
    <p:extLst>
      <p:ext uri="{BB962C8B-B14F-4D97-AF65-F5344CB8AC3E}">
        <p14:creationId xmlns:p14="http://schemas.microsoft.com/office/powerpoint/2010/main" val="42789246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200" y="2483113"/>
            <a:ext cx="8382000" cy="3841487"/>
          </a:xfrm>
        </p:spPr>
        <p:txBody>
          <a:bodyPr>
            <a:normAutofit/>
          </a:bodyPr>
          <a:lstStyle/>
          <a:p>
            <a:pPr marL="914400" lvl="2" indent="-457200"/>
            <a:r>
              <a:rPr lang="en-US" sz="2000" dirty="0"/>
              <a:t>The Tax Cuts and Jobs Act of 2017 provides  for taxability of qualified dividends based on taxable income thresholds. </a:t>
            </a:r>
          </a:p>
          <a:p>
            <a:pPr marL="1371600" lvl="3" indent="-457200"/>
            <a:r>
              <a:rPr lang="en-US" sz="1800" dirty="0"/>
              <a:t>For married filing jointly with taxable income of less than $77,200, head of household with taxable income of less than $51,700, and married filing separately or single with taxable income of less than $38,600, the dividends are taxed at 0%. Thereafter, dividends are taxed at 15% for income up to $479,000 for married filing jointly, $239,500 for married filing separately, $452,400 for head of household, and $425,800 for single taxpayers. A 20% tax rate on dividends applies for taxable income above those amounts</a:t>
            </a:r>
          </a:p>
        </p:txBody>
      </p:sp>
      <p:sp>
        <p:nvSpPr>
          <p:cNvPr id="5" name="Title 1"/>
          <p:cNvSpPr>
            <a:spLocks noGrp="1"/>
          </p:cNvSpPr>
          <p:nvPr>
            <p:ph type="title"/>
          </p:nvPr>
        </p:nvSpPr>
        <p:spPr>
          <a:xfrm>
            <a:off x="457200" y="152400"/>
            <a:ext cx="8229600" cy="2024894"/>
          </a:xfrm>
        </p:spPr>
        <p:txBody>
          <a:bodyPr>
            <a:noAutofit/>
          </a:bodyPr>
          <a:lstStyle/>
          <a:p>
            <a:r>
              <a:rPr lang="en-US" sz="3200" dirty="0"/>
              <a:t>Learning Objective #3: The Taxability of Components of Gross Income: Interest, Dividends, Tax Refunds, and Social Security Benefits</a:t>
            </a:r>
            <a:r>
              <a:rPr lang="en-US" sz="1800" dirty="0"/>
              <a:t> 4 of 12</a:t>
            </a:r>
          </a:p>
        </p:txBody>
      </p:sp>
    </p:spTree>
    <p:extLst>
      <p:ext uri="{BB962C8B-B14F-4D97-AF65-F5344CB8AC3E}">
        <p14:creationId xmlns:p14="http://schemas.microsoft.com/office/powerpoint/2010/main" val="34704842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200" y="2590800"/>
            <a:ext cx="8458200" cy="3810000"/>
          </a:xfrm>
        </p:spPr>
        <p:txBody>
          <a:bodyPr>
            <a:normAutofit/>
          </a:bodyPr>
          <a:lstStyle/>
          <a:p>
            <a:pPr marL="457200" lvl="1" indent="-457200">
              <a:lnSpc>
                <a:spcPct val="90000"/>
              </a:lnSpc>
            </a:pPr>
            <a:r>
              <a:rPr lang="en-US" sz="2400" dirty="0"/>
              <a:t>Other types of dividends</a:t>
            </a:r>
          </a:p>
          <a:p>
            <a:pPr marL="914400" lvl="2" indent="-457200"/>
            <a:r>
              <a:rPr lang="en-US" dirty="0"/>
              <a:t>Stock dividends and stock splits are generally not taxable to the shareholders</a:t>
            </a:r>
          </a:p>
          <a:p>
            <a:pPr marL="457200" lvl="1" indent="-457200">
              <a:lnSpc>
                <a:spcPct val="90000"/>
              </a:lnSpc>
            </a:pPr>
            <a:r>
              <a:rPr lang="en-US" sz="2400" dirty="0"/>
              <a:t>How to report dividends</a:t>
            </a:r>
          </a:p>
          <a:p>
            <a:pPr marL="914400" lvl="2" indent="-457200"/>
            <a:r>
              <a:rPr lang="en-US" dirty="0"/>
              <a:t>If the amount of dividends is more than $1,500, use Schedule B of Form 1040</a:t>
            </a:r>
          </a:p>
        </p:txBody>
      </p:sp>
      <p:sp>
        <p:nvSpPr>
          <p:cNvPr id="5" name="Title 1"/>
          <p:cNvSpPr>
            <a:spLocks noGrp="1"/>
          </p:cNvSpPr>
          <p:nvPr>
            <p:ph type="title"/>
          </p:nvPr>
        </p:nvSpPr>
        <p:spPr>
          <a:xfrm>
            <a:off x="457200" y="152400"/>
            <a:ext cx="8229600" cy="2024894"/>
          </a:xfrm>
        </p:spPr>
        <p:txBody>
          <a:bodyPr>
            <a:noAutofit/>
          </a:bodyPr>
          <a:lstStyle/>
          <a:p>
            <a:r>
              <a:rPr lang="en-US" sz="3200" dirty="0"/>
              <a:t>Learning Objective #3: The Taxability of Components of Gross Income: Interest, Dividends, Tax Refunds, and Social Security Benefits</a:t>
            </a:r>
            <a:r>
              <a:rPr lang="en-US" sz="1800" dirty="0"/>
              <a:t> 5 of 12</a:t>
            </a:r>
          </a:p>
        </p:txBody>
      </p:sp>
    </p:spTree>
    <p:extLst>
      <p:ext uri="{BB962C8B-B14F-4D97-AF65-F5344CB8AC3E}">
        <p14:creationId xmlns:p14="http://schemas.microsoft.com/office/powerpoint/2010/main" val="41073557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200" y="2383612"/>
            <a:ext cx="8458200" cy="4093388"/>
          </a:xfrm>
        </p:spPr>
        <p:txBody>
          <a:bodyPr>
            <a:normAutofit/>
          </a:bodyPr>
          <a:lstStyle/>
          <a:p>
            <a:pPr marL="457200" indent="-457200">
              <a:lnSpc>
                <a:spcPct val="90000"/>
              </a:lnSpc>
            </a:pPr>
            <a:r>
              <a:rPr lang="en-US" sz="2400" dirty="0"/>
              <a:t>Refund from the State and Local Governments</a:t>
            </a:r>
          </a:p>
          <a:p>
            <a:pPr marL="457200" lvl="1" indent="-457200">
              <a:lnSpc>
                <a:spcPct val="90000"/>
              </a:lnSpc>
            </a:pPr>
            <a:r>
              <a:rPr lang="en-US" sz="2400" dirty="0"/>
              <a:t>Taxability</a:t>
            </a:r>
          </a:p>
          <a:p>
            <a:pPr marL="914400" lvl="2" indent="-457200"/>
            <a:r>
              <a:rPr lang="en-US" dirty="0"/>
              <a:t>Refunds are taxable if, in the prior tax year, the refund was deducted as an itemized deduction</a:t>
            </a:r>
          </a:p>
          <a:p>
            <a:pPr marL="1371600" lvl="3" indent="-457200"/>
            <a:r>
              <a:rPr lang="en-US" dirty="0"/>
              <a:t>The taxable amount is:</a:t>
            </a:r>
          </a:p>
          <a:p>
            <a:pPr marL="1828800" lvl="4" indent="-457200"/>
            <a:r>
              <a:rPr lang="en-US" dirty="0"/>
              <a:t>The lesser of (a) the amount received, (b) the amount deducted on Schedule A, or (c) the amount by which the itemized deductions exceed the standard deduction</a:t>
            </a:r>
          </a:p>
        </p:txBody>
      </p:sp>
      <p:sp>
        <p:nvSpPr>
          <p:cNvPr id="5" name="Title 1"/>
          <p:cNvSpPr>
            <a:spLocks noGrp="1"/>
          </p:cNvSpPr>
          <p:nvPr>
            <p:ph type="title"/>
          </p:nvPr>
        </p:nvSpPr>
        <p:spPr>
          <a:xfrm>
            <a:off x="457200" y="152400"/>
            <a:ext cx="8229600" cy="2024894"/>
          </a:xfrm>
        </p:spPr>
        <p:txBody>
          <a:bodyPr>
            <a:noAutofit/>
          </a:bodyPr>
          <a:lstStyle/>
          <a:p>
            <a:r>
              <a:rPr lang="en-US" sz="3200" dirty="0"/>
              <a:t>Learning Objective #3: The Taxability of Components of Gross Income: Interest, Dividends, Tax Refunds, and Social Security Benefits</a:t>
            </a:r>
            <a:r>
              <a:rPr lang="en-US" sz="1800" dirty="0"/>
              <a:t> 6 of 12</a:t>
            </a:r>
          </a:p>
        </p:txBody>
      </p:sp>
    </p:spTree>
    <p:extLst>
      <p:ext uri="{BB962C8B-B14F-4D97-AF65-F5344CB8AC3E}">
        <p14:creationId xmlns:p14="http://schemas.microsoft.com/office/powerpoint/2010/main" val="25878446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200" y="2383612"/>
            <a:ext cx="8458200" cy="4093388"/>
          </a:xfrm>
        </p:spPr>
        <p:txBody>
          <a:bodyPr>
            <a:normAutofit/>
          </a:bodyPr>
          <a:lstStyle/>
          <a:p>
            <a:pPr marL="457200" indent="-457200"/>
            <a:r>
              <a:rPr lang="en-US" sz="2400" dirty="0"/>
              <a:t>Social Security Benefits</a:t>
            </a:r>
          </a:p>
          <a:p>
            <a:pPr marL="457200" lvl="1" indent="-457200"/>
            <a:r>
              <a:rPr lang="en-US" sz="2400" dirty="0"/>
              <a:t>Taxability</a:t>
            </a:r>
          </a:p>
          <a:p>
            <a:pPr marL="914400" lvl="2" indent="-457200"/>
            <a:r>
              <a:rPr lang="en-US" dirty="0"/>
              <a:t>Part of the social security benefits may be taxable</a:t>
            </a:r>
          </a:p>
          <a:p>
            <a:pPr marL="914400" lvl="2" indent="-457200"/>
            <a:r>
              <a:rPr lang="en-US" dirty="0"/>
              <a:t>Provisional income (also, called modified adjusted gross income) must be calculated and compared to the threshold amounts to determine taxability</a:t>
            </a:r>
          </a:p>
        </p:txBody>
      </p:sp>
      <p:sp>
        <p:nvSpPr>
          <p:cNvPr id="5" name="Title 1"/>
          <p:cNvSpPr>
            <a:spLocks noGrp="1"/>
          </p:cNvSpPr>
          <p:nvPr>
            <p:ph type="title"/>
          </p:nvPr>
        </p:nvSpPr>
        <p:spPr>
          <a:xfrm>
            <a:off x="457200" y="152400"/>
            <a:ext cx="8229600" cy="2024894"/>
          </a:xfrm>
        </p:spPr>
        <p:txBody>
          <a:bodyPr>
            <a:noAutofit/>
          </a:bodyPr>
          <a:lstStyle/>
          <a:p>
            <a:r>
              <a:rPr lang="en-US" sz="3200" dirty="0"/>
              <a:t>Learning Objective #3: The Taxability of Components of Gross Income: Interest, Dividends, Tax Refunds, and Social Security Benefits</a:t>
            </a:r>
            <a:r>
              <a:rPr lang="en-US" sz="1800" dirty="0"/>
              <a:t> 7 of 12</a:t>
            </a:r>
          </a:p>
        </p:txBody>
      </p:sp>
    </p:spTree>
    <p:extLst>
      <p:ext uri="{BB962C8B-B14F-4D97-AF65-F5344CB8AC3E}">
        <p14:creationId xmlns:p14="http://schemas.microsoft.com/office/powerpoint/2010/main" val="9244492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304800" y="2286000"/>
            <a:ext cx="8534400" cy="4147306"/>
          </a:xfrm>
        </p:spPr>
        <p:txBody>
          <a:bodyPr>
            <a:normAutofit/>
          </a:bodyPr>
          <a:lstStyle/>
          <a:p>
            <a:pPr marL="457200" lvl="1" indent="-457200"/>
            <a:r>
              <a:rPr lang="en-US" sz="2400" dirty="0"/>
              <a:t>Provisional income defined</a:t>
            </a:r>
          </a:p>
          <a:p>
            <a:pPr marL="914400" lvl="2" indent="-457200"/>
            <a:r>
              <a:rPr lang="en-US" dirty="0"/>
              <a:t>Adjusted gross income (before social security benefits) plus:</a:t>
            </a:r>
          </a:p>
          <a:p>
            <a:pPr marL="1371600" lvl="3" indent="-457200">
              <a:tabLst>
                <a:tab pos="1371600" algn="l"/>
              </a:tabLst>
            </a:pPr>
            <a:r>
              <a:rPr lang="en-US" dirty="0"/>
              <a:t>Interest on U.S. Savings Bonds excluded for educational purposes</a:t>
            </a:r>
          </a:p>
          <a:p>
            <a:pPr marL="1371600" lvl="3" indent="-457200">
              <a:tabLst>
                <a:tab pos="1371600" algn="l"/>
              </a:tabLst>
            </a:pPr>
            <a:r>
              <a:rPr lang="en-US" dirty="0"/>
              <a:t>Most tax-exempt interest</a:t>
            </a:r>
          </a:p>
          <a:p>
            <a:pPr marL="1371600" lvl="3" indent="-457200">
              <a:tabLst>
                <a:tab pos="1371600" algn="l"/>
              </a:tabLst>
            </a:pPr>
            <a:r>
              <a:rPr lang="en-US" dirty="0"/>
              <a:t>Employer-provided adoption benefits</a:t>
            </a:r>
          </a:p>
          <a:p>
            <a:pPr marL="1371600" lvl="3" indent="-457200">
              <a:tabLst>
                <a:tab pos="1371600" algn="l"/>
              </a:tabLst>
            </a:pPr>
            <a:r>
              <a:rPr lang="en-US" dirty="0"/>
              <a:t>Excluded foreign income</a:t>
            </a:r>
          </a:p>
          <a:p>
            <a:pPr marL="1371600" lvl="3" indent="-457200">
              <a:tabLst>
                <a:tab pos="1371600" algn="l"/>
              </a:tabLst>
            </a:pPr>
            <a:r>
              <a:rPr lang="en-US" dirty="0"/>
              <a:t>Deducted interest on educational loans</a:t>
            </a:r>
          </a:p>
          <a:p>
            <a:pPr marL="1371600" lvl="3" indent="-457200">
              <a:tabLst>
                <a:tab pos="1371600" algn="l"/>
              </a:tabLst>
            </a:pPr>
            <a:r>
              <a:rPr lang="en-US" dirty="0"/>
              <a:t>Deducted tuition and fees (Tax Extenders Act of 2008)</a:t>
            </a:r>
          </a:p>
          <a:p>
            <a:pPr marL="1371600" lvl="3" indent="-457200">
              <a:tabLst>
                <a:tab pos="1371600" algn="l"/>
              </a:tabLst>
            </a:pPr>
            <a:r>
              <a:rPr lang="en-US" dirty="0"/>
              <a:t>50% of Social Security Benefits</a:t>
            </a:r>
          </a:p>
        </p:txBody>
      </p:sp>
      <p:sp>
        <p:nvSpPr>
          <p:cNvPr id="5" name="Title 1"/>
          <p:cNvSpPr>
            <a:spLocks noGrp="1"/>
          </p:cNvSpPr>
          <p:nvPr>
            <p:ph type="title"/>
          </p:nvPr>
        </p:nvSpPr>
        <p:spPr>
          <a:xfrm>
            <a:off x="457200" y="152400"/>
            <a:ext cx="8229600" cy="2024894"/>
          </a:xfrm>
        </p:spPr>
        <p:txBody>
          <a:bodyPr>
            <a:noAutofit/>
          </a:bodyPr>
          <a:lstStyle/>
          <a:p>
            <a:r>
              <a:rPr lang="en-US" sz="3200" dirty="0"/>
              <a:t>Learning Objective #3: The Taxability of Components of Gross Income: Interest, Dividends, Tax Refunds, and Social Security Benefits</a:t>
            </a:r>
            <a:r>
              <a:rPr lang="en-US" sz="1800" dirty="0"/>
              <a:t> 8 of 12</a:t>
            </a:r>
          </a:p>
        </p:txBody>
      </p:sp>
    </p:spTree>
    <p:extLst>
      <p:ext uri="{BB962C8B-B14F-4D97-AF65-F5344CB8AC3E}">
        <p14:creationId xmlns:p14="http://schemas.microsoft.com/office/powerpoint/2010/main" val="29200419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200" y="2362200"/>
            <a:ext cx="8229600" cy="3962400"/>
          </a:xfrm>
        </p:spPr>
        <p:txBody>
          <a:bodyPr>
            <a:normAutofit/>
          </a:bodyPr>
          <a:lstStyle/>
          <a:p>
            <a:pPr marL="914400" lvl="2" indent="-457200"/>
            <a:r>
              <a:rPr lang="en-US" dirty="0"/>
              <a:t>If provisional income exceeds certain thresholds, 50 percent of social security benefits are taxable</a:t>
            </a:r>
          </a:p>
          <a:p>
            <a:pPr marL="914400" lvl="2" indent="-457200">
              <a:tabLst>
                <a:tab pos="1143000" algn="l"/>
              </a:tabLst>
            </a:pPr>
            <a:r>
              <a:rPr lang="en-US" dirty="0"/>
              <a:t>As provisional income increases, the amount taxable increases to as much as 85 percent</a:t>
            </a:r>
          </a:p>
        </p:txBody>
      </p:sp>
      <p:sp>
        <p:nvSpPr>
          <p:cNvPr id="6" name="Title 1"/>
          <p:cNvSpPr>
            <a:spLocks noGrp="1"/>
          </p:cNvSpPr>
          <p:nvPr>
            <p:ph type="title"/>
          </p:nvPr>
        </p:nvSpPr>
        <p:spPr>
          <a:xfrm>
            <a:off x="457200" y="152400"/>
            <a:ext cx="8229600" cy="2024894"/>
          </a:xfrm>
        </p:spPr>
        <p:txBody>
          <a:bodyPr>
            <a:noAutofit/>
          </a:bodyPr>
          <a:lstStyle/>
          <a:p>
            <a:r>
              <a:rPr lang="en-US" sz="3200" dirty="0"/>
              <a:t>Learning Objective #3: The Taxability of Components of Gross Income: Interest, Dividends, Tax Refunds, and Social Security Benefits</a:t>
            </a:r>
            <a:r>
              <a:rPr lang="en-US" sz="1800" dirty="0"/>
              <a:t> 9 of 12</a:t>
            </a:r>
          </a:p>
        </p:txBody>
      </p:sp>
    </p:spTree>
    <p:extLst>
      <p:ext uri="{BB962C8B-B14F-4D97-AF65-F5344CB8AC3E}">
        <p14:creationId xmlns:p14="http://schemas.microsoft.com/office/powerpoint/2010/main" val="39934643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64126" y="2438400"/>
            <a:ext cx="8222673" cy="914400"/>
          </a:xfrm>
        </p:spPr>
        <p:txBody>
          <a:bodyPr>
            <a:normAutofit/>
          </a:bodyPr>
          <a:lstStyle/>
          <a:p>
            <a:pPr marL="457200" lvl="2" indent="-457200"/>
            <a:r>
              <a:rPr lang="en-US" sz="2400" dirty="0"/>
              <a:t>Chart with Threshold Amounts showing the lower and upper limits of provisional income</a:t>
            </a:r>
          </a:p>
        </p:txBody>
      </p:sp>
      <p:sp>
        <p:nvSpPr>
          <p:cNvPr id="6" name="Content Placeholder 5"/>
          <p:cNvSpPr>
            <a:spLocks noGrp="1"/>
          </p:cNvSpPr>
          <p:nvPr>
            <p:ph sz="quarter" idx="11"/>
          </p:nvPr>
        </p:nvSpPr>
        <p:spPr>
          <a:xfrm>
            <a:off x="381000" y="3944487"/>
            <a:ext cx="3512820" cy="546135"/>
          </a:xfrm>
        </p:spPr>
        <p:txBody>
          <a:bodyPr>
            <a:normAutofit/>
          </a:bodyPr>
          <a:lstStyle/>
          <a:p>
            <a:pPr algn="ctr"/>
            <a:r>
              <a:rPr lang="en-US" sz="2400" dirty="0"/>
              <a:t>Married Filing Jointly</a:t>
            </a:r>
          </a:p>
        </p:txBody>
      </p:sp>
      <p:sp>
        <p:nvSpPr>
          <p:cNvPr id="8" name="Content Placeholder 7"/>
          <p:cNvSpPr>
            <a:spLocks noGrp="1"/>
          </p:cNvSpPr>
          <p:nvPr>
            <p:ph sz="quarter" idx="12"/>
          </p:nvPr>
        </p:nvSpPr>
        <p:spPr>
          <a:xfrm>
            <a:off x="4191000" y="3733800"/>
            <a:ext cx="4800600" cy="838200"/>
          </a:xfrm>
        </p:spPr>
        <p:txBody>
          <a:bodyPr>
            <a:normAutofit/>
          </a:bodyPr>
          <a:lstStyle/>
          <a:p>
            <a:r>
              <a:rPr lang="en-US" sz="2400" dirty="0"/>
              <a:t>Single, Head of Household, or Qualifying Widow(</a:t>
            </a:r>
            <a:r>
              <a:rPr lang="en-US" sz="2400" dirty="0" err="1"/>
              <a:t>er</a:t>
            </a:r>
            <a:r>
              <a:rPr lang="en-US" sz="2400" dirty="0"/>
              <a:t>)</a:t>
            </a:r>
          </a:p>
        </p:txBody>
      </p:sp>
      <p:graphicFrame>
        <p:nvGraphicFramePr>
          <p:cNvPr id="10" name="Table 9"/>
          <p:cNvGraphicFramePr>
            <a:graphicFrameLocks noGrp="1"/>
          </p:cNvGraphicFramePr>
          <p:nvPr>
            <p:extLst>
              <p:ext uri="{D42A27DB-BD31-4B8C-83A1-F6EECF244321}">
                <p14:modId xmlns:p14="http://schemas.microsoft.com/office/powerpoint/2010/main" val="2885395271"/>
              </p:ext>
            </p:extLst>
          </p:nvPr>
        </p:nvGraphicFramePr>
        <p:xfrm>
          <a:off x="727392" y="4876800"/>
          <a:ext cx="2820036" cy="741680"/>
        </p:xfrm>
        <a:graphic>
          <a:graphicData uri="http://schemas.openxmlformats.org/drawingml/2006/table">
            <a:tbl>
              <a:tblPr firstRow="1" bandRow="1">
                <a:tableStyleId>{5940675A-B579-460E-94D1-54222C63F5DA}</a:tableStyleId>
              </a:tblPr>
              <a:tblGrid>
                <a:gridCol w="1597343">
                  <a:extLst>
                    <a:ext uri="{9D8B030D-6E8A-4147-A177-3AD203B41FA5}">
                      <a16:colId xmlns:a16="http://schemas.microsoft.com/office/drawing/2014/main" val="3211042782"/>
                    </a:ext>
                  </a:extLst>
                </a:gridCol>
                <a:gridCol w="1222693">
                  <a:extLst>
                    <a:ext uri="{9D8B030D-6E8A-4147-A177-3AD203B41FA5}">
                      <a16:colId xmlns:a16="http://schemas.microsoft.com/office/drawing/2014/main" val="3062121910"/>
                    </a:ext>
                  </a:extLst>
                </a:gridCol>
              </a:tblGrid>
              <a:tr h="370840">
                <a:tc>
                  <a:txBody>
                    <a:bodyPr/>
                    <a:lstStyle/>
                    <a:p>
                      <a:r>
                        <a:rPr lang="en-US" dirty="0">
                          <a:latin typeface="Verdana" panose="020B0604030504040204" pitchFamily="34" charset="0"/>
                          <a:ea typeface="Verdana" panose="020B0604030504040204" pitchFamily="34" charset="0"/>
                          <a:cs typeface="Verdana" panose="020B0604030504040204" pitchFamily="34" charset="0"/>
                        </a:rPr>
                        <a:t>Lower Limit</a:t>
                      </a:r>
                    </a:p>
                  </a:txBody>
                  <a:tcPr anchor="ctr"/>
                </a:tc>
                <a:tc>
                  <a:txBody>
                    <a:bodyPr/>
                    <a:lstStyle/>
                    <a:p>
                      <a:pPr algn="r"/>
                      <a:r>
                        <a:rPr lang="en-US" dirty="0">
                          <a:latin typeface="Verdana" panose="020B0604030504040204" pitchFamily="34" charset="0"/>
                          <a:ea typeface="Verdana" panose="020B0604030504040204" pitchFamily="34" charset="0"/>
                          <a:cs typeface="Verdana" panose="020B0604030504040204" pitchFamily="34" charset="0"/>
                        </a:rPr>
                        <a:t>$32,000</a:t>
                      </a:r>
                    </a:p>
                  </a:txBody>
                  <a:tcPr anchor="ctr"/>
                </a:tc>
                <a:extLst>
                  <a:ext uri="{0D108BD9-81ED-4DB2-BD59-A6C34878D82A}">
                    <a16:rowId xmlns:a16="http://schemas.microsoft.com/office/drawing/2014/main" val="2082767590"/>
                  </a:ext>
                </a:extLst>
              </a:tr>
              <a:tr h="370840">
                <a:tc>
                  <a:txBody>
                    <a:bodyPr/>
                    <a:lstStyle/>
                    <a:p>
                      <a:r>
                        <a:rPr lang="en-US" dirty="0">
                          <a:latin typeface="Verdana" panose="020B0604030504040204" pitchFamily="34" charset="0"/>
                          <a:ea typeface="Verdana" panose="020B0604030504040204" pitchFamily="34" charset="0"/>
                          <a:cs typeface="Verdana" panose="020B0604030504040204" pitchFamily="34" charset="0"/>
                        </a:rPr>
                        <a:t>Upper Limit</a:t>
                      </a:r>
                    </a:p>
                  </a:txBody>
                  <a:tcPr anchor="ctr"/>
                </a:tc>
                <a:tc>
                  <a:txBody>
                    <a:bodyPr/>
                    <a:lstStyle/>
                    <a:p>
                      <a:pPr algn="r"/>
                      <a:r>
                        <a:rPr lang="en-US" dirty="0">
                          <a:latin typeface="Verdana" panose="020B0604030504040204" pitchFamily="34" charset="0"/>
                          <a:ea typeface="Verdana" panose="020B0604030504040204" pitchFamily="34" charset="0"/>
                          <a:cs typeface="Verdana" panose="020B0604030504040204" pitchFamily="34" charset="0"/>
                        </a:rPr>
                        <a:t>$44,000</a:t>
                      </a:r>
                    </a:p>
                  </a:txBody>
                  <a:tcPr anchor="ctr"/>
                </a:tc>
                <a:extLst>
                  <a:ext uri="{0D108BD9-81ED-4DB2-BD59-A6C34878D82A}">
                    <a16:rowId xmlns:a16="http://schemas.microsoft.com/office/drawing/2014/main" val="1272880310"/>
                  </a:ext>
                </a:extLst>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4068155100"/>
              </p:ext>
            </p:extLst>
          </p:nvPr>
        </p:nvGraphicFramePr>
        <p:xfrm>
          <a:off x="4343400" y="4876800"/>
          <a:ext cx="2820036" cy="741450"/>
        </p:xfrm>
        <a:graphic>
          <a:graphicData uri="http://schemas.openxmlformats.org/drawingml/2006/table">
            <a:tbl>
              <a:tblPr firstRow="1" bandRow="1">
                <a:tableStyleId>{5940675A-B579-460E-94D1-54222C63F5DA}</a:tableStyleId>
              </a:tblPr>
              <a:tblGrid>
                <a:gridCol w="1597343">
                  <a:extLst>
                    <a:ext uri="{9D8B030D-6E8A-4147-A177-3AD203B41FA5}">
                      <a16:colId xmlns:a16="http://schemas.microsoft.com/office/drawing/2014/main" val="3211042782"/>
                    </a:ext>
                  </a:extLst>
                </a:gridCol>
                <a:gridCol w="1222693">
                  <a:extLst>
                    <a:ext uri="{9D8B030D-6E8A-4147-A177-3AD203B41FA5}">
                      <a16:colId xmlns:a16="http://schemas.microsoft.com/office/drawing/2014/main" val="3062121910"/>
                    </a:ext>
                  </a:extLst>
                </a:gridCol>
              </a:tblGrid>
              <a:tr h="370725">
                <a:tc>
                  <a:txBody>
                    <a:bodyPr/>
                    <a:lstStyle/>
                    <a:p>
                      <a:r>
                        <a:rPr lang="en-US" dirty="0">
                          <a:latin typeface="Verdana" panose="020B0604030504040204" pitchFamily="34" charset="0"/>
                          <a:ea typeface="Verdana" panose="020B0604030504040204" pitchFamily="34" charset="0"/>
                          <a:cs typeface="Verdana" panose="020B0604030504040204" pitchFamily="34" charset="0"/>
                        </a:rPr>
                        <a:t>Lower Limit</a:t>
                      </a:r>
                    </a:p>
                  </a:txBody>
                  <a:tcPr anchor="ctr"/>
                </a:tc>
                <a:tc>
                  <a:txBody>
                    <a:bodyPr/>
                    <a:lstStyle/>
                    <a:p>
                      <a:pPr algn="r"/>
                      <a:r>
                        <a:rPr lang="en-US" dirty="0">
                          <a:latin typeface="Verdana" panose="020B0604030504040204" pitchFamily="34" charset="0"/>
                          <a:ea typeface="Verdana" panose="020B0604030504040204" pitchFamily="34" charset="0"/>
                          <a:cs typeface="Verdana" panose="020B0604030504040204" pitchFamily="34" charset="0"/>
                        </a:rPr>
                        <a:t>$25,000</a:t>
                      </a:r>
                    </a:p>
                  </a:txBody>
                  <a:tcPr anchor="ctr"/>
                </a:tc>
                <a:extLst>
                  <a:ext uri="{0D108BD9-81ED-4DB2-BD59-A6C34878D82A}">
                    <a16:rowId xmlns:a16="http://schemas.microsoft.com/office/drawing/2014/main" val="2082767590"/>
                  </a:ext>
                </a:extLst>
              </a:tr>
              <a:tr h="370725">
                <a:tc>
                  <a:txBody>
                    <a:bodyPr/>
                    <a:lstStyle/>
                    <a:p>
                      <a:r>
                        <a:rPr lang="en-US" dirty="0">
                          <a:latin typeface="Verdana" panose="020B0604030504040204" pitchFamily="34" charset="0"/>
                          <a:ea typeface="Verdana" panose="020B0604030504040204" pitchFamily="34" charset="0"/>
                          <a:cs typeface="Verdana" panose="020B0604030504040204" pitchFamily="34" charset="0"/>
                        </a:rPr>
                        <a:t>Upper Limit</a:t>
                      </a:r>
                    </a:p>
                  </a:txBody>
                  <a:tcPr anchor="ctr"/>
                </a:tc>
                <a:tc>
                  <a:txBody>
                    <a:bodyPr/>
                    <a:lstStyle/>
                    <a:p>
                      <a:pPr algn="r"/>
                      <a:r>
                        <a:rPr lang="en-US" dirty="0">
                          <a:latin typeface="Verdana" panose="020B0604030504040204" pitchFamily="34" charset="0"/>
                          <a:ea typeface="Verdana" panose="020B0604030504040204" pitchFamily="34" charset="0"/>
                          <a:cs typeface="Verdana" panose="020B0604030504040204" pitchFamily="34" charset="0"/>
                        </a:rPr>
                        <a:t>$34,000</a:t>
                      </a:r>
                    </a:p>
                  </a:txBody>
                  <a:tcPr anchor="ctr"/>
                </a:tc>
                <a:extLst>
                  <a:ext uri="{0D108BD9-81ED-4DB2-BD59-A6C34878D82A}">
                    <a16:rowId xmlns:a16="http://schemas.microsoft.com/office/drawing/2014/main" val="1272880310"/>
                  </a:ext>
                </a:extLst>
              </a:tr>
            </a:tbl>
          </a:graphicData>
        </a:graphic>
      </p:graphicFrame>
      <p:sp>
        <p:nvSpPr>
          <p:cNvPr id="9" name="Title 1"/>
          <p:cNvSpPr>
            <a:spLocks noGrp="1"/>
          </p:cNvSpPr>
          <p:nvPr>
            <p:ph type="title"/>
          </p:nvPr>
        </p:nvSpPr>
        <p:spPr>
          <a:xfrm>
            <a:off x="457200" y="152400"/>
            <a:ext cx="8229600" cy="2024894"/>
          </a:xfrm>
        </p:spPr>
        <p:txBody>
          <a:bodyPr>
            <a:noAutofit/>
          </a:bodyPr>
          <a:lstStyle/>
          <a:p>
            <a:r>
              <a:rPr lang="en-US" sz="3200" dirty="0"/>
              <a:t>Learning Objective #3: The Taxability of Components of Gross Income: Interest, Dividends, Tax Refunds, and Social Security Benefits</a:t>
            </a:r>
            <a:r>
              <a:rPr lang="en-US" sz="1800" dirty="0"/>
              <a:t> 10 of 12</a:t>
            </a:r>
          </a:p>
        </p:txBody>
      </p:sp>
    </p:spTree>
    <p:extLst>
      <p:ext uri="{BB962C8B-B14F-4D97-AF65-F5344CB8AC3E}">
        <p14:creationId xmlns:p14="http://schemas.microsoft.com/office/powerpoint/2010/main" val="26629437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200" y="2307412"/>
            <a:ext cx="8458200" cy="4093388"/>
          </a:xfrm>
        </p:spPr>
        <p:txBody>
          <a:bodyPr>
            <a:normAutofit/>
          </a:bodyPr>
          <a:lstStyle/>
          <a:p>
            <a:pPr marL="465138" lvl="1" indent="-465138">
              <a:lnSpc>
                <a:spcPct val="90000"/>
              </a:lnSpc>
            </a:pPr>
            <a:r>
              <a:rPr lang="en-US" sz="2400" dirty="0"/>
              <a:t>Calculations</a:t>
            </a:r>
          </a:p>
          <a:p>
            <a:pPr marL="914400" lvl="2" indent="-449263"/>
            <a:r>
              <a:rPr lang="en-US" dirty="0"/>
              <a:t>Example:</a:t>
            </a:r>
          </a:p>
          <a:p>
            <a:pPr marL="1379538" lvl="3" indent="-465138">
              <a:tabLst>
                <a:tab pos="1379538" algn="l"/>
              </a:tabLst>
            </a:pPr>
            <a:r>
              <a:rPr lang="en-US" dirty="0"/>
              <a:t>Karen files a return as a qualifying widow.  She received $7,000 of social security benefits, $19,000 of interest income, and $5,000 of nontaxable municipal bond interest. Her provisional income is $27,500.</a:t>
            </a:r>
          </a:p>
          <a:p>
            <a:pPr marL="1379538" lvl="3" indent="-465138">
              <a:tabLst>
                <a:tab pos="1379538" algn="l"/>
              </a:tabLst>
            </a:pPr>
            <a:r>
              <a:rPr lang="en-US" dirty="0"/>
              <a:t>Karen will report taxable social security benefits equal to the lesser of 50 percent of Social Security benefits ($3,500) or 50 percent of the excess of provisional income over $25,000 ($1,250). Thus, her taxable benefits are $1,250.</a:t>
            </a:r>
          </a:p>
        </p:txBody>
      </p:sp>
      <p:sp>
        <p:nvSpPr>
          <p:cNvPr id="5" name="Title 1"/>
          <p:cNvSpPr>
            <a:spLocks noGrp="1"/>
          </p:cNvSpPr>
          <p:nvPr>
            <p:ph type="title"/>
          </p:nvPr>
        </p:nvSpPr>
        <p:spPr>
          <a:xfrm>
            <a:off x="457200" y="152400"/>
            <a:ext cx="8229600" cy="2024894"/>
          </a:xfrm>
        </p:spPr>
        <p:txBody>
          <a:bodyPr>
            <a:noAutofit/>
          </a:bodyPr>
          <a:lstStyle/>
          <a:p>
            <a:r>
              <a:rPr lang="en-US" sz="3200" dirty="0"/>
              <a:t>Learning Objective #3: The Taxability of Components of Gross Income: Interest, Dividends, Tax Refunds, and Social Security Benefits</a:t>
            </a:r>
            <a:r>
              <a:rPr lang="en-US" sz="1800" dirty="0"/>
              <a:t> 11 of 12</a:t>
            </a:r>
          </a:p>
        </p:txBody>
      </p:sp>
    </p:spTree>
    <p:extLst>
      <p:ext uri="{BB962C8B-B14F-4D97-AF65-F5344CB8AC3E}">
        <p14:creationId xmlns:p14="http://schemas.microsoft.com/office/powerpoint/2010/main" val="34338694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200" y="2307412"/>
            <a:ext cx="8458200" cy="4093388"/>
          </a:xfrm>
        </p:spPr>
        <p:txBody>
          <a:bodyPr>
            <a:normAutofit/>
          </a:bodyPr>
          <a:lstStyle/>
          <a:p>
            <a:pPr marL="457200" indent="-457200"/>
            <a:r>
              <a:rPr lang="en-US" sz="2400" dirty="0"/>
              <a:t>Other types of taxable income:</a:t>
            </a:r>
          </a:p>
          <a:p>
            <a:pPr marL="465138" lvl="1" indent="-465138"/>
            <a:r>
              <a:rPr lang="en-US" sz="2400" dirty="0"/>
              <a:t>Jury duty</a:t>
            </a:r>
          </a:p>
          <a:p>
            <a:pPr marL="465138" lvl="1" indent="-465138"/>
            <a:r>
              <a:rPr lang="en-US" sz="2400" dirty="0"/>
              <a:t>Prizes and awards</a:t>
            </a:r>
          </a:p>
          <a:p>
            <a:pPr marL="465138" lvl="1" indent="-465138"/>
            <a:r>
              <a:rPr lang="en-US" sz="2400" dirty="0"/>
              <a:t>Forgiveness of debt</a:t>
            </a:r>
          </a:p>
          <a:p>
            <a:pPr marL="465138" lvl="1" indent="-465138"/>
            <a:r>
              <a:rPr lang="en-US" sz="2400" dirty="0"/>
              <a:t>Insurance proceeds in excess of the adjusted basis of the property</a:t>
            </a:r>
          </a:p>
        </p:txBody>
      </p:sp>
      <p:sp>
        <p:nvSpPr>
          <p:cNvPr id="5" name="Title 1"/>
          <p:cNvSpPr>
            <a:spLocks noGrp="1"/>
          </p:cNvSpPr>
          <p:nvPr>
            <p:ph type="title"/>
          </p:nvPr>
        </p:nvSpPr>
        <p:spPr>
          <a:xfrm>
            <a:off x="457200" y="152400"/>
            <a:ext cx="8229600" cy="2024894"/>
          </a:xfrm>
        </p:spPr>
        <p:txBody>
          <a:bodyPr>
            <a:noAutofit/>
          </a:bodyPr>
          <a:lstStyle/>
          <a:p>
            <a:r>
              <a:rPr lang="en-US" sz="3200" dirty="0"/>
              <a:t>Learning Objective #3: The Taxability of Components of Gross Income: Interest, Dividends, Tax Refunds, and Social Security Benefits</a:t>
            </a:r>
            <a:r>
              <a:rPr lang="en-US" sz="1800" dirty="0"/>
              <a:t> 12 of 12</a:t>
            </a:r>
          </a:p>
        </p:txBody>
      </p:sp>
    </p:spTree>
    <p:extLst>
      <p:ext uri="{BB962C8B-B14F-4D97-AF65-F5344CB8AC3E}">
        <p14:creationId xmlns:p14="http://schemas.microsoft.com/office/powerpoint/2010/main" val="24054989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200" y="2536012"/>
            <a:ext cx="8458200" cy="4093388"/>
          </a:xfrm>
        </p:spPr>
        <p:txBody>
          <a:bodyPr>
            <a:normAutofit/>
          </a:bodyPr>
          <a:lstStyle/>
          <a:p>
            <a:pPr marL="457200" indent="-457200">
              <a:buFont typeface="+mj-lt"/>
              <a:buAutoNum type="arabicPeriod"/>
            </a:pPr>
            <a:r>
              <a:rPr lang="en-US" i="1" dirty="0"/>
              <a:t>All interest received from state or local bonds is not taxable. True or False? </a:t>
            </a:r>
          </a:p>
          <a:p>
            <a:pPr marL="0" lvl="1" indent="0">
              <a:spcAft>
                <a:spcPts val="1800"/>
              </a:spcAft>
              <a:buNone/>
            </a:pPr>
            <a:r>
              <a:rPr lang="en-US" b="1" i="1" dirty="0"/>
              <a:t>False</a:t>
            </a:r>
          </a:p>
          <a:p>
            <a:pPr marL="457200" lvl="1" indent="-457200">
              <a:buFont typeface="+mj-lt"/>
              <a:buAutoNum type="arabicPeriod" startAt="2"/>
            </a:pPr>
            <a:r>
              <a:rPr lang="en-US" i="1" dirty="0"/>
              <a:t>A Schedule B is required if an individual receives $1,500 of interest for the tax year. True or False?</a:t>
            </a:r>
            <a:r>
              <a:rPr lang="en-US" dirty="0"/>
              <a:t> </a:t>
            </a:r>
            <a:endParaRPr lang="en-US" i="1" dirty="0"/>
          </a:p>
          <a:p>
            <a:pPr marL="0" lvl="1" indent="0">
              <a:buNone/>
            </a:pPr>
            <a:r>
              <a:rPr lang="en-US" b="1" i="1" dirty="0"/>
              <a:t>False</a:t>
            </a:r>
          </a:p>
        </p:txBody>
      </p:sp>
      <p:sp>
        <p:nvSpPr>
          <p:cNvPr id="5" name="Title 1"/>
          <p:cNvSpPr>
            <a:spLocks noGrp="1"/>
          </p:cNvSpPr>
          <p:nvPr>
            <p:ph type="title"/>
          </p:nvPr>
        </p:nvSpPr>
        <p:spPr>
          <a:xfrm>
            <a:off x="45720" y="51156"/>
            <a:ext cx="9052560" cy="2227383"/>
          </a:xfrm>
        </p:spPr>
        <p:txBody>
          <a:bodyPr>
            <a:noAutofit/>
          </a:bodyPr>
          <a:lstStyle/>
          <a:p>
            <a:r>
              <a:rPr lang="en-US" sz="3200" dirty="0"/>
              <a:t>Learning Objective #3: The Taxability of Components of Gross Income: Interest, Dividends, Tax Refunds, and Social Security Benefits Concept Check 3-3</a:t>
            </a:r>
          </a:p>
        </p:txBody>
      </p:sp>
    </p:spTree>
    <p:extLst>
      <p:ext uri="{BB962C8B-B14F-4D97-AF65-F5344CB8AC3E}">
        <p14:creationId xmlns:p14="http://schemas.microsoft.com/office/powerpoint/2010/main" val="29489621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200" y="1981200"/>
            <a:ext cx="8305800" cy="4419600"/>
          </a:xfrm>
        </p:spPr>
        <p:txBody>
          <a:bodyPr>
            <a:noAutofit/>
          </a:bodyPr>
          <a:lstStyle/>
          <a:p>
            <a:pPr marL="457200" indent="-457200">
              <a:spcBef>
                <a:spcPts val="624"/>
              </a:spcBef>
            </a:pPr>
            <a:r>
              <a:rPr lang="en-US" sz="2400" dirty="0"/>
              <a:t>Income Recognition for Tax Purposes</a:t>
            </a:r>
          </a:p>
          <a:p>
            <a:pPr marL="457200" lvl="1" indent="-457200">
              <a:spcBef>
                <a:spcPts val="624"/>
              </a:spcBef>
            </a:pPr>
            <a:r>
              <a:rPr lang="en-US" sz="2400" dirty="0"/>
              <a:t>Similar to the recognition for accounting purposes</a:t>
            </a:r>
          </a:p>
          <a:p>
            <a:pPr marL="914400" lvl="2" indent="-457200">
              <a:spcBef>
                <a:spcPts val="624"/>
              </a:spcBef>
            </a:pPr>
            <a:r>
              <a:rPr lang="en-US" dirty="0"/>
              <a:t>Income must be realized and earned</a:t>
            </a:r>
          </a:p>
          <a:p>
            <a:pPr marL="457200" lvl="1" indent="-457200">
              <a:spcBef>
                <a:spcPts val="624"/>
              </a:spcBef>
            </a:pPr>
            <a:r>
              <a:rPr lang="en-US" sz="2400" dirty="0"/>
              <a:t>However, three additional conditions must be present when the transaction occurs:</a:t>
            </a:r>
          </a:p>
          <a:p>
            <a:pPr marL="914400" lvl="2" indent="-457200">
              <a:spcBef>
                <a:spcPts val="624"/>
              </a:spcBef>
            </a:pPr>
            <a:r>
              <a:rPr lang="en-US" dirty="0"/>
              <a:t>Economic benefit of the transaction</a:t>
            </a:r>
          </a:p>
          <a:p>
            <a:pPr marL="914400" lvl="2" indent="-457200">
              <a:spcBef>
                <a:spcPts val="624"/>
              </a:spcBef>
            </a:pPr>
            <a:r>
              <a:rPr lang="en-US" dirty="0"/>
              <a:t>Conclusion of the transaction</a:t>
            </a:r>
          </a:p>
          <a:p>
            <a:pPr marL="914400" lvl="2" indent="-457200">
              <a:spcBef>
                <a:spcPts val="624"/>
              </a:spcBef>
            </a:pPr>
            <a:r>
              <a:rPr lang="en-US" dirty="0"/>
              <a:t>Income from the transaction must not be tax-exempt income</a:t>
            </a:r>
          </a:p>
        </p:txBody>
      </p:sp>
      <p:sp>
        <p:nvSpPr>
          <p:cNvPr id="6" name="Title 1"/>
          <p:cNvSpPr>
            <a:spLocks noGrp="1"/>
          </p:cNvSpPr>
          <p:nvPr>
            <p:ph type="title"/>
          </p:nvPr>
        </p:nvSpPr>
        <p:spPr>
          <a:xfrm>
            <a:off x="457200" y="79134"/>
            <a:ext cx="8229600" cy="1673466"/>
          </a:xfrm>
        </p:spPr>
        <p:txBody>
          <a:bodyPr>
            <a:noAutofit/>
          </a:bodyPr>
          <a:lstStyle/>
          <a:p>
            <a:pPr lvl="1" algn="ctr" rtl="0">
              <a:spcBef>
                <a:spcPct val="0"/>
              </a:spcBef>
            </a:pPr>
            <a:r>
              <a:rPr lang="en-US" sz="3200" dirty="0">
                <a:solidFill>
                  <a:srgbClr val="054869"/>
                </a:solidFill>
                <a:latin typeface="Verdana" panose="020B0604030504040204" pitchFamily="34" charset="0"/>
                <a:ea typeface="Verdana" panose="020B0604030504040204" pitchFamily="34" charset="0"/>
                <a:cs typeface="Verdana" panose="020B0604030504040204" pitchFamily="34" charset="0"/>
              </a:rPr>
              <a:t>Learning Objective #1: When and How to Record Income for Tax Purposes</a:t>
            </a:r>
          </a:p>
        </p:txBody>
      </p:sp>
    </p:spTree>
    <p:extLst>
      <p:ext uri="{BB962C8B-B14F-4D97-AF65-F5344CB8AC3E}">
        <p14:creationId xmlns:p14="http://schemas.microsoft.com/office/powerpoint/2010/main" val="17212747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200" y="2514600"/>
            <a:ext cx="8458200" cy="3721262"/>
          </a:xfrm>
        </p:spPr>
        <p:txBody>
          <a:bodyPr>
            <a:normAutofit/>
          </a:bodyPr>
          <a:lstStyle/>
          <a:p>
            <a:pPr marL="457200" indent="-457200">
              <a:buFont typeface="+mj-lt"/>
              <a:buAutoNum type="arabicPeriod"/>
            </a:pPr>
            <a:r>
              <a:rPr lang="en-US" i="1" dirty="0"/>
              <a:t>Qualified dividends arise from the earnings and profits of the payer corporation. True or False?</a:t>
            </a:r>
          </a:p>
          <a:p>
            <a:pPr>
              <a:spcAft>
                <a:spcPts val="1800"/>
              </a:spcAft>
            </a:pPr>
            <a:r>
              <a:rPr lang="en-US" b="1" i="1" dirty="0"/>
              <a:t>True</a:t>
            </a:r>
          </a:p>
          <a:p>
            <a:pPr marL="457200" indent="-457200">
              <a:buFont typeface="+mj-lt"/>
              <a:buAutoNum type="arabicPeriod" startAt="2"/>
            </a:pPr>
            <a:r>
              <a:rPr lang="en-US" i="1" dirty="0"/>
              <a:t>A corporation can pay only cash dividends to its shareholders. True or False? </a:t>
            </a:r>
          </a:p>
          <a:p>
            <a:r>
              <a:rPr lang="en-US" b="1" i="1" dirty="0"/>
              <a:t>False</a:t>
            </a:r>
          </a:p>
        </p:txBody>
      </p:sp>
      <p:sp>
        <p:nvSpPr>
          <p:cNvPr id="6" name="Title 1"/>
          <p:cNvSpPr>
            <a:spLocks noGrp="1"/>
          </p:cNvSpPr>
          <p:nvPr>
            <p:ph type="title"/>
          </p:nvPr>
        </p:nvSpPr>
        <p:spPr>
          <a:xfrm>
            <a:off x="45720" y="51156"/>
            <a:ext cx="9052560" cy="2227383"/>
          </a:xfrm>
        </p:spPr>
        <p:txBody>
          <a:bodyPr>
            <a:noAutofit/>
          </a:bodyPr>
          <a:lstStyle/>
          <a:p>
            <a:r>
              <a:rPr lang="en-US" sz="3200" dirty="0"/>
              <a:t>Learning Objective #3: The Taxability of Components of Gross Income: Interest, Dividends, Tax Refunds, and Social Security Benefits Concept Check 3-4</a:t>
            </a:r>
          </a:p>
        </p:txBody>
      </p:sp>
    </p:spTree>
    <p:extLst>
      <p:ext uri="{BB962C8B-B14F-4D97-AF65-F5344CB8AC3E}">
        <p14:creationId xmlns:p14="http://schemas.microsoft.com/office/powerpoint/2010/main" val="22449618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200" y="2514600"/>
            <a:ext cx="8458200" cy="3721262"/>
          </a:xfrm>
        </p:spPr>
        <p:txBody>
          <a:bodyPr>
            <a:normAutofit/>
          </a:bodyPr>
          <a:lstStyle/>
          <a:p>
            <a:pPr marL="514350" indent="-514350">
              <a:buAutoNum type="arabicPeriod"/>
            </a:pPr>
            <a:r>
              <a:rPr lang="en-US" i="1" dirty="0"/>
              <a:t>Linda and Mason file a joint return. Their AGI before social security was $22,000, social security benefits received were $9,000, and tax exempt interest was $1,250. What is the amount of their provisional income?</a:t>
            </a:r>
          </a:p>
          <a:p>
            <a:r>
              <a:rPr lang="en-US" b="1" i="1" dirty="0"/>
              <a:t>$27,750 ($22,000 + $4,500 + $1,250)</a:t>
            </a:r>
          </a:p>
        </p:txBody>
      </p:sp>
      <p:sp>
        <p:nvSpPr>
          <p:cNvPr id="5" name="Title 1"/>
          <p:cNvSpPr>
            <a:spLocks noGrp="1"/>
          </p:cNvSpPr>
          <p:nvPr>
            <p:ph type="title"/>
          </p:nvPr>
        </p:nvSpPr>
        <p:spPr>
          <a:xfrm>
            <a:off x="45720" y="51156"/>
            <a:ext cx="9052560" cy="2227383"/>
          </a:xfrm>
        </p:spPr>
        <p:txBody>
          <a:bodyPr>
            <a:noAutofit/>
          </a:bodyPr>
          <a:lstStyle/>
          <a:p>
            <a:r>
              <a:rPr lang="en-US" sz="3200" dirty="0"/>
              <a:t>Learning Objective #3: The Taxability of Components of Gross Income: Interest, Dividends, Tax Refunds, and Social Security Benefits Concept Check 3-5</a:t>
            </a:r>
          </a:p>
        </p:txBody>
      </p:sp>
    </p:spTree>
    <p:extLst>
      <p:ext uri="{BB962C8B-B14F-4D97-AF65-F5344CB8AC3E}">
        <p14:creationId xmlns:p14="http://schemas.microsoft.com/office/powerpoint/2010/main" val="6920197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200" y="2514600"/>
            <a:ext cx="8458200" cy="3810000"/>
          </a:xfrm>
        </p:spPr>
        <p:txBody>
          <a:bodyPr>
            <a:normAutofit/>
          </a:bodyPr>
          <a:lstStyle/>
          <a:p>
            <a:pPr marL="457200" indent="-457200">
              <a:buFont typeface="+mj-lt"/>
              <a:buAutoNum type="arabicPeriod"/>
            </a:pPr>
            <a:r>
              <a:rPr lang="en-US" i="1" dirty="0"/>
              <a:t>Name a type of income item that is listed on line 21 of Schedule 1. ____ </a:t>
            </a:r>
          </a:p>
          <a:p>
            <a:r>
              <a:rPr lang="en-US" b="1" i="1" dirty="0"/>
              <a:t>Jury duty, gambling winnings </a:t>
            </a:r>
          </a:p>
        </p:txBody>
      </p:sp>
      <p:sp>
        <p:nvSpPr>
          <p:cNvPr id="5" name="Title 1"/>
          <p:cNvSpPr>
            <a:spLocks noGrp="1"/>
          </p:cNvSpPr>
          <p:nvPr>
            <p:ph type="title"/>
          </p:nvPr>
        </p:nvSpPr>
        <p:spPr>
          <a:xfrm>
            <a:off x="45720" y="51156"/>
            <a:ext cx="9052560" cy="2227383"/>
          </a:xfrm>
        </p:spPr>
        <p:txBody>
          <a:bodyPr>
            <a:noAutofit/>
          </a:bodyPr>
          <a:lstStyle/>
          <a:p>
            <a:r>
              <a:rPr lang="en-US" sz="3200" dirty="0"/>
              <a:t>Learning Objective #3: The Taxability of Components of Gross Income: Interest, Dividends, Tax Refunds, and Social Security Benefits Concept Check 3-6</a:t>
            </a:r>
          </a:p>
        </p:txBody>
      </p:sp>
    </p:spTree>
    <p:extLst>
      <p:ext uri="{BB962C8B-B14F-4D97-AF65-F5344CB8AC3E}">
        <p14:creationId xmlns:p14="http://schemas.microsoft.com/office/powerpoint/2010/main" val="35934819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200" y="2133600"/>
            <a:ext cx="8458200" cy="4294909"/>
          </a:xfrm>
        </p:spPr>
        <p:txBody>
          <a:bodyPr>
            <a:normAutofit/>
          </a:bodyPr>
          <a:lstStyle/>
          <a:p>
            <a:pPr marL="457200" indent="-457200"/>
            <a:r>
              <a:rPr lang="en-US" dirty="0"/>
              <a:t>Income excluded from gross income</a:t>
            </a:r>
          </a:p>
          <a:p>
            <a:pPr marL="465138" lvl="1" indent="-465138"/>
            <a:r>
              <a:rPr lang="en-US" dirty="0"/>
              <a:t>Fringe benefits qualify if they meet the nondiscrimination rules</a:t>
            </a:r>
          </a:p>
          <a:p>
            <a:pPr marL="914400" lvl="2" indent="-449263"/>
            <a:r>
              <a:rPr lang="en-US" sz="2400" dirty="0"/>
              <a:t>Examples: </a:t>
            </a:r>
          </a:p>
          <a:p>
            <a:pPr marL="1379538" lvl="3" indent="-465138"/>
            <a:r>
              <a:rPr lang="en-US" sz="2200" dirty="0"/>
              <a:t>No-additional-cost services provided to an employee</a:t>
            </a:r>
          </a:p>
          <a:p>
            <a:pPr marL="1828800" lvl="4" indent="-449263">
              <a:tabLst>
                <a:tab pos="1422400" algn="l"/>
              </a:tabLst>
            </a:pPr>
            <a:r>
              <a:rPr lang="en-US" sz="2000" dirty="0"/>
              <a:t>Unsold hotel room or airline seats </a:t>
            </a:r>
          </a:p>
        </p:txBody>
      </p:sp>
      <p:sp>
        <p:nvSpPr>
          <p:cNvPr id="2" name="Title 1"/>
          <p:cNvSpPr>
            <a:spLocks noGrp="1"/>
          </p:cNvSpPr>
          <p:nvPr>
            <p:ph type="title"/>
          </p:nvPr>
        </p:nvSpPr>
        <p:spPr>
          <a:xfrm>
            <a:off x="457200" y="140387"/>
            <a:ext cx="8229600" cy="1840813"/>
          </a:xfrm>
        </p:spPr>
        <p:txBody>
          <a:bodyPr>
            <a:normAutofit/>
          </a:bodyPr>
          <a:lstStyle/>
          <a:p>
            <a:r>
              <a:rPr lang="en-US" sz="3200" dirty="0"/>
              <a:t>Learning Objective #4: The Rules Concerning Items Excluded from Gross Income</a:t>
            </a:r>
            <a:r>
              <a:rPr lang="en-US" sz="1800" dirty="0"/>
              <a:t> 1 of 4</a:t>
            </a:r>
          </a:p>
        </p:txBody>
      </p:sp>
    </p:spTree>
    <p:extLst>
      <p:ext uri="{BB962C8B-B14F-4D97-AF65-F5344CB8AC3E}">
        <p14:creationId xmlns:p14="http://schemas.microsoft.com/office/powerpoint/2010/main" val="6750733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200" y="2133600"/>
            <a:ext cx="8382000" cy="4191000"/>
          </a:xfrm>
        </p:spPr>
        <p:txBody>
          <a:bodyPr>
            <a:normAutofit/>
          </a:bodyPr>
          <a:lstStyle/>
          <a:p>
            <a:pPr marL="1371600" lvl="3" indent="-457200"/>
            <a:r>
              <a:rPr lang="en-US" sz="2200" dirty="0"/>
              <a:t>Discounts provided to employees for products or services normally sold by the business</a:t>
            </a:r>
          </a:p>
          <a:p>
            <a:pPr marL="1828800" lvl="4" indent="-457200"/>
            <a:r>
              <a:rPr lang="en-US" sz="2000" dirty="0"/>
              <a:t>In case of products, the discount cannot exceed the gross profit percentage</a:t>
            </a:r>
          </a:p>
          <a:p>
            <a:pPr marL="1828800" lvl="4" indent="-457200"/>
            <a:r>
              <a:rPr lang="en-US" sz="2000" dirty="0"/>
              <a:t>In case of services, the maximum discount is 20 percent of the normal selling price</a:t>
            </a:r>
          </a:p>
          <a:p>
            <a:pPr marL="1371600" lvl="3" indent="-457200"/>
            <a:r>
              <a:rPr lang="en-US" sz="2200" dirty="0"/>
              <a:t>Qualified transportation benefits</a:t>
            </a:r>
          </a:p>
          <a:p>
            <a:pPr marL="1371600" lvl="3" indent="-457200"/>
            <a:r>
              <a:rPr lang="en-US" sz="2200" dirty="0"/>
              <a:t>De </a:t>
            </a:r>
            <a:r>
              <a:rPr lang="en-US" sz="2200" dirty="0" err="1"/>
              <a:t>minimis</a:t>
            </a:r>
            <a:r>
              <a:rPr lang="en-US" sz="2200" dirty="0"/>
              <a:t> benefits</a:t>
            </a:r>
          </a:p>
          <a:p>
            <a:pPr marL="1828800" lvl="4" indent="-457200"/>
            <a:r>
              <a:rPr lang="en-US" sz="2000" dirty="0"/>
              <a:t>Holiday turkeys, company picnics</a:t>
            </a:r>
          </a:p>
        </p:txBody>
      </p:sp>
      <p:sp>
        <p:nvSpPr>
          <p:cNvPr id="5" name="Title 1"/>
          <p:cNvSpPr>
            <a:spLocks noGrp="1"/>
          </p:cNvSpPr>
          <p:nvPr>
            <p:ph type="title"/>
          </p:nvPr>
        </p:nvSpPr>
        <p:spPr>
          <a:xfrm>
            <a:off x="457200" y="140387"/>
            <a:ext cx="8229600" cy="1840813"/>
          </a:xfrm>
        </p:spPr>
        <p:txBody>
          <a:bodyPr>
            <a:normAutofit/>
          </a:bodyPr>
          <a:lstStyle/>
          <a:p>
            <a:r>
              <a:rPr lang="en-US" sz="3200" dirty="0"/>
              <a:t>Learning Objective #4: The Rules Concerning Items Excluded from Gross Income</a:t>
            </a:r>
            <a:r>
              <a:rPr lang="en-US" sz="1800" dirty="0"/>
              <a:t> 2 of 4</a:t>
            </a:r>
          </a:p>
        </p:txBody>
      </p:sp>
    </p:spTree>
    <p:extLst>
      <p:ext uri="{BB962C8B-B14F-4D97-AF65-F5344CB8AC3E}">
        <p14:creationId xmlns:p14="http://schemas.microsoft.com/office/powerpoint/2010/main" val="40311003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200" y="2209800"/>
            <a:ext cx="8458200" cy="4191000"/>
          </a:xfrm>
        </p:spPr>
        <p:txBody>
          <a:bodyPr>
            <a:normAutofit/>
          </a:bodyPr>
          <a:lstStyle/>
          <a:p>
            <a:pPr marL="457200" lvl="1" indent="-457200"/>
            <a:r>
              <a:rPr lang="en-US" sz="2400" dirty="0"/>
              <a:t>Nontaxable fringe benefits with certain limitations</a:t>
            </a:r>
          </a:p>
          <a:p>
            <a:pPr marL="914400" lvl="2" indent="-457200"/>
            <a:r>
              <a:rPr lang="en-US" dirty="0"/>
              <a:t>Examples:</a:t>
            </a:r>
          </a:p>
          <a:p>
            <a:pPr marL="1371600" lvl="3" indent="-457200"/>
            <a:r>
              <a:rPr lang="en-US" dirty="0"/>
              <a:t>Life insurance</a:t>
            </a:r>
          </a:p>
          <a:p>
            <a:pPr marL="1657350" lvl="4" indent="-285750"/>
            <a:r>
              <a:rPr lang="en-US" dirty="0"/>
              <a:t>Premiums for coverage up to $50,000</a:t>
            </a:r>
          </a:p>
          <a:p>
            <a:pPr marL="1371600" lvl="3" indent="-457200"/>
            <a:r>
              <a:rPr lang="en-US" dirty="0"/>
              <a:t>Educational assistance</a:t>
            </a:r>
          </a:p>
          <a:p>
            <a:pPr marL="1657350" lvl="4" indent="-285750"/>
            <a:r>
              <a:rPr lang="en-US" dirty="0"/>
              <a:t>Up to $5,250 may be reimbursed to the employee</a:t>
            </a:r>
          </a:p>
          <a:p>
            <a:pPr marL="1371600" lvl="3" indent="-457200"/>
            <a:r>
              <a:rPr lang="en-US" dirty="0"/>
              <a:t>Dependent care assistance</a:t>
            </a:r>
          </a:p>
          <a:p>
            <a:pPr marL="1657350" lvl="4" indent="-285750"/>
            <a:r>
              <a:rPr lang="en-US" dirty="0"/>
              <a:t>Up to $5,000 of exclusion, but cannot exceed earned income of the employee</a:t>
            </a:r>
          </a:p>
        </p:txBody>
      </p:sp>
      <p:sp>
        <p:nvSpPr>
          <p:cNvPr id="5" name="Title 1"/>
          <p:cNvSpPr>
            <a:spLocks noGrp="1"/>
          </p:cNvSpPr>
          <p:nvPr>
            <p:ph type="title"/>
          </p:nvPr>
        </p:nvSpPr>
        <p:spPr>
          <a:xfrm>
            <a:off x="457200" y="140387"/>
            <a:ext cx="8229600" cy="1840813"/>
          </a:xfrm>
        </p:spPr>
        <p:txBody>
          <a:bodyPr>
            <a:normAutofit/>
          </a:bodyPr>
          <a:lstStyle/>
          <a:p>
            <a:r>
              <a:rPr lang="en-US" sz="3200" dirty="0"/>
              <a:t>Learning Objective #4: The Rules Concerning Items Excluded from Gross Income</a:t>
            </a:r>
            <a:r>
              <a:rPr lang="en-US" sz="1800" dirty="0"/>
              <a:t> 3 of 4</a:t>
            </a:r>
          </a:p>
        </p:txBody>
      </p:sp>
    </p:spTree>
    <p:extLst>
      <p:ext uri="{BB962C8B-B14F-4D97-AF65-F5344CB8AC3E}">
        <p14:creationId xmlns:p14="http://schemas.microsoft.com/office/powerpoint/2010/main" val="42026583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200" y="2133600"/>
            <a:ext cx="8382000" cy="4346863"/>
          </a:xfrm>
        </p:spPr>
        <p:txBody>
          <a:bodyPr>
            <a:normAutofit/>
          </a:bodyPr>
          <a:lstStyle/>
          <a:p>
            <a:pPr marL="461963" lvl="1" indent="-461963"/>
            <a:r>
              <a:rPr lang="en-US" sz="2400" dirty="0"/>
              <a:t>Other nontaxable income:</a:t>
            </a:r>
          </a:p>
          <a:p>
            <a:pPr marL="909638" lvl="2" indent="-447675"/>
            <a:r>
              <a:rPr lang="en-US" dirty="0"/>
              <a:t>Some of these items have certain requirements or limitations that must be met:</a:t>
            </a:r>
          </a:p>
          <a:p>
            <a:pPr marL="1376363" lvl="3" indent="-461963"/>
            <a:r>
              <a:rPr lang="en-US" dirty="0"/>
              <a:t>Scholarships and fellowships</a:t>
            </a:r>
          </a:p>
          <a:p>
            <a:pPr marL="1376363" lvl="3" indent="-461963"/>
            <a:r>
              <a:rPr lang="en-US" dirty="0"/>
              <a:t>Qualified tuition program (QTP) withdrawals</a:t>
            </a:r>
          </a:p>
          <a:p>
            <a:pPr marL="1376363" lvl="3" indent="-461963"/>
            <a:r>
              <a:rPr lang="en-US" dirty="0"/>
              <a:t>Life insurance proceeds</a:t>
            </a:r>
          </a:p>
          <a:p>
            <a:pPr marL="1376363" lvl="3" indent="-461963"/>
            <a:r>
              <a:rPr lang="en-US" dirty="0"/>
              <a:t>Gifts and inheritances</a:t>
            </a:r>
          </a:p>
          <a:p>
            <a:pPr marL="1376363" lvl="3" indent="-461963"/>
            <a:r>
              <a:rPr lang="en-US" dirty="0"/>
              <a:t>Compensation for sickness or injury</a:t>
            </a:r>
          </a:p>
          <a:p>
            <a:pPr marL="1376363" lvl="3" indent="-461963"/>
            <a:r>
              <a:rPr lang="en-US" dirty="0"/>
              <a:t>Child support</a:t>
            </a:r>
          </a:p>
          <a:p>
            <a:pPr marL="1376363" lvl="3" indent="-461963"/>
            <a:r>
              <a:rPr lang="en-US" dirty="0"/>
              <a:t>Welfare</a:t>
            </a:r>
          </a:p>
          <a:p>
            <a:pPr marL="1376363" lvl="3" indent="-461963"/>
            <a:r>
              <a:rPr lang="en-US" dirty="0"/>
              <a:t>Employer-provided adoption assistance</a:t>
            </a:r>
          </a:p>
        </p:txBody>
      </p:sp>
      <p:sp>
        <p:nvSpPr>
          <p:cNvPr id="6" name="Title 1"/>
          <p:cNvSpPr>
            <a:spLocks noGrp="1"/>
          </p:cNvSpPr>
          <p:nvPr>
            <p:ph type="title"/>
          </p:nvPr>
        </p:nvSpPr>
        <p:spPr>
          <a:xfrm>
            <a:off x="457200" y="140387"/>
            <a:ext cx="8229600" cy="1840813"/>
          </a:xfrm>
        </p:spPr>
        <p:txBody>
          <a:bodyPr>
            <a:normAutofit/>
          </a:bodyPr>
          <a:lstStyle/>
          <a:p>
            <a:r>
              <a:rPr lang="en-US" sz="3200" dirty="0"/>
              <a:t>Learning Objective #4: The Rules Concerning Items Excluded from Gross Income</a:t>
            </a:r>
            <a:r>
              <a:rPr lang="en-US" sz="1800" dirty="0"/>
              <a:t> 4 of 4</a:t>
            </a:r>
          </a:p>
        </p:txBody>
      </p:sp>
    </p:spTree>
    <p:extLst>
      <p:ext uri="{BB962C8B-B14F-4D97-AF65-F5344CB8AC3E}">
        <p14:creationId xmlns:p14="http://schemas.microsoft.com/office/powerpoint/2010/main" val="24164328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200" y="2209800"/>
            <a:ext cx="8458200" cy="4093388"/>
          </a:xfrm>
        </p:spPr>
        <p:txBody>
          <a:bodyPr>
            <a:normAutofit/>
          </a:bodyPr>
          <a:lstStyle/>
          <a:p>
            <a:pPr marL="457200" indent="-457200">
              <a:buFont typeface="+mj-lt"/>
              <a:buAutoNum type="arabicPeriod"/>
            </a:pPr>
            <a:r>
              <a:rPr lang="en-US" i="1" dirty="0"/>
              <a:t>Holiday turkeys given to employees are included in gross income. True or False?</a:t>
            </a:r>
          </a:p>
          <a:p>
            <a:pPr>
              <a:spcAft>
                <a:spcPts val="2400"/>
              </a:spcAft>
            </a:pPr>
            <a:r>
              <a:rPr lang="en-US" b="1" i="1" dirty="0"/>
              <a:t>False</a:t>
            </a:r>
          </a:p>
          <a:p>
            <a:pPr marL="457200" indent="-457200">
              <a:buAutoNum type="arabicPeriod" startAt="2"/>
            </a:pPr>
            <a:r>
              <a:rPr lang="en-US" i="1" dirty="0"/>
              <a:t>In general, scholarships are not taxable if the use of the money is to pay tuition, fees, books, supplies and equipment. True or False?</a:t>
            </a:r>
          </a:p>
          <a:p>
            <a:r>
              <a:rPr lang="en-US" b="1" i="1" dirty="0"/>
              <a:t>True</a:t>
            </a:r>
          </a:p>
        </p:txBody>
      </p:sp>
      <p:sp>
        <p:nvSpPr>
          <p:cNvPr id="2" name="Title 1"/>
          <p:cNvSpPr>
            <a:spLocks noGrp="1"/>
          </p:cNvSpPr>
          <p:nvPr>
            <p:ph type="title"/>
          </p:nvPr>
        </p:nvSpPr>
        <p:spPr>
          <a:xfrm>
            <a:off x="457200" y="76200"/>
            <a:ext cx="8229600" cy="1673466"/>
          </a:xfrm>
        </p:spPr>
        <p:txBody>
          <a:bodyPr>
            <a:noAutofit/>
          </a:bodyPr>
          <a:lstStyle/>
          <a:p>
            <a:pPr lvl="1" algn="ctr" rtl="0">
              <a:spcBef>
                <a:spcPct val="0"/>
              </a:spcBef>
            </a:pPr>
            <a:r>
              <a:rPr lang="en-US" sz="3200" dirty="0">
                <a:solidFill>
                  <a:srgbClr val="054869"/>
                </a:solidFill>
                <a:latin typeface="Verdana" panose="020B0604030504040204" pitchFamily="34" charset="0"/>
                <a:ea typeface="Verdana" panose="020B0604030504040204" pitchFamily="34" charset="0"/>
                <a:cs typeface="Verdana" panose="020B0604030504040204" pitchFamily="34" charset="0"/>
              </a:rPr>
              <a:t>Learning Objective #4: The Rules Concerning Items Excluded from Gross Income Concept Check 3-7</a:t>
            </a:r>
          </a:p>
        </p:txBody>
      </p:sp>
    </p:spTree>
    <p:extLst>
      <p:ext uri="{BB962C8B-B14F-4D97-AF65-F5344CB8AC3E}">
        <p14:creationId xmlns:p14="http://schemas.microsoft.com/office/powerpoint/2010/main" val="19275706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200" y="3124200"/>
            <a:ext cx="8458200" cy="3382965"/>
          </a:xfrm>
        </p:spPr>
        <p:txBody>
          <a:bodyPr>
            <a:normAutofit/>
          </a:bodyPr>
          <a:lstStyle/>
          <a:p>
            <a:pPr marL="457200" indent="-457200">
              <a:spcBef>
                <a:spcPts val="624"/>
              </a:spcBef>
            </a:pPr>
            <a:r>
              <a:rPr lang="en-US" sz="2200" dirty="0"/>
              <a:t>Savings Bond Interest</a:t>
            </a:r>
          </a:p>
          <a:p>
            <a:pPr marL="457200" lvl="1" indent="-457200">
              <a:spcBef>
                <a:spcPts val="624"/>
              </a:spcBef>
            </a:pPr>
            <a:r>
              <a:rPr lang="en-US" sz="2200" dirty="0"/>
              <a:t>Taxability</a:t>
            </a:r>
          </a:p>
          <a:p>
            <a:pPr marL="914400" lvl="2" indent="-457200">
              <a:spcBef>
                <a:spcPts val="624"/>
              </a:spcBef>
            </a:pPr>
            <a:r>
              <a:rPr lang="en-US" sz="2000" dirty="0"/>
              <a:t>Not taxable if used to pay qualified higher education expenses for the taxpayer, spouse or dependent children</a:t>
            </a:r>
          </a:p>
          <a:p>
            <a:pPr marL="914400" lvl="2" indent="-457200">
              <a:spcBef>
                <a:spcPts val="624"/>
              </a:spcBef>
            </a:pPr>
            <a:r>
              <a:rPr lang="en-US" sz="2000" dirty="0"/>
              <a:t>Full exclusion allowed if the education expenses paid exceed the redemption amount</a:t>
            </a:r>
          </a:p>
          <a:p>
            <a:pPr marL="914400" lvl="2" indent="-457200">
              <a:spcBef>
                <a:spcPts val="624"/>
              </a:spcBef>
            </a:pPr>
            <a:r>
              <a:rPr lang="en-US" sz="2000" dirty="0"/>
              <a:t>Limitation applies if modified AGI exceeds $119,300 on a joint return or $79,550 on other returns</a:t>
            </a:r>
          </a:p>
        </p:txBody>
      </p:sp>
      <p:sp>
        <p:nvSpPr>
          <p:cNvPr id="2" name="Title 1"/>
          <p:cNvSpPr>
            <a:spLocks noGrp="1"/>
          </p:cNvSpPr>
          <p:nvPr>
            <p:ph type="title"/>
          </p:nvPr>
        </p:nvSpPr>
        <p:spPr>
          <a:xfrm>
            <a:off x="45720" y="101086"/>
            <a:ext cx="9052560" cy="2946914"/>
          </a:xfrm>
        </p:spPr>
        <p:txBody>
          <a:bodyPr>
            <a:normAutofit fontScale="90000"/>
          </a:bodyPr>
          <a:lstStyle/>
          <a:p>
            <a:r>
              <a:rPr lang="en-US" dirty="0"/>
              <a:t>Learning Objective #5: The Rules Associated with Tax Accounting for Savings Bond Interest used for Education Expenses, Below-Market Interest Loans, Gift Loans, and Original Issue Discount Debt</a:t>
            </a:r>
            <a:r>
              <a:rPr lang="en-US" sz="2000" dirty="0"/>
              <a:t> 1 of 5</a:t>
            </a:r>
          </a:p>
        </p:txBody>
      </p:sp>
    </p:spTree>
    <p:extLst>
      <p:ext uri="{BB962C8B-B14F-4D97-AF65-F5344CB8AC3E}">
        <p14:creationId xmlns:p14="http://schemas.microsoft.com/office/powerpoint/2010/main" val="23891251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200" y="3136900"/>
            <a:ext cx="8534400" cy="3492500"/>
          </a:xfrm>
        </p:spPr>
        <p:txBody>
          <a:bodyPr>
            <a:normAutofit/>
          </a:bodyPr>
          <a:lstStyle/>
          <a:p>
            <a:pPr marL="457200" indent="-457200"/>
            <a:r>
              <a:rPr lang="en-US" sz="2400" dirty="0"/>
              <a:t>Below-Market Interest Loans</a:t>
            </a:r>
          </a:p>
          <a:p>
            <a:pPr marL="461963" lvl="1" indent="-461963"/>
            <a:r>
              <a:rPr lang="en-US" sz="2400" dirty="0"/>
              <a:t>If the debt instrument was created with interest rates that materially vary from market rates at the time of issuance, then interest is required to be imputed.</a:t>
            </a:r>
          </a:p>
          <a:p>
            <a:pPr marL="914400" lvl="2" indent="-452438"/>
            <a:r>
              <a:rPr lang="en-US" dirty="0"/>
              <a:t>Examples of when imputed interest does not apply:</a:t>
            </a:r>
          </a:p>
          <a:p>
            <a:pPr marL="1376363" lvl="3" indent="-461963"/>
            <a:r>
              <a:rPr lang="en-US" dirty="0"/>
              <a:t>Sales of property for $3,000 or less</a:t>
            </a:r>
          </a:p>
          <a:p>
            <a:pPr marL="1376363" lvl="3" indent="-461963"/>
            <a:r>
              <a:rPr lang="en-US" dirty="0"/>
              <a:t>Sales in which all payments are due in six months or less</a:t>
            </a:r>
          </a:p>
        </p:txBody>
      </p:sp>
      <p:sp>
        <p:nvSpPr>
          <p:cNvPr id="5" name="Title 1"/>
          <p:cNvSpPr>
            <a:spLocks noGrp="1"/>
          </p:cNvSpPr>
          <p:nvPr>
            <p:ph type="title"/>
          </p:nvPr>
        </p:nvSpPr>
        <p:spPr>
          <a:xfrm>
            <a:off x="45720" y="101086"/>
            <a:ext cx="9052560" cy="2946914"/>
          </a:xfrm>
        </p:spPr>
        <p:txBody>
          <a:bodyPr>
            <a:normAutofit fontScale="90000"/>
          </a:bodyPr>
          <a:lstStyle/>
          <a:p>
            <a:r>
              <a:rPr lang="en-US" dirty="0"/>
              <a:t>Learning Objective #5: The Rules Associated with Tax Accounting for Savings Bond Interest used for Education Expenses, Below-Market Interest Loans, Gift Loans, and Original Issue Discount Debt</a:t>
            </a:r>
            <a:r>
              <a:rPr lang="en-US" sz="2000" dirty="0"/>
              <a:t> 2 of 5</a:t>
            </a:r>
          </a:p>
        </p:txBody>
      </p:sp>
    </p:spTree>
    <p:extLst>
      <p:ext uri="{BB962C8B-B14F-4D97-AF65-F5344CB8AC3E}">
        <p14:creationId xmlns:p14="http://schemas.microsoft.com/office/powerpoint/2010/main" val="20360204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lvl="1" algn="ctr" rtl="0">
              <a:spcBef>
                <a:spcPct val="0"/>
              </a:spcBef>
            </a:pPr>
            <a:r>
              <a:rPr lang="en-US" sz="3200" dirty="0">
                <a:solidFill>
                  <a:srgbClr val="054869"/>
                </a:solidFill>
                <a:latin typeface="Verdana" panose="020B0604030504040204" pitchFamily="34" charset="0"/>
                <a:ea typeface="Verdana" panose="020B0604030504040204" pitchFamily="34" charset="0"/>
                <a:cs typeface="Verdana" panose="020B0604030504040204" pitchFamily="34" charset="0"/>
              </a:rPr>
              <a:t>Learning Objective #1: When and How to Record Income for Tax Purposes-Concept Check 3-1</a:t>
            </a:r>
            <a:r>
              <a:rPr lang="en-US" dirty="0">
                <a:solidFill>
                  <a:srgbClr val="054869"/>
                </a:solidFill>
                <a:latin typeface="Verdana" panose="020B0604030504040204" pitchFamily="34" charset="0"/>
                <a:ea typeface="Verdana" panose="020B0604030504040204" pitchFamily="34" charset="0"/>
                <a:cs typeface="Verdana" panose="020B0604030504040204" pitchFamily="34" charset="0"/>
              </a:rPr>
              <a:t> 1 of 2</a:t>
            </a:r>
          </a:p>
        </p:txBody>
      </p:sp>
      <p:sp>
        <p:nvSpPr>
          <p:cNvPr id="3" name="Content Placeholder 2"/>
          <p:cNvSpPr>
            <a:spLocks noGrp="1"/>
          </p:cNvSpPr>
          <p:nvPr>
            <p:ph sz="quarter" idx="10"/>
          </p:nvPr>
        </p:nvSpPr>
        <p:spPr>
          <a:xfrm>
            <a:off x="381000" y="2133600"/>
            <a:ext cx="8458200" cy="4114800"/>
          </a:xfrm>
        </p:spPr>
        <p:txBody>
          <a:bodyPr>
            <a:normAutofit/>
          </a:bodyPr>
          <a:lstStyle/>
          <a:p>
            <a:pPr marL="457200" lvl="1" indent="-457200">
              <a:buFont typeface="+mj-lt"/>
              <a:buAutoNum type="arabicPeriod"/>
            </a:pPr>
            <a:r>
              <a:rPr lang="en-US" i="1" dirty="0"/>
              <a:t>An individual must recognize income on his or her tax return if the transaction meets three conditions. </a:t>
            </a:r>
          </a:p>
          <a:p>
            <a:pPr marL="450850" lvl="1" indent="0">
              <a:buNone/>
            </a:pPr>
            <a:r>
              <a:rPr lang="en-US" i="1" dirty="0"/>
              <a:t>Name the three conditions: ________, ________, ________</a:t>
            </a:r>
          </a:p>
          <a:p>
            <a:pPr marL="0" lvl="1" indent="0">
              <a:buNone/>
            </a:pPr>
            <a:r>
              <a:rPr lang="en-US" b="1" i="1" dirty="0"/>
              <a:t>Economic benefit</a:t>
            </a:r>
          </a:p>
          <a:p>
            <a:pPr marL="0" lvl="1" indent="0">
              <a:buNone/>
            </a:pPr>
            <a:r>
              <a:rPr lang="en-US" b="1" i="1" dirty="0"/>
              <a:t>Conclusion</a:t>
            </a:r>
          </a:p>
          <a:p>
            <a:pPr marL="0" lvl="1" indent="0">
              <a:buNone/>
            </a:pPr>
            <a:r>
              <a:rPr lang="en-US" b="1" i="1" dirty="0"/>
              <a:t>Not tax-exempt income</a:t>
            </a:r>
          </a:p>
        </p:txBody>
      </p:sp>
    </p:spTree>
    <p:extLst>
      <p:ext uri="{BB962C8B-B14F-4D97-AF65-F5344CB8AC3E}">
        <p14:creationId xmlns:p14="http://schemas.microsoft.com/office/powerpoint/2010/main" val="21871200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200" y="3094035"/>
            <a:ext cx="8458200" cy="3382965"/>
          </a:xfrm>
        </p:spPr>
        <p:txBody>
          <a:bodyPr>
            <a:normAutofit/>
          </a:bodyPr>
          <a:lstStyle/>
          <a:p>
            <a:pPr marL="457200" indent="-457200"/>
            <a:r>
              <a:rPr lang="en-US" dirty="0"/>
              <a:t>Gift Loans</a:t>
            </a:r>
          </a:p>
          <a:p>
            <a:pPr marL="457200" lvl="1" indent="-457200"/>
            <a:r>
              <a:rPr lang="en-US" dirty="0"/>
              <a:t>Imputed interest rules apply to gift loans over $15,000 where foregone interest is in the form of a gift</a:t>
            </a:r>
          </a:p>
        </p:txBody>
      </p:sp>
      <p:sp>
        <p:nvSpPr>
          <p:cNvPr id="5" name="Title 1"/>
          <p:cNvSpPr>
            <a:spLocks noGrp="1"/>
          </p:cNvSpPr>
          <p:nvPr>
            <p:ph type="title"/>
          </p:nvPr>
        </p:nvSpPr>
        <p:spPr>
          <a:xfrm>
            <a:off x="45720" y="101086"/>
            <a:ext cx="9052560" cy="2946914"/>
          </a:xfrm>
        </p:spPr>
        <p:txBody>
          <a:bodyPr>
            <a:normAutofit fontScale="90000"/>
          </a:bodyPr>
          <a:lstStyle/>
          <a:p>
            <a:r>
              <a:rPr lang="en-US" dirty="0"/>
              <a:t>Learning Objective #5: The Rules Associated with Tax Accounting for Savings Bond Interest used for Education Expenses, Below-Market Interest Loans, Gift Loans, and Original Issue Discount Debt</a:t>
            </a:r>
            <a:r>
              <a:rPr lang="en-US" sz="2000" dirty="0"/>
              <a:t> 3 of 5</a:t>
            </a:r>
          </a:p>
        </p:txBody>
      </p:sp>
    </p:spTree>
    <p:extLst>
      <p:ext uri="{BB962C8B-B14F-4D97-AF65-F5344CB8AC3E}">
        <p14:creationId xmlns:p14="http://schemas.microsoft.com/office/powerpoint/2010/main" val="354760499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200" y="3094035"/>
            <a:ext cx="8458200" cy="3382965"/>
          </a:xfrm>
        </p:spPr>
        <p:txBody>
          <a:bodyPr>
            <a:normAutofit/>
          </a:bodyPr>
          <a:lstStyle/>
          <a:p>
            <a:pPr marL="457200" indent="-457200"/>
            <a:r>
              <a:rPr lang="en-US" dirty="0"/>
              <a:t>Original Issue Discount (OID)</a:t>
            </a:r>
          </a:p>
          <a:p>
            <a:pPr marL="457200" lvl="1" indent="-457200"/>
            <a:r>
              <a:rPr lang="en-US" dirty="0"/>
              <a:t>Equal to the difference between the acquisition price and the maturity value</a:t>
            </a:r>
          </a:p>
          <a:p>
            <a:pPr marL="457200" lvl="1" indent="-457200"/>
            <a:r>
              <a:rPr lang="en-US" dirty="0"/>
              <a:t>The holder must report part of the OID as income every year</a:t>
            </a:r>
          </a:p>
        </p:txBody>
      </p:sp>
      <p:sp>
        <p:nvSpPr>
          <p:cNvPr id="5" name="Title 1"/>
          <p:cNvSpPr>
            <a:spLocks noGrp="1"/>
          </p:cNvSpPr>
          <p:nvPr>
            <p:ph type="title"/>
          </p:nvPr>
        </p:nvSpPr>
        <p:spPr>
          <a:xfrm>
            <a:off x="45720" y="101086"/>
            <a:ext cx="9052560" cy="2946914"/>
          </a:xfrm>
        </p:spPr>
        <p:txBody>
          <a:bodyPr>
            <a:normAutofit fontScale="90000"/>
          </a:bodyPr>
          <a:lstStyle/>
          <a:p>
            <a:r>
              <a:rPr lang="en-US" dirty="0"/>
              <a:t>Learning Objective #5: The Rules Associated with Tax Accounting for Savings Bond Interest used for Education Expenses, Below-Market Interest Loans, Gift Loans, and Original Issue Discount Debt</a:t>
            </a:r>
            <a:r>
              <a:rPr lang="en-US" sz="2000" dirty="0"/>
              <a:t> 4 of 5</a:t>
            </a:r>
          </a:p>
        </p:txBody>
      </p:sp>
    </p:spTree>
    <p:extLst>
      <p:ext uri="{BB962C8B-B14F-4D97-AF65-F5344CB8AC3E}">
        <p14:creationId xmlns:p14="http://schemas.microsoft.com/office/powerpoint/2010/main" val="38071241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381000" y="3048000"/>
            <a:ext cx="8610600" cy="3505200"/>
          </a:xfrm>
        </p:spPr>
        <p:txBody>
          <a:bodyPr>
            <a:normAutofit/>
          </a:bodyPr>
          <a:lstStyle/>
          <a:p>
            <a:pPr marL="457200" lvl="1" indent="-457200"/>
            <a:r>
              <a:rPr lang="en-US" sz="2400" dirty="0"/>
              <a:t>OID is not applicable to:</a:t>
            </a:r>
          </a:p>
          <a:p>
            <a:pPr marL="914400" lvl="2" indent="-457200"/>
            <a:r>
              <a:rPr lang="en-US" dirty="0"/>
              <a:t>Tax-exempt debt</a:t>
            </a:r>
          </a:p>
          <a:p>
            <a:pPr marL="914400" lvl="2" indent="-457200"/>
            <a:r>
              <a:rPr lang="en-US" dirty="0"/>
              <a:t>U.S. Savings Bonds</a:t>
            </a:r>
          </a:p>
          <a:p>
            <a:pPr marL="914400" lvl="2" indent="-457200"/>
            <a:r>
              <a:rPr lang="en-US" dirty="0"/>
              <a:t>Debt with a maturity of 1 year or less on the date of issue</a:t>
            </a:r>
          </a:p>
          <a:p>
            <a:pPr marL="914400" lvl="2" indent="-457200"/>
            <a:r>
              <a:rPr lang="en-US" dirty="0"/>
              <a:t>Any obligation issued by a natural person before March 2, 1984</a:t>
            </a:r>
          </a:p>
          <a:p>
            <a:pPr marL="914400" lvl="2" indent="-457200"/>
            <a:r>
              <a:rPr lang="en-US" dirty="0"/>
              <a:t>Non-business loans of $10,000 or less between natural persons</a:t>
            </a:r>
          </a:p>
        </p:txBody>
      </p:sp>
      <p:sp>
        <p:nvSpPr>
          <p:cNvPr id="5" name="Title 1"/>
          <p:cNvSpPr>
            <a:spLocks noGrp="1"/>
          </p:cNvSpPr>
          <p:nvPr>
            <p:ph type="title"/>
          </p:nvPr>
        </p:nvSpPr>
        <p:spPr>
          <a:xfrm>
            <a:off x="45720" y="101086"/>
            <a:ext cx="9052560" cy="2946914"/>
          </a:xfrm>
        </p:spPr>
        <p:txBody>
          <a:bodyPr>
            <a:normAutofit fontScale="90000"/>
          </a:bodyPr>
          <a:lstStyle/>
          <a:p>
            <a:r>
              <a:rPr lang="en-US" dirty="0"/>
              <a:t>Learning Objective #5: The Rules Associated with Tax Accounting for Savings Bond Interest used for Education Expenses, Below-Market Interest Loans, Gift Loans, and Original Issue Discount Debt</a:t>
            </a:r>
            <a:r>
              <a:rPr lang="en-US" sz="2000" dirty="0"/>
              <a:t> 5 of 5</a:t>
            </a:r>
          </a:p>
        </p:txBody>
      </p:sp>
    </p:spTree>
    <p:extLst>
      <p:ext uri="{BB962C8B-B14F-4D97-AF65-F5344CB8AC3E}">
        <p14:creationId xmlns:p14="http://schemas.microsoft.com/office/powerpoint/2010/main" val="148513334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200" y="3352800"/>
            <a:ext cx="8458200" cy="2895600"/>
          </a:xfrm>
        </p:spPr>
        <p:txBody>
          <a:bodyPr>
            <a:normAutofit/>
          </a:bodyPr>
          <a:lstStyle/>
          <a:p>
            <a:pPr marL="457200" indent="-457200">
              <a:buFont typeface="+mj-lt"/>
              <a:buAutoNum type="arabicPeriod"/>
            </a:pPr>
            <a:r>
              <a:rPr lang="en-US" i="1" dirty="0"/>
              <a:t>An individual is required to impute interest on a deferred payment contract where no interest, or a low rate of interest, is stated. True or False?</a:t>
            </a:r>
          </a:p>
          <a:p>
            <a:r>
              <a:rPr lang="en-US" b="1" i="1" dirty="0"/>
              <a:t>True</a:t>
            </a:r>
          </a:p>
        </p:txBody>
      </p:sp>
      <p:sp>
        <p:nvSpPr>
          <p:cNvPr id="2" name="Title 1"/>
          <p:cNvSpPr>
            <a:spLocks noGrp="1"/>
          </p:cNvSpPr>
          <p:nvPr>
            <p:ph type="title"/>
          </p:nvPr>
        </p:nvSpPr>
        <p:spPr>
          <a:xfrm>
            <a:off x="0" y="0"/>
            <a:ext cx="9098280" cy="3124200"/>
          </a:xfrm>
        </p:spPr>
        <p:txBody>
          <a:bodyPr>
            <a:normAutofit fontScale="90000"/>
          </a:bodyPr>
          <a:lstStyle/>
          <a:p>
            <a:r>
              <a:rPr lang="en-US" dirty="0"/>
              <a:t>Learning Objective #5: The Rules Associated with Tax Accounting for Savings Bond Interest used for Education Expenses, Below-Market Interest Loans, Gift Loans, and Original Issue Discount Debt Concept Check 3-8</a:t>
            </a:r>
            <a:r>
              <a:rPr lang="en-US" sz="2000" dirty="0"/>
              <a:t> 1 of 2</a:t>
            </a:r>
          </a:p>
        </p:txBody>
      </p:sp>
    </p:spTree>
    <p:extLst>
      <p:ext uri="{BB962C8B-B14F-4D97-AF65-F5344CB8AC3E}">
        <p14:creationId xmlns:p14="http://schemas.microsoft.com/office/powerpoint/2010/main" val="415149923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200" y="3376361"/>
            <a:ext cx="8458200" cy="2795839"/>
          </a:xfrm>
        </p:spPr>
        <p:txBody>
          <a:bodyPr>
            <a:normAutofit/>
          </a:bodyPr>
          <a:lstStyle/>
          <a:p>
            <a:pPr marL="457200" indent="-457200">
              <a:buFont typeface="+mj-lt"/>
              <a:buAutoNum type="arabicPeriod" startAt="2"/>
            </a:pPr>
            <a:r>
              <a:rPr lang="en-US" i="1" dirty="0"/>
              <a:t>If someone purchases a debt instrument (such as a bond) from an issuer for an amount less than par value, the transaction creates original issue discount (OID). True or False?</a:t>
            </a:r>
          </a:p>
          <a:p>
            <a:r>
              <a:rPr lang="en-US" b="1" i="1" dirty="0"/>
              <a:t>True</a:t>
            </a:r>
          </a:p>
        </p:txBody>
      </p:sp>
      <p:sp>
        <p:nvSpPr>
          <p:cNvPr id="5" name="Title 1"/>
          <p:cNvSpPr>
            <a:spLocks noGrp="1"/>
          </p:cNvSpPr>
          <p:nvPr>
            <p:ph type="title"/>
          </p:nvPr>
        </p:nvSpPr>
        <p:spPr>
          <a:xfrm>
            <a:off x="15240" y="0"/>
            <a:ext cx="9052560" cy="3117273"/>
          </a:xfrm>
        </p:spPr>
        <p:txBody>
          <a:bodyPr>
            <a:normAutofit fontScale="90000"/>
          </a:bodyPr>
          <a:lstStyle/>
          <a:p>
            <a:r>
              <a:rPr lang="en-US" dirty="0"/>
              <a:t>Learning Objective #5: The Rules Associated with Tax Accounting for Savings Bond Interest used for Education Expenses, Below-Market Interest Loans, Gift Loans, and Original Issue Discount Debt Concept Check 3-8</a:t>
            </a:r>
            <a:r>
              <a:rPr lang="en-US" sz="2000" dirty="0"/>
              <a:t> 2 of 2</a:t>
            </a:r>
          </a:p>
        </p:txBody>
      </p:sp>
    </p:spTree>
    <p:extLst>
      <p:ext uri="{BB962C8B-B14F-4D97-AF65-F5344CB8AC3E}">
        <p14:creationId xmlns:p14="http://schemas.microsoft.com/office/powerpoint/2010/main" val="21199887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79134"/>
            <a:ext cx="8229600" cy="1673466"/>
          </a:xfrm>
        </p:spPr>
        <p:txBody>
          <a:bodyPr>
            <a:noAutofit/>
          </a:bodyPr>
          <a:lstStyle/>
          <a:p>
            <a:pPr lvl="1" algn="ctr" rtl="0">
              <a:spcBef>
                <a:spcPct val="0"/>
              </a:spcBef>
            </a:pPr>
            <a:r>
              <a:rPr lang="en-US" sz="3200" dirty="0">
                <a:solidFill>
                  <a:srgbClr val="054869"/>
                </a:solidFill>
                <a:latin typeface="Verdana" panose="020B0604030504040204" pitchFamily="34" charset="0"/>
                <a:ea typeface="Verdana" panose="020B0604030504040204" pitchFamily="34" charset="0"/>
                <a:cs typeface="Verdana" panose="020B0604030504040204" pitchFamily="34" charset="0"/>
              </a:rPr>
              <a:t>Learning Objective #1: When and How to Record Income for Tax Purposes-Concept Check 3-1</a:t>
            </a:r>
            <a:r>
              <a:rPr lang="en-US" dirty="0">
                <a:solidFill>
                  <a:srgbClr val="054869"/>
                </a:solidFill>
                <a:latin typeface="Verdana" panose="020B0604030504040204" pitchFamily="34" charset="0"/>
                <a:ea typeface="Verdana" panose="020B0604030504040204" pitchFamily="34" charset="0"/>
                <a:cs typeface="Verdana" panose="020B0604030504040204" pitchFamily="34" charset="0"/>
              </a:rPr>
              <a:t> 2 of 2</a:t>
            </a:r>
          </a:p>
        </p:txBody>
      </p:sp>
      <p:sp>
        <p:nvSpPr>
          <p:cNvPr id="3" name="Content Placeholder 2"/>
          <p:cNvSpPr>
            <a:spLocks noGrp="1"/>
          </p:cNvSpPr>
          <p:nvPr>
            <p:ph sz="quarter" idx="10"/>
          </p:nvPr>
        </p:nvSpPr>
        <p:spPr>
          <a:xfrm>
            <a:off x="457200" y="2057400"/>
            <a:ext cx="8153400" cy="4267200"/>
          </a:xfrm>
        </p:spPr>
        <p:txBody>
          <a:bodyPr>
            <a:normAutofit/>
          </a:bodyPr>
          <a:lstStyle/>
          <a:p>
            <a:pPr marL="457200" lvl="1" indent="-457200">
              <a:buFont typeface="+mj-lt"/>
              <a:buAutoNum type="arabicPeriod" startAt="2"/>
            </a:pPr>
            <a:r>
              <a:rPr lang="en-US" i="1" dirty="0"/>
              <a:t>An individual can exclude certain income from taxation even though a transaction that has economic benefits has occurred. True or False?</a:t>
            </a:r>
          </a:p>
          <a:p>
            <a:pPr marL="0" lvl="1" indent="0">
              <a:buNone/>
            </a:pPr>
            <a:r>
              <a:rPr lang="en-US" b="1" i="1" dirty="0"/>
              <a:t>True</a:t>
            </a:r>
          </a:p>
        </p:txBody>
      </p:sp>
    </p:spTree>
    <p:extLst>
      <p:ext uri="{BB962C8B-B14F-4D97-AF65-F5344CB8AC3E}">
        <p14:creationId xmlns:p14="http://schemas.microsoft.com/office/powerpoint/2010/main" val="17045548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200" y="2057400"/>
            <a:ext cx="8305800" cy="4267200"/>
          </a:xfrm>
        </p:spPr>
        <p:txBody>
          <a:bodyPr>
            <a:normAutofit/>
          </a:bodyPr>
          <a:lstStyle/>
          <a:p>
            <a:pPr marL="457200" indent="-457200"/>
            <a:r>
              <a:rPr lang="en-US" sz="2400" dirty="0"/>
              <a:t>Cash Receipts and Disbursements Method</a:t>
            </a:r>
          </a:p>
          <a:p>
            <a:pPr marL="457200" lvl="1" indent="-457200"/>
            <a:r>
              <a:rPr lang="en-US" sz="2400" dirty="0"/>
              <a:t>Used by almost all individuals to file their tax returns</a:t>
            </a:r>
          </a:p>
          <a:p>
            <a:pPr marL="457200" lvl="1" indent="-457200"/>
            <a:r>
              <a:rPr lang="en-US" sz="2400" dirty="0"/>
              <a:t>Constructive receipt</a:t>
            </a:r>
          </a:p>
          <a:p>
            <a:pPr marL="914400" lvl="2" indent="-457200"/>
            <a:r>
              <a:rPr lang="en-US" dirty="0"/>
              <a:t>Income is reported in the year the taxpayer receives the right to control the income rather than the year in which it’s earned</a:t>
            </a:r>
          </a:p>
          <a:p>
            <a:pPr marL="914400" lvl="2" indent="-457200"/>
            <a:r>
              <a:rPr lang="en-US" dirty="0"/>
              <a:t>Receipt of property or services will trigger income recognition</a:t>
            </a:r>
          </a:p>
        </p:txBody>
      </p:sp>
      <p:sp>
        <p:nvSpPr>
          <p:cNvPr id="2" name="Title 1"/>
          <p:cNvSpPr>
            <a:spLocks noGrp="1"/>
          </p:cNvSpPr>
          <p:nvPr>
            <p:ph type="title"/>
          </p:nvPr>
        </p:nvSpPr>
        <p:spPr/>
        <p:txBody>
          <a:bodyPr>
            <a:noAutofit/>
          </a:bodyPr>
          <a:lstStyle/>
          <a:p>
            <a:r>
              <a:rPr lang="en-US" sz="3200" dirty="0"/>
              <a:t>Learning Objective #2: The Cash Method of Accounting as It Applies to Income Taxes</a:t>
            </a:r>
          </a:p>
        </p:txBody>
      </p:sp>
    </p:spTree>
    <p:extLst>
      <p:ext uri="{BB962C8B-B14F-4D97-AF65-F5344CB8AC3E}">
        <p14:creationId xmlns:p14="http://schemas.microsoft.com/office/powerpoint/2010/main" val="5030608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200" y="2438400"/>
            <a:ext cx="8305800" cy="3962400"/>
          </a:xfrm>
        </p:spPr>
        <p:txBody>
          <a:bodyPr>
            <a:normAutofit/>
          </a:bodyPr>
          <a:lstStyle/>
          <a:p>
            <a:pPr marL="457200" lvl="1" indent="-457200">
              <a:spcBef>
                <a:spcPts val="624"/>
              </a:spcBef>
              <a:buFont typeface="+mj-lt"/>
              <a:buAutoNum type="arabicPeriod"/>
            </a:pPr>
            <a:r>
              <a:rPr lang="en-US" sz="2400" i="1" dirty="0"/>
              <a:t>Income may be realized in any form, whether in money, property, or services. True or False?</a:t>
            </a:r>
          </a:p>
          <a:p>
            <a:pPr marL="0" lvl="1" indent="0">
              <a:spcBef>
                <a:spcPts val="624"/>
              </a:spcBef>
              <a:spcAft>
                <a:spcPts val="1800"/>
              </a:spcAft>
              <a:buNone/>
            </a:pPr>
            <a:r>
              <a:rPr lang="en-US" sz="2400" b="1" i="1" dirty="0"/>
              <a:t>True</a:t>
            </a:r>
          </a:p>
          <a:p>
            <a:pPr marL="457200" lvl="1" indent="-457200">
              <a:spcBef>
                <a:spcPts val="624"/>
              </a:spcBef>
              <a:buFont typeface="+mj-lt"/>
              <a:buAutoNum type="arabicPeriod" startAt="2"/>
            </a:pPr>
            <a:r>
              <a:rPr lang="en-US" sz="2400" i="1" dirty="0"/>
              <a:t>If you provide consulting services to your friend and, in exchange, he fixes your car, you and your friend must report on both tax returns the fair market value of the services provided. True or False?</a:t>
            </a:r>
          </a:p>
          <a:p>
            <a:pPr marL="0" lvl="1" indent="0">
              <a:spcBef>
                <a:spcPts val="624"/>
              </a:spcBef>
              <a:buNone/>
            </a:pPr>
            <a:r>
              <a:rPr lang="en-US" sz="2400" b="1" i="1" dirty="0"/>
              <a:t>True</a:t>
            </a:r>
          </a:p>
        </p:txBody>
      </p:sp>
      <p:sp>
        <p:nvSpPr>
          <p:cNvPr id="2" name="Title 1"/>
          <p:cNvSpPr>
            <a:spLocks noGrp="1"/>
          </p:cNvSpPr>
          <p:nvPr>
            <p:ph type="title"/>
          </p:nvPr>
        </p:nvSpPr>
        <p:spPr>
          <a:xfrm>
            <a:off x="457200" y="58617"/>
            <a:ext cx="8229600" cy="2227383"/>
          </a:xfrm>
        </p:spPr>
        <p:txBody>
          <a:bodyPr>
            <a:noAutofit/>
          </a:bodyPr>
          <a:lstStyle/>
          <a:p>
            <a:r>
              <a:rPr lang="en-US" sz="3200" dirty="0"/>
              <a:t>Learning Objective #2:</a:t>
            </a:r>
            <a:br>
              <a:rPr lang="en-US" sz="3200" dirty="0"/>
            </a:br>
            <a:r>
              <a:rPr lang="en-US" sz="3200" dirty="0"/>
              <a:t>The Cash Method of Accounting as It Applies to Income Taxes Concept Check 3-2</a:t>
            </a:r>
          </a:p>
        </p:txBody>
      </p:sp>
    </p:spTree>
    <p:extLst>
      <p:ext uri="{BB962C8B-B14F-4D97-AF65-F5344CB8AC3E}">
        <p14:creationId xmlns:p14="http://schemas.microsoft.com/office/powerpoint/2010/main" val="8927687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200" y="2362200"/>
            <a:ext cx="8382000" cy="3916362"/>
          </a:xfrm>
        </p:spPr>
        <p:txBody>
          <a:bodyPr>
            <a:normAutofit/>
          </a:bodyPr>
          <a:lstStyle/>
          <a:p>
            <a:pPr marL="457200" indent="-457200"/>
            <a:r>
              <a:rPr lang="en-US" sz="2400" dirty="0"/>
              <a:t>Interest</a:t>
            </a:r>
          </a:p>
          <a:p>
            <a:pPr marL="457200" lvl="1" indent="-457200"/>
            <a:r>
              <a:rPr lang="en-US" sz="2400" dirty="0"/>
              <a:t>Taxability</a:t>
            </a:r>
          </a:p>
          <a:p>
            <a:pPr marL="914400" lvl="2" indent="-457200"/>
            <a:r>
              <a:rPr lang="en-US" dirty="0"/>
              <a:t>Interest from banks, savings and loans, or credit unions is reported on a 1099-INT and is taxable</a:t>
            </a:r>
          </a:p>
          <a:p>
            <a:pPr marL="914400" lvl="2" indent="-457200"/>
            <a:r>
              <a:rPr lang="en-US" dirty="0"/>
              <a:t>Interest earned on Series E and EE U.S. Savings Bonds is taxable but can be reported gradually on an annual basis or fully at maturity</a:t>
            </a:r>
          </a:p>
          <a:p>
            <a:pPr marL="914400" lvl="2" indent="-457200"/>
            <a:r>
              <a:rPr lang="en-US" dirty="0"/>
              <a:t>Some interest received is tax-exempt if the debt is issued by a state, U.S. possession, or subdivision thereof</a:t>
            </a:r>
          </a:p>
        </p:txBody>
      </p:sp>
      <p:sp>
        <p:nvSpPr>
          <p:cNvPr id="2" name="Title 1"/>
          <p:cNvSpPr>
            <a:spLocks noGrp="1"/>
          </p:cNvSpPr>
          <p:nvPr>
            <p:ph type="title"/>
          </p:nvPr>
        </p:nvSpPr>
        <p:spPr>
          <a:xfrm>
            <a:off x="457200" y="152400"/>
            <a:ext cx="8229600" cy="2024894"/>
          </a:xfrm>
        </p:spPr>
        <p:txBody>
          <a:bodyPr>
            <a:noAutofit/>
          </a:bodyPr>
          <a:lstStyle/>
          <a:p>
            <a:r>
              <a:rPr lang="en-US" sz="3200" dirty="0"/>
              <a:t>Learning Objective #3: The Taxability of Components of Gross Income: Interest, Dividends, Tax Refunds, and Social Security Benefits</a:t>
            </a:r>
            <a:r>
              <a:rPr lang="en-US" sz="1800" dirty="0"/>
              <a:t> 1 of 12</a:t>
            </a:r>
          </a:p>
        </p:txBody>
      </p:sp>
    </p:spTree>
    <p:extLst>
      <p:ext uri="{BB962C8B-B14F-4D97-AF65-F5344CB8AC3E}">
        <p14:creationId xmlns:p14="http://schemas.microsoft.com/office/powerpoint/2010/main" val="36975056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200" y="2374738"/>
            <a:ext cx="8458200" cy="3949862"/>
          </a:xfrm>
        </p:spPr>
        <p:txBody>
          <a:bodyPr>
            <a:normAutofit/>
          </a:bodyPr>
          <a:lstStyle/>
          <a:p>
            <a:pPr marL="457200" lvl="1" indent="-457200">
              <a:lnSpc>
                <a:spcPct val="90000"/>
              </a:lnSpc>
            </a:pPr>
            <a:r>
              <a:rPr lang="en-US" sz="2400" dirty="0"/>
              <a:t>Other types of interest that must be reported</a:t>
            </a:r>
          </a:p>
          <a:p>
            <a:pPr marL="914400" lvl="2" indent="-457200"/>
            <a:r>
              <a:rPr lang="en-US" dirty="0"/>
              <a:t>Payments received from seller-financed mortgages</a:t>
            </a:r>
          </a:p>
          <a:p>
            <a:pPr marL="914400" lvl="2" indent="-457200"/>
            <a:r>
              <a:rPr lang="en-US" dirty="0"/>
              <a:t>Receipts from installment sale receivables</a:t>
            </a:r>
          </a:p>
          <a:p>
            <a:pPr marL="914400" lvl="2" indent="-457200"/>
            <a:r>
              <a:rPr lang="en-US" dirty="0"/>
              <a:t>Imputed interest on loans made at below-market interest rate</a:t>
            </a:r>
          </a:p>
          <a:p>
            <a:pPr marL="914400" lvl="2" indent="-457200"/>
            <a:r>
              <a:rPr lang="en-US" dirty="0"/>
              <a:t>Interest on bonds sold between interest dates</a:t>
            </a:r>
          </a:p>
          <a:p>
            <a:pPr marL="457200" lvl="1" indent="-457200">
              <a:lnSpc>
                <a:spcPct val="90000"/>
              </a:lnSpc>
            </a:pPr>
            <a:r>
              <a:rPr lang="en-US" sz="2400" dirty="0"/>
              <a:t>How to report interest</a:t>
            </a:r>
          </a:p>
          <a:p>
            <a:pPr marL="914400" lvl="2" indent="-457200"/>
            <a:r>
              <a:rPr lang="en-US" dirty="0"/>
              <a:t>If the amount of interest is more than $1,500, use Schedule B of Form 1040</a:t>
            </a:r>
          </a:p>
        </p:txBody>
      </p:sp>
      <p:sp>
        <p:nvSpPr>
          <p:cNvPr id="6" name="Title 1"/>
          <p:cNvSpPr>
            <a:spLocks noGrp="1"/>
          </p:cNvSpPr>
          <p:nvPr>
            <p:ph type="title"/>
          </p:nvPr>
        </p:nvSpPr>
        <p:spPr>
          <a:xfrm>
            <a:off x="457200" y="152400"/>
            <a:ext cx="8229600" cy="2024894"/>
          </a:xfrm>
        </p:spPr>
        <p:txBody>
          <a:bodyPr>
            <a:noAutofit/>
          </a:bodyPr>
          <a:lstStyle/>
          <a:p>
            <a:r>
              <a:rPr lang="en-US" sz="3200" dirty="0"/>
              <a:t>Learning Objective #3: The Taxability of Components of Gross Income: Interest, Dividends, Tax Refunds, and Social Security Benefits</a:t>
            </a:r>
            <a:r>
              <a:rPr lang="en-US" sz="1800" dirty="0"/>
              <a:t> 2 of 12</a:t>
            </a:r>
          </a:p>
        </p:txBody>
      </p:sp>
    </p:spTree>
    <p:extLst>
      <p:ext uri="{BB962C8B-B14F-4D97-AF65-F5344CB8AC3E}">
        <p14:creationId xmlns:p14="http://schemas.microsoft.com/office/powerpoint/2010/main" val="26019747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200" y="2383612"/>
            <a:ext cx="8458200" cy="4093388"/>
          </a:xfrm>
        </p:spPr>
        <p:txBody>
          <a:bodyPr>
            <a:normAutofit/>
          </a:bodyPr>
          <a:lstStyle/>
          <a:p>
            <a:pPr marL="457200" indent="-457200"/>
            <a:r>
              <a:rPr lang="en-US" sz="2400" dirty="0"/>
              <a:t>Dividends</a:t>
            </a:r>
          </a:p>
          <a:p>
            <a:pPr marL="457200" lvl="1" indent="-457200"/>
            <a:r>
              <a:rPr lang="en-US" sz="2400" dirty="0"/>
              <a:t>Taxability</a:t>
            </a:r>
          </a:p>
          <a:p>
            <a:pPr marL="863600" lvl="2" indent="-406400"/>
            <a:r>
              <a:rPr lang="en-US" dirty="0"/>
              <a:t>Dividends are distributions to shareholders, thus, income that must be reported on the tax return</a:t>
            </a:r>
          </a:p>
          <a:p>
            <a:pPr marL="863600" lvl="2" indent="-406400"/>
            <a:r>
              <a:rPr lang="en-US" dirty="0"/>
              <a:t>Qualified dividends (1) are made from the earnings and profits of the payer corporation and (2) are from domestic corporations or qualified foreign corporations</a:t>
            </a:r>
          </a:p>
        </p:txBody>
      </p:sp>
      <p:sp>
        <p:nvSpPr>
          <p:cNvPr id="6" name="Title 1"/>
          <p:cNvSpPr>
            <a:spLocks noGrp="1"/>
          </p:cNvSpPr>
          <p:nvPr>
            <p:ph type="title"/>
          </p:nvPr>
        </p:nvSpPr>
        <p:spPr>
          <a:xfrm>
            <a:off x="457200" y="152400"/>
            <a:ext cx="8229600" cy="2024894"/>
          </a:xfrm>
        </p:spPr>
        <p:txBody>
          <a:bodyPr>
            <a:noAutofit/>
          </a:bodyPr>
          <a:lstStyle/>
          <a:p>
            <a:r>
              <a:rPr lang="en-US" sz="3200" dirty="0"/>
              <a:t>Learning Objective #3: The Taxability of Components of Gross Income: Interest, Dividends, Tax Refunds, and Social Security Benefits</a:t>
            </a:r>
            <a:r>
              <a:rPr lang="en-US" sz="1800" dirty="0"/>
              <a:t> 3 of 12</a:t>
            </a:r>
          </a:p>
        </p:txBody>
      </p:sp>
    </p:spTree>
    <p:extLst>
      <p:ext uri="{BB962C8B-B14F-4D97-AF65-F5344CB8AC3E}">
        <p14:creationId xmlns:p14="http://schemas.microsoft.com/office/powerpoint/2010/main" val="1059526782"/>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4033</TotalTime>
  <Words>2429</Words>
  <Application>Microsoft Office PowerPoint</Application>
  <PresentationFormat>On-screen Show (4:3)</PresentationFormat>
  <Paragraphs>192</Paragraphs>
  <Slides>34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34</vt:i4>
      </vt:variant>
    </vt:vector>
  </HeadingPairs>
  <TitlesOfParts>
    <vt:vector size="38" baseType="lpstr">
      <vt:lpstr>Arial</vt:lpstr>
      <vt:lpstr>Calibri</vt:lpstr>
      <vt:lpstr>Verdana</vt:lpstr>
      <vt:lpstr>1_Office Theme</vt:lpstr>
      <vt:lpstr>Fundamentals of Taxation 2019 Edition Cruz, Deschamps, Niswander, Prendergast, Schisler</vt:lpstr>
      <vt:lpstr>Learning Objective #1: When and How to Record Income for Tax Purposes</vt:lpstr>
      <vt:lpstr>Learning Objective #1: When and How to Record Income for Tax Purposes-Concept Check 3-1 1 of 2</vt:lpstr>
      <vt:lpstr>Learning Objective #1: When and How to Record Income for Tax Purposes-Concept Check 3-1 2 of 2</vt:lpstr>
      <vt:lpstr>Learning Objective #2: The Cash Method of Accounting as It Applies to Income Taxes</vt:lpstr>
      <vt:lpstr>Learning Objective #2: The Cash Method of Accounting as It Applies to Income Taxes Concept Check 3-2</vt:lpstr>
      <vt:lpstr>Learning Objective #3: The Taxability of Components of Gross Income: Interest, Dividends, Tax Refunds, and Social Security Benefits 1 of 12</vt:lpstr>
      <vt:lpstr>Learning Objective #3: The Taxability of Components of Gross Income: Interest, Dividends, Tax Refunds, and Social Security Benefits 2 of 12</vt:lpstr>
      <vt:lpstr>Learning Objective #3: The Taxability of Components of Gross Income: Interest, Dividends, Tax Refunds, and Social Security Benefits 3 of 12</vt:lpstr>
      <vt:lpstr>Learning Objective #3: The Taxability of Components of Gross Income: Interest, Dividends, Tax Refunds, and Social Security Benefits 4 of 12</vt:lpstr>
      <vt:lpstr>Learning Objective #3: The Taxability of Components of Gross Income: Interest, Dividends, Tax Refunds, and Social Security Benefits 5 of 12</vt:lpstr>
      <vt:lpstr>Learning Objective #3: The Taxability of Components of Gross Income: Interest, Dividends, Tax Refunds, and Social Security Benefits 6 of 12</vt:lpstr>
      <vt:lpstr>Learning Objective #3: The Taxability of Components of Gross Income: Interest, Dividends, Tax Refunds, and Social Security Benefits 7 of 12</vt:lpstr>
      <vt:lpstr>Learning Objective #3: The Taxability of Components of Gross Income: Interest, Dividends, Tax Refunds, and Social Security Benefits 8 of 12</vt:lpstr>
      <vt:lpstr>Learning Objective #3: The Taxability of Components of Gross Income: Interest, Dividends, Tax Refunds, and Social Security Benefits 9 of 12</vt:lpstr>
      <vt:lpstr>Learning Objective #3: The Taxability of Components of Gross Income: Interest, Dividends, Tax Refunds, and Social Security Benefits 10 of 12</vt:lpstr>
      <vt:lpstr>Learning Objective #3: The Taxability of Components of Gross Income: Interest, Dividends, Tax Refunds, and Social Security Benefits 11 of 12</vt:lpstr>
      <vt:lpstr>Learning Objective #3: The Taxability of Components of Gross Income: Interest, Dividends, Tax Refunds, and Social Security Benefits 12 of 12</vt:lpstr>
      <vt:lpstr>Learning Objective #3: The Taxability of Components of Gross Income: Interest, Dividends, Tax Refunds, and Social Security Benefits Concept Check 3-3</vt:lpstr>
      <vt:lpstr>Learning Objective #3: The Taxability of Components of Gross Income: Interest, Dividends, Tax Refunds, and Social Security Benefits Concept Check 3-4</vt:lpstr>
      <vt:lpstr>Learning Objective #3: The Taxability of Components of Gross Income: Interest, Dividends, Tax Refunds, and Social Security Benefits Concept Check 3-5</vt:lpstr>
      <vt:lpstr>Learning Objective #3: The Taxability of Components of Gross Income: Interest, Dividends, Tax Refunds, and Social Security Benefits Concept Check 3-6</vt:lpstr>
      <vt:lpstr>Learning Objective #4: The Rules Concerning Items Excluded from Gross Income 1 of 4</vt:lpstr>
      <vt:lpstr>Learning Objective #4: The Rules Concerning Items Excluded from Gross Income 2 of 4</vt:lpstr>
      <vt:lpstr>Learning Objective #4: The Rules Concerning Items Excluded from Gross Income 3 of 4</vt:lpstr>
      <vt:lpstr>Learning Objective #4: The Rules Concerning Items Excluded from Gross Income 4 of 4</vt:lpstr>
      <vt:lpstr>Learning Objective #4: The Rules Concerning Items Excluded from Gross Income Concept Check 3-7</vt:lpstr>
      <vt:lpstr>Learning Objective #5: The Rules Associated with Tax Accounting for Savings Bond Interest used for Education Expenses, Below-Market Interest Loans, Gift Loans, and Original Issue Discount Debt 1 of 5</vt:lpstr>
      <vt:lpstr>Learning Objective #5: The Rules Associated with Tax Accounting for Savings Bond Interest used for Education Expenses, Below-Market Interest Loans, Gift Loans, and Original Issue Discount Debt 2 of 5</vt:lpstr>
      <vt:lpstr>Learning Objective #5: The Rules Associated with Tax Accounting for Savings Bond Interest used for Education Expenses, Below-Market Interest Loans, Gift Loans, and Original Issue Discount Debt 3 of 5</vt:lpstr>
      <vt:lpstr>Learning Objective #5: The Rules Associated with Tax Accounting for Savings Bond Interest used for Education Expenses, Below-Market Interest Loans, Gift Loans, and Original Issue Discount Debt 4 of 5</vt:lpstr>
      <vt:lpstr>Learning Objective #5: The Rules Associated with Tax Accounting for Savings Bond Interest used for Education Expenses, Below-Market Interest Loans, Gift Loans, and Original Issue Discount Debt 5 of 5</vt:lpstr>
      <vt:lpstr>Learning Objective #5: The Rules Associated with Tax Accounting for Savings Bond Interest used for Education Expenses, Below-Market Interest Loans, Gift Loans, and Original Issue Discount Debt Concept Check 3-8 1 of 2</vt:lpstr>
      <vt:lpstr>Learning Objective #5: The Rules Associated with Tax Accounting for Savings Bond Interest used for Education Expenses, Below-Market Interest Loans, Gift Loans, and Original Issue Discount Debt Concept Check 3-8 2 of 2</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3 Gross Income: Inclusions and Exclusions</dc:title>
  <dc:creator>Cruz;Deschamps;Niswander;Prendergast;Schisler</dc:creator>
  <cp:lastModifiedBy>CE</cp:lastModifiedBy>
  <cp:revision>1075</cp:revision>
  <dcterms:created xsi:type="dcterms:W3CDTF">2017-04-26T01:00:04Z</dcterms:created>
  <dcterms:modified xsi:type="dcterms:W3CDTF">2019-01-02T12:38:34Z</dcterms:modified>
</cp:coreProperties>
</file>