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33"/>
  </p:notesMasterIdLst>
  <p:handoutMasterIdLst>
    <p:handoutMasterId r:id="rId34"/>
  </p:handoutMasterIdLst>
  <p:sldIdLst>
    <p:sldId id="256" r:id="rId2"/>
    <p:sldId id="257" r:id="rId3"/>
    <p:sldId id="258" r:id="rId4"/>
    <p:sldId id="259" r:id="rId5"/>
    <p:sldId id="260" r:id="rId6"/>
    <p:sldId id="261" r:id="rId7"/>
    <p:sldId id="287" r:id="rId8"/>
    <p:sldId id="262" r:id="rId9"/>
    <p:sldId id="263" r:id="rId10"/>
    <p:sldId id="264" r:id="rId11"/>
    <p:sldId id="265" r:id="rId12"/>
    <p:sldId id="266" r:id="rId13"/>
    <p:sldId id="267" r:id="rId14"/>
    <p:sldId id="268" r:id="rId15"/>
    <p:sldId id="269" r:id="rId16"/>
    <p:sldId id="270"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54869"/>
    <a:srgbClr val="863D3E"/>
    <a:srgbClr val="405789"/>
    <a:srgbClr val="933F21"/>
    <a:srgbClr val="013E5B"/>
    <a:srgbClr val="3BA4DD"/>
    <a:srgbClr val="4E1446"/>
    <a:srgbClr val="000000"/>
    <a:srgbClr val="242328"/>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275" autoAdjust="0"/>
    <p:restoredTop sz="83893" autoAdjust="0"/>
  </p:normalViewPr>
  <p:slideViewPr>
    <p:cSldViewPr>
      <p:cViewPr varScale="1">
        <p:scale>
          <a:sx n="106" d="100"/>
          <a:sy n="106" d="100"/>
        </p:scale>
        <p:origin x="408" y="11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notesViewPr>
    <p:cSldViewPr>
      <p:cViewPr varScale="1">
        <p:scale>
          <a:sx n="80" d="100"/>
          <a:sy n="80" d="100"/>
        </p:scale>
        <p:origin x="-197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1A582A5-E592-4D56-958B-56E54152252B}" type="datetimeFigureOut">
              <a:rPr lang="en-US" smtClean="0"/>
              <a:pPr/>
              <a:t>1/2/2019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A02C072-76FC-4439-8E21-B179EA1F4A47}" type="slidenum">
              <a:rPr lang="en-US" smtClean="0"/>
              <a:pPr/>
              <a:t>‹#›</a:t>
            </a:fld>
            <a:endParaRPr lang="en-US"/>
          </a:p>
        </p:txBody>
      </p:sp>
    </p:spTree>
    <p:extLst>
      <p:ext uri="{BB962C8B-B14F-4D97-AF65-F5344CB8AC3E}">
        <p14:creationId xmlns:p14="http://schemas.microsoft.com/office/powerpoint/2010/main" val="21941851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88B3C75-08A5-4994-A3E6-7DBDB37BC5E8}" type="datetimeFigureOut">
              <a:rPr lang="en-US" smtClean="0"/>
              <a:pPr/>
              <a:t>1/2/2019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355D2A-133C-4D7D-81D4-14D33A91400E}" type="slidenum">
              <a:rPr lang="en-US" smtClean="0"/>
              <a:pPr/>
              <a:t>‹#›</a:t>
            </a:fld>
            <a:endParaRPr lang="en-US"/>
          </a:p>
        </p:txBody>
      </p:sp>
    </p:spTree>
    <p:extLst>
      <p:ext uri="{BB962C8B-B14F-4D97-AF65-F5344CB8AC3E}">
        <p14:creationId xmlns:p14="http://schemas.microsoft.com/office/powerpoint/2010/main" val="18109762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hapter Opener">
    <p:spTree>
      <p:nvGrpSpPr>
        <p:cNvPr id="1" name=""/>
        <p:cNvGrpSpPr/>
        <p:nvPr/>
      </p:nvGrpSpPr>
      <p:grpSpPr>
        <a:xfrm>
          <a:off x="0" y="0"/>
          <a:ext cx="0" cy="0"/>
          <a:chOff x="0" y="0"/>
          <a:chExt cx="0" cy="0"/>
        </a:xfrm>
      </p:grpSpPr>
      <p:sp>
        <p:nvSpPr>
          <p:cNvPr id="2" name="Title 1"/>
          <p:cNvSpPr>
            <a:spLocks noGrp="1"/>
          </p:cNvSpPr>
          <p:nvPr>
            <p:ph type="ctrTitle"/>
          </p:nvPr>
        </p:nvSpPr>
        <p:spPr>
          <a:xfrm>
            <a:off x="76200" y="105156"/>
            <a:ext cx="8915400" cy="2028444"/>
          </a:xfrm>
        </p:spPr>
        <p:txBody>
          <a:bodyPr/>
          <a:lstStyle>
            <a:lvl1pPr algn="l">
              <a:buClr>
                <a:srgbClr val="000000"/>
              </a:buClr>
              <a:defRPr>
                <a:solidFill>
                  <a:srgbClr val="054869"/>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3" name="Subtitle 2"/>
          <p:cNvSpPr>
            <a:spLocks noGrp="1"/>
          </p:cNvSpPr>
          <p:nvPr>
            <p:ph type="subTitle" idx="1"/>
          </p:nvPr>
        </p:nvSpPr>
        <p:spPr>
          <a:xfrm>
            <a:off x="4343400" y="2248845"/>
            <a:ext cx="4158272" cy="3274711"/>
          </a:xfrm>
        </p:spPr>
        <p:txBody>
          <a:bodyPr vert="horz" lIns="91440" tIns="45720" rIns="91440" bIns="45720" rtlCol="0" anchor="ctr">
            <a:normAutofit/>
          </a:bodyPr>
          <a:lstStyle>
            <a:lvl1pPr algn="ctr">
              <a:buClr>
                <a:srgbClr val="000000"/>
              </a:buClr>
              <a:defRPr lang="en-US" sz="4400">
                <a:solidFill>
                  <a:srgbClr val="054869"/>
                </a:solidFill>
                <a:latin typeface="Verdana" panose="020B0604030504040204" pitchFamily="34" charset="0"/>
                <a:ea typeface="Verdana" pitchFamily="34" charset="0"/>
                <a:cs typeface="Verdana" panose="020B0604030504040204" pitchFamily="34" charset="0"/>
              </a:defRPr>
            </a:lvl1pPr>
          </a:lstStyle>
          <a:p>
            <a:pPr lvl="0">
              <a:spcBef>
                <a:spcPct val="0"/>
              </a:spcBef>
              <a:buNone/>
            </a:pPr>
            <a:r>
              <a:rPr lang="en-US" dirty="0"/>
              <a:t>Click to edit Master subtitle style</a:t>
            </a:r>
          </a:p>
        </p:txBody>
      </p:sp>
      <p:sp>
        <p:nvSpPr>
          <p:cNvPr id="10" name="Text Placeholder 9"/>
          <p:cNvSpPr>
            <a:spLocks noGrp="1"/>
          </p:cNvSpPr>
          <p:nvPr>
            <p:ph type="body" sz="quarter" idx="11"/>
          </p:nvPr>
        </p:nvSpPr>
        <p:spPr>
          <a:xfrm>
            <a:off x="609600" y="6172200"/>
            <a:ext cx="7924800" cy="609600"/>
          </a:xfrm>
        </p:spPr>
        <p:txBody>
          <a:bodyPr>
            <a:noAutofit/>
          </a:bodyPr>
          <a:lstStyle>
            <a:lvl1pPr algn="ctr">
              <a:buClr>
                <a:srgbClr val="000000"/>
              </a:buClr>
              <a:defRPr sz="1200">
                <a:solidFill>
                  <a:schemeClr val="tx1"/>
                </a:solidFill>
                <a:latin typeface="Arial" pitchFamily="34" charset="0"/>
                <a:cs typeface="Arial" pitchFamily="34" charset="0"/>
              </a:defRPr>
            </a:lvl1pPr>
            <a:lvl2pPr>
              <a:buClr>
                <a:srgbClr val="000000"/>
              </a:buClr>
              <a:defRPr sz="1200">
                <a:solidFill>
                  <a:schemeClr val="tx1"/>
                </a:solidFill>
              </a:defRPr>
            </a:lvl2pPr>
            <a:lvl3pPr>
              <a:buClr>
                <a:srgbClr val="000000"/>
              </a:buClr>
              <a:defRPr sz="1200">
                <a:solidFill>
                  <a:schemeClr val="tx1"/>
                </a:solidFill>
              </a:defRPr>
            </a:lvl3pPr>
            <a:lvl4pPr>
              <a:buClr>
                <a:srgbClr val="000000"/>
              </a:buClr>
              <a:defRPr sz="1200">
                <a:solidFill>
                  <a:schemeClr val="tx1"/>
                </a:solidFill>
              </a:defRPr>
            </a:lvl4pPr>
            <a:lvl5pPr>
              <a:buClr>
                <a:srgbClr val="000000"/>
              </a:buClr>
              <a:defRPr sz="1200">
                <a:solidFill>
                  <a:schemeClr val="tx1"/>
                </a:solidFill>
              </a:defRPr>
            </a:lvl5pPr>
          </a:lstStyle>
          <a:p>
            <a:pPr lvl="0"/>
            <a:endParaRPr lang="en-US" dirty="0"/>
          </a:p>
        </p:txBody>
      </p:sp>
    </p:spTree>
    <p:extLst>
      <p:ext uri="{BB962C8B-B14F-4D97-AF65-F5344CB8AC3E}">
        <p14:creationId xmlns:p14="http://schemas.microsoft.com/office/powerpoint/2010/main" val="9961707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Content">
    <p:spTree>
      <p:nvGrpSpPr>
        <p:cNvPr id="1" name=""/>
        <p:cNvGrpSpPr/>
        <p:nvPr/>
      </p:nvGrpSpPr>
      <p:grpSpPr>
        <a:xfrm>
          <a:off x="0" y="0"/>
          <a:ext cx="0" cy="0"/>
          <a:chOff x="0" y="0"/>
          <a:chExt cx="0" cy="0"/>
        </a:xfrm>
      </p:grpSpPr>
      <p:sp>
        <p:nvSpPr>
          <p:cNvPr id="6" name="Content Placeholder 5"/>
          <p:cNvSpPr>
            <a:spLocks noGrp="1"/>
          </p:cNvSpPr>
          <p:nvPr>
            <p:ph sz="quarter" idx="10"/>
          </p:nvPr>
        </p:nvSpPr>
        <p:spPr>
          <a:xfrm>
            <a:off x="457200" y="1981200"/>
            <a:ext cx="8077200" cy="1143000"/>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sz="2600"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8" name="Content Placeholder 7"/>
          <p:cNvSpPr>
            <a:spLocks noGrp="1"/>
          </p:cNvSpPr>
          <p:nvPr>
            <p:ph sz="quarter" idx="11"/>
          </p:nvPr>
        </p:nvSpPr>
        <p:spPr>
          <a:xfrm>
            <a:off x="457200" y="3429000"/>
            <a:ext cx="8001000" cy="990600"/>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sz="2600"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12" name="Text Placeholder 3"/>
          <p:cNvSpPr txBox="1">
            <a:spLocks/>
          </p:cNvSpPr>
          <p:nvPr userDrawn="1"/>
        </p:nvSpPr>
        <p:spPr>
          <a:xfrm>
            <a:off x="685800" y="6527132"/>
            <a:ext cx="7404100" cy="283885"/>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latin typeface="Verdana" panose="020B0604030504040204" pitchFamily="34" charset="0"/>
                <a:ea typeface="Verdana" panose="020B0604030504040204" pitchFamily="34" charset="0"/>
                <a:cs typeface="Verdana" panose="020B0604030504040204" pitchFamily="34" charset="0"/>
              </a:rPr>
              <a:t>© 2019 McGraw-Hill Education.</a:t>
            </a:r>
          </a:p>
        </p:txBody>
      </p:sp>
      <p:sp>
        <p:nvSpPr>
          <p:cNvPr id="13" name="Slide Number Placeholder 5"/>
          <p:cNvSpPr txBox="1">
            <a:spLocks/>
          </p:cNvSpPr>
          <p:nvPr userDrawn="1"/>
        </p:nvSpPr>
        <p:spPr>
          <a:xfrm>
            <a:off x="8312097" y="6477000"/>
            <a:ext cx="755703" cy="343501"/>
          </a:xfrm>
          <a:prstGeom prst="rect">
            <a:avLst/>
          </a:prstGeom>
        </p:spPr>
        <p:txBody>
          <a:bodyPr anchor="ctr"/>
          <a:lstStyle>
            <a:defPPr>
              <a:defRPr lang="en-US"/>
            </a:defPPr>
            <a:lvl1pPr algn="ctr">
              <a:defRPr sz="1200">
                <a:solidFill>
                  <a:prstClr val="black"/>
                </a:solidFill>
                <a:latin typeface="Verdana" panose="020B0604030504040204" pitchFamily="34" charset="0"/>
                <a:ea typeface="Verdana" panose="020B0604030504040204" pitchFamily="34" charset="0"/>
                <a:cs typeface="Verdana" panose="020B0604030504040204" pitchFamily="34" charset="0"/>
              </a:defRPr>
            </a:lvl1pPr>
            <a:lvl2pPr marL="742950" indent="-285750">
              <a:defRPr sz="2400">
                <a:latin typeface="Times" panose="02020603050405020304" pitchFamily="18" charset="0"/>
              </a:defRPr>
            </a:lvl2pPr>
            <a:lvl3pPr marL="1143000" indent="-228600">
              <a:defRPr sz="2400">
                <a:latin typeface="Times" panose="02020603050405020304" pitchFamily="18" charset="0"/>
              </a:defRPr>
            </a:lvl3pPr>
            <a:lvl4pPr marL="1600200" indent="-228600">
              <a:defRPr sz="2400">
                <a:latin typeface="Times" panose="02020603050405020304" pitchFamily="18" charset="0"/>
              </a:defRPr>
            </a:lvl4pPr>
            <a:lvl5pPr marL="2057400" indent="-228600">
              <a:defRPr sz="2400">
                <a:latin typeface="Times" panose="02020603050405020304" pitchFamily="18" charset="0"/>
              </a:defRPr>
            </a:lvl5pPr>
            <a:lvl6pPr marL="2514600" indent="-228600" eaLnBrk="0" fontAlgn="base" hangingPunct="0">
              <a:spcBef>
                <a:spcPct val="0"/>
              </a:spcBef>
              <a:spcAft>
                <a:spcPct val="0"/>
              </a:spcAft>
              <a:defRPr sz="2400">
                <a:latin typeface="Times" panose="02020603050405020304" pitchFamily="18" charset="0"/>
              </a:defRPr>
            </a:lvl6pPr>
            <a:lvl7pPr marL="2971800" indent="-228600" eaLnBrk="0" fontAlgn="base" hangingPunct="0">
              <a:spcBef>
                <a:spcPct val="0"/>
              </a:spcBef>
              <a:spcAft>
                <a:spcPct val="0"/>
              </a:spcAft>
              <a:defRPr sz="2400">
                <a:latin typeface="Times" panose="02020603050405020304" pitchFamily="18" charset="0"/>
              </a:defRPr>
            </a:lvl7pPr>
            <a:lvl8pPr marL="3429000" indent="-228600" eaLnBrk="0" fontAlgn="base" hangingPunct="0">
              <a:spcBef>
                <a:spcPct val="0"/>
              </a:spcBef>
              <a:spcAft>
                <a:spcPct val="0"/>
              </a:spcAft>
              <a:defRPr sz="2400">
                <a:latin typeface="Times" panose="02020603050405020304" pitchFamily="18" charset="0"/>
              </a:defRPr>
            </a:lvl8pPr>
            <a:lvl9pPr marL="3886200" indent="-228600" eaLnBrk="0" fontAlgn="base" hangingPunct="0">
              <a:spcBef>
                <a:spcPct val="0"/>
              </a:spcBef>
              <a:spcAft>
                <a:spcPct val="0"/>
              </a:spcAft>
              <a:defRPr sz="2400">
                <a:latin typeface="Times" panose="02020603050405020304" pitchFamily="18" charset="0"/>
              </a:defRPr>
            </a:lvl9pPr>
          </a:lstStyle>
          <a:p>
            <a:pPr lvl="0"/>
            <a:r>
              <a:rPr lang="en-US" dirty="0"/>
              <a:t>2-</a:t>
            </a:r>
            <a:fld id="{6F94BB01-2447-4377-8194-F82F4D072C18}" type="slidenum">
              <a:rPr lang="en-US" smtClean="0"/>
              <a:pPr lvl="0"/>
              <a:t>‹#›</a:t>
            </a:fld>
            <a:endParaRPr lang="en-US" dirty="0"/>
          </a:p>
        </p:txBody>
      </p:sp>
      <p:sp>
        <p:nvSpPr>
          <p:cNvPr id="9" name="Title Placeholder 1"/>
          <p:cNvSpPr>
            <a:spLocks noGrp="1"/>
          </p:cNvSpPr>
          <p:nvPr>
            <p:ph type="title"/>
          </p:nvPr>
        </p:nvSpPr>
        <p:spPr>
          <a:xfrm>
            <a:off x="457200" y="76200"/>
            <a:ext cx="8229600" cy="1673466"/>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4443294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6" name="Content Placeholder 5"/>
          <p:cNvSpPr>
            <a:spLocks noGrp="1"/>
          </p:cNvSpPr>
          <p:nvPr>
            <p:ph sz="quarter" idx="10"/>
          </p:nvPr>
        </p:nvSpPr>
        <p:spPr>
          <a:xfrm>
            <a:off x="464127" y="1981200"/>
            <a:ext cx="3429000" cy="1143000"/>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8" name="Content Placeholder 7"/>
          <p:cNvSpPr>
            <a:spLocks noGrp="1"/>
          </p:cNvSpPr>
          <p:nvPr>
            <p:ph sz="quarter" idx="11"/>
          </p:nvPr>
        </p:nvSpPr>
        <p:spPr>
          <a:xfrm>
            <a:off x="4578927" y="1981200"/>
            <a:ext cx="3193473" cy="967509"/>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9" name="Text Placeholder 3"/>
          <p:cNvSpPr txBox="1">
            <a:spLocks/>
          </p:cNvSpPr>
          <p:nvPr userDrawn="1"/>
        </p:nvSpPr>
        <p:spPr>
          <a:xfrm>
            <a:off x="685800" y="6527132"/>
            <a:ext cx="7404100" cy="283885"/>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latin typeface="Verdana" panose="020B0604030504040204" pitchFamily="34" charset="0"/>
                <a:ea typeface="Verdana" panose="020B0604030504040204" pitchFamily="34" charset="0"/>
                <a:cs typeface="Verdana" panose="020B0604030504040204" pitchFamily="34" charset="0"/>
              </a:rPr>
              <a:t>© 2019 McGraw-Hill Education.</a:t>
            </a:r>
          </a:p>
        </p:txBody>
      </p:sp>
      <p:sp>
        <p:nvSpPr>
          <p:cNvPr id="10" name="Slide Number Placeholder 5"/>
          <p:cNvSpPr txBox="1">
            <a:spLocks/>
          </p:cNvSpPr>
          <p:nvPr userDrawn="1"/>
        </p:nvSpPr>
        <p:spPr>
          <a:xfrm>
            <a:off x="8312097" y="6477000"/>
            <a:ext cx="755703" cy="343501"/>
          </a:xfrm>
          <a:prstGeom prst="rect">
            <a:avLst/>
          </a:prstGeom>
        </p:spPr>
        <p:txBody>
          <a:bodyPr anchor="ctr"/>
          <a:lstStyle>
            <a:defPPr>
              <a:defRPr lang="en-US"/>
            </a:defPPr>
            <a:lvl1pPr algn="ctr">
              <a:defRPr sz="1200">
                <a:solidFill>
                  <a:prstClr val="black"/>
                </a:solidFill>
                <a:latin typeface="Verdana" panose="020B0604030504040204" pitchFamily="34" charset="0"/>
                <a:ea typeface="Verdana" panose="020B0604030504040204" pitchFamily="34" charset="0"/>
                <a:cs typeface="Verdana" panose="020B0604030504040204" pitchFamily="34" charset="0"/>
              </a:defRPr>
            </a:lvl1pPr>
            <a:lvl2pPr marL="742950" indent="-285750">
              <a:defRPr sz="2400">
                <a:latin typeface="Times" panose="02020603050405020304" pitchFamily="18" charset="0"/>
              </a:defRPr>
            </a:lvl2pPr>
            <a:lvl3pPr marL="1143000" indent="-228600">
              <a:defRPr sz="2400">
                <a:latin typeface="Times" panose="02020603050405020304" pitchFamily="18" charset="0"/>
              </a:defRPr>
            </a:lvl3pPr>
            <a:lvl4pPr marL="1600200" indent="-228600">
              <a:defRPr sz="2400">
                <a:latin typeface="Times" panose="02020603050405020304" pitchFamily="18" charset="0"/>
              </a:defRPr>
            </a:lvl4pPr>
            <a:lvl5pPr marL="2057400" indent="-228600">
              <a:defRPr sz="2400">
                <a:latin typeface="Times" panose="02020603050405020304" pitchFamily="18" charset="0"/>
              </a:defRPr>
            </a:lvl5pPr>
            <a:lvl6pPr marL="2514600" indent="-228600" eaLnBrk="0" fontAlgn="base" hangingPunct="0">
              <a:spcBef>
                <a:spcPct val="0"/>
              </a:spcBef>
              <a:spcAft>
                <a:spcPct val="0"/>
              </a:spcAft>
              <a:defRPr sz="2400">
                <a:latin typeface="Times" panose="02020603050405020304" pitchFamily="18" charset="0"/>
              </a:defRPr>
            </a:lvl6pPr>
            <a:lvl7pPr marL="2971800" indent="-228600" eaLnBrk="0" fontAlgn="base" hangingPunct="0">
              <a:spcBef>
                <a:spcPct val="0"/>
              </a:spcBef>
              <a:spcAft>
                <a:spcPct val="0"/>
              </a:spcAft>
              <a:defRPr sz="2400">
                <a:latin typeface="Times" panose="02020603050405020304" pitchFamily="18" charset="0"/>
              </a:defRPr>
            </a:lvl7pPr>
            <a:lvl8pPr marL="3429000" indent="-228600" eaLnBrk="0" fontAlgn="base" hangingPunct="0">
              <a:spcBef>
                <a:spcPct val="0"/>
              </a:spcBef>
              <a:spcAft>
                <a:spcPct val="0"/>
              </a:spcAft>
              <a:defRPr sz="2400">
                <a:latin typeface="Times" panose="02020603050405020304" pitchFamily="18" charset="0"/>
              </a:defRPr>
            </a:lvl8pPr>
            <a:lvl9pPr marL="3886200" indent="-228600" eaLnBrk="0" fontAlgn="base" hangingPunct="0">
              <a:spcBef>
                <a:spcPct val="0"/>
              </a:spcBef>
              <a:spcAft>
                <a:spcPct val="0"/>
              </a:spcAft>
              <a:defRPr sz="2400">
                <a:latin typeface="Times" panose="02020603050405020304" pitchFamily="18" charset="0"/>
              </a:defRPr>
            </a:lvl9pPr>
          </a:lstStyle>
          <a:p>
            <a:pPr lvl="0"/>
            <a:r>
              <a:rPr lang="en-US" dirty="0"/>
              <a:t>2-</a:t>
            </a:r>
            <a:fld id="{6F94BB01-2447-4377-8194-F82F4D072C18}" type="slidenum">
              <a:rPr lang="en-US" smtClean="0"/>
              <a:pPr lvl="0"/>
              <a:t>‹#›</a:t>
            </a:fld>
            <a:endParaRPr lang="en-US" dirty="0"/>
          </a:p>
        </p:txBody>
      </p:sp>
      <p:sp>
        <p:nvSpPr>
          <p:cNvPr id="14" name="Content Placeholder 5"/>
          <p:cNvSpPr>
            <a:spLocks noGrp="1"/>
          </p:cNvSpPr>
          <p:nvPr>
            <p:ph sz="quarter" idx="12"/>
          </p:nvPr>
        </p:nvSpPr>
        <p:spPr>
          <a:xfrm>
            <a:off x="457200" y="4191000"/>
            <a:ext cx="3429000" cy="1143000"/>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11" name="Title Placeholder 1"/>
          <p:cNvSpPr>
            <a:spLocks noGrp="1"/>
          </p:cNvSpPr>
          <p:nvPr>
            <p:ph type="title"/>
          </p:nvPr>
        </p:nvSpPr>
        <p:spPr>
          <a:xfrm>
            <a:off x="457200" y="76200"/>
            <a:ext cx="8229600" cy="1673466"/>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23040881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ppendix_Slide">
    <p:spTree>
      <p:nvGrpSpPr>
        <p:cNvPr id="1" name=""/>
        <p:cNvGrpSpPr/>
        <p:nvPr/>
      </p:nvGrpSpPr>
      <p:grpSpPr>
        <a:xfrm>
          <a:off x="0" y="0"/>
          <a:ext cx="0" cy="0"/>
          <a:chOff x="0" y="0"/>
          <a:chExt cx="0" cy="0"/>
        </a:xfrm>
      </p:grpSpPr>
      <p:sp>
        <p:nvSpPr>
          <p:cNvPr id="4" name="Title 3"/>
          <p:cNvSpPr>
            <a:spLocks noGrp="1"/>
          </p:cNvSpPr>
          <p:nvPr>
            <p:ph type="title"/>
          </p:nvPr>
        </p:nvSpPr>
        <p:spPr>
          <a:xfrm>
            <a:off x="457200" y="2895600"/>
            <a:ext cx="8229600" cy="1143000"/>
          </a:xfrm>
        </p:spPr>
        <p:txBody>
          <a:bodyPr/>
          <a:lstStyle>
            <a:lvl1pPr>
              <a:defRPr>
                <a:solidFill>
                  <a:srgbClr val="054869"/>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12" name="Text Placeholder 3"/>
          <p:cNvSpPr txBox="1">
            <a:spLocks/>
          </p:cNvSpPr>
          <p:nvPr userDrawn="1"/>
        </p:nvSpPr>
        <p:spPr>
          <a:xfrm>
            <a:off x="685800" y="6527132"/>
            <a:ext cx="7404100" cy="283885"/>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latin typeface="Verdana" panose="020B0604030504040204" pitchFamily="34" charset="0"/>
                <a:ea typeface="Verdana" panose="020B0604030504040204" pitchFamily="34" charset="0"/>
                <a:cs typeface="Verdana" panose="020B0604030504040204" pitchFamily="34" charset="0"/>
              </a:rPr>
              <a:t>© 2019 McGraw-Hill Education.</a:t>
            </a:r>
          </a:p>
        </p:txBody>
      </p:sp>
      <p:sp>
        <p:nvSpPr>
          <p:cNvPr id="13" name="Slide Number Placeholder 5"/>
          <p:cNvSpPr txBox="1">
            <a:spLocks/>
          </p:cNvSpPr>
          <p:nvPr userDrawn="1"/>
        </p:nvSpPr>
        <p:spPr>
          <a:xfrm>
            <a:off x="8312097" y="6477000"/>
            <a:ext cx="755703" cy="343501"/>
          </a:xfrm>
          <a:prstGeom prst="rect">
            <a:avLst/>
          </a:prstGeom>
        </p:spPr>
        <p:txBody>
          <a:bodyPr anchor="ctr"/>
          <a:lstStyle>
            <a:defPPr>
              <a:defRPr lang="en-US"/>
            </a:defPPr>
            <a:lvl1pPr algn="ctr">
              <a:defRPr sz="1200">
                <a:solidFill>
                  <a:prstClr val="black"/>
                </a:solidFill>
                <a:latin typeface="Verdana" panose="020B0604030504040204" pitchFamily="34" charset="0"/>
                <a:ea typeface="Verdana" panose="020B0604030504040204" pitchFamily="34" charset="0"/>
                <a:cs typeface="Verdana" panose="020B0604030504040204" pitchFamily="34" charset="0"/>
              </a:defRPr>
            </a:lvl1pPr>
            <a:lvl2pPr marL="742950" indent="-285750">
              <a:defRPr sz="2400">
                <a:latin typeface="Times" panose="02020603050405020304" pitchFamily="18" charset="0"/>
              </a:defRPr>
            </a:lvl2pPr>
            <a:lvl3pPr marL="1143000" indent="-228600">
              <a:defRPr sz="2400">
                <a:latin typeface="Times" panose="02020603050405020304" pitchFamily="18" charset="0"/>
              </a:defRPr>
            </a:lvl3pPr>
            <a:lvl4pPr marL="1600200" indent="-228600">
              <a:defRPr sz="2400">
                <a:latin typeface="Times" panose="02020603050405020304" pitchFamily="18" charset="0"/>
              </a:defRPr>
            </a:lvl4pPr>
            <a:lvl5pPr marL="2057400" indent="-228600">
              <a:defRPr sz="2400">
                <a:latin typeface="Times" panose="02020603050405020304" pitchFamily="18" charset="0"/>
              </a:defRPr>
            </a:lvl5pPr>
            <a:lvl6pPr marL="2514600" indent="-228600" eaLnBrk="0" fontAlgn="base" hangingPunct="0">
              <a:spcBef>
                <a:spcPct val="0"/>
              </a:spcBef>
              <a:spcAft>
                <a:spcPct val="0"/>
              </a:spcAft>
              <a:defRPr sz="2400">
                <a:latin typeface="Times" panose="02020603050405020304" pitchFamily="18" charset="0"/>
              </a:defRPr>
            </a:lvl6pPr>
            <a:lvl7pPr marL="2971800" indent="-228600" eaLnBrk="0" fontAlgn="base" hangingPunct="0">
              <a:spcBef>
                <a:spcPct val="0"/>
              </a:spcBef>
              <a:spcAft>
                <a:spcPct val="0"/>
              </a:spcAft>
              <a:defRPr sz="2400">
                <a:latin typeface="Times" panose="02020603050405020304" pitchFamily="18" charset="0"/>
              </a:defRPr>
            </a:lvl7pPr>
            <a:lvl8pPr marL="3429000" indent="-228600" eaLnBrk="0" fontAlgn="base" hangingPunct="0">
              <a:spcBef>
                <a:spcPct val="0"/>
              </a:spcBef>
              <a:spcAft>
                <a:spcPct val="0"/>
              </a:spcAft>
              <a:defRPr sz="2400">
                <a:latin typeface="Times" panose="02020603050405020304" pitchFamily="18" charset="0"/>
              </a:defRPr>
            </a:lvl8pPr>
            <a:lvl9pPr marL="3886200" indent="-228600" eaLnBrk="0" fontAlgn="base" hangingPunct="0">
              <a:spcBef>
                <a:spcPct val="0"/>
              </a:spcBef>
              <a:spcAft>
                <a:spcPct val="0"/>
              </a:spcAft>
              <a:defRPr sz="2400">
                <a:latin typeface="Times" panose="02020603050405020304" pitchFamily="18" charset="0"/>
              </a:defRPr>
            </a:lvl9pPr>
          </a:lstStyle>
          <a:p>
            <a:pPr lvl="0"/>
            <a:r>
              <a:rPr lang="en-US" dirty="0"/>
              <a:t>2-</a:t>
            </a:r>
            <a:fld id="{6F94BB01-2447-4377-8194-F82F4D072C18}" type="slidenum">
              <a:rPr lang="en-US" smtClean="0"/>
              <a:pPr lvl="0"/>
              <a:t>‹#›</a:t>
            </a:fld>
            <a:endParaRPr lang="en-US" dirty="0"/>
          </a:p>
        </p:txBody>
      </p:sp>
    </p:spTree>
    <p:extLst>
      <p:ext uri="{BB962C8B-B14F-4D97-AF65-F5344CB8AC3E}">
        <p14:creationId xmlns:p14="http://schemas.microsoft.com/office/powerpoint/2010/main" val="4269274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Above Title">
    <p:spTree>
      <p:nvGrpSpPr>
        <p:cNvPr id="1" name=""/>
        <p:cNvGrpSpPr/>
        <p:nvPr/>
      </p:nvGrpSpPr>
      <p:grpSpPr>
        <a:xfrm>
          <a:off x="0" y="0"/>
          <a:ext cx="0" cy="0"/>
          <a:chOff x="0" y="0"/>
          <a:chExt cx="0" cy="0"/>
        </a:xfrm>
      </p:grpSpPr>
      <p:sp>
        <p:nvSpPr>
          <p:cNvPr id="4" name="Title 3"/>
          <p:cNvSpPr>
            <a:spLocks noGrp="1"/>
          </p:cNvSpPr>
          <p:nvPr>
            <p:ph type="title"/>
          </p:nvPr>
        </p:nvSpPr>
        <p:spPr>
          <a:xfrm>
            <a:off x="457200" y="2895600"/>
            <a:ext cx="8229600" cy="1143000"/>
          </a:xfrm>
        </p:spPr>
        <p:txBody>
          <a:bodyPr/>
          <a:lstStyle>
            <a:lvl1pPr>
              <a:defRPr>
                <a:solidFill>
                  <a:srgbClr val="054869"/>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12" name="Text Placeholder 3"/>
          <p:cNvSpPr txBox="1">
            <a:spLocks/>
          </p:cNvSpPr>
          <p:nvPr userDrawn="1"/>
        </p:nvSpPr>
        <p:spPr>
          <a:xfrm>
            <a:off x="685800" y="6527132"/>
            <a:ext cx="7404100" cy="283885"/>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latin typeface="Verdana" panose="020B0604030504040204" pitchFamily="34" charset="0"/>
                <a:ea typeface="Verdana" panose="020B0604030504040204" pitchFamily="34" charset="0"/>
                <a:cs typeface="Verdana" panose="020B0604030504040204" pitchFamily="34" charset="0"/>
              </a:rPr>
              <a:t>© 2019 McGraw-Hill Education.</a:t>
            </a:r>
          </a:p>
        </p:txBody>
      </p:sp>
      <p:sp>
        <p:nvSpPr>
          <p:cNvPr id="13" name="Slide Number Placeholder 5"/>
          <p:cNvSpPr txBox="1">
            <a:spLocks/>
          </p:cNvSpPr>
          <p:nvPr userDrawn="1"/>
        </p:nvSpPr>
        <p:spPr>
          <a:xfrm>
            <a:off x="8312097" y="6477000"/>
            <a:ext cx="755703" cy="343501"/>
          </a:xfrm>
          <a:prstGeom prst="rect">
            <a:avLst/>
          </a:prstGeom>
        </p:spPr>
        <p:txBody>
          <a:bodyPr anchor="ctr"/>
          <a:lstStyle>
            <a:defPPr>
              <a:defRPr lang="en-US"/>
            </a:defPPr>
            <a:lvl1pPr algn="ctr">
              <a:defRPr sz="1200">
                <a:solidFill>
                  <a:prstClr val="black"/>
                </a:solidFill>
                <a:latin typeface="Verdana" panose="020B0604030504040204" pitchFamily="34" charset="0"/>
                <a:ea typeface="Verdana" panose="020B0604030504040204" pitchFamily="34" charset="0"/>
                <a:cs typeface="Verdana" panose="020B0604030504040204" pitchFamily="34" charset="0"/>
              </a:defRPr>
            </a:lvl1pPr>
            <a:lvl2pPr marL="742950" indent="-285750">
              <a:defRPr sz="2400">
                <a:latin typeface="Times" panose="02020603050405020304" pitchFamily="18" charset="0"/>
              </a:defRPr>
            </a:lvl2pPr>
            <a:lvl3pPr marL="1143000" indent="-228600">
              <a:defRPr sz="2400">
                <a:latin typeface="Times" panose="02020603050405020304" pitchFamily="18" charset="0"/>
              </a:defRPr>
            </a:lvl3pPr>
            <a:lvl4pPr marL="1600200" indent="-228600">
              <a:defRPr sz="2400">
                <a:latin typeface="Times" panose="02020603050405020304" pitchFamily="18" charset="0"/>
              </a:defRPr>
            </a:lvl4pPr>
            <a:lvl5pPr marL="2057400" indent="-228600">
              <a:defRPr sz="2400">
                <a:latin typeface="Times" panose="02020603050405020304" pitchFamily="18" charset="0"/>
              </a:defRPr>
            </a:lvl5pPr>
            <a:lvl6pPr marL="2514600" indent="-228600" eaLnBrk="0" fontAlgn="base" hangingPunct="0">
              <a:spcBef>
                <a:spcPct val="0"/>
              </a:spcBef>
              <a:spcAft>
                <a:spcPct val="0"/>
              </a:spcAft>
              <a:defRPr sz="2400">
                <a:latin typeface="Times" panose="02020603050405020304" pitchFamily="18" charset="0"/>
              </a:defRPr>
            </a:lvl6pPr>
            <a:lvl7pPr marL="2971800" indent="-228600" eaLnBrk="0" fontAlgn="base" hangingPunct="0">
              <a:spcBef>
                <a:spcPct val="0"/>
              </a:spcBef>
              <a:spcAft>
                <a:spcPct val="0"/>
              </a:spcAft>
              <a:defRPr sz="2400">
                <a:latin typeface="Times" panose="02020603050405020304" pitchFamily="18" charset="0"/>
              </a:defRPr>
            </a:lvl7pPr>
            <a:lvl8pPr marL="3429000" indent="-228600" eaLnBrk="0" fontAlgn="base" hangingPunct="0">
              <a:spcBef>
                <a:spcPct val="0"/>
              </a:spcBef>
              <a:spcAft>
                <a:spcPct val="0"/>
              </a:spcAft>
              <a:defRPr sz="2400">
                <a:latin typeface="Times" panose="02020603050405020304" pitchFamily="18" charset="0"/>
              </a:defRPr>
            </a:lvl8pPr>
            <a:lvl9pPr marL="3886200" indent="-228600" eaLnBrk="0" fontAlgn="base" hangingPunct="0">
              <a:spcBef>
                <a:spcPct val="0"/>
              </a:spcBef>
              <a:spcAft>
                <a:spcPct val="0"/>
              </a:spcAft>
              <a:defRPr sz="2400">
                <a:latin typeface="Times" panose="02020603050405020304" pitchFamily="18" charset="0"/>
              </a:defRPr>
            </a:lvl9pPr>
          </a:lstStyle>
          <a:p>
            <a:pPr lvl="0"/>
            <a:r>
              <a:rPr lang="en-US" dirty="0"/>
              <a:t>2-</a:t>
            </a:r>
            <a:fld id="{6F94BB01-2447-4377-8194-F82F4D072C18}" type="slidenum">
              <a:rPr lang="en-US" smtClean="0"/>
              <a:pPr lvl="0"/>
              <a:t>‹#›</a:t>
            </a:fld>
            <a:endParaRPr lang="en-US" dirty="0"/>
          </a:p>
        </p:txBody>
      </p:sp>
    </p:spTree>
    <p:extLst>
      <p:ext uri="{BB962C8B-B14F-4D97-AF65-F5344CB8AC3E}">
        <p14:creationId xmlns:p14="http://schemas.microsoft.com/office/powerpoint/2010/main" val="224269852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Tree>
    <p:extLst>
      <p:ext uri="{BB962C8B-B14F-4D97-AF65-F5344CB8AC3E}">
        <p14:creationId xmlns:p14="http://schemas.microsoft.com/office/powerpoint/2010/main" val="568311783"/>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Lst>
  <p:txStyles>
    <p:titleStyle>
      <a:lvl1pPr algn="ctr" defTabSz="914400" rtl="0" eaLnBrk="1" latinLnBrk="0" hangingPunct="1">
        <a:spcBef>
          <a:spcPct val="0"/>
        </a:spcBef>
        <a:buNone/>
        <a:defRPr sz="3600" kern="1200">
          <a:solidFill>
            <a:srgbClr val="054869"/>
          </a:solidFill>
          <a:latin typeface="Verdana" panose="020B0604030504040204" pitchFamily="34" charset="0"/>
          <a:ea typeface="Verdana" panose="020B0604030504040204" pitchFamily="34" charset="0"/>
          <a:cs typeface="Verdana" panose="020B0604030504040204" pitchFamily="34" charset="0"/>
        </a:defRPr>
      </a:lvl1pPr>
    </p:titleStyle>
    <p:bodyStyle>
      <a:lvl1pPr marL="0" indent="0" algn="l" defTabSz="914400" rtl="0" eaLnBrk="1" latinLnBrk="0" hangingPunct="1">
        <a:spcBef>
          <a:spcPct val="20000"/>
        </a:spcBef>
        <a:buClr>
          <a:srgbClr val="054869"/>
        </a:buClr>
        <a:buFont typeface="Arial" pitchFamily="34" charset="0"/>
        <a:buNone/>
        <a:defRPr lang="en-US" sz="26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806450" indent="-349250" algn="l" defTabSz="914400" rtl="0" eaLnBrk="1" latinLnBrk="0" hangingPunct="1">
        <a:spcBef>
          <a:spcPct val="20000"/>
        </a:spcBef>
        <a:buClr>
          <a:srgbClr val="054869"/>
        </a:buClr>
        <a:buFont typeface="Arial" pitchFamily="34" charset="0"/>
        <a:buChar char="•"/>
        <a:defRPr lang="en-US" sz="26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263650" indent="-349250" algn="l" defTabSz="914400" rtl="0" eaLnBrk="1" latinLnBrk="0" hangingPunct="1">
        <a:spcBef>
          <a:spcPct val="20000"/>
        </a:spcBef>
        <a:buClr>
          <a:srgbClr val="054869"/>
        </a:buClr>
        <a:buFont typeface="Arial" pitchFamily="34" charset="0"/>
        <a:buChar char="•"/>
        <a:defRPr lang="en-US" sz="22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720850" indent="-349250" algn="l" defTabSz="914400" rtl="0" eaLnBrk="1" latinLnBrk="0" hangingPunct="1">
        <a:spcBef>
          <a:spcPct val="20000"/>
        </a:spcBef>
        <a:buClr>
          <a:srgbClr val="054869"/>
        </a:buClr>
        <a:buFont typeface="Arial" pitchFamily="34" charset="0"/>
        <a:buChar char="•"/>
        <a:defRPr lang="en-US" sz="20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178050" indent="-349250" algn="l" defTabSz="914400" rtl="0" eaLnBrk="1" latinLnBrk="0" hangingPunct="1">
        <a:spcBef>
          <a:spcPct val="20000"/>
        </a:spcBef>
        <a:buClr>
          <a:srgbClr val="054869"/>
        </a:buClr>
        <a:buFont typeface="Arial" pitchFamily="34" charset="0"/>
        <a:buChar char="•"/>
        <a:defRPr lang="en-US" sz="1800" kern="1200" dirty="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wmf"/></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3.xml"/><Relationship Id="rId1" Type="http://schemas.openxmlformats.org/officeDocument/2006/relationships/vmlDrawing" Target="../drawings/vmlDrawing2.vml"/><Relationship Id="rId4" Type="http://schemas.openxmlformats.org/officeDocument/2006/relationships/image" Target="../media/image4.wm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0920" y="105156"/>
            <a:ext cx="8950680" cy="1571244"/>
          </a:xfrm>
        </p:spPr>
        <p:txBody>
          <a:bodyPr anchor="t">
            <a:noAutofit/>
          </a:bodyPr>
          <a:lstStyle/>
          <a:p>
            <a:r>
              <a:rPr lang="en-US" dirty="0"/>
              <a:t>Fundamentals of Taxation</a:t>
            </a:r>
            <a:br>
              <a:rPr lang="en-US" sz="3200" dirty="0"/>
            </a:br>
            <a:r>
              <a:rPr lang="en-US" sz="2800" dirty="0"/>
              <a:t>2019 Edition</a:t>
            </a:r>
            <a:br>
              <a:rPr lang="en-US" sz="3200" dirty="0"/>
            </a:br>
            <a:r>
              <a:rPr lang="en-US" sz="2600" dirty="0"/>
              <a:t>Cruz, Deschamps, Niswander, Prendergast, Schisler</a:t>
            </a:r>
          </a:p>
        </p:txBody>
      </p:sp>
      <p:sp>
        <p:nvSpPr>
          <p:cNvPr id="3" name="Subtitle 2"/>
          <p:cNvSpPr>
            <a:spLocks noGrp="1"/>
          </p:cNvSpPr>
          <p:nvPr>
            <p:ph type="subTitle" idx="1"/>
          </p:nvPr>
        </p:nvSpPr>
        <p:spPr>
          <a:xfrm>
            <a:off x="3807691" y="2248845"/>
            <a:ext cx="5031509" cy="3274711"/>
          </a:xfrm>
        </p:spPr>
        <p:txBody>
          <a:bodyPr>
            <a:normAutofit/>
          </a:bodyPr>
          <a:lstStyle/>
          <a:p>
            <a:pPr marL="0" indent="0">
              <a:buNone/>
            </a:pPr>
            <a:r>
              <a:rPr lang="en-US" altLang="en-US" sz="4000" b="1" dirty="0">
                <a:ea typeface="Calibri" pitchFamily="34" charset="0"/>
                <a:cs typeface="Calibri" pitchFamily="34" charset="0"/>
              </a:rPr>
              <a:t>Chapter 2</a:t>
            </a:r>
          </a:p>
          <a:p>
            <a:pPr eaLnBrk="0" hangingPunct="0">
              <a:spcBef>
                <a:spcPts val="600"/>
              </a:spcBef>
            </a:pPr>
            <a:r>
              <a:rPr lang="en-US" sz="3600" dirty="0"/>
              <a:t>Expanded Tax Formula, Form 1040, and Basic Concepts</a:t>
            </a:r>
          </a:p>
        </p:txBody>
      </p:sp>
      <p:pic>
        <p:nvPicPr>
          <p:cNvPr id="6" name="Picture 5" descr="McGraw Hill Education "/>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920" y="6384548"/>
            <a:ext cx="416280" cy="416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Placeholder 4"/>
          <p:cNvSpPr>
            <a:spLocks noGrp="1"/>
          </p:cNvSpPr>
          <p:nvPr>
            <p:ph type="body" sz="quarter" idx="11"/>
          </p:nvPr>
        </p:nvSpPr>
        <p:spPr>
          <a:xfrm>
            <a:off x="457200" y="6381772"/>
            <a:ext cx="8686800" cy="476228"/>
          </a:xfrm>
        </p:spPr>
        <p:txBody>
          <a:bodyPr/>
          <a:lstStyle/>
          <a:p>
            <a:pPr marL="0" indent="0">
              <a:buNone/>
            </a:pPr>
            <a:r>
              <a:rPr lang="en-US" dirty="0">
                <a:latin typeface="Verdana" panose="020B0604030504040204" pitchFamily="34" charset="0"/>
                <a:cs typeface="Verdana" panose="020B0604030504040204" pitchFamily="34" charset="0"/>
              </a:rPr>
              <a:t>© 2019 McGraw-Hill Education. All rights reserved. Authorized only for instructor use in the classroom. No reproduction or further distribution permitted without the prior written consent of McGraw-Hill Education.</a:t>
            </a:r>
          </a:p>
        </p:txBody>
      </p:sp>
      <p:pic>
        <p:nvPicPr>
          <p:cNvPr id="7" name="Picture 6" descr="Cover Image">
            <a:extLst>
              <a:ext uri="{FF2B5EF4-FFF2-40B4-BE49-F238E27FC236}">
                <a16:creationId xmlns:a16="http://schemas.microsoft.com/office/drawing/2014/main" id="{27AA6311-60D9-4C28-BE26-0E0269A6233B}"/>
              </a:ext>
            </a:extLst>
          </p:cNvPr>
          <p:cNvPicPr>
            <a:picLocks noChangeAspect="1"/>
          </p:cNvPicPr>
          <p:nvPr/>
        </p:nvPicPr>
        <p:blipFill>
          <a:blip r:embed="rId3"/>
          <a:stretch>
            <a:fillRect/>
          </a:stretch>
        </p:blipFill>
        <p:spPr>
          <a:xfrm>
            <a:off x="151754" y="1828800"/>
            <a:ext cx="3367027" cy="4337186"/>
          </a:xfrm>
          <a:prstGeom prst="rect">
            <a:avLst/>
          </a:prstGeom>
        </p:spPr>
      </p:pic>
    </p:spTree>
    <p:extLst>
      <p:ext uri="{BB962C8B-B14F-4D97-AF65-F5344CB8AC3E}">
        <p14:creationId xmlns:p14="http://schemas.microsoft.com/office/powerpoint/2010/main" val="42789246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 y="152267"/>
            <a:ext cx="9052560" cy="1521333"/>
          </a:xfrm>
        </p:spPr>
        <p:txBody>
          <a:bodyPr>
            <a:noAutofit/>
          </a:bodyPr>
          <a:lstStyle/>
          <a:p>
            <a:r>
              <a:rPr lang="en-US" sz="3200" dirty="0"/>
              <a:t>Learning Objective #2: Determine the Proper Filing Status Concept Check 2-2 </a:t>
            </a:r>
            <a:r>
              <a:rPr lang="en-US" sz="1800" dirty="0"/>
              <a:t>2 of 2</a:t>
            </a:r>
          </a:p>
        </p:txBody>
      </p:sp>
      <p:sp>
        <p:nvSpPr>
          <p:cNvPr id="2" name="Content Placeholder 1"/>
          <p:cNvSpPr>
            <a:spLocks noGrp="1"/>
          </p:cNvSpPr>
          <p:nvPr>
            <p:ph sz="quarter" idx="10"/>
          </p:nvPr>
        </p:nvSpPr>
        <p:spPr>
          <a:xfrm>
            <a:off x="457200" y="1905000"/>
            <a:ext cx="8382000" cy="4419600"/>
          </a:xfrm>
        </p:spPr>
        <p:txBody>
          <a:bodyPr>
            <a:noAutofit/>
          </a:bodyPr>
          <a:lstStyle/>
          <a:p>
            <a:pPr marL="457200" lvl="1" indent="-457200">
              <a:buFontTx/>
              <a:buAutoNum type="arabicPeriod" startAt="3"/>
            </a:pPr>
            <a:r>
              <a:rPr lang="en-US" i="1" dirty="0"/>
              <a:t>A surviving spouse who qualified  as married filing jointly when the spouse died can file as a qualifying widow(</a:t>
            </a:r>
            <a:r>
              <a:rPr lang="en-US" i="1" dirty="0" err="1"/>
              <a:t>er</a:t>
            </a:r>
            <a:r>
              <a:rPr lang="en-US" i="1" dirty="0"/>
              <a:t>) for the next two years as long as the surviving spouse pays for more than half the cost of keeping up a household and does not remarry. True or False?  </a:t>
            </a:r>
          </a:p>
          <a:p>
            <a:pPr marL="0" lvl="1" indent="0">
              <a:buNone/>
            </a:pPr>
            <a:r>
              <a:rPr lang="en-US" b="1" i="1" dirty="0"/>
              <a:t>False</a:t>
            </a:r>
          </a:p>
        </p:txBody>
      </p:sp>
    </p:spTree>
    <p:extLst>
      <p:ext uri="{BB962C8B-B14F-4D97-AF65-F5344CB8AC3E}">
        <p14:creationId xmlns:p14="http://schemas.microsoft.com/office/powerpoint/2010/main" val="29402127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52267"/>
            <a:ext cx="8229600" cy="1521333"/>
          </a:xfrm>
        </p:spPr>
        <p:txBody>
          <a:bodyPr>
            <a:noAutofit/>
          </a:bodyPr>
          <a:lstStyle/>
          <a:p>
            <a:r>
              <a:rPr lang="en-US" sz="3200" dirty="0"/>
              <a:t>Learning Objective #3: Determine Dependents </a:t>
            </a:r>
            <a:r>
              <a:rPr lang="en-US" sz="1800" dirty="0"/>
              <a:t>1 of 5</a:t>
            </a:r>
          </a:p>
        </p:txBody>
      </p:sp>
      <p:sp>
        <p:nvSpPr>
          <p:cNvPr id="2" name="Content Placeholder 1"/>
          <p:cNvSpPr>
            <a:spLocks noGrp="1"/>
          </p:cNvSpPr>
          <p:nvPr>
            <p:ph sz="quarter" idx="10"/>
          </p:nvPr>
        </p:nvSpPr>
        <p:spPr>
          <a:xfrm>
            <a:off x="457200" y="1905000"/>
            <a:ext cx="8382000" cy="4419600"/>
          </a:xfrm>
        </p:spPr>
        <p:txBody>
          <a:bodyPr>
            <a:noAutofit/>
          </a:bodyPr>
          <a:lstStyle/>
          <a:p>
            <a:r>
              <a:rPr lang="en-US" dirty="0"/>
              <a:t>Taxpayers may have related individuals living with them and/or they may provide financial support for a related individual. As we will see in this section, these individuals may qualify as dependents if they meet certain tests. The existence of dependents is important for determination of child credits, filing status, and other matters. </a:t>
            </a:r>
          </a:p>
        </p:txBody>
      </p:sp>
    </p:spTree>
    <p:extLst>
      <p:ext uri="{BB962C8B-B14F-4D97-AF65-F5344CB8AC3E}">
        <p14:creationId xmlns:p14="http://schemas.microsoft.com/office/powerpoint/2010/main" val="15793300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52267"/>
            <a:ext cx="8229600" cy="1521333"/>
          </a:xfrm>
        </p:spPr>
        <p:txBody>
          <a:bodyPr>
            <a:noAutofit/>
          </a:bodyPr>
          <a:lstStyle/>
          <a:p>
            <a:r>
              <a:rPr lang="en-US" sz="3200" dirty="0"/>
              <a:t>Learning Objective #3: Determine Dependents </a:t>
            </a:r>
            <a:r>
              <a:rPr lang="en-US" sz="1800" dirty="0"/>
              <a:t>2 of 5</a:t>
            </a:r>
          </a:p>
        </p:txBody>
      </p:sp>
      <p:sp>
        <p:nvSpPr>
          <p:cNvPr id="2" name="Content Placeholder 1"/>
          <p:cNvSpPr>
            <a:spLocks noGrp="1"/>
          </p:cNvSpPr>
          <p:nvPr>
            <p:ph sz="quarter" idx="10"/>
          </p:nvPr>
        </p:nvSpPr>
        <p:spPr>
          <a:xfrm>
            <a:off x="457200" y="1905000"/>
            <a:ext cx="8382000" cy="4419600"/>
          </a:xfrm>
        </p:spPr>
        <p:txBody>
          <a:bodyPr>
            <a:noAutofit/>
          </a:bodyPr>
          <a:lstStyle/>
          <a:p>
            <a:r>
              <a:rPr lang="en-US" sz="2400" dirty="0"/>
              <a:t>The Dependent must be a qualifying child or relative and meet three general tests:</a:t>
            </a:r>
          </a:p>
          <a:p>
            <a:pPr marL="457200" lvl="1" indent="-457200"/>
            <a:r>
              <a:rPr lang="en-US" sz="2400" dirty="0"/>
              <a:t>Dependent taxpayer test</a:t>
            </a:r>
          </a:p>
          <a:p>
            <a:pPr marL="914400" lvl="2" indent="-457200"/>
            <a:r>
              <a:rPr lang="en-US" dirty="0"/>
              <a:t>If the dependent can be claimed by someone else, then the taxpayer cannot claim this person as a dependent</a:t>
            </a:r>
          </a:p>
          <a:p>
            <a:pPr marL="457200" lvl="1" indent="-457200"/>
            <a:r>
              <a:rPr lang="en-US" sz="2400" dirty="0"/>
              <a:t>Joint return test</a:t>
            </a:r>
          </a:p>
          <a:p>
            <a:pPr marL="914400" lvl="2" indent="-457200"/>
            <a:r>
              <a:rPr lang="en-US" dirty="0"/>
              <a:t>The person claimed as a dependent cannot file a joint return with his or her spouse, unless a return is filed only to claim a refund and there is no tax liability on the return</a:t>
            </a:r>
          </a:p>
        </p:txBody>
      </p:sp>
    </p:spTree>
    <p:extLst>
      <p:ext uri="{BB962C8B-B14F-4D97-AF65-F5344CB8AC3E}">
        <p14:creationId xmlns:p14="http://schemas.microsoft.com/office/powerpoint/2010/main" val="35972591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52267"/>
            <a:ext cx="8229600" cy="1521333"/>
          </a:xfrm>
        </p:spPr>
        <p:txBody>
          <a:bodyPr>
            <a:noAutofit/>
          </a:bodyPr>
          <a:lstStyle/>
          <a:p>
            <a:r>
              <a:rPr lang="en-US" sz="3200" dirty="0"/>
              <a:t>Learning Objective #3: Determine Dependents </a:t>
            </a:r>
            <a:r>
              <a:rPr lang="en-US" sz="1800" dirty="0"/>
              <a:t>3 of 5</a:t>
            </a:r>
          </a:p>
        </p:txBody>
      </p:sp>
      <p:sp>
        <p:nvSpPr>
          <p:cNvPr id="2" name="Content Placeholder 1"/>
          <p:cNvSpPr>
            <a:spLocks noGrp="1"/>
          </p:cNvSpPr>
          <p:nvPr>
            <p:ph sz="quarter" idx="10"/>
          </p:nvPr>
        </p:nvSpPr>
        <p:spPr>
          <a:xfrm>
            <a:off x="457200" y="1905000"/>
            <a:ext cx="8382000" cy="4419600"/>
          </a:xfrm>
        </p:spPr>
        <p:txBody>
          <a:bodyPr>
            <a:noAutofit/>
          </a:bodyPr>
          <a:lstStyle/>
          <a:p>
            <a:pPr marL="457200" lvl="1" indent="-457200">
              <a:lnSpc>
                <a:spcPct val="90000"/>
              </a:lnSpc>
            </a:pPr>
            <a:r>
              <a:rPr lang="en-US" dirty="0"/>
              <a:t>Citizen or resident test</a:t>
            </a:r>
          </a:p>
          <a:p>
            <a:pPr marL="914400" lvl="2" indent="-457200"/>
            <a:r>
              <a:rPr lang="en-US" sz="2400" dirty="0"/>
              <a:t>The dependent must meet one of the following:</a:t>
            </a:r>
          </a:p>
          <a:p>
            <a:pPr marL="1371600" lvl="3" indent="-457200"/>
            <a:r>
              <a:rPr lang="en-US" sz="2200" dirty="0"/>
              <a:t>be a U.S. citizen, resident, or national </a:t>
            </a:r>
          </a:p>
          <a:p>
            <a:pPr marL="1371600" lvl="3" indent="-457200"/>
            <a:r>
              <a:rPr lang="en-US" sz="2200" dirty="0"/>
              <a:t>be resident of Canada or Mexico</a:t>
            </a:r>
          </a:p>
          <a:p>
            <a:pPr marL="1371600" lvl="3" indent="-457200"/>
            <a:r>
              <a:rPr lang="en-US" sz="2200" dirty="0"/>
              <a:t>be an adopted child of the taxpayer if the child is a member of the taxpayer’s household all year and the taxpayer is a U.S. citizen or national</a:t>
            </a:r>
          </a:p>
        </p:txBody>
      </p:sp>
    </p:spTree>
    <p:extLst>
      <p:ext uri="{BB962C8B-B14F-4D97-AF65-F5344CB8AC3E}">
        <p14:creationId xmlns:p14="http://schemas.microsoft.com/office/powerpoint/2010/main" val="12086558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52267"/>
            <a:ext cx="8229600" cy="1521333"/>
          </a:xfrm>
        </p:spPr>
        <p:txBody>
          <a:bodyPr>
            <a:noAutofit/>
          </a:bodyPr>
          <a:lstStyle/>
          <a:p>
            <a:r>
              <a:rPr lang="en-US" sz="3200" dirty="0"/>
              <a:t>Learning Objective #3: Determine Dependents </a:t>
            </a:r>
            <a:r>
              <a:rPr lang="en-US" sz="1800" dirty="0"/>
              <a:t>4 of 5</a:t>
            </a:r>
          </a:p>
        </p:txBody>
      </p:sp>
      <p:sp>
        <p:nvSpPr>
          <p:cNvPr id="2" name="Content Placeholder 1"/>
          <p:cNvSpPr>
            <a:spLocks noGrp="1"/>
          </p:cNvSpPr>
          <p:nvPr>
            <p:ph sz="quarter" idx="10"/>
          </p:nvPr>
        </p:nvSpPr>
        <p:spPr>
          <a:xfrm>
            <a:off x="457200" y="1905000"/>
            <a:ext cx="8382000" cy="4419600"/>
          </a:xfrm>
        </p:spPr>
        <p:txBody>
          <a:bodyPr>
            <a:noAutofit/>
          </a:bodyPr>
          <a:lstStyle/>
          <a:p>
            <a:pPr marL="457200" indent="-457200"/>
            <a:r>
              <a:rPr lang="en-US" dirty="0"/>
              <a:t>A Qualifying Child must meet five specific tests:</a:t>
            </a:r>
          </a:p>
          <a:p>
            <a:pPr marL="457200" lvl="1" indent="-457200"/>
            <a:r>
              <a:rPr lang="en-US" dirty="0"/>
              <a:t>Relationship test</a:t>
            </a:r>
          </a:p>
          <a:p>
            <a:pPr marL="457200" lvl="1" indent="-457200"/>
            <a:r>
              <a:rPr lang="en-US" dirty="0"/>
              <a:t>Age test</a:t>
            </a:r>
          </a:p>
          <a:p>
            <a:pPr marL="457200" lvl="1" indent="-457200"/>
            <a:r>
              <a:rPr lang="en-US" dirty="0"/>
              <a:t>Residency test</a:t>
            </a:r>
          </a:p>
          <a:p>
            <a:pPr marL="457200" lvl="1" indent="-457200"/>
            <a:r>
              <a:rPr lang="en-US" dirty="0"/>
              <a:t>Support test</a:t>
            </a:r>
          </a:p>
          <a:p>
            <a:pPr marL="457200" lvl="1" indent="-457200"/>
            <a:r>
              <a:rPr lang="en-US" dirty="0"/>
              <a:t>Special test for qualifying child of more than one taxpayer</a:t>
            </a:r>
          </a:p>
        </p:txBody>
      </p:sp>
    </p:spTree>
    <p:extLst>
      <p:ext uri="{BB962C8B-B14F-4D97-AF65-F5344CB8AC3E}">
        <p14:creationId xmlns:p14="http://schemas.microsoft.com/office/powerpoint/2010/main" val="14634022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52267"/>
            <a:ext cx="8229600" cy="1521333"/>
          </a:xfrm>
        </p:spPr>
        <p:txBody>
          <a:bodyPr>
            <a:noAutofit/>
          </a:bodyPr>
          <a:lstStyle/>
          <a:p>
            <a:r>
              <a:rPr lang="en-US" sz="3200" dirty="0"/>
              <a:t>Learning Objective #3: Determine Dependents Concept Check 2-3 </a:t>
            </a:r>
            <a:r>
              <a:rPr lang="en-US" sz="1800" dirty="0"/>
              <a:t>1 of 2</a:t>
            </a:r>
          </a:p>
        </p:txBody>
      </p:sp>
      <p:sp>
        <p:nvSpPr>
          <p:cNvPr id="2" name="Content Placeholder 1"/>
          <p:cNvSpPr>
            <a:spLocks noGrp="1"/>
          </p:cNvSpPr>
          <p:nvPr>
            <p:ph sz="quarter" idx="10"/>
          </p:nvPr>
        </p:nvSpPr>
        <p:spPr>
          <a:xfrm>
            <a:off x="457200" y="1905000"/>
            <a:ext cx="8382000" cy="4419600"/>
          </a:xfrm>
        </p:spPr>
        <p:txBody>
          <a:bodyPr>
            <a:noAutofit/>
          </a:bodyPr>
          <a:lstStyle/>
          <a:p>
            <a:pPr marL="457200" lvl="1" indent="-457200">
              <a:buFont typeface="+mj-lt"/>
              <a:buAutoNum type="arabicPeriod"/>
            </a:pPr>
            <a:r>
              <a:rPr lang="en-US" i="1" dirty="0"/>
              <a:t>What are the five specific tests you need to meet  to claim someone as a qualifying child?</a:t>
            </a:r>
          </a:p>
          <a:p>
            <a:pPr marL="0" lvl="1" indent="0">
              <a:buNone/>
            </a:pPr>
            <a:r>
              <a:rPr lang="en-US" b="1" i="1" dirty="0"/>
              <a:t>Relationship test</a:t>
            </a:r>
          </a:p>
          <a:p>
            <a:pPr marL="0" lvl="1" indent="0">
              <a:buNone/>
            </a:pPr>
            <a:r>
              <a:rPr lang="en-US" b="1" i="1" dirty="0"/>
              <a:t>Age test </a:t>
            </a:r>
          </a:p>
          <a:p>
            <a:pPr marL="0" lvl="1" indent="0">
              <a:buNone/>
            </a:pPr>
            <a:r>
              <a:rPr lang="en-US" b="1" i="1" dirty="0"/>
              <a:t>Residency test</a:t>
            </a:r>
          </a:p>
          <a:p>
            <a:pPr marL="0" lvl="1" indent="0">
              <a:buNone/>
            </a:pPr>
            <a:r>
              <a:rPr lang="en-US" b="1" i="1" dirty="0"/>
              <a:t>Support test </a:t>
            </a:r>
          </a:p>
          <a:p>
            <a:pPr marL="0" lvl="1" indent="0">
              <a:buNone/>
            </a:pPr>
            <a:r>
              <a:rPr lang="en-US" b="1" i="1" dirty="0"/>
              <a:t>Special test for qualifying child of more than one taxpayer</a:t>
            </a:r>
          </a:p>
        </p:txBody>
      </p:sp>
    </p:spTree>
    <p:extLst>
      <p:ext uri="{BB962C8B-B14F-4D97-AF65-F5344CB8AC3E}">
        <p14:creationId xmlns:p14="http://schemas.microsoft.com/office/powerpoint/2010/main" val="23357353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52267"/>
            <a:ext cx="8229600" cy="1521333"/>
          </a:xfrm>
        </p:spPr>
        <p:txBody>
          <a:bodyPr>
            <a:noAutofit/>
          </a:bodyPr>
          <a:lstStyle/>
          <a:p>
            <a:r>
              <a:rPr lang="en-US" sz="3200" dirty="0"/>
              <a:t>Learning Objective #3: Determine Dependents Concept Check 2-3 </a:t>
            </a:r>
            <a:r>
              <a:rPr lang="en-US" sz="1800" dirty="0"/>
              <a:t>2 of 2</a:t>
            </a:r>
          </a:p>
        </p:txBody>
      </p:sp>
      <p:sp>
        <p:nvSpPr>
          <p:cNvPr id="2" name="Content Placeholder 1"/>
          <p:cNvSpPr>
            <a:spLocks noGrp="1"/>
          </p:cNvSpPr>
          <p:nvPr>
            <p:ph sz="quarter" idx="10"/>
          </p:nvPr>
        </p:nvSpPr>
        <p:spPr>
          <a:xfrm>
            <a:off x="457200" y="1905000"/>
            <a:ext cx="8382000" cy="4419600"/>
          </a:xfrm>
        </p:spPr>
        <p:txBody>
          <a:bodyPr>
            <a:noAutofit/>
          </a:bodyPr>
          <a:lstStyle/>
          <a:p>
            <a:pPr marL="457200" indent="-457200">
              <a:buFont typeface="+mj-lt"/>
              <a:buAutoNum type="arabicPeriod" startAt="2"/>
            </a:pPr>
            <a:r>
              <a:rPr lang="en-US" i="1" dirty="0"/>
              <a:t>To meet the age test, a child who is not disabled must be _________, or _________ if a full-time student. </a:t>
            </a:r>
          </a:p>
          <a:p>
            <a:r>
              <a:rPr lang="en-US" b="1" i="1" dirty="0"/>
              <a:t>Under 19 years of age, or under 24 years of age and a full-time student.</a:t>
            </a:r>
          </a:p>
          <a:p>
            <a:r>
              <a:rPr lang="en-US" b="1" i="1" dirty="0"/>
              <a:t>Also, for years after 2008, the child must be younger than the person claiming the dependency.</a:t>
            </a:r>
          </a:p>
        </p:txBody>
      </p:sp>
    </p:spTree>
    <p:extLst>
      <p:ext uri="{BB962C8B-B14F-4D97-AF65-F5344CB8AC3E}">
        <p14:creationId xmlns:p14="http://schemas.microsoft.com/office/powerpoint/2010/main" val="21416351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52267"/>
            <a:ext cx="8229600" cy="1521333"/>
          </a:xfrm>
        </p:spPr>
        <p:txBody>
          <a:bodyPr>
            <a:noAutofit/>
          </a:bodyPr>
          <a:lstStyle/>
          <a:p>
            <a:r>
              <a:rPr lang="en-US" sz="3200" dirty="0"/>
              <a:t>Learning Objective #3: Determine Dependents </a:t>
            </a:r>
            <a:r>
              <a:rPr lang="en-US" sz="1800" dirty="0"/>
              <a:t>5 of 5</a:t>
            </a:r>
          </a:p>
        </p:txBody>
      </p:sp>
      <p:sp>
        <p:nvSpPr>
          <p:cNvPr id="2" name="Content Placeholder 1"/>
          <p:cNvSpPr>
            <a:spLocks noGrp="1"/>
          </p:cNvSpPr>
          <p:nvPr>
            <p:ph sz="quarter" idx="10"/>
          </p:nvPr>
        </p:nvSpPr>
        <p:spPr>
          <a:xfrm>
            <a:off x="457200" y="1905000"/>
            <a:ext cx="8382000" cy="4419600"/>
          </a:xfrm>
        </p:spPr>
        <p:txBody>
          <a:bodyPr>
            <a:noAutofit/>
          </a:bodyPr>
          <a:lstStyle/>
          <a:p>
            <a:r>
              <a:rPr lang="en-US" dirty="0"/>
              <a:t>A Qualifying Relative must meet four specific tests:</a:t>
            </a:r>
          </a:p>
          <a:p>
            <a:pPr marL="457200" lvl="1" indent="-457200"/>
            <a:r>
              <a:rPr lang="en-US" dirty="0"/>
              <a:t>Not a qualifying child test</a:t>
            </a:r>
          </a:p>
          <a:p>
            <a:pPr marL="457200" lvl="1" indent="-457200"/>
            <a:r>
              <a:rPr lang="en-US" dirty="0"/>
              <a:t>Relationship or member of household test</a:t>
            </a:r>
          </a:p>
          <a:p>
            <a:pPr marL="457200" lvl="1" indent="-457200"/>
            <a:r>
              <a:rPr lang="en-US" dirty="0"/>
              <a:t>Gross income test</a:t>
            </a:r>
          </a:p>
          <a:p>
            <a:pPr marL="914400" lvl="2" indent="-457200"/>
            <a:r>
              <a:rPr lang="en-US" sz="2400" dirty="0"/>
              <a:t>Cannot have gross income equal or greater than $4,050</a:t>
            </a:r>
          </a:p>
          <a:p>
            <a:pPr marL="457200" lvl="1" indent="-457200"/>
            <a:r>
              <a:rPr lang="en-US" dirty="0"/>
              <a:t>Support test</a:t>
            </a:r>
          </a:p>
        </p:txBody>
      </p:sp>
    </p:spTree>
    <p:extLst>
      <p:ext uri="{BB962C8B-B14F-4D97-AF65-F5344CB8AC3E}">
        <p14:creationId xmlns:p14="http://schemas.microsoft.com/office/powerpoint/2010/main" val="4947359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52267"/>
            <a:ext cx="8229600" cy="1521333"/>
          </a:xfrm>
        </p:spPr>
        <p:txBody>
          <a:bodyPr>
            <a:noAutofit/>
          </a:bodyPr>
          <a:lstStyle/>
          <a:p>
            <a:r>
              <a:rPr lang="en-US" sz="3200" dirty="0"/>
              <a:t>Learning Objective #3: Determine Dependents Concept Check 2-4</a:t>
            </a:r>
          </a:p>
        </p:txBody>
      </p:sp>
      <p:sp>
        <p:nvSpPr>
          <p:cNvPr id="2" name="Content Placeholder 1"/>
          <p:cNvSpPr>
            <a:spLocks noGrp="1"/>
          </p:cNvSpPr>
          <p:nvPr>
            <p:ph sz="quarter" idx="10"/>
          </p:nvPr>
        </p:nvSpPr>
        <p:spPr>
          <a:xfrm>
            <a:off x="457200" y="1905000"/>
            <a:ext cx="8382000" cy="4419600"/>
          </a:xfrm>
        </p:spPr>
        <p:txBody>
          <a:bodyPr>
            <a:noAutofit/>
          </a:bodyPr>
          <a:lstStyle/>
          <a:p>
            <a:pPr marL="457200" lvl="1" indent="-457200">
              <a:buFont typeface="+mj-lt"/>
              <a:buAutoNum type="arabicPeriod"/>
            </a:pPr>
            <a:r>
              <a:rPr lang="en-US" sz="2400" i="1" dirty="0"/>
              <a:t>You must meet one of these four tests to be a qualifying relative:  Not a qualifying child test, relationship or member of household test, gross income test and support test. True or False?</a:t>
            </a:r>
          </a:p>
          <a:p>
            <a:pPr marL="0" lvl="1" indent="0">
              <a:spcAft>
                <a:spcPts val="3000"/>
              </a:spcAft>
              <a:buNone/>
            </a:pPr>
            <a:r>
              <a:rPr lang="en-US" sz="2400" b="1" i="1" dirty="0"/>
              <a:t>False</a:t>
            </a:r>
          </a:p>
          <a:p>
            <a:pPr marL="457200" lvl="1" indent="-457200">
              <a:buFont typeface="+mj-lt"/>
              <a:buAutoNum type="arabicPeriod" startAt="2"/>
            </a:pPr>
            <a:r>
              <a:rPr lang="en-US" sz="2400" i="1" dirty="0"/>
              <a:t>A qualifying relative can earn up to $12,000 for the year 2018. True or False?</a:t>
            </a:r>
          </a:p>
          <a:p>
            <a:pPr marL="0" lvl="1" indent="0">
              <a:buNone/>
            </a:pPr>
            <a:r>
              <a:rPr lang="en-US" sz="2400" b="1" i="1" dirty="0"/>
              <a:t>False</a:t>
            </a:r>
          </a:p>
        </p:txBody>
      </p:sp>
    </p:spTree>
    <p:extLst>
      <p:ext uri="{BB962C8B-B14F-4D97-AF65-F5344CB8AC3E}">
        <p14:creationId xmlns:p14="http://schemas.microsoft.com/office/powerpoint/2010/main" val="12825554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a:spLocks noGrp="1"/>
          </p:cNvSpPr>
          <p:nvPr>
            <p:ph type="title"/>
          </p:nvPr>
        </p:nvSpPr>
        <p:spPr>
          <a:xfrm>
            <a:off x="457200" y="152267"/>
            <a:ext cx="8229600" cy="1521333"/>
          </a:xfrm>
        </p:spPr>
        <p:txBody>
          <a:bodyPr>
            <a:noAutofit/>
          </a:bodyPr>
          <a:lstStyle/>
          <a:p>
            <a:r>
              <a:rPr lang="en-US" sz="3200" dirty="0"/>
              <a:t>Learning Objective #4: Determine the Standard Deduction </a:t>
            </a:r>
            <a:r>
              <a:rPr lang="en-US" sz="1800" dirty="0"/>
              <a:t>1 of 3</a:t>
            </a:r>
          </a:p>
        </p:txBody>
      </p:sp>
      <p:sp>
        <p:nvSpPr>
          <p:cNvPr id="2" name="Content Placeholder 1"/>
          <p:cNvSpPr>
            <a:spLocks noGrp="1"/>
          </p:cNvSpPr>
          <p:nvPr>
            <p:ph sz="quarter" idx="10"/>
          </p:nvPr>
        </p:nvSpPr>
        <p:spPr>
          <a:xfrm>
            <a:off x="464126" y="1969989"/>
            <a:ext cx="8375073" cy="468411"/>
          </a:xfrm>
        </p:spPr>
        <p:txBody>
          <a:bodyPr>
            <a:normAutofit lnSpcReduction="10000"/>
          </a:bodyPr>
          <a:lstStyle/>
          <a:p>
            <a:r>
              <a:rPr lang="en-US" dirty="0"/>
              <a:t>The Standard Deduction for 2018 is:</a:t>
            </a:r>
          </a:p>
        </p:txBody>
      </p:sp>
      <p:graphicFrame>
        <p:nvGraphicFramePr>
          <p:cNvPr id="8" name="Table 7"/>
          <p:cNvGraphicFramePr>
            <a:graphicFrameLocks noGrp="1"/>
          </p:cNvGraphicFramePr>
          <p:nvPr>
            <p:extLst>
              <p:ext uri="{D42A27DB-BD31-4B8C-83A1-F6EECF244321}">
                <p14:modId xmlns:p14="http://schemas.microsoft.com/office/powerpoint/2010/main" val="1417657654"/>
              </p:ext>
            </p:extLst>
          </p:nvPr>
        </p:nvGraphicFramePr>
        <p:xfrm>
          <a:off x="1600200" y="2734789"/>
          <a:ext cx="5257800" cy="2667001"/>
        </p:xfrm>
        <a:graphic>
          <a:graphicData uri="http://schemas.openxmlformats.org/drawingml/2006/table">
            <a:tbl>
              <a:tblPr firstRow="1" bandRow="1">
                <a:tableStyleId>{5940675A-B579-460E-94D1-54222C63F5DA}</a:tableStyleId>
              </a:tblPr>
              <a:tblGrid>
                <a:gridCol w="3766049">
                  <a:extLst>
                    <a:ext uri="{9D8B030D-6E8A-4147-A177-3AD203B41FA5}">
                      <a16:colId xmlns:a16="http://schemas.microsoft.com/office/drawing/2014/main" val="3011542964"/>
                    </a:ext>
                  </a:extLst>
                </a:gridCol>
                <a:gridCol w="1491751">
                  <a:extLst>
                    <a:ext uri="{9D8B030D-6E8A-4147-A177-3AD203B41FA5}">
                      <a16:colId xmlns:a16="http://schemas.microsoft.com/office/drawing/2014/main" val="975685831"/>
                    </a:ext>
                  </a:extLst>
                </a:gridCol>
              </a:tblGrid>
              <a:tr h="536339">
                <a:tc>
                  <a:txBody>
                    <a:bodyPr/>
                    <a:lstStyle/>
                    <a:p>
                      <a:r>
                        <a:rPr lang="en-US" sz="1800" dirty="0">
                          <a:latin typeface="Verdana" panose="020B0604030504040204" pitchFamily="34" charset="0"/>
                          <a:ea typeface="Verdana" panose="020B0604030504040204" pitchFamily="34" charset="0"/>
                          <a:cs typeface="Verdana" panose="020B0604030504040204" pitchFamily="34" charset="0"/>
                        </a:rPr>
                        <a:t>Single</a:t>
                      </a:r>
                    </a:p>
                  </a:txBody>
                  <a:tcPr anchor="ctr"/>
                </a:tc>
                <a:tc>
                  <a:txBody>
                    <a:bodyPr/>
                    <a:lstStyle/>
                    <a:p>
                      <a:pPr algn="r"/>
                      <a:r>
                        <a:rPr lang="en-US" sz="1800" dirty="0">
                          <a:latin typeface="Verdana" panose="020B0604030504040204" pitchFamily="34" charset="0"/>
                          <a:ea typeface="Verdana" panose="020B0604030504040204" pitchFamily="34" charset="0"/>
                          <a:cs typeface="Verdana" panose="020B0604030504040204" pitchFamily="34" charset="0"/>
                        </a:rPr>
                        <a:t>$12,000</a:t>
                      </a:r>
                    </a:p>
                  </a:txBody>
                  <a:tcPr anchor="ctr"/>
                </a:tc>
                <a:extLst>
                  <a:ext uri="{0D108BD9-81ED-4DB2-BD59-A6C34878D82A}">
                    <a16:rowId xmlns:a16="http://schemas.microsoft.com/office/drawing/2014/main" val="1835845825"/>
                  </a:ext>
                </a:extLst>
              </a:tr>
              <a:tr h="528992">
                <a:tc>
                  <a:txBody>
                    <a:bodyPr/>
                    <a:lstStyle/>
                    <a:p>
                      <a:r>
                        <a:rPr lang="en-US" sz="1800" dirty="0">
                          <a:latin typeface="Verdana" panose="020B0604030504040204" pitchFamily="34" charset="0"/>
                          <a:ea typeface="Verdana" panose="020B0604030504040204" pitchFamily="34" charset="0"/>
                          <a:cs typeface="Verdana" panose="020B0604030504040204" pitchFamily="34" charset="0"/>
                        </a:rPr>
                        <a:t>Married Filing Jointly</a:t>
                      </a:r>
                    </a:p>
                  </a:txBody>
                  <a:tcPr anchor="ctr"/>
                </a:tc>
                <a:tc>
                  <a:txBody>
                    <a:bodyPr/>
                    <a:lstStyle/>
                    <a:p>
                      <a:pPr algn="r"/>
                      <a:r>
                        <a:rPr lang="en-US" sz="1800" dirty="0">
                          <a:latin typeface="Verdana" panose="020B0604030504040204" pitchFamily="34" charset="0"/>
                          <a:ea typeface="Verdana" panose="020B0604030504040204" pitchFamily="34" charset="0"/>
                          <a:cs typeface="Verdana" panose="020B0604030504040204" pitchFamily="34" charset="0"/>
                        </a:rPr>
                        <a:t>$24,000</a:t>
                      </a:r>
                    </a:p>
                  </a:txBody>
                  <a:tcPr anchor="ctr"/>
                </a:tc>
                <a:extLst>
                  <a:ext uri="{0D108BD9-81ED-4DB2-BD59-A6C34878D82A}">
                    <a16:rowId xmlns:a16="http://schemas.microsoft.com/office/drawing/2014/main" val="750538954"/>
                  </a:ext>
                </a:extLst>
              </a:tr>
              <a:tr h="528992">
                <a:tc>
                  <a:txBody>
                    <a:bodyPr/>
                    <a:lstStyle/>
                    <a:p>
                      <a:r>
                        <a:rPr lang="en-US" sz="1800" dirty="0">
                          <a:latin typeface="Verdana" panose="020B0604030504040204" pitchFamily="34" charset="0"/>
                          <a:ea typeface="Verdana" panose="020B0604030504040204" pitchFamily="34" charset="0"/>
                          <a:cs typeface="Verdana" panose="020B0604030504040204" pitchFamily="34" charset="0"/>
                        </a:rPr>
                        <a:t>Married Filing Separately</a:t>
                      </a:r>
                    </a:p>
                  </a:txBody>
                  <a:tcPr anchor="ctr"/>
                </a:tc>
                <a:tc>
                  <a:txBody>
                    <a:bodyPr/>
                    <a:lstStyle/>
                    <a:p>
                      <a:pPr marL="0" marR="0" lvl="1" indent="0" algn="r" defTabSz="914400" rtl="0" eaLnBrk="1" fontAlgn="auto" latinLnBrk="0" hangingPunct="1">
                        <a:lnSpc>
                          <a:spcPct val="100000"/>
                        </a:lnSpc>
                        <a:spcBef>
                          <a:spcPts val="0"/>
                        </a:spcBef>
                        <a:spcAft>
                          <a:spcPts val="0"/>
                        </a:spcAft>
                        <a:buClrTx/>
                        <a:buSzTx/>
                        <a:buFontTx/>
                        <a:buNone/>
                        <a:tabLst/>
                        <a:defRPr/>
                      </a:pPr>
                      <a:r>
                        <a:rPr lang="en-US" sz="1800" dirty="0">
                          <a:latin typeface="Verdana" panose="020B0604030504040204" pitchFamily="34" charset="0"/>
                          <a:ea typeface="Verdana" panose="020B0604030504040204" pitchFamily="34" charset="0"/>
                          <a:cs typeface="Verdana" panose="020B0604030504040204" pitchFamily="34" charset="0"/>
                        </a:rPr>
                        <a:t>$12,000</a:t>
                      </a:r>
                    </a:p>
                  </a:txBody>
                  <a:tcPr anchor="ctr"/>
                </a:tc>
                <a:extLst>
                  <a:ext uri="{0D108BD9-81ED-4DB2-BD59-A6C34878D82A}">
                    <a16:rowId xmlns:a16="http://schemas.microsoft.com/office/drawing/2014/main" val="669405226"/>
                  </a:ext>
                </a:extLst>
              </a:tr>
              <a:tr h="536339">
                <a:tc>
                  <a:txBody>
                    <a:bodyPr/>
                    <a:lstStyle/>
                    <a:p>
                      <a:r>
                        <a:rPr lang="en-US" sz="1800" dirty="0">
                          <a:latin typeface="Verdana" panose="020B0604030504040204" pitchFamily="34" charset="0"/>
                          <a:ea typeface="Verdana" panose="020B0604030504040204" pitchFamily="34" charset="0"/>
                          <a:cs typeface="Verdana" panose="020B0604030504040204" pitchFamily="34" charset="0"/>
                        </a:rPr>
                        <a:t>Head of Household</a:t>
                      </a:r>
                    </a:p>
                  </a:txBody>
                  <a:tcPr anchor="ctr"/>
                </a:tc>
                <a:tc>
                  <a:txBody>
                    <a:bodyPr/>
                    <a:lstStyle/>
                    <a:p>
                      <a:pPr marL="0" marR="0" lvl="1" indent="0" algn="r" defTabSz="914400" rtl="0" eaLnBrk="1" fontAlgn="auto" latinLnBrk="0" hangingPunct="1">
                        <a:lnSpc>
                          <a:spcPct val="100000"/>
                        </a:lnSpc>
                        <a:spcBef>
                          <a:spcPts val="0"/>
                        </a:spcBef>
                        <a:spcAft>
                          <a:spcPts val="0"/>
                        </a:spcAft>
                        <a:buClrTx/>
                        <a:buSzTx/>
                        <a:buFontTx/>
                        <a:buNone/>
                        <a:tabLst/>
                        <a:defRPr/>
                      </a:pPr>
                      <a:r>
                        <a:rPr lang="en-US" sz="1800" dirty="0">
                          <a:latin typeface="Verdana" panose="020B0604030504040204" pitchFamily="34" charset="0"/>
                          <a:ea typeface="Verdana" panose="020B0604030504040204" pitchFamily="34" charset="0"/>
                          <a:cs typeface="Verdana" panose="020B0604030504040204" pitchFamily="34" charset="0"/>
                        </a:rPr>
                        <a:t>$18,000</a:t>
                      </a:r>
                    </a:p>
                  </a:txBody>
                  <a:tcPr anchor="ctr"/>
                </a:tc>
                <a:extLst>
                  <a:ext uri="{0D108BD9-81ED-4DB2-BD59-A6C34878D82A}">
                    <a16:rowId xmlns:a16="http://schemas.microsoft.com/office/drawing/2014/main" val="3452111237"/>
                  </a:ext>
                </a:extLst>
              </a:tr>
              <a:tr h="536339">
                <a:tc>
                  <a:txBody>
                    <a:bodyPr/>
                    <a:lstStyle/>
                    <a:p>
                      <a:r>
                        <a:rPr lang="en-US" sz="1800" dirty="0">
                          <a:latin typeface="Verdana" panose="020B0604030504040204" pitchFamily="34" charset="0"/>
                          <a:ea typeface="Verdana" panose="020B0604030504040204" pitchFamily="34" charset="0"/>
                          <a:cs typeface="Verdana" panose="020B0604030504040204" pitchFamily="34" charset="0"/>
                        </a:rPr>
                        <a:t>Qualifying Widow(</a:t>
                      </a:r>
                      <a:r>
                        <a:rPr lang="en-US" sz="1800" dirty="0" err="1">
                          <a:latin typeface="Verdana" panose="020B0604030504040204" pitchFamily="34" charset="0"/>
                          <a:ea typeface="Verdana" panose="020B0604030504040204" pitchFamily="34" charset="0"/>
                          <a:cs typeface="Verdana" panose="020B0604030504040204" pitchFamily="34" charset="0"/>
                        </a:rPr>
                        <a:t>er</a:t>
                      </a:r>
                      <a:r>
                        <a:rPr lang="en-US" sz="1800" dirty="0">
                          <a:latin typeface="Verdana" panose="020B0604030504040204" pitchFamily="34" charset="0"/>
                          <a:ea typeface="Verdana" panose="020B0604030504040204" pitchFamily="34" charset="0"/>
                          <a:cs typeface="Verdana" panose="020B0604030504040204" pitchFamily="34" charset="0"/>
                        </a:rPr>
                        <a:t>)</a:t>
                      </a:r>
                    </a:p>
                  </a:txBody>
                  <a:tcPr anchor="ctr"/>
                </a:tc>
                <a:tc>
                  <a:txBody>
                    <a:bodyPr/>
                    <a:lstStyle/>
                    <a:p>
                      <a:pPr algn="r"/>
                      <a:r>
                        <a:rPr lang="en-US" sz="1800" dirty="0">
                          <a:latin typeface="Verdana" panose="020B0604030504040204" pitchFamily="34" charset="0"/>
                          <a:ea typeface="Verdana" panose="020B0604030504040204" pitchFamily="34" charset="0"/>
                          <a:cs typeface="Verdana" panose="020B0604030504040204" pitchFamily="34" charset="0"/>
                        </a:rPr>
                        <a:t>$24,000</a:t>
                      </a:r>
                    </a:p>
                  </a:txBody>
                  <a:tcPr anchor="ctr"/>
                </a:tc>
                <a:extLst>
                  <a:ext uri="{0D108BD9-81ED-4DB2-BD59-A6C34878D82A}">
                    <a16:rowId xmlns:a16="http://schemas.microsoft.com/office/drawing/2014/main" val="2940856504"/>
                  </a:ext>
                </a:extLst>
              </a:tr>
            </a:tbl>
          </a:graphicData>
        </a:graphic>
      </p:graphicFrame>
    </p:spTree>
    <p:extLst>
      <p:ext uri="{BB962C8B-B14F-4D97-AF65-F5344CB8AC3E}">
        <p14:creationId xmlns:p14="http://schemas.microsoft.com/office/powerpoint/2010/main" val="36070895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52267"/>
            <a:ext cx="8229600" cy="1521333"/>
          </a:xfrm>
        </p:spPr>
        <p:txBody>
          <a:bodyPr>
            <a:normAutofit fontScale="90000"/>
          </a:bodyPr>
          <a:lstStyle/>
          <a:p>
            <a:r>
              <a:rPr lang="en-US" dirty="0"/>
              <a:t>Learning Objective #1: The Expanded Tax Formula and the Major Sections of Form 1040 </a:t>
            </a:r>
            <a:r>
              <a:rPr lang="en-US" sz="2000" dirty="0"/>
              <a:t>1 of 2</a:t>
            </a:r>
          </a:p>
        </p:txBody>
      </p:sp>
      <p:sp>
        <p:nvSpPr>
          <p:cNvPr id="2" name="Content Placeholder 1"/>
          <p:cNvSpPr>
            <a:spLocks noGrp="1"/>
          </p:cNvSpPr>
          <p:nvPr>
            <p:ph sz="quarter" idx="10"/>
          </p:nvPr>
        </p:nvSpPr>
        <p:spPr>
          <a:xfrm>
            <a:off x="457200" y="1905000"/>
            <a:ext cx="8382000" cy="4419600"/>
          </a:xfrm>
        </p:spPr>
        <p:txBody>
          <a:bodyPr>
            <a:normAutofit/>
          </a:bodyPr>
          <a:lstStyle/>
          <a:p>
            <a:r>
              <a:rPr lang="en-US" dirty="0"/>
              <a:t>The Tax Return</a:t>
            </a:r>
          </a:p>
          <a:p>
            <a:pPr marL="342900" lvl="1" indent="-342900"/>
            <a:r>
              <a:rPr lang="en-US" dirty="0"/>
              <a:t>Basic Form 1040</a:t>
            </a:r>
          </a:p>
          <a:p>
            <a:pPr marL="342900" lvl="1" indent="-342900"/>
            <a:r>
              <a:rPr lang="en-US" dirty="0"/>
              <a:t>Schedules for Form 1040</a:t>
            </a:r>
          </a:p>
          <a:p>
            <a:r>
              <a:rPr lang="en-US" dirty="0"/>
              <a:t>Adjusted Gross Income (AGI)</a:t>
            </a:r>
          </a:p>
          <a:p>
            <a:pPr marL="342900" lvl="1" indent="-342900"/>
            <a:r>
              <a:rPr lang="en-US" dirty="0"/>
              <a:t>Gross income minus a list of permitted deductions</a:t>
            </a:r>
          </a:p>
          <a:p>
            <a:pPr marL="342900" lvl="1" indent="-342900"/>
            <a:r>
              <a:rPr lang="en-US" dirty="0"/>
              <a:t>Many deductions and credits are based on AGI</a:t>
            </a:r>
          </a:p>
        </p:txBody>
      </p:sp>
    </p:spTree>
    <p:extLst>
      <p:ext uri="{BB962C8B-B14F-4D97-AF65-F5344CB8AC3E}">
        <p14:creationId xmlns:p14="http://schemas.microsoft.com/office/powerpoint/2010/main" val="22840567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a:spLocks noGrp="1"/>
          </p:cNvSpPr>
          <p:nvPr>
            <p:ph type="title"/>
          </p:nvPr>
        </p:nvSpPr>
        <p:spPr>
          <a:xfrm>
            <a:off x="457200" y="152267"/>
            <a:ext cx="8229600" cy="1521333"/>
          </a:xfrm>
        </p:spPr>
        <p:txBody>
          <a:bodyPr>
            <a:noAutofit/>
          </a:bodyPr>
          <a:lstStyle/>
          <a:p>
            <a:r>
              <a:rPr lang="en-US" sz="3200" dirty="0"/>
              <a:t>Learning Objective #4: Determine the Standard Deduction </a:t>
            </a:r>
            <a:r>
              <a:rPr lang="en-US" sz="1800" dirty="0"/>
              <a:t>2 of 3</a:t>
            </a:r>
          </a:p>
        </p:txBody>
      </p:sp>
      <p:sp>
        <p:nvSpPr>
          <p:cNvPr id="2" name="Content Placeholder 1"/>
          <p:cNvSpPr>
            <a:spLocks noGrp="1"/>
          </p:cNvSpPr>
          <p:nvPr>
            <p:ph sz="quarter" idx="10"/>
          </p:nvPr>
        </p:nvSpPr>
        <p:spPr>
          <a:xfrm>
            <a:off x="469899" y="1943101"/>
            <a:ext cx="8293101" cy="4305300"/>
          </a:xfrm>
        </p:spPr>
        <p:txBody>
          <a:bodyPr>
            <a:normAutofit/>
          </a:bodyPr>
          <a:lstStyle/>
          <a:p>
            <a:pPr marL="457200" indent="-457200"/>
            <a:r>
              <a:rPr lang="en-US" dirty="0"/>
              <a:t>The Standard Deduction:</a:t>
            </a:r>
          </a:p>
          <a:p>
            <a:pPr marL="457200" lvl="1" indent="-457200"/>
            <a:r>
              <a:rPr lang="en-US" dirty="0"/>
              <a:t>Increases for people who are age 65 or older or blind</a:t>
            </a:r>
          </a:p>
          <a:p>
            <a:pPr marL="457200" lvl="1" indent="-457200"/>
            <a:r>
              <a:rPr lang="en-US" dirty="0"/>
              <a:t>If a taxpayer can be claimed as a dependent by another taxpayer, the standard deduction is limited to the higher of $1,050, or the taxpayer’s earned income plus $350</a:t>
            </a:r>
          </a:p>
        </p:txBody>
      </p:sp>
    </p:spTree>
    <p:extLst>
      <p:ext uri="{BB962C8B-B14F-4D97-AF65-F5344CB8AC3E}">
        <p14:creationId xmlns:p14="http://schemas.microsoft.com/office/powerpoint/2010/main" val="18925354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a:spLocks noGrp="1"/>
          </p:cNvSpPr>
          <p:nvPr>
            <p:ph type="title"/>
          </p:nvPr>
        </p:nvSpPr>
        <p:spPr>
          <a:xfrm>
            <a:off x="457200" y="152267"/>
            <a:ext cx="8229600" cy="1521333"/>
          </a:xfrm>
        </p:spPr>
        <p:txBody>
          <a:bodyPr>
            <a:noAutofit/>
          </a:bodyPr>
          <a:lstStyle/>
          <a:p>
            <a:r>
              <a:rPr lang="en-US" sz="3200" dirty="0"/>
              <a:t>Learning Objective #4: Determine the Standard Deduction </a:t>
            </a:r>
            <a:r>
              <a:rPr lang="en-US" sz="1800" dirty="0"/>
              <a:t>3 of 3</a:t>
            </a:r>
          </a:p>
        </p:txBody>
      </p:sp>
      <p:sp>
        <p:nvSpPr>
          <p:cNvPr id="2" name="Content Placeholder 1"/>
          <p:cNvSpPr>
            <a:spLocks noGrp="1"/>
          </p:cNvSpPr>
          <p:nvPr>
            <p:ph sz="quarter" idx="10"/>
          </p:nvPr>
        </p:nvSpPr>
        <p:spPr>
          <a:xfrm>
            <a:off x="457200" y="1905000"/>
            <a:ext cx="8382000" cy="914399"/>
          </a:xfrm>
        </p:spPr>
        <p:txBody>
          <a:bodyPr>
            <a:normAutofit fontScale="92500" lnSpcReduction="10000"/>
          </a:bodyPr>
          <a:lstStyle/>
          <a:p>
            <a:pPr>
              <a:lnSpc>
                <a:spcPct val="110000"/>
              </a:lnSpc>
            </a:pPr>
            <a:r>
              <a:rPr lang="en-US" sz="2800" dirty="0"/>
              <a:t>Additional Standard Deductions for Taxpayers who are 65 or older or blind</a:t>
            </a:r>
          </a:p>
        </p:txBody>
      </p:sp>
      <p:graphicFrame>
        <p:nvGraphicFramePr>
          <p:cNvPr id="3" name="Table 2"/>
          <p:cNvGraphicFramePr>
            <a:graphicFrameLocks noGrp="1"/>
          </p:cNvGraphicFramePr>
          <p:nvPr>
            <p:extLst>
              <p:ext uri="{D42A27DB-BD31-4B8C-83A1-F6EECF244321}">
                <p14:modId xmlns:p14="http://schemas.microsoft.com/office/powerpoint/2010/main" val="3604372021"/>
              </p:ext>
            </p:extLst>
          </p:nvPr>
        </p:nvGraphicFramePr>
        <p:xfrm>
          <a:off x="1600200" y="3200400"/>
          <a:ext cx="4618618" cy="2667001"/>
        </p:xfrm>
        <a:graphic>
          <a:graphicData uri="http://schemas.openxmlformats.org/drawingml/2006/table">
            <a:tbl>
              <a:tblPr firstRow="1" bandRow="1">
                <a:tableStyleId>{5940675A-B579-460E-94D1-54222C63F5DA}</a:tableStyleId>
              </a:tblPr>
              <a:tblGrid>
                <a:gridCol w="3126867">
                  <a:extLst>
                    <a:ext uri="{9D8B030D-6E8A-4147-A177-3AD203B41FA5}">
                      <a16:colId xmlns:a16="http://schemas.microsoft.com/office/drawing/2014/main" val="4166248797"/>
                    </a:ext>
                  </a:extLst>
                </a:gridCol>
                <a:gridCol w="1491751">
                  <a:extLst>
                    <a:ext uri="{9D8B030D-6E8A-4147-A177-3AD203B41FA5}">
                      <a16:colId xmlns:a16="http://schemas.microsoft.com/office/drawing/2014/main" val="2406112760"/>
                    </a:ext>
                  </a:extLst>
                </a:gridCol>
              </a:tblGrid>
              <a:tr h="536339">
                <a:tc>
                  <a:txBody>
                    <a:bodyPr/>
                    <a:lstStyle/>
                    <a:p>
                      <a:r>
                        <a:rPr lang="en-US" sz="1800" dirty="0">
                          <a:latin typeface="Verdana" panose="020B0604030504040204" pitchFamily="34" charset="0"/>
                          <a:ea typeface="Verdana" panose="020B0604030504040204" pitchFamily="34" charset="0"/>
                          <a:cs typeface="Verdana" panose="020B0604030504040204" pitchFamily="34" charset="0"/>
                        </a:rPr>
                        <a:t>Single</a:t>
                      </a:r>
                    </a:p>
                  </a:txBody>
                  <a:tcPr anchor="ctr"/>
                </a:tc>
                <a:tc>
                  <a:txBody>
                    <a:bodyPr/>
                    <a:lstStyle/>
                    <a:p>
                      <a:pPr algn="r"/>
                      <a:r>
                        <a:rPr lang="en-US" sz="1800" dirty="0">
                          <a:latin typeface="Verdana" panose="020B0604030504040204" pitchFamily="34" charset="0"/>
                          <a:ea typeface="Verdana" panose="020B0604030504040204" pitchFamily="34" charset="0"/>
                          <a:cs typeface="Verdana" panose="020B0604030504040204" pitchFamily="34" charset="0"/>
                        </a:rPr>
                        <a:t>$1,600</a:t>
                      </a:r>
                    </a:p>
                  </a:txBody>
                  <a:tcPr anchor="ctr"/>
                </a:tc>
                <a:extLst>
                  <a:ext uri="{0D108BD9-81ED-4DB2-BD59-A6C34878D82A}">
                    <a16:rowId xmlns:a16="http://schemas.microsoft.com/office/drawing/2014/main" val="4139703560"/>
                  </a:ext>
                </a:extLst>
              </a:tr>
              <a:tr h="528992">
                <a:tc>
                  <a:txBody>
                    <a:bodyPr/>
                    <a:lstStyle/>
                    <a:p>
                      <a:r>
                        <a:rPr lang="en-US" sz="1800" dirty="0">
                          <a:latin typeface="Verdana" panose="020B0604030504040204" pitchFamily="34" charset="0"/>
                          <a:ea typeface="Verdana" panose="020B0604030504040204" pitchFamily="34" charset="0"/>
                          <a:cs typeface="Verdana" panose="020B0604030504040204" pitchFamily="34" charset="0"/>
                        </a:rPr>
                        <a:t>Married Filing Jointly</a:t>
                      </a:r>
                    </a:p>
                  </a:txBody>
                  <a:tcPr anchor="ctr"/>
                </a:tc>
                <a:tc>
                  <a:txBody>
                    <a:bodyPr/>
                    <a:lstStyle/>
                    <a:p>
                      <a:pPr algn="r"/>
                      <a:r>
                        <a:rPr lang="en-US" sz="1800" dirty="0">
                          <a:latin typeface="Verdana" panose="020B0604030504040204" pitchFamily="34" charset="0"/>
                          <a:ea typeface="Verdana" panose="020B0604030504040204" pitchFamily="34" charset="0"/>
                          <a:cs typeface="Verdana" panose="020B0604030504040204" pitchFamily="34" charset="0"/>
                        </a:rPr>
                        <a:t>$1,300</a:t>
                      </a:r>
                    </a:p>
                  </a:txBody>
                  <a:tcPr anchor="ctr"/>
                </a:tc>
                <a:extLst>
                  <a:ext uri="{0D108BD9-81ED-4DB2-BD59-A6C34878D82A}">
                    <a16:rowId xmlns:a16="http://schemas.microsoft.com/office/drawing/2014/main" val="1010353890"/>
                  </a:ext>
                </a:extLst>
              </a:tr>
              <a:tr h="528992">
                <a:tc>
                  <a:txBody>
                    <a:bodyPr/>
                    <a:lstStyle/>
                    <a:p>
                      <a:r>
                        <a:rPr lang="en-US" sz="1800" dirty="0">
                          <a:latin typeface="Verdana" panose="020B0604030504040204" pitchFamily="34" charset="0"/>
                          <a:ea typeface="Verdana" panose="020B0604030504040204" pitchFamily="34" charset="0"/>
                          <a:cs typeface="Verdana" panose="020B0604030504040204" pitchFamily="34" charset="0"/>
                        </a:rPr>
                        <a:t>Married Filing Separately</a:t>
                      </a:r>
                    </a:p>
                  </a:txBody>
                  <a:tcPr anchor="ctr"/>
                </a:tc>
                <a:tc>
                  <a:txBody>
                    <a:bodyPr/>
                    <a:lstStyle/>
                    <a:p>
                      <a:pPr marL="0" marR="0" lvl="1" indent="0" algn="r" defTabSz="914400" rtl="0" eaLnBrk="1" fontAlgn="auto" latinLnBrk="0" hangingPunct="1">
                        <a:lnSpc>
                          <a:spcPct val="100000"/>
                        </a:lnSpc>
                        <a:spcBef>
                          <a:spcPts val="0"/>
                        </a:spcBef>
                        <a:spcAft>
                          <a:spcPts val="0"/>
                        </a:spcAft>
                        <a:buClrTx/>
                        <a:buSzTx/>
                        <a:buFontTx/>
                        <a:buNone/>
                        <a:tabLst/>
                        <a:defRPr/>
                      </a:pPr>
                      <a:r>
                        <a:rPr lang="en-US" sz="1800" dirty="0">
                          <a:latin typeface="Verdana" panose="020B0604030504040204" pitchFamily="34" charset="0"/>
                          <a:ea typeface="Verdana" panose="020B0604030504040204" pitchFamily="34" charset="0"/>
                          <a:cs typeface="Verdana" panose="020B0604030504040204" pitchFamily="34" charset="0"/>
                        </a:rPr>
                        <a:t>$1,300</a:t>
                      </a:r>
                    </a:p>
                  </a:txBody>
                  <a:tcPr anchor="ctr"/>
                </a:tc>
                <a:extLst>
                  <a:ext uri="{0D108BD9-81ED-4DB2-BD59-A6C34878D82A}">
                    <a16:rowId xmlns:a16="http://schemas.microsoft.com/office/drawing/2014/main" val="1225756234"/>
                  </a:ext>
                </a:extLst>
              </a:tr>
              <a:tr h="536339">
                <a:tc>
                  <a:txBody>
                    <a:bodyPr/>
                    <a:lstStyle/>
                    <a:p>
                      <a:r>
                        <a:rPr lang="en-US" sz="1800" dirty="0">
                          <a:latin typeface="Verdana" panose="020B0604030504040204" pitchFamily="34" charset="0"/>
                          <a:ea typeface="Verdana" panose="020B0604030504040204" pitchFamily="34" charset="0"/>
                          <a:cs typeface="Verdana" panose="020B0604030504040204" pitchFamily="34" charset="0"/>
                        </a:rPr>
                        <a:t>Head of Household</a:t>
                      </a:r>
                    </a:p>
                  </a:txBody>
                  <a:tcPr anchor="ctr"/>
                </a:tc>
                <a:tc>
                  <a:txBody>
                    <a:bodyPr/>
                    <a:lstStyle/>
                    <a:p>
                      <a:pPr marL="0" marR="0" lvl="1" indent="0" algn="r" defTabSz="914400" rtl="0" eaLnBrk="1" fontAlgn="auto" latinLnBrk="0" hangingPunct="1">
                        <a:lnSpc>
                          <a:spcPct val="100000"/>
                        </a:lnSpc>
                        <a:spcBef>
                          <a:spcPts val="0"/>
                        </a:spcBef>
                        <a:spcAft>
                          <a:spcPts val="0"/>
                        </a:spcAft>
                        <a:buClrTx/>
                        <a:buSzTx/>
                        <a:buFontTx/>
                        <a:buNone/>
                        <a:tabLst/>
                        <a:defRPr/>
                      </a:pPr>
                      <a:r>
                        <a:rPr lang="en-US" sz="1800" dirty="0">
                          <a:latin typeface="Verdana" panose="020B0604030504040204" pitchFamily="34" charset="0"/>
                          <a:ea typeface="Verdana" panose="020B0604030504040204" pitchFamily="34" charset="0"/>
                          <a:cs typeface="Verdana" panose="020B0604030504040204" pitchFamily="34" charset="0"/>
                        </a:rPr>
                        <a:t>$1,600</a:t>
                      </a:r>
                    </a:p>
                  </a:txBody>
                  <a:tcPr anchor="ctr"/>
                </a:tc>
                <a:extLst>
                  <a:ext uri="{0D108BD9-81ED-4DB2-BD59-A6C34878D82A}">
                    <a16:rowId xmlns:a16="http://schemas.microsoft.com/office/drawing/2014/main" val="4183049177"/>
                  </a:ext>
                </a:extLst>
              </a:tr>
              <a:tr h="536339">
                <a:tc>
                  <a:txBody>
                    <a:bodyPr/>
                    <a:lstStyle/>
                    <a:p>
                      <a:r>
                        <a:rPr lang="en-US" sz="1800" dirty="0">
                          <a:latin typeface="Verdana" panose="020B0604030504040204" pitchFamily="34" charset="0"/>
                          <a:ea typeface="Verdana" panose="020B0604030504040204" pitchFamily="34" charset="0"/>
                          <a:cs typeface="Verdana" panose="020B0604030504040204" pitchFamily="34" charset="0"/>
                        </a:rPr>
                        <a:t>Qualifying Widow(</a:t>
                      </a:r>
                      <a:r>
                        <a:rPr lang="en-US" sz="1800" dirty="0" err="1">
                          <a:latin typeface="Verdana" panose="020B0604030504040204" pitchFamily="34" charset="0"/>
                          <a:ea typeface="Verdana" panose="020B0604030504040204" pitchFamily="34" charset="0"/>
                          <a:cs typeface="Verdana" panose="020B0604030504040204" pitchFamily="34" charset="0"/>
                        </a:rPr>
                        <a:t>er</a:t>
                      </a:r>
                      <a:r>
                        <a:rPr lang="en-US" sz="1800" dirty="0">
                          <a:latin typeface="Verdana" panose="020B0604030504040204" pitchFamily="34" charset="0"/>
                          <a:ea typeface="Verdana" panose="020B0604030504040204" pitchFamily="34" charset="0"/>
                          <a:cs typeface="Verdana" panose="020B0604030504040204" pitchFamily="34" charset="0"/>
                        </a:rPr>
                        <a:t>)</a:t>
                      </a:r>
                    </a:p>
                  </a:txBody>
                  <a:tcPr anchor="ctr"/>
                </a:tc>
                <a:tc>
                  <a:txBody>
                    <a:bodyPr/>
                    <a:lstStyle/>
                    <a:p>
                      <a:pPr algn="r"/>
                      <a:r>
                        <a:rPr lang="en-US" sz="1800" dirty="0">
                          <a:latin typeface="Verdana" panose="020B0604030504040204" pitchFamily="34" charset="0"/>
                          <a:ea typeface="Verdana" panose="020B0604030504040204" pitchFamily="34" charset="0"/>
                          <a:cs typeface="Verdana" panose="020B0604030504040204" pitchFamily="34" charset="0"/>
                        </a:rPr>
                        <a:t>$1,300</a:t>
                      </a:r>
                    </a:p>
                  </a:txBody>
                  <a:tcPr anchor="ctr"/>
                </a:tc>
                <a:extLst>
                  <a:ext uri="{0D108BD9-81ED-4DB2-BD59-A6C34878D82A}">
                    <a16:rowId xmlns:a16="http://schemas.microsoft.com/office/drawing/2014/main" val="2605939556"/>
                  </a:ext>
                </a:extLst>
              </a:tr>
            </a:tbl>
          </a:graphicData>
        </a:graphic>
      </p:graphicFrame>
    </p:spTree>
    <p:extLst>
      <p:ext uri="{BB962C8B-B14F-4D97-AF65-F5344CB8AC3E}">
        <p14:creationId xmlns:p14="http://schemas.microsoft.com/office/powerpoint/2010/main" val="21130485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a:spLocks noGrp="1"/>
          </p:cNvSpPr>
          <p:nvPr>
            <p:ph type="title"/>
          </p:nvPr>
        </p:nvSpPr>
        <p:spPr>
          <a:xfrm>
            <a:off x="45720" y="152267"/>
            <a:ext cx="9052560" cy="1521333"/>
          </a:xfrm>
        </p:spPr>
        <p:txBody>
          <a:bodyPr>
            <a:noAutofit/>
          </a:bodyPr>
          <a:lstStyle/>
          <a:p>
            <a:r>
              <a:rPr lang="en-US" sz="3200" dirty="0"/>
              <a:t>Learning Objective #4: Determine the Standard Deduction Concept Check 2-5</a:t>
            </a:r>
          </a:p>
        </p:txBody>
      </p:sp>
      <p:sp>
        <p:nvSpPr>
          <p:cNvPr id="2" name="Content Placeholder 1"/>
          <p:cNvSpPr>
            <a:spLocks noGrp="1"/>
          </p:cNvSpPr>
          <p:nvPr>
            <p:ph sz="quarter" idx="10"/>
          </p:nvPr>
        </p:nvSpPr>
        <p:spPr>
          <a:xfrm>
            <a:off x="469899" y="1943100"/>
            <a:ext cx="8293101" cy="4533899"/>
          </a:xfrm>
        </p:spPr>
        <p:txBody>
          <a:bodyPr>
            <a:normAutofit/>
          </a:bodyPr>
          <a:lstStyle/>
          <a:p>
            <a:pPr marL="457200" lvl="1" indent="-457200">
              <a:buFont typeface="+mj-lt"/>
              <a:buAutoNum type="arabicPeriod"/>
            </a:pPr>
            <a:r>
              <a:rPr lang="en-US" sz="2400" i="1" dirty="0"/>
              <a:t>What is the amount of the standard deduction in each of the following cases:</a:t>
            </a:r>
          </a:p>
          <a:p>
            <a:pPr marL="800100" lvl="2" indent="-342900">
              <a:tabLst>
                <a:tab pos="288925" algn="l"/>
              </a:tabLst>
            </a:pPr>
            <a:r>
              <a:rPr lang="en-US" i="1" dirty="0"/>
              <a:t>Taxpayer is single, 42 years of age, and blind ____</a:t>
            </a:r>
          </a:p>
          <a:p>
            <a:r>
              <a:rPr lang="en-US" sz="2400" b="1" i="1" dirty="0"/>
              <a:t>$13,600 ($12,000 + $1,600)</a:t>
            </a:r>
          </a:p>
          <a:p>
            <a:pPr marL="800100" lvl="3" indent="-342900"/>
            <a:r>
              <a:rPr lang="en-US" sz="2200" i="1" dirty="0"/>
              <a:t>Taxpayer is head of household, 37 years of age, and not blind ____</a:t>
            </a:r>
          </a:p>
          <a:p>
            <a:r>
              <a:rPr lang="en-US" sz="2400" b="1" i="1" dirty="0"/>
              <a:t>$18,000</a:t>
            </a:r>
          </a:p>
          <a:p>
            <a:pPr marL="800100" lvl="3" indent="-342900"/>
            <a:r>
              <a:rPr lang="en-US" sz="2200" i="1" dirty="0"/>
              <a:t>Taxpayers are married filing jointly, the husband is 67 and the wife is 61 years of age, and neither is blind ____</a:t>
            </a:r>
          </a:p>
          <a:p>
            <a:r>
              <a:rPr lang="en-US" sz="2400" b="1" i="1" dirty="0"/>
              <a:t>$25,300 ($24,000 + $1,300)</a:t>
            </a:r>
          </a:p>
        </p:txBody>
      </p:sp>
    </p:spTree>
    <p:extLst>
      <p:ext uri="{BB962C8B-B14F-4D97-AF65-F5344CB8AC3E}">
        <p14:creationId xmlns:p14="http://schemas.microsoft.com/office/powerpoint/2010/main" val="4454715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a:spLocks noGrp="1"/>
          </p:cNvSpPr>
          <p:nvPr>
            <p:ph type="title"/>
          </p:nvPr>
        </p:nvSpPr>
        <p:spPr>
          <a:xfrm>
            <a:off x="457200" y="152267"/>
            <a:ext cx="8229600" cy="1521333"/>
          </a:xfrm>
        </p:spPr>
        <p:txBody>
          <a:bodyPr>
            <a:noAutofit/>
          </a:bodyPr>
          <a:lstStyle/>
          <a:p>
            <a:r>
              <a:rPr lang="en-US" sz="3200" dirty="0"/>
              <a:t>Learning Objective #5: The Amount of Tax Due to the Internal Revenue Service (IRS) </a:t>
            </a:r>
            <a:r>
              <a:rPr lang="en-US" sz="1800" dirty="0"/>
              <a:t>1 of 2</a:t>
            </a:r>
          </a:p>
        </p:txBody>
      </p:sp>
      <p:sp>
        <p:nvSpPr>
          <p:cNvPr id="2" name="Content Placeholder 1"/>
          <p:cNvSpPr>
            <a:spLocks noGrp="1"/>
          </p:cNvSpPr>
          <p:nvPr>
            <p:ph sz="quarter" idx="10"/>
          </p:nvPr>
        </p:nvSpPr>
        <p:spPr>
          <a:xfrm>
            <a:off x="469899" y="1943100"/>
            <a:ext cx="8293101" cy="4533899"/>
          </a:xfrm>
        </p:spPr>
        <p:txBody>
          <a:bodyPr>
            <a:noAutofit/>
          </a:bodyPr>
          <a:lstStyle/>
          <a:p>
            <a:pPr marL="457200" indent="-457200"/>
            <a:r>
              <a:rPr lang="en-US" dirty="0"/>
              <a:t>Amount of Tax Liability</a:t>
            </a:r>
          </a:p>
          <a:p>
            <a:pPr marL="465138" lvl="1" indent="-465138"/>
            <a:r>
              <a:rPr lang="en-US" dirty="0"/>
              <a:t>The tax liability is computed by using the tax tables or the tax rate schedules</a:t>
            </a:r>
          </a:p>
          <a:p>
            <a:r>
              <a:rPr lang="en-US" dirty="0"/>
              <a:t>Tax Payments and Credits Reduce the Tax Liability</a:t>
            </a:r>
          </a:p>
          <a:p>
            <a:pPr marL="465138" lvl="1" indent="-465138"/>
            <a:r>
              <a:rPr lang="en-US" dirty="0"/>
              <a:t>Withholding by the employer and estimated payments sent to IRS</a:t>
            </a:r>
          </a:p>
          <a:p>
            <a:pPr marL="465138" lvl="1" indent="-465138"/>
            <a:r>
              <a:rPr lang="en-US" dirty="0"/>
              <a:t>Tax credits</a:t>
            </a:r>
          </a:p>
          <a:p>
            <a:pPr marL="914400" lvl="2" indent="-449263"/>
            <a:r>
              <a:rPr lang="en-US" sz="2400" dirty="0"/>
              <a:t>Nonrefundable</a:t>
            </a:r>
          </a:p>
          <a:p>
            <a:pPr marL="914400" lvl="2" indent="-449263"/>
            <a:r>
              <a:rPr lang="en-US" sz="2400" dirty="0"/>
              <a:t>Refundable</a:t>
            </a:r>
          </a:p>
        </p:txBody>
      </p:sp>
    </p:spTree>
    <p:extLst>
      <p:ext uri="{BB962C8B-B14F-4D97-AF65-F5344CB8AC3E}">
        <p14:creationId xmlns:p14="http://schemas.microsoft.com/office/powerpoint/2010/main" val="8392093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a:spLocks noGrp="1"/>
          </p:cNvSpPr>
          <p:nvPr>
            <p:ph type="title"/>
          </p:nvPr>
        </p:nvSpPr>
        <p:spPr>
          <a:xfrm>
            <a:off x="457200" y="152267"/>
            <a:ext cx="8229600" cy="1521333"/>
          </a:xfrm>
        </p:spPr>
        <p:txBody>
          <a:bodyPr>
            <a:noAutofit/>
          </a:bodyPr>
          <a:lstStyle/>
          <a:p>
            <a:r>
              <a:rPr lang="en-US" sz="3200" dirty="0"/>
              <a:t>Learning Objective #5: The Amount of Tax Due to the Internal Revenue Service (IRS) </a:t>
            </a:r>
            <a:r>
              <a:rPr lang="en-US" sz="1800" dirty="0"/>
              <a:t>2 of 2</a:t>
            </a:r>
          </a:p>
        </p:txBody>
      </p:sp>
      <p:sp>
        <p:nvSpPr>
          <p:cNvPr id="2" name="Content Placeholder 1"/>
          <p:cNvSpPr>
            <a:spLocks noGrp="1"/>
          </p:cNvSpPr>
          <p:nvPr>
            <p:ph sz="quarter" idx="10"/>
          </p:nvPr>
        </p:nvSpPr>
        <p:spPr>
          <a:xfrm>
            <a:off x="469899" y="1943100"/>
            <a:ext cx="8293101" cy="4533899"/>
          </a:xfrm>
        </p:spPr>
        <p:txBody>
          <a:bodyPr>
            <a:noAutofit/>
          </a:bodyPr>
          <a:lstStyle/>
          <a:p>
            <a:pPr marL="457200" indent="-457200"/>
            <a:r>
              <a:rPr lang="en-US" dirty="0"/>
              <a:t>Tax Refund or Amount Due with Return</a:t>
            </a:r>
          </a:p>
          <a:p>
            <a:pPr marL="465138" lvl="1" indent="-465138"/>
            <a:r>
              <a:rPr lang="en-US" dirty="0"/>
              <a:t>Excess payment results in a refund</a:t>
            </a:r>
          </a:p>
          <a:p>
            <a:pPr marL="465138" lvl="1" indent="-465138"/>
            <a:r>
              <a:rPr lang="en-US" dirty="0"/>
              <a:t>Remaining tax liability means an amount is owed to IRS</a:t>
            </a:r>
          </a:p>
        </p:txBody>
      </p:sp>
    </p:spTree>
    <p:extLst>
      <p:ext uri="{BB962C8B-B14F-4D97-AF65-F5344CB8AC3E}">
        <p14:creationId xmlns:p14="http://schemas.microsoft.com/office/powerpoint/2010/main" val="30920904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a:spLocks noGrp="1"/>
          </p:cNvSpPr>
          <p:nvPr>
            <p:ph type="title"/>
          </p:nvPr>
        </p:nvSpPr>
        <p:spPr>
          <a:xfrm>
            <a:off x="45720" y="64187"/>
            <a:ext cx="9052560" cy="1840813"/>
          </a:xfrm>
        </p:spPr>
        <p:txBody>
          <a:bodyPr>
            <a:noAutofit/>
          </a:bodyPr>
          <a:lstStyle/>
          <a:p>
            <a:r>
              <a:rPr lang="en-US" sz="3200" dirty="0"/>
              <a:t>Learning Objective #5: The Amount of Tax Due to the Internal Revenue Service (IRS) Concept Check 2-6</a:t>
            </a:r>
          </a:p>
        </p:txBody>
      </p:sp>
      <p:sp>
        <p:nvSpPr>
          <p:cNvPr id="2" name="Content Placeholder 1"/>
          <p:cNvSpPr>
            <a:spLocks noGrp="1"/>
          </p:cNvSpPr>
          <p:nvPr>
            <p:ph sz="quarter" idx="10"/>
          </p:nvPr>
        </p:nvSpPr>
        <p:spPr>
          <a:xfrm>
            <a:off x="469899" y="1943100"/>
            <a:ext cx="8293101" cy="4533899"/>
          </a:xfrm>
        </p:spPr>
        <p:txBody>
          <a:bodyPr>
            <a:noAutofit/>
          </a:bodyPr>
          <a:lstStyle/>
          <a:p>
            <a:pPr marL="457200" indent="-457200">
              <a:buFont typeface="+mj-lt"/>
              <a:buAutoNum type="arabicPeriod"/>
            </a:pPr>
            <a:r>
              <a:rPr lang="en-US" sz="2200" i="1" dirty="0"/>
              <a:t>Use the tables in the back of the text to determine the tax amount for the following situations</a:t>
            </a:r>
          </a:p>
          <a:p>
            <a:pPr marL="914400" indent="-449263">
              <a:buFont typeface="Arial" panose="020B0604020202020204" pitchFamily="34" charset="0"/>
              <a:buChar char="•"/>
            </a:pPr>
            <a:r>
              <a:rPr lang="en-US" sz="2000" i="1" dirty="0"/>
              <a:t>Single taxpayer with a taxable income of $34,640 ____</a:t>
            </a:r>
          </a:p>
          <a:p>
            <a:pPr marL="0" lvl="3" indent="0">
              <a:spcAft>
                <a:spcPts val="1800"/>
              </a:spcAft>
              <a:buNone/>
            </a:pPr>
            <a:r>
              <a:rPr lang="en-US" sz="2200" b="1" i="1" dirty="0"/>
              <a:t>$3,965</a:t>
            </a:r>
          </a:p>
          <a:p>
            <a:pPr marL="457200" lvl="3" indent="-457200">
              <a:buFont typeface="+mj-lt"/>
              <a:buAutoNum type="arabicPeriod" startAt="2"/>
            </a:pPr>
            <a:r>
              <a:rPr lang="en-US" sz="2200" i="1" dirty="0"/>
              <a:t>Married taxpayers filing jointly with a taxable income of $67,706 ____</a:t>
            </a:r>
          </a:p>
          <a:p>
            <a:pPr>
              <a:spcAft>
                <a:spcPts val="1800"/>
              </a:spcAft>
            </a:pPr>
            <a:r>
              <a:rPr lang="en-US" sz="2200" b="1" i="1" dirty="0"/>
              <a:t>$7,746</a:t>
            </a:r>
          </a:p>
          <a:p>
            <a:pPr marL="457200" indent="-457200">
              <a:buFont typeface="+mj-lt"/>
              <a:buAutoNum type="arabicPeriod" startAt="3"/>
            </a:pPr>
            <a:r>
              <a:rPr lang="en-US" sz="2200" i="1" dirty="0"/>
              <a:t>What is the limit on the FICA (social security) amount for 2018? ____</a:t>
            </a:r>
          </a:p>
          <a:p>
            <a:r>
              <a:rPr lang="en-US" sz="2200" b="1" i="1" dirty="0"/>
              <a:t>$128,400</a:t>
            </a:r>
          </a:p>
        </p:txBody>
      </p:sp>
    </p:spTree>
    <p:extLst>
      <p:ext uri="{BB962C8B-B14F-4D97-AF65-F5344CB8AC3E}">
        <p14:creationId xmlns:p14="http://schemas.microsoft.com/office/powerpoint/2010/main" val="21869344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a:spLocks noGrp="1"/>
          </p:cNvSpPr>
          <p:nvPr>
            <p:ph type="title"/>
          </p:nvPr>
        </p:nvSpPr>
        <p:spPr>
          <a:xfrm>
            <a:off x="457200" y="152267"/>
            <a:ext cx="8229600" cy="1521333"/>
          </a:xfrm>
        </p:spPr>
        <p:txBody>
          <a:bodyPr>
            <a:noAutofit/>
          </a:bodyPr>
          <a:lstStyle/>
          <a:p>
            <a:r>
              <a:rPr lang="en-US" sz="3200" dirty="0"/>
              <a:t>Learning Objective #6: Interest and Penalties the IRS Can Assess </a:t>
            </a:r>
            <a:r>
              <a:rPr lang="en-US" sz="1800" dirty="0"/>
              <a:t>1 of 4</a:t>
            </a:r>
          </a:p>
        </p:txBody>
      </p:sp>
      <p:sp>
        <p:nvSpPr>
          <p:cNvPr id="2" name="Content Placeholder 1"/>
          <p:cNvSpPr>
            <a:spLocks noGrp="1"/>
          </p:cNvSpPr>
          <p:nvPr>
            <p:ph sz="quarter" idx="10"/>
          </p:nvPr>
        </p:nvSpPr>
        <p:spPr>
          <a:xfrm>
            <a:off x="457200" y="1905000"/>
            <a:ext cx="8229600" cy="1905000"/>
          </a:xfrm>
        </p:spPr>
        <p:txBody>
          <a:bodyPr>
            <a:noAutofit/>
          </a:bodyPr>
          <a:lstStyle/>
          <a:p>
            <a:pPr>
              <a:buSzPct val="100000"/>
            </a:pPr>
            <a:r>
              <a:rPr lang="en-US" dirty="0"/>
              <a:t>Interest Charged on Assessments</a:t>
            </a:r>
          </a:p>
          <a:p>
            <a:pPr marL="342900" lvl="1" indent="-342900"/>
            <a:r>
              <a:rPr lang="en-US" dirty="0"/>
              <a:t>The rate charged is the federal short-term rate plus 3 percentage points</a:t>
            </a:r>
          </a:p>
          <a:p>
            <a:pPr marL="342900" lvl="1" indent="-342900"/>
            <a:r>
              <a:rPr lang="en-US" dirty="0"/>
              <a:t>Examples of some rates for different periods</a:t>
            </a:r>
          </a:p>
        </p:txBody>
      </p:sp>
      <p:graphicFrame>
        <p:nvGraphicFramePr>
          <p:cNvPr id="4" name="Table 3"/>
          <p:cNvGraphicFramePr>
            <a:graphicFrameLocks noGrp="1"/>
          </p:cNvGraphicFramePr>
          <p:nvPr>
            <p:extLst>
              <p:ext uri="{D42A27DB-BD31-4B8C-83A1-F6EECF244321}">
                <p14:modId xmlns:p14="http://schemas.microsoft.com/office/powerpoint/2010/main" val="1262034631"/>
              </p:ext>
            </p:extLst>
          </p:nvPr>
        </p:nvGraphicFramePr>
        <p:xfrm>
          <a:off x="1905000" y="4038600"/>
          <a:ext cx="4523870" cy="2054600"/>
        </p:xfrm>
        <a:graphic>
          <a:graphicData uri="http://schemas.openxmlformats.org/drawingml/2006/table">
            <a:tbl>
              <a:tblPr firstRow="1" bandRow="1">
                <a:tableStyleId>{5940675A-B579-460E-94D1-54222C63F5DA}</a:tableStyleId>
              </a:tblPr>
              <a:tblGrid>
                <a:gridCol w="3810000">
                  <a:extLst>
                    <a:ext uri="{9D8B030D-6E8A-4147-A177-3AD203B41FA5}">
                      <a16:colId xmlns:a16="http://schemas.microsoft.com/office/drawing/2014/main" val="1806234276"/>
                    </a:ext>
                  </a:extLst>
                </a:gridCol>
                <a:gridCol w="713870">
                  <a:extLst>
                    <a:ext uri="{9D8B030D-6E8A-4147-A177-3AD203B41FA5}">
                      <a16:colId xmlns:a16="http://schemas.microsoft.com/office/drawing/2014/main" val="3708733697"/>
                    </a:ext>
                  </a:extLst>
                </a:gridCol>
              </a:tblGrid>
              <a:tr h="457200">
                <a:tc>
                  <a:txBody>
                    <a:bodyPr/>
                    <a:lstStyle/>
                    <a:p>
                      <a:r>
                        <a:rPr lang="en-US" sz="1800" dirty="0">
                          <a:latin typeface="Verdana" panose="020B0604030504040204" pitchFamily="34" charset="0"/>
                          <a:ea typeface="Verdana" panose="020B0604030504040204" pitchFamily="34" charset="0"/>
                          <a:cs typeface="Verdana" panose="020B0604030504040204" pitchFamily="34" charset="0"/>
                        </a:rPr>
                        <a:t>Apr.</a:t>
                      </a:r>
                      <a:r>
                        <a:rPr lang="en-US" sz="1800" baseline="0" dirty="0">
                          <a:latin typeface="Verdana" panose="020B0604030504040204" pitchFamily="34" charset="0"/>
                          <a:ea typeface="Verdana" panose="020B0604030504040204" pitchFamily="34" charset="0"/>
                          <a:cs typeface="Verdana" panose="020B0604030504040204" pitchFamily="34" charset="0"/>
                        </a:rPr>
                        <a:t> </a:t>
                      </a:r>
                      <a:r>
                        <a:rPr lang="en-US" sz="1800" dirty="0">
                          <a:latin typeface="Verdana" panose="020B0604030504040204" pitchFamily="34" charset="0"/>
                          <a:ea typeface="Verdana" panose="020B0604030504040204" pitchFamily="34" charset="0"/>
                          <a:cs typeface="Verdana" panose="020B0604030504040204" pitchFamily="34" charset="0"/>
                        </a:rPr>
                        <a:t>1, 2018, to June 30, 2018</a:t>
                      </a:r>
                      <a:endParaRPr lang="en-US"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800" dirty="0">
                          <a:latin typeface="Verdana" panose="020B0604030504040204" pitchFamily="34" charset="0"/>
                          <a:ea typeface="Verdana" panose="020B0604030504040204" pitchFamily="34" charset="0"/>
                          <a:cs typeface="Verdana" panose="020B0604030504040204" pitchFamily="34" charset="0"/>
                        </a:rPr>
                        <a:t>5%</a:t>
                      </a:r>
                      <a:endParaRPr lang="en-US"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2425341557"/>
                  </a:ext>
                </a:extLst>
              </a:tr>
              <a:tr h="378200">
                <a:tc>
                  <a:txBody>
                    <a:bodyPr/>
                    <a:lstStyle/>
                    <a:p>
                      <a:r>
                        <a:rPr lang="en-US" sz="1800" dirty="0">
                          <a:latin typeface="Verdana" panose="020B0604030504040204" pitchFamily="34" charset="0"/>
                          <a:ea typeface="Verdana" panose="020B0604030504040204" pitchFamily="34" charset="0"/>
                          <a:cs typeface="Verdana" panose="020B0604030504040204" pitchFamily="34" charset="0"/>
                        </a:rPr>
                        <a:t>Jan.</a:t>
                      </a:r>
                      <a:r>
                        <a:rPr lang="en-US" sz="1800" baseline="0" dirty="0">
                          <a:latin typeface="Verdana" panose="020B0604030504040204" pitchFamily="34" charset="0"/>
                          <a:ea typeface="Verdana" panose="020B0604030504040204" pitchFamily="34" charset="0"/>
                          <a:cs typeface="Verdana" panose="020B0604030504040204" pitchFamily="34" charset="0"/>
                        </a:rPr>
                        <a:t> </a:t>
                      </a:r>
                      <a:r>
                        <a:rPr lang="en-US" sz="1800" dirty="0">
                          <a:latin typeface="Verdana" panose="020B0604030504040204" pitchFamily="34" charset="0"/>
                          <a:ea typeface="Verdana" panose="020B0604030504040204" pitchFamily="34" charset="0"/>
                          <a:cs typeface="Verdana" panose="020B0604030504040204" pitchFamily="34" charset="0"/>
                        </a:rPr>
                        <a:t>1, 2017, to Mar. 31, 2018</a:t>
                      </a:r>
                      <a:endParaRPr lang="en-US"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800" dirty="0">
                          <a:latin typeface="Verdana" panose="020B0604030504040204" pitchFamily="34" charset="0"/>
                          <a:ea typeface="Verdana" panose="020B0604030504040204" pitchFamily="34" charset="0"/>
                          <a:cs typeface="Verdana" panose="020B0604030504040204" pitchFamily="34" charset="0"/>
                        </a:rPr>
                        <a:t>4%</a:t>
                      </a:r>
                      <a:endParaRPr lang="en-US"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2111892507"/>
                  </a:ext>
                </a:extLst>
              </a:tr>
              <a:tr h="381000">
                <a:tc>
                  <a:txBody>
                    <a:bodyPr/>
                    <a:lstStyle/>
                    <a:p>
                      <a:r>
                        <a:rPr lang="en-US" sz="1800" dirty="0">
                          <a:latin typeface="Verdana" panose="020B0604030504040204" pitchFamily="34" charset="0"/>
                          <a:ea typeface="Verdana" panose="020B0604030504040204" pitchFamily="34" charset="0"/>
                          <a:cs typeface="Verdana" panose="020B0604030504040204" pitchFamily="34" charset="0"/>
                        </a:rPr>
                        <a:t>Apr.</a:t>
                      </a:r>
                      <a:r>
                        <a:rPr lang="en-US" sz="1800" baseline="0" dirty="0">
                          <a:latin typeface="Verdana" panose="020B0604030504040204" pitchFamily="34" charset="0"/>
                          <a:ea typeface="Verdana" panose="020B0604030504040204" pitchFamily="34" charset="0"/>
                          <a:cs typeface="Verdana" panose="020B0604030504040204" pitchFamily="34" charset="0"/>
                        </a:rPr>
                        <a:t> </a:t>
                      </a:r>
                      <a:r>
                        <a:rPr lang="en-US" sz="1800" dirty="0">
                          <a:latin typeface="Verdana" panose="020B0604030504040204" pitchFamily="34" charset="0"/>
                          <a:ea typeface="Verdana" panose="020B0604030504040204" pitchFamily="34" charset="0"/>
                          <a:cs typeface="Verdana" panose="020B0604030504040204" pitchFamily="34" charset="0"/>
                        </a:rPr>
                        <a:t>1, 2016, to Dec. 31, 2016</a:t>
                      </a:r>
                      <a:endParaRPr lang="en-US"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800" dirty="0">
                          <a:latin typeface="Verdana" panose="020B0604030504040204" pitchFamily="34" charset="0"/>
                          <a:ea typeface="Verdana" panose="020B0604030504040204" pitchFamily="34" charset="0"/>
                          <a:cs typeface="Verdana" panose="020B0604030504040204" pitchFamily="34" charset="0"/>
                        </a:rPr>
                        <a:t>4%</a:t>
                      </a:r>
                      <a:endParaRPr lang="en-US"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3265981014"/>
                  </a:ext>
                </a:extLst>
              </a:tr>
              <a:tr h="457200">
                <a:tc>
                  <a:txBody>
                    <a:bodyPr/>
                    <a:lstStyle/>
                    <a:p>
                      <a:r>
                        <a:rPr lang="en-US" sz="1800" dirty="0">
                          <a:latin typeface="Verdana" panose="020B0604030504040204" pitchFamily="34" charset="0"/>
                          <a:ea typeface="Verdana" panose="020B0604030504040204" pitchFamily="34" charset="0"/>
                          <a:cs typeface="Verdana" panose="020B0604030504040204" pitchFamily="34" charset="0"/>
                        </a:rPr>
                        <a:t>July</a:t>
                      </a:r>
                      <a:r>
                        <a:rPr lang="en-US" sz="1800" baseline="0" dirty="0">
                          <a:latin typeface="Verdana" panose="020B0604030504040204" pitchFamily="34" charset="0"/>
                          <a:ea typeface="Verdana" panose="020B0604030504040204" pitchFamily="34" charset="0"/>
                          <a:cs typeface="Verdana" panose="020B0604030504040204" pitchFamily="34" charset="0"/>
                        </a:rPr>
                        <a:t> </a:t>
                      </a:r>
                      <a:r>
                        <a:rPr lang="en-US" sz="1800" dirty="0">
                          <a:latin typeface="Verdana" panose="020B0604030504040204" pitchFamily="34" charset="0"/>
                          <a:ea typeface="Verdana" panose="020B0604030504040204" pitchFamily="34" charset="0"/>
                          <a:cs typeface="Verdana" panose="020B0604030504040204" pitchFamily="34" charset="0"/>
                        </a:rPr>
                        <a:t>1, 2015, to Mar. 31, 2016</a:t>
                      </a:r>
                      <a:endParaRPr lang="en-US"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800" dirty="0">
                          <a:latin typeface="Verdana" panose="020B0604030504040204" pitchFamily="34" charset="0"/>
                          <a:ea typeface="Verdana" panose="020B0604030504040204" pitchFamily="34" charset="0"/>
                          <a:cs typeface="Verdana" panose="020B0604030504040204" pitchFamily="34" charset="0"/>
                        </a:rPr>
                        <a:t>3%</a:t>
                      </a:r>
                      <a:endParaRPr lang="en-US"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2889565673"/>
                  </a:ext>
                </a:extLst>
              </a:tr>
              <a:tr h="381000">
                <a:tc>
                  <a:txBody>
                    <a:bodyPr/>
                    <a:lstStyle/>
                    <a:p>
                      <a:r>
                        <a:rPr lang="en-US" sz="1800" dirty="0">
                          <a:latin typeface="Verdana" panose="020B0604030504040204" pitchFamily="34" charset="0"/>
                          <a:ea typeface="Verdana" panose="020B0604030504040204" pitchFamily="34" charset="0"/>
                          <a:cs typeface="Verdana" panose="020B0604030504040204" pitchFamily="34" charset="0"/>
                        </a:rPr>
                        <a:t>Oct. 1, 2011, to June 30, 2015</a:t>
                      </a:r>
                      <a:endParaRPr lang="en-US"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800" dirty="0">
                          <a:latin typeface="Verdana" panose="020B0604030504040204" pitchFamily="34" charset="0"/>
                          <a:ea typeface="Verdana" panose="020B0604030504040204" pitchFamily="34" charset="0"/>
                          <a:cs typeface="Verdana" panose="020B0604030504040204" pitchFamily="34" charset="0"/>
                        </a:rPr>
                        <a:t>3%</a:t>
                      </a:r>
                      <a:endParaRPr lang="en-US"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149563955"/>
                  </a:ext>
                </a:extLst>
              </a:tr>
            </a:tbl>
          </a:graphicData>
        </a:graphic>
      </p:graphicFrame>
    </p:spTree>
    <p:extLst>
      <p:ext uri="{BB962C8B-B14F-4D97-AF65-F5344CB8AC3E}">
        <p14:creationId xmlns:p14="http://schemas.microsoft.com/office/powerpoint/2010/main" val="25219422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a:spLocks noGrp="1"/>
          </p:cNvSpPr>
          <p:nvPr>
            <p:ph type="title"/>
          </p:nvPr>
        </p:nvSpPr>
        <p:spPr>
          <a:xfrm>
            <a:off x="457200" y="152267"/>
            <a:ext cx="8229600" cy="1521333"/>
          </a:xfrm>
        </p:spPr>
        <p:txBody>
          <a:bodyPr>
            <a:noAutofit/>
          </a:bodyPr>
          <a:lstStyle/>
          <a:p>
            <a:r>
              <a:rPr lang="en-US" sz="3200" dirty="0"/>
              <a:t>Learning Objective #6: Interest and Penalties the IRS Can Assess </a:t>
            </a:r>
            <a:r>
              <a:rPr lang="en-US" sz="1800" dirty="0"/>
              <a:t>2 of 4</a:t>
            </a:r>
          </a:p>
        </p:txBody>
      </p:sp>
      <p:sp>
        <p:nvSpPr>
          <p:cNvPr id="2" name="Content Placeholder 1"/>
          <p:cNvSpPr>
            <a:spLocks noGrp="1"/>
          </p:cNvSpPr>
          <p:nvPr>
            <p:ph sz="quarter" idx="10"/>
          </p:nvPr>
        </p:nvSpPr>
        <p:spPr>
          <a:xfrm>
            <a:off x="469899" y="1943100"/>
            <a:ext cx="8293101" cy="4533899"/>
          </a:xfrm>
        </p:spPr>
        <p:txBody>
          <a:bodyPr>
            <a:noAutofit/>
          </a:bodyPr>
          <a:lstStyle/>
          <a:p>
            <a:pPr marL="457200" indent="-457200">
              <a:spcBef>
                <a:spcPts val="624"/>
              </a:spcBef>
            </a:pPr>
            <a:r>
              <a:rPr lang="en-US" dirty="0"/>
              <a:t>Penalties</a:t>
            </a:r>
          </a:p>
          <a:p>
            <a:pPr marL="465138" lvl="1" indent="-465138">
              <a:spcBef>
                <a:spcPts val="624"/>
              </a:spcBef>
            </a:pPr>
            <a:r>
              <a:rPr lang="en-US" dirty="0"/>
              <a:t>Failure to file a tax return</a:t>
            </a:r>
          </a:p>
          <a:p>
            <a:pPr marL="914400" lvl="2" indent="-449263">
              <a:spcBef>
                <a:spcPts val="624"/>
              </a:spcBef>
            </a:pPr>
            <a:r>
              <a:rPr lang="en-US" sz="2400" dirty="0"/>
              <a:t>5 percent per month or fraction of a month, not to exceed 25 percent</a:t>
            </a:r>
          </a:p>
          <a:p>
            <a:pPr marL="1379538" lvl="3" indent="-465138">
              <a:spcBef>
                <a:spcPts val="624"/>
              </a:spcBef>
            </a:pPr>
            <a:r>
              <a:rPr lang="en-US" sz="2200" dirty="0"/>
              <a:t>Any income tax return not filed within 60 days of its due date is subject to a minimum  penalty of the lesser of $210 or the amount of tax required on the return</a:t>
            </a:r>
          </a:p>
          <a:p>
            <a:pPr marL="465138" lvl="1" indent="-465138">
              <a:spcBef>
                <a:spcPts val="624"/>
              </a:spcBef>
            </a:pPr>
            <a:r>
              <a:rPr lang="en-US" dirty="0"/>
              <a:t>Failure to pay tax penalty</a:t>
            </a:r>
          </a:p>
          <a:p>
            <a:pPr marL="914400" lvl="2" indent="-449263">
              <a:spcBef>
                <a:spcPts val="624"/>
              </a:spcBef>
            </a:pPr>
            <a:r>
              <a:rPr lang="en-US" sz="2400" dirty="0"/>
              <a:t>0.5 percent per month or fraction of a month, not to exceed 25 percent</a:t>
            </a:r>
          </a:p>
        </p:txBody>
      </p:sp>
    </p:spTree>
    <p:extLst>
      <p:ext uri="{BB962C8B-B14F-4D97-AF65-F5344CB8AC3E}">
        <p14:creationId xmlns:p14="http://schemas.microsoft.com/office/powerpoint/2010/main" val="427832865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a:spLocks noGrp="1"/>
          </p:cNvSpPr>
          <p:nvPr>
            <p:ph type="title"/>
          </p:nvPr>
        </p:nvSpPr>
        <p:spPr>
          <a:xfrm>
            <a:off x="457200" y="152267"/>
            <a:ext cx="8229600" cy="1521333"/>
          </a:xfrm>
        </p:spPr>
        <p:txBody>
          <a:bodyPr>
            <a:noAutofit/>
          </a:bodyPr>
          <a:lstStyle/>
          <a:p>
            <a:r>
              <a:rPr lang="en-US" sz="3200" dirty="0"/>
              <a:t>Learning Objective #6: Interest and Penalties the IRS Can Assess </a:t>
            </a:r>
            <a:r>
              <a:rPr lang="en-US" sz="1800" dirty="0"/>
              <a:t>3 of 4</a:t>
            </a:r>
          </a:p>
        </p:txBody>
      </p:sp>
      <p:sp>
        <p:nvSpPr>
          <p:cNvPr id="2" name="Content Placeholder 1"/>
          <p:cNvSpPr>
            <a:spLocks noGrp="1"/>
          </p:cNvSpPr>
          <p:nvPr>
            <p:ph sz="quarter" idx="10"/>
          </p:nvPr>
        </p:nvSpPr>
        <p:spPr>
          <a:xfrm>
            <a:off x="457200" y="1600200"/>
            <a:ext cx="8534400" cy="4953000"/>
          </a:xfrm>
        </p:spPr>
        <p:txBody>
          <a:bodyPr>
            <a:noAutofit/>
          </a:bodyPr>
          <a:lstStyle/>
          <a:p>
            <a:pPr marL="465138" lvl="1" indent="-465138">
              <a:spcBef>
                <a:spcPts val="624"/>
              </a:spcBef>
            </a:pPr>
            <a:r>
              <a:rPr lang="en-US" sz="2400" dirty="0"/>
              <a:t>Maximum amount is 5 percent per month or fraction of a month, not to exceed 25 percent when both penalties apply to the same situation</a:t>
            </a:r>
          </a:p>
          <a:p>
            <a:pPr marL="465138" lvl="1" indent="-465138">
              <a:spcBef>
                <a:spcPts val="624"/>
              </a:spcBef>
            </a:pPr>
            <a:r>
              <a:rPr lang="en-US" sz="2400" dirty="0"/>
              <a:t>Failure to pay estimated income tax penalty</a:t>
            </a:r>
          </a:p>
          <a:p>
            <a:pPr marL="914400" lvl="2" indent="-449263">
              <a:spcBef>
                <a:spcPts val="624"/>
              </a:spcBef>
            </a:pPr>
            <a:r>
              <a:rPr lang="en-US" dirty="0"/>
              <a:t>Applies if taxpayer fails to pay during the year a minimum of: 90 percent of the current year tax liability, or 100 percent of the prior year’s tax liability if the taxpayer’s AGI in the prior year is less than $150,000.</a:t>
            </a:r>
          </a:p>
          <a:p>
            <a:pPr marL="465138" lvl="1" indent="-465138">
              <a:spcBef>
                <a:spcPts val="624"/>
              </a:spcBef>
            </a:pPr>
            <a:r>
              <a:rPr lang="en-US" sz="2400" dirty="0"/>
              <a:t>Accuracy-related penalty</a:t>
            </a:r>
          </a:p>
          <a:p>
            <a:pPr marL="914400" lvl="2" indent="-449263">
              <a:spcBef>
                <a:spcPts val="624"/>
              </a:spcBef>
            </a:pPr>
            <a:r>
              <a:rPr lang="en-US" dirty="0"/>
              <a:t>Applies when there is negligence or any substantial understatement</a:t>
            </a:r>
          </a:p>
          <a:p>
            <a:pPr marL="914400" lvl="2" indent="-449263">
              <a:spcBef>
                <a:spcPts val="624"/>
              </a:spcBef>
            </a:pPr>
            <a:r>
              <a:rPr lang="en-US" dirty="0"/>
              <a:t>The rate is 20 percent of the tax due</a:t>
            </a:r>
          </a:p>
        </p:txBody>
      </p:sp>
    </p:spTree>
    <p:extLst>
      <p:ext uri="{BB962C8B-B14F-4D97-AF65-F5344CB8AC3E}">
        <p14:creationId xmlns:p14="http://schemas.microsoft.com/office/powerpoint/2010/main" val="162027030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a:spLocks noGrp="1"/>
          </p:cNvSpPr>
          <p:nvPr>
            <p:ph type="title"/>
          </p:nvPr>
        </p:nvSpPr>
        <p:spPr>
          <a:xfrm>
            <a:off x="457200" y="152267"/>
            <a:ext cx="8229600" cy="1521333"/>
          </a:xfrm>
        </p:spPr>
        <p:txBody>
          <a:bodyPr>
            <a:noAutofit/>
          </a:bodyPr>
          <a:lstStyle/>
          <a:p>
            <a:r>
              <a:rPr lang="en-US" sz="3200" dirty="0"/>
              <a:t>Learning Objective #6: Interest and Penalties the IRS Can Assess </a:t>
            </a:r>
            <a:r>
              <a:rPr lang="en-US" sz="1800" dirty="0"/>
              <a:t>4 of 4</a:t>
            </a:r>
          </a:p>
        </p:txBody>
      </p:sp>
      <p:sp>
        <p:nvSpPr>
          <p:cNvPr id="2" name="Content Placeholder 1"/>
          <p:cNvSpPr>
            <a:spLocks noGrp="1"/>
          </p:cNvSpPr>
          <p:nvPr>
            <p:ph sz="quarter" idx="10"/>
          </p:nvPr>
        </p:nvSpPr>
        <p:spPr>
          <a:xfrm>
            <a:off x="457200" y="1600200"/>
            <a:ext cx="8534400" cy="4953000"/>
          </a:xfrm>
        </p:spPr>
        <p:txBody>
          <a:bodyPr>
            <a:noAutofit/>
          </a:bodyPr>
          <a:lstStyle/>
          <a:p>
            <a:pPr marL="465138" lvl="1" indent="-465138">
              <a:spcBef>
                <a:spcPts val="624"/>
              </a:spcBef>
            </a:pPr>
            <a:r>
              <a:rPr lang="en-US" dirty="0"/>
              <a:t>Fraud penalty</a:t>
            </a:r>
          </a:p>
          <a:p>
            <a:pPr marL="914400" lvl="2" indent="-449263">
              <a:spcBef>
                <a:spcPts val="624"/>
              </a:spcBef>
            </a:pPr>
            <a:r>
              <a:rPr lang="en-US" sz="2400" dirty="0"/>
              <a:t>Applies to the understatement of tax that is attributable to fraud</a:t>
            </a:r>
          </a:p>
          <a:p>
            <a:pPr marL="914400" lvl="2" indent="-449263">
              <a:spcBef>
                <a:spcPts val="624"/>
              </a:spcBef>
            </a:pPr>
            <a:r>
              <a:rPr lang="en-US" sz="2400" dirty="0"/>
              <a:t>The rate is 75 percent</a:t>
            </a:r>
          </a:p>
          <a:p>
            <a:pPr marL="465138" lvl="1" indent="-465138">
              <a:spcBef>
                <a:spcPts val="624"/>
              </a:spcBef>
            </a:pPr>
            <a:r>
              <a:rPr lang="en-US" dirty="0"/>
              <a:t>Erroneous claim for refund or credit</a:t>
            </a:r>
          </a:p>
          <a:p>
            <a:pPr marL="914400" lvl="2" indent="-449263">
              <a:spcBef>
                <a:spcPts val="624"/>
              </a:spcBef>
            </a:pPr>
            <a:r>
              <a:rPr lang="en-US" sz="2400" dirty="0"/>
              <a:t>The rate is 20 percent on the disallowed amount of the claim if the claim for refund or credit of income filed is found to be excessive.</a:t>
            </a:r>
          </a:p>
          <a:p>
            <a:pPr marL="914400" lvl="2" indent="-449263">
              <a:spcBef>
                <a:spcPts val="624"/>
              </a:spcBef>
            </a:pPr>
            <a:r>
              <a:rPr lang="en-US" sz="2400" dirty="0"/>
              <a:t>Not applicable if the fraud or the accuracy-related penalty has been assessed</a:t>
            </a:r>
          </a:p>
        </p:txBody>
      </p:sp>
    </p:spTree>
    <p:extLst>
      <p:ext uri="{BB962C8B-B14F-4D97-AF65-F5344CB8AC3E}">
        <p14:creationId xmlns:p14="http://schemas.microsoft.com/office/powerpoint/2010/main" val="39573091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52267"/>
            <a:ext cx="8229600" cy="1521333"/>
          </a:xfrm>
        </p:spPr>
        <p:txBody>
          <a:bodyPr>
            <a:normAutofit fontScale="90000"/>
          </a:bodyPr>
          <a:lstStyle/>
          <a:p>
            <a:r>
              <a:rPr lang="en-US" dirty="0"/>
              <a:t>Learning Objective #1: The Expanded Tax Formula and the Major Sections of Form 1040 </a:t>
            </a:r>
            <a:r>
              <a:rPr lang="en-US" sz="2000" dirty="0"/>
              <a:t>2 of 2</a:t>
            </a:r>
          </a:p>
        </p:txBody>
      </p:sp>
      <p:sp>
        <p:nvSpPr>
          <p:cNvPr id="2" name="Content Placeholder 1"/>
          <p:cNvSpPr>
            <a:spLocks noGrp="1"/>
          </p:cNvSpPr>
          <p:nvPr>
            <p:ph sz="quarter" idx="10"/>
          </p:nvPr>
        </p:nvSpPr>
        <p:spPr>
          <a:xfrm>
            <a:off x="457200" y="1790099"/>
            <a:ext cx="8458200" cy="343501"/>
          </a:xfrm>
        </p:spPr>
        <p:txBody>
          <a:bodyPr>
            <a:normAutofit lnSpcReduction="10000"/>
          </a:bodyPr>
          <a:lstStyle/>
          <a:p>
            <a:pPr>
              <a:lnSpc>
                <a:spcPct val="90000"/>
              </a:lnSpc>
            </a:pPr>
            <a:r>
              <a:rPr lang="en-US" sz="2000" dirty="0"/>
              <a:t>The Expanded Tax Formula</a:t>
            </a:r>
          </a:p>
        </p:txBody>
      </p:sp>
      <p:graphicFrame>
        <p:nvGraphicFramePr>
          <p:cNvPr id="3" name="Object 2"/>
          <p:cNvGraphicFramePr>
            <a:graphicFrameLocks noChangeAspect="1"/>
          </p:cNvGraphicFramePr>
          <p:nvPr>
            <p:extLst>
              <p:ext uri="{D42A27DB-BD31-4B8C-83A1-F6EECF244321}">
                <p14:modId xmlns:p14="http://schemas.microsoft.com/office/powerpoint/2010/main" val="2490070719"/>
              </p:ext>
            </p:extLst>
          </p:nvPr>
        </p:nvGraphicFramePr>
        <p:xfrm>
          <a:off x="361950" y="2201863"/>
          <a:ext cx="4622800" cy="4275137"/>
        </p:xfrm>
        <a:graphic>
          <a:graphicData uri="http://schemas.openxmlformats.org/presentationml/2006/ole">
            <mc:AlternateContent xmlns:mc="http://schemas.openxmlformats.org/markup-compatibility/2006">
              <mc:Choice xmlns:v="urn:schemas-microsoft-com:vml" Requires="v">
                <p:oleObj spid="_x0000_s2066" name="Equation" r:id="rId3" imgW="2869920" imgH="2654280" progId="Equation.DSMT4">
                  <p:embed/>
                </p:oleObj>
              </mc:Choice>
              <mc:Fallback>
                <p:oleObj name="Equation" r:id="rId3" imgW="2869920" imgH="2654280" progId="Equation.DSMT4">
                  <p:embed/>
                  <p:pic>
                    <p:nvPicPr>
                      <p:cNvPr id="0" name=""/>
                      <p:cNvPicPr/>
                      <p:nvPr/>
                    </p:nvPicPr>
                    <p:blipFill>
                      <a:blip r:embed="rId4"/>
                      <a:stretch>
                        <a:fillRect/>
                      </a:stretch>
                    </p:blipFill>
                    <p:spPr>
                      <a:xfrm>
                        <a:off x="361950" y="2201863"/>
                        <a:ext cx="4622800" cy="4275137"/>
                      </a:xfrm>
                      <a:prstGeom prst="rect">
                        <a:avLst/>
                      </a:prstGeom>
                    </p:spPr>
                  </p:pic>
                </p:oleObj>
              </mc:Fallback>
            </mc:AlternateContent>
          </a:graphicData>
        </a:graphic>
      </p:graphicFrame>
    </p:spTree>
    <p:extLst>
      <p:ext uri="{BB962C8B-B14F-4D97-AF65-F5344CB8AC3E}">
        <p14:creationId xmlns:p14="http://schemas.microsoft.com/office/powerpoint/2010/main" val="17375331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a:spLocks noGrp="1"/>
          </p:cNvSpPr>
          <p:nvPr>
            <p:ph type="title"/>
          </p:nvPr>
        </p:nvSpPr>
        <p:spPr>
          <a:xfrm>
            <a:off x="457200" y="152267"/>
            <a:ext cx="8229600" cy="1521333"/>
          </a:xfrm>
        </p:spPr>
        <p:txBody>
          <a:bodyPr>
            <a:noAutofit/>
          </a:bodyPr>
          <a:lstStyle/>
          <a:p>
            <a:pPr>
              <a:spcBef>
                <a:spcPts val="624"/>
              </a:spcBef>
            </a:pPr>
            <a:r>
              <a:rPr lang="en-US" sz="3200" dirty="0"/>
              <a:t>Learning Objective #6: Interest and Penalties the IRS Can Assess-Concept Check 2-7 </a:t>
            </a:r>
            <a:r>
              <a:rPr lang="en-US" sz="1800" dirty="0"/>
              <a:t>1 of 2</a:t>
            </a:r>
          </a:p>
        </p:txBody>
      </p:sp>
      <p:sp>
        <p:nvSpPr>
          <p:cNvPr id="2" name="Content Placeholder 1"/>
          <p:cNvSpPr>
            <a:spLocks noGrp="1"/>
          </p:cNvSpPr>
          <p:nvPr>
            <p:ph sz="quarter" idx="10"/>
          </p:nvPr>
        </p:nvSpPr>
        <p:spPr>
          <a:xfrm>
            <a:off x="457200" y="1981200"/>
            <a:ext cx="8382000" cy="3429000"/>
          </a:xfrm>
        </p:spPr>
        <p:txBody>
          <a:bodyPr>
            <a:noAutofit/>
          </a:bodyPr>
          <a:lstStyle/>
          <a:p>
            <a:pPr marL="457200" lvl="1" indent="-457200">
              <a:buFont typeface="+mj-lt"/>
              <a:buAutoNum type="arabicPeriod"/>
            </a:pPr>
            <a:r>
              <a:rPr lang="en-US" i="1" dirty="0"/>
              <a:t>A taxpayer filed an automatic extension before April 15 but sent no money to the IRS. He then filed his return by June 2 and paid the amount due of $3,000. What are the amounts for the failure to file a tax return penalty and the failure to pay penalty? 	  </a:t>
            </a:r>
          </a:p>
          <a:p>
            <a:pPr marL="0" lvl="1" indent="0">
              <a:buNone/>
            </a:pPr>
            <a:r>
              <a:rPr lang="en-US" b="1" i="1" dirty="0"/>
              <a:t>Failure to file does not apply but failure to pay is</a:t>
            </a:r>
          </a:p>
        </p:txBody>
      </p:sp>
      <p:graphicFrame>
        <p:nvGraphicFramePr>
          <p:cNvPr id="4" name="Object 3"/>
          <p:cNvGraphicFramePr>
            <a:graphicFrameLocks noChangeAspect="1"/>
          </p:cNvGraphicFramePr>
          <p:nvPr>
            <p:extLst>
              <p:ext uri="{D42A27DB-BD31-4B8C-83A1-F6EECF244321}">
                <p14:modId xmlns:p14="http://schemas.microsoft.com/office/powerpoint/2010/main" val="1550235239"/>
              </p:ext>
            </p:extLst>
          </p:nvPr>
        </p:nvGraphicFramePr>
        <p:xfrm>
          <a:off x="381000" y="5373004"/>
          <a:ext cx="4191350" cy="689593"/>
        </p:xfrm>
        <a:graphic>
          <a:graphicData uri="http://schemas.openxmlformats.org/presentationml/2006/ole">
            <mc:AlternateContent xmlns:mc="http://schemas.openxmlformats.org/markup-compatibility/2006">
              <mc:Choice xmlns:v="urn:schemas-microsoft-com:vml" Requires="v">
                <p:oleObj spid="_x0000_s1067" name="Equation" r:id="rId3" imgW="1777680" imgH="291960" progId="Equation.DSMT4">
                  <p:embed/>
                </p:oleObj>
              </mc:Choice>
              <mc:Fallback>
                <p:oleObj name="Equation" r:id="rId3" imgW="1777680" imgH="291960" progId="Equation.DSMT4">
                  <p:embed/>
                  <p:pic>
                    <p:nvPicPr>
                      <p:cNvPr id="6" name="Object 5"/>
                      <p:cNvPicPr/>
                      <p:nvPr/>
                    </p:nvPicPr>
                    <p:blipFill>
                      <a:blip r:embed="rId4"/>
                      <a:stretch>
                        <a:fillRect/>
                      </a:stretch>
                    </p:blipFill>
                    <p:spPr>
                      <a:xfrm>
                        <a:off x="381000" y="5373004"/>
                        <a:ext cx="4191350" cy="689593"/>
                      </a:xfrm>
                      <a:prstGeom prst="rect">
                        <a:avLst/>
                      </a:prstGeom>
                    </p:spPr>
                  </p:pic>
                </p:oleObj>
              </mc:Fallback>
            </mc:AlternateContent>
          </a:graphicData>
        </a:graphic>
      </p:graphicFrame>
    </p:spTree>
    <p:extLst>
      <p:ext uri="{BB962C8B-B14F-4D97-AF65-F5344CB8AC3E}">
        <p14:creationId xmlns:p14="http://schemas.microsoft.com/office/powerpoint/2010/main" val="3581778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a:spLocks noGrp="1"/>
          </p:cNvSpPr>
          <p:nvPr>
            <p:ph type="title"/>
          </p:nvPr>
        </p:nvSpPr>
        <p:spPr>
          <a:xfrm>
            <a:off x="457200" y="152267"/>
            <a:ext cx="8229600" cy="1521333"/>
          </a:xfrm>
        </p:spPr>
        <p:txBody>
          <a:bodyPr>
            <a:noAutofit/>
          </a:bodyPr>
          <a:lstStyle/>
          <a:p>
            <a:pPr>
              <a:spcBef>
                <a:spcPts val="624"/>
              </a:spcBef>
            </a:pPr>
            <a:r>
              <a:rPr lang="en-US" sz="3200" dirty="0"/>
              <a:t>Learning Objective #6: Interest and Penalties the IRS Can Assess-Concept Check 2-7 </a:t>
            </a:r>
            <a:r>
              <a:rPr lang="en-US" sz="1800" dirty="0"/>
              <a:t>2 of 2</a:t>
            </a:r>
          </a:p>
        </p:txBody>
      </p:sp>
      <p:sp>
        <p:nvSpPr>
          <p:cNvPr id="2" name="Content Placeholder 1"/>
          <p:cNvSpPr>
            <a:spLocks noGrp="1"/>
          </p:cNvSpPr>
          <p:nvPr>
            <p:ph sz="quarter" idx="10"/>
          </p:nvPr>
        </p:nvSpPr>
        <p:spPr>
          <a:xfrm>
            <a:off x="457200" y="1981200"/>
            <a:ext cx="8382000" cy="4343400"/>
          </a:xfrm>
        </p:spPr>
        <p:txBody>
          <a:bodyPr>
            <a:noAutofit/>
          </a:bodyPr>
          <a:lstStyle/>
          <a:p>
            <a:pPr marL="457200" lvl="1" indent="-457200">
              <a:buFont typeface="+mj-lt"/>
              <a:buAutoNum type="arabicPeriod" startAt="2"/>
            </a:pPr>
            <a:r>
              <a:rPr lang="en-US" i="1" dirty="0"/>
              <a:t>Fraud on a tax return can also lead to criminal charges. True or False? </a:t>
            </a:r>
          </a:p>
          <a:p>
            <a:pPr marL="0" lvl="1" indent="0">
              <a:buNone/>
            </a:pPr>
            <a:r>
              <a:rPr lang="en-US" b="1" i="1" dirty="0"/>
              <a:t>True</a:t>
            </a:r>
          </a:p>
        </p:txBody>
      </p:sp>
    </p:spTree>
    <p:extLst>
      <p:ext uri="{BB962C8B-B14F-4D97-AF65-F5344CB8AC3E}">
        <p14:creationId xmlns:p14="http://schemas.microsoft.com/office/powerpoint/2010/main" val="28364540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52267"/>
            <a:ext cx="8229600" cy="1521333"/>
          </a:xfrm>
        </p:spPr>
        <p:txBody>
          <a:bodyPr>
            <a:normAutofit fontScale="90000"/>
          </a:bodyPr>
          <a:lstStyle/>
          <a:p>
            <a:r>
              <a:rPr lang="en-US" dirty="0"/>
              <a:t>Learning Objective #1: The Expanded Tax Formula and the Major Sections of Form 1040 Concept Check 2-1</a:t>
            </a:r>
          </a:p>
        </p:txBody>
      </p:sp>
      <p:sp>
        <p:nvSpPr>
          <p:cNvPr id="2" name="Content Placeholder 1"/>
          <p:cNvSpPr>
            <a:spLocks noGrp="1"/>
          </p:cNvSpPr>
          <p:nvPr>
            <p:ph sz="quarter" idx="10"/>
          </p:nvPr>
        </p:nvSpPr>
        <p:spPr>
          <a:xfrm>
            <a:off x="457200" y="1905000"/>
            <a:ext cx="8382000" cy="4419600"/>
          </a:xfrm>
        </p:spPr>
        <p:txBody>
          <a:bodyPr>
            <a:noAutofit/>
          </a:bodyPr>
          <a:lstStyle/>
          <a:p>
            <a:pPr marL="457200" lvl="1" indent="-457200">
              <a:buFont typeface="+mj-lt"/>
              <a:buAutoNum type="arabicPeriod"/>
            </a:pPr>
            <a:r>
              <a:rPr lang="en-US" sz="2400" i="1" dirty="0"/>
              <a:t>When preparing a tax return, you will seldom use any of the schedules.  True or False?</a:t>
            </a:r>
          </a:p>
          <a:p>
            <a:pPr marL="0" lvl="1" indent="0">
              <a:spcAft>
                <a:spcPts val="3000"/>
              </a:spcAft>
              <a:buNone/>
            </a:pPr>
            <a:r>
              <a:rPr lang="en-US" sz="2400" b="1" i="1" dirty="0"/>
              <a:t>False</a:t>
            </a:r>
          </a:p>
          <a:p>
            <a:pPr marL="457200" lvl="1" indent="-457200">
              <a:buFont typeface="+mj-lt"/>
              <a:buAutoNum type="arabicPeriod" startAt="2"/>
            </a:pPr>
            <a:r>
              <a:rPr lang="en-US" sz="2400" i="1" dirty="0"/>
              <a:t>The concept of Adjusted Gross Income (AGI)</a:t>
            </a:r>
          </a:p>
          <a:p>
            <a:pPr marL="457200" lvl="1" indent="-457200">
              <a:buNone/>
            </a:pPr>
            <a:r>
              <a:rPr lang="en-US" sz="2400" i="1" dirty="0"/>
              <a:t>    is important because many deductions and  </a:t>
            </a:r>
          </a:p>
          <a:p>
            <a:pPr marL="457200" lvl="1" indent="-457200">
              <a:buNone/>
            </a:pPr>
            <a:r>
              <a:rPr lang="en-US" sz="2400" i="1" dirty="0"/>
              <a:t>    credits reported on the tax return are computed based on the amount shown as AGI?  True or False?</a:t>
            </a:r>
          </a:p>
          <a:p>
            <a:pPr marL="457200" lvl="1" indent="-457200">
              <a:buNone/>
            </a:pPr>
            <a:r>
              <a:rPr lang="en-US" sz="2400" b="1" i="1" dirty="0"/>
              <a:t>True</a:t>
            </a:r>
          </a:p>
        </p:txBody>
      </p:sp>
    </p:spTree>
    <p:extLst>
      <p:ext uri="{BB962C8B-B14F-4D97-AF65-F5344CB8AC3E}">
        <p14:creationId xmlns:p14="http://schemas.microsoft.com/office/powerpoint/2010/main" val="13267660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52267"/>
            <a:ext cx="8229600" cy="1521333"/>
          </a:xfrm>
        </p:spPr>
        <p:txBody>
          <a:bodyPr>
            <a:normAutofit/>
          </a:bodyPr>
          <a:lstStyle/>
          <a:p>
            <a:r>
              <a:rPr lang="en-US" sz="3200" dirty="0"/>
              <a:t>Learning Objective #2: Determine the Proper Filing Status </a:t>
            </a:r>
            <a:r>
              <a:rPr lang="en-US" sz="1800" dirty="0"/>
              <a:t>1 of 4</a:t>
            </a:r>
          </a:p>
        </p:txBody>
      </p:sp>
      <p:sp>
        <p:nvSpPr>
          <p:cNvPr id="2" name="Content Placeholder 1"/>
          <p:cNvSpPr>
            <a:spLocks noGrp="1"/>
          </p:cNvSpPr>
          <p:nvPr>
            <p:ph sz="quarter" idx="10"/>
          </p:nvPr>
        </p:nvSpPr>
        <p:spPr>
          <a:xfrm>
            <a:off x="457200" y="1905000"/>
            <a:ext cx="8382000" cy="4419600"/>
          </a:xfrm>
        </p:spPr>
        <p:txBody>
          <a:bodyPr>
            <a:noAutofit/>
          </a:bodyPr>
          <a:lstStyle/>
          <a:p>
            <a:pPr marL="457200" indent="-457200"/>
            <a:r>
              <a:rPr lang="en-US" dirty="0"/>
              <a:t>There are five filing statuses:</a:t>
            </a:r>
          </a:p>
          <a:p>
            <a:pPr marL="465138" lvl="1" indent="-465138"/>
            <a:r>
              <a:rPr lang="en-US" dirty="0"/>
              <a:t>Single</a:t>
            </a:r>
          </a:p>
          <a:p>
            <a:pPr marL="914400" lvl="2" indent="-449263"/>
            <a:r>
              <a:rPr lang="en-US" sz="2400" dirty="0"/>
              <a:t>Not married as of the last day of the year</a:t>
            </a:r>
          </a:p>
          <a:p>
            <a:pPr marL="465138" lvl="1" indent="-465138"/>
            <a:r>
              <a:rPr lang="en-US" dirty="0"/>
              <a:t>Married Filing Jointly (MFJ)</a:t>
            </a:r>
          </a:p>
          <a:p>
            <a:pPr marL="914400" lvl="2" indent="-449263"/>
            <a:r>
              <a:rPr lang="en-US" sz="2400" dirty="0"/>
              <a:t>Must be legally married on the last day of the year</a:t>
            </a:r>
          </a:p>
          <a:p>
            <a:pPr marL="1379538" lvl="3" indent="-465138"/>
            <a:r>
              <a:rPr lang="en-US" sz="2200" dirty="0"/>
              <a:t>The marital status of a couple is determined under the laws of the state in which they reside</a:t>
            </a:r>
          </a:p>
          <a:p>
            <a:pPr marL="914400" lvl="2" indent="-449263"/>
            <a:r>
              <a:rPr lang="en-US" sz="2400" dirty="0"/>
              <a:t>It does not matter if only one has earned income</a:t>
            </a:r>
          </a:p>
        </p:txBody>
      </p:sp>
    </p:spTree>
    <p:extLst>
      <p:ext uri="{BB962C8B-B14F-4D97-AF65-F5344CB8AC3E}">
        <p14:creationId xmlns:p14="http://schemas.microsoft.com/office/powerpoint/2010/main" val="22285485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52267"/>
            <a:ext cx="8229600" cy="1521333"/>
          </a:xfrm>
        </p:spPr>
        <p:txBody>
          <a:bodyPr>
            <a:normAutofit/>
          </a:bodyPr>
          <a:lstStyle/>
          <a:p>
            <a:r>
              <a:rPr lang="en-US" sz="3200" dirty="0"/>
              <a:t>Learning Objective #2: Determine the Proper Filing Status </a:t>
            </a:r>
            <a:r>
              <a:rPr lang="en-US" sz="1800" dirty="0"/>
              <a:t>2 of 4</a:t>
            </a:r>
          </a:p>
        </p:txBody>
      </p:sp>
      <p:sp>
        <p:nvSpPr>
          <p:cNvPr id="2" name="Content Placeholder 1"/>
          <p:cNvSpPr>
            <a:spLocks noGrp="1"/>
          </p:cNvSpPr>
          <p:nvPr>
            <p:ph sz="quarter" idx="10"/>
          </p:nvPr>
        </p:nvSpPr>
        <p:spPr>
          <a:xfrm>
            <a:off x="457200" y="1905000"/>
            <a:ext cx="8382000" cy="4419600"/>
          </a:xfrm>
        </p:spPr>
        <p:txBody>
          <a:bodyPr>
            <a:noAutofit/>
          </a:bodyPr>
          <a:lstStyle/>
          <a:p>
            <a:pPr marL="465138" lvl="1" indent="-465138"/>
            <a:r>
              <a:rPr lang="en-US" dirty="0"/>
              <a:t>Married Filing Separately (MFS)</a:t>
            </a:r>
          </a:p>
          <a:p>
            <a:pPr marL="914400" lvl="2" indent="-449263"/>
            <a:r>
              <a:rPr lang="en-US" sz="2400" dirty="0"/>
              <a:t>Must be married but elect to file separately</a:t>
            </a:r>
          </a:p>
          <a:p>
            <a:pPr marL="914400" lvl="2" indent="-449263"/>
            <a:r>
              <a:rPr lang="en-US" sz="2400" dirty="0"/>
              <a:t>The standard deduction can be taken only if both make the same selection</a:t>
            </a:r>
          </a:p>
          <a:p>
            <a:pPr marL="914400" lvl="2" indent="-449263"/>
            <a:r>
              <a:rPr lang="en-US" sz="2400" dirty="0"/>
              <a:t>Must show the social security number of the other spouse on the taxpayer’s return</a:t>
            </a:r>
          </a:p>
          <a:p>
            <a:pPr marL="914400" lvl="2" indent="-449263"/>
            <a:r>
              <a:rPr lang="en-US" sz="2400" dirty="0"/>
              <a:t>Only in unusual circumstances is it advantageous for a married couple to file MFS</a:t>
            </a:r>
          </a:p>
        </p:txBody>
      </p:sp>
    </p:spTree>
    <p:extLst>
      <p:ext uri="{BB962C8B-B14F-4D97-AF65-F5344CB8AC3E}">
        <p14:creationId xmlns:p14="http://schemas.microsoft.com/office/powerpoint/2010/main" val="25208064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52267"/>
            <a:ext cx="8229600" cy="1521333"/>
          </a:xfrm>
        </p:spPr>
        <p:txBody>
          <a:bodyPr>
            <a:normAutofit/>
          </a:bodyPr>
          <a:lstStyle/>
          <a:p>
            <a:r>
              <a:rPr lang="en-US" sz="3200" dirty="0"/>
              <a:t>Learning Objective #2: Determine the Proper Filing Status </a:t>
            </a:r>
            <a:r>
              <a:rPr lang="en-US" sz="1800" dirty="0"/>
              <a:t>3 of 4</a:t>
            </a:r>
          </a:p>
        </p:txBody>
      </p:sp>
      <p:sp>
        <p:nvSpPr>
          <p:cNvPr id="2" name="Content Placeholder 1"/>
          <p:cNvSpPr>
            <a:spLocks noGrp="1"/>
          </p:cNvSpPr>
          <p:nvPr>
            <p:ph sz="quarter" idx="10"/>
          </p:nvPr>
        </p:nvSpPr>
        <p:spPr>
          <a:xfrm>
            <a:off x="457200" y="1905000"/>
            <a:ext cx="8382000" cy="4419600"/>
          </a:xfrm>
        </p:spPr>
        <p:txBody>
          <a:bodyPr>
            <a:noAutofit/>
          </a:bodyPr>
          <a:lstStyle/>
          <a:p>
            <a:pPr marL="457200" lvl="1" indent="-457200"/>
            <a:r>
              <a:rPr lang="en-US" dirty="0"/>
              <a:t>Head of Household</a:t>
            </a:r>
          </a:p>
          <a:p>
            <a:pPr marL="914400" lvl="2" indent="-457200"/>
            <a:r>
              <a:rPr lang="en-US" sz="2400" dirty="0"/>
              <a:t>Must be unmarried at the end of the year</a:t>
            </a:r>
          </a:p>
          <a:p>
            <a:pPr marL="1371600" lvl="3" indent="-457200"/>
            <a:r>
              <a:rPr lang="en-US" sz="2200" dirty="0"/>
              <a:t>A married taxpayer living apart from the spouse during the last six months of the year might qualify as unmarried</a:t>
            </a:r>
          </a:p>
          <a:p>
            <a:pPr marL="914400" lvl="2" indent="-457200"/>
            <a:r>
              <a:rPr lang="en-US" sz="2400" dirty="0"/>
              <a:t>Must be a U.S. citizen or resident</a:t>
            </a:r>
          </a:p>
          <a:p>
            <a:pPr marL="914400" lvl="2" indent="-457200"/>
            <a:r>
              <a:rPr lang="en-US" sz="2400" dirty="0"/>
              <a:t>Must maintain a household for a qualifying person for more than half the year</a:t>
            </a:r>
          </a:p>
          <a:p>
            <a:pPr marL="1371600" lvl="3" indent="-457200"/>
            <a:r>
              <a:rPr lang="en-US" sz="2200" dirty="0"/>
              <a:t>Exception: Parents can live in a separate household</a:t>
            </a:r>
          </a:p>
        </p:txBody>
      </p:sp>
    </p:spTree>
    <p:extLst>
      <p:ext uri="{BB962C8B-B14F-4D97-AF65-F5344CB8AC3E}">
        <p14:creationId xmlns:p14="http://schemas.microsoft.com/office/powerpoint/2010/main" val="24759651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52267"/>
            <a:ext cx="8229600" cy="1521333"/>
          </a:xfrm>
        </p:spPr>
        <p:txBody>
          <a:bodyPr>
            <a:normAutofit/>
          </a:bodyPr>
          <a:lstStyle/>
          <a:p>
            <a:r>
              <a:rPr lang="en-US" sz="3200" dirty="0"/>
              <a:t>Learning Objective #2: Determine the Proper Filing Status </a:t>
            </a:r>
            <a:r>
              <a:rPr lang="en-US" sz="1800" dirty="0"/>
              <a:t>4 of 4</a:t>
            </a:r>
          </a:p>
        </p:txBody>
      </p:sp>
      <p:sp>
        <p:nvSpPr>
          <p:cNvPr id="2" name="Content Placeholder 1"/>
          <p:cNvSpPr>
            <a:spLocks noGrp="1"/>
          </p:cNvSpPr>
          <p:nvPr>
            <p:ph sz="quarter" idx="10"/>
          </p:nvPr>
        </p:nvSpPr>
        <p:spPr>
          <a:xfrm>
            <a:off x="457200" y="1905000"/>
            <a:ext cx="8382000" cy="4419600"/>
          </a:xfrm>
        </p:spPr>
        <p:txBody>
          <a:bodyPr>
            <a:noAutofit/>
          </a:bodyPr>
          <a:lstStyle/>
          <a:p>
            <a:pPr marL="465138" lvl="1" indent="-465138"/>
            <a:r>
              <a:rPr lang="en-US" dirty="0"/>
              <a:t>Qualifying Widow(</a:t>
            </a:r>
            <a:r>
              <a:rPr lang="en-US" dirty="0" err="1"/>
              <a:t>er</a:t>
            </a:r>
            <a:r>
              <a:rPr lang="en-US" dirty="0"/>
              <a:t>) with Dependent Child</a:t>
            </a:r>
          </a:p>
          <a:p>
            <a:pPr marL="914400" lvl="2" indent="-449263"/>
            <a:r>
              <a:rPr lang="en-US" sz="2400" dirty="0"/>
              <a:t>Permitted for only two years</a:t>
            </a:r>
          </a:p>
          <a:p>
            <a:pPr marL="914400" lvl="2" indent="-449263"/>
            <a:r>
              <a:rPr lang="en-US" sz="2400" dirty="0"/>
              <a:t>Must be eligible to file a joint return the year the spouse died</a:t>
            </a:r>
          </a:p>
          <a:p>
            <a:pPr marL="914400" lvl="2" indent="-449263"/>
            <a:r>
              <a:rPr lang="en-US" sz="2400" dirty="0"/>
              <a:t>Must be unmarried</a:t>
            </a:r>
          </a:p>
          <a:p>
            <a:pPr marL="914400" lvl="2" indent="-449263"/>
            <a:r>
              <a:rPr lang="en-US" sz="2400" dirty="0"/>
              <a:t>Must pay for more than half the costs of a household that is the principal place of residence of the taxpayer and child for the entire year</a:t>
            </a:r>
          </a:p>
          <a:p>
            <a:pPr marL="1379538" lvl="3" indent="-465138"/>
            <a:r>
              <a:rPr lang="en-US" sz="2200" dirty="0"/>
              <a:t>Exception: temporary absences are permitted</a:t>
            </a:r>
          </a:p>
        </p:txBody>
      </p:sp>
    </p:spTree>
    <p:extLst>
      <p:ext uri="{BB962C8B-B14F-4D97-AF65-F5344CB8AC3E}">
        <p14:creationId xmlns:p14="http://schemas.microsoft.com/office/powerpoint/2010/main" val="22190554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 y="152267"/>
            <a:ext cx="9052560" cy="1521333"/>
          </a:xfrm>
        </p:spPr>
        <p:txBody>
          <a:bodyPr>
            <a:noAutofit/>
          </a:bodyPr>
          <a:lstStyle/>
          <a:p>
            <a:r>
              <a:rPr lang="en-US" sz="3200" dirty="0"/>
              <a:t>Learning Objective #2: Determine the Proper Filing Status Concept Check 2-2 </a:t>
            </a:r>
            <a:r>
              <a:rPr lang="en-US" sz="1800" dirty="0"/>
              <a:t>1 of 2</a:t>
            </a:r>
          </a:p>
        </p:txBody>
      </p:sp>
      <p:sp>
        <p:nvSpPr>
          <p:cNvPr id="2" name="Content Placeholder 1"/>
          <p:cNvSpPr>
            <a:spLocks noGrp="1"/>
          </p:cNvSpPr>
          <p:nvPr>
            <p:ph sz="quarter" idx="10"/>
          </p:nvPr>
        </p:nvSpPr>
        <p:spPr>
          <a:xfrm>
            <a:off x="457200" y="1905000"/>
            <a:ext cx="8382000" cy="4419600"/>
          </a:xfrm>
        </p:spPr>
        <p:txBody>
          <a:bodyPr>
            <a:noAutofit/>
          </a:bodyPr>
          <a:lstStyle/>
          <a:p>
            <a:pPr marL="457200" lvl="1" indent="-457200">
              <a:buFont typeface="+mj-lt"/>
              <a:buAutoNum type="arabicPeriod"/>
              <a:defRPr/>
            </a:pPr>
            <a:r>
              <a:rPr lang="en-US" i="1" dirty="0"/>
              <a:t>Even though you are in the process of getting a divorce, you can file as married filing jointly. True or False?</a:t>
            </a:r>
          </a:p>
          <a:p>
            <a:pPr marL="0" lvl="1" indent="0">
              <a:spcAft>
                <a:spcPts val="3000"/>
              </a:spcAft>
              <a:buNone/>
              <a:defRPr/>
            </a:pPr>
            <a:r>
              <a:rPr lang="en-US" b="1" i="1" dirty="0"/>
              <a:t>True</a:t>
            </a:r>
          </a:p>
          <a:p>
            <a:pPr marL="457200" lvl="1" indent="-457200">
              <a:buFont typeface="Arial" pitchFamily="34" charset="0"/>
              <a:buAutoNum type="arabicPeriod" startAt="2"/>
              <a:defRPr/>
            </a:pPr>
            <a:r>
              <a:rPr lang="en-US" i="1" dirty="0"/>
              <a:t>The social security number of the taxpayer’s spouse must be shown on the taxpayer’s tax return when filing as married filing separately.  True or False?</a:t>
            </a:r>
          </a:p>
          <a:p>
            <a:pPr marL="0" lvl="1" indent="0">
              <a:buNone/>
              <a:defRPr/>
            </a:pPr>
            <a:r>
              <a:rPr lang="en-US" b="1" i="1" dirty="0"/>
              <a:t>True</a:t>
            </a:r>
          </a:p>
        </p:txBody>
      </p:sp>
    </p:spTree>
    <p:extLst>
      <p:ext uri="{BB962C8B-B14F-4D97-AF65-F5344CB8AC3E}">
        <p14:creationId xmlns:p14="http://schemas.microsoft.com/office/powerpoint/2010/main" val="2385614744"/>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emplate>
  <TotalTime>4218</TotalTime>
  <Words>2065</Words>
  <Application>Microsoft Office PowerPoint</Application>
  <PresentationFormat>On-screen Show (4:3)</PresentationFormat>
  <Paragraphs>197</Paragraphs>
  <Slides>31</Slides>
  <Notes>0</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31</vt:i4>
      </vt:variant>
    </vt:vector>
  </HeadingPairs>
  <TitlesOfParts>
    <vt:vector size="36" baseType="lpstr">
      <vt:lpstr>Arial</vt:lpstr>
      <vt:lpstr>Calibri</vt:lpstr>
      <vt:lpstr>Verdana</vt:lpstr>
      <vt:lpstr>1_Office Theme</vt:lpstr>
      <vt:lpstr>Equation</vt:lpstr>
      <vt:lpstr>Fundamentals of Taxation 2019 Edition Cruz, Deschamps, Niswander, Prendergast, Schisler</vt:lpstr>
      <vt:lpstr>Learning Objective #1: The Expanded Tax Formula and the Major Sections of Form 1040 1 of 2</vt:lpstr>
      <vt:lpstr>Learning Objective #1: The Expanded Tax Formula and the Major Sections of Form 1040 2 of 2</vt:lpstr>
      <vt:lpstr>Learning Objective #1: The Expanded Tax Formula and the Major Sections of Form 1040 Concept Check 2-1</vt:lpstr>
      <vt:lpstr>Learning Objective #2: Determine the Proper Filing Status 1 of 4</vt:lpstr>
      <vt:lpstr>Learning Objective #2: Determine the Proper Filing Status 2 of 4</vt:lpstr>
      <vt:lpstr>Learning Objective #2: Determine the Proper Filing Status 3 of 4</vt:lpstr>
      <vt:lpstr>Learning Objective #2: Determine the Proper Filing Status 4 of 4</vt:lpstr>
      <vt:lpstr>Learning Objective #2: Determine the Proper Filing Status Concept Check 2-2 1 of 2</vt:lpstr>
      <vt:lpstr>Learning Objective #2: Determine the Proper Filing Status Concept Check 2-2 2 of 2</vt:lpstr>
      <vt:lpstr>Learning Objective #3: Determine Dependents 1 of 5</vt:lpstr>
      <vt:lpstr>Learning Objective #3: Determine Dependents 2 of 5</vt:lpstr>
      <vt:lpstr>Learning Objective #3: Determine Dependents 3 of 5</vt:lpstr>
      <vt:lpstr>Learning Objective #3: Determine Dependents 4 of 5</vt:lpstr>
      <vt:lpstr>Learning Objective #3: Determine Dependents Concept Check 2-3 1 of 2</vt:lpstr>
      <vt:lpstr>Learning Objective #3: Determine Dependents Concept Check 2-3 2 of 2</vt:lpstr>
      <vt:lpstr>Learning Objective #3: Determine Dependents 5 of 5</vt:lpstr>
      <vt:lpstr>Learning Objective #3: Determine Dependents Concept Check 2-4</vt:lpstr>
      <vt:lpstr>Learning Objective #4: Determine the Standard Deduction 1 of 3</vt:lpstr>
      <vt:lpstr>Learning Objective #4: Determine the Standard Deduction 2 of 3</vt:lpstr>
      <vt:lpstr>Learning Objective #4: Determine the Standard Deduction 3 of 3</vt:lpstr>
      <vt:lpstr>Learning Objective #4: Determine the Standard Deduction Concept Check 2-5</vt:lpstr>
      <vt:lpstr>Learning Objective #5: The Amount of Tax Due to the Internal Revenue Service (IRS) 1 of 2</vt:lpstr>
      <vt:lpstr>Learning Objective #5: The Amount of Tax Due to the Internal Revenue Service (IRS) 2 of 2</vt:lpstr>
      <vt:lpstr>Learning Objective #5: The Amount of Tax Due to the Internal Revenue Service (IRS) Concept Check 2-6</vt:lpstr>
      <vt:lpstr>Learning Objective #6: Interest and Penalties the IRS Can Assess 1 of 4</vt:lpstr>
      <vt:lpstr>Learning Objective #6: Interest and Penalties the IRS Can Assess 2 of 4</vt:lpstr>
      <vt:lpstr>Learning Objective #6: Interest and Penalties the IRS Can Assess 3 of 4</vt:lpstr>
      <vt:lpstr>Learning Objective #6: Interest and Penalties the IRS Can Assess 4 of 4</vt:lpstr>
      <vt:lpstr>Learning Objective #6: Interest and Penalties the IRS Can Assess-Concept Check 2-7 1 of 2</vt:lpstr>
      <vt:lpstr>Learning Objective #6: Interest and Penalties the IRS Can Assess-Concept Check 2-7 2 of 2</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 Expanded Tax Formula, Form 1040, and Basic Concepts</dc:title>
  <dc:creator>Cruz;Deschamps;Niswander;Prendergast;Schisler</dc:creator>
  <cp:lastModifiedBy>CE</cp:lastModifiedBy>
  <cp:revision>1209</cp:revision>
  <dcterms:created xsi:type="dcterms:W3CDTF">2017-04-26T01:00:04Z</dcterms:created>
  <dcterms:modified xsi:type="dcterms:W3CDTF">2019-01-02T12:34:56Z</dcterms:modified>
</cp:coreProperties>
</file>