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4"/>
  </p:notesMasterIdLst>
  <p:handoutMasterIdLst>
    <p:handoutMasterId r:id="rId3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3" autoAdjust="0"/>
    <p:restoredTop sz="83893" autoAdjust="0"/>
  </p:normalViewPr>
  <p:slideViewPr>
    <p:cSldViewPr>
      <p:cViewPr varScale="1">
        <p:scale>
          <a:sx n="106" d="100"/>
          <a:sy n="106" d="100"/>
        </p:scale>
        <p:origin x="1074" y="114"/>
      </p:cViewPr>
      <p:guideLst>
        <p:guide orient="horz" pos="2160"/>
        <p:guide pos="2880"/>
      </p:guideLst>
    </p:cSldViewPr>
  </p:slideViewPr>
  <p:outlineViewPr>
    <p:cViewPr>
      <p:scale>
        <a:sx n="33" d="100"/>
        <a:sy n="33" d="100"/>
      </p:scale>
      <p:origin x="0" y="-18744"/>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1/2/2019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first income tax was enacted almost 150 years ago.  It was not until a constitutional amendment was enacted in 1913 that the individual income tax became a reality.  Much of the Internal Revenue Code has its legal foundation in the 16</a:t>
            </a:r>
            <a:r>
              <a:rPr lang="en-US" altLang="en-US" baseline="30000" dirty="0"/>
              <a:t>th</a:t>
            </a:r>
            <a:r>
              <a:rPr lang="en-US" altLang="en-US" dirty="0"/>
              <a:t> Amendment. </a:t>
            </a:r>
          </a:p>
          <a:p>
            <a:r>
              <a:rPr lang="en-US" altLang="en-US" dirty="0"/>
              <a:t>Electronic filing has now grown to 88% of all tax returns.</a:t>
            </a:r>
          </a:p>
          <a:p>
            <a:r>
              <a:rPr lang="en-US" altLang="en-US" dirty="0"/>
              <a:t>Tax collections from individuals make up the largest part of total tax collections.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885595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first item on a Form 1040 is wages.  Wages include salaries, tips, and other items.  Taxpayers receive a Form W-2 from their employer at the end of the year.  This document lists the amount of wages received as well as other items, such as income tax withholdings, that will enable the taxpayer to file their tax return.</a:t>
            </a:r>
          </a:p>
          <a:p>
            <a:r>
              <a:rPr lang="en-US" altLang="en-US" dirty="0"/>
              <a:t>Interest income is another item that must be reported on an income tax return.</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206349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Unemployment compensation is, in effect, a payment in lieu of wages.  It is included as income on a tax return.</a:t>
            </a:r>
          </a:p>
          <a:p>
            <a:r>
              <a:rPr lang="en-US" altLang="en-US" dirty="0"/>
              <a:t>Taxpayers are allowed a deduction on line 8 of a Form 1040EZ.</a:t>
            </a:r>
          </a:p>
          <a:p>
            <a:r>
              <a:rPr lang="en-US" altLang="en-US" dirty="0"/>
              <a:t>Taxable income (line 10) is the total of all income minus the deduction from line 8. </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1707419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2402703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Taxpayers who have taxable income up to $100,000 will use the tax tables to determine the amount of tax liability.  These tables are easy to use and will reduce calculation errors.</a:t>
            </a:r>
          </a:p>
          <a:p>
            <a:r>
              <a:rPr lang="en-US" altLang="en-US" dirty="0"/>
              <a:t>If the taxable income is $100,000 or more, taxpayers use the tax rate schedules.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14</a:t>
            </a:fld>
            <a:endParaRPr lang="en-US"/>
          </a:p>
        </p:txBody>
      </p:sp>
    </p:spTree>
    <p:extLst>
      <p:ext uri="{BB962C8B-B14F-4D97-AF65-F5344CB8AC3E}">
        <p14:creationId xmlns:p14="http://schemas.microsoft.com/office/powerpoint/2010/main" val="187101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1487869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2239834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190002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Individuals who receive income from wages pay some or all of their tax liability throughout the year with “withholding payments” that are deducted from their paycheck. These withholding amounts are sent to the IRS and credited to the account of the taxpayer.</a:t>
            </a:r>
          </a:p>
          <a:p>
            <a:endParaRPr lang="en-US" altLang="en-US" dirty="0"/>
          </a:p>
          <a:p>
            <a:r>
              <a:rPr lang="en-US" altLang="en-US" dirty="0"/>
              <a:t>In a way, a tax return is the document used to “settle up” with the IRS at the end of the year.</a:t>
            </a:r>
          </a:p>
          <a:p>
            <a:r>
              <a:rPr lang="en-US" altLang="en-US" dirty="0"/>
              <a:t>A taxpayer has earned income.  Most taxpayers have wage income so they have already paid much of their liability.  When a taxpayer gets to the bottom of a 1040, he or she will either owe the IRS some additional money or will receive a refund for excess payments.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2436535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Individuals who receive income from wages pay some or all of their tax liability throughout the year with “withholding payments” that are deducted from their paycheck. These withholding amounts are sent to the IRS and credited to the account of the taxpayer.</a:t>
            </a:r>
          </a:p>
          <a:p>
            <a:endParaRPr lang="en-US" altLang="en-US" dirty="0"/>
          </a:p>
          <a:p>
            <a:r>
              <a:rPr lang="en-US" altLang="en-US" dirty="0"/>
              <a:t>In a way, a tax return is the document used to “settle up” with the IRS at the end of the year.</a:t>
            </a:r>
          </a:p>
          <a:p>
            <a:r>
              <a:rPr lang="en-US" altLang="en-US" dirty="0"/>
              <a:t>A taxpayer has earned income.  Most taxpayers have wage income so they have already paid much of their liability.  When a taxpayer gets to the bottom of a 1040, he or she will either owe the IRS some additional money or will receive a refund for excess payments.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583076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Although the Internal Revenue Code is a large and complex document, it is not always totally clear, it does not answer each and every situation, and it is subject to interpretation.  Tax authority is the body of law, regulation, court cases, and precedent that guide everyone in the practical application of the Internal Revenue Code.</a:t>
            </a:r>
          </a:p>
          <a:p>
            <a:r>
              <a:rPr lang="en-US" altLang="en-US" dirty="0"/>
              <a:t>The three types of primary tax authority are statutory, administrative, and judicial.</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2134738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Most taxes are calculated by multiplying a tax rate against a tax base.</a:t>
            </a:r>
          </a:p>
        </p:txBody>
      </p:sp>
      <p:sp>
        <p:nvSpPr>
          <p:cNvPr id="4" name="Slide Number Placeholder 3"/>
          <p:cNvSpPr>
            <a:spLocks noGrp="1"/>
          </p:cNvSpPr>
          <p:nvPr>
            <p:ph type="sldNum" sz="quarter" idx="10"/>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2068075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Statutory authority is derived from the 16</a:t>
            </a:r>
            <a:r>
              <a:rPr lang="en-US" altLang="en-US" baseline="30000" dirty="0"/>
              <a:t>th</a:t>
            </a:r>
            <a:r>
              <a:rPr lang="en-US" altLang="en-US" dirty="0"/>
              <a:t> amendment to the constitution, the Internal Revenue Code (the law), and the committee reports generated as part of the process of passing the law.</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2737132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Administrative sources of tax authority are derived from IRS Regulations, and IRS pronouncements such as Revenue Rulings, Revenue Procedures and the like.</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2147952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Courts also create tax authority when they rule on cases that are brought before them.  Taxpayers or the IRS can begin a case in one of three courts.  Cases can be appealed to higher courts.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270713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Depending on where a case begins, the appeal process can take slightly different routes.  Ultimately, the U.S. Supreme Court is the final court in any route.  The Supreme Court hears very few tax cases during a year.</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2717621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41471077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26</a:t>
            </a:fld>
            <a:endParaRPr lang="en-US"/>
          </a:p>
        </p:txBody>
      </p:sp>
    </p:spTree>
    <p:extLst>
      <p:ext uri="{BB962C8B-B14F-4D97-AF65-F5344CB8AC3E}">
        <p14:creationId xmlns:p14="http://schemas.microsoft.com/office/powerpoint/2010/main" val="1074876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27</a:t>
            </a:fld>
            <a:endParaRPr lang="en-US"/>
          </a:p>
        </p:txBody>
      </p:sp>
    </p:spTree>
    <p:extLst>
      <p:ext uri="{BB962C8B-B14F-4D97-AF65-F5344CB8AC3E}">
        <p14:creationId xmlns:p14="http://schemas.microsoft.com/office/powerpoint/2010/main" val="4260380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Circular 230 provides for standards of practice for all paid tax preparers.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28</a:t>
            </a:fld>
            <a:endParaRPr lang="en-US"/>
          </a:p>
        </p:txBody>
      </p:sp>
    </p:spTree>
    <p:extLst>
      <p:ext uri="{BB962C8B-B14F-4D97-AF65-F5344CB8AC3E}">
        <p14:creationId xmlns:p14="http://schemas.microsoft.com/office/powerpoint/2010/main" val="6368423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Failure to comply with Circular 230 will subject the paid preparer to numerous sanctions.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2755333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Circular 230 requires registration and establishes continuing education requirements.</a:t>
            </a:r>
          </a:p>
        </p:txBody>
      </p:sp>
      <p:sp>
        <p:nvSpPr>
          <p:cNvPr id="4" name="Slide Number Placeholder 3"/>
          <p:cNvSpPr>
            <a:spLocks noGrp="1"/>
          </p:cNvSpPr>
          <p:nvPr>
            <p:ph type="sldNum" sz="quarter" idx="10"/>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3713038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One tax rate structure is a progressive tax structure where the rate increases as the base increases.  The notion is that those with more can pay more.  Our income tax system is based on this idea.</a:t>
            </a:r>
          </a:p>
          <a:p>
            <a:r>
              <a:rPr lang="en-US" altLang="en-US" dirty="0"/>
              <a:t>Another structure is the proportional structure where the rate remains constant at all levels of tax base.  Sales taxes are such a type.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regressive rate structure is one in which the rate goes down as income goes up.  It is regressive because those with less income pay proportionally more. </a:t>
            </a:r>
          </a:p>
        </p:txBody>
      </p:sp>
      <p:sp>
        <p:nvSpPr>
          <p:cNvPr id="4" name="Slide Number Placeholder 3"/>
          <p:cNvSpPr>
            <a:spLocks noGrp="1"/>
          </p:cNvSpPr>
          <p:nvPr>
            <p:ph type="sldNum" sz="quarter" idx="10"/>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39243909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Circular 230 sets forth actions which a paid preparer must do.</a:t>
            </a:r>
          </a:p>
        </p:txBody>
      </p:sp>
      <p:sp>
        <p:nvSpPr>
          <p:cNvPr id="4" name="Slide Number Placeholder 3"/>
          <p:cNvSpPr>
            <a:spLocks noGrp="1"/>
          </p:cNvSpPr>
          <p:nvPr>
            <p:ph type="sldNum" sz="quarter" idx="10"/>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2317650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Circular 230 sets forth actions which a paid preparer must NOT do.</a:t>
            </a:r>
          </a:p>
        </p:txBody>
      </p:sp>
      <p:sp>
        <p:nvSpPr>
          <p:cNvPr id="4" name="Slide Number Placeholder 3"/>
          <p:cNvSpPr>
            <a:spLocks noGrp="1"/>
          </p:cNvSpPr>
          <p:nvPr>
            <p:ph type="sldNum" sz="quarter" idx="10"/>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910673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352726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 is important to clearly understand the difference between an average tax rate and a marginal tax rate.  They are seldom the same.</a:t>
            </a:r>
          </a:p>
          <a:p>
            <a:endParaRPr lang="en-US" altLang="en-US" dirty="0"/>
          </a:p>
          <a:p>
            <a:r>
              <a:rPr lang="en-US" altLang="en-US" dirty="0"/>
              <a:t>An average rate represents the arithmetic average.  It is the total tax divided by the total taxable income.  Some income may be taxed at a higher or lower rate, but this calculation determines the average over all the income.  As tax rate changes or income changes, the average will change.</a:t>
            </a:r>
          </a:p>
          <a:p>
            <a:endParaRPr lang="en-US" altLang="en-US" dirty="0"/>
          </a:p>
          <a:p>
            <a:r>
              <a:rPr lang="en-US" altLang="en-US" dirty="0"/>
              <a:t>The marginal rate is the rate that will be paid on the next dollar of income.  Refer to Table 1-2.  Because of our tax bracket system, the marginal rate stays constant and then makes a jump.  For example, a married couple with taxable income of $90,000 has a marginal rate of 22%.  If they earn $90,001 they will pay 22 cents on that additional dollar.  The marginal rate is also 25% for the next dollar, and the next dollar, and the next dollar.  In fact, the marginal rate remains the same until they get to $165,001.  At that point, the very last dollar is taxed at 24%.  </a:t>
            </a:r>
          </a:p>
        </p:txBody>
      </p:sp>
      <p:sp>
        <p:nvSpPr>
          <p:cNvPr id="4" name="Slide Number Placeholder 3"/>
          <p:cNvSpPr>
            <a:spLocks noGrp="1"/>
          </p:cNvSpPr>
          <p:nvPr>
            <p:ph type="sldNum" sz="quarter" idx="10"/>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112204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This is the basic income tax formula.  All individual income tax returns are based on this formula.  As the complexity of the tax situation of an individual increases, this formula becomes more complicated, but the basic structure remains the same.  We will show you a more complex formula in chapter 2.</a:t>
            </a:r>
          </a:p>
        </p:txBody>
      </p:sp>
      <p:sp>
        <p:nvSpPr>
          <p:cNvPr id="4" name="Slide Number Placeholder 3"/>
          <p:cNvSpPr>
            <a:spLocks noGrp="1"/>
          </p:cNvSpPr>
          <p:nvPr>
            <p:ph type="sldNum" sz="quarter" idx="10"/>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1832292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3976661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3999069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There is one tax forms on which a taxpayer can report their income and deductions to the Internal Revenue Service – Form 1040.  There are also six Schedules that apply to a Form 1040.  Taxpayers will use between zero and six of the Schedules, depending on the complexity of their tax return.</a:t>
            </a:r>
          </a:p>
        </p:txBody>
      </p:sp>
      <p:sp>
        <p:nvSpPr>
          <p:cNvPr id="4" name="Slide Number Placeholder 3"/>
          <p:cNvSpPr>
            <a:spLocks noGrp="1"/>
          </p:cNvSpPr>
          <p:nvPr>
            <p:ph type="sldNum" sz="quarter" idx="10"/>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3395934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a:t>
            </a:r>
            <a:fld id="{6F94BB01-2447-4377-8194-F82F4D072C18}" type="slidenum">
              <a:rPr lang="en-US" smtClean="0"/>
              <a:pPr lvl="0"/>
              <a:t>‹#›</a:t>
            </a:fld>
            <a:endParaRPr lang="en-US" dirty="0"/>
          </a:p>
        </p:txBody>
      </p:sp>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a:t>
            </a:r>
            <a:fld id="{6F94BB01-2447-4377-8194-F82F4D072C18}" type="slidenum">
              <a:rPr lang="en-US" smtClean="0"/>
              <a:pPr lvl="0"/>
              <a:t>‹#›</a:t>
            </a:fld>
            <a:endParaRPr lang="en-US" dirty="0"/>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1-</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br>
              <a:rPr lang="en-US" sz="3200" dirty="0"/>
            </a:br>
            <a:r>
              <a:rPr lang="en-US" sz="2800" dirty="0"/>
              <a:t>2019 Edition</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248845"/>
            <a:ext cx="5031509" cy="3274711"/>
          </a:xfrm>
        </p:spPr>
        <p:txBody>
          <a:bodyPr>
            <a:normAutofit/>
          </a:bodyPr>
          <a:lstStyle/>
          <a:p>
            <a:pPr marL="0" indent="0">
              <a:buNone/>
            </a:pPr>
            <a:r>
              <a:rPr lang="en-US" altLang="en-US" sz="4000" b="1" dirty="0">
                <a:ea typeface="Calibri" pitchFamily="34" charset="0"/>
                <a:cs typeface="Calibri" pitchFamily="34" charset="0"/>
              </a:rPr>
              <a:t>Chapter 1</a:t>
            </a:r>
          </a:p>
          <a:p>
            <a:r>
              <a:rPr lang="en-US" altLang="en-US" sz="3600" dirty="0"/>
              <a:t>Introduction to Taxation, the Income Tax Formula, and Form 1040</a:t>
            </a:r>
            <a:endParaRPr lang="en-US" sz="3600" dirty="0"/>
          </a:p>
        </p:txBody>
      </p:sp>
      <p:pic>
        <p:nvPicPr>
          <p:cNvPr id="6" name="Picture 5" descr="McGraw Hill Educatio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Components of Form 1040 </a:t>
            </a:r>
            <a:r>
              <a:rPr lang="en-US" altLang="en-US" sz="1800" dirty="0"/>
              <a:t>1 of 3</a:t>
            </a:r>
          </a:p>
        </p:txBody>
      </p:sp>
      <p:sp>
        <p:nvSpPr>
          <p:cNvPr id="2" name="Content Placeholder 1"/>
          <p:cNvSpPr>
            <a:spLocks noGrp="1"/>
          </p:cNvSpPr>
          <p:nvPr>
            <p:ph sz="quarter" idx="10"/>
          </p:nvPr>
        </p:nvSpPr>
        <p:spPr>
          <a:xfrm>
            <a:off x="457200" y="1600200"/>
            <a:ext cx="8458200" cy="4724401"/>
          </a:xfrm>
        </p:spPr>
        <p:txBody>
          <a:bodyPr>
            <a:noAutofit/>
          </a:bodyPr>
          <a:lstStyle/>
          <a:p>
            <a:pPr>
              <a:buSzPct val="100000"/>
            </a:pPr>
            <a:r>
              <a:rPr lang="en-US" altLang="en-US" dirty="0"/>
              <a:t>Taxpayers annually file a tax return using </a:t>
            </a:r>
          </a:p>
          <a:p>
            <a:pPr marL="342900" lvl="1" indent="-342900"/>
            <a:r>
              <a:rPr lang="en-US" altLang="en-US" dirty="0"/>
              <a:t>Form 1040</a:t>
            </a:r>
          </a:p>
          <a:p>
            <a:pPr marL="342900" lvl="1" indent="-342900"/>
            <a:r>
              <a:rPr lang="en-US" altLang="en-US" dirty="0"/>
              <a:t>Plus: zero to six of Schedules 1-6.  Some taxpayers will not use any Schedules, some will use six, and others will use something in between.</a:t>
            </a:r>
          </a:p>
          <a:p>
            <a:pPr>
              <a:buSzPct val="100000"/>
            </a:pPr>
            <a:r>
              <a:rPr lang="en-US" altLang="en-US" dirty="0"/>
              <a:t>The Forms and schedules all follow the basic income tax formula</a:t>
            </a:r>
          </a:p>
          <a:p>
            <a:pPr marL="342900" lvl="1" indent="-342900">
              <a:buSzPct val="100000"/>
            </a:pPr>
            <a:r>
              <a:rPr lang="en-US" altLang="en-US" dirty="0"/>
              <a:t>One or more Schedules are used as the tax return becomes more complex.</a:t>
            </a:r>
          </a:p>
        </p:txBody>
      </p:sp>
    </p:spTree>
    <p:extLst>
      <p:ext uri="{BB962C8B-B14F-4D97-AF65-F5344CB8AC3E}">
        <p14:creationId xmlns:p14="http://schemas.microsoft.com/office/powerpoint/2010/main" val="2930187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Components of Form 1040 </a:t>
            </a:r>
            <a:r>
              <a:rPr lang="en-US" altLang="en-US" sz="1800" dirty="0"/>
              <a:t>2 of 3</a:t>
            </a:r>
          </a:p>
        </p:txBody>
      </p:sp>
      <p:sp>
        <p:nvSpPr>
          <p:cNvPr id="2" name="Content Placeholder 1"/>
          <p:cNvSpPr>
            <a:spLocks noGrp="1"/>
          </p:cNvSpPr>
          <p:nvPr>
            <p:ph sz="quarter" idx="10"/>
          </p:nvPr>
        </p:nvSpPr>
        <p:spPr>
          <a:xfrm>
            <a:off x="457200" y="1600200"/>
            <a:ext cx="8458200" cy="4724401"/>
          </a:xfrm>
        </p:spPr>
        <p:txBody>
          <a:bodyPr>
            <a:noAutofit/>
          </a:bodyPr>
          <a:lstStyle/>
          <a:p>
            <a:pPr>
              <a:buSzPct val="100000"/>
            </a:pPr>
            <a:r>
              <a:rPr lang="en-US" altLang="en-US" dirty="0"/>
              <a:t>Wages include salaries, tips, commissions, bonuses, severance pay, sick pay, meals and lodging, fringe benefits, etc.</a:t>
            </a:r>
          </a:p>
          <a:p>
            <a:pPr marL="457200" lvl="1" indent="-457200"/>
            <a:r>
              <a:rPr lang="en-US" altLang="en-US" dirty="0"/>
              <a:t>Employees receive a Form W-2 indicating total wage income in box 1</a:t>
            </a:r>
          </a:p>
          <a:p>
            <a:pPr>
              <a:buSzPct val="100000"/>
            </a:pPr>
            <a:r>
              <a:rPr lang="en-US" altLang="en-US" dirty="0"/>
              <a:t>Interest income is taxable unless specifically exempt </a:t>
            </a:r>
          </a:p>
          <a:p>
            <a:pPr marL="457200" lvl="1" indent="-457200"/>
            <a:r>
              <a:rPr lang="en-US" altLang="en-US" dirty="0"/>
              <a:t>Interest income reported on Form 1099-INT</a:t>
            </a:r>
          </a:p>
        </p:txBody>
      </p:sp>
    </p:spTree>
    <p:extLst>
      <p:ext uri="{BB962C8B-B14F-4D97-AF65-F5344CB8AC3E}">
        <p14:creationId xmlns:p14="http://schemas.microsoft.com/office/powerpoint/2010/main" val="337935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Components of Form 1040 </a:t>
            </a:r>
            <a:r>
              <a:rPr lang="en-US" altLang="en-US" sz="1800" dirty="0"/>
              <a:t>3 of 3</a:t>
            </a:r>
          </a:p>
        </p:txBody>
      </p:sp>
      <p:sp>
        <p:nvSpPr>
          <p:cNvPr id="2" name="Content Placeholder 1"/>
          <p:cNvSpPr>
            <a:spLocks noGrp="1"/>
          </p:cNvSpPr>
          <p:nvPr>
            <p:ph sz="quarter" idx="10"/>
          </p:nvPr>
        </p:nvSpPr>
        <p:spPr>
          <a:xfrm>
            <a:off x="457200" y="1600200"/>
            <a:ext cx="8458200" cy="4724401"/>
          </a:xfrm>
        </p:spPr>
        <p:txBody>
          <a:bodyPr>
            <a:noAutofit/>
          </a:bodyPr>
          <a:lstStyle/>
          <a:p>
            <a:pPr>
              <a:buSzPct val="100000"/>
            </a:pPr>
            <a:r>
              <a:rPr lang="en-US" altLang="en-US" dirty="0"/>
              <a:t>Unemployment compensation is taxable</a:t>
            </a:r>
          </a:p>
          <a:p>
            <a:pPr marL="457200" lvl="1" indent="-457200"/>
            <a:r>
              <a:rPr lang="en-US" altLang="en-US" dirty="0"/>
              <a:t>Reported on Form 1099-G </a:t>
            </a:r>
          </a:p>
          <a:p>
            <a:pPr>
              <a:buSzPct val="100000"/>
            </a:pPr>
            <a:r>
              <a:rPr lang="en-US" altLang="en-US" dirty="0"/>
              <a:t>The Standard Deduction is shown on line 8</a:t>
            </a:r>
          </a:p>
          <a:p>
            <a:pPr marL="457200" lvl="1" indent="-457200"/>
            <a:r>
              <a:rPr lang="en-US" altLang="en-US" dirty="0"/>
              <a:t>$12,000 for single, $24,000 for married</a:t>
            </a:r>
          </a:p>
          <a:p>
            <a:pPr>
              <a:buSzPct val="100000"/>
            </a:pPr>
            <a:r>
              <a:rPr lang="en-US" altLang="en-US" dirty="0"/>
              <a:t>Total income minus permitted deductions equals Taxable Income (line 10)</a:t>
            </a:r>
          </a:p>
        </p:txBody>
      </p:sp>
    </p:spTree>
    <p:extLst>
      <p:ext uri="{BB962C8B-B14F-4D97-AF65-F5344CB8AC3E}">
        <p14:creationId xmlns:p14="http://schemas.microsoft.com/office/powerpoint/2010/main" val="851585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Components of Form 1040 Concept Check 1-3</a:t>
            </a:r>
          </a:p>
        </p:txBody>
      </p:sp>
      <p:sp>
        <p:nvSpPr>
          <p:cNvPr id="2" name="Content Placeholder 1"/>
          <p:cNvSpPr>
            <a:spLocks noGrp="1"/>
          </p:cNvSpPr>
          <p:nvPr>
            <p:ph sz="quarter" idx="10"/>
          </p:nvPr>
        </p:nvSpPr>
        <p:spPr>
          <a:xfrm>
            <a:off x="457200" y="1600200"/>
            <a:ext cx="8458200" cy="4724401"/>
          </a:xfrm>
        </p:spPr>
        <p:txBody>
          <a:bodyPr>
            <a:noAutofit/>
          </a:bodyPr>
          <a:lstStyle/>
          <a:p>
            <a:pPr marL="457200" indent="-457200">
              <a:lnSpc>
                <a:spcPct val="110000"/>
              </a:lnSpc>
              <a:spcBef>
                <a:spcPts val="624"/>
              </a:spcBef>
              <a:buFont typeface="+mj-lt"/>
              <a:buAutoNum type="arabicPeriod"/>
            </a:pPr>
            <a:r>
              <a:rPr lang="en-US" altLang="en-US" i="1" dirty="0"/>
              <a:t>Only certain types of income are reported on the face of page 2,Form 1040EZ. They are ________.</a:t>
            </a:r>
          </a:p>
          <a:p>
            <a:pPr>
              <a:lnSpc>
                <a:spcPct val="110000"/>
              </a:lnSpc>
              <a:spcBef>
                <a:spcPts val="624"/>
              </a:spcBef>
              <a:spcAft>
                <a:spcPts val="2400"/>
              </a:spcAft>
            </a:pPr>
            <a:r>
              <a:rPr lang="en-US" altLang="en-US" b="1" i="1" dirty="0"/>
              <a:t>Wages, interest</a:t>
            </a:r>
          </a:p>
          <a:p>
            <a:pPr marL="514350" indent="-514350">
              <a:lnSpc>
                <a:spcPct val="110000"/>
              </a:lnSpc>
              <a:spcBef>
                <a:spcPts val="624"/>
              </a:spcBef>
              <a:buFont typeface="+mj-lt"/>
              <a:buAutoNum type="arabicPeriod" startAt="2"/>
            </a:pPr>
            <a:r>
              <a:rPr lang="en-US" altLang="en-US" i="1" dirty="0"/>
              <a:t>Unemployment compensation is reported to the taxpayer on a Form ______.</a:t>
            </a:r>
          </a:p>
          <a:p>
            <a:pPr marL="457200" indent="-457200">
              <a:lnSpc>
                <a:spcPct val="110000"/>
              </a:lnSpc>
              <a:spcBef>
                <a:spcPts val="624"/>
              </a:spcBef>
            </a:pPr>
            <a:r>
              <a:rPr lang="en-US" altLang="en-US" b="1" i="1" dirty="0"/>
              <a:t>Form 1099-G</a:t>
            </a:r>
          </a:p>
        </p:txBody>
      </p:sp>
    </p:spTree>
    <p:extLst>
      <p:ext uri="{BB962C8B-B14F-4D97-AF65-F5344CB8AC3E}">
        <p14:creationId xmlns:p14="http://schemas.microsoft.com/office/powerpoint/2010/main" val="514680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#4: Calculation of Tax </a:t>
            </a:r>
            <a:r>
              <a:rPr lang="en-US" altLang="en-US" sz="1800" dirty="0"/>
              <a:t>1 of 2</a:t>
            </a:r>
          </a:p>
        </p:txBody>
      </p:sp>
      <p:sp>
        <p:nvSpPr>
          <p:cNvPr id="2" name="Content Placeholder 1"/>
          <p:cNvSpPr>
            <a:spLocks noGrp="1"/>
          </p:cNvSpPr>
          <p:nvPr>
            <p:ph sz="quarter" idx="10"/>
          </p:nvPr>
        </p:nvSpPr>
        <p:spPr>
          <a:xfrm>
            <a:off x="457200" y="1600200"/>
            <a:ext cx="8458200" cy="4724401"/>
          </a:xfrm>
        </p:spPr>
        <p:txBody>
          <a:bodyPr>
            <a:noAutofit/>
          </a:bodyPr>
          <a:lstStyle/>
          <a:p>
            <a:pPr>
              <a:spcAft>
                <a:spcPts val="600"/>
              </a:spcAft>
              <a:buSzPct val="100000"/>
            </a:pPr>
            <a:r>
              <a:rPr lang="en-US" altLang="en-US" dirty="0"/>
              <a:t>For taxable income up to $100,000, use tax tables (printed in Appendix D and in the instructions to Form 1040, available on the IRS website) </a:t>
            </a:r>
          </a:p>
          <a:p>
            <a:pPr>
              <a:spcAft>
                <a:spcPts val="600"/>
              </a:spcAft>
              <a:buSzPct val="100000"/>
            </a:pPr>
            <a:r>
              <a:rPr lang="en-US" altLang="en-US" dirty="0"/>
              <a:t>Tax rate schedules are used for higher income (printed in Appendix F)</a:t>
            </a:r>
          </a:p>
          <a:p>
            <a:pPr>
              <a:spcAft>
                <a:spcPts val="600"/>
              </a:spcAft>
              <a:buSzPct val="100000"/>
            </a:pPr>
            <a:r>
              <a:rPr lang="en-US" altLang="en-US" dirty="0"/>
              <a:t>Tax tables calculate tax at the midpoint of the income range on the table</a:t>
            </a:r>
          </a:p>
          <a:p>
            <a:pPr>
              <a:buSzPct val="100000"/>
            </a:pPr>
            <a:r>
              <a:rPr lang="en-US" altLang="en-US" dirty="0"/>
              <a:t>Tax rate schedules calculate tax precisely</a:t>
            </a:r>
          </a:p>
        </p:txBody>
      </p:sp>
    </p:spTree>
    <p:extLst>
      <p:ext uri="{BB962C8B-B14F-4D97-AF65-F5344CB8AC3E}">
        <p14:creationId xmlns:p14="http://schemas.microsoft.com/office/powerpoint/2010/main" val="3644618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#4: Calculation of Tax </a:t>
            </a:r>
            <a:r>
              <a:rPr lang="en-US" altLang="en-US" sz="1800" dirty="0"/>
              <a:t>2 of 2</a:t>
            </a:r>
          </a:p>
        </p:txBody>
      </p:sp>
      <p:sp>
        <p:nvSpPr>
          <p:cNvPr id="2" name="Content Placeholder 1"/>
          <p:cNvSpPr>
            <a:spLocks noGrp="1"/>
          </p:cNvSpPr>
          <p:nvPr>
            <p:ph sz="quarter" idx="10"/>
          </p:nvPr>
        </p:nvSpPr>
        <p:spPr>
          <a:xfrm>
            <a:off x="457200" y="1600200"/>
            <a:ext cx="8458200" cy="4724401"/>
          </a:xfrm>
        </p:spPr>
        <p:txBody>
          <a:bodyPr>
            <a:noAutofit/>
          </a:bodyPr>
          <a:lstStyle/>
          <a:p>
            <a:pPr>
              <a:buSzPct val="100000"/>
            </a:pPr>
            <a:r>
              <a:rPr lang="en-US" altLang="en-US" dirty="0"/>
              <a:t>Taxpayers must have qualified health insurance, qualify for an exemption, or pay a shared responsibility tax.</a:t>
            </a:r>
          </a:p>
          <a:p>
            <a:pPr>
              <a:buSzPct val="100000"/>
            </a:pPr>
            <a:r>
              <a:rPr lang="en-US" altLang="en-US" dirty="0"/>
              <a:t>Tax is the </a:t>
            </a:r>
            <a:r>
              <a:rPr lang="en-US" altLang="en-US" u="sng" dirty="0"/>
              <a:t>greater</a:t>
            </a:r>
            <a:r>
              <a:rPr lang="en-US" altLang="en-US" dirty="0"/>
              <a:t> of</a:t>
            </a:r>
          </a:p>
          <a:p>
            <a:pPr marL="457200" lvl="1" indent="-457200"/>
            <a:r>
              <a:rPr lang="en-US" altLang="en-US" dirty="0"/>
              <a:t>2.5% of household income greater than a tax return filing threshold shown on page 1-13, or</a:t>
            </a:r>
          </a:p>
          <a:p>
            <a:pPr marL="457200" lvl="1" indent="-457200"/>
            <a:r>
              <a:rPr lang="en-US" altLang="en-US" dirty="0"/>
              <a:t>$695 per adult, $347.50 per child, limited to $2,085 per household.</a:t>
            </a:r>
          </a:p>
          <a:p>
            <a:pPr>
              <a:buSzPct val="100000"/>
            </a:pPr>
            <a:r>
              <a:rPr lang="en-US" altLang="en-US" dirty="0"/>
              <a:t>Reported on line 11 of Form 1040, Schedule 4, line 61</a:t>
            </a:r>
          </a:p>
        </p:txBody>
      </p:sp>
    </p:spTree>
    <p:extLst>
      <p:ext uri="{BB962C8B-B14F-4D97-AF65-F5344CB8AC3E}">
        <p14:creationId xmlns:p14="http://schemas.microsoft.com/office/powerpoint/2010/main" val="1426569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#4: Calculation of Tax Concept Check 1-4 </a:t>
            </a:r>
            <a:r>
              <a:rPr lang="en-US" altLang="en-US" sz="1800" dirty="0"/>
              <a:t>1 of 2</a:t>
            </a:r>
          </a:p>
        </p:txBody>
      </p:sp>
      <p:sp>
        <p:nvSpPr>
          <p:cNvPr id="2" name="Content Placeholder 1"/>
          <p:cNvSpPr>
            <a:spLocks noGrp="1"/>
          </p:cNvSpPr>
          <p:nvPr>
            <p:ph sz="quarter" idx="10"/>
          </p:nvPr>
        </p:nvSpPr>
        <p:spPr>
          <a:xfrm>
            <a:off x="457200" y="1600200"/>
            <a:ext cx="8458200" cy="4724401"/>
          </a:xfrm>
        </p:spPr>
        <p:txBody>
          <a:bodyPr>
            <a:noAutofit/>
          </a:bodyPr>
          <a:lstStyle/>
          <a:p>
            <a:pPr marL="457200" indent="-457200">
              <a:buFont typeface="+mj-lt"/>
              <a:buAutoNum type="arabicPeriod"/>
            </a:pPr>
            <a:r>
              <a:rPr lang="en-US" altLang="en-US" i="1" dirty="0"/>
              <a:t>Taxpayers with taxable income under $100,000 </a:t>
            </a:r>
            <a:r>
              <a:rPr lang="en-US" altLang="en-US" b="1" i="1" dirty="0"/>
              <a:t>must</a:t>
            </a:r>
            <a:r>
              <a:rPr lang="en-US" altLang="en-US" i="1" dirty="0"/>
              <a:t> calculate their tax liability using the tax tables.</a:t>
            </a:r>
          </a:p>
          <a:p>
            <a:pPr>
              <a:spcAft>
                <a:spcPts val="1800"/>
              </a:spcAft>
            </a:pPr>
            <a:r>
              <a:rPr lang="en-US" altLang="en-US" b="1" i="1" dirty="0"/>
              <a:t>True</a:t>
            </a:r>
          </a:p>
          <a:p>
            <a:pPr marL="457200" indent="-457200">
              <a:buFont typeface="+mj-lt"/>
              <a:buAutoNum type="arabicPeriod" startAt="2"/>
            </a:pPr>
            <a:r>
              <a:rPr lang="en-US" altLang="en-US" i="1" dirty="0"/>
              <a:t>Refer to the tax tables. What is the tax liability of a married couple with taxable income of $93,262?</a:t>
            </a:r>
          </a:p>
          <a:p>
            <a:r>
              <a:rPr lang="en-US" altLang="en-US" b="1" i="1" dirty="0"/>
              <a:t>$12,400</a:t>
            </a:r>
          </a:p>
        </p:txBody>
      </p:sp>
    </p:spTree>
    <p:extLst>
      <p:ext uri="{BB962C8B-B14F-4D97-AF65-F5344CB8AC3E}">
        <p14:creationId xmlns:p14="http://schemas.microsoft.com/office/powerpoint/2010/main" val="2127868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#4: Calculation of Tax Concept Check 1-4 </a:t>
            </a:r>
            <a:r>
              <a:rPr lang="en-US" altLang="en-US" sz="1800" dirty="0"/>
              <a:t>2 of 2</a:t>
            </a:r>
          </a:p>
        </p:txBody>
      </p:sp>
      <p:sp>
        <p:nvSpPr>
          <p:cNvPr id="2" name="Content Placeholder 1"/>
          <p:cNvSpPr>
            <a:spLocks noGrp="1"/>
          </p:cNvSpPr>
          <p:nvPr>
            <p:ph sz="quarter" idx="10"/>
          </p:nvPr>
        </p:nvSpPr>
        <p:spPr>
          <a:xfrm>
            <a:off x="457200" y="1600200"/>
            <a:ext cx="8458200" cy="4724401"/>
          </a:xfrm>
        </p:spPr>
        <p:txBody>
          <a:bodyPr>
            <a:noAutofit/>
          </a:bodyPr>
          <a:lstStyle/>
          <a:p>
            <a:pPr marL="457200" indent="-457200">
              <a:lnSpc>
                <a:spcPct val="120000"/>
              </a:lnSpc>
              <a:buFont typeface="+mj-lt"/>
              <a:buAutoNum type="arabicPeriod" startAt="3"/>
            </a:pPr>
            <a:r>
              <a:rPr lang="en-US" altLang="en-US" sz="2200" i="1" dirty="0"/>
              <a:t>Using the tax rate schedule in Table 1-2, determine the tax liability (to the nearest penny) for a married couple with taxable income of $93,262.</a:t>
            </a:r>
          </a:p>
          <a:p>
            <a:pPr>
              <a:lnSpc>
                <a:spcPct val="120000"/>
              </a:lnSpc>
              <a:spcAft>
                <a:spcPts val="2400"/>
              </a:spcAft>
            </a:pPr>
            <a:r>
              <a:rPr lang="en-US" altLang="en-US" sz="2200" b="1" i="1" dirty="0"/>
              <a:t>$12,396.64</a:t>
            </a:r>
          </a:p>
          <a:p>
            <a:pPr marL="457200" indent="-457200">
              <a:lnSpc>
                <a:spcPct val="120000"/>
              </a:lnSpc>
              <a:buFont typeface="+mj-lt"/>
              <a:buAutoNum type="arabicPeriod" startAt="4"/>
            </a:pPr>
            <a:r>
              <a:rPr lang="en-US" altLang="en-US" sz="2200" i="1" dirty="0"/>
              <a:t>Taxpayers who do not have qualifying health care coverage must pay a shared responsibility payment of 2.5% of household income.</a:t>
            </a:r>
          </a:p>
          <a:p>
            <a:pPr>
              <a:lnSpc>
                <a:spcPct val="120000"/>
              </a:lnSpc>
            </a:pPr>
            <a:r>
              <a:rPr lang="en-US" altLang="en-US" sz="2200" b="1" i="1" dirty="0"/>
              <a:t>False. The payment is the greater of 2.5% or a flat dollar amount based on the number of family members</a:t>
            </a:r>
          </a:p>
        </p:txBody>
      </p:sp>
    </p:spTree>
    <p:extLst>
      <p:ext uri="{BB962C8B-B14F-4D97-AF65-F5344CB8AC3E}">
        <p14:creationId xmlns:p14="http://schemas.microsoft.com/office/powerpoint/2010/main" val="1122483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Tax Payments</a:t>
            </a:r>
          </a:p>
        </p:txBody>
      </p:sp>
      <p:sp>
        <p:nvSpPr>
          <p:cNvPr id="2" name="Content Placeholder 1"/>
          <p:cNvSpPr>
            <a:spLocks noGrp="1"/>
          </p:cNvSpPr>
          <p:nvPr>
            <p:ph sz="quarter" idx="10"/>
          </p:nvPr>
        </p:nvSpPr>
        <p:spPr>
          <a:xfrm>
            <a:off x="381000" y="1459230"/>
            <a:ext cx="8686800" cy="5017770"/>
          </a:xfrm>
        </p:spPr>
        <p:txBody>
          <a:bodyPr>
            <a:noAutofit/>
          </a:bodyPr>
          <a:lstStyle/>
          <a:p>
            <a:pPr>
              <a:buSzPct val="100000"/>
            </a:pPr>
            <a:r>
              <a:rPr lang="en-US" altLang="en-US" sz="2400" dirty="0"/>
              <a:t>Tax liability is generally paid throughout the year through withholding tax payments deducted from wages</a:t>
            </a:r>
          </a:p>
          <a:p>
            <a:pPr marL="342900" lvl="1" indent="-342900"/>
            <a:r>
              <a:rPr lang="en-US" altLang="en-US" sz="2400" dirty="0"/>
              <a:t>Also reported on W-2</a:t>
            </a:r>
          </a:p>
          <a:p>
            <a:pPr>
              <a:buSzPct val="100000"/>
            </a:pPr>
            <a:r>
              <a:rPr lang="en-US" altLang="en-US" sz="2400" dirty="0"/>
              <a:t>Low income taxpayers may be eligible for the Earned Income Credit</a:t>
            </a:r>
          </a:p>
          <a:p>
            <a:pPr marL="342900" lvl="1" indent="-342900"/>
            <a:r>
              <a:rPr lang="en-US" altLang="en-US" sz="2400" dirty="0"/>
              <a:t>Discussed in chapter 9 with other credits</a:t>
            </a:r>
          </a:p>
          <a:p>
            <a:pPr>
              <a:buSzPct val="100000"/>
            </a:pPr>
            <a:r>
              <a:rPr lang="en-US" altLang="en-US" sz="2400" dirty="0"/>
              <a:t>A tax return is also used to “settle up” with the IRS at the end of the year.</a:t>
            </a:r>
          </a:p>
          <a:p>
            <a:pPr>
              <a:buSzPct val="100000"/>
            </a:pPr>
            <a:r>
              <a:rPr lang="en-US" altLang="en-US" sz="2400" dirty="0"/>
              <a:t>When filing a tax return, taxpayers will either </a:t>
            </a:r>
          </a:p>
          <a:p>
            <a:pPr marL="342900" lvl="1" indent="-342900"/>
            <a:r>
              <a:rPr lang="en-US" altLang="en-US" sz="2400" dirty="0"/>
              <a:t>Owe the IRS (tax liability &gt; payments)</a:t>
            </a:r>
          </a:p>
          <a:p>
            <a:pPr marL="342900" lvl="1" indent="-342900"/>
            <a:r>
              <a:rPr lang="en-US" altLang="en-US" sz="2400" dirty="0"/>
              <a:t>Receive a refund (tax liability &lt; payments) </a:t>
            </a:r>
          </a:p>
        </p:txBody>
      </p:sp>
    </p:spTree>
    <p:extLst>
      <p:ext uri="{BB962C8B-B14F-4D97-AF65-F5344CB8AC3E}">
        <p14:creationId xmlns:p14="http://schemas.microsoft.com/office/powerpoint/2010/main" val="308691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#3: Tax Payments Concept Check 1-5</a:t>
            </a:r>
          </a:p>
        </p:txBody>
      </p:sp>
      <p:sp>
        <p:nvSpPr>
          <p:cNvPr id="2" name="Content Placeholder 1"/>
          <p:cNvSpPr>
            <a:spLocks noGrp="1"/>
          </p:cNvSpPr>
          <p:nvPr>
            <p:ph sz="quarter" idx="10"/>
          </p:nvPr>
        </p:nvSpPr>
        <p:spPr>
          <a:xfrm>
            <a:off x="457200" y="1600200"/>
            <a:ext cx="8610600" cy="4876800"/>
          </a:xfrm>
        </p:spPr>
        <p:txBody>
          <a:bodyPr>
            <a:noAutofit/>
          </a:bodyPr>
          <a:lstStyle/>
          <a:p>
            <a:pPr marL="457200" indent="-457200">
              <a:buFont typeface="+mj-lt"/>
              <a:buAutoNum type="arabicPeriod"/>
            </a:pPr>
            <a:r>
              <a:rPr lang="en-US" altLang="en-US" sz="2400" i="1" dirty="0"/>
              <a:t>Taxpayers pay all of their tax liability when they file their tax returns.  </a:t>
            </a:r>
          </a:p>
          <a:p>
            <a:r>
              <a:rPr lang="en-US" altLang="en-US" sz="2400" b="1" i="1" dirty="0"/>
              <a:t>False</a:t>
            </a:r>
          </a:p>
          <a:p>
            <a:pPr marL="457200" indent="-457200">
              <a:buFont typeface="+mj-lt"/>
              <a:buAutoNum type="arabicPeriod" startAt="2"/>
            </a:pPr>
            <a:r>
              <a:rPr lang="en-US" altLang="en-US" sz="2400" i="1" dirty="0"/>
              <a:t>Bret’s tax liability is $15,759. His employer withheld $15,367 from his wages. When Bret files his tax return, will he be required to pay or will he get a refund? What will be the amount of payment or refund?</a:t>
            </a:r>
          </a:p>
          <a:p>
            <a:r>
              <a:rPr lang="en-US" altLang="en-US" sz="2400" b="1" i="1" dirty="0"/>
              <a:t>Required to pay, $392</a:t>
            </a:r>
          </a:p>
          <a:p>
            <a:pPr marL="457200" indent="-457200">
              <a:buFont typeface="+mj-lt"/>
              <a:buAutoNum type="arabicPeriod" startAt="3"/>
            </a:pPr>
            <a:r>
              <a:rPr lang="en-US" altLang="en-US" sz="2400" i="1" dirty="0"/>
              <a:t>An Earned Income Credit will increase the amount of tax liability.</a:t>
            </a:r>
          </a:p>
          <a:p>
            <a:r>
              <a:rPr lang="en-US" altLang="en-US" sz="2400" b="1" i="1" dirty="0"/>
              <a:t>False</a:t>
            </a:r>
          </a:p>
        </p:txBody>
      </p:sp>
    </p:spTree>
    <p:extLst>
      <p:ext uri="{BB962C8B-B14F-4D97-AF65-F5344CB8AC3E}">
        <p14:creationId xmlns:p14="http://schemas.microsoft.com/office/powerpoint/2010/main" val="3434332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40970"/>
            <a:ext cx="8229600" cy="1383030"/>
          </a:xfrm>
        </p:spPr>
        <p:txBody>
          <a:bodyPr>
            <a:normAutofit/>
          </a:bodyPr>
          <a:lstStyle/>
          <a:p>
            <a:r>
              <a:rPr lang="en-US" altLang="en-US" sz="3200" dirty="0"/>
              <a:t>Introduction</a:t>
            </a:r>
            <a:endParaRPr lang="en-US" sz="3200" dirty="0"/>
          </a:p>
        </p:txBody>
      </p:sp>
      <p:sp>
        <p:nvSpPr>
          <p:cNvPr id="2" name="Content Placeholder 1"/>
          <p:cNvSpPr>
            <a:spLocks noGrp="1"/>
          </p:cNvSpPr>
          <p:nvPr>
            <p:ph sz="quarter" idx="10"/>
          </p:nvPr>
        </p:nvSpPr>
        <p:spPr>
          <a:xfrm>
            <a:off x="457200" y="1676400"/>
            <a:ext cx="8458200" cy="4648200"/>
          </a:xfrm>
        </p:spPr>
        <p:txBody>
          <a:bodyPr>
            <a:noAutofit/>
          </a:bodyPr>
          <a:lstStyle/>
          <a:p>
            <a:pPr>
              <a:spcBef>
                <a:spcPts val="624"/>
              </a:spcBef>
            </a:pPr>
            <a:r>
              <a:rPr lang="en-US" altLang="en-US" sz="2200" dirty="0"/>
              <a:t>An income tax was first enacted in 1861 and repealed after the Civil War ended</a:t>
            </a:r>
          </a:p>
          <a:p>
            <a:pPr>
              <a:spcBef>
                <a:spcPts val="624"/>
              </a:spcBef>
            </a:pPr>
            <a:r>
              <a:rPr lang="en-US" altLang="en-US" sz="2200" dirty="0"/>
              <a:t>An income tax law was passed in 1894 and was rejected by the Supreme Court in 1895.</a:t>
            </a:r>
          </a:p>
          <a:p>
            <a:pPr>
              <a:spcBef>
                <a:spcPts val="624"/>
              </a:spcBef>
            </a:pPr>
            <a:r>
              <a:rPr lang="en-US" altLang="en-US" sz="2200" dirty="0"/>
              <a:t>Sixteenth Amendment to the Constitution was passed in 1913</a:t>
            </a:r>
          </a:p>
          <a:p>
            <a:pPr marL="457200" lvl="1" indent="-457200">
              <a:spcBef>
                <a:spcPts val="624"/>
              </a:spcBef>
            </a:pPr>
            <a:r>
              <a:rPr lang="en-US" altLang="en-US" sz="2200" dirty="0"/>
              <a:t>This is the basis of modern income tax law</a:t>
            </a:r>
          </a:p>
          <a:p>
            <a:pPr>
              <a:spcBef>
                <a:spcPts val="624"/>
              </a:spcBef>
            </a:pPr>
            <a:r>
              <a:rPr lang="en-US" altLang="en-US" sz="2200" dirty="0"/>
              <a:t>Over 150 million individual income tax returns were filed in 2016 (most recent year available)</a:t>
            </a:r>
          </a:p>
          <a:p>
            <a:pPr marL="457200" lvl="1" indent="-457200">
              <a:spcBef>
                <a:spcPts val="624"/>
              </a:spcBef>
            </a:pPr>
            <a:r>
              <a:rPr lang="en-US" altLang="en-US" sz="2200" dirty="0"/>
              <a:t>132 million (88%) were filed electronically</a:t>
            </a:r>
          </a:p>
          <a:p>
            <a:pPr>
              <a:spcBef>
                <a:spcPts val="624"/>
              </a:spcBef>
            </a:pPr>
            <a:r>
              <a:rPr lang="en-US" altLang="en-US" sz="2200" dirty="0"/>
              <a:t>Individual income tax collections were about $1.45 trillion in 2016.</a:t>
            </a:r>
          </a:p>
        </p:txBody>
      </p:sp>
    </p:spTree>
    <p:extLst>
      <p:ext uri="{BB962C8B-B14F-4D97-AF65-F5344CB8AC3E}">
        <p14:creationId xmlns:p14="http://schemas.microsoft.com/office/powerpoint/2010/main" val="4160926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#5: Tax Authority </a:t>
            </a:r>
            <a:r>
              <a:rPr lang="en-US" altLang="en-US" sz="1800" dirty="0"/>
              <a:t>1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Tax authority is the body of law, regulation, and precedent that guide taxpayers, the IRS, and the courts in the proper application of tax law.</a:t>
            </a:r>
          </a:p>
          <a:p>
            <a:pPr>
              <a:buSzPct val="100000"/>
            </a:pPr>
            <a:r>
              <a:rPr lang="en-US" altLang="en-US" dirty="0"/>
              <a:t>Three types of primary tax authority:</a:t>
            </a:r>
          </a:p>
          <a:p>
            <a:pPr marL="465138" lvl="1" indent="-465138"/>
            <a:r>
              <a:rPr lang="en-US" altLang="en-US" dirty="0"/>
              <a:t>Statutory sources</a:t>
            </a:r>
          </a:p>
          <a:p>
            <a:pPr marL="465138" lvl="1" indent="-465138"/>
            <a:r>
              <a:rPr lang="en-US" altLang="en-US" dirty="0"/>
              <a:t>Administrative sources</a:t>
            </a:r>
          </a:p>
          <a:p>
            <a:pPr marL="465138" lvl="1" indent="-465138"/>
            <a:r>
              <a:rPr lang="en-US" altLang="en-US" dirty="0"/>
              <a:t>Judicial sources</a:t>
            </a:r>
          </a:p>
        </p:txBody>
      </p:sp>
    </p:spTree>
    <p:extLst>
      <p:ext uri="{BB962C8B-B14F-4D97-AF65-F5344CB8AC3E}">
        <p14:creationId xmlns:p14="http://schemas.microsoft.com/office/powerpoint/2010/main" val="4209487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#5: Tax Authority </a:t>
            </a:r>
            <a:r>
              <a:rPr lang="en-US" altLang="en-US" sz="1800" dirty="0"/>
              <a:t>2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Statutory sources of tax authority</a:t>
            </a:r>
          </a:p>
          <a:p>
            <a:pPr marL="457200" lvl="1" indent="-457200"/>
            <a:r>
              <a:rPr lang="en-US" altLang="en-US" dirty="0"/>
              <a:t>16th amendment to the U.S. Constitution</a:t>
            </a:r>
          </a:p>
          <a:p>
            <a:pPr marL="457200" lvl="1" indent="-457200"/>
            <a:r>
              <a:rPr lang="en-US" altLang="en-US" dirty="0"/>
              <a:t>Internal Revenue Code (IRC)</a:t>
            </a:r>
          </a:p>
          <a:p>
            <a:pPr marL="914400" lvl="2" indent="-449263"/>
            <a:r>
              <a:rPr lang="en-US" altLang="en-US" sz="2400" dirty="0"/>
              <a:t>Passed by Congress and signed into law by the president</a:t>
            </a:r>
          </a:p>
          <a:p>
            <a:pPr marL="457200" lvl="1" indent="-457200"/>
            <a:r>
              <a:rPr lang="en-US" altLang="en-US" dirty="0"/>
              <a:t>Committee reports from tax law process</a:t>
            </a:r>
          </a:p>
        </p:txBody>
      </p:sp>
    </p:spTree>
    <p:extLst>
      <p:ext uri="{BB962C8B-B14F-4D97-AF65-F5344CB8AC3E}">
        <p14:creationId xmlns:p14="http://schemas.microsoft.com/office/powerpoint/2010/main" val="2009304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#5: Tax Authority </a:t>
            </a:r>
            <a:r>
              <a:rPr lang="en-US" altLang="en-US" sz="1800" dirty="0"/>
              <a:t>3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Administrative sources of tax authority, in order of strength</a:t>
            </a:r>
          </a:p>
          <a:p>
            <a:pPr marL="465138" lvl="1" indent="-465138"/>
            <a:r>
              <a:rPr lang="en-US" altLang="en-US" dirty="0"/>
              <a:t>Treasury Regulations (IRS Regulations)</a:t>
            </a:r>
          </a:p>
          <a:p>
            <a:pPr marL="465138" lvl="1" indent="-465138"/>
            <a:r>
              <a:rPr lang="en-US" altLang="en-US" dirty="0"/>
              <a:t>Revenue Rulings</a:t>
            </a:r>
          </a:p>
          <a:p>
            <a:pPr marL="465138" lvl="1" indent="-465138"/>
            <a:r>
              <a:rPr lang="en-US" altLang="en-US" dirty="0"/>
              <a:t>Revenue Procedures</a:t>
            </a:r>
          </a:p>
          <a:p>
            <a:pPr marL="465138" lvl="1" indent="-465138"/>
            <a:r>
              <a:rPr lang="en-US" altLang="en-US" dirty="0"/>
              <a:t>Private Letter Rulings</a:t>
            </a:r>
          </a:p>
          <a:p>
            <a:pPr marL="465138" lvl="1" indent="-465138"/>
            <a:r>
              <a:rPr lang="en-US" altLang="en-US" dirty="0"/>
              <a:t>IRS Notices</a:t>
            </a:r>
          </a:p>
        </p:txBody>
      </p:sp>
    </p:spTree>
    <p:extLst>
      <p:ext uri="{BB962C8B-B14F-4D97-AF65-F5344CB8AC3E}">
        <p14:creationId xmlns:p14="http://schemas.microsoft.com/office/powerpoint/2010/main" val="528487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#5: Tax Authority </a:t>
            </a:r>
            <a:r>
              <a:rPr lang="en-US" altLang="en-US" sz="1800" dirty="0"/>
              <a:t>4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Judicial sources of tax authority</a:t>
            </a:r>
          </a:p>
          <a:p>
            <a:pPr marL="457200" lvl="1" indent="-457200"/>
            <a:r>
              <a:rPr lang="en-US" altLang="en-US" dirty="0"/>
              <a:t>Courts resolve disputes between taxpayers and the IRS.</a:t>
            </a:r>
          </a:p>
          <a:p>
            <a:pPr marL="457200" lvl="1" indent="-457200"/>
            <a:r>
              <a:rPr lang="en-US" altLang="en-US" dirty="0"/>
              <a:t>Initial court of jurisdiction is either the</a:t>
            </a:r>
          </a:p>
          <a:p>
            <a:pPr marL="914400" lvl="2" indent="-449263"/>
            <a:r>
              <a:rPr lang="en-US" altLang="en-US" sz="2400" dirty="0"/>
              <a:t>Tax Court</a:t>
            </a:r>
          </a:p>
          <a:p>
            <a:pPr marL="914400" lvl="2" indent="-449263"/>
            <a:r>
              <a:rPr lang="en-US" altLang="en-US" sz="2400" dirty="0"/>
              <a:t>U.S. District Court</a:t>
            </a:r>
          </a:p>
          <a:p>
            <a:pPr marL="914400" lvl="2" indent="-449263"/>
            <a:r>
              <a:rPr lang="en-US" altLang="en-US" sz="2400" dirty="0"/>
              <a:t>U.S. Court of Federal Claims</a:t>
            </a:r>
          </a:p>
        </p:txBody>
      </p:sp>
    </p:spTree>
    <p:extLst>
      <p:ext uri="{BB962C8B-B14F-4D97-AF65-F5344CB8AC3E}">
        <p14:creationId xmlns:p14="http://schemas.microsoft.com/office/powerpoint/2010/main" val="3106178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#5: Tax Authority </a:t>
            </a:r>
            <a:r>
              <a:rPr lang="en-US" altLang="en-US" sz="1800" dirty="0"/>
              <a:t>5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Tax Court and District Court rulings can be appealed to the U.S. Court of Appeals and then to the Supreme Court</a:t>
            </a:r>
          </a:p>
          <a:p>
            <a:pPr>
              <a:buSzPct val="100000"/>
            </a:pPr>
            <a:r>
              <a:rPr lang="en-US" altLang="en-US" dirty="0"/>
              <a:t>U.S. Court of Federal Claims rulings can be appealed to the U.S. Court of Appeals − Federal Claims and then to the Supreme Court.</a:t>
            </a:r>
          </a:p>
        </p:txBody>
      </p:sp>
    </p:spTree>
    <p:extLst>
      <p:ext uri="{BB962C8B-B14F-4D97-AF65-F5344CB8AC3E}">
        <p14:creationId xmlns:p14="http://schemas.microsoft.com/office/powerpoint/2010/main" val="4032904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#5: Tax Authority</a:t>
            </a:r>
            <a:br>
              <a:rPr lang="en-US" altLang="en-US" sz="3200" dirty="0"/>
            </a:br>
            <a:r>
              <a:rPr lang="en-US" altLang="en-US" sz="3200" dirty="0"/>
              <a:t>Concept Check</a:t>
            </a:r>
          </a:p>
        </p:txBody>
      </p:sp>
      <p:sp>
        <p:nvSpPr>
          <p:cNvPr id="2" name="Content Placeholder 1"/>
          <p:cNvSpPr>
            <a:spLocks noGrp="1"/>
          </p:cNvSpPr>
          <p:nvPr>
            <p:ph sz="quarter" idx="10"/>
          </p:nvPr>
        </p:nvSpPr>
        <p:spPr>
          <a:xfrm>
            <a:off x="457200" y="1459230"/>
            <a:ext cx="8229600" cy="4865370"/>
          </a:xfrm>
        </p:spPr>
        <p:txBody>
          <a:bodyPr>
            <a:noAutofit/>
          </a:bodyPr>
          <a:lstStyle/>
          <a:p>
            <a:pPr marL="457200" indent="-457200">
              <a:buFont typeface="+mj-lt"/>
              <a:buAutoNum type="arabicPeriod"/>
            </a:pPr>
            <a:r>
              <a:rPr lang="en-US" altLang="en-US" sz="2400" i="1" dirty="0"/>
              <a:t>The committee charged with considering tax legislation in the House of Representatives is called the ________________ Committee.</a:t>
            </a:r>
          </a:p>
          <a:p>
            <a:r>
              <a:rPr lang="en-US" altLang="en-US" sz="2400" b="1" i="1" dirty="0"/>
              <a:t>Ways and Means</a:t>
            </a:r>
          </a:p>
          <a:p>
            <a:pPr marL="457200" indent="-457200">
              <a:buFont typeface="+mj-lt"/>
              <a:buAutoNum type="arabicPeriod" startAt="2"/>
            </a:pPr>
            <a:r>
              <a:rPr lang="en-US" altLang="en-US" sz="2400" i="1" dirty="0"/>
              <a:t>The most commonly relied-on statutory authority is _________________.</a:t>
            </a:r>
          </a:p>
          <a:p>
            <a:r>
              <a:rPr lang="en-US" altLang="en-US" sz="2400" b="1" i="1" dirty="0"/>
              <a:t>The Internal Revenue Code</a:t>
            </a:r>
          </a:p>
          <a:p>
            <a:pPr marL="457200" indent="-457200">
              <a:buFont typeface="+mj-lt"/>
              <a:buAutoNum type="arabicPeriod" startAt="3"/>
            </a:pPr>
            <a:r>
              <a:rPr lang="en-US" altLang="en-US" sz="2400" i="1" dirty="0"/>
              <a:t>All tax legislation must pass both the House of Representatives and the Senate and be signed by the president of the United States in order to become law.</a:t>
            </a:r>
          </a:p>
          <a:p>
            <a:r>
              <a:rPr lang="en-US" altLang="en-US" sz="2400" b="1" i="1" dirty="0"/>
              <a:t>True</a:t>
            </a:r>
          </a:p>
        </p:txBody>
      </p:sp>
    </p:spTree>
    <p:extLst>
      <p:ext uri="{BB962C8B-B14F-4D97-AF65-F5344CB8AC3E}">
        <p14:creationId xmlns:p14="http://schemas.microsoft.com/office/powerpoint/2010/main" val="3264909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#5: Tax Authority</a:t>
            </a:r>
            <a:br>
              <a:rPr lang="en-US" altLang="en-US" sz="3200" dirty="0"/>
            </a:br>
            <a:r>
              <a:rPr lang="en-US" altLang="en-US" sz="3200" dirty="0"/>
              <a:t>Concept Check 1-7</a:t>
            </a:r>
          </a:p>
        </p:txBody>
      </p:sp>
      <p:sp>
        <p:nvSpPr>
          <p:cNvPr id="2" name="Content Placeholder 1"/>
          <p:cNvSpPr>
            <a:spLocks noGrp="1"/>
          </p:cNvSpPr>
          <p:nvPr>
            <p:ph sz="quarter" idx="10"/>
          </p:nvPr>
        </p:nvSpPr>
        <p:spPr>
          <a:xfrm>
            <a:off x="457200" y="1459230"/>
            <a:ext cx="8229600" cy="4865370"/>
          </a:xfrm>
        </p:spPr>
        <p:txBody>
          <a:bodyPr>
            <a:noAutofit/>
          </a:bodyPr>
          <a:lstStyle/>
          <a:p>
            <a:pPr marL="457200" indent="-457200">
              <a:buFont typeface="+mj-lt"/>
              <a:buAutoNum type="arabicPeriod"/>
            </a:pPr>
            <a:r>
              <a:rPr lang="en-US" altLang="en-US" sz="2400" i="1" dirty="0"/>
              <a:t>Administrative tax authority takes precedence over statutory tax authority. </a:t>
            </a:r>
          </a:p>
          <a:p>
            <a:pPr>
              <a:spcAft>
                <a:spcPts val="1800"/>
              </a:spcAft>
            </a:pPr>
            <a:r>
              <a:rPr lang="en-US" altLang="en-US" sz="2400" b="1" i="1" dirty="0"/>
              <a:t>False</a:t>
            </a:r>
          </a:p>
          <a:p>
            <a:pPr marL="457200" indent="-457200">
              <a:buFont typeface="+mj-lt"/>
              <a:buAutoNum type="arabicPeriod" startAt="2"/>
            </a:pPr>
            <a:r>
              <a:rPr lang="en-US" altLang="en-US" sz="2400" i="1" dirty="0"/>
              <a:t>IRS Revenue Procedures are applicable only to the taxpayer to whom issued.</a:t>
            </a:r>
          </a:p>
          <a:p>
            <a:pPr>
              <a:spcAft>
                <a:spcPts val="1800"/>
              </a:spcAft>
            </a:pPr>
            <a:r>
              <a:rPr lang="en-US" altLang="en-US" sz="2400" b="1" i="1" dirty="0"/>
              <a:t>False</a:t>
            </a:r>
          </a:p>
          <a:p>
            <a:pPr marL="457200" indent="-457200">
              <a:buFont typeface="+mj-lt"/>
              <a:buAutoNum type="arabicPeriod" startAt="3"/>
            </a:pPr>
            <a:r>
              <a:rPr lang="en-US" altLang="en-US" sz="2400" i="1" dirty="0"/>
              <a:t>The administrative tax authority with the most strength of authority is _______.</a:t>
            </a:r>
          </a:p>
          <a:p>
            <a:r>
              <a:rPr lang="en-US" altLang="en-US" sz="2400" b="1" i="1" dirty="0"/>
              <a:t>IRS Treasury Regulations</a:t>
            </a:r>
          </a:p>
        </p:txBody>
      </p:sp>
    </p:spTree>
    <p:extLst>
      <p:ext uri="{BB962C8B-B14F-4D97-AF65-F5344CB8AC3E}">
        <p14:creationId xmlns:p14="http://schemas.microsoft.com/office/powerpoint/2010/main" val="1374999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#5: Tax Authority Concept Check 1-8</a:t>
            </a:r>
          </a:p>
        </p:txBody>
      </p:sp>
      <p:sp>
        <p:nvSpPr>
          <p:cNvPr id="2" name="Content Placeholder 1"/>
          <p:cNvSpPr>
            <a:spLocks noGrp="1"/>
          </p:cNvSpPr>
          <p:nvPr>
            <p:ph sz="quarter" idx="10"/>
          </p:nvPr>
        </p:nvSpPr>
        <p:spPr>
          <a:xfrm>
            <a:off x="457200" y="1459230"/>
            <a:ext cx="8229600" cy="4865370"/>
          </a:xfrm>
        </p:spPr>
        <p:txBody>
          <a:bodyPr>
            <a:noAutofit/>
          </a:bodyPr>
          <a:lstStyle/>
          <a:p>
            <a:pPr marL="457200" indent="-457200">
              <a:buFont typeface="+mj-lt"/>
              <a:buAutoNum type="arabicPeriod"/>
            </a:pPr>
            <a:r>
              <a:rPr lang="en-US" altLang="en-US" sz="2400" i="1" dirty="0"/>
              <a:t>The U.S. Supreme Court does not accept appeals of tax cases. </a:t>
            </a:r>
          </a:p>
          <a:p>
            <a:pPr>
              <a:spcAft>
                <a:spcPts val="2400"/>
              </a:spcAft>
            </a:pPr>
            <a:r>
              <a:rPr lang="en-US" altLang="en-US" sz="2400" b="1" i="1" dirty="0"/>
              <a:t>False</a:t>
            </a:r>
          </a:p>
          <a:p>
            <a:pPr marL="457200" indent="-457200">
              <a:buFont typeface="+mj-lt"/>
              <a:buAutoNum type="arabicPeriod" startAt="2"/>
            </a:pPr>
            <a:r>
              <a:rPr lang="en-US" altLang="en-US" sz="2400" i="1" dirty="0"/>
              <a:t>A taxpayer who does not agree with an assessment of tax by the IRS has no recourse. </a:t>
            </a:r>
          </a:p>
          <a:p>
            <a:pPr>
              <a:spcAft>
                <a:spcPts val="2400"/>
              </a:spcAft>
            </a:pPr>
            <a:r>
              <a:rPr lang="en-US" altLang="en-US" sz="2400" b="1" i="1" dirty="0"/>
              <a:t>False</a:t>
            </a:r>
          </a:p>
          <a:p>
            <a:pPr marL="457200" indent="-457200">
              <a:buFont typeface="+mj-lt"/>
              <a:buAutoNum type="arabicPeriod" startAt="3"/>
            </a:pPr>
            <a:r>
              <a:rPr lang="en-US" altLang="en-US" sz="2400" i="1" dirty="0"/>
              <a:t>A taxpayer who does not want to pay the tax assessed by the IRS prior to filing a legal proceeding must use the ___________ Court.</a:t>
            </a:r>
          </a:p>
          <a:p>
            <a:r>
              <a:rPr lang="en-US" altLang="en-US" sz="2400" b="1" i="1" dirty="0"/>
              <a:t>Tax</a:t>
            </a:r>
          </a:p>
        </p:txBody>
      </p:sp>
    </p:spTree>
    <p:extLst>
      <p:ext uri="{BB962C8B-B14F-4D97-AF65-F5344CB8AC3E}">
        <p14:creationId xmlns:p14="http://schemas.microsoft.com/office/powerpoint/2010/main" val="744753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#6: Circular 230 </a:t>
            </a:r>
            <a:r>
              <a:rPr lang="en-US" altLang="en-US" sz="1800" dirty="0"/>
              <a:t>1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Circular 230 sets forth rules which must be followed by all paid tax preparers</a:t>
            </a:r>
          </a:p>
          <a:p>
            <a:pPr marL="465138" lvl="1" indent="-465138">
              <a:tabLst>
                <a:tab pos="347663" algn="l"/>
                <a:tab pos="855663" algn="l"/>
              </a:tabLst>
            </a:pPr>
            <a:r>
              <a:rPr lang="en-US" altLang="en-US" dirty="0"/>
              <a:t>Includes CPAs, attorneys, enrolled agents, and any other individual who receives compensation for preparing a tax return, providing tax advice, or practicing before the IRS </a:t>
            </a:r>
          </a:p>
          <a:p>
            <a:pPr>
              <a:buSzPct val="100000"/>
            </a:pPr>
            <a:r>
              <a:rPr lang="en-US" altLang="en-US" dirty="0"/>
              <a:t>Circular 230 sets forth ethical standards and expectations.</a:t>
            </a:r>
          </a:p>
        </p:txBody>
      </p:sp>
    </p:spTree>
    <p:extLst>
      <p:ext uri="{BB962C8B-B14F-4D97-AF65-F5344CB8AC3E}">
        <p14:creationId xmlns:p14="http://schemas.microsoft.com/office/powerpoint/2010/main" val="4170432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#6: Circular 230 </a:t>
            </a:r>
            <a:r>
              <a:rPr lang="en-US" altLang="en-US" sz="1800" dirty="0"/>
              <a:t>2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Failure to comply with Circular 230 will subject the paid preparer to suspension or disbarment from IRS practice, public censure, fines, and civil or criminal penalty.</a:t>
            </a:r>
          </a:p>
          <a:p>
            <a:pPr>
              <a:buSzPct val="100000"/>
            </a:pPr>
            <a:r>
              <a:rPr lang="en-US" altLang="en-US" dirty="0"/>
              <a:t>Rules are far reaching and complex.</a:t>
            </a:r>
          </a:p>
        </p:txBody>
      </p:sp>
    </p:spTree>
    <p:extLst>
      <p:ext uri="{BB962C8B-B14F-4D97-AF65-F5344CB8AC3E}">
        <p14:creationId xmlns:p14="http://schemas.microsoft.com/office/powerpoint/2010/main" val="2642597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sz="3200" dirty="0"/>
              <a:t>Learning Objective #1: Progressive, Proportional, and Regressive Tax Structures </a:t>
            </a:r>
            <a:r>
              <a:rPr lang="en-US" altLang="en-US" sz="1800" dirty="0"/>
              <a:t>1 of 2</a:t>
            </a:r>
            <a:endParaRPr lang="en-US" sz="1800" dirty="0"/>
          </a:p>
        </p:txBody>
      </p:sp>
      <p:sp>
        <p:nvSpPr>
          <p:cNvPr id="2" name="Content Placeholder 1"/>
          <p:cNvSpPr>
            <a:spLocks noGrp="1"/>
          </p:cNvSpPr>
          <p:nvPr>
            <p:ph sz="quarter" idx="10"/>
          </p:nvPr>
        </p:nvSpPr>
        <p:spPr>
          <a:xfrm>
            <a:off x="457200" y="2057400"/>
            <a:ext cx="8458200" cy="3967438"/>
          </a:xfrm>
        </p:spPr>
        <p:txBody>
          <a:bodyPr>
            <a:noAutofit/>
          </a:bodyPr>
          <a:lstStyle/>
          <a:p>
            <a:pPr>
              <a:spcBef>
                <a:spcPts val="624"/>
              </a:spcBef>
            </a:pPr>
            <a:r>
              <a:rPr lang="en-US" altLang="en-US" sz="2400" dirty="0"/>
              <a:t>Taxes are levied by multiplying a tax rate (the rate of tax) by a tax base (the amount taxed).</a:t>
            </a:r>
          </a:p>
          <a:p>
            <a:pPr marL="465138" lvl="1" indent="-465138">
              <a:spcBef>
                <a:spcPts val="624"/>
              </a:spcBef>
            </a:pPr>
            <a:r>
              <a:rPr lang="en-US" altLang="en-US" sz="2400" dirty="0"/>
              <a:t>May be multiple rates on multiple bases (see Table 1-2 for married taxpayers)</a:t>
            </a:r>
          </a:p>
          <a:p>
            <a:pPr>
              <a:spcBef>
                <a:spcPts val="624"/>
              </a:spcBef>
            </a:pPr>
            <a:r>
              <a:rPr lang="en-US" altLang="en-US" sz="2400" dirty="0"/>
              <a:t>Progressive tax structure:  </a:t>
            </a:r>
          </a:p>
          <a:p>
            <a:pPr marL="465138" lvl="1" indent="-465138">
              <a:spcBef>
                <a:spcPts val="624"/>
              </a:spcBef>
            </a:pPr>
            <a:r>
              <a:rPr lang="en-US" altLang="en-US" sz="2400" dirty="0"/>
              <a:t>The tax rate increases as the tax base increases.</a:t>
            </a:r>
          </a:p>
          <a:p>
            <a:pPr marL="465138" lvl="1" indent="-465138">
              <a:spcBef>
                <a:spcPts val="624"/>
              </a:spcBef>
            </a:pPr>
            <a:r>
              <a:rPr lang="en-US" altLang="en-US" sz="2400" dirty="0"/>
              <a:t>Example is the U.S. income tax system</a:t>
            </a:r>
          </a:p>
        </p:txBody>
      </p:sp>
    </p:spTree>
    <p:extLst>
      <p:ext uri="{BB962C8B-B14F-4D97-AF65-F5344CB8AC3E}">
        <p14:creationId xmlns:p14="http://schemas.microsoft.com/office/powerpoint/2010/main" val="40088732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#6: Circular 230 </a:t>
            </a:r>
            <a:r>
              <a:rPr lang="en-US" altLang="en-US" sz="1800" dirty="0"/>
              <a:t>3 of 5</a:t>
            </a:r>
          </a:p>
        </p:txBody>
      </p:sp>
      <p:sp>
        <p:nvSpPr>
          <p:cNvPr id="2" name="Content Placeholder 1"/>
          <p:cNvSpPr>
            <a:spLocks noGrp="1"/>
          </p:cNvSpPr>
          <p:nvPr>
            <p:ph sz="quarter" idx="10"/>
          </p:nvPr>
        </p:nvSpPr>
        <p:spPr>
          <a:xfrm>
            <a:off x="457200" y="1459230"/>
            <a:ext cx="8229600" cy="4865370"/>
          </a:xfrm>
        </p:spPr>
        <p:txBody>
          <a:bodyPr>
            <a:noAutofit/>
          </a:bodyPr>
          <a:lstStyle/>
          <a:p>
            <a:pPr>
              <a:buSzPct val="100000"/>
            </a:pPr>
            <a:r>
              <a:rPr lang="en-US" altLang="en-US" dirty="0"/>
              <a:t>Paid tax preparers must obtain a preparer tax identification number (PTIN).</a:t>
            </a:r>
          </a:p>
          <a:p>
            <a:pPr marL="465138" lvl="1" indent="-465138"/>
            <a:r>
              <a:rPr lang="en-US" altLang="en-US" dirty="0"/>
              <a:t>Must be renewed annually.</a:t>
            </a:r>
          </a:p>
          <a:p>
            <a:pPr>
              <a:buSzPct val="100000"/>
            </a:pPr>
            <a:r>
              <a:rPr lang="en-US" altLang="en-US" dirty="0"/>
              <a:t>Preparers who are not CPAs, attorneys, or enrolled agents must pass a competency exam and annually obtain continuing education.</a:t>
            </a:r>
          </a:p>
          <a:p>
            <a:pPr marL="465138" lvl="1" indent="-465138"/>
            <a:r>
              <a:rPr lang="en-US" altLang="en-US" dirty="0"/>
              <a:t>CPAs, attorneys, and enrolled agents must also obtain continuing education.</a:t>
            </a:r>
          </a:p>
        </p:txBody>
      </p:sp>
    </p:spTree>
    <p:extLst>
      <p:ext uri="{BB962C8B-B14F-4D97-AF65-F5344CB8AC3E}">
        <p14:creationId xmlns:p14="http://schemas.microsoft.com/office/powerpoint/2010/main" val="1601459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#6: Circular 230 </a:t>
            </a:r>
            <a:r>
              <a:rPr lang="en-US" altLang="en-US" sz="1800" dirty="0"/>
              <a:t>4 of 5</a:t>
            </a:r>
          </a:p>
        </p:txBody>
      </p:sp>
      <p:sp>
        <p:nvSpPr>
          <p:cNvPr id="2" name="Content Placeholder 1"/>
          <p:cNvSpPr>
            <a:spLocks noGrp="1"/>
          </p:cNvSpPr>
          <p:nvPr>
            <p:ph sz="quarter" idx="10"/>
          </p:nvPr>
        </p:nvSpPr>
        <p:spPr>
          <a:xfrm>
            <a:off x="457200" y="1459230"/>
            <a:ext cx="8229600" cy="4865370"/>
          </a:xfrm>
        </p:spPr>
        <p:txBody>
          <a:bodyPr>
            <a:noAutofit/>
          </a:bodyPr>
          <a:lstStyle/>
          <a:p>
            <a:pPr marL="465138" indent="-465138">
              <a:buSzPct val="100000"/>
            </a:pPr>
            <a:r>
              <a:rPr lang="en-US" altLang="en-US" dirty="0"/>
              <a:t>Paid preparers must:</a:t>
            </a:r>
          </a:p>
          <a:p>
            <a:pPr marL="465138" lvl="1" indent="-465138"/>
            <a:r>
              <a:rPr lang="en-US" altLang="en-US" dirty="0"/>
              <a:t>Sign all tax returns they prepare</a:t>
            </a:r>
          </a:p>
          <a:p>
            <a:pPr marL="465138" lvl="1" indent="-465138"/>
            <a:r>
              <a:rPr lang="en-US" altLang="en-US" dirty="0"/>
              <a:t>Provide a copy to clients</a:t>
            </a:r>
          </a:p>
          <a:p>
            <a:pPr marL="465138" lvl="1" indent="-465138"/>
            <a:r>
              <a:rPr lang="en-US" altLang="en-US" dirty="0"/>
              <a:t>Return records to clients</a:t>
            </a:r>
          </a:p>
          <a:p>
            <a:pPr marL="465138" lvl="1" indent="-465138"/>
            <a:r>
              <a:rPr lang="en-US" altLang="en-US" dirty="0"/>
              <a:t>Exercise due diligence and best practices</a:t>
            </a:r>
          </a:p>
          <a:p>
            <a:pPr marL="465138" lvl="1" indent="-465138"/>
            <a:r>
              <a:rPr lang="en-US" altLang="en-US" dirty="0"/>
              <a:t>Disclose non-frivolous tax positions</a:t>
            </a:r>
          </a:p>
          <a:p>
            <a:pPr marL="465138" lvl="1" indent="-465138"/>
            <a:r>
              <a:rPr lang="en-US" altLang="en-US" dirty="0"/>
              <a:t>Notify clients of errors on a client return</a:t>
            </a:r>
          </a:p>
          <a:p>
            <a:pPr marL="465138" lvl="1" indent="-465138"/>
            <a:r>
              <a:rPr lang="en-US" altLang="en-US" dirty="0"/>
              <a:t>Provide information to the IRS</a:t>
            </a:r>
          </a:p>
          <a:p>
            <a:pPr marL="465138" lvl="1" indent="-465138"/>
            <a:r>
              <a:rPr lang="en-US" altLang="en-US" dirty="0"/>
              <a:t>Inform a client if the client made an error</a:t>
            </a:r>
          </a:p>
        </p:txBody>
      </p:sp>
    </p:spTree>
    <p:extLst>
      <p:ext uri="{BB962C8B-B14F-4D97-AF65-F5344CB8AC3E}">
        <p14:creationId xmlns:p14="http://schemas.microsoft.com/office/powerpoint/2010/main" val="1747626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76200"/>
            <a:ext cx="9052560" cy="1383030"/>
          </a:xfrm>
        </p:spPr>
        <p:txBody>
          <a:bodyPr>
            <a:noAutofit/>
          </a:bodyPr>
          <a:lstStyle/>
          <a:p>
            <a:pPr fontAlgn="auto">
              <a:spcAft>
                <a:spcPts val="0"/>
              </a:spcAft>
            </a:pPr>
            <a:r>
              <a:rPr lang="en-US" altLang="en-US" sz="3200" dirty="0"/>
              <a:t>Learning Objective #6: Circular 230 </a:t>
            </a:r>
            <a:r>
              <a:rPr lang="en-US" altLang="en-US" sz="1800" dirty="0"/>
              <a:t>5 of 5</a:t>
            </a:r>
          </a:p>
        </p:txBody>
      </p:sp>
      <p:sp>
        <p:nvSpPr>
          <p:cNvPr id="2" name="Content Placeholder 1"/>
          <p:cNvSpPr>
            <a:spLocks noGrp="1"/>
          </p:cNvSpPr>
          <p:nvPr>
            <p:ph sz="quarter" idx="10"/>
          </p:nvPr>
        </p:nvSpPr>
        <p:spPr>
          <a:xfrm>
            <a:off x="457200" y="1459230"/>
            <a:ext cx="8229600" cy="4865370"/>
          </a:xfrm>
        </p:spPr>
        <p:txBody>
          <a:bodyPr>
            <a:noAutofit/>
          </a:bodyPr>
          <a:lstStyle/>
          <a:p>
            <a:pPr marL="465138" indent="-465138">
              <a:buSzPct val="100000"/>
            </a:pPr>
            <a:r>
              <a:rPr lang="en-US" altLang="en-US" dirty="0"/>
              <a:t>Paid preparers must NOT:</a:t>
            </a:r>
          </a:p>
          <a:p>
            <a:pPr marL="465138" lvl="1" indent="-465138"/>
            <a:r>
              <a:rPr lang="en-US" altLang="en-US" dirty="0"/>
              <a:t>Take a position unless it has a “realistic possibility” of being sustained</a:t>
            </a:r>
          </a:p>
          <a:p>
            <a:pPr marL="465138" lvl="1" indent="-465138"/>
            <a:r>
              <a:rPr lang="en-US" altLang="en-US" dirty="0"/>
              <a:t>Charge a contingent fee</a:t>
            </a:r>
          </a:p>
          <a:p>
            <a:pPr marL="465138" lvl="1" indent="-465138"/>
            <a:r>
              <a:rPr lang="en-US" altLang="en-US" dirty="0"/>
              <a:t>Charge an unconscionable fee</a:t>
            </a:r>
          </a:p>
          <a:p>
            <a:pPr marL="465138" lvl="1" indent="-465138"/>
            <a:r>
              <a:rPr lang="en-US" altLang="en-US" dirty="0"/>
              <a:t>Unreasonably delay matters with IRS</a:t>
            </a:r>
          </a:p>
          <a:p>
            <a:pPr marL="465138" lvl="1" indent="-465138"/>
            <a:r>
              <a:rPr lang="en-US" altLang="en-US" dirty="0"/>
              <a:t>Cash an IRS check for a client</a:t>
            </a:r>
          </a:p>
          <a:p>
            <a:pPr marL="465138" lvl="1" indent="-465138"/>
            <a:r>
              <a:rPr lang="en-US" altLang="en-US" dirty="0"/>
              <a:t>Represent a client if a conflict of interest exists</a:t>
            </a:r>
          </a:p>
          <a:p>
            <a:pPr marL="465138" lvl="1" indent="-465138"/>
            <a:r>
              <a:rPr lang="en-US" altLang="en-US" dirty="0"/>
              <a:t>Make false or fraudulent statements</a:t>
            </a:r>
          </a:p>
        </p:txBody>
      </p:sp>
    </p:spTree>
    <p:extLst>
      <p:ext uri="{BB962C8B-B14F-4D97-AF65-F5344CB8AC3E}">
        <p14:creationId xmlns:p14="http://schemas.microsoft.com/office/powerpoint/2010/main" val="3241371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sz="3200" dirty="0"/>
              <a:t>Learning Objective #1: Progressive, Proportional, and Regressive Tax Structures </a:t>
            </a:r>
            <a:r>
              <a:rPr lang="en-US" altLang="en-US" sz="1800" dirty="0"/>
              <a:t>2 of 2</a:t>
            </a:r>
            <a:endParaRPr lang="en-US" sz="1800" dirty="0"/>
          </a:p>
        </p:txBody>
      </p:sp>
      <p:sp>
        <p:nvSpPr>
          <p:cNvPr id="2" name="Content Placeholder 1"/>
          <p:cNvSpPr>
            <a:spLocks noGrp="1"/>
          </p:cNvSpPr>
          <p:nvPr>
            <p:ph sz="quarter" idx="10"/>
          </p:nvPr>
        </p:nvSpPr>
        <p:spPr>
          <a:xfrm>
            <a:off x="457200" y="2057400"/>
            <a:ext cx="8458200" cy="3967438"/>
          </a:xfrm>
        </p:spPr>
        <p:txBody>
          <a:bodyPr>
            <a:noAutofit/>
          </a:bodyPr>
          <a:lstStyle/>
          <a:p>
            <a:pPr marL="457200" indent="-457200">
              <a:buSzPct val="100000"/>
            </a:pPr>
            <a:r>
              <a:rPr lang="en-US" altLang="en-US" sz="2400" dirty="0"/>
              <a:t>Proportional tax structure:  </a:t>
            </a:r>
          </a:p>
          <a:p>
            <a:pPr marL="465138" lvl="1" indent="-465138"/>
            <a:r>
              <a:rPr lang="en-US" altLang="en-US" sz="2400" dirty="0"/>
              <a:t>The tax rate remains the same regardless of the tax base.</a:t>
            </a:r>
          </a:p>
          <a:p>
            <a:pPr marL="465138" lvl="1" indent="-465138"/>
            <a:r>
              <a:rPr lang="en-US" altLang="en-US" sz="2400" dirty="0"/>
              <a:t>Example is state or local sales taxes</a:t>
            </a:r>
          </a:p>
          <a:p>
            <a:pPr marL="457200" indent="-457200">
              <a:buSzPct val="100000"/>
            </a:pPr>
            <a:r>
              <a:rPr lang="en-US" altLang="en-US" sz="2400" dirty="0"/>
              <a:t>Regressive tax structure:  </a:t>
            </a:r>
          </a:p>
          <a:p>
            <a:pPr marL="465138" lvl="1" indent="-465138"/>
            <a:r>
              <a:rPr lang="en-US" altLang="en-US" sz="2400" dirty="0"/>
              <a:t>The tax rate decreases as the tax base increases.</a:t>
            </a:r>
          </a:p>
          <a:p>
            <a:pPr marL="465138" lvl="1" indent="-465138"/>
            <a:r>
              <a:rPr lang="en-US" altLang="en-US" sz="2400" dirty="0"/>
              <a:t>Example is social security tax system</a:t>
            </a:r>
          </a:p>
        </p:txBody>
      </p:sp>
    </p:spTree>
    <p:extLst>
      <p:ext uri="{BB962C8B-B14F-4D97-AF65-F5344CB8AC3E}">
        <p14:creationId xmlns:p14="http://schemas.microsoft.com/office/powerpoint/2010/main" val="311366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673466"/>
          </a:xfrm>
        </p:spPr>
        <p:txBody>
          <a:bodyPr>
            <a:noAutofit/>
          </a:bodyPr>
          <a:lstStyle/>
          <a:p>
            <a:r>
              <a:rPr lang="en-US" altLang="en-US" sz="3200" dirty="0"/>
              <a:t>Learning Objective #1: Progressive, Proportional, and Regressive Tax Structures - Concept Check 1-1</a:t>
            </a:r>
            <a:endParaRPr lang="en-US" sz="3200" dirty="0"/>
          </a:p>
        </p:txBody>
      </p:sp>
      <p:sp>
        <p:nvSpPr>
          <p:cNvPr id="2" name="Content Placeholder 1"/>
          <p:cNvSpPr>
            <a:spLocks noGrp="1"/>
          </p:cNvSpPr>
          <p:nvPr>
            <p:ph sz="quarter" idx="10"/>
          </p:nvPr>
        </p:nvSpPr>
        <p:spPr>
          <a:xfrm>
            <a:off x="457200" y="2101095"/>
            <a:ext cx="8458200" cy="4375906"/>
          </a:xfrm>
        </p:spPr>
        <p:txBody>
          <a:bodyPr>
            <a:noAutofit/>
          </a:bodyPr>
          <a:lstStyle/>
          <a:p>
            <a:pPr marL="457200" indent="-457200">
              <a:lnSpc>
                <a:spcPct val="120000"/>
              </a:lnSpc>
              <a:buFont typeface="+mj-lt"/>
              <a:buAutoNum type="arabicPeriod"/>
            </a:pPr>
            <a:r>
              <a:rPr lang="en-US" altLang="en-US" sz="2200" i="1" dirty="0"/>
              <a:t>The three types of tax rate structures are ________, _________, and _________.  </a:t>
            </a:r>
          </a:p>
          <a:p>
            <a:pPr>
              <a:lnSpc>
                <a:spcPct val="120000"/>
              </a:lnSpc>
            </a:pPr>
            <a:r>
              <a:rPr lang="en-US" altLang="en-US" sz="2200" b="1" i="1" dirty="0"/>
              <a:t>Progressive, proportional, and regressive</a:t>
            </a:r>
          </a:p>
          <a:p>
            <a:pPr marL="457200" indent="-457200">
              <a:lnSpc>
                <a:spcPct val="120000"/>
              </a:lnSpc>
              <a:buFont typeface="+mj-lt"/>
              <a:buAutoNum type="arabicPeriod" startAt="2"/>
            </a:pPr>
            <a:r>
              <a:rPr lang="en-US" altLang="en-US" sz="2200" i="1" dirty="0"/>
              <a:t>The tax rate structure for which the tax rate remains the same for all levels of the tax base is the __________ rate structure.</a:t>
            </a:r>
          </a:p>
          <a:p>
            <a:pPr>
              <a:lnSpc>
                <a:spcPct val="120000"/>
              </a:lnSpc>
            </a:pPr>
            <a:r>
              <a:rPr lang="en-US" altLang="en-US" sz="2200" b="1" i="1" dirty="0"/>
              <a:t>Proportional</a:t>
            </a:r>
          </a:p>
          <a:p>
            <a:pPr marL="457200" indent="-457200">
              <a:lnSpc>
                <a:spcPct val="120000"/>
              </a:lnSpc>
              <a:buFont typeface="+mj-lt"/>
              <a:buAutoNum type="arabicPeriod" startAt="3"/>
            </a:pPr>
            <a:r>
              <a:rPr lang="en-US" altLang="en-US" sz="2200" i="1" dirty="0"/>
              <a:t>The federal income tax system is an example of a ________ tax structure.</a:t>
            </a:r>
          </a:p>
          <a:p>
            <a:pPr>
              <a:lnSpc>
                <a:spcPct val="120000"/>
              </a:lnSpc>
            </a:pPr>
            <a:r>
              <a:rPr lang="en-US" altLang="en-US" sz="2200" b="1" i="1" dirty="0"/>
              <a:t>Progressive</a:t>
            </a:r>
          </a:p>
        </p:txBody>
      </p:sp>
    </p:spTree>
    <p:extLst>
      <p:ext uri="{BB962C8B-B14F-4D97-AF65-F5344CB8AC3E}">
        <p14:creationId xmlns:p14="http://schemas.microsoft.com/office/powerpoint/2010/main" val="1324513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40970"/>
            <a:ext cx="8229600" cy="1383030"/>
          </a:xfrm>
        </p:spPr>
        <p:txBody>
          <a:bodyPr>
            <a:noAutofit/>
          </a:bodyPr>
          <a:lstStyle/>
          <a:p>
            <a:r>
              <a:rPr lang="en-US" altLang="en-US" sz="3200" dirty="0"/>
              <a:t>Learning Objective #2: Marginal and Average Tax Rates</a:t>
            </a:r>
            <a:endParaRPr lang="en-US" sz="3200" dirty="0"/>
          </a:p>
        </p:txBody>
      </p:sp>
      <p:sp>
        <p:nvSpPr>
          <p:cNvPr id="2" name="Content Placeholder 1"/>
          <p:cNvSpPr>
            <a:spLocks noGrp="1"/>
          </p:cNvSpPr>
          <p:nvPr>
            <p:ph sz="quarter" idx="10"/>
          </p:nvPr>
        </p:nvSpPr>
        <p:spPr>
          <a:xfrm>
            <a:off x="457200" y="1676399"/>
            <a:ext cx="8458200" cy="4724401"/>
          </a:xfrm>
        </p:spPr>
        <p:txBody>
          <a:bodyPr>
            <a:noAutofit/>
          </a:bodyPr>
          <a:lstStyle/>
          <a:p>
            <a:pPr>
              <a:buSzPct val="100000"/>
            </a:pPr>
            <a:r>
              <a:rPr lang="en-US" altLang="en-US" dirty="0"/>
              <a:t>Average tax rate is the total tax paid on a certain amount of taxable income</a:t>
            </a:r>
          </a:p>
          <a:p>
            <a:pPr marL="342900" lvl="1" indent="-342900"/>
            <a:r>
              <a:rPr lang="en-US" altLang="en-US" dirty="0"/>
              <a:t>Total tax / taxable income = average tax rate</a:t>
            </a:r>
          </a:p>
          <a:p>
            <a:pPr>
              <a:buSzPct val="100000"/>
            </a:pPr>
            <a:r>
              <a:rPr lang="en-US" altLang="en-US" dirty="0"/>
              <a:t>Marginal tax rates are the rate of tax that will be paid on the next dollar of income.</a:t>
            </a:r>
          </a:p>
          <a:p>
            <a:pPr marL="342900" lvl="1" indent="-342900"/>
            <a:r>
              <a:rPr lang="en-US" altLang="en-US" dirty="0"/>
              <a:t>Determined with reference to tax rate schedule</a:t>
            </a:r>
          </a:p>
          <a:p>
            <a:pPr marL="342900" lvl="1" indent="-342900"/>
            <a:r>
              <a:rPr lang="en-US" altLang="en-US" dirty="0"/>
              <a:t>For example, a married couple will pay a marginal rate of 22% on their $74,401st dollar of income.</a:t>
            </a:r>
          </a:p>
        </p:txBody>
      </p:sp>
    </p:spTree>
    <p:extLst>
      <p:ext uri="{BB962C8B-B14F-4D97-AF65-F5344CB8AC3E}">
        <p14:creationId xmlns:p14="http://schemas.microsoft.com/office/powerpoint/2010/main" val="1900461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a:spcBef>
                <a:spcPts val="624"/>
              </a:spcBef>
            </a:pPr>
            <a:r>
              <a:rPr lang="en-US" altLang="en-US" sz="3200" dirty="0"/>
              <a:t>Learning Objective #2: The Income Tax Formula</a:t>
            </a:r>
            <a:endParaRPr lang="en-US" sz="3200" dirty="0"/>
          </a:p>
        </p:txBody>
      </p:sp>
      <p:graphicFrame>
        <p:nvGraphicFramePr>
          <p:cNvPr id="5" name="Object 4"/>
          <p:cNvGraphicFramePr>
            <a:graphicFrameLocks noChangeAspect="1"/>
          </p:cNvGraphicFramePr>
          <p:nvPr>
            <p:extLst>
              <p:ext uri="{D42A27DB-BD31-4B8C-83A1-F6EECF244321}">
                <p14:modId xmlns:p14="http://schemas.microsoft.com/office/powerpoint/2010/main" val="1437988709"/>
              </p:ext>
            </p:extLst>
          </p:nvPr>
        </p:nvGraphicFramePr>
        <p:xfrm>
          <a:off x="914400" y="1676400"/>
          <a:ext cx="6194425" cy="4149725"/>
        </p:xfrm>
        <a:graphic>
          <a:graphicData uri="http://schemas.openxmlformats.org/presentationml/2006/ole">
            <mc:AlternateContent xmlns:mc="http://schemas.openxmlformats.org/markup-compatibility/2006">
              <mc:Choice xmlns:v="urn:schemas-microsoft-com:vml" Requires="v">
                <p:oleObj spid="_x0000_s1092" name="Equation" r:id="rId4" imgW="2387520" imgH="1600200" progId="Equation.DSMT4">
                  <p:embed/>
                </p:oleObj>
              </mc:Choice>
              <mc:Fallback>
                <p:oleObj name="Equation" r:id="rId4" imgW="2387520" imgH="1600200" progId="Equation.DSMT4">
                  <p:embed/>
                  <p:pic>
                    <p:nvPicPr>
                      <p:cNvPr id="3" name="Object 2"/>
                      <p:cNvPicPr/>
                      <p:nvPr/>
                    </p:nvPicPr>
                    <p:blipFill>
                      <a:blip r:embed="rId5"/>
                      <a:stretch>
                        <a:fillRect/>
                      </a:stretch>
                    </p:blipFill>
                    <p:spPr>
                      <a:xfrm>
                        <a:off x="914400" y="1676400"/>
                        <a:ext cx="6194425" cy="4149725"/>
                      </a:xfrm>
                      <a:prstGeom prst="rect">
                        <a:avLst/>
                      </a:prstGeom>
                    </p:spPr>
                  </p:pic>
                </p:oleObj>
              </mc:Fallback>
            </mc:AlternateContent>
          </a:graphicData>
        </a:graphic>
      </p:graphicFrame>
    </p:spTree>
    <p:extLst>
      <p:ext uri="{BB962C8B-B14F-4D97-AF65-F5344CB8AC3E}">
        <p14:creationId xmlns:p14="http://schemas.microsoft.com/office/powerpoint/2010/main" val="1306882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#2: The Income Tax Formula Concept Check 1-2 </a:t>
            </a:r>
            <a:r>
              <a:rPr lang="en-US" altLang="en-US" sz="1800" dirty="0"/>
              <a:t>1 of 2</a:t>
            </a:r>
          </a:p>
        </p:txBody>
      </p:sp>
      <p:sp>
        <p:nvSpPr>
          <p:cNvPr id="2" name="Content Placeholder 1"/>
          <p:cNvSpPr>
            <a:spLocks noGrp="1"/>
          </p:cNvSpPr>
          <p:nvPr>
            <p:ph sz="quarter" idx="10"/>
          </p:nvPr>
        </p:nvSpPr>
        <p:spPr>
          <a:xfrm>
            <a:off x="457200" y="1752600"/>
            <a:ext cx="8458200" cy="4724401"/>
          </a:xfrm>
        </p:spPr>
        <p:txBody>
          <a:bodyPr>
            <a:noAutofit/>
          </a:bodyPr>
          <a:lstStyle/>
          <a:p>
            <a:pPr marL="457200" indent="-457200">
              <a:buFont typeface="+mj-lt"/>
              <a:buAutoNum type="arabicPeriod"/>
              <a:tabLst>
                <a:tab pos="236538" algn="l"/>
              </a:tabLst>
            </a:pPr>
            <a:r>
              <a:rPr lang="en-US" altLang="en-US" i="1" dirty="0"/>
              <a:t>The marginal tax rate is the rate of tax imposed on the next dollar of taxable income.</a:t>
            </a:r>
          </a:p>
          <a:p>
            <a:pPr>
              <a:spcBef>
                <a:spcPts val="624"/>
              </a:spcBef>
              <a:spcAft>
                <a:spcPts val="2400"/>
              </a:spcAft>
            </a:pPr>
            <a:r>
              <a:rPr lang="en-US" altLang="en-US" b="1" i="1" dirty="0"/>
              <a:t>True</a:t>
            </a:r>
          </a:p>
          <a:p>
            <a:pPr marL="457200" indent="-457200">
              <a:buFont typeface="+mj-lt"/>
              <a:buAutoNum type="arabicPeriod" startAt="2"/>
            </a:pPr>
            <a:r>
              <a:rPr lang="en-US" altLang="en-US" i="1" dirty="0"/>
              <a:t>What is the marginal tax rate for a married couple with taxable income of $85,350?</a:t>
            </a:r>
          </a:p>
          <a:p>
            <a:r>
              <a:rPr lang="en-US" altLang="en-US" b="1" i="1" dirty="0"/>
              <a:t>25%</a:t>
            </a:r>
          </a:p>
        </p:txBody>
      </p:sp>
    </p:spTree>
    <p:extLst>
      <p:ext uri="{BB962C8B-B14F-4D97-AF65-F5344CB8AC3E}">
        <p14:creationId xmlns:p14="http://schemas.microsoft.com/office/powerpoint/2010/main" val="1733787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1383030"/>
          </a:xfrm>
        </p:spPr>
        <p:txBody>
          <a:bodyPr>
            <a:noAutofit/>
          </a:bodyPr>
          <a:lstStyle/>
          <a:p>
            <a:pPr fontAlgn="auto">
              <a:spcAft>
                <a:spcPts val="0"/>
              </a:spcAft>
            </a:pPr>
            <a:r>
              <a:rPr lang="en-US" altLang="en-US" sz="3200" dirty="0"/>
              <a:t>Learning Objective #2: The Income Tax Formula Concept Check 1-2 </a:t>
            </a:r>
            <a:r>
              <a:rPr lang="en-US" altLang="en-US" sz="1800" dirty="0"/>
              <a:t>2 of 2</a:t>
            </a:r>
          </a:p>
        </p:txBody>
      </p:sp>
      <p:sp>
        <p:nvSpPr>
          <p:cNvPr id="2" name="Content Placeholder 1"/>
          <p:cNvSpPr>
            <a:spLocks noGrp="1"/>
          </p:cNvSpPr>
          <p:nvPr>
            <p:ph sz="quarter" idx="10"/>
          </p:nvPr>
        </p:nvSpPr>
        <p:spPr>
          <a:xfrm>
            <a:off x="457200" y="1752600"/>
            <a:ext cx="8458200" cy="4724401"/>
          </a:xfrm>
        </p:spPr>
        <p:txBody>
          <a:bodyPr>
            <a:noAutofit/>
          </a:bodyPr>
          <a:lstStyle/>
          <a:p>
            <a:pPr marL="457200" indent="-457200">
              <a:buFont typeface="+mj-lt"/>
              <a:buAutoNum type="arabicPeriod" startAt="3"/>
            </a:pPr>
            <a:r>
              <a:rPr lang="en-US" altLang="en-US" i="1" dirty="0"/>
              <a:t>Average tax rate and marginal tax rate mean the same thing.</a:t>
            </a:r>
          </a:p>
          <a:p>
            <a:pPr>
              <a:spcAft>
                <a:spcPts val="2400"/>
              </a:spcAft>
            </a:pPr>
            <a:r>
              <a:rPr lang="en-US" altLang="en-US" b="1" i="1" dirty="0"/>
              <a:t>False </a:t>
            </a:r>
          </a:p>
          <a:p>
            <a:pPr marL="457200" indent="-457200">
              <a:buFont typeface="+mj-lt"/>
              <a:buAutoNum type="arabicPeriod" startAt="4"/>
            </a:pPr>
            <a:r>
              <a:rPr lang="en-US" altLang="en-US" i="1" dirty="0"/>
              <a:t>Complex tax returns do not follow the basic (or simplified) income tax formula.</a:t>
            </a:r>
          </a:p>
          <a:p>
            <a:r>
              <a:rPr lang="en-US" altLang="en-US" b="1" i="1" dirty="0"/>
              <a:t>False </a:t>
            </a:r>
          </a:p>
        </p:txBody>
      </p:sp>
    </p:spTree>
    <p:extLst>
      <p:ext uri="{BB962C8B-B14F-4D97-AF65-F5344CB8AC3E}">
        <p14:creationId xmlns:p14="http://schemas.microsoft.com/office/powerpoint/2010/main" val="172571799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4191</TotalTime>
  <Words>3244</Words>
  <Application>Microsoft Office PowerPoint</Application>
  <PresentationFormat>On-screen Show (4:3)</PresentationFormat>
  <Paragraphs>260</Paragraphs>
  <Slides>32</Slides>
  <Notes>31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7" baseType="lpstr">
      <vt:lpstr>Arial</vt:lpstr>
      <vt:lpstr>Calibri</vt:lpstr>
      <vt:lpstr>Verdana</vt:lpstr>
      <vt:lpstr>1_Office Theme</vt:lpstr>
      <vt:lpstr>Equation</vt:lpstr>
      <vt:lpstr>Fundamentals of Taxation 2019 Edition Cruz, Deschamps, Niswander, Prendergast, Schisler</vt:lpstr>
      <vt:lpstr>Introduction</vt:lpstr>
      <vt:lpstr>Learning Objective #1: Progressive, Proportional, and Regressive Tax Structures 1 of 2</vt:lpstr>
      <vt:lpstr>Learning Objective #1: Progressive, Proportional, and Regressive Tax Structures 2 of 2</vt:lpstr>
      <vt:lpstr>Learning Objective #1: Progressive, Proportional, and Regressive Tax Structures - Concept Check 1-1</vt:lpstr>
      <vt:lpstr>Learning Objective #2: Marginal and Average Tax Rates</vt:lpstr>
      <vt:lpstr>Learning Objective #2: The Income Tax Formula</vt:lpstr>
      <vt:lpstr>Learning Objective #2: The Income Tax Formula Concept Check 1-2 1 of 2</vt:lpstr>
      <vt:lpstr>Learning Objective #2: The Income Tax Formula Concept Check 1-2 2 of 2</vt:lpstr>
      <vt:lpstr>Learning Objective #3: Components of Form 1040 1 of 3</vt:lpstr>
      <vt:lpstr>Learning Objective #3: Components of Form 1040 2 of 3</vt:lpstr>
      <vt:lpstr>Learning Objective #3: Components of Form 1040 3 of 3</vt:lpstr>
      <vt:lpstr>Learning Objective #3: Components of Form 1040 Concept Check 1-3</vt:lpstr>
      <vt:lpstr>Learning Objective #4: Calculation of Tax 1 of 2</vt:lpstr>
      <vt:lpstr>Learning Objective #4: Calculation of Tax 2 of 2</vt:lpstr>
      <vt:lpstr>Learning Objective #4: Calculation of Tax Concept Check 1-4 1 of 2</vt:lpstr>
      <vt:lpstr>Learning Objective #4: Calculation of Tax Concept Check 1-4 2 of 2</vt:lpstr>
      <vt:lpstr>Learning Objective #3: Tax Payments</vt:lpstr>
      <vt:lpstr>Learning Objective #3: Tax Payments Concept Check 1-5</vt:lpstr>
      <vt:lpstr>Learning Objective #5: Tax Authority 1 of 5</vt:lpstr>
      <vt:lpstr>Learning Objective #5: Tax Authority 2 of 5</vt:lpstr>
      <vt:lpstr>Learning Objective #5: Tax Authority 3 of 5</vt:lpstr>
      <vt:lpstr>Learning Objective #5: Tax Authority 4 of 5</vt:lpstr>
      <vt:lpstr>Learning Objective #5: Tax Authority 5 of 5</vt:lpstr>
      <vt:lpstr>Learning Objective #5: Tax Authority Concept Check</vt:lpstr>
      <vt:lpstr>Learning Objective #5: Tax Authority Concept Check 1-7</vt:lpstr>
      <vt:lpstr>Learning Objective #5: Tax Authority Concept Check 1-8</vt:lpstr>
      <vt:lpstr>Learning Objective #6: Circular 230 1 of 5</vt:lpstr>
      <vt:lpstr>Learning Objective #6: Circular 230 2 of 5</vt:lpstr>
      <vt:lpstr>Learning Objective #6: Circular 230 3 of 5</vt:lpstr>
      <vt:lpstr>Learning Objective #6: Circular 230 4 of 5</vt:lpstr>
      <vt:lpstr>Learning Objective #6: Circular 230 5 of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Introduction to Taxation, the Income Tax Formula, and Form 1040</dc:title>
  <dc:creator>Cruz;Deschamps;Niswander;Prendergast;Schisler</dc:creator>
  <cp:lastModifiedBy>CE</cp:lastModifiedBy>
  <cp:revision>1144</cp:revision>
  <dcterms:created xsi:type="dcterms:W3CDTF">2017-04-26T01:00:04Z</dcterms:created>
  <dcterms:modified xsi:type="dcterms:W3CDTF">2019-01-02T12:27:19Z</dcterms:modified>
</cp:coreProperties>
</file>