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6" r:id="rId1"/>
  </p:sldMasterIdLst>
  <p:notesMasterIdLst>
    <p:notesMasterId r:id="rId26"/>
  </p:notesMasterIdLst>
  <p:handoutMasterIdLst>
    <p:handoutMasterId r:id="rId27"/>
  </p:handoutMasterIdLst>
  <p:sldIdLst>
    <p:sldId id="284"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FF3300"/>
    <a:srgbClr val="CCFFFF"/>
    <a:srgbClr val="CCE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02" autoAdjust="0"/>
    <p:restoredTop sz="96756" autoAdjust="0"/>
  </p:normalViewPr>
  <p:slideViewPr>
    <p:cSldViewPr>
      <p:cViewPr varScale="1">
        <p:scale>
          <a:sx n="69" d="100"/>
          <a:sy n="69" d="100"/>
        </p:scale>
        <p:origin x="146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9" d="100"/>
          <a:sy n="99" d="100"/>
        </p:scale>
        <p:origin x="-3534" y="-10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59"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70660"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70661"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F3E018C8-ECEF-4FD4-9053-4D32696F0F6A}" type="slidenum">
              <a:rPr lang="en-US"/>
              <a:pPr>
                <a:defRPr/>
              </a:pPr>
              <a:t>‹#›</a:t>
            </a:fld>
            <a:endParaRPr lang="en-US"/>
          </a:p>
        </p:txBody>
      </p:sp>
    </p:spTree>
    <p:extLst>
      <p:ext uri="{BB962C8B-B14F-4D97-AF65-F5344CB8AC3E}">
        <p14:creationId xmlns:p14="http://schemas.microsoft.com/office/powerpoint/2010/main" val="827592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3" name="Rectangle 3"/>
          <p:cNvSpPr>
            <a:spLocks noGrp="1" noChangeArrowheads="1"/>
          </p:cNvSpPr>
          <p:nvPr>
            <p:ph type="dt" idx="1"/>
          </p:nvPr>
        </p:nvSpPr>
        <p:spPr bwMode="auto">
          <a:xfrm>
            <a:off x="3965575" y="0"/>
            <a:ext cx="3032125" cy="463550"/>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lvl1pPr algn="r" defTabSz="930275" eaLnBrk="0" hangingPunct="0">
              <a:defRPr sz="1200">
                <a:latin typeface="Times New Roman" pitchFamily="18"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56325" name="Rectangle 5"/>
          <p:cNvSpPr>
            <a:spLocks noGrp="1" noChangeArrowheads="1"/>
          </p:cNvSpPr>
          <p:nvPr>
            <p:ph type="body" sz="quarter" idx="3"/>
          </p:nvPr>
        </p:nvSpPr>
        <p:spPr bwMode="auto">
          <a:xfrm>
            <a:off x="933450" y="4408488"/>
            <a:ext cx="5130800" cy="4179887"/>
          </a:xfrm>
          <a:prstGeom prst="rect">
            <a:avLst/>
          </a:prstGeom>
          <a:noFill/>
          <a:ln w="9525">
            <a:noFill/>
            <a:miter lim="800000"/>
            <a:headEnd/>
            <a:tailEnd/>
          </a:ln>
          <a:effectLst/>
        </p:spPr>
        <p:txBody>
          <a:bodyPr vert="horz" wrap="square" lIns="93024" tIns="46512" rIns="93024" bIns="46512" numCol="1" anchor="t" anchorCtr="0" compatLnSpc="1">
            <a:prstTxWarp prst="textNoShape">
              <a:avLst/>
            </a:prstTxWarp>
          </a:bodyPr>
          <a:lstStyle/>
          <a:p>
            <a:pPr lvl="0"/>
            <a:r>
              <a:rPr lang="en-US" noProof="0"/>
              <a:t>Click to edit Master text styles</a:t>
            </a:r>
          </a:p>
          <a:p>
            <a:pPr lvl="0"/>
            <a:r>
              <a:rPr lang="en-US" noProof="0"/>
              <a:t>Second level</a:t>
            </a:r>
          </a:p>
          <a:p>
            <a:pPr lvl="0"/>
            <a:r>
              <a:rPr lang="en-US" noProof="0"/>
              <a:t>Third level</a:t>
            </a:r>
          </a:p>
          <a:p>
            <a:pPr lvl="0"/>
            <a:r>
              <a:rPr lang="en-US" noProof="0"/>
              <a:t>Fourth level</a:t>
            </a:r>
          </a:p>
          <a:p>
            <a:pPr lvl="0"/>
            <a:r>
              <a:rPr lang="en-US" noProof="0"/>
              <a:t>Fifth level</a:t>
            </a:r>
          </a:p>
        </p:txBody>
      </p:sp>
      <p:sp>
        <p:nvSpPr>
          <p:cNvPr id="56326"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defTabSz="930275" eaLnBrk="0" hangingPunct="0">
              <a:defRPr sz="1200">
                <a:latin typeface="Times New Roman" pitchFamily="18" charset="0"/>
              </a:defRPr>
            </a:lvl1pPr>
          </a:lstStyle>
          <a:p>
            <a:pPr>
              <a:defRPr/>
            </a:pPr>
            <a:endParaRPr lang="en-US"/>
          </a:p>
        </p:txBody>
      </p:sp>
      <p:sp>
        <p:nvSpPr>
          <p:cNvPr id="56327"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a:effectLst/>
        </p:spPr>
        <p:txBody>
          <a:bodyPr vert="horz" wrap="square" lIns="93024" tIns="46512" rIns="93024" bIns="46512" numCol="1" anchor="b" anchorCtr="0" compatLnSpc="1">
            <a:prstTxWarp prst="textNoShape">
              <a:avLst/>
            </a:prstTxWarp>
          </a:bodyPr>
          <a:lstStyle>
            <a:lvl1pPr algn="r" defTabSz="930275" eaLnBrk="0" hangingPunct="0">
              <a:defRPr sz="1200">
                <a:latin typeface="Times New Roman" pitchFamily="18" charset="0"/>
              </a:defRPr>
            </a:lvl1pPr>
          </a:lstStyle>
          <a:p>
            <a:pPr>
              <a:defRPr/>
            </a:pPr>
            <a:fld id="{7E89059D-B930-4D4D-AD6E-99ECE4F6F723}" type="slidenum">
              <a:rPr lang="en-US"/>
              <a:pPr>
                <a:defRPr/>
              </a:pPr>
              <a:t>‹#›</a:t>
            </a:fld>
            <a:endParaRPr lang="en-US"/>
          </a:p>
        </p:txBody>
      </p:sp>
    </p:spTree>
    <p:extLst>
      <p:ext uri="{BB962C8B-B14F-4D97-AF65-F5344CB8AC3E}">
        <p14:creationId xmlns:p14="http://schemas.microsoft.com/office/powerpoint/2010/main" val="29388075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BEE95513-231D-4EE2-9D8D-ACCDAC742AA2}" type="slidenum">
              <a:rPr lang="en-US" smtClean="0"/>
              <a:pPr/>
              <a:t>1</a:t>
            </a:fld>
            <a:endParaRPr lang="en-US"/>
          </a:p>
        </p:txBody>
      </p:sp>
      <p:sp>
        <p:nvSpPr>
          <p:cNvPr id="28675" name="Rectangle 1026"/>
          <p:cNvSpPr>
            <a:spLocks noGrp="1" noRot="1" noChangeAspect="1" noChangeArrowheads="1" noTextEdit="1"/>
          </p:cNvSpPr>
          <p:nvPr>
            <p:ph type="sldImg"/>
          </p:nvPr>
        </p:nvSpPr>
        <p:spPr>
          <a:ln/>
        </p:spPr>
      </p:sp>
      <p:sp>
        <p:nvSpPr>
          <p:cNvPr id="28676" name="Rectangle 1027"/>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09060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8364A1DA-52F4-44DD-B883-B1096639E3CF}" type="slidenum">
              <a:rPr lang="en-US" smtClean="0"/>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21355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57C63F23-7FDA-4A7D-B3F6-1A573C5BA2F8}" type="slidenum">
              <a:rPr lang="en-US" smtClean="0"/>
              <a:pPr/>
              <a:t>11</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dirty="0"/>
              <a:t>If an item can be treated differently at the partner level, the item must be separately stated to the partner.  For example, a corporate partner treats a capital gain or loss differently than an individual partner.  The same is true for dividend income.</a:t>
            </a:r>
          </a:p>
        </p:txBody>
      </p:sp>
    </p:spTree>
    <p:extLst>
      <p:ext uri="{BB962C8B-B14F-4D97-AF65-F5344CB8AC3E}">
        <p14:creationId xmlns:p14="http://schemas.microsoft.com/office/powerpoint/2010/main" val="1135489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162A0B2C-9D46-4660-8ADE-9FA15585C1E2}" type="slidenum">
              <a:rPr lang="en-US" smtClean="0"/>
              <a:pPr/>
              <a:t>12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US"/>
              <a:t>Income and loss items are reported to partners via the schedule K-1.  This includes both ordinary and separately stated items.</a:t>
            </a:r>
          </a:p>
        </p:txBody>
      </p:sp>
    </p:spTree>
    <p:extLst>
      <p:ext uri="{BB962C8B-B14F-4D97-AF65-F5344CB8AC3E}">
        <p14:creationId xmlns:p14="http://schemas.microsoft.com/office/powerpoint/2010/main" val="1272796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40FA2107-CB8A-42F8-AE0E-BDB0EFDD9524}" type="slidenum">
              <a:rPr lang="en-US" smtClean="0"/>
              <a:pPr/>
              <a:t>13</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a:t>Partners are not considered employees of a partnership.  Since they are not employees, the partners must pay self-employment tax on their share of income from the partnership.  </a:t>
            </a:r>
          </a:p>
        </p:txBody>
      </p:sp>
    </p:spTree>
    <p:extLst>
      <p:ext uri="{BB962C8B-B14F-4D97-AF65-F5344CB8AC3E}">
        <p14:creationId xmlns:p14="http://schemas.microsoft.com/office/powerpoint/2010/main" val="3817552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D71D5B17-1F6B-43F3-AF58-AE92E13FD8A4}" type="slidenum">
              <a:rPr lang="en-US" smtClean="0"/>
              <a:pPr/>
              <a:t>14</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40511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D6DF55A-3AEC-4086-98FD-21C008EE13DF}" type="slidenum">
              <a:rPr lang="en-US" smtClean="0"/>
              <a:pPr/>
              <a:t>15</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a:t>The basis of a partner’s partnership interest starts with basis of the property contributed to the partnership.  The basis is then increased/decreased by the income and loss items of the partnership.  The partner’s share of partnership liabilities also increase the partner’s basis in his or hers interest.</a:t>
            </a:r>
          </a:p>
        </p:txBody>
      </p:sp>
    </p:spTree>
    <p:extLst>
      <p:ext uri="{BB962C8B-B14F-4D97-AF65-F5344CB8AC3E}">
        <p14:creationId xmlns:p14="http://schemas.microsoft.com/office/powerpoint/2010/main" val="2537388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FA66B89F-6F56-48D5-800C-FA08911EE695}" type="slidenum">
              <a:rPr lang="en-US" smtClean="0"/>
              <a:pPr/>
              <a:t>16</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268590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7C1C5CC-289F-42E5-A45F-E3DC3F2713D9}" type="slidenum">
              <a:rPr lang="en-US" smtClean="0"/>
              <a:pPr/>
              <a:t>17</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a:t>As a general rule, a partner does not recognize a gain or loss when he or she receives a distribution.  One exception to the general rule occurs when the partner receives money and/or securities in excess of their basis.  </a:t>
            </a:r>
          </a:p>
        </p:txBody>
      </p:sp>
    </p:spTree>
    <p:extLst>
      <p:ext uri="{BB962C8B-B14F-4D97-AF65-F5344CB8AC3E}">
        <p14:creationId xmlns:p14="http://schemas.microsoft.com/office/powerpoint/2010/main" val="3932590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F96EF3E5-B2B2-46CA-AEF5-41FF295EE60A}" type="slidenum">
              <a:rPr lang="en-US" smtClean="0"/>
              <a:pPr/>
              <a:t>18</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r>
              <a:rPr lang="en-US"/>
              <a:t>A partner can recognize a gain when appreciated property he or she contributed to the partnership is distributed to another partner within seven years.  </a:t>
            </a:r>
          </a:p>
        </p:txBody>
      </p:sp>
    </p:spTree>
    <p:extLst>
      <p:ext uri="{BB962C8B-B14F-4D97-AF65-F5344CB8AC3E}">
        <p14:creationId xmlns:p14="http://schemas.microsoft.com/office/powerpoint/2010/main" val="293593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42AEAF23-1BFE-45D8-ABFA-6CF70066839B}" type="slidenum">
              <a:rPr lang="en-US" smtClean="0"/>
              <a:pPr/>
              <a:t>19</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13554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825E85AA-DC8F-40B0-ADEE-8DC51E7E9F7B}" type="slidenum">
              <a:rPr lang="en-US" smtClean="0"/>
              <a:pPr/>
              <a:t>2</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US"/>
              <a:t>Typically, a partner does not recognize a gain or loss on the formation of a partnership and the basis of the assets contributed carries over to the basis in the partnership interest.</a:t>
            </a:r>
          </a:p>
        </p:txBody>
      </p:sp>
    </p:spTree>
    <p:extLst>
      <p:ext uri="{BB962C8B-B14F-4D97-AF65-F5344CB8AC3E}">
        <p14:creationId xmlns:p14="http://schemas.microsoft.com/office/powerpoint/2010/main" val="1395552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7D8F2501-8640-4629-9A5F-9BC20B83BE16}" type="slidenum">
              <a:rPr lang="en-US" smtClean="0"/>
              <a:pPr/>
              <a:t>20</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385271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0C3B1E03-DECC-43BF-BCD6-2D55656ACCCC}" type="slidenum">
              <a:rPr lang="en-US" smtClean="0"/>
              <a:pPr/>
              <a:t>21</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a:t>Liquidation rules are similar to current distribution rules.  One difference is that a loss can be recognized if the liquidation is less than the partner’s basis and the distribution consisst only of money, receivables, and/or inventory.  </a:t>
            </a:r>
          </a:p>
        </p:txBody>
      </p:sp>
    </p:spTree>
    <p:extLst>
      <p:ext uri="{BB962C8B-B14F-4D97-AF65-F5344CB8AC3E}">
        <p14:creationId xmlns:p14="http://schemas.microsoft.com/office/powerpoint/2010/main" val="3205669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06E984A-85C1-4661-8E0E-463F55DE9CA4}" type="slidenum">
              <a:rPr lang="en-US" smtClean="0"/>
              <a:pPr/>
              <a:t>22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US"/>
              <a:t>Generally, the sale of a partnership interest results in a capital gain or loss.  If the partnership has substantially appreciated inventory or accounts receivables, then some of the capital gain could be ordinary.  </a:t>
            </a:r>
          </a:p>
        </p:txBody>
      </p:sp>
    </p:spTree>
    <p:extLst>
      <p:ext uri="{BB962C8B-B14F-4D97-AF65-F5344CB8AC3E}">
        <p14:creationId xmlns:p14="http://schemas.microsoft.com/office/powerpoint/2010/main" val="3451030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36D506D8-4955-4FB3-963A-30B0EA6641A6}" type="slidenum">
              <a:rPr lang="en-US" smtClean="0"/>
              <a:pPr/>
              <a:t>23</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98619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471D423-278B-4F9A-AC78-68C06F8152C0}" type="slidenum">
              <a:rPr lang="en-US" smtClean="0"/>
              <a:pPr/>
              <a:t>24</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64569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11850D2-BA3B-4A44-B66B-F83FE1747669}" type="slidenum">
              <a:rPr lang="en-US" smtClean="0"/>
              <a:pPr/>
              <a:t>3</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a:t>The term “basis-in, basis-out” refers to the notion that the basis in the partnership interest is the same as the basis of the assets contributed.  In other words, the partner now has an indirect ownership of the partnership assets via his or hers partnership interest.  </a:t>
            </a:r>
          </a:p>
        </p:txBody>
      </p:sp>
    </p:spTree>
    <p:extLst>
      <p:ext uri="{BB962C8B-B14F-4D97-AF65-F5344CB8AC3E}">
        <p14:creationId xmlns:p14="http://schemas.microsoft.com/office/powerpoint/2010/main" val="403588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E0FC13CB-BD30-4DA0-AAFB-7AC3311F7593}" type="slidenum">
              <a:rPr lang="en-US" smtClean="0"/>
              <a:pPr/>
              <a:t>4</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en-US"/>
              <a:t>The holding period (long-term or short-term) of the partnership interest usually is determined by the holding period of the assets contributed.  This is not the case if inventory or accounts receivable are contributed to a partnership.  In this case, the holding period of the partnership interest begins on the date of the contribution.  </a:t>
            </a:r>
          </a:p>
        </p:txBody>
      </p:sp>
    </p:spTree>
    <p:extLst>
      <p:ext uri="{BB962C8B-B14F-4D97-AF65-F5344CB8AC3E}">
        <p14:creationId xmlns:p14="http://schemas.microsoft.com/office/powerpoint/2010/main" val="2172726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874BAB9D-C79D-477F-A9A3-1AFFEB5D8BD9}" type="slidenum">
              <a:rPr lang="en-US" smtClean="0"/>
              <a:pPr/>
              <a:t>5</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a:t>When services are provided to a partnership is exchange for a partnership interest, the service partner must recognize ordinary income to the extent of the FMV of the services.  </a:t>
            </a:r>
          </a:p>
        </p:txBody>
      </p:sp>
    </p:spTree>
    <p:extLst>
      <p:ext uri="{BB962C8B-B14F-4D97-AF65-F5344CB8AC3E}">
        <p14:creationId xmlns:p14="http://schemas.microsoft.com/office/powerpoint/2010/main" val="1338403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691CC032-C015-457F-B7CE-B5FF69AEDF5D}" type="slidenum">
              <a:rPr lang="en-US" smtClean="0"/>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68525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F5EA8CAB-44B4-40B9-81A0-A35C94AD9FFA}" type="slidenum">
              <a:rPr lang="en-US" smtClean="0"/>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3658390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A9D398C-DC26-49EC-A5C0-6BE674C78099}" type="slidenum">
              <a:rPr lang="en-US" smtClean="0"/>
              <a:pPr/>
              <a:t>8</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US"/>
              <a:t>Partnership items are ordinary unless the item can be treated differently at the partner level.  A guaranteed payment is a payment made to a partner that is determined without regard to partnership income and is essentially treated as a salary to the partner.  </a:t>
            </a:r>
          </a:p>
        </p:txBody>
      </p:sp>
    </p:spTree>
    <p:extLst>
      <p:ext uri="{BB962C8B-B14F-4D97-AF65-F5344CB8AC3E}">
        <p14:creationId xmlns:p14="http://schemas.microsoft.com/office/powerpoint/2010/main" val="1355875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37B5D292-2ADE-4320-B326-A0E9F0843B5B}" type="slidenum">
              <a:rPr lang="en-US" smtClean="0"/>
              <a:pPr/>
              <a:t>9</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a:t>Depreciation rules for partnerships are essentially the same as other businesses with one exception.  Section 179 does not reduce ordinary income and must be separately stated to the partners.  The same holds true for partners’ health insurance premiums paid by the partnership.</a:t>
            </a:r>
          </a:p>
        </p:txBody>
      </p:sp>
    </p:spTree>
    <p:extLst>
      <p:ext uri="{BB962C8B-B14F-4D97-AF65-F5344CB8AC3E}">
        <p14:creationId xmlns:p14="http://schemas.microsoft.com/office/powerpoint/2010/main" val="1308156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CC95442-3DF3-4F63-8D23-AA662D942C8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6B2B08-84E5-4F8E-95D3-50207CDD540B}" type="slidenum">
              <a:rPr lang="en-US" smtClean="0"/>
              <a:t>‹#›</a:t>
            </a:fld>
            <a:endParaRPr lang="en-US"/>
          </a:p>
        </p:txBody>
      </p:sp>
      <p:sp>
        <p:nvSpPr>
          <p:cNvPr id="7" name="Text Box 6"/>
          <p:cNvSpPr txBox="1">
            <a:spLocks noChangeArrowheads="1"/>
          </p:cNvSpPr>
          <p:nvPr userDrawn="1"/>
        </p:nvSpPr>
        <p:spPr bwMode="auto">
          <a:xfrm>
            <a:off x="2171700" y="6519446"/>
            <a:ext cx="7315200" cy="338554"/>
          </a:xfrm>
          <a:prstGeom prst="rect">
            <a:avLst/>
          </a:prstGeom>
          <a:noFill/>
          <a:ln w="9525">
            <a:noFill/>
            <a:miter lim="800000"/>
            <a:headEnd/>
            <a:tailEnd/>
          </a:ln>
          <a:effectLst/>
        </p:spPr>
        <p:txBody>
          <a:bodyPr wrap="square">
            <a:spAutoFit/>
          </a:bodyPr>
          <a:lstStyle/>
          <a:p>
            <a:pPr eaLnBrk="0" hangingPunct="0"/>
            <a:r>
              <a:rPr lang="en-US" sz="800" b="1" i="1" dirty="0">
                <a:solidFill>
                  <a:schemeClr val="bg1"/>
                </a:solidFill>
                <a:latin typeface="Times New Roman" pitchFamily="18" charset="0"/>
              </a:rPr>
              <a:t>Copyright © 2015</a:t>
            </a:r>
            <a:r>
              <a:rPr lang="en-US" sz="800" b="1" i="1" baseline="0" dirty="0">
                <a:solidFill>
                  <a:schemeClr val="bg1"/>
                </a:solidFill>
                <a:latin typeface="Times New Roman" pitchFamily="18" charset="0"/>
              </a:rPr>
              <a:t> </a:t>
            </a:r>
            <a:r>
              <a:rPr lang="en-US" sz="800" b="1" i="1" dirty="0">
                <a:solidFill>
                  <a:schemeClr val="bg1"/>
                </a:solidFill>
                <a:latin typeface="Times New Roman" pitchFamily="18" charset="0"/>
              </a:rPr>
              <a:t>by the McGraw-Hill Education.  This is proprietary</a:t>
            </a:r>
            <a:r>
              <a:rPr lang="en-US" sz="800" b="1" i="1" baseline="0" dirty="0">
                <a:solidFill>
                  <a:schemeClr val="bg1"/>
                </a:solidFill>
                <a:latin typeface="Times New Roman" pitchFamily="18" charset="0"/>
              </a:rPr>
              <a:t> material solely for authorized instructor use.  Not authorized for sale or distribution in any manner.  This document may not be copied, scanned, duplicated, forwarded, distributed, or posted on a website in whole or part.</a:t>
            </a:r>
            <a:endParaRPr lang="en-US" sz="800" i="1" dirty="0">
              <a:solidFill>
                <a:schemeClr val="bg1"/>
              </a:solidFill>
              <a:latin typeface="Times" pitchFamily="34" charset="0"/>
            </a:endParaRPr>
          </a:p>
        </p:txBody>
      </p:sp>
    </p:spTree>
    <p:extLst>
      <p:ext uri="{BB962C8B-B14F-4D97-AF65-F5344CB8AC3E}">
        <p14:creationId xmlns:p14="http://schemas.microsoft.com/office/powerpoint/2010/main" val="35646047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95442-3DF3-4F63-8D23-AA662D942C8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E0167435-C2CA-4F65-9E8D-478058287552}" type="slidenum">
              <a:rPr lang="en-US" smtClean="0"/>
              <a:pPr>
                <a:defRPr/>
              </a:pPr>
              <a:t>‹#›</a:t>
            </a:fld>
            <a:endParaRPr lang="en-US"/>
          </a:p>
        </p:txBody>
      </p:sp>
    </p:spTree>
    <p:extLst>
      <p:ext uri="{BB962C8B-B14F-4D97-AF65-F5344CB8AC3E}">
        <p14:creationId xmlns:p14="http://schemas.microsoft.com/office/powerpoint/2010/main" val="2498731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95442-3DF3-4F63-8D23-AA662D942C8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610C8436-4476-40FC-A794-8F71775D29E4}" type="slidenum">
              <a:rPr lang="en-US" smtClean="0"/>
              <a:pPr>
                <a:defRPr/>
              </a:pPr>
              <a:t>‹#›</a:t>
            </a:fld>
            <a:endParaRPr lang="en-US"/>
          </a:p>
        </p:txBody>
      </p:sp>
    </p:spTree>
    <p:extLst>
      <p:ext uri="{BB962C8B-B14F-4D97-AF65-F5344CB8AC3E}">
        <p14:creationId xmlns:p14="http://schemas.microsoft.com/office/powerpoint/2010/main" val="72186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CC95442-3DF3-4F63-8D23-AA662D942C8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dirty="0"/>
              <a:t>14-</a:t>
            </a:r>
            <a:fld id="{58DC5A14-39DA-4893-B53F-6BDD11810F9A}" type="slidenum">
              <a:rPr lang="en-US" smtClean="0"/>
              <a:pPr>
                <a:defRPr/>
              </a:pPr>
              <a:t>‹#›</a:t>
            </a:fld>
            <a:endParaRPr lang="en-US" dirty="0"/>
          </a:p>
        </p:txBody>
      </p:sp>
    </p:spTree>
    <p:extLst>
      <p:ext uri="{BB962C8B-B14F-4D97-AF65-F5344CB8AC3E}">
        <p14:creationId xmlns:p14="http://schemas.microsoft.com/office/powerpoint/2010/main" val="206262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C95442-3DF3-4F63-8D23-AA662D942C80}"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US"/>
              <a:t>14-</a:t>
            </a:r>
            <a:fld id="{5E331D16-37A8-4C0A-B02B-9253CAE7E80E}" type="slidenum">
              <a:rPr lang="en-US" smtClean="0"/>
              <a:pPr>
                <a:defRPr/>
              </a:pPr>
              <a:t>‹#›</a:t>
            </a:fld>
            <a:endParaRPr lang="en-US"/>
          </a:p>
        </p:txBody>
      </p:sp>
    </p:spTree>
    <p:extLst>
      <p:ext uri="{BB962C8B-B14F-4D97-AF65-F5344CB8AC3E}">
        <p14:creationId xmlns:p14="http://schemas.microsoft.com/office/powerpoint/2010/main" val="1719317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CC95442-3DF3-4F63-8D23-AA662D942C80}"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B4EFEADA-B927-4652-9A1B-741412DD72AF}" type="slidenum">
              <a:rPr lang="en-US" smtClean="0"/>
              <a:pPr>
                <a:defRPr/>
              </a:pPr>
              <a:t>‹#›</a:t>
            </a:fld>
            <a:endParaRPr lang="en-US"/>
          </a:p>
        </p:txBody>
      </p:sp>
    </p:spTree>
    <p:extLst>
      <p:ext uri="{BB962C8B-B14F-4D97-AF65-F5344CB8AC3E}">
        <p14:creationId xmlns:p14="http://schemas.microsoft.com/office/powerpoint/2010/main" val="28367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CC95442-3DF3-4F63-8D23-AA662D942C80}"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defRPr/>
            </a:pPr>
            <a:r>
              <a:rPr lang="en-US"/>
              <a:t>14-</a:t>
            </a:r>
            <a:fld id="{7DBAF915-DC05-4758-823E-ACB786846347}" type="slidenum">
              <a:rPr lang="en-US" smtClean="0"/>
              <a:pPr>
                <a:defRPr/>
              </a:pPr>
              <a:t>‹#›</a:t>
            </a:fld>
            <a:endParaRPr lang="en-US"/>
          </a:p>
        </p:txBody>
      </p:sp>
    </p:spTree>
    <p:extLst>
      <p:ext uri="{BB962C8B-B14F-4D97-AF65-F5344CB8AC3E}">
        <p14:creationId xmlns:p14="http://schemas.microsoft.com/office/powerpoint/2010/main" val="2495671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CC95442-3DF3-4F63-8D23-AA662D942C80}"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r>
              <a:rPr lang="en-US"/>
              <a:t>14-</a:t>
            </a:r>
            <a:fld id="{CB85C720-DE55-4A31-AFEE-F07787A8569B}" type="slidenum">
              <a:rPr lang="en-US" smtClean="0"/>
              <a:pPr>
                <a:defRPr/>
              </a:pPr>
              <a:t>‹#›</a:t>
            </a:fld>
            <a:endParaRPr lang="en-US"/>
          </a:p>
        </p:txBody>
      </p:sp>
    </p:spTree>
    <p:extLst>
      <p:ext uri="{BB962C8B-B14F-4D97-AF65-F5344CB8AC3E}">
        <p14:creationId xmlns:p14="http://schemas.microsoft.com/office/powerpoint/2010/main" val="3446103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C95442-3DF3-4F63-8D23-AA662D942C80}"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r>
              <a:rPr lang="en-US"/>
              <a:t>14-</a:t>
            </a:r>
            <a:fld id="{216511D7-D9C8-4815-85C6-581723AD8E15}" type="slidenum">
              <a:rPr lang="en-US" smtClean="0"/>
              <a:pPr>
                <a:defRPr/>
              </a:pPr>
              <a:t>‹#›</a:t>
            </a:fld>
            <a:endParaRPr lang="en-US"/>
          </a:p>
        </p:txBody>
      </p:sp>
    </p:spTree>
    <p:extLst>
      <p:ext uri="{BB962C8B-B14F-4D97-AF65-F5344CB8AC3E}">
        <p14:creationId xmlns:p14="http://schemas.microsoft.com/office/powerpoint/2010/main" val="962201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CC95442-3DF3-4F63-8D23-AA662D942C80}"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F7C2C029-6D59-49F2-8AF0-B2FEB304E081}" type="slidenum">
              <a:rPr lang="en-US" smtClean="0"/>
              <a:pPr>
                <a:defRPr/>
              </a:pPr>
              <a:t>‹#›</a:t>
            </a:fld>
            <a:endParaRPr lang="en-US"/>
          </a:p>
        </p:txBody>
      </p:sp>
    </p:spTree>
    <p:extLst>
      <p:ext uri="{BB962C8B-B14F-4D97-AF65-F5344CB8AC3E}">
        <p14:creationId xmlns:p14="http://schemas.microsoft.com/office/powerpoint/2010/main" val="2777107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CC95442-3DF3-4F63-8D23-AA662D942C80}"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US"/>
              <a:t>14-</a:t>
            </a:r>
            <a:fld id="{2221E908-B2CB-4AD7-9F6A-E40BF70CFCE1}" type="slidenum">
              <a:rPr lang="en-US" smtClean="0"/>
              <a:pPr>
                <a:defRPr/>
              </a:pPr>
              <a:t>‹#›</a:t>
            </a:fld>
            <a:endParaRPr lang="en-US"/>
          </a:p>
        </p:txBody>
      </p:sp>
    </p:spTree>
    <p:extLst>
      <p:ext uri="{BB962C8B-B14F-4D97-AF65-F5344CB8AC3E}">
        <p14:creationId xmlns:p14="http://schemas.microsoft.com/office/powerpoint/2010/main" val="4278895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C95442-3DF3-4F63-8D23-AA662D942C80}" type="datetimeFigureOut">
              <a:rPr lang="en-US" smtClean="0"/>
              <a:t>11/2/2018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r>
              <a:rPr lang="en-US"/>
              <a:t>14-</a:t>
            </a:r>
            <a:fld id="{AFBB7989-D6C7-4859-B8DC-35B28F992E2C}" type="slidenum">
              <a:rPr lang="en-US" smtClean="0"/>
              <a:pPr>
                <a:defRPr/>
              </a:pPr>
              <a:t>‹#›</a:t>
            </a:fld>
            <a:endParaRPr lang="en-US"/>
          </a:p>
        </p:txBody>
      </p:sp>
    </p:spTree>
    <p:extLst>
      <p:ext uri="{BB962C8B-B14F-4D97-AF65-F5344CB8AC3E}">
        <p14:creationId xmlns:p14="http://schemas.microsoft.com/office/powerpoint/2010/main" val="36662757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181600" y="569913"/>
            <a:ext cx="3581400" cy="830262"/>
          </a:xfrm>
          <a:effectLst>
            <a:outerShdw dist="53882" dir="8100000" algn="ctr" rotWithShape="0">
              <a:schemeClr val="bg2">
                <a:alpha val="50000"/>
              </a:schemeClr>
            </a:outerShdw>
          </a:effectLst>
        </p:spPr>
        <p:txBody>
          <a:bodyPr>
            <a:normAutofit/>
          </a:bodyPr>
          <a:lstStyle/>
          <a:p>
            <a:pPr eaLnBrk="1" hangingPunct="1">
              <a:defRPr/>
            </a:pPr>
            <a:r>
              <a:rPr lang="en-US" sz="4000" b="1" dirty="0">
                <a:latin typeface="Verdana" panose="020B0604030504040204" pitchFamily="34" charset="0"/>
                <a:ea typeface="Verdana" panose="020B0604030504040204" pitchFamily="34" charset="0"/>
                <a:cs typeface="Verdana" panose="020B0604030504040204" pitchFamily="34" charset="0"/>
              </a:rPr>
              <a:t>Chapter 14</a:t>
            </a:r>
            <a:r>
              <a:rPr lang="en-US" sz="4000" dirty="0">
                <a:latin typeface="Verdana" panose="020B0604030504040204" pitchFamily="34" charset="0"/>
                <a:ea typeface="Verdana" panose="020B0604030504040204" pitchFamily="34" charset="0"/>
                <a:cs typeface="Verdana" panose="020B0604030504040204" pitchFamily="34" charset="0"/>
              </a:rPr>
              <a:t> </a:t>
            </a:r>
          </a:p>
        </p:txBody>
      </p:sp>
      <p:sp>
        <p:nvSpPr>
          <p:cNvPr id="3075" name="Rectangle 3"/>
          <p:cNvSpPr>
            <a:spLocks noGrp="1" noChangeArrowheads="1"/>
          </p:cNvSpPr>
          <p:nvPr>
            <p:ph type="subTitle" idx="1"/>
          </p:nvPr>
        </p:nvSpPr>
        <p:spPr>
          <a:xfrm>
            <a:off x="5486400" y="1600200"/>
            <a:ext cx="2895600" cy="2971800"/>
          </a:xfrm>
        </p:spPr>
        <p:txBody>
          <a:bodyPr>
            <a:normAutofit/>
          </a:bodyPr>
          <a:lstStyle/>
          <a:p>
            <a:pPr eaLnBrk="1" hangingPunct="1"/>
            <a:r>
              <a:rPr lang="en-US" sz="3000" dirty="0">
                <a:solidFill>
                  <a:schemeClr val="tx1"/>
                </a:solidFill>
                <a:latin typeface="Verdana" panose="020B0604030504040204" pitchFamily="34" charset="0"/>
                <a:ea typeface="Verdana" panose="020B0604030504040204" pitchFamily="34" charset="0"/>
                <a:cs typeface="Verdana" panose="020B0604030504040204" pitchFamily="34" charset="0"/>
              </a:rPr>
              <a:t>Partnership Taxation</a:t>
            </a:r>
          </a:p>
          <a:p>
            <a:pPr eaLnBrk="1" hangingPunct="1"/>
            <a:endParaRPr lang="en-US" sz="1800" b="1"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“People who complain about taxes can be divided into two classes:</a:t>
            </a:r>
          </a:p>
          <a:p>
            <a:pPr eaLnBrk="1" hangingPunct="1"/>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men and women.”</a:t>
            </a:r>
          </a:p>
          <a:p>
            <a:pPr eaLnBrk="1" hangingPunct="1"/>
            <a:r>
              <a:rPr lang="en-US" sz="1600" dirty="0">
                <a:solidFill>
                  <a:schemeClr val="tx1"/>
                </a:solidFill>
                <a:latin typeface="Verdana" panose="020B0604030504040204" pitchFamily="34" charset="0"/>
                <a:ea typeface="Verdana" panose="020B0604030504040204" pitchFamily="34" charset="0"/>
                <a:cs typeface="Verdana" panose="020B0604030504040204" pitchFamily="34" charset="0"/>
              </a:rPr>
              <a:t>-- Anonymous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A05616C3-A978-4CE3-B544-DAB8B598B357}"/>
              </a:ext>
            </a:extLst>
          </p:cNvPr>
          <p:cNvPicPr>
            <a:picLocks noChangeAspect="1"/>
          </p:cNvPicPr>
          <p:nvPr/>
        </p:nvPicPr>
        <p:blipFill>
          <a:blip r:embed="rId3"/>
          <a:stretch>
            <a:fillRect/>
          </a:stretch>
        </p:blipFill>
        <p:spPr>
          <a:xfrm>
            <a:off x="242887" y="304800"/>
            <a:ext cx="4481513" cy="577279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Ordinary Income/Loss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14-2</a:t>
            </a:r>
          </a:p>
        </p:txBody>
      </p:sp>
      <p:sp>
        <p:nvSpPr>
          <p:cNvPr id="199683" name="Rectangle 3"/>
          <p:cNvSpPr>
            <a:spLocks noGrp="1" noChangeArrowheads="1"/>
          </p:cNvSpPr>
          <p:nvPr>
            <p:ph idx="1"/>
          </p:nvPr>
        </p:nvSpPr>
        <p:spPr>
          <a:xfrm>
            <a:off x="457200" y="1722437"/>
            <a:ext cx="8229600" cy="4525963"/>
          </a:xfrm>
        </p:spPr>
        <p:txBody>
          <a:bodyPr>
            <a:noAutofit/>
          </a:bodyPr>
          <a:lstStyle/>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1.  A partnership can deduct which of the following in determining partnership ordinary income or loss:</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a.  all ordinary and necessary expenses.</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b.  guaranteed payments.</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c.  depreciation.</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d.  all of the above.</a:t>
            </a:r>
          </a:p>
          <a:p>
            <a:pPr eaLnBrk="1" hangingPunct="1">
              <a:lnSpc>
                <a:spcPct val="80000"/>
              </a:lnSpc>
              <a:buFontTx/>
              <a:buNone/>
            </a:pPr>
            <a:r>
              <a:rPr lang="en-US" sz="1400" b="1" i="1" dirty="0">
                <a:latin typeface="Verdana" panose="020B0604030504040204" pitchFamily="34" charset="0"/>
                <a:ea typeface="Verdana" panose="020B0604030504040204" pitchFamily="34" charset="0"/>
                <a:cs typeface="Verdana" panose="020B0604030504040204" pitchFamily="34" charset="0"/>
              </a:rPr>
              <a:t>Answer:  D</a:t>
            </a:r>
          </a:p>
          <a:p>
            <a:pPr eaLnBrk="1" hangingPunct="1">
              <a:lnSpc>
                <a:spcPct val="80000"/>
              </a:lnSpc>
              <a:buFontTx/>
              <a:buNone/>
            </a:pPr>
            <a:endParaRPr lang="en-US" sz="1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2.  What tax form is the partnership required to file each year?</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a.  Form 1120.</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b.  Form 1040.</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c.  Form 1065.</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d. Form 1120-S. </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Answer:  C</a:t>
            </a:r>
          </a:p>
          <a:p>
            <a:pPr eaLnBrk="1" hangingPunct="1">
              <a:lnSpc>
                <a:spcPct val="80000"/>
              </a:lnSpc>
              <a:buFontTx/>
              <a:buNone/>
            </a:pPr>
            <a:endParaRPr lang="en-US" sz="14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3.  A  payment made to a partner that is must calculated without regard to partnership income is a:</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a.   partner salary.</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b.  partner withdraw.</a:t>
            </a:r>
          </a:p>
          <a:p>
            <a:pPr eaLnBrk="1" hangingPunct="1">
              <a:lnSpc>
                <a:spcPct val="80000"/>
              </a:lnSpc>
              <a:buFontTx/>
              <a:buNone/>
            </a:pPr>
            <a:r>
              <a:rPr lang="en-US" sz="1400" i="1" dirty="0">
                <a:latin typeface="Verdana" panose="020B0604030504040204" pitchFamily="34" charset="0"/>
                <a:ea typeface="Verdana" panose="020B0604030504040204" pitchFamily="34" charset="0"/>
                <a:cs typeface="Verdana" panose="020B0604030504040204" pitchFamily="34" charset="0"/>
              </a:rPr>
              <a:t>	c.  loan to a partner.</a:t>
            </a:r>
            <a:endParaRPr lang="en-US" sz="14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1400" dirty="0">
                <a:latin typeface="Verdana" panose="020B0604030504040204" pitchFamily="34" charset="0"/>
                <a:ea typeface="Verdana" panose="020B0604030504040204" pitchFamily="34" charset="0"/>
                <a:cs typeface="Verdana" panose="020B0604030504040204" pitchFamily="34" charset="0"/>
              </a:rPr>
              <a:t>	</a:t>
            </a:r>
            <a:r>
              <a:rPr lang="en-US" sz="1400" i="1" dirty="0">
                <a:latin typeface="Verdana" panose="020B0604030504040204" pitchFamily="34" charset="0"/>
                <a:ea typeface="Verdana" panose="020B0604030504040204" pitchFamily="34" charset="0"/>
                <a:cs typeface="Verdana" panose="020B0604030504040204" pitchFamily="34" charset="0"/>
              </a:rPr>
              <a:t>d.  guaranteed payment.</a:t>
            </a:r>
            <a:r>
              <a:rPr lang="en-US" sz="1400"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80000"/>
              </a:lnSpc>
              <a:buFontTx/>
              <a:buNone/>
            </a:pPr>
            <a:r>
              <a:rPr lang="en-US" sz="1400" dirty="0">
                <a:latin typeface="Verdana" panose="020B0604030504040204" pitchFamily="34" charset="0"/>
                <a:ea typeface="Verdana" panose="020B0604030504040204" pitchFamily="34" charset="0"/>
                <a:cs typeface="Verdana" panose="020B0604030504040204" pitchFamily="34" charset="0"/>
              </a:rPr>
              <a:t>Answer:  D</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D795CFA-1B99-4A01-8AEB-4E73409B30D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9683">
                                            <p:txEl>
                                              <p:pRg st="5" end="5"/>
                                            </p:txEl>
                                          </p:spTgt>
                                        </p:tgtEl>
                                        <p:attrNameLst>
                                          <p:attrName>style.visibility</p:attrName>
                                        </p:attrNameLst>
                                      </p:cBhvr>
                                      <p:to>
                                        <p:strVal val="visible"/>
                                      </p:to>
                                    </p:set>
                                    <p:animEffect transition="in" filter="fade">
                                      <p:cBhvr>
                                        <p:cTn id="7" dur="500"/>
                                        <p:tgtEl>
                                          <p:spTgt spid="19968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9683">
                                            <p:txEl>
                                              <p:pRg st="12" end="12"/>
                                            </p:txEl>
                                          </p:spTgt>
                                        </p:tgtEl>
                                        <p:attrNameLst>
                                          <p:attrName>style.visibility</p:attrName>
                                        </p:attrNameLst>
                                      </p:cBhvr>
                                      <p:to>
                                        <p:strVal val="visible"/>
                                      </p:to>
                                    </p:set>
                                    <p:animEffect transition="in" filter="fade">
                                      <p:cBhvr>
                                        <p:cTn id="12" dur="500"/>
                                        <p:tgtEl>
                                          <p:spTgt spid="199683">
                                            <p:txEl>
                                              <p:pRg st="12" end="1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9683">
                                            <p:txEl>
                                              <p:pRg st="19" end="19"/>
                                            </p:txEl>
                                          </p:spTgt>
                                        </p:tgtEl>
                                        <p:attrNameLst>
                                          <p:attrName>style.visibility</p:attrName>
                                        </p:attrNameLst>
                                      </p:cBhvr>
                                      <p:to>
                                        <p:strVal val="visible"/>
                                      </p:to>
                                    </p:set>
                                    <p:animEffect transition="in" filter="fade">
                                      <p:cBhvr>
                                        <p:cTn id="17" dur="500"/>
                                        <p:tgtEl>
                                          <p:spTgt spid="19968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Separately Stated Items</a:t>
            </a:r>
          </a:p>
        </p:txBody>
      </p:sp>
      <p:sp>
        <p:nvSpPr>
          <p:cNvPr id="13316" name="Rectangle 3"/>
          <p:cNvSpPr>
            <a:spLocks noGrp="1" noChangeArrowheads="1"/>
          </p:cNvSpPr>
          <p:nvPr>
            <p:ph idx="1"/>
          </p:nvPr>
        </p:nvSpPr>
        <p:spPr>
          <a:xfrm>
            <a:off x="457200" y="1600201"/>
            <a:ext cx="8229600" cy="42672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General rule -  All income and expense items of a partnership that may be treated differently at the partner level must be “separately stated.”</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Table 14-1 in text</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Most common separately stated items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Rental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Interest and dividend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Capital gains and losses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Section 179 expense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8121065-AAA2-4010-8162-4A30DB5355A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1600201"/>
            <a:ext cx="8229600" cy="2743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Schedule K-1 – reports the share of ordinary income and separately stated items for each partner.</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Line numbers of the K-1 correspond to the Schedule K of Form 1065</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9572628-B710-48E2-9F9F-53FD410383C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610DC09-CB13-423A-BC8E-DA9911E68D00}"/>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Separately Stated Items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a:xfrm>
            <a:off x="457200" y="1447800"/>
            <a:ext cx="8229600" cy="3962400"/>
          </a:xfrm>
        </p:spPr>
        <p:txBody>
          <a:bodyPr>
            <a:noAutofit/>
          </a:bodyPr>
          <a:lstStyle/>
          <a:p>
            <a:pPr eaLnBrk="1" hangingPunct="1"/>
            <a:r>
              <a:rPr lang="en-US" sz="2400" dirty="0">
                <a:latin typeface="Verdana" panose="020B0604030504040204" pitchFamily="34" charset="0"/>
                <a:ea typeface="Verdana" panose="020B0604030504040204" pitchFamily="34" charset="0"/>
                <a:cs typeface="Verdana" panose="020B0604030504040204" pitchFamily="34" charset="0"/>
              </a:rPr>
              <a:t>Self-employment Income – since a partner is not an employee of the partnership, income from the partnership is considered self-employment income</a:t>
            </a:r>
          </a:p>
          <a:p>
            <a:pPr eaLnBrk="1" hangingPunct="1"/>
            <a:r>
              <a:rPr lang="en-US" sz="2400" dirty="0">
                <a:latin typeface="Verdana" panose="020B0604030504040204" pitchFamily="34" charset="0"/>
                <a:ea typeface="Verdana" panose="020B0604030504040204" pitchFamily="34" charset="0"/>
                <a:cs typeface="Verdana" panose="020B0604030504040204" pitchFamily="34" charset="0"/>
              </a:rPr>
              <a:t>Calculation: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1.  Ordinary income from Schedule K-1, line 1 </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2.  Plus any guaranteed payments from Schedule K-1, line 4</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3.  Less any §1231 gain included in ordinary income</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4.  Less any §179 expense from Schedule K-1, line 12</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C696F34-DAEA-4137-9B40-55E85BF313E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22A16FBC-2505-401B-9755-E274D7B14572}"/>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Separately Stated Items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#3:</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Separately Stated Items</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14-3</a:t>
            </a:r>
          </a:p>
        </p:txBody>
      </p:sp>
      <p:sp>
        <p:nvSpPr>
          <p:cNvPr id="203779" name="Rectangle 3"/>
          <p:cNvSpPr>
            <a:spLocks noGrp="1" noChangeArrowheads="1"/>
          </p:cNvSpPr>
          <p:nvPr>
            <p:ph idx="1"/>
          </p:nvPr>
        </p:nvSpPr>
        <p:spPr>
          <a:xfrm>
            <a:off x="457200" y="1828800"/>
            <a:ext cx="8229600" cy="3886200"/>
          </a:xfrm>
        </p:spPr>
        <p:txBody>
          <a:bodyPr>
            <a:noAutofit/>
          </a:bodyPr>
          <a:lstStyle/>
          <a:p>
            <a:pPr marL="609600" indent="-609600" eaLnBrk="1" hangingPunct="1">
              <a:lnSpc>
                <a:spcPct val="80000"/>
              </a:lnSpc>
              <a:buClr>
                <a:schemeClr val="tx1"/>
              </a:buClr>
              <a:buFontTx/>
              <a:buAutoNum type="arabicPeriod"/>
            </a:pPr>
            <a:r>
              <a:rPr lang="en-US" sz="1800" i="1" dirty="0">
                <a:latin typeface="Verdana" panose="020B0604030504040204" pitchFamily="34" charset="0"/>
                <a:ea typeface="Verdana" panose="020B0604030504040204" pitchFamily="34" charset="0"/>
                <a:cs typeface="Verdana" panose="020B0604030504040204" pitchFamily="34" charset="0"/>
              </a:rPr>
              <a:t>Why are items such as rental income/loss, capital gains/losses, and charitable contributions that flow-through a partnership treated as separately stated?</a:t>
            </a:r>
          </a:p>
          <a:p>
            <a:pPr marL="609600" indent="-609600" eaLnBrk="1" hangingPunct="1">
              <a:lnSpc>
                <a:spcPct val="80000"/>
              </a:lnSpc>
              <a:buClr>
                <a:schemeClr val="tx1"/>
              </a:buClr>
              <a:buFontTx/>
              <a:buNone/>
            </a:pPr>
            <a:r>
              <a:rPr lang="en-US" sz="1800" i="1" dirty="0">
                <a:latin typeface="Verdana" panose="020B0604030504040204" pitchFamily="34" charset="0"/>
                <a:ea typeface="Verdana" panose="020B0604030504040204" pitchFamily="34" charset="0"/>
                <a:cs typeface="Verdana" panose="020B0604030504040204" pitchFamily="34" charset="0"/>
              </a:rPr>
              <a:t>	</a:t>
            </a:r>
            <a:r>
              <a:rPr lang="en-US" sz="1800" b="1" i="1" dirty="0">
                <a:latin typeface="Verdana" panose="020B0604030504040204" pitchFamily="34" charset="0"/>
                <a:ea typeface="Verdana" panose="020B0604030504040204" pitchFamily="34" charset="0"/>
                <a:cs typeface="Verdana" panose="020B0604030504040204" pitchFamily="34" charset="0"/>
              </a:rPr>
              <a:t>All income and expense items of a partnership that may be treated differently at the partner level must be “separately stated.”  Rental income/loss, capital gains/losses, and charitable contributions all can be treated differently at the partner level.  For example, an individual partner can take up to $3,000 of capital losses against ordinary income where a corporate partner in the same partnership can not.</a:t>
            </a:r>
            <a:r>
              <a:rPr lang="en-US" sz="1800" b="1" dirty="0">
                <a:latin typeface="Verdana" panose="020B0604030504040204" pitchFamily="34" charset="0"/>
                <a:ea typeface="Verdana" panose="020B0604030504040204" pitchFamily="34" charset="0"/>
                <a:cs typeface="Verdana" panose="020B0604030504040204" pitchFamily="34" charset="0"/>
              </a:rPr>
              <a:t> </a:t>
            </a:r>
            <a:endParaRPr lang="en-US" sz="1800" b="1"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Clr>
                <a:schemeClr val="tx1"/>
              </a:buClr>
              <a:buFontTx/>
              <a:buNone/>
            </a:pPr>
            <a:endParaRPr lang="en-US" sz="18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Clr>
                <a:schemeClr val="tx1"/>
              </a:buClr>
              <a:buFontTx/>
              <a:buAutoNum type="arabicPeriod" startAt="2"/>
            </a:pPr>
            <a:r>
              <a:rPr lang="en-US" sz="1800" i="1" dirty="0">
                <a:latin typeface="Verdana" panose="020B0604030504040204" pitchFamily="34" charset="0"/>
                <a:ea typeface="Verdana" panose="020B0604030504040204" pitchFamily="34" charset="0"/>
                <a:cs typeface="Verdana" panose="020B0604030504040204" pitchFamily="34" charset="0"/>
              </a:rPr>
              <a:t>Why is income from a partnership treated as self-employment income?</a:t>
            </a:r>
          </a:p>
          <a:p>
            <a:pPr marL="609600" indent="-609600" eaLnBrk="1" hangingPunct="1">
              <a:lnSpc>
                <a:spcPct val="80000"/>
              </a:lnSpc>
              <a:buClr>
                <a:schemeClr val="tx1"/>
              </a:buClr>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A partner is not an employee of the partnership.  Thus, income received by the partner from the partnership has no social security or Medicare withheld by the partnership.</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E026857-8C15-43F5-8A99-FB4BA439C92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3779">
                                            <p:txEl>
                                              <p:pRg st="4" end="4"/>
                                            </p:txEl>
                                          </p:spTgt>
                                        </p:tgtEl>
                                        <p:attrNameLst>
                                          <p:attrName>style.visibility</p:attrName>
                                        </p:attrNameLst>
                                      </p:cBhvr>
                                      <p:to>
                                        <p:strVal val="visible"/>
                                      </p:to>
                                    </p:set>
                                    <p:animEffect transition="in" filter="fade">
                                      <p:cBhvr>
                                        <p:cTn id="7" dur="500"/>
                                        <p:tgtEl>
                                          <p:spTgt spid="2037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Basis of the Partnership Interest</a:t>
            </a:r>
          </a:p>
        </p:txBody>
      </p:sp>
      <p:sp>
        <p:nvSpPr>
          <p:cNvPr id="17412" name="Rectangle 3"/>
          <p:cNvSpPr>
            <a:spLocks noGrp="1" noChangeArrowheads="1"/>
          </p:cNvSpPr>
          <p:nvPr>
            <p:ph idx="1"/>
          </p:nvPr>
        </p:nvSpPr>
        <p:spPr>
          <a:xfrm>
            <a:off x="457200" y="1600201"/>
            <a:ext cx="8229600" cy="3810000"/>
          </a:xfrm>
        </p:spPr>
        <p:txBody>
          <a:bodyPr>
            <a:noAutofit/>
          </a:bodyPr>
          <a:lstStyle/>
          <a:p>
            <a:pPr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Outside basis calculation (calculated for each partner)</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Basis of property contributed  </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Plus:  FMV of services rendered (or cost, if partnership interest was purchased)</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Plus:  Basis of cash or property contributions after formation</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Plus:  Share of partnership ordinary income</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Plus:  Share of separately stated income or gain items</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Plus:  Share in partnership liabilities</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Less: Basis of cash or property distributed (but not below zero)</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Less: Share of partnership ordinary loss (but not below zero)</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Less: Share of separately stated loss/expense items</a:t>
            </a:r>
          </a:p>
          <a:p>
            <a:pPr lvl="1" eaLnBrk="1" hangingPunct="1">
              <a:lnSpc>
                <a:spcPct val="80000"/>
              </a:lnSpc>
            </a:pPr>
            <a:r>
              <a:rPr lang="en-US" sz="2000" dirty="0">
                <a:latin typeface="Verdana" panose="020B0604030504040204" pitchFamily="34" charset="0"/>
                <a:ea typeface="Verdana" panose="020B0604030504040204" pitchFamily="34" charset="0"/>
                <a:cs typeface="Verdana" panose="020B0604030504040204" pitchFamily="34" charset="0"/>
              </a:rPr>
              <a:t>Less: Release of partnership liabilities</a:t>
            </a:r>
            <a:br>
              <a:rPr lang="en-US" sz="2000" dirty="0">
                <a:latin typeface="Verdana" panose="020B0604030504040204" pitchFamily="34" charset="0"/>
                <a:ea typeface="Verdana" panose="020B0604030504040204" pitchFamily="34" charset="0"/>
                <a:cs typeface="Verdana" panose="020B0604030504040204" pitchFamily="34" charset="0"/>
              </a:rPr>
            </a:b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D1BF2A9-E199-4D9B-81EC-ED4340A2AA1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772452" y="381000"/>
            <a:ext cx="76962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#4:</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Basis of the Partnership Interest</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14-4</a:t>
            </a:r>
          </a:p>
        </p:txBody>
      </p:sp>
      <p:sp>
        <p:nvSpPr>
          <p:cNvPr id="205827" name="Rectangle 3"/>
          <p:cNvSpPr>
            <a:spLocks noGrp="1" noChangeArrowheads="1"/>
          </p:cNvSpPr>
          <p:nvPr>
            <p:ph idx="1"/>
          </p:nvPr>
        </p:nvSpPr>
        <p:spPr>
          <a:xfrm>
            <a:off x="772452" y="2057400"/>
            <a:ext cx="7924800" cy="4495800"/>
          </a:xfrm>
        </p:spPr>
        <p:txBody>
          <a:bodyPr>
            <a:normAutofit lnSpcReduction="10000"/>
          </a:bodyPr>
          <a:lstStyle/>
          <a:p>
            <a:pPr marL="533400" indent="-533400" eaLnBrk="1" hangingPunct="1">
              <a:lnSpc>
                <a:spcPct val="80000"/>
              </a:lnSpc>
              <a:buClr>
                <a:schemeClr val="tx1"/>
              </a:buClr>
              <a:buFontTx/>
              <a:buAutoNum type="arabicPeriod"/>
            </a:pPr>
            <a:r>
              <a:rPr lang="en-US" sz="2000" i="1" dirty="0">
                <a:latin typeface="Verdana" panose="020B0604030504040204" pitchFamily="34" charset="0"/>
                <a:ea typeface="Verdana" panose="020B0604030504040204" pitchFamily="34" charset="0"/>
                <a:cs typeface="Verdana" panose="020B0604030504040204" pitchFamily="34" charset="0"/>
              </a:rPr>
              <a:t>A partner must use basis to determine the gain or loss on a sale of the partnership interest and whether losses are deductible. </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True</a:t>
            </a:r>
          </a:p>
          <a:p>
            <a:pPr marL="533400" indent="-533400" eaLnBrk="1" hangingPunct="1">
              <a:lnSpc>
                <a:spcPct val="80000"/>
              </a:lnSpc>
              <a:buClr>
                <a:schemeClr val="tx1"/>
              </a:buClr>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Clr>
                <a:schemeClr val="tx1"/>
              </a:buClr>
              <a:buFontTx/>
              <a:buAutoNum type="arabicPeriod" startAt="2"/>
            </a:pPr>
            <a:r>
              <a:rPr lang="en-US" sz="2000" i="1" dirty="0">
                <a:latin typeface="Verdana" panose="020B0604030504040204" pitchFamily="34" charset="0"/>
                <a:ea typeface="Verdana" panose="020B0604030504040204" pitchFamily="34" charset="0"/>
                <a:cs typeface="Verdana" panose="020B0604030504040204" pitchFamily="34" charset="0"/>
              </a:rPr>
              <a:t>A partner’s basis is not increased by his or her share of tax exempt income items. </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False</a:t>
            </a:r>
          </a:p>
          <a:p>
            <a:pPr marL="533400" indent="-533400" eaLnBrk="1" hangingPunct="1">
              <a:lnSpc>
                <a:spcPct val="80000"/>
              </a:lnSpc>
              <a:buClr>
                <a:schemeClr val="tx1"/>
              </a:buClr>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Clr>
                <a:schemeClr val="tx1"/>
              </a:buClr>
              <a:buFontTx/>
              <a:buAutoNum type="arabicPeriod" startAt="3"/>
            </a:pPr>
            <a:r>
              <a:rPr lang="en-US" sz="2000" i="1" dirty="0">
                <a:latin typeface="Verdana" panose="020B0604030504040204" pitchFamily="34" charset="0"/>
                <a:ea typeface="Verdana" panose="020B0604030504040204" pitchFamily="34" charset="0"/>
                <a:cs typeface="Verdana" panose="020B0604030504040204" pitchFamily="34" charset="0"/>
              </a:rPr>
              <a:t>In the calculation of basis, the order of the basis adjustments is not important. </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False</a:t>
            </a:r>
          </a:p>
          <a:p>
            <a:pPr marL="533400" indent="-533400" eaLnBrk="1" hangingPunct="1">
              <a:lnSpc>
                <a:spcPct val="80000"/>
              </a:lnSpc>
              <a:buClr>
                <a:schemeClr val="tx1"/>
              </a:buClr>
              <a:buFontTx/>
              <a:buNone/>
            </a:pPr>
            <a:endParaRPr lang="en-US" sz="2000" i="1" dirty="0">
              <a:latin typeface="Verdana" panose="020B0604030504040204" pitchFamily="34" charset="0"/>
              <a:ea typeface="Verdana" panose="020B0604030504040204" pitchFamily="34" charset="0"/>
              <a:cs typeface="Verdana" panose="020B0604030504040204" pitchFamily="34" charset="0"/>
            </a:endParaRPr>
          </a:p>
          <a:p>
            <a:pPr marL="533400" indent="-533400" eaLnBrk="1" hangingPunct="1">
              <a:lnSpc>
                <a:spcPct val="80000"/>
              </a:lnSpc>
              <a:buClr>
                <a:schemeClr val="tx1"/>
              </a:buClr>
              <a:buFontTx/>
              <a:buAutoNum type="arabicPeriod" startAt="4"/>
            </a:pPr>
            <a:r>
              <a:rPr lang="en-US" sz="2000" i="1" dirty="0">
                <a:latin typeface="Verdana" panose="020B0604030504040204" pitchFamily="34" charset="0"/>
                <a:ea typeface="Verdana" panose="020B0604030504040204" pitchFamily="34" charset="0"/>
                <a:cs typeface="Verdana" panose="020B0604030504040204" pitchFamily="34" charset="0"/>
              </a:rPr>
              <a:t>A partner’s basis is never increased by his or her share of recourse liabilities.  </a:t>
            </a:r>
          </a:p>
          <a:p>
            <a:pPr marL="533400" indent="-533400" eaLnBrk="1" hangingPunct="1">
              <a:lnSpc>
                <a:spcPct val="80000"/>
              </a:lnSpc>
              <a:buClr>
                <a:schemeClr val="tx1"/>
              </a:buClr>
              <a:buFontTx/>
              <a:buNone/>
            </a:pPr>
            <a:r>
              <a:rPr lang="en-US" sz="20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351377F-9A71-48AC-B444-D14F3867A65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827">
                                            <p:txEl>
                                              <p:pRg st="1" end="1"/>
                                            </p:txEl>
                                          </p:spTgt>
                                        </p:tgtEl>
                                        <p:attrNameLst>
                                          <p:attrName>style.visibility</p:attrName>
                                        </p:attrNameLst>
                                      </p:cBhvr>
                                      <p:to>
                                        <p:strVal val="visible"/>
                                      </p:to>
                                    </p:set>
                                    <p:animEffect transition="in" filter="fade">
                                      <p:cBhvr>
                                        <p:cTn id="7" dur="500"/>
                                        <p:tgtEl>
                                          <p:spTgt spid="2058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5827">
                                            <p:txEl>
                                              <p:pRg st="4" end="4"/>
                                            </p:txEl>
                                          </p:spTgt>
                                        </p:tgtEl>
                                        <p:attrNameLst>
                                          <p:attrName>style.visibility</p:attrName>
                                        </p:attrNameLst>
                                      </p:cBhvr>
                                      <p:to>
                                        <p:strVal val="visible"/>
                                      </p:to>
                                    </p:set>
                                    <p:animEffect transition="in" filter="fade">
                                      <p:cBhvr>
                                        <p:cTn id="12" dur="500"/>
                                        <p:tgtEl>
                                          <p:spTgt spid="20582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5827">
                                            <p:txEl>
                                              <p:pRg st="7" end="7"/>
                                            </p:txEl>
                                          </p:spTgt>
                                        </p:tgtEl>
                                        <p:attrNameLst>
                                          <p:attrName>style.visibility</p:attrName>
                                        </p:attrNameLst>
                                      </p:cBhvr>
                                      <p:to>
                                        <p:strVal val="visible"/>
                                      </p:to>
                                    </p:set>
                                    <p:animEffect transition="in" filter="fade">
                                      <p:cBhvr>
                                        <p:cTn id="17" dur="500"/>
                                        <p:tgtEl>
                                          <p:spTgt spid="205827">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5827">
                                            <p:txEl>
                                              <p:pRg st="10" end="10"/>
                                            </p:txEl>
                                          </p:spTgt>
                                        </p:tgtEl>
                                        <p:attrNameLst>
                                          <p:attrName>style.visibility</p:attrName>
                                        </p:attrNameLst>
                                      </p:cBhvr>
                                      <p:to>
                                        <p:strVal val="visible"/>
                                      </p:to>
                                    </p:set>
                                    <p:animEffect transition="in" filter="fade">
                                      <p:cBhvr>
                                        <p:cTn id="22" dur="500"/>
                                        <p:tgtEl>
                                          <p:spTgt spid="20582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Partnership Distributions</a:t>
            </a:r>
          </a:p>
        </p:txBody>
      </p:sp>
      <p:sp>
        <p:nvSpPr>
          <p:cNvPr id="19460" name="Rectangle 3"/>
          <p:cNvSpPr>
            <a:spLocks noGrp="1" noChangeArrowheads="1"/>
          </p:cNvSpPr>
          <p:nvPr>
            <p:ph idx="1"/>
          </p:nvPr>
        </p:nvSpPr>
        <p:spPr>
          <a:xfrm>
            <a:off x="457200" y="1600201"/>
            <a:ext cx="8229600" cy="36576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General rule - a partner recognizes no gain or loss on a non-liquidating distribution</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Gain is recognized only:</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Only money or marketable securities are distributed in excess of the partner’s basis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Current distribution triggers a pre-contribution gain </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E10B5A5-5C75-41FB-BEE1-B0C9648F8E3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Pre-contribution gain - occurs when a partner contributes appreciated property to a partnership and, within seven years, the partnership distributes the same property to another partner. </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Basis of distributed property – typically the partner steps into the shoes of the partnership.</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F448354-4FF0-4DC3-AC18-B2230F1A164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599A777C-EA25-474E-B66F-43FAA4E8E82B}"/>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Partnership Distributions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95299" y="362057"/>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Partnership Distributions</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14-5</a:t>
            </a:r>
          </a:p>
        </p:txBody>
      </p:sp>
      <p:sp>
        <p:nvSpPr>
          <p:cNvPr id="208899" name="Rectangle 3"/>
          <p:cNvSpPr>
            <a:spLocks noGrp="1" noChangeArrowheads="1"/>
          </p:cNvSpPr>
          <p:nvPr>
            <p:ph idx="1"/>
          </p:nvPr>
        </p:nvSpPr>
        <p:spPr>
          <a:xfrm>
            <a:off x="647699" y="1981200"/>
            <a:ext cx="8077200" cy="4114800"/>
          </a:xfrm>
        </p:spPr>
        <p:txBody>
          <a:bodyPr>
            <a:normAutofit lnSpcReduction="10000"/>
          </a:bodyPr>
          <a:lstStyle/>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1.  Which of the following is true concerning recognition of gain on a distribution from a partnership?</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a.  gain is recognized if the partner receives  property with a basis greater than his or hers partnership interest basis.</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b.  gain is recognized if the partner receives cash in excess of his or her basis.</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c.  the partner never recognizes a gain on a partnership distribution.</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d.  the partner always recognizes a gain on a partnership distribution.  </a:t>
            </a:r>
          </a:p>
          <a:p>
            <a:pPr eaLnBrk="1" hangingPunct="1">
              <a:lnSpc>
                <a:spcPct val="80000"/>
              </a:lnSpc>
              <a:buFontTx/>
              <a:buNone/>
            </a:pPr>
            <a:r>
              <a:rPr lang="en-US" sz="1600" b="1" i="1" dirty="0">
                <a:latin typeface="Verdana" panose="020B0604030504040204" pitchFamily="34" charset="0"/>
                <a:ea typeface="Verdana" panose="020B0604030504040204" pitchFamily="34" charset="0"/>
                <a:cs typeface="Verdana" panose="020B0604030504040204" pitchFamily="34" charset="0"/>
              </a:rPr>
              <a:t>Answer:  B</a:t>
            </a:r>
          </a:p>
          <a:p>
            <a:pPr eaLnBrk="1" hangingPunct="1">
              <a:lnSpc>
                <a:spcPct val="80000"/>
              </a:lnSpc>
              <a:buFontTx/>
              <a:buNone/>
            </a:pPr>
            <a:endParaRPr lang="en-US" sz="16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2.  Nelson has a partnership basis of $12,000.  He receives from the partnership a distribution of furniture with a basis to the partnership of $16,000 and a FMV of $10,000.  Nelson’s basis in the furniture after the distribution from the partnership:</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a.  $10,000.</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b.  $12,000.</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c.  $16,000.</a:t>
            </a:r>
          </a:p>
          <a:p>
            <a:pPr eaLnBrk="1" hangingPunct="1">
              <a:lnSpc>
                <a:spcPct val="80000"/>
              </a:lnSpc>
              <a:buFontTx/>
              <a:buNone/>
            </a:pPr>
            <a:r>
              <a:rPr lang="en-US" sz="1600" i="1" dirty="0">
                <a:latin typeface="Verdana" panose="020B0604030504040204" pitchFamily="34" charset="0"/>
                <a:ea typeface="Verdana" panose="020B0604030504040204" pitchFamily="34" charset="0"/>
                <a:cs typeface="Verdana" panose="020B0604030504040204" pitchFamily="34" charset="0"/>
              </a:rPr>
              <a:t>	d.  none of the above.</a:t>
            </a:r>
          </a:p>
          <a:p>
            <a:pPr eaLnBrk="1" hangingPunct="1">
              <a:lnSpc>
                <a:spcPct val="80000"/>
              </a:lnSpc>
              <a:buFontTx/>
              <a:buNone/>
            </a:pPr>
            <a:r>
              <a:rPr lang="en-US" sz="1600" b="1" i="1" dirty="0">
                <a:latin typeface="Verdana" panose="020B0604030504040204" pitchFamily="34" charset="0"/>
                <a:ea typeface="Verdana" panose="020B0604030504040204" pitchFamily="34" charset="0"/>
                <a:cs typeface="Verdana" panose="020B0604030504040204" pitchFamily="34" charset="0"/>
              </a:rPr>
              <a:t>Answer:  B</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B9915D2-3A45-428B-91A5-D454AA70C24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8899">
                                            <p:txEl>
                                              <p:pRg st="5" end="5"/>
                                            </p:txEl>
                                          </p:spTgt>
                                        </p:tgtEl>
                                        <p:attrNameLst>
                                          <p:attrName>style.visibility</p:attrName>
                                        </p:attrNameLst>
                                      </p:cBhvr>
                                      <p:to>
                                        <p:strVal val="visible"/>
                                      </p:to>
                                    </p:set>
                                    <p:animEffect transition="in" filter="fade">
                                      <p:cBhvr>
                                        <p:cTn id="7" dur="500"/>
                                        <p:tgtEl>
                                          <p:spTgt spid="208899">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8899">
                                            <p:txEl>
                                              <p:pRg st="12" end="12"/>
                                            </p:txEl>
                                          </p:spTgt>
                                        </p:tgtEl>
                                        <p:attrNameLst>
                                          <p:attrName>style.visibility</p:attrName>
                                        </p:attrNameLst>
                                      </p:cBhvr>
                                      <p:to>
                                        <p:strVal val="visible"/>
                                      </p:to>
                                    </p:set>
                                    <p:animEffect transition="in" filter="fade">
                                      <p:cBhvr>
                                        <p:cTn id="12" dur="500"/>
                                        <p:tgtEl>
                                          <p:spTgt spid="208899">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p>
        </p:txBody>
      </p:sp>
      <p:sp>
        <p:nvSpPr>
          <p:cNvPr id="4100" name="Rectangle 3"/>
          <p:cNvSpPr>
            <a:spLocks noGrp="1" noChangeArrowheads="1"/>
          </p:cNvSpPr>
          <p:nvPr>
            <p:ph idx="1"/>
          </p:nvPr>
        </p:nvSpPr>
        <p:spPr>
          <a:xfrm>
            <a:off x="457200" y="1874837"/>
            <a:ext cx="8229600" cy="3230563"/>
          </a:xfrm>
        </p:spPr>
        <p:txBody>
          <a:bodyPr>
            <a:normAutofit/>
          </a:bodyPr>
          <a:lstStyle/>
          <a:p>
            <a:pPr eaLnBrk="1" hangingPunct="1">
              <a:lnSpc>
                <a:spcPct val="90000"/>
              </a:lnSpc>
              <a:buClr>
                <a:schemeClr val="tx1"/>
              </a:buClr>
            </a:pPr>
            <a:r>
              <a:rPr lang="en-US" sz="2600" dirty="0">
                <a:latin typeface="Verdana" panose="020B0604030504040204" pitchFamily="34" charset="0"/>
                <a:ea typeface="Verdana" panose="020B0604030504040204" pitchFamily="34" charset="0"/>
                <a:cs typeface="Verdana" panose="020B0604030504040204" pitchFamily="34" charset="0"/>
              </a:rPr>
              <a:t>Typically, a partner recognizes no gain or loss on the formation of a partnership</a:t>
            </a:r>
          </a:p>
          <a:p>
            <a:pPr eaLnBrk="1" hangingPunct="1">
              <a:lnSpc>
                <a:spcPct val="90000"/>
              </a:lnSpc>
              <a:buClr>
                <a:schemeClr val="tx1"/>
              </a:buClr>
            </a:pPr>
            <a:r>
              <a:rPr lang="en-US" sz="2600" dirty="0">
                <a:latin typeface="Verdana" panose="020B0604030504040204" pitchFamily="34" charset="0"/>
                <a:ea typeface="Verdana" panose="020B0604030504040204" pitchFamily="34" charset="0"/>
                <a:cs typeface="Verdana" panose="020B0604030504040204" pitchFamily="34" charset="0"/>
              </a:rPr>
              <a:t>Outside basis – the basis of the partnership interest in the hands of the partner</a:t>
            </a:r>
          </a:p>
          <a:p>
            <a:pPr eaLnBrk="1" hangingPunct="1">
              <a:lnSpc>
                <a:spcPct val="90000"/>
              </a:lnSpc>
              <a:buClr>
                <a:schemeClr val="tx1"/>
              </a:buClr>
            </a:pPr>
            <a:r>
              <a:rPr lang="en-US" sz="2600" dirty="0">
                <a:latin typeface="Verdana" panose="020B0604030504040204" pitchFamily="34" charset="0"/>
                <a:ea typeface="Verdana" panose="020B0604030504040204" pitchFamily="34" charset="0"/>
                <a:cs typeface="Verdana" panose="020B0604030504040204" pitchFamily="34" charset="0"/>
              </a:rPr>
              <a:t>Inside basis – the partner’s share of the basis of the individual assets in the partnership</a:t>
            </a:r>
          </a:p>
          <a:p>
            <a:pPr eaLnBrk="1" hangingPunct="1">
              <a:lnSpc>
                <a:spcPct val="90000"/>
              </a:lnSpc>
              <a:buClr>
                <a:schemeClr val="tx1"/>
              </a:buClr>
            </a:pPr>
            <a:r>
              <a:rPr lang="en-US" sz="2600" dirty="0">
                <a:latin typeface="Verdana" panose="020B0604030504040204" pitchFamily="34" charset="0"/>
                <a:ea typeface="Verdana" panose="020B0604030504040204" pitchFamily="34" charset="0"/>
                <a:cs typeface="Verdana" panose="020B0604030504040204" pitchFamily="34" charset="0"/>
              </a:rPr>
              <a:t>Inside basis usually equals outside basis </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0ACF7663-024F-47C7-AE01-63DD52EF88C9}"/>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9923" name="Rectangle 3"/>
          <p:cNvSpPr>
            <a:spLocks noGrp="1" noChangeArrowheads="1"/>
          </p:cNvSpPr>
          <p:nvPr>
            <p:ph idx="1"/>
          </p:nvPr>
        </p:nvSpPr>
        <p:spPr>
          <a:xfrm>
            <a:off x="457200" y="1905000"/>
            <a:ext cx="8229600" cy="3962400"/>
          </a:xfrm>
        </p:spPr>
        <p:txBody>
          <a:bodyPr>
            <a:normAutofit/>
          </a:bodyPr>
          <a:lstStyle/>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3.  Assume the same facts as #2.  However, Nelson also receives a cash distribution of $4,000 with the furniture.   The basis in the furniture after the distributions is:</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a.  $  8,000.</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b.  $10,000.</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c.  $12,000.</a:t>
            </a:r>
          </a:p>
          <a:p>
            <a:pPr eaLnBrk="1" hangingPunct="1">
              <a:lnSpc>
                <a:spcPct val="90000"/>
              </a:lnSpc>
              <a:buFontTx/>
              <a:buNone/>
            </a:pPr>
            <a:r>
              <a:rPr lang="en-US" sz="2400" i="1" dirty="0">
                <a:latin typeface="Verdana" panose="020B0604030504040204" pitchFamily="34" charset="0"/>
                <a:ea typeface="Verdana" panose="020B0604030504040204" pitchFamily="34" charset="0"/>
                <a:cs typeface="Verdana" panose="020B0604030504040204" pitchFamily="34" charset="0"/>
              </a:rPr>
              <a:t>	d.  $16,000.</a:t>
            </a:r>
          </a:p>
          <a:p>
            <a:pPr eaLnBrk="1" hangingPunct="1">
              <a:lnSpc>
                <a:spcPct val="9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Answer:  A</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AEA1A10-4C0E-49E3-92A3-DEBB49D14BB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6AB7560C-C216-403E-9ED1-D2808906F0B9}"/>
              </a:ext>
            </a:extLst>
          </p:cNvPr>
          <p:cNvSpPr>
            <a:spLocks noGrp="1" noChangeArrowheads="1"/>
          </p:cNvSpPr>
          <p:nvPr>
            <p:ph type="title"/>
          </p:nvPr>
        </p:nvSpPr>
        <p:spPr>
          <a:xfrm>
            <a:off x="495299" y="362057"/>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#5:</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Partnership Distributions</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14-5</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9923">
                                            <p:txEl>
                                              <p:pRg st="5" end="5"/>
                                            </p:txEl>
                                          </p:spTgt>
                                        </p:tgtEl>
                                        <p:attrNameLst>
                                          <p:attrName>style.visibility</p:attrName>
                                        </p:attrNameLst>
                                      </p:cBhvr>
                                      <p:to>
                                        <p:strVal val="visible"/>
                                      </p:to>
                                    </p:set>
                                    <p:animEffect transition="in" filter="fade">
                                      <p:cBhvr>
                                        <p:cTn id="7" dur="500"/>
                                        <p:tgtEl>
                                          <p:spTgt spid="2099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Disposal or Liquidation of a Partnership Interest</a:t>
            </a:r>
          </a:p>
        </p:txBody>
      </p:sp>
      <p:sp>
        <p:nvSpPr>
          <p:cNvPr id="23556" name="Rectangle 3"/>
          <p:cNvSpPr>
            <a:spLocks noGrp="1" noChangeArrowheads="1"/>
          </p:cNvSpPr>
          <p:nvPr>
            <p:ph idx="1"/>
          </p:nvPr>
        </p:nvSpPr>
        <p:spPr>
          <a:xfrm>
            <a:off x="457200" y="1905000"/>
            <a:ext cx="8229600" cy="3886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Liquidation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Rules similar to current distributions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 distribution of money in excess of basis causes a capital gain</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A loss can be recognized when the amount received in liquidation is less than the partner’s outside basis and only money, receivables and/or inventory are received</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A6F478D-D04A-4BA6-8948-6237DD0EA11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a:xfrm>
            <a:off x="457200" y="1828800"/>
            <a:ext cx="8229600" cy="37338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Sale of a partnership interest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Treated as a sale of a capital asset</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If the partnership has substantially appreciated inventory or accounts receivable, some of the capital gain could be ordinary</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Individual partners report sale on Form 1040, Schedule D.</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DD2042DD-BE92-4576-BB8C-EFFC7B08AB2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02B87214-F213-4C28-9E63-B7B4B1517E16}"/>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#6:</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Disposal or Liquidation of a Partnership Interest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152400" y="274638"/>
            <a:ext cx="8839200" cy="1143000"/>
          </a:xfrm>
        </p:spPr>
        <p:txBody>
          <a:bodyPr>
            <a:noAutofit/>
          </a:bodyPr>
          <a:lstStyle/>
          <a:p>
            <a:pPr eaLnBrk="1" hangingPunct="1">
              <a:defRPr/>
            </a:pPr>
            <a:r>
              <a:rPr lang="en-US" sz="2800" dirty="0">
                <a:latin typeface="Verdana" panose="020B0604030504040204" pitchFamily="34" charset="0"/>
                <a:ea typeface="Verdana" panose="020B0604030504040204" pitchFamily="34" charset="0"/>
                <a:cs typeface="Verdana" panose="020B0604030504040204" pitchFamily="34" charset="0"/>
              </a:rPr>
              <a:t>Learning Objective #6:</a:t>
            </a:r>
            <a:br>
              <a:rPr lang="en-US" sz="2800" dirty="0">
                <a:latin typeface="Verdana" panose="020B0604030504040204" pitchFamily="34" charset="0"/>
                <a:ea typeface="Verdana" panose="020B0604030504040204" pitchFamily="34" charset="0"/>
                <a:cs typeface="Verdana" panose="020B0604030504040204" pitchFamily="34" charset="0"/>
              </a:rPr>
            </a:br>
            <a:r>
              <a:rPr lang="en-US" sz="2800" dirty="0">
                <a:latin typeface="Verdana" panose="020B0604030504040204" pitchFamily="34" charset="0"/>
                <a:ea typeface="Verdana" panose="020B0604030504040204" pitchFamily="34" charset="0"/>
                <a:cs typeface="Verdana" panose="020B0604030504040204" pitchFamily="34" charset="0"/>
              </a:rPr>
              <a:t>Disposal or Liquidation of a Partnership Interest</a:t>
            </a:r>
            <a:br>
              <a:rPr lang="en-US" sz="2800" dirty="0">
                <a:latin typeface="Verdana" panose="020B0604030504040204" pitchFamily="34" charset="0"/>
                <a:ea typeface="Verdana" panose="020B0604030504040204" pitchFamily="34" charset="0"/>
                <a:cs typeface="Verdana" panose="020B0604030504040204" pitchFamily="34" charset="0"/>
              </a:rPr>
            </a:br>
            <a:r>
              <a:rPr lang="en-US" sz="2800" dirty="0">
                <a:latin typeface="Verdana" panose="020B0604030504040204" pitchFamily="34" charset="0"/>
                <a:ea typeface="Verdana" panose="020B0604030504040204" pitchFamily="34" charset="0"/>
                <a:cs typeface="Verdana" panose="020B0604030504040204" pitchFamily="34" charset="0"/>
              </a:rPr>
              <a:t>Concept Check 14-6</a:t>
            </a:r>
          </a:p>
        </p:txBody>
      </p:sp>
      <p:sp>
        <p:nvSpPr>
          <p:cNvPr id="212995" name="Rectangle 3"/>
          <p:cNvSpPr>
            <a:spLocks noGrp="1" noChangeArrowheads="1"/>
          </p:cNvSpPr>
          <p:nvPr>
            <p:ph idx="1"/>
          </p:nvPr>
        </p:nvSpPr>
        <p:spPr>
          <a:xfrm>
            <a:off x="723900" y="1598773"/>
            <a:ext cx="7696200" cy="4648200"/>
          </a:xfrm>
        </p:spPr>
        <p:txBody>
          <a:bodyPr>
            <a:normAutofit/>
          </a:bodyPr>
          <a:lstStyle/>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1.  Shelly has a basis in her partnership interest of $30,000.  She receives the following assets in complete liquidation of the partnership interest:</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Cash					$  9,000</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Inventory (basis)			$  6,000</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Equipment (basis)			$  8,000</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Land (basis)				$12,000</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a.  What is Shelly’s recognized gain?</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	b.  What is Shelly’s basis in each of the assets distributed?</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Answer: </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a.  Shelly’s recognized gain would be $0.  She did not receive cash in excess of her basis.</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b.  Shelly’s basis in the assets would be as follows:</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Cash					$9,000</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Inventory					$6,000</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Equipment ($15,000×$8,000/$20,000) $6,000</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	Land  ($15,000×$12,000/$20,000)	$9,000</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477E45D-6625-4CF9-B427-0E23D9BF184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2995">
                                            <p:txEl>
                                              <p:pRg st="7" end="7"/>
                                            </p:txEl>
                                          </p:spTgt>
                                        </p:tgtEl>
                                        <p:attrNameLst>
                                          <p:attrName>style.visibility</p:attrName>
                                        </p:attrNameLst>
                                      </p:cBhvr>
                                      <p:to>
                                        <p:strVal val="visible"/>
                                      </p:to>
                                    </p:set>
                                    <p:animEffect transition="in" filter="fade">
                                      <p:cBhvr>
                                        <p:cTn id="7" dur="500"/>
                                        <p:tgtEl>
                                          <p:spTgt spid="212995">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2995">
                                            <p:txEl>
                                              <p:pRg st="8" end="8"/>
                                            </p:txEl>
                                          </p:spTgt>
                                        </p:tgtEl>
                                        <p:attrNameLst>
                                          <p:attrName>style.visibility</p:attrName>
                                        </p:attrNameLst>
                                      </p:cBhvr>
                                      <p:to>
                                        <p:strVal val="visible"/>
                                      </p:to>
                                    </p:set>
                                    <p:animEffect transition="in" filter="fade">
                                      <p:cBhvr>
                                        <p:cTn id="12" dur="500"/>
                                        <p:tgtEl>
                                          <p:spTgt spid="212995">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2995">
                                            <p:txEl>
                                              <p:pRg st="9" end="9"/>
                                            </p:txEl>
                                          </p:spTgt>
                                        </p:tgtEl>
                                        <p:attrNameLst>
                                          <p:attrName>style.visibility</p:attrName>
                                        </p:attrNameLst>
                                      </p:cBhvr>
                                      <p:to>
                                        <p:strVal val="visible"/>
                                      </p:to>
                                    </p:set>
                                    <p:animEffect transition="in" filter="fade">
                                      <p:cBhvr>
                                        <p:cTn id="17" dur="500"/>
                                        <p:tgtEl>
                                          <p:spTgt spid="212995">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2995">
                                            <p:txEl>
                                              <p:pRg st="10" end="10"/>
                                            </p:txEl>
                                          </p:spTgt>
                                        </p:tgtEl>
                                        <p:attrNameLst>
                                          <p:attrName>style.visibility</p:attrName>
                                        </p:attrNameLst>
                                      </p:cBhvr>
                                      <p:to>
                                        <p:strVal val="visible"/>
                                      </p:to>
                                    </p:set>
                                    <p:animEffect transition="in" filter="fade">
                                      <p:cBhvr>
                                        <p:cTn id="22" dur="500"/>
                                        <p:tgtEl>
                                          <p:spTgt spid="212995">
                                            <p:txEl>
                                              <p:pRg st="1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2995">
                                            <p:txEl>
                                              <p:pRg st="11" end="11"/>
                                            </p:txEl>
                                          </p:spTgt>
                                        </p:tgtEl>
                                        <p:attrNameLst>
                                          <p:attrName>style.visibility</p:attrName>
                                        </p:attrNameLst>
                                      </p:cBhvr>
                                      <p:to>
                                        <p:strVal val="visible"/>
                                      </p:to>
                                    </p:set>
                                    <p:animEffect transition="in" filter="fade">
                                      <p:cBhvr>
                                        <p:cTn id="27" dur="500"/>
                                        <p:tgtEl>
                                          <p:spTgt spid="212995">
                                            <p:txEl>
                                              <p:pRg st="11"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2995">
                                            <p:txEl>
                                              <p:pRg st="12" end="12"/>
                                            </p:txEl>
                                          </p:spTgt>
                                        </p:tgtEl>
                                        <p:attrNameLst>
                                          <p:attrName>style.visibility</p:attrName>
                                        </p:attrNameLst>
                                      </p:cBhvr>
                                      <p:to>
                                        <p:strVal val="visible"/>
                                      </p:to>
                                    </p:set>
                                    <p:animEffect transition="in" filter="fade">
                                      <p:cBhvr>
                                        <p:cTn id="32" dur="500"/>
                                        <p:tgtEl>
                                          <p:spTgt spid="212995">
                                            <p:txEl>
                                              <p:pRg st="12" end="1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2995">
                                            <p:txEl>
                                              <p:pRg st="13" end="13"/>
                                            </p:txEl>
                                          </p:spTgt>
                                        </p:tgtEl>
                                        <p:attrNameLst>
                                          <p:attrName>style.visibility</p:attrName>
                                        </p:attrNameLst>
                                      </p:cBhvr>
                                      <p:to>
                                        <p:strVal val="visible"/>
                                      </p:to>
                                    </p:set>
                                    <p:animEffect transition="in" filter="fade">
                                      <p:cBhvr>
                                        <p:cTn id="37" dur="500"/>
                                        <p:tgtEl>
                                          <p:spTgt spid="21299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4019" name="Rectangle 3"/>
          <p:cNvSpPr>
            <a:spLocks noGrp="1" noChangeArrowheads="1"/>
          </p:cNvSpPr>
          <p:nvPr>
            <p:ph idx="1"/>
          </p:nvPr>
        </p:nvSpPr>
        <p:spPr>
          <a:xfrm>
            <a:off x="723900" y="1676400"/>
            <a:ext cx="7962900" cy="4114800"/>
          </a:xfrm>
        </p:spPr>
        <p:txBody>
          <a:bodyPr>
            <a:normAutofit lnSpcReduction="10000"/>
          </a:bodyPr>
          <a:lstStyle/>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2.  Callie purchased a 60% partnership interest for $55,000 in March 2017.  She had income of $18,000 from the partnership in 2017 and $26,000 in 2018.  She made no additional contributions to or withdrawals from the partnership.  On December 30, 2018, Callie sold her partnership interest for $107,000.</a:t>
            </a:r>
            <a:r>
              <a:rPr lang="en-US" sz="1800" dirty="0">
                <a:latin typeface="Verdana" panose="020B0604030504040204" pitchFamily="34" charset="0"/>
                <a:ea typeface="Verdana" panose="020B0604030504040204" pitchFamily="34" charset="0"/>
                <a:cs typeface="Verdana" panose="020B0604030504040204" pitchFamily="34" charset="0"/>
              </a:rPr>
              <a:t> </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a.  What is her basis before the sale?</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b.  What is her gain or loss?</a:t>
            </a:r>
          </a:p>
          <a:p>
            <a:pPr eaLnBrk="1" hangingPunct="1">
              <a:lnSpc>
                <a:spcPct val="80000"/>
              </a:lnSpc>
              <a:buFontTx/>
              <a:buNone/>
            </a:pPr>
            <a:r>
              <a:rPr lang="en-US" sz="1800" i="1" dirty="0">
                <a:latin typeface="Verdana" panose="020B0604030504040204" pitchFamily="34" charset="0"/>
                <a:ea typeface="Verdana" panose="020B0604030504040204" pitchFamily="34" charset="0"/>
                <a:cs typeface="Verdana" panose="020B0604030504040204" pitchFamily="34" charset="0"/>
              </a:rPr>
              <a:t>c.  Is the gain or loss (if any) capital or ordinary?</a:t>
            </a:r>
          </a:p>
          <a:p>
            <a:pPr eaLnBrk="1" hangingPunct="1">
              <a:lnSpc>
                <a:spcPct val="80000"/>
              </a:lnSpc>
              <a:buFontTx/>
              <a:buNone/>
            </a:pPr>
            <a:endParaRPr lang="en-US" sz="1800" i="1"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Answer: </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a.  $99,000 ($55,000 beginning basis + $18,000 + $26,000)</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b.  $8,000 ($107,000 sales price - $99,000 basis)</a:t>
            </a:r>
          </a:p>
          <a:p>
            <a:pPr eaLnBrk="1" hangingPunct="1">
              <a:lnSpc>
                <a:spcPct val="80000"/>
              </a:lnSpc>
              <a:buFontTx/>
              <a:buNone/>
            </a:pPr>
            <a:r>
              <a:rPr lang="en-US" sz="1800" b="1" i="1" dirty="0">
                <a:latin typeface="Verdana" panose="020B0604030504040204" pitchFamily="34" charset="0"/>
                <a:ea typeface="Verdana" panose="020B0604030504040204" pitchFamily="34" charset="0"/>
                <a:cs typeface="Verdana" panose="020B0604030504040204" pitchFamily="34" charset="0"/>
              </a:rPr>
              <a:t>c.  Since the partnership interest is a capital asset and there was no mention of inventory or receivables in the partnership, then the gain would be a long term capital gain.</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0552E19-BB13-466E-B09A-02A64F58903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2">
            <a:extLst>
              <a:ext uri="{FF2B5EF4-FFF2-40B4-BE49-F238E27FC236}">
                <a16:creationId xmlns:a16="http://schemas.microsoft.com/office/drawing/2014/main" id="{ECBF007D-7C3D-4198-9453-57EB2768D1C2}"/>
              </a:ext>
            </a:extLst>
          </p:cNvPr>
          <p:cNvSpPr>
            <a:spLocks noGrp="1" noChangeArrowheads="1"/>
          </p:cNvSpPr>
          <p:nvPr>
            <p:ph type="title"/>
          </p:nvPr>
        </p:nvSpPr>
        <p:spPr>
          <a:xfrm>
            <a:off x="152400" y="274638"/>
            <a:ext cx="8839200" cy="1143000"/>
          </a:xfrm>
        </p:spPr>
        <p:txBody>
          <a:bodyPr>
            <a:noAutofit/>
          </a:bodyPr>
          <a:lstStyle/>
          <a:p>
            <a:pPr eaLnBrk="1" hangingPunct="1">
              <a:defRPr/>
            </a:pPr>
            <a:r>
              <a:rPr lang="en-US" sz="2800" dirty="0">
                <a:latin typeface="Verdana" panose="020B0604030504040204" pitchFamily="34" charset="0"/>
                <a:ea typeface="Verdana" panose="020B0604030504040204" pitchFamily="34" charset="0"/>
                <a:cs typeface="Verdana" panose="020B0604030504040204" pitchFamily="34" charset="0"/>
              </a:rPr>
              <a:t>Learning Objective #6:</a:t>
            </a:r>
            <a:br>
              <a:rPr lang="en-US" sz="2800" dirty="0">
                <a:latin typeface="Verdana" panose="020B0604030504040204" pitchFamily="34" charset="0"/>
                <a:ea typeface="Verdana" panose="020B0604030504040204" pitchFamily="34" charset="0"/>
                <a:cs typeface="Verdana" panose="020B0604030504040204" pitchFamily="34" charset="0"/>
              </a:rPr>
            </a:br>
            <a:r>
              <a:rPr lang="en-US" sz="2800" dirty="0">
                <a:latin typeface="Verdana" panose="020B0604030504040204" pitchFamily="34" charset="0"/>
                <a:ea typeface="Verdana" panose="020B0604030504040204" pitchFamily="34" charset="0"/>
                <a:cs typeface="Verdana" panose="020B0604030504040204" pitchFamily="34" charset="0"/>
              </a:rPr>
              <a:t>Disposal or Liquidation of a Partnership Interest</a:t>
            </a:r>
            <a:br>
              <a:rPr lang="en-US" sz="2800" dirty="0">
                <a:latin typeface="Verdana" panose="020B0604030504040204" pitchFamily="34" charset="0"/>
                <a:ea typeface="Verdana" panose="020B0604030504040204" pitchFamily="34" charset="0"/>
                <a:cs typeface="Verdana" panose="020B0604030504040204" pitchFamily="34" charset="0"/>
              </a:rPr>
            </a:br>
            <a:r>
              <a:rPr lang="en-US" sz="2800" dirty="0">
                <a:latin typeface="Verdana" panose="020B0604030504040204" pitchFamily="34" charset="0"/>
                <a:ea typeface="Verdana" panose="020B0604030504040204" pitchFamily="34" charset="0"/>
                <a:cs typeface="Verdana" panose="020B0604030504040204" pitchFamily="34" charset="0"/>
              </a:rPr>
              <a:t>Concept Check 14-6</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4019">
                                            <p:txEl>
                                              <p:pRg st="5" end="5"/>
                                            </p:txEl>
                                          </p:spTgt>
                                        </p:tgtEl>
                                        <p:attrNameLst>
                                          <p:attrName>style.visibility</p:attrName>
                                        </p:attrNameLst>
                                      </p:cBhvr>
                                      <p:to>
                                        <p:strVal val="visible"/>
                                      </p:to>
                                    </p:set>
                                    <p:animEffect transition="in" filter="fade">
                                      <p:cBhvr>
                                        <p:cTn id="7" dur="500"/>
                                        <p:tgtEl>
                                          <p:spTgt spid="214019">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4019">
                                            <p:txEl>
                                              <p:pRg st="6" end="6"/>
                                            </p:txEl>
                                          </p:spTgt>
                                        </p:tgtEl>
                                        <p:attrNameLst>
                                          <p:attrName>style.visibility</p:attrName>
                                        </p:attrNameLst>
                                      </p:cBhvr>
                                      <p:to>
                                        <p:strVal val="visible"/>
                                      </p:to>
                                    </p:set>
                                    <p:animEffect transition="in" filter="fade">
                                      <p:cBhvr>
                                        <p:cTn id="12" dur="500"/>
                                        <p:tgtEl>
                                          <p:spTgt spid="214019">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4019">
                                            <p:txEl>
                                              <p:pRg st="7" end="7"/>
                                            </p:txEl>
                                          </p:spTgt>
                                        </p:tgtEl>
                                        <p:attrNameLst>
                                          <p:attrName>style.visibility</p:attrName>
                                        </p:attrNameLst>
                                      </p:cBhvr>
                                      <p:to>
                                        <p:strVal val="visible"/>
                                      </p:to>
                                    </p:set>
                                    <p:animEffect transition="in" filter="fade">
                                      <p:cBhvr>
                                        <p:cTn id="17" dur="500"/>
                                        <p:tgtEl>
                                          <p:spTgt spid="214019">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4019">
                                            <p:txEl>
                                              <p:pRg st="8" end="8"/>
                                            </p:txEl>
                                          </p:spTgt>
                                        </p:tgtEl>
                                        <p:attrNameLst>
                                          <p:attrName>style.visibility</p:attrName>
                                        </p:attrNameLst>
                                      </p:cBhvr>
                                      <p:to>
                                        <p:strVal val="visible"/>
                                      </p:to>
                                    </p:set>
                                    <p:animEffect transition="in" filter="fade">
                                      <p:cBhvr>
                                        <p:cTn id="22" dur="500"/>
                                        <p:tgtEl>
                                          <p:spTgt spid="2140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a:xfrm>
            <a:off x="457200" y="1905000"/>
            <a:ext cx="8229600" cy="3352800"/>
          </a:xfrm>
        </p:spPr>
        <p:txBody>
          <a:bodyPr>
            <a:norm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Basis-in, Basis-out – The beginning basis to the partnership is usually the basis of the contributed assets.</a:t>
            </a:r>
          </a:p>
          <a:p>
            <a:pPr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Steps into the shoes – the basis of assets in the hands of the partnership is the same as the basis in the hands of the contributing partner.</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54C471F-C06A-4573-8B41-F3F6ADDB720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E8DB19DE-67CE-4B41-80E5-985860D1FFD2}"/>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xfrm>
            <a:off x="457200" y="1828800"/>
            <a:ext cx="8229600" cy="3505200"/>
          </a:xfrm>
        </p:spPr>
        <p:txBody>
          <a:bodyPr>
            <a:norm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Holding periods – general rule is that the holding period of the partnership interest includes the partner’s holding period when Section 1231 or capital assets are contributed</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Contribution of ordinary assets – the holding period begins on the date of the contribution.</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7E948BD-E73C-4E89-9269-5FDC08E04B5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B07F8CC-9AB9-435B-98E0-2601D54614D3}"/>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457200" y="1828800"/>
            <a:ext cx="8229600" cy="3352800"/>
          </a:xfrm>
        </p:spPr>
        <p:txBody>
          <a:bodyPr>
            <a:normAutofit fontScale="92500"/>
          </a:bodyPr>
          <a:lstStyle/>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Contribution of services – a partner providing services in exchange for a partnership interest recognizes ordinary income to the extent of the FMV of the partnership interest</a:t>
            </a:r>
          </a:p>
          <a:p>
            <a:pPr eaLnBrk="1" hangingPunct="1"/>
            <a:r>
              <a:rPr lang="en-US" sz="2800" dirty="0">
                <a:latin typeface="Verdana" panose="020B0604030504040204" pitchFamily="34" charset="0"/>
                <a:ea typeface="Verdana" panose="020B0604030504040204" pitchFamily="34" charset="0"/>
                <a:cs typeface="Verdana" panose="020B0604030504040204" pitchFamily="34" charset="0"/>
              </a:rPr>
              <a:t>Assumed liabilities by the partnership – any release of liability by a contributing partner is treated as a money distribution to the partner (reduces basis)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FEE6B7F-3B3B-46ED-BEFB-AA84D6F8039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163C328A-7F51-4DB0-8A0C-9F67F3EA3EB9}"/>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14-1</a:t>
            </a:r>
          </a:p>
        </p:txBody>
      </p:sp>
      <p:sp>
        <p:nvSpPr>
          <p:cNvPr id="195587" name="Rectangle 3"/>
          <p:cNvSpPr>
            <a:spLocks noGrp="1" noChangeArrowheads="1"/>
          </p:cNvSpPr>
          <p:nvPr>
            <p:ph idx="1"/>
          </p:nvPr>
        </p:nvSpPr>
        <p:spPr>
          <a:xfrm>
            <a:off x="457200" y="1981200"/>
            <a:ext cx="8229600" cy="4191000"/>
          </a:xfrm>
        </p:spPr>
        <p:txBody>
          <a:bodyPr>
            <a:normAutofit lnSpcReduction="10000"/>
          </a:bodyPr>
          <a:lstStyle/>
          <a:p>
            <a:pPr marL="609600" indent="-609600" eaLnBrk="1" hangingPunct="1">
              <a:lnSpc>
                <a:spcPct val="80000"/>
              </a:lnSpc>
              <a:buClr>
                <a:schemeClr val="tx1"/>
              </a:buClr>
              <a:buFontTx/>
              <a:buAutoNum type="arabicPeriod"/>
            </a:pPr>
            <a:r>
              <a:rPr lang="en-US" sz="2400" i="1" dirty="0">
                <a:latin typeface="Verdana" panose="020B0604030504040204" pitchFamily="34" charset="0"/>
                <a:ea typeface="Verdana" panose="020B0604030504040204" pitchFamily="34" charset="0"/>
                <a:cs typeface="Verdana" panose="020B0604030504040204" pitchFamily="34" charset="0"/>
              </a:rPr>
              <a:t>Generally, a partner does not recognize a gain on the formation of a partnership.  </a:t>
            </a:r>
          </a:p>
          <a:p>
            <a:pPr marL="609600" indent="-609600" eaLnBrk="1" hangingPunct="1">
              <a:lnSpc>
                <a:spcPct val="8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609600" indent="-609600" eaLnBrk="1" hangingPunct="1">
              <a:lnSpc>
                <a:spcPct val="80000"/>
              </a:lnSpc>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Clr>
                <a:schemeClr val="tx1"/>
              </a:buClr>
              <a:buFontTx/>
              <a:buAutoNum type="arabicPeriod" startAt="2"/>
            </a:pPr>
            <a:r>
              <a:rPr lang="en-US" sz="2400" i="1" dirty="0">
                <a:latin typeface="Verdana" panose="020B0604030504040204" pitchFamily="34" charset="0"/>
                <a:ea typeface="Verdana" panose="020B0604030504040204" pitchFamily="34" charset="0"/>
                <a:cs typeface="Verdana" panose="020B0604030504040204" pitchFamily="34" charset="0"/>
              </a:rPr>
              <a:t>Typically, the basis of the assets contributed to a partnership is the same in the hands of the partnership as it was in the hands of the contributing partner. </a:t>
            </a:r>
          </a:p>
          <a:p>
            <a:pPr marL="609600" indent="-609600" eaLnBrk="1" hangingPunct="1">
              <a:lnSpc>
                <a:spcPct val="8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a:p>
            <a:pPr marL="609600" indent="-609600" eaLnBrk="1" hangingPunct="1">
              <a:lnSpc>
                <a:spcPct val="80000"/>
              </a:lnSpc>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Clr>
                <a:schemeClr val="tx1"/>
              </a:buClr>
              <a:buFontTx/>
              <a:buAutoNum type="arabicPeriod" startAt="3"/>
            </a:pPr>
            <a:r>
              <a:rPr lang="en-US" sz="2400" i="1" dirty="0">
                <a:latin typeface="Verdana" panose="020B0604030504040204" pitchFamily="34" charset="0"/>
                <a:ea typeface="Verdana" panose="020B0604030504040204" pitchFamily="34" charset="0"/>
                <a:cs typeface="Verdana" panose="020B0604030504040204" pitchFamily="34" charset="0"/>
              </a:rPr>
              <a:t>If two taxpayers form a partnership and each has a 50% interest in it, each partners outside basis must be equal.</a:t>
            </a:r>
          </a:p>
          <a:p>
            <a:pPr marL="609600" indent="-609600" eaLnBrk="1" hangingPunct="1">
              <a:lnSpc>
                <a:spcPct val="80000"/>
              </a:lnSpc>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C4F61B9-C4EA-442C-B8CA-F2A508CCA5E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5587">
                                            <p:txEl>
                                              <p:pRg st="1" end="1"/>
                                            </p:txEl>
                                          </p:spTgt>
                                        </p:tgtEl>
                                        <p:attrNameLst>
                                          <p:attrName>style.visibility</p:attrName>
                                        </p:attrNameLst>
                                      </p:cBhvr>
                                      <p:to>
                                        <p:strVal val="visible"/>
                                      </p:to>
                                    </p:set>
                                    <p:animEffect transition="in" filter="fade">
                                      <p:cBhvr>
                                        <p:cTn id="7" dur="500"/>
                                        <p:tgtEl>
                                          <p:spTgt spid="1955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5587">
                                            <p:txEl>
                                              <p:pRg st="4" end="4"/>
                                            </p:txEl>
                                          </p:spTgt>
                                        </p:tgtEl>
                                        <p:attrNameLst>
                                          <p:attrName>style.visibility</p:attrName>
                                        </p:attrNameLst>
                                      </p:cBhvr>
                                      <p:to>
                                        <p:strVal val="visible"/>
                                      </p:to>
                                    </p:set>
                                    <p:animEffect transition="in" filter="fade">
                                      <p:cBhvr>
                                        <p:cTn id="12" dur="500"/>
                                        <p:tgtEl>
                                          <p:spTgt spid="19558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5587">
                                            <p:txEl>
                                              <p:pRg st="7" end="7"/>
                                            </p:txEl>
                                          </p:spTgt>
                                        </p:tgtEl>
                                        <p:attrNameLst>
                                          <p:attrName>style.visibility</p:attrName>
                                        </p:attrNameLst>
                                      </p:cBhvr>
                                      <p:to>
                                        <p:strVal val="visible"/>
                                      </p:to>
                                    </p:set>
                                    <p:animEffect transition="in" filter="fade">
                                      <p:cBhvr>
                                        <p:cTn id="17" dur="500"/>
                                        <p:tgtEl>
                                          <p:spTgt spid="1955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6611" name="Rectangle 3"/>
          <p:cNvSpPr>
            <a:spLocks noGrp="1" noChangeArrowheads="1"/>
          </p:cNvSpPr>
          <p:nvPr>
            <p:ph idx="1"/>
          </p:nvPr>
        </p:nvSpPr>
        <p:spPr>
          <a:xfrm>
            <a:off x="457200" y="1905000"/>
            <a:ext cx="8229600" cy="3886200"/>
          </a:xfrm>
        </p:spPr>
        <p:txBody>
          <a:bodyPr>
            <a:normAutofit/>
          </a:bodyPr>
          <a:lstStyle/>
          <a:p>
            <a:pPr marL="609600" indent="-609600" eaLnBrk="1" hangingPunct="1">
              <a:lnSpc>
                <a:spcPct val="80000"/>
              </a:lnSpc>
              <a:buClr>
                <a:schemeClr val="tx1"/>
              </a:buClr>
              <a:buFontTx/>
              <a:buAutoNum type="arabicPeriod" startAt="4"/>
            </a:pPr>
            <a:r>
              <a:rPr lang="en-US" sz="2400" i="1" dirty="0">
                <a:latin typeface="Verdana" panose="020B0604030504040204" pitchFamily="34" charset="0"/>
                <a:ea typeface="Verdana" panose="020B0604030504040204" pitchFamily="34" charset="0"/>
                <a:cs typeface="Verdana" panose="020B0604030504040204" pitchFamily="34" charset="0"/>
              </a:rPr>
              <a:t>A partner does not have to recognize a gain on the receipt of a partnership interest in exchange for services.  </a:t>
            </a:r>
          </a:p>
          <a:p>
            <a:pPr marL="609600" indent="-609600" eaLnBrk="1" hangingPunct="1">
              <a:lnSpc>
                <a:spcPct val="8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False</a:t>
            </a:r>
          </a:p>
          <a:p>
            <a:pPr marL="609600" indent="-609600" eaLnBrk="1" hangingPunct="1">
              <a:lnSpc>
                <a:spcPct val="80000"/>
              </a:lnSpc>
              <a:buClr>
                <a:schemeClr val="tx1"/>
              </a:buClr>
              <a:buFontTx/>
              <a:buNone/>
            </a:pPr>
            <a:endParaRPr lang="en-US" sz="2400" i="1" dirty="0">
              <a:latin typeface="Verdana" panose="020B0604030504040204" pitchFamily="34" charset="0"/>
              <a:ea typeface="Verdana" panose="020B0604030504040204" pitchFamily="34" charset="0"/>
              <a:cs typeface="Verdana" panose="020B0604030504040204" pitchFamily="34" charset="0"/>
            </a:endParaRPr>
          </a:p>
          <a:p>
            <a:pPr marL="609600" indent="-609600" eaLnBrk="1" hangingPunct="1">
              <a:lnSpc>
                <a:spcPct val="80000"/>
              </a:lnSpc>
              <a:buClr>
                <a:schemeClr val="tx1"/>
              </a:buClr>
              <a:buFontTx/>
              <a:buAutoNum type="arabicPeriod" startAt="5"/>
            </a:pPr>
            <a:r>
              <a:rPr lang="en-US" sz="2400" i="1" dirty="0">
                <a:latin typeface="Verdana" panose="020B0604030504040204" pitchFamily="34" charset="0"/>
                <a:ea typeface="Verdana" panose="020B0604030504040204" pitchFamily="34" charset="0"/>
                <a:cs typeface="Verdana" panose="020B0604030504040204" pitchFamily="34" charset="0"/>
              </a:rPr>
              <a:t>A partner who assumes an increased portion of the partnership debt, is treated as making a cash contribution and his or her basis in the partnership increases.  </a:t>
            </a:r>
          </a:p>
          <a:p>
            <a:pPr marL="609600" indent="-609600" eaLnBrk="1" hangingPunct="1">
              <a:lnSpc>
                <a:spcPct val="80000"/>
              </a:lnSpc>
              <a:buClr>
                <a:schemeClr val="tx1"/>
              </a:buClr>
              <a:buFontTx/>
              <a:buNone/>
            </a:pPr>
            <a:r>
              <a:rPr lang="en-US" sz="2400" b="1" i="1"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C0E8580-73F7-410D-AB97-FB11B5577C8E}"/>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AAE301AF-7870-4B49-B154-11FA148A9952}"/>
              </a:ext>
            </a:extLst>
          </p:cNvPr>
          <p:cNvSpPr>
            <a:spLocks noGrp="1" noChangeArrowheads="1"/>
          </p:cNvSpPr>
          <p:nvPr>
            <p:ph type="title"/>
          </p:nvPr>
        </p:nvSpPr>
        <p:spPr>
          <a:xfrm>
            <a:off x="457200" y="274638"/>
            <a:ext cx="8229600" cy="11430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#1: Partnership Formation</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Concept Check 14-1</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6611">
                                            <p:txEl>
                                              <p:pRg st="1" end="1"/>
                                            </p:txEl>
                                          </p:spTgt>
                                        </p:tgtEl>
                                        <p:attrNameLst>
                                          <p:attrName>style.visibility</p:attrName>
                                        </p:attrNameLst>
                                      </p:cBhvr>
                                      <p:to>
                                        <p:strVal val="visible"/>
                                      </p:to>
                                    </p:set>
                                    <p:animEffect transition="in" filter="fade">
                                      <p:cBhvr>
                                        <p:cTn id="7" dur="500"/>
                                        <p:tgtEl>
                                          <p:spTgt spid="1966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6611">
                                            <p:txEl>
                                              <p:pRg st="4" end="4"/>
                                            </p:txEl>
                                          </p:spTgt>
                                        </p:tgtEl>
                                        <p:attrNameLst>
                                          <p:attrName>style.visibility</p:attrName>
                                        </p:attrNameLst>
                                      </p:cBhvr>
                                      <p:to>
                                        <p:strVal val="visible"/>
                                      </p:to>
                                    </p:set>
                                    <p:animEffect transition="in" filter="fade">
                                      <p:cBhvr>
                                        <p:cTn id="12" dur="500"/>
                                        <p:tgtEl>
                                          <p:spTgt spid="1966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685800" y="381000"/>
            <a:ext cx="77724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Partnership Ordinary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Income or Loss</a:t>
            </a:r>
          </a:p>
        </p:txBody>
      </p:sp>
      <p:sp>
        <p:nvSpPr>
          <p:cNvPr id="10244" name="Rectangle 3"/>
          <p:cNvSpPr>
            <a:spLocks noGrp="1" noChangeArrowheads="1"/>
          </p:cNvSpPr>
          <p:nvPr>
            <p:ph idx="1"/>
          </p:nvPr>
        </p:nvSpPr>
        <p:spPr>
          <a:xfrm>
            <a:off x="457200" y="1828800"/>
            <a:ext cx="8229600" cy="4038600"/>
          </a:xfrm>
        </p:spPr>
        <p:txBody>
          <a:bodyPr>
            <a:noAutofit/>
          </a:bodyPr>
          <a:lstStyle/>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Ordinary income or loss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Sales, revenue from services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Ordinary &amp; necessary expenses</a:t>
            </a:r>
          </a:p>
          <a:p>
            <a:pPr lvl="1" eaLnBrk="1" hangingPunct="1"/>
            <a:r>
              <a:rPr lang="en-US" sz="2400" dirty="0">
                <a:latin typeface="Verdana" panose="020B0604030504040204" pitchFamily="34" charset="0"/>
                <a:ea typeface="Verdana" panose="020B0604030504040204" pitchFamily="34" charset="0"/>
                <a:cs typeface="Verdana" panose="020B0604030504040204" pitchFamily="34" charset="0"/>
              </a:rPr>
              <a:t>No items are included in ordinary income or losses that can be treated differently at the partner level.  These are “separately stated items.”</a:t>
            </a:r>
          </a:p>
          <a:p>
            <a:pPr eaLnBrk="1" hangingPunct="1"/>
            <a:r>
              <a:rPr lang="en-US" sz="2600" dirty="0">
                <a:latin typeface="Verdana" panose="020B0604030504040204" pitchFamily="34" charset="0"/>
                <a:ea typeface="Verdana" panose="020B0604030504040204" pitchFamily="34" charset="0"/>
                <a:cs typeface="Verdana" panose="020B0604030504040204" pitchFamily="34" charset="0"/>
              </a:rPr>
              <a:t>Guaranteed payments – payments made to partners that are calculated without regard to partnership income</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868D438-D952-418E-BE8A-C2B7973C504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a:xfrm>
            <a:off x="457200" y="1828800"/>
            <a:ext cx="8229600" cy="4038600"/>
          </a:xfrm>
        </p:spPr>
        <p:txBody>
          <a:bodyPr>
            <a:noAutofit/>
          </a:bodyPr>
          <a:lstStyle/>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Depreciation 	</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Follows the same rules as a sole proprietorship</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Section 179 expense must be separately stated</a:t>
            </a:r>
          </a:p>
          <a:p>
            <a:pPr lvl="1" eaLnBrk="1" hangingPunct="1">
              <a:lnSpc>
                <a:spcPct val="90000"/>
              </a:lnSpc>
            </a:pPr>
            <a:endParaRPr lang="en-US" sz="2600" dirty="0">
              <a:latin typeface="Verdana" panose="020B0604030504040204" pitchFamily="34" charset="0"/>
              <a:ea typeface="Verdana" panose="020B0604030504040204" pitchFamily="34" charset="0"/>
              <a:cs typeface="Verdana" panose="020B0604030504040204" pitchFamily="34" charset="0"/>
            </a:endParaRPr>
          </a:p>
          <a:p>
            <a:pPr eaLnBrk="1" hangingPunct="1">
              <a:lnSpc>
                <a:spcPct val="90000"/>
              </a:lnSpc>
            </a:pPr>
            <a:r>
              <a:rPr lang="en-US" sz="2600" dirty="0">
                <a:latin typeface="Verdana" panose="020B0604030504040204" pitchFamily="34" charset="0"/>
                <a:ea typeface="Verdana" panose="020B0604030504040204" pitchFamily="34" charset="0"/>
                <a:cs typeface="Verdana" panose="020B0604030504040204" pitchFamily="34" charset="0"/>
              </a:rPr>
              <a:t>Partner health premium </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Partners cannot exclude from income the health insurance premiums paid by the partnership</a:t>
            </a:r>
          </a:p>
          <a:p>
            <a:pPr lvl="1" eaLnBrk="1" hangingPunct="1">
              <a:lnSpc>
                <a:spcPct val="90000"/>
              </a:lnSpc>
            </a:pPr>
            <a:r>
              <a:rPr lang="en-US" sz="2400" dirty="0">
                <a:latin typeface="Verdana" panose="020B0604030504040204" pitchFamily="34" charset="0"/>
                <a:ea typeface="Verdana" panose="020B0604030504040204" pitchFamily="34" charset="0"/>
                <a:cs typeface="Verdana" panose="020B0604030504040204" pitchFamily="34" charset="0"/>
              </a:rPr>
              <a:t>Premiums are treated as guaranteed payments</a:t>
            </a:r>
          </a:p>
        </p:txBody>
      </p:sp>
      <p:sp>
        <p:nvSpPr>
          <p:cNvPr id="5"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837F30B-C8A1-4B49-9481-8310B225020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14-</a:t>
            </a:r>
            <a:fld id="{6F94BB01-2447-4377-8194-F82F4D072C18}"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pPr algn="ctr" eaLnBrk="1" hangingPunct="1">
                <a:defRPr/>
              </a:p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2">
            <a:extLst>
              <a:ext uri="{FF2B5EF4-FFF2-40B4-BE49-F238E27FC236}">
                <a16:creationId xmlns:a16="http://schemas.microsoft.com/office/drawing/2014/main" id="{3F60484B-EECC-4D9C-8D47-660F06563736}"/>
              </a:ext>
            </a:extLst>
          </p:cNvPr>
          <p:cNvSpPr>
            <a:spLocks noGrp="1" noChangeArrowheads="1"/>
          </p:cNvSpPr>
          <p:nvPr>
            <p:ph type="title"/>
          </p:nvPr>
        </p:nvSpPr>
        <p:spPr>
          <a:xfrm>
            <a:off x="685800" y="381000"/>
            <a:ext cx="7772400" cy="914400"/>
          </a:xfrm>
        </p:spPr>
        <p:txBody>
          <a:bodyPr>
            <a:noAutofit/>
          </a:bodyPr>
          <a:lstStyle/>
          <a:p>
            <a:pPr eaLnBrk="1" hangingPunct="1">
              <a:defRPr/>
            </a:pPr>
            <a:r>
              <a:rPr lang="en-US" sz="3600" dirty="0">
                <a:latin typeface="Verdana" panose="020B0604030504040204" pitchFamily="34" charset="0"/>
                <a:ea typeface="Verdana" panose="020B0604030504040204" pitchFamily="34" charset="0"/>
                <a:cs typeface="Verdana" panose="020B0604030504040204" pitchFamily="34" charset="0"/>
              </a:rPr>
              <a:t>Learning Objective #2: Partnership Ordinary </a:t>
            </a:r>
            <a:br>
              <a:rPr lang="en-US" sz="3600" dirty="0">
                <a:latin typeface="Verdana" panose="020B0604030504040204" pitchFamily="34" charset="0"/>
                <a:ea typeface="Verdana" panose="020B0604030504040204" pitchFamily="34" charset="0"/>
                <a:cs typeface="Verdana" panose="020B0604030504040204" pitchFamily="34" charset="0"/>
              </a:rPr>
            </a:br>
            <a:r>
              <a:rPr lang="en-US" sz="3600" dirty="0">
                <a:latin typeface="Verdana" panose="020B0604030504040204" pitchFamily="34" charset="0"/>
                <a:ea typeface="Verdana" panose="020B0604030504040204" pitchFamily="34" charset="0"/>
                <a:cs typeface="Verdana" panose="020B0604030504040204" pitchFamily="34" charset="0"/>
              </a:rPr>
              <a:t>Income or Loss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9112</TotalTime>
  <Words>2531</Words>
  <Application>Microsoft Office PowerPoint</Application>
  <PresentationFormat>On-screen Show (4:3)</PresentationFormat>
  <Paragraphs>268</Paragraphs>
  <Slides>24</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ＭＳ Ｐゴシック</vt:lpstr>
      <vt:lpstr>Arial</vt:lpstr>
      <vt:lpstr>Calibri</vt:lpstr>
      <vt:lpstr>Times</vt:lpstr>
      <vt:lpstr>Times New Roman</vt:lpstr>
      <vt:lpstr>Verdana</vt:lpstr>
      <vt:lpstr>Office Theme</vt:lpstr>
      <vt:lpstr>Chapter 14 </vt:lpstr>
      <vt:lpstr>Learning Objective #1: Partnership Formation</vt:lpstr>
      <vt:lpstr>Learning Objective #1: Partnership Formation</vt:lpstr>
      <vt:lpstr>Learning Objective #1: Partnership Formation</vt:lpstr>
      <vt:lpstr>Learning Objective #1: Partnership Formation</vt:lpstr>
      <vt:lpstr>Learning Objective #1: Partnership Formation Concept Check 14-1</vt:lpstr>
      <vt:lpstr>Learning Objective #1: Partnership Formation Concept Check 14-1</vt:lpstr>
      <vt:lpstr>Learning Objective #2: Partnership Ordinary  Income or Loss</vt:lpstr>
      <vt:lpstr>Learning Objective #2: Partnership Ordinary  Income or Loss</vt:lpstr>
      <vt:lpstr>Learning Objective #2: Ordinary Income/Loss  Concept Check 14-2</vt:lpstr>
      <vt:lpstr>Learning Objective #3: Separately Stated Items</vt:lpstr>
      <vt:lpstr>Learning Objective #3: Separately Stated Items</vt:lpstr>
      <vt:lpstr>Learning Objective #3: Separately Stated Items</vt:lpstr>
      <vt:lpstr>Learning Objective #3: Separately Stated Items Concept Check 14-3</vt:lpstr>
      <vt:lpstr>Learning Objective #4: Basis of the Partnership Interest</vt:lpstr>
      <vt:lpstr>Learning Objective #4: Basis of the Partnership Interest Concept Check 14-4</vt:lpstr>
      <vt:lpstr>Learning Objective #5: Partnership Distributions</vt:lpstr>
      <vt:lpstr>Learning Objective #5: Partnership Distributions</vt:lpstr>
      <vt:lpstr>Learning Objective #5: Partnership Distributions Concept Check 14-5</vt:lpstr>
      <vt:lpstr>Learning Objective #5: Partnership Distributions Concept Check 14-5</vt:lpstr>
      <vt:lpstr>Learning Objective #6: Disposal or Liquidation of a Partnership Interest</vt:lpstr>
      <vt:lpstr>Learning Objective #6: Disposal or Liquidation of a Partnership Interest</vt:lpstr>
      <vt:lpstr>Learning Objective #6: Disposal or Liquidation of a Partnership Interest Concept Check 14-6</vt:lpstr>
      <vt:lpstr>Learning Objective #6: Disposal or Liquidation of a Partnership Interest Concept Check 14-6</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REASONS TO TAKE THIS ACCOUNTING CLASS</dc:title>
  <dc:creator>Preferred Customer</dc:creator>
  <cp:lastModifiedBy>Hari, Barb</cp:lastModifiedBy>
  <cp:revision>143</cp:revision>
  <cp:lastPrinted>1999-08-20T22:10:54Z</cp:lastPrinted>
  <dcterms:created xsi:type="dcterms:W3CDTF">1998-01-21T17:06:16Z</dcterms:created>
  <dcterms:modified xsi:type="dcterms:W3CDTF">2018-11-02T13:21:11Z</dcterms:modified>
</cp:coreProperties>
</file>