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7" r:id="rId1"/>
  </p:sldMasterIdLst>
  <p:notesMasterIdLst>
    <p:notesMasterId r:id="rId27"/>
  </p:notesMasterIdLst>
  <p:handoutMasterIdLst>
    <p:handoutMasterId r:id="rId28"/>
  </p:handoutMasterIdLst>
  <p:sldIdLst>
    <p:sldId id="284" r:id="rId2"/>
    <p:sldId id="307" r:id="rId3"/>
    <p:sldId id="285" r:id="rId4"/>
    <p:sldId id="286" r:id="rId5"/>
    <p:sldId id="287" r:id="rId6"/>
    <p:sldId id="288" r:id="rId7"/>
    <p:sldId id="289" r:id="rId8"/>
    <p:sldId id="290" r:id="rId9"/>
    <p:sldId id="291" r:id="rId10"/>
    <p:sldId id="292" r:id="rId11"/>
    <p:sldId id="293" r:id="rId12"/>
    <p:sldId id="294" r:id="rId13"/>
    <p:sldId id="308"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Lst>
  <p:sldSz cx="9144000" cy="6858000" type="screen4x3"/>
  <p:notesSz cx="6858000" cy="9077325"/>
  <p:defaultTextStyle>
    <a:defPPr>
      <a:defRPr lang="en-US"/>
    </a:defPPr>
    <a:lvl1pPr algn="l" rtl="0" fontAlgn="base">
      <a:spcBef>
        <a:spcPct val="0"/>
      </a:spcBef>
      <a:spcAft>
        <a:spcPct val="0"/>
      </a:spcAft>
      <a:defRPr sz="3200" kern="1200">
        <a:solidFill>
          <a:schemeClr val="tx1"/>
        </a:solidFill>
        <a:latin typeface="Arial" charset="0"/>
        <a:ea typeface="+mn-ea"/>
        <a:cs typeface="+mn-cs"/>
      </a:defRPr>
    </a:lvl1pPr>
    <a:lvl2pPr marL="457200" algn="l" rtl="0" fontAlgn="base">
      <a:spcBef>
        <a:spcPct val="0"/>
      </a:spcBef>
      <a:spcAft>
        <a:spcPct val="0"/>
      </a:spcAft>
      <a:defRPr sz="3200" kern="1200">
        <a:solidFill>
          <a:schemeClr val="tx1"/>
        </a:solidFill>
        <a:latin typeface="Arial" charset="0"/>
        <a:ea typeface="+mn-ea"/>
        <a:cs typeface="+mn-cs"/>
      </a:defRPr>
    </a:lvl2pPr>
    <a:lvl3pPr marL="914400" algn="l" rtl="0" fontAlgn="base">
      <a:spcBef>
        <a:spcPct val="0"/>
      </a:spcBef>
      <a:spcAft>
        <a:spcPct val="0"/>
      </a:spcAft>
      <a:defRPr sz="3200" kern="1200">
        <a:solidFill>
          <a:schemeClr val="tx1"/>
        </a:solidFill>
        <a:latin typeface="Arial" charset="0"/>
        <a:ea typeface="+mn-ea"/>
        <a:cs typeface="+mn-cs"/>
      </a:defRPr>
    </a:lvl3pPr>
    <a:lvl4pPr marL="1371600" algn="l" rtl="0" fontAlgn="base">
      <a:spcBef>
        <a:spcPct val="0"/>
      </a:spcBef>
      <a:spcAft>
        <a:spcPct val="0"/>
      </a:spcAft>
      <a:defRPr sz="3200" kern="1200">
        <a:solidFill>
          <a:schemeClr val="tx1"/>
        </a:solidFill>
        <a:latin typeface="Arial" charset="0"/>
        <a:ea typeface="+mn-ea"/>
        <a:cs typeface="+mn-cs"/>
      </a:defRPr>
    </a:lvl4pPr>
    <a:lvl5pPr marL="1828800" algn="l" rtl="0" fontAlgn="base">
      <a:spcBef>
        <a:spcPct val="0"/>
      </a:spcBef>
      <a:spcAft>
        <a:spcPct val="0"/>
      </a:spcAft>
      <a:defRPr sz="3200" kern="1200">
        <a:solidFill>
          <a:schemeClr val="tx1"/>
        </a:solidFill>
        <a:latin typeface="Arial" charset="0"/>
        <a:ea typeface="+mn-ea"/>
        <a:cs typeface="+mn-cs"/>
      </a:defRPr>
    </a:lvl5pPr>
    <a:lvl6pPr marL="2286000" algn="l" defTabSz="914400" rtl="0" eaLnBrk="1" latinLnBrk="0" hangingPunct="1">
      <a:defRPr sz="3200" kern="1200">
        <a:solidFill>
          <a:schemeClr val="tx1"/>
        </a:solidFill>
        <a:latin typeface="Arial" charset="0"/>
        <a:ea typeface="+mn-ea"/>
        <a:cs typeface="+mn-cs"/>
      </a:defRPr>
    </a:lvl6pPr>
    <a:lvl7pPr marL="2743200" algn="l" defTabSz="914400" rtl="0" eaLnBrk="1" latinLnBrk="0" hangingPunct="1">
      <a:defRPr sz="3200" kern="1200">
        <a:solidFill>
          <a:schemeClr val="tx1"/>
        </a:solidFill>
        <a:latin typeface="Arial" charset="0"/>
        <a:ea typeface="+mn-ea"/>
        <a:cs typeface="+mn-cs"/>
      </a:defRPr>
    </a:lvl7pPr>
    <a:lvl8pPr marL="3200400" algn="l" defTabSz="914400" rtl="0" eaLnBrk="1" latinLnBrk="0" hangingPunct="1">
      <a:defRPr sz="3200" kern="1200">
        <a:solidFill>
          <a:schemeClr val="tx1"/>
        </a:solidFill>
        <a:latin typeface="Arial" charset="0"/>
        <a:ea typeface="+mn-ea"/>
        <a:cs typeface="+mn-cs"/>
      </a:defRPr>
    </a:lvl8pPr>
    <a:lvl9pPr marL="3657600" algn="l" defTabSz="914400" rtl="0" eaLnBrk="1" latinLnBrk="0" hangingPunct="1">
      <a:defRPr sz="3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59">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User" initials="W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99"/>
    <a:srgbClr val="FF3300"/>
    <a:srgbClr val="CCFFFF"/>
    <a:srgbClr val="CCEC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02" autoAdjust="0"/>
    <p:restoredTop sz="96719" autoAdjust="0"/>
  </p:normalViewPr>
  <p:slideViewPr>
    <p:cSldViewPr>
      <p:cViewPr varScale="1">
        <p:scale>
          <a:sx n="65" d="100"/>
          <a:sy n="65" d="100"/>
        </p:scale>
        <p:origin x="1584"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2" d="100"/>
          <a:sy n="82" d="100"/>
        </p:scale>
        <p:origin x="-1980" y="-84"/>
      </p:cViewPr>
      <p:guideLst>
        <p:guide orient="horz" pos="2859"/>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044" tIns="45522" rIns="91044" bIns="45522" numCol="1" anchor="t" anchorCtr="0" compatLnSpc="1">
            <a:prstTxWarp prst="textNoShape">
              <a:avLst/>
            </a:prstTxWarp>
          </a:bodyPr>
          <a:lstStyle>
            <a:lvl1pPr defTabSz="909743" eaLnBrk="0" hangingPunct="0">
              <a:defRPr sz="1200">
                <a:latin typeface="Times New Roman" pitchFamily="18" charset="0"/>
              </a:defRPr>
            </a:lvl1pPr>
          </a:lstStyle>
          <a:p>
            <a:pPr>
              <a:defRPr/>
            </a:pPr>
            <a:endParaRPr lang="en-US"/>
          </a:p>
        </p:txBody>
      </p:sp>
      <p:sp>
        <p:nvSpPr>
          <p:cNvPr id="70659" name="Rectangle 3"/>
          <p:cNvSpPr>
            <a:spLocks noGrp="1" noChangeArrowheads="1"/>
          </p:cNvSpPr>
          <p:nvPr>
            <p:ph type="dt" sz="quarter" idx="1"/>
          </p:nvPr>
        </p:nvSpPr>
        <p:spPr bwMode="auto">
          <a:xfrm>
            <a:off x="3886200" y="0"/>
            <a:ext cx="2971800" cy="454025"/>
          </a:xfrm>
          <a:prstGeom prst="rect">
            <a:avLst/>
          </a:prstGeom>
          <a:noFill/>
          <a:ln w="9525">
            <a:noFill/>
            <a:miter lim="800000"/>
            <a:headEnd/>
            <a:tailEnd/>
          </a:ln>
          <a:effectLst/>
        </p:spPr>
        <p:txBody>
          <a:bodyPr vert="horz" wrap="square" lIns="91044" tIns="45522" rIns="91044" bIns="45522" numCol="1" anchor="t" anchorCtr="0" compatLnSpc="1">
            <a:prstTxWarp prst="textNoShape">
              <a:avLst/>
            </a:prstTxWarp>
          </a:bodyPr>
          <a:lstStyle>
            <a:lvl1pPr algn="r" defTabSz="909743" eaLnBrk="0" hangingPunct="0">
              <a:defRPr sz="1200">
                <a:latin typeface="Times New Roman" pitchFamily="18" charset="0"/>
              </a:defRPr>
            </a:lvl1pPr>
          </a:lstStyle>
          <a:p>
            <a:pPr>
              <a:defRPr/>
            </a:pPr>
            <a:endParaRPr lang="en-US"/>
          </a:p>
        </p:txBody>
      </p:sp>
      <p:sp>
        <p:nvSpPr>
          <p:cNvPr id="70660" name="Rectangle 4"/>
          <p:cNvSpPr>
            <a:spLocks noGrp="1" noChangeArrowheads="1"/>
          </p:cNvSpPr>
          <p:nvPr>
            <p:ph type="ftr" sz="quarter" idx="2"/>
          </p:nvPr>
        </p:nvSpPr>
        <p:spPr bwMode="auto">
          <a:xfrm>
            <a:off x="0" y="8623300"/>
            <a:ext cx="2971800" cy="454025"/>
          </a:xfrm>
          <a:prstGeom prst="rect">
            <a:avLst/>
          </a:prstGeom>
          <a:noFill/>
          <a:ln w="9525">
            <a:noFill/>
            <a:miter lim="800000"/>
            <a:headEnd/>
            <a:tailEnd/>
          </a:ln>
          <a:effectLst/>
        </p:spPr>
        <p:txBody>
          <a:bodyPr vert="horz" wrap="square" lIns="91044" tIns="45522" rIns="91044" bIns="45522" numCol="1" anchor="b" anchorCtr="0" compatLnSpc="1">
            <a:prstTxWarp prst="textNoShape">
              <a:avLst/>
            </a:prstTxWarp>
          </a:bodyPr>
          <a:lstStyle>
            <a:lvl1pPr defTabSz="909743" eaLnBrk="0" hangingPunct="0">
              <a:defRPr sz="1200">
                <a:latin typeface="Times New Roman" pitchFamily="18" charset="0"/>
              </a:defRPr>
            </a:lvl1pPr>
          </a:lstStyle>
          <a:p>
            <a:pPr>
              <a:defRPr/>
            </a:pPr>
            <a:endParaRPr lang="en-US"/>
          </a:p>
        </p:txBody>
      </p:sp>
      <p:sp>
        <p:nvSpPr>
          <p:cNvPr id="70661" name="Rectangle 5"/>
          <p:cNvSpPr>
            <a:spLocks noGrp="1" noChangeArrowheads="1"/>
          </p:cNvSpPr>
          <p:nvPr>
            <p:ph type="sldNum" sz="quarter" idx="3"/>
          </p:nvPr>
        </p:nvSpPr>
        <p:spPr bwMode="auto">
          <a:xfrm>
            <a:off x="3886200" y="8623300"/>
            <a:ext cx="2971800" cy="454025"/>
          </a:xfrm>
          <a:prstGeom prst="rect">
            <a:avLst/>
          </a:prstGeom>
          <a:noFill/>
          <a:ln w="9525">
            <a:noFill/>
            <a:miter lim="800000"/>
            <a:headEnd/>
            <a:tailEnd/>
          </a:ln>
          <a:effectLst/>
        </p:spPr>
        <p:txBody>
          <a:bodyPr vert="horz" wrap="square" lIns="91044" tIns="45522" rIns="91044" bIns="45522" numCol="1" anchor="b" anchorCtr="0" compatLnSpc="1">
            <a:prstTxWarp prst="textNoShape">
              <a:avLst/>
            </a:prstTxWarp>
          </a:bodyPr>
          <a:lstStyle>
            <a:lvl1pPr algn="r" defTabSz="909743" eaLnBrk="0" hangingPunct="0">
              <a:defRPr sz="1200">
                <a:latin typeface="Times New Roman" pitchFamily="18" charset="0"/>
              </a:defRPr>
            </a:lvl1pPr>
          </a:lstStyle>
          <a:p>
            <a:pPr>
              <a:defRPr/>
            </a:pPr>
            <a:fld id="{4A230853-A9E4-438B-AC49-BA504E4891CB}" type="slidenum">
              <a:rPr lang="en-US"/>
              <a:pPr>
                <a:defRPr/>
              </a:pPr>
              <a:t>‹#›</a:t>
            </a:fld>
            <a:endParaRPr lang="en-US"/>
          </a:p>
        </p:txBody>
      </p:sp>
    </p:spTree>
    <p:extLst>
      <p:ext uri="{BB962C8B-B14F-4D97-AF65-F5344CB8AC3E}">
        <p14:creationId xmlns:p14="http://schemas.microsoft.com/office/powerpoint/2010/main" val="31772577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044" tIns="45522" rIns="91044" bIns="45522" numCol="1" anchor="t" anchorCtr="0" compatLnSpc="1">
            <a:prstTxWarp prst="textNoShape">
              <a:avLst/>
            </a:prstTxWarp>
          </a:bodyPr>
          <a:lstStyle>
            <a:lvl1pPr defTabSz="909743" eaLnBrk="0" hangingPunct="0">
              <a:defRPr sz="1200">
                <a:latin typeface="Times New Roman" pitchFamily="18" charset="0"/>
              </a:defRPr>
            </a:lvl1pPr>
          </a:lstStyle>
          <a:p>
            <a:pPr>
              <a:defRPr/>
            </a:pPr>
            <a:endParaRPr lang="en-US"/>
          </a:p>
        </p:txBody>
      </p:sp>
      <p:sp>
        <p:nvSpPr>
          <p:cNvPr id="56323" name="Rectangle 3"/>
          <p:cNvSpPr>
            <a:spLocks noGrp="1" noChangeArrowheads="1"/>
          </p:cNvSpPr>
          <p:nvPr>
            <p:ph type="dt" idx="1"/>
          </p:nvPr>
        </p:nvSpPr>
        <p:spPr bwMode="auto">
          <a:xfrm>
            <a:off x="3886200" y="0"/>
            <a:ext cx="2971800" cy="454025"/>
          </a:xfrm>
          <a:prstGeom prst="rect">
            <a:avLst/>
          </a:prstGeom>
          <a:noFill/>
          <a:ln w="9525">
            <a:noFill/>
            <a:miter lim="800000"/>
            <a:headEnd/>
            <a:tailEnd/>
          </a:ln>
          <a:effectLst/>
        </p:spPr>
        <p:txBody>
          <a:bodyPr vert="horz" wrap="square" lIns="91044" tIns="45522" rIns="91044" bIns="45522" numCol="1" anchor="t" anchorCtr="0" compatLnSpc="1">
            <a:prstTxWarp prst="textNoShape">
              <a:avLst/>
            </a:prstTxWarp>
          </a:bodyPr>
          <a:lstStyle>
            <a:lvl1pPr algn="r" defTabSz="909743" eaLnBrk="0" hangingPunct="0">
              <a:defRPr sz="1200">
                <a:latin typeface="Times New Roman" pitchFamily="18" charset="0"/>
              </a:defRPr>
            </a:lvl1pPr>
          </a:lstStyle>
          <a:p>
            <a:pPr>
              <a:defRPr/>
            </a:pPr>
            <a:endParaRPr lang="en-US"/>
          </a:p>
        </p:txBody>
      </p:sp>
      <p:sp>
        <p:nvSpPr>
          <p:cNvPr id="28676" name="Rectangle 4"/>
          <p:cNvSpPr>
            <a:spLocks noGrp="1" noRot="1" noChangeAspect="1" noChangeArrowheads="1" noTextEdit="1"/>
          </p:cNvSpPr>
          <p:nvPr>
            <p:ph type="sldImg" idx="2"/>
          </p:nvPr>
        </p:nvSpPr>
        <p:spPr bwMode="auto">
          <a:xfrm>
            <a:off x="1160463" y="681038"/>
            <a:ext cx="4537075" cy="3403600"/>
          </a:xfrm>
          <a:prstGeom prst="rect">
            <a:avLst/>
          </a:prstGeom>
          <a:noFill/>
          <a:ln w="9525">
            <a:solidFill>
              <a:srgbClr val="000000"/>
            </a:solidFill>
            <a:miter lim="800000"/>
            <a:headEnd/>
            <a:tailEnd/>
          </a:ln>
        </p:spPr>
      </p:sp>
      <p:sp>
        <p:nvSpPr>
          <p:cNvPr id="56325" name="Rectangle 5"/>
          <p:cNvSpPr>
            <a:spLocks noGrp="1" noChangeArrowheads="1"/>
          </p:cNvSpPr>
          <p:nvPr>
            <p:ph type="body" sz="quarter" idx="3"/>
          </p:nvPr>
        </p:nvSpPr>
        <p:spPr bwMode="auto">
          <a:xfrm>
            <a:off x="914400" y="4311650"/>
            <a:ext cx="5029200" cy="4084638"/>
          </a:xfrm>
          <a:prstGeom prst="rect">
            <a:avLst/>
          </a:prstGeom>
          <a:noFill/>
          <a:ln w="9525">
            <a:noFill/>
            <a:miter lim="800000"/>
            <a:headEnd/>
            <a:tailEnd/>
          </a:ln>
          <a:effectLst/>
        </p:spPr>
        <p:txBody>
          <a:bodyPr vert="horz" wrap="square" lIns="91044" tIns="45522" rIns="91044" bIns="45522" numCol="1" anchor="t" anchorCtr="0" compatLnSpc="1">
            <a:prstTxWarp prst="textNoShape">
              <a:avLst/>
            </a:prstTxWarp>
          </a:bodyPr>
          <a:lstStyle/>
          <a:p>
            <a:pPr lvl="0"/>
            <a:r>
              <a:rPr lang="en-US" noProof="0"/>
              <a:t>Click to edit Master text styles</a:t>
            </a:r>
          </a:p>
          <a:p>
            <a:pPr lvl="0"/>
            <a:r>
              <a:rPr lang="en-US" noProof="0"/>
              <a:t>Second level</a:t>
            </a:r>
          </a:p>
          <a:p>
            <a:pPr lvl="0"/>
            <a:r>
              <a:rPr lang="en-US" noProof="0"/>
              <a:t>Third level</a:t>
            </a:r>
          </a:p>
          <a:p>
            <a:pPr lvl="0"/>
            <a:r>
              <a:rPr lang="en-US" noProof="0"/>
              <a:t>Fourth level</a:t>
            </a:r>
          </a:p>
          <a:p>
            <a:pPr lvl="0"/>
            <a:r>
              <a:rPr lang="en-US" noProof="0"/>
              <a:t>Fifth level</a:t>
            </a:r>
          </a:p>
        </p:txBody>
      </p:sp>
      <p:sp>
        <p:nvSpPr>
          <p:cNvPr id="56326" name="Rectangle 6"/>
          <p:cNvSpPr>
            <a:spLocks noGrp="1" noChangeArrowheads="1"/>
          </p:cNvSpPr>
          <p:nvPr>
            <p:ph type="ftr" sz="quarter" idx="4"/>
          </p:nvPr>
        </p:nvSpPr>
        <p:spPr bwMode="auto">
          <a:xfrm>
            <a:off x="0" y="8623300"/>
            <a:ext cx="2971800" cy="454025"/>
          </a:xfrm>
          <a:prstGeom prst="rect">
            <a:avLst/>
          </a:prstGeom>
          <a:noFill/>
          <a:ln w="9525">
            <a:noFill/>
            <a:miter lim="800000"/>
            <a:headEnd/>
            <a:tailEnd/>
          </a:ln>
          <a:effectLst/>
        </p:spPr>
        <p:txBody>
          <a:bodyPr vert="horz" wrap="square" lIns="91044" tIns="45522" rIns="91044" bIns="45522" numCol="1" anchor="b" anchorCtr="0" compatLnSpc="1">
            <a:prstTxWarp prst="textNoShape">
              <a:avLst/>
            </a:prstTxWarp>
          </a:bodyPr>
          <a:lstStyle>
            <a:lvl1pPr defTabSz="909743" eaLnBrk="0" hangingPunct="0">
              <a:defRPr sz="1200">
                <a:latin typeface="Times New Roman" pitchFamily="18" charset="0"/>
              </a:defRPr>
            </a:lvl1pPr>
          </a:lstStyle>
          <a:p>
            <a:pPr>
              <a:defRPr/>
            </a:pPr>
            <a:endParaRPr lang="en-US"/>
          </a:p>
        </p:txBody>
      </p:sp>
      <p:sp>
        <p:nvSpPr>
          <p:cNvPr id="56327" name="Rectangle 7"/>
          <p:cNvSpPr>
            <a:spLocks noGrp="1" noChangeArrowheads="1"/>
          </p:cNvSpPr>
          <p:nvPr>
            <p:ph type="sldNum" sz="quarter" idx="5"/>
          </p:nvPr>
        </p:nvSpPr>
        <p:spPr bwMode="auto">
          <a:xfrm>
            <a:off x="3886200" y="8623300"/>
            <a:ext cx="2971800" cy="454025"/>
          </a:xfrm>
          <a:prstGeom prst="rect">
            <a:avLst/>
          </a:prstGeom>
          <a:noFill/>
          <a:ln w="9525">
            <a:noFill/>
            <a:miter lim="800000"/>
            <a:headEnd/>
            <a:tailEnd/>
          </a:ln>
          <a:effectLst/>
        </p:spPr>
        <p:txBody>
          <a:bodyPr vert="horz" wrap="square" lIns="91044" tIns="45522" rIns="91044" bIns="45522" numCol="1" anchor="b" anchorCtr="0" compatLnSpc="1">
            <a:prstTxWarp prst="textNoShape">
              <a:avLst/>
            </a:prstTxWarp>
          </a:bodyPr>
          <a:lstStyle>
            <a:lvl1pPr algn="r" defTabSz="909743" eaLnBrk="0" hangingPunct="0">
              <a:defRPr sz="1200">
                <a:latin typeface="Times New Roman" pitchFamily="18" charset="0"/>
              </a:defRPr>
            </a:lvl1pPr>
          </a:lstStyle>
          <a:p>
            <a:pPr>
              <a:defRPr/>
            </a:pPr>
            <a:fld id="{487B140B-A908-41A1-B6FD-B27C656872F3}" type="slidenum">
              <a:rPr lang="en-US"/>
              <a:pPr>
                <a:defRPr/>
              </a:pPr>
              <a:t>‹#›</a:t>
            </a:fld>
            <a:endParaRPr lang="en-US"/>
          </a:p>
        </p:txBody>
      </p:sp>
    </p:spTree>
    <p:extLst>
      <p:ext uri="{BB962C8B-B14F-4D97-AF65-F5344CB8AC3E}">
        <p14:creationId xmlns:p14="http://schemas.microsoft.com/office/powerpoint/2010/main" val="27012293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pPr defTabSz="909638"/>
            <a:fld id="{C4A3E6ED-91C4-48E5-B704-12DC9BA0D290}" type="slidenum">
              <a:rPr lang="en-US" smtClean="0"/>
              <a:pPr defTabSz="909638"/>
              <a:t>1</a:t>
            </a:fld>
            <a:endParaRPr lang="en-US"/>
          </a:p>
        </p:txBody>
      </p:sp>
      <p:sp>
        <p:nvSpPr>
          <p:cNvPr id="29699" name="Rectangle 1026"/>
          <p:cNvSpPr>
            <a:spLocks noGrp="1" noRot="1" noChangeAspect="1" noChangeArrowheads="1" noTextEdit="1"/>
          </p:cNvSpPr>
          <p:nvPr>
            <p:ph type="sldImg"/>
          </p:nvPr>
        </p:nvSpPr>
        <p:spPr>
          <a:ln/>
        </p:spPr>
      </p:sp>
      <p:sp>
        <p:nvSpPr>
          <p:cNvPr id="29700" name="Rectangle 1027"/>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089504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pPr defTabSz="909638"/>
            <a:fld id="{9EB7037B-15AB-4676-9657-F6E1C8BACE91}" type="slidenum">
              <a:rPr lang="en-US" smtClean="0"/>
              <a:pPr defTabSz="909638"/>
              <a:t>10</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r>
              <a:rPr lang="en-US"/>
              <a:t>The general rule for passive losses is:  passive losses are allowed only to the extent of passive income.  In other words, passive income cannot offset portfolio or active income.</a:t>
            </a:r>
          </a:p>
        </p:txBody>
      </p:sp>
    </p:spTree>
    <p:extLst>
      <p:ext uri="{BB962C8B-B14F-4D97-AF65-F5344CB8AC3E}">
        <p14:creationId xmlns:p14="http://schemas.microsoft.com/office/powerpoint/2010/main" val="9389907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pPr defTabSz="909638"/>
            <a:fld id="{2576D421-B181-4A48-9773-CEC76D54548D}" type="slidenum">
              <a:rPr lang="en-US" smtClean="0"/>
              <a:pPr defTabSz="909638"/>
              <a:t>11</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r>
              <a:rPr lang="en-US" dirty="0"/>
              <a:t>Although rental activities are usually considered passive, there are several instances where rental activities are not passive.  If the taxpayer is a real estate professional or the activity meets one of the other six criteria, the rental activity is not considered passive.  </a:t>
            </a:r>
          </a:p>
        </p:txBody>
      </p:sp>
    </p:spTree>
    <p:extLst>
      <p:ext uri="{BB962C8B-B14F-4D97-AF65-F5344CB8AC3E}">
        <p14:creationId xmlns:p14="http://schemas.microsoft.com/office/powerpoint/2010/main" val="15981004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pPr defTabSz="909638"/>
            <a:fld id="{D479B14C-17EC-4907-9956-9B2F796A167A}" type="slidenum">
              <a:rPr lang="en-US" smtClean="0"/>
              <a:pPr defTabSz="909638"/>
              <a:t>12</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r>
              <a:rPr lang="en-US"/>
              <a:t>A $25,000 loss offset is allowed for rental properties for lower income taxpayers.  The $25,000 loss allowed is phased out as the taxpayer’s AGI reaches $100,000.  </a:t>
            </a:r>
          </a:p>
        </p:txBody>
      </p:sp>
    </p:spTree>
    <p:extLst>
      <p:ext uri="{BB962C8B-B14F-4D97-AF65-F5344CB8AC3E}">
        <p14:creationId xmlns:p14="http://schemas.microsoft.com/office/powerpoint/2010/main" val="9400974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pPr defTabSz="909638"/>
            <a:fld id="{43710C79-7AAB-4DD3-808B-16282CCDDE30}" type="slidenum">
              <a:rPr lang="en-US" smtClean="0"/>
              <a:pPr defTabSz="909638"/>
              <a:t>13</a:t>
            </a:fld>
            <a:endParaRPr lang="en-US"/>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r>
              <a:rPr lang="en-US"/>
              <a:t>When a passive activity is disposed of, suspended passive losses are permitted against non-passive income.  </a:t>
            </a:r>
          </a:p>
        </p:txBody>
      </p:sp>
    </p:spTree>
    <p:extLst>
      <p:ext uri="{BB962C8B-B14F-4D97-AF65-F5344CB8AC3E}">
        <p14:creationId xmlns:p14="http://schemas.microsoft.com/office/powerpoint/2010/main" val="14782263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pPr defTabSz="909638"/>
            <a:fld id="{E03A3F4A-4F84-4A3E-8125-F040C930ABDF}" type="slidenum">
              <a:rPr lang="en-US" smtClean="0"/>
              <a:pPr defTabSz="909638"/>
              <a:t>14</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3824899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pPr defTabSz="909638"/>
            <a:fld id="{2EBD37F9-199B-460C-B853-A9E75C2B7A8C}" type="slidenum">
              <a:rPr lang="en-US" smtClean="0"/>
              <a:pPr defTabSz="909638"/>
              <a:t>15</a:t>
            </a:fld>
            <a:endParaRPr 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8138677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pPr defTabSz="909638"/>
            <a:fld id="{7FB25E2B-332F-45B6-881A-B6BBD60C8B1C}" type="slidenum">
              <a:rPr lang="en-US" smtClean="0"/>
              <a:pPr defTabSz="909638"/>
              <a:t>16</a:t>
            </a:fld>
            <a:endParaRPr 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r>
              <a:rPr lang="en-US"/>
              <a:t>The at-risk rules and the passive loss rules work together to limit losses.  The loss must first pass through the at-risk rules and then the passive loss rules are applied to determine the deductibility of the loss. </a:t>
            </a:r>
          </a:p>
        </p:txBody>
      </p:sp>
    </p:spTree>
    <p:extLst>
      <p:ext uri="{BB962C8B-B14F-4D97-AF65-F5344CB8AC3E}">
        <p14:creationId xmlns:p14="http://schemas.microsoft.com/office/powerpoint/2010/main" val="12084884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pPr defTabSz="909638"/>
            <a:fld id="{CD826E53-B1C8-497C-B7B8-EA6FF4777D51}" type="slidenum">
              <a:rPr lang="en-US" smtClean="0"/>
              <a:pPr defTabSz="909638"/>
              <a:t>17</a:t>
            </a:fld>
            <a:endParaRPr lang="en-US"/>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6121845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pPr defTabSz="909638"/>
            <a:fld id="{B0C5067B-0FA0-4E6F-9C6E-5DBED2F93D79}" type="slidenum">
              <a:rPr lang="en-US" smtClean="0"/>
              <a:pPr defTabSz="909638"/>
              <a:t>18</a:t>
            </a:fld>
            <a:endParaRPr 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8630895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pPr defTabSz="909638"/>
            <a:fld id="{E17E46ED-ED6D-4412-9056-6E11661DF429}" type="slidenum">
              <a:rPr lang="en-US" smtClean="0"/>
              <a:pPr defTabSz="909638"/>
              <a:t>19</a:t>
            </a:fld>
            <a:endParaRPr 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r>
              <a:rPr lang="en-US" dirty="0"/>
              <a:t>The AMT is a separate tax structure to insure high income taxpayers pay tax.  The starting point of AMT is the taxpayer’s regular taxable income.  </a:t>
            </a:r>
          </a:p>
        </p:txBody>
      </p:sp>
    </p:spTree>
    <p:extLst>
      <p:ext uri="{BB962C8B-B14F-4D97-AF65-F5344CB8AC3E}">
        <p14:creationId xmlns:p14="http://schemas.microsoft.com/office/powerpoint/2010/main" val="2717072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pPr defTabSz="909638"/>
            <a:fld id="{87AED497-5729-4B1D-B361-E2A2E4BDE77D}" type="slidenum">
              <a:rPr lang="en-US" smtClean="0"/>
              <a:pPr defTabSz="909638"/>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r>
              <a:rPr lang="en-US" dirty="0"/>
              <a:t>An activity is “at-risk” if the taxpayer has something to lose.  At-risk starts with the amount of money and property the taxpayer contributes to an activity.   </a:t>
            </a:r>
          </a:p>
        </p:txBody>
      </p:sp>
    </p:spTree>
    <p:extLst>
      <p:ext uri="{BB962C8B-B14F-4D97-AF65-F5344CB8AC3E}">
        <p14:creationId xmlns:p14="http://schemas.microsoft.com/office/powerpoint/2010/main" val="16720261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pPr defTabSz="909638"/>
            <a:fld id="{34AABC3F-10A6-44DB-9A98-94ABA3BB433E}" type="slidenum">
              <a:rPr lang="en-US" smtClean="0"/>
              <a:pPr defTabSz="909638"/>
              <a:t>20</a:t>
            </a:fld>
            <a:endParaRPr lang="en-US"/>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r>
              <a:rPr lang="en-US" dirty="0"/>
              <a:t>No state/local tax deduction is allowed in the AMT calculation.</a:t>
            </a:r>
          </a:p>
        </p:txBody>
      </p:sp>
    </p:spTree>
    <p:extLst>
      <p:ext uri="{BB962C8B-B14F-4D97-AF65-F5344CB8AC3E}">
        <p14:creationId xmlns:p14="http://schemas.microsoft.com/office/powerpoint/2010/main" val="30603290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pPr defTabSz="909638"/>
            <a:fld id="{9CEC68FE-943F-4D15-8DD2-D83A51D12D9E}" type="slidenum">
              <a:rPr lang="en-US" smtClean="0"/>
              <a:pPr defTabSz="909638"/>
              <a:t>21</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r>
              <a:rPr lang="en-US"/>
              <a:t>For personal property, the depreciation method allowed for AMT is 150% declining balance as opposed to 200% declining balance for regular tax purposes.  </a:t>
            </a:r>
          </a:p>
        </p:txBody>
      </p:sp>
    </p:spTree>
    <p:extLst>
      <p:ext uri="{BB962C8B-B14F-4D97-AF65-F5344CB8AC3E}">
        <p14:creationId xmlns:p14="http://schemas.microsoft.com/office/powerpoint/2010/main" val="82831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pPr defTabSz="909638"/>
            <a:fld id="{2595E7B5-0214-4016-9D84-08EE33A8FA14}" type="slidenum">
              <a:rPr lang="en-US" smtClean="0"/>
              <a:pPr defTabSz="909638"/>
              <a:t>22</a:t>
            </a:fld>
            <a:endParaRPr lang="en-US"/>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r>
              <a:rPr lang="en-US"/>
              <a:t>Other major AMT adjustments include incentive stock options and accounting for long-term contracts.  </a:t>
            </a:r>
          </a:p>
        </p:txBody>
      </p:sp>
    </p:spTree>
    <p:extLst>
      <p:ext uri="{BB962C8B-B14F-4D97-AF65-F5344CB8AC3E}">
        <p14:creationId xmlns:p14="http://schemas.microsoft.com/office/powerpoint/2010/main" val="13728386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pPr defTabSz="909638"/>
            <a:fld id="{F43E1885-9C98-48F0-A02A-28469044ED80}" type="slidenum">
              <a:rPr lang="en-US" smtClean="0"/>
              <a:pPr defTabSz="909638"/>
              <a:t>23</a:t>
            </a:fld>
            <a:endParaRPr lang="en-US"/>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r>
              <a:rPr lang="en-US" dirty="0"/>
              <a:t>To shield lower income taxpayers from the AMT, exemption amounts are subtracted from AMT income to reduce the amounts subject to the AMT tax rates of 26% or 28%. These exclusions are phased-out as the taxpayer AMTI exceeds certain thresholds.</a:t>
            </a:r>
          </a:p>
        </p:txBody>
      </p:sp>
    </p:spTree>
    <p:extLst>
      <p:ext uri="{BB962C8B-B14F-4D97-AF65-F5344CB8AC3E}">
        <p14:creationId xmlns:p14="http://schemas.microsoft.com/office/powerpoint/2010/main" val="27244360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pPr defTabSz="909638"/>
            <a:fld id="{1BB0D459-2B9F-45EB-9746-C44E4A372AF7}" type="slidenum">
              <a:rPr lang="en-US" smtClean="0"/>
              <a:pPr defTabSz="909638"/>
              <a:t>24</a:t>
            </a:fld>
            <a:endParaRPr lang="en-US"/>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0378804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pPr defTabSz="909638"/>
            <a:fld id="{AD423A81-2598-4DB3-B8CD-F7BFA5DF74F6}" type="slidenum">
              <a:rPr lang="en-US" smtClean="0"/>
              <a:pPr defTabSz="909638"/>
              <a:t>25</a:t>
            </a:fld>
            <a:endParaRPr lang="en-US"/>
          </a:p>
        </p:txBody>
      </p:sp>
      <p:sp>
        <p:nvSpPr>
          <p:cNvPr id="54275" name="Rectangle 2"/>
          <p:cNvSpPr>
            <a:spLocks noGrp="1" noRot="1" noChangeAspect="1" noChangeArrowheads="1" noTextEdit="1"/>
          </p:cNvSpPr>
          <p:nvPr>
            <p:ph type="sldImg"/>
          </p:nvPr>
        </p:nvSpPr>
        <p:spPr>
          <a:xfrm>
            <a:off x="1193800" y="661988"/>
            <a:ext cx="4537075" cy="3403600"/>
          </a:xfrm>
          <a:ln/>
        </p:spPr>
      </p:sp>
      <p:sp>
        <p:nvSpPr>
          <p:cNvPr id="5427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800436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pPr defTabSz="909638"/>
            <a:fld id="{62F7538F-222F-4158-B3D2-BBD1C74DB606}" type="slidenum">
              <a:rPr lang="en-US" smtClean="0"/>
              <a:pPr defTabSz="909638"/>
              <a:t>3</a:t>
            </a:fld>
            <a:endParaRPr 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r>
              <a:rPr lang="en-US" dirty="0"/>
              <a:t>At-risk is increased by contributions, income items, and by an increase in the taxpayer’s share of liabilities.  Conversely, distributions, loss items, and releases of liabilities decrease at-risk.  </a:t>
            </a:r>
          </a:p>
        </p:txBody>
      </p:sp>
    </p:spTree>
    <p:extLst>
      <p:ext uri="{BB962C8B-B14F-4D97-AF65-F5344CB8AC3E}">
        <p14:creationId xmlns:p14="http://schemas.microsoft.com/office/powerpoint/2010/main" val="3179183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pPr defTabSz="909638"/>
            <a:fld id="{61239D28-A8CB-4FB9-9BA5-9ACF27A75582}" type="slidenum">
              <a:rPr lang="en-US" smtClean="0"/>
              <a:pPr defTabSz="909638"/>
              <a:t>4</a:t>
            </a:fld>
            <a:endParaRPr 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r>
              <a:rPr lang="en-US"/>
              <a:t>Liabilities can be recourse, nonrecourse, or qualified nonrecourse.  Recourse and qualified nonrecourse liabilities increase the taxpayer’s at-risk amount.  </a:t>
            </a:r>
          </a:p>
        </p:txBody>
      </p:sp>
    </p:spTree>
    <p:extLst>
      <p:ext uri="{BB962C8B-B14F-4D97-AF65-F5344CB8AC3E}">
        <p14:creationId xmlns:p14="http://schemas.microsoft.com/office/powerpoint/2010/main" val="3647347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pPr defTabSz="909638"/>
            <a:fld id="{0F3BD28F-CDC3-44E6-B558-FE5FDD376C34}" type="slidenum">
              <a:rPr lang="en-US" smtClean="0"/>
              <a:pPr defTabSz="909638"/>
              <a:t>5</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r>
              <a:rPr lang="en-US" dirty="0"/>
              <a:t>Losses are only allowed to the extent a taxpayer is at-risk for an activity.  If a loss is disallowed under the at-risk rules, the loss is carried over indefinitely and is allowed when the at-risk amount increases in future years.  </a:t>
            </a:r>
          </a:p>
        </p:txBody>
      </p:sp>
    </p:spTree>
    <p:extLst>
      <p:ext uri="{BB962C8B-B14F-4D97-AF65-F5344CB8AC3E}">
        <p14:creationId xmlns:p14="http://schemas.microsoft.com/office/powerpoint/2010/main" val="1028040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pPr defTabSz="909638"/>
            <a:fld id="{2D17B684-30D4-4C61-AF29-BC1CED22C9B3}" type="slidenum">
              <a:rPr lang="en-US" smtClean="0"/>
              <a:pPr defTabSz="909638"/>
              <a:t>6</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309121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pPr defTabSz="909638"/>
            <a:fld id="{83C53DAB-3FE8-4916-B077-16B08DF37150}" type="slidenum">
              <a:rPr lang="en-US" smtClean="0"/>
              <a:pPr defTabSz="909638"/>
              <a:t>7</a:t>
            </a:fld>
            <a:endParaRPr 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130116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pPr defTabSz="909638"/>
            <a:fld id="{7B8D3A74-F3BE-4916-953E-9CA4B1C7DD0C}" type="slidenum">
              <a:rPr lang="en-US" smtClean="0"/>
              <a:pPr defTabSz="909638"/>
              <a:t>8</a:t>
            </a:fld>
            <a:endParaRPr lang="en-US"/>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r>
              <a:rPr lang="en-US"/>
              <a:t>A passive activity is any activity where the taxpayer does not “materially participate.”  Rental activities and limited partnership interests are almost always considered passive.  </a:t>
            </a:r>
          </a:p>
        </p:txBody>
      </p:sp>
    </p:spTree>
    <p:extLst>
      <p:ext uri="{BB962C8B-B14F-4D97-AF65-F5344CB8AC3E}">
        <p14:creationId xmlns:p14="http://schemas.microsoft.com/office/powerpoint/2010/main" val="8586757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pPr defTabSz="909638"/>
            <a:fld id="{946D7EC0-7758-4042-A15A-9C5870148BDB}" type="slidenum">
              <a:rPr lang="en-US" smtClean="0"/>
              <a:pPr defTabSz="909638"/>
              <a:t>9</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r>
              <a:rPr lang="en-US"/>
              <a:t>There are seven tests to determine if a taxpayer is a material participant in an activity.  The most common test is that the taxpayer worked in the activity for greater than 500 hours during the tax year.  </a:t>
            </a:r>
          </a:p>
        </p:txBody>
      </p:sp>
    </p:spTree>
    <p:extLst>
      <p:ext uri="{BB962C8B-B14F-4D97-AF65-F5344CB8AC3E}">
        <p14:creationId xmlns:p14="http://schemas.microsoft.com/office/powerpoint/2010/main" val="13654292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1B4EB3A-026B-4242-8E33-05B2159D8CB4}"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C3C663-4445-4DA4-AFB0-980E301A9E9D}" type="slidenum">
              <a:rPr lang="en-US" smtClean="0"/>
              <a:t>‹#›</a:t>
            </a:fld>
            <a:endParaRPr lang="en-US"/>
          </a:p>
        </p:txBody>
      </p:sp>
      <p:sp>
        <p:nvSpPr>
          <p:cNvPr id="7" name="Text Box 6"/>
          <p:cNvSpPr txBox="1">
            <a:spLocks noChangeArrowheads="1"/>
          </p:cNvSpPr>
          <p:nvPr userDrawn="1"/>
        </p:nvSpPr>
        <p:spPr bwMode="auto">
          <a:xfrm>
            <a:off x="2133600" y="6519446"/>
            <a:ext cx="7315200" cy="338554"/>
          </a:xfrm>
          <a:prstGeom prst="rect">
            <a:avLst/>
          </a:prstGeom>
          <a:noFill/>
          <a:ln w="9525">
            <a:noFill/>
            <a:miter lim="800000"/>
            <a:headEnd/>
            <a:tailEnd/>
          </a:ln>
          <a:effectLst/>
        </p:spPr>
        <p:txBody>
          <a:bodyPr wrap="square">
            <a:spAutoFit/>
          </a:bodyPr>
          <a:lstStyle/>
          <a:p>
            <a:pPr eaLnBrk="0" hangingPunct="0"/>
            <a:r>
              <a:rPr lang="en-US" sz="800" b="1" i="1" dirty="0">
                <a:solidFill>
                  <a:schemeClr val="bg1"/>
                </a:solidFill>
                <a:latin typeface="Times New Roman" pitchFamily="18" charset="0"/>
              </a:rPr>
              <a:t>Copyright © 2015</a:t>
            </a:r>
            <a:r>
              <a:rPr lang="en-US" sz="800" b="1" i="1" baseline="0" dirty="0">
                <a:solidFill>
                  <a:schemeClr val="bg1"/>
                </a:solidFill>
                <a:latin typeface="Times New Roman" pitchFamily="18" charset="0"/>
              </a:rPr>
              <a:t> </a:t>
            </a:r>
            <a:r>
              <a:rPr lang="en-US" sz="800" b="1" i="1" dirty="0">
                <a:solidFill>
                  <a:schemeClr val="bg1"/>
                </a:solidFill>
                <a:latin typeface="Times New Roman" pitchFamily="18" charset="0"/>
              </a:rPr>
              <a:t>by the McGraw-Hill Education.  This is proprietary</a:t>
            </a:r>
            <a:r>
              <a:rPr lang="en-US" sz="800" b="1" i="1" baseline="0" dirty="0">
                <a:solidFill>
                  <a:schemeClr val="bg1"/>
                </a:solidFill>
                <a:latin typeface="Times New Roman" pitchFamily="18" charset="0"/>
              </a:rPr>
              <a:t> material solely for authorized instructor use.  Not authorized for sale or distribution in any manner.  This document may not be copied, scanned, duplicated, forwarded, distributed, or posted on a website in whole or part.</a:t>
            </a:r>
            <a:endParaRPr lang="en-US" sz="800" i="1" dirty="0">
              <a:solidFill>
                <a:schemeClr val="bg1"/>
              </a:solidFill>
              <a:latin typeface="Times" pitchFamily="34" charset="0"/>
            </a:endParaRPr>
          </a:p>
        </p:txBody>
      </p:sp>
    </p:spTree>
    <p:extLst>
      <p:ext uri="{BB962C8B-B14F-4D97-AF65-F5344CB8AC3E}">
        <p14:creationId xmlns:p14="http://schemas.microsoft.com/office/powerpoint/2010/main" val="1413987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B4EB3A-026B-4242-8E33-05B2159D8CB4}"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13-</a:t>
            </a:r>
            <a:fld id="{1FC812FE-4DD0-4071-B05B-B19052641683}" type="slidenum">
              <a:rPr lang="en-US" smtClean="0"/>
              <a:pPr>
                <a:defRPr/>
              </a:pPr>
              <a:t>‹#›</a:t>
            </a:fld>
            <a:endParaRPr lang="en-US"/>
          </a:p>
        </p:txBody>
      </p:sp>
    </p:spTree>
    <p:extLst>
      <p:ext uri="{BB962C8B-B14F-4D97-AF65-F5344CB8AC3E}">
        <p14:creationId xmlns:p14="http://schemas.microsoft.com/office/powerpoint/2010/main" val="3138669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B4EB3A-026B-4242-8E33-05B2159D8CB4}"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13-</a:t>
            </a:r>
            <a:fld id="{36DCA21A-9262-4AD5-A2ED-C7B0CBED264E}" type="slidenum">
              <a:rPr lang="en-US" smtClean="0"/>
              <a:pPr>
                <a:defRPr/>
              </a:pPr>
              <a:t>‹#›</a:t>
            </a:fld>
            <a:endParaRPr lang="en-US"/>
          </a:p>
        </p:txBody>
      </p:sp>
    </p:spTree>
    <p:extLst>
      <p:ext uri="{BB962C8B-B14F-4D97-AF65-F5344CB8AC3E}">
        <p14:creationId xmlns:p14="http://schemas.microsoft.com/office/powerpoint/2010/main" val="3486297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B4EB3A-026B-4242-8E33-05B2159D8CB4}"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dirty="0"/>
              <a:t>13-</a:t>
            </a:r>
            <a:fld id="{2B450793-72F9-4721-BE72-63C5724BA09B}" type="slidenum">
              <a:rPr lang="en-US" smtClean="0"/>
              <a:pPr>
                <a:defRPr/>
              </a:pPr>
              <a:t>‹#›</a:t>
            </a:fld>
            <a:endParaRPr lang="en-US" dirty="0"/>
          </a:p>
        </p:txBody>
      </p:sp>
    </p:spTree>
    <p:extLst>
      <p:ext uri="{BB962C8B-B14F-4D97-AF65-F5344CB8AC3E}">
        <p14:creationId xmlns:p14="http://schemas.microsoft.com/office/powerpoint/2010/main" val="23508129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B4EB3A-026B-4242-8E33-05B2159D8CB4}"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13-</a:t>
            </a:r>
            <a:fld id="{E5391E73-EC00-46E1-87C5-7B8EEF2D54F9}" type="slidenum">
              <a:rPr lang="en-US" smtClean="0"/>
              <a:pPr>
                <a:defRPr/>
              </a:pPr>
              <a:t>‹#›</a:t>
            </a:fld>
            <a:endParaRPr lang="en-US"/>
          </a:p>
        </p:txBody>
      </p:sp>
    </p:spTree>
    <p:extLst>
      <p:ext uri="{BB962C8B-B14F-4D97-AF65-F5344CB8AC3E}">
        <p14:creationId xmlns:p14="http://schemas.microsoft.com/office/powerpoint/2010/main" val="3778126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B4EB3A-026B-4242-8E33-05B2159D8CB4}"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r>
              <a:rPr lang="en-US"/>
              <a:t>13-</a:t>
            </a:r>
            <a:fld id="{905D6EC2-2718-4C16-A7D0-1CEA4FDF6043}" type="slidenum">
              <a:rPr lang="en-US" smtClean="0"/>
              <a:pPr>
                <a:defRPr/>
              </a:pPr>
              <a:t>‹#›</a:t>
            </a:fld>
            <a:endParaRPr lang="en-US"/>
          </a:p>
        </p:txBody>
      </p:sp>
    </p:spTree>
    <p:extLst>
      <p:ext uri="{BB962C8B-B14F-4D97-AF65-F5344CB8AC3E}">
        <p14:creationId xmlns:p14="http://schemas.microsoft.com/office/powerpoint/2010/main" val="1494845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B4EB3A-026B-4242-8E33-05B2159D8CB4}" type="datetimeFigureOut">
              <a:rPr lang="en-US" smtClean="0"/>
              <a:t>11/2/2018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a:defRPr/>
            </a:pPr>
            <a:r>
              <a:rPr lang="en-US"/>
              <a:t>13-</a:t>
            </a:r>
            <a:fld id="{88E5CEE5-3D88-470E-BE2D-E7D6F19A7413}" type="slidenum">
              <a:rPr lang="en-US" smtClean="0"/>
              <a:pPr>
                <a:defRPr/>
              </a:pPr>
              <a:t>‹#›</a:t>
            </a:fld>
            <a:endParaRPr lang="en-US"/>
          </a:p>
        </p:txBody>
      </p:sp>
    </p:spTree>
    <p:extLst>
      <p:ext uri="{BB962C8B-B14F-4D97-AF65-F5344CB8AC3E}">
        <p14:creationId xmlns:p14="http://schemas.microsoft.com/office/powerpoint/2010/main" val="24232092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B4EB3A-026B-4242-8E33-05B2159D8CB4}" type="datetimeFigureOut">
              <a:rPr lang="en-US" smtClean="0"/>
              <a:t>11/2/2018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a:defRPr/>
            </a:pPr>
            <a:r>
              <a:rPr lang="en-US"/>
              <a:t>13-</a:t>
            </a:r>
            <a:fld id="{F947F881-60E0-4904-AE2E-0EB654D364AF}" type="slidenum">
              <a:rPr lang="en-US" smtClean="0"/>
              <a:pPr>
                <a:defRPr/>
              </a:pPr>
              <a:t>‹#›</a:t>
            </a:fld>
            <a:endParaRPr lang="en-US"/>
          </a:p>
        </p:txBody>
      </p:sp>
    </p:spTree>
    <p:extLst>
      <p:ext uri="{BB962C8B-B14F-4D97-AF65-F5344CB8AC3E}">
        <p14:creationId xmlns:p14="http://schemas.microsoft.com/office/powerpoint/2010/main" val="11480911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B4EB3A-026B-4242-8E33-05B2159D8CB4}" type="datetimeFigureOut">
              <a:rPr lang="en-US" smtClean="0"/>
              <a:t>11/2/2018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r>
              <a:rPr lang="en-US"/>
              <a:t>13-</a:t>
            </a:r>
            <a:fld id="{F375A989-FE99-4A29-BC75-BC11C4E3B86D}" type="slidenum">
              <a:rPr lang="en-US" smtClean="0"/>
              <a:pPr>
                <a:defRPr/>
              </a:pPr>
              <a:t>‹#›</a:t>
            </a:fld>
            <a:endParaRPr lang="en-US"/>
          </a:p>
        </p:txBody>
      </p:sp>
    </p:spTree>
    <p:extLst>
      <p:ext uri="{BB962C8B-B14F-4D97-AF65-F5344CB8AC3E}">
        <p14:creationId xmlns:p14="http://schemas.microsoft.com/office/powerpoint/2010/main" val="1288089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1B4EB3A-026B-4242-8E33-05B2159D8CB4}"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r>
              <a:rPr lang="en-US"/>
              <a:t>13-</a:t>
            </a:r>
            <a:fld id="{1AC34946-DB05-47A7-8168-39EDDF0CF18D}" type="slidenum">
              <a:rPr lang="en-US" smtClean="0"/>
              <a:pPr>
                <a:defRPr/>
              </a:pPr>
              <a:t>‹#›</a:t>
            </a:fld>
            <a:endParaRPr lang="en-US"/>
          </a:p>
        </p:txBody>
      </p:sp>
    </p:spTree>
    <p:extLst>
      <p:ext uri="{BB962C8B-B14F-4D97-AF65-F5344CB8AC3E}">
        <p14:creationId xmlns:p14="http://schemas.microsoft.com/office/powerpoint/2010/main" val="2589108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1B4EB3A-026B-4242-8E33-05B2159D8CB4}"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r>
              <a:rPr lang="en-US"/>
              <a:t>13-</a:t>
            </a:r>
            <a:fld id="{C867D0F4-B22E-43B4-8E55-15946FA18517}" type="slidenum">
              <a:rPr lang="en-US" smtClean="0"/>
              <a:pPr>
                <a:defRPr/>
              </a:pPr>
              <a:t>‹#›</a:t>
            </a:fld>
            <a:endParaRPr lang="en-US"/>
          </a:p>
        </p:txBody>
      </p:sp>
    </p:spTree>
    <p:extLst>
      <p:ext uri="{BB962C8B-B14F-4D97-AF65-F5344CB8AC3E}">
        <p14:creationId xmlns:p14="http://schemas.microsoft.com/office/powerpoint/2010/main" val="40263048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B4EB3A-026B-4242-8E33-05B2159D8CB4}" type="datetimeFigureOut">
              <a:rPr lang="en-US" smtClean="0"/>
              <a:t>11/2/2018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r>
              <a:rPr lang="en-US"/>
              <a:t>13-</a:t>
            </a:r>
            <a:fld id="{0D1DF87A-A470-41F6-9161-CE98F165EDED}" type="slidenum">
              <a:rPr lang="en-US" smtClean="0"/>
              <a:pPr>
                <a:defRPr/>
              </a:pPr>
              <a:t>‹#›</a:t>
            </a:fld>
            <a:endParaRPr lang="en-US"/>
          </a:p>
        </p:txBody>
      </p:sp>
    </p:spTree>
    <p:extLst>
      <p:ext uri="{BB962C8B-B14F-4D97-AF65-F5344CB8AC3E}">
        <p14:creationId xmlns:p14="http://schemas.microsoft.com/office/powerpoint/2010/main" val="65742823"/>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181600" y="569913"/>
            <a:ext cx="3581400" cy="830262"/>
          </a:xfrm>
          <a:effectLst>
            <a:outerShdw dist="53882" dir="8100000" algn="ctr" rotWithShape="0">
              <a:schemeClr val="bg2">
                <a:alpha val="50000"/>
              </a:schemeClr>
            </a:outerShdw>
          </a:effectLst>
        </p:spPr>
        <p:txBody>
          <a:bodyPr>
            <a:normAutofit fontScale="90000"/>
          </a:bodyPr>
          <a:lstStyle/>
          <a:p>
            <a:pPr eaLnBrk="1" hangingPunct="1">
              <a:defRPr/>
            </a:pPr>
            <a:r>
              <a:rPr lang="en-US" b="1" dirty="0">
                <a:latin typeface="Verdana" panose="020B0604030504040204" pitchFamily="34" charset="0"/>
                <a:ea typeface="Verdana" panose="020B0604030504040204" pitchFamily="34" charset="0"/>
                <a:cs typeface="Verdana" panose="020B0604030504040204" pitchFamily="34" charset="0"/>
              </a:rPr>
              <a:t>Chapter 13</a:t>
            </a:r>
            <a:r>
              <a:rPr lang="en-US" dirty="0">
                <a:latin typeface="Verdana" panose="020B0604030504040204" pitchFamily="34" charset="0"/>
                <a:ea typeface="Verdana" panose="020B0604030504040204" pitchFamily="34" charset="0"/>
                <a:cs typeface="Verdana" panose="020B0604030504040204" pitchFamily="34" charset="0"/>
              </a:rPr>
              <a:t> </a:t>
            </a:r>
          </a:p>
        </p:txBody>
      </p:sp>
      <p:sp>
        <p:nvSpPr>
          <p:cNvPr id="3075" name="Rectangle 3"/>
          <p:cNvSpPr>
            <a:spLocks noGrp="1" noChangeArrowheads="1"/>
          </p:cNvSpPr>
          <p:nvPr>
            <p:ph type="subTitle" idx="1"/>
          </p:nvPr>
        </p:nvSpPr>
        <p:spPr>
          <a:xfrm>
            <a:off x="5334000" y="1828800"/>
            <a:ext cx="3124200" cy="3810000"/>
          </a:xfrm>
        </p:spPr>
        <p:txBody>
          <a:bodyPr>
            <a:normAutofit fontScale="92500" lnSpcReduction="20000"/>
          </a:bodyPr>
          <a:lstStyle/>
          <a:p>
            <a:pPr eaLnBrk="1" hangingPunct="1"/>
            <a:r>
              <a:rPr lang="en-US" dirty="0">
                <a:solidFill>
                  <a:schemeClr val="tx1"/>
                </a:solidFill>
                <a:latin typeface="Verdana" panose="020B0604030504040204" pitchFamily="34" charset="0"/>
                <a:ea typeface="Verdana" panose="020B0604030504040204" pitchFamily="34" charset="0"/>
                <a:cs typeface="Verdana" panose="020B0604030504040204" pitchFamily="34" charset="0"/>
              </a:rPr>
              <a:t>At-Risk/Passive Activity Loss Rules and The Individual Alternative Minimum Tax</a:t>
            </a:r>
          </a:p>
          <a:p>
            <a:pPr eaLnBrk="1" hangingPunct="1"/>
            <a:endParaRPr lang="en-US" dirty="0">
              <a:solidFill>
                <a:schemeClr val="tx1"/>
              </a:solidFill>
            </a:endParaRPr>
          </a:p>
          <a:p>
            <a:pPr eaLnBrk="1" hangingPunct="1"/>
            <a:r>
              <a:rPr lang="en-US" sz="1700" dirty="0">
                <a:solidFill>
                  <a:schemeClr val="tx1"/>
                </a:solidFill>
                <a:latin typeface="Verdana" panose="020B0604030504040204" pitchFamily="34" charset="0"/>
                <a:ea typeface="Verdana" panose="020B0604030504040204" pitchFamily="34" charset="0"/>
                <a:cs typeface="Verdana" panose="020B0604030504040204" pitchFamily="34" charset="0"/>
              </a:rPr>
              <a:t>“Never let the tax tail wag the economic dog.”</a:t>
            </a:r>
          </a:p>
          <a:p>
            <a:pPr eaLnBrk="1" hangingPunct="1"/>
            <a:r>
              <a:rPr lang="en-US" sz="1700" dirty="0">
                <a:solidFill>
                  <a:schemeClr val="tx1"/>
                </a:solidFill>
                <a:latin typeface="Verdana" panose="020B0604030504040204" pitchFamily="34" charset="0"/>
                <a:ea typeface="Verdana" panose="020B0604030504040204" pitchFamily="34" charset="0"/>
                <a:cs typeface="Verdana" panose="020B0604030504040204" pitchFamily="34" charset="0"/>
              </a:rPr>
              <a:t>-- Laura Peebles</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8A0B83F5-2148-4DCE-AB56-91D01F55CCBC}"/>
              </a:ext>
            </a:extLst>
          </p:cNvPr>
          <p:cNvPicPr>
            <a:picLocks noChangeAspect="1"/>
          </p:cNvPicPr>
          <p:nvPr/>
        </p:nvPicPr>
        <p:blipFill>
          <a:blip r:embed="rId3"/>
          <a:stretch>
            <a:fillRect/>
          </a:stretch>
        </p:blipFill>
        <p:spPr>
          <a:xfrm>
            <a:off x="242887" y="304800"/>
            <a:ext cx="4481513" cy="577279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no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Passive Losses – General Rule</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Passive losses are allowed only to the extent of passive income</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Income/loss items separated into three categories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Active Income/Loss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Portfolio Income</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Passive Income/Loss</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Passive losses cannot offset portfolio or active income</a:t>
            </a:r>
          </a:p>
        </p:txBody>
      </p:sp>
      <p:sp>
        <p:nvSpPr>
          <p:cNvPr id="6" name="Text Placeholder 3">
            <a:extLst>
              <a:ext uri="{FF2B5EF4-FFF2-40B4-BE49-F238E27FC236}">
                <a16:creationId xmlns:a16="http://schemas.microsoft.com/office/drawing/2014/main" id="{75DE07EF-7D6C-4DB3-B933-62F993AC2CF8}"/>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236DC816-9DDD-4B98-94E2-6408808123E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2F46248D-BBF8-48B6-AFCE-B372989C4F76}"/>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Objectives #2:</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Passive Activities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a:xfrm>
            <a:off x="457200" y="1600201"/>
            <a:ext cx="8229600" cy="4191000"/>
          </a:xfrm>
        </p:spPr>
        <p:txBody>
          <a:bodyPr>
            <a:noAutofit/>
          </a:bodyPr>
          <a:lstStyle/>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Rental Activities – usually passive</a:t>
            </a:r>
          </a:p>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Real estate professional exception</a:t>
            </a:r>
          </a:p>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Six other instances where rental is not passive</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Rental period less than seven days</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30 days or less and significant personal services</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Extraordinary personal services</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Incidental to non-rental activity</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Customarily available during defined business hours</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Rented to an entity the taxpayer owns</a:t>
            </a:r>
          </a:p>
        </p:txBody>
      </p:sp>
      <p:sp>
        <p:nvSpPr>
          <p:cNvPr id="6" name="Text Placeholder 3">
            <a:extLst>
              <a:ext uri="{FF2B5EF4-FFF2-40B4-BE49-F238E27FC236}">
                <a16:creationId xmlns:a16="http://schemas.microsoft.com/office/drawing/2014/main" id="{E5BC7563-0F02-409D-9D32-EB266CF5BD3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0F3BB2F4-5A57-456A-8981-F0A7F5E7128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4D0C0CD8-6095-4DBB-A05A-045CDA066299}"/>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Objectives #2:</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Passive Activities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a:xfrm>
            <a:off x="457200" y="1600201"/>
            <a:ext cx="8229600" cy="37338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$25,000 loss allowed for rental activities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Active participation</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Own at least 10% of property</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Starts to phase out when AGI reaches $100,000, not including the rental loss.</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Eliminated when AGI exceeds $150,000</a:t>
            </a:r>
          </a:p>
        </p:txBody>
      </p:sp>
      <p:sp>
        <p:nvSpPr>
          <p:cNvPr id="6" name="Text Placeholder 3">
            <a:extLst>
              <a:ext uri="{FF2B5EF4-FFF2-40B4-BE49-F238E27FC236}">
                <a16:creationId xmlns:a16="http://schemas.microsoft.com/office/drawing/2014/main" id="{0B3DFD8C-0D1E-42A2-9C97-D037C6FE74B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B84B8C8C-8BD2-46A7-855C-2DF898DA4C5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D7E527B2-020E-4883-B10B-D581A1BFBE2D}"/>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Objectives #2:</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Passive Activities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a:xfrm>
            <a:off x="457200" y="1600201"/>
            <a:ext cx="8229600" cy="41910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Disposition of a passive activity in a taxable transaction.</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Passive losses are allowed against non-passive income</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Suspended passive losses are permitted</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Gifts and inheritance do not trigger use of suspended losses (does not meet taxable transaction criterion)</a:t>
            </a:r>
          </a:p>
        </p:txBody>
      </p:sp>
      <p:sp>
        <p:nvSpPr>
          <p:cNvPr id="6" name="Text Placeholder 3">
            <a:extLst>
              <a:ext uri="{FF2B5EF4-FFF2-40B4-BE49-F238E27FC236}">
                <a16:creationId xmlns:a16="http://schemas.microsoft.com/office/drawing/2014/main" id="{6F64D6A9-8B25-44A4-A44D-E6E99A418F14}"/>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F545157B-6592-405F-AD23-1F8C39A41A5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F40E0C85-746F-4FD2-BF98-8ADD88CD505B}"/>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Objectives #2:</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Passive Activities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9203" name="Rectangle 3"/>
          <p:cNvSpPr>
            <a:spLocks noGrp="1" noChangeArrowheads="1"/>
          </p:cNvSpPr>
          <p:nvPr>
            <p:ph idx="1"/>
          </p:nvPr>
        </p:nvSpPr>
        <p:spPr>
          <a:xfrm>
            <a:off x="457200" y="1981200"/>
            <a:ext cx="8229600" cy="4191000"/>
          </a:xfrm>
        </p:spPr>
        <p:txBody>
          <a:bodyPr>
            <a:normAutofit/>
          </a:bodyPr>
          <a:lstStyle/>
          <a:p>
            <a:pPr marL="609600" indent="-609600" eaLnBrk="1" hangingPunct="1">
              <a:buClr>
                <a:schemeClr val="tx1"/>
              </a:buClr>
              <a:buFontTx/>
              <a:buAutoNum type="arabicPeriod"/>
            </a:pPr>
            <a:r>
              <a:rPr lang="en-US" sz="2400" i="1" dirty="0">
                <a:latin typeface="Verdana" panose="020B0604030504040204" pitchFamily="34" charset="0"/>
                <a:ea typeface="Verdana" panose="020B0604030504040204" pitchFamily="34" charset="0"/>
                <a:cs typeface="Verdana" panose="020B0604030504040204" pitchFamily="34" charset="0"/>
              </a:rPr>
              <a:t>Rental properties are almost always considered passive activities.  </a:t>
            </a:r>
          </a:p>
          <a:p>
            <a:pPr marL="609600" indent="-609600" eaLnBrk="1" hangingPunct="1">
              <a:buClr>
                <a:schemeClr val="tx1"/>
              </a:buClr>
              <a:buFontTx/>
              <a:buNone/>
            </a:pPr>
            <a:r>
              <a:rPr lang="en-US" sz="2400" i="1" dirty="0">
                <a:latin typeface="Verdana" panose="020B0604030504040204" pitchFamily="34" charset="0"/>
                <a:ea typeface="Verdana" panose="020B0604030504040204" pitchFamily="34" charset="0"/>
                <a:cs typeface="Verdana" panose="020B0604030504040204" pitchFamily="34" charset="0"/>
              </a:rPr>
              <a:t> </a:t>
            </a:r>
            <a:r>
              <a:rPr lang="en-US" sz="2400" b="1" i="1" dirty="0">
                <a:latin typeface="Verdana" panose="020B0604030504040204" pitchFamily="34" charset="0"/>
                <a:ea typeface="Verdana" panose="020B0604030504040204" pitchFamily="34" charset="0"/>
                <a:cs typeface="Verdana" panose="020B0604030504040204" pitchFamily="34" charset="0"/>
              </a:rPr>
              <a:t>True</a:t>
            </a:r>
          </a:p>
          <a:p>
            <a:pPr marL="609600" indent="-609600" eaLnBrk="1" hangingPunct="1">
              <a:buClr>
                <a:schemeClr val="tx1"/>
              </a:buClr>
              <a:buFontTx/>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marL="609600" indent="-609600" eaLnBrk="1" hangingPunct="1">
              <a:buClr>
                <a:schemeClr val="tx1"/>
              </a:buClr>
              <a:buFontTx/>
              <a:buAutoNum type="arabicPeriod" startAt="2"/>
            </a:pPr>
            <a:r>
              <a:rPr lang="en-US" sz="2400" i="1" dirty="0">
                <a:latin typeface="Verdana" panose="020B0604030504040204" pitchFamily="34" charset="0"/>
                <a:ea typeface="Verdana" panose="020B0604030504040204" pitchFamily="34" charset="0"/>
                <a:cs typeface="Verdana" panose="020B0604030504040204" pitchFamily="34" charset="0"/>
              </a:rPr>
              <a:t>The general rule concerning the deductibility of passive losses is that they can be deducted only to the extent of passive income.  </a:t>
            </a:r>
          </a:p>
          <a:p>
            <a:pPr marL="609600" indent="-609600" eaLnBrk="1" hangingPunct="1">
              <a:buClr>
                <a:schemeClr val="tx1"/>
              </a:buClr>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p:txBody>
      </p:sp>
      <p:sp>
        <p:nvSpPr>
          <p:cNvPr id="6" name="Text Placeholder 3">
            <a:extLst>
              <a:ext uri="{FF2B5EF4-FFF2-40B4-BE49-F238E27FC236}">
                <a16:creationId xmlns:a16="http://schemas.microsoft.com/office/drawing/2014/main" id="{A799B2A5-EE28-4925-9189-0D62ADED57F4}"/>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F055D069-2828-4CB8-8147-2309A2D038A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789E3193-F0CB-47B4-86FA-5E8FD743735E}"/>
              </a:ext>
            </a:extLst>
          </p:cNvPr>
          <p:cNvSpPr txBox="1">
            <a:spLocks noChangeArrowheads="1"/>
          </p:cNvSpPr>
          <p:nvPr/>
        </p:nvSpPr>
        <p:spPr>
          <a:xfrm>
            <a:off x="457200" y="27463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Objectives #2:</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Passive Activities</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13-2</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9203">
                                            <p:txEl>
                                              <p:pRg st="1" end="1"/>
                                            </p:txEl>
                                          </p:spTgt>
                                        </p:tgtEl>
                                        <p:attrNameLst>
                                          <p:attrName>style.visibility</p:attrName>
                                        </p:attrNameLst>
                                      </p:cBhvr>
                                      <p:to>
                                        <p:strVal val="visible"/>
                                      </p:to>
                                    </p:set>
                                    <p:animEffect transition="in" filter="fade">
                                      <p:cBhvr>
                                        <p:cTn id="7" dur="500"/>
                                        <p:tgtEl>
                                          <p:spTgt spid="1792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9203">
                                            <p:txEl>
                                              <p:pRg st="4" end="4"/>
                                            </p:txEl>
                                          </p:spTgt>
                                        </p:tgtEl>
                                        <p:attrNameLst>
                                          <p:attrName>style.visibility</p:attrName>
                                        </p:attrNameLst>
                                      </p:cBhvr>
                                      <p:to>
                                        <p:strVal val="visible"/>
                                      </p:to>
                                    </p:set>
                                    <p:animEffect transition="in" filter="fade">
                                      <p:cBhvr>
                                        <p:cTn id="12" dur="500"/>
                                        <p:tgtEl>
                                          <p:spTgt spid="1792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0227" name="Rectangle 3"/>
          <p:cNvSpPr>
            <a:spLocks noGrp="1" noChangeArrowheads="1"/>
          </p:cNvSpPr>
          <p:nvPr>
            <p:ph idx="1"/>
          </p:nvPr>
        </p:nvSpPr>
        <p:spPr>
          <a:xfrm>
            <a:off x="457200" y="2057400"/>
            <a:ext cx="8229600" cy="4114800"/>
          </a:xfrm>
        </p:spPr>
        <p:txBody>
          <a:bodyPr>
            <a:normAutofit/>
          </a:bodyPr>
          <a:lstStyle/>
          <a:p>
            <a:pPr marL="609600" indent="-609600" eaLnBrk="1" hangingPunct="1">
              <a:lnSpc>
                <a:spcPct val="90000"/>
              </a:lnSpc>
              <a:buClr>
                <a:schemeClr val="tx1"/>
              </a:buClr>
              <a:buFontTx/>
              <a:buAutoNum type="arabicPeriod" startAt="3"/>
            </a:pPr>
            <a:r>
              <a:rPr lang="en-US" sz="2400" i="1" dirty="0">
                <a:latin typeface="Verdana" panose="020B0604030504040204" pitchFamily="34" charset="0"/>
                <a:ea typeface="Verdana" panose="020B0604030504040204" pitchFamily="34" charset="0"/>
                <a:cs typeface="Verdana" panose="020B0604030504040204" pitchFamily="34" charset="0"/>
              </a:rPr>
              <a:t>For low-income taxpayers, passive rental losses can be deducted against other income up to a maximum of $50,000. </a:t>
            </a:r>
          </a:p>
          <a:p>
            <a:pPr marL="609600" indent="-609600" eaLnBrk="1" hangingPunct="1">
              <a:lnSpc>
                <a:spcPct val="90000"/>
              </a:lnSpc>
              <a:buClr>
                <a:schemeClr val="tx1"/>
              </a:buClr>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False</a:t>
            </a:r>
          </a:p>
          <a:p>
            <a:pPr marL="609600" indent="-609600" eaLnBrk="1" hangingPunct="1">
              <a:lnSpc>
                <a:spcPct val="90000"/>
              </a:lnSpc>
              <a:buClr>
                <a:schemeClr val="tx1"/>
              </a:buClr>
              <a:buFontTx/>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marL="609600" indent="-609600" eaLnBrk="1" hangingPunct="1">
              <a:lnSpc>
                <a:spcPct val="90000"/>
              </a:lnSpc>
              <a:buClr>
                <a:schemeClr val="tx1"/>
              </a:buClr>
              <a:buFontTx/>
              <a:buAutoNum type="arabicPeriod" startAt="4"/>
            </a:pPr>
            <a:r>
              <a:rPr lang="en-US" sz="2400" i="1" dirty="0">
                <a:latin typeface="Verdana" panose="020B0604030504040204" pitchFamily="34" charset="0"/>
                <a:ea typeface="Verdana" panose="020B0604030504040204" pitchFamily="34" charset="0"/>
                <a:cs typeface="Verdana" panose="020B0604030504040204" pitchFamily="34" charset="0"/>
              </a:rPr>
              <a:t>Generally, suspended passive losses can be deducted against other income when the activity is sold or disposed of.  </a:t>
            </a:r>
          </a:p>
          <a:p>
            <a:pPr marL="609600" indent="-609600" eaLnBrk="1" hangingPunct="1">
              <a:lnSpc>
                <a:spcPct val="90000"/>
              </a:lnSpc>
              <a:buClr>
                <a:schemeClr val="tx1"/>
              </a:buClr>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p:txBody>
      </p:sp>
      <p:sp>
        <p:nvSpPr>
          <p:cNvPr id="6" name="Text Placeholder 3">
            <a:extLst>
              <a:ext uri="{FF2B5EF4-FFF2-40B4-BE49-F238E27FC236}">
                <a16:creationId xmlns:a16="http://schemas.microsoft.com/office/drawing/2014/main" id="{9595C26F-04B9-497E-A26B-54CF5741F063}"/>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C59F79D1-65C8-4D5D-89BB-E36F1A40A84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BBA52C65-9ACF-4F9D-8ADD-3FBF390F783F}"/>
              </a:ext>
            </a:extLst>
          </p:cNvPr>
          <p:cNvSpPr txBox="1">
            <a:spLocks noChangeArrowheads="1"/>
          </p:cNvSpPr>
          <p:nvPr/>
        </p:nvSpPr>
        <p:spPr>
          <a:xfrm>
            <a:off x="457200" y="27463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Objectives #2:</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Passive Activities</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13-2</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0227">
                                            <p:txEl>
                                              <p:pRg st="1" end="1"/>
                                            </p:txEl>
                                          </p:spTgt>
                                        </p:tgtEl>
                                        <p:attrNameLst>
                                          <p:attrName>style.visibility</p:attrName>
                                        </p:attrNameLst>
                                      </p:cBhvr>
                                      <p:to>
                                        <p:strVal val="visible"/>
                                      </p:to>
                                    </p:set>
                                    <p:animEffect transition="in" filter="fade">
                                      <p:cBhvr>
                                        <p:cTn id="7" dur="500"/>
                                        <p:tgtEl>
                                          <p:spTgt spid="18022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0227">
                                            <p:txEl>
                                              <p:pRg st="4" end="4"/>
                                            </p:txEl>
                                          </p:spTgt>
                                        </p:tgtEl>
                                        <p:attrNameLst>
                                          <p:attrName>style.visibility</p:attrName>
                                        </p:attrNameLst>
                                      </p:cBhvr>
                                      <p:to>
                                        <p:strVal val="visible"/>
                                      </p:to>
                                    </p:set>
                                    <p:animEffect transition="in" filter="fade">
                                      <p:cBhvr>
                                        <p:cTn id="12" dur="500"/>
                                        <p:tgtEl>
                                          <p:spTgt spid="1802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At-Risk and PAL Rules In Conjunction</a:t>
            </a:r>
          </a:p>
        </p:txBody>
      </p:sp>
      <p:sp>
        <p:nvSpPr>
          <p:cNvPr id="18436" name="Rectangle 3"/>
          <p:cNvSpPr>
            <a:spLocks noGrp="1" noChangeArrowheads="1"/>
          </p:cNvSpPr>
          <p:nvPr>
            <p:ph idx="1"/>
          </p:nvPr>
        </p:nvSpPr>
        <p:spPr>
          <a:xfrm>
            <a:off x="457200" y="1981200"/>
            <a:ext cx="8229600" cy="36576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At-risk rules applied first, then passive loss rules second.</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Form 6198 for each at-risk activity</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Form 8582 – one for all passive activities</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PAL rules do not come into play unless the loss is first allowed under the at-risk rules</a:t>
            </a:r>
          </a:p>
        </p:txBody>
      </p:sp>
      <p:sp>
        <p:nvSpPr>
          <p:cNvPr id="6" name="Text Placeholder 3">
            <a:extLst>
              <a:ext uri="{FF2B5EF4-FFF2-40B4-BE49-F238E27FC236}">
                <a16:creationId xmlns:a16="http://schemas.microsoft.com/office/drawing/2014/main" id="{AA9E03C3-A676-46F5-99C2-BF966FF36F5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3AE1CD40-EA37-4EFE-A819-8F3B88D1230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2275" name="Rectangle 3"/>
          <p:cNvSpPr>
            <a:spLocks noGrp="1" noChangeArrowheads="1"/>
          </p:cNvSpPr>
          <p:nvPr>
            <p:ph idx="1"/>
          </p:nvPr>
        </p:nvSpPr>
        <p:spPr>
          <a:xfrm>
            <a:off x="457200" y="1828800"/>
            <a:ext cx="8229600" cy="3733800"/>
          </a:xfrm>
        </p:spPr>
        <p:txBody>
          <a:bodyPr>
            <a:noAutofit/>
          </a:bodyPr>
          <a:lstStyle/>
          <a:p>
            <a:pPr marL="533400" indent="-533400" eaLnBrk="1" hangingPunct="1">
              <a:lnSpc>
                <a:spcPct val="80000"/>
              </a:lnSpc>
              <a:buClr>
                <a:schemeClr val="tx1"/>
              </a:buClr>
              <a:buFontTx/>
              <a:buAutoNum type="arabicPeriod"/>
            </a:pPr>
            <a:r>
              <a:rPr lang="en-US" sz="2000" i="1" dirty="0">
                <a:latin typeface="Verdana" panose="020B0604030504040204" pitchFamily="34" charset="0"/>
                <a:ea typeface="Verdana" panose="020B0604030504040204" pitchFamily="34" charset="0"/>
                <a:cs typeface="Verdana" panose="020B0604030504040204" pitchFamily="34" charset="0"/>
              </a:rPr>
              <a:t>Which rules are applied first  to a passive activity - the at-risk rules or the passive activity losses rules? Explain. </a:t>
            </a:r>
          </a:p>
          <a:p>
            <a:pPr marL="533400" indent="-533400" eaLnBrk="1" hangingPunct="1">
              <a:lnSpc>
                <a:spcPct val="80000"/>
              </a:lnSpc>
              <a:buClr>
                <a:schemeClr val="tx1"/>
              </a:buClr>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	In order for a loss to be deducted, it must first be allowed under the at-risk rules.  Once the loss is allowed under the at-risk rules, the passive loss rules are applied.</a:t>
            </a:r>
            <a:r>
              <a:rPr lang="en-US" sz="2000" b="1" dirty="0">
                <a:latin typeface="Verdana" panose="020B0604030504040204" pitchFamily="34" charset="0"/>
                <a:ea typeface="Verdana" panose="020B0604030504040204" pitchFamily="34" charset="0"/>
                <a:cs typeface="Verdana" panose="020B0604030504040204" pitchFamily="34" charset="0"/>
              </a:rPr>
              <a:t> </a:t>
            </a:r>
            <a:endParaRPr lang="en-US" sz="2000" b="1" i="1" dirty="0">
              <a:latin typeface="Verdana" panose="020B0604030504040204" pitchFamily="34" charset="0"/>
              <a:ea typeface="Verdana" panose="020B0604030504040204" pitchFamily="34" charset="0"/>
              <a:cs typeface="Verdana" panose="020B0604030504040204" pitchFamily="34" charset="0"/>
            </a:endParaRPr>
          </a:p>
          <a:p>
            <a:pPr marL="533400" indent="-533400" eaLnBrk="1" hangingPunct="1">
              <a:lnSpc>
                <a:spcPct val="80000"/>
              </a:lnSpc>
              <a:buClr>
                <a:schemeClr val="tx1"/>
              </a:buClr>
              <a:buFontTx/>
              <a:buNone/>
            </a:pPr>
            <a:endParaRPr lang="en-US" sz="2000" i="1" dirty="0">
              <a:latin typeface="Verdana" panose="020B0604030504040204" pitchFamily="34" charset="0"/>
              <a:ea typeface="Verdana" panose="020B0604030504040204" pitchFamily="34" charset="0"/>
              <a:cs typeface="Verdana" panose="020B0604030504040204" pitchFamily="34" charset="0"/>
            </a:endParaRPr>
          </a:p>
          <a:p>
            <a:pPr marL="533400" indent="-533400" eaLnBrk="1" hangingPunct="1">
              <a:lnSpc>
                <a:spcPct val="80000"/>
              </a:lnSpc>
              <a:buClr>
                <a:schemeClr val="tx1"/>
              </a:buClr>
              <a:buFontTx/>
              <a:buAutoNum type="arabicPeriod" startAt="2"/>
            </a:pPr>
            <a:r>
              <a:rPr lang="en-US" sz="2000" i="1" dirty="0">
                <a:latin typeface="Verdana" panose="020B0604030504040204" pitchFamily="34" charset="0"/>
                <a:ea typeface="Verdana" panose="020B0604030504040204" pitchFamily="34" charset="0"/>
                <a:cs typeface="Verdana" panose="020B0604030504040204" pitchFamily="34" charset="0"/>
              </a:rPr>
              <a:t>Why must suspended passive losses from several passive activities be allocated among the activities?</a:t>
            </a:r>
          </a:p>
          <a:p>
            <a:pPr marL="533400" indent="-533400" eaLnBrk="1" hangingPunct="1">
              <a:lnSpc>
                <a:spcPct val="80000"/>
              </a:lnSpc>
              <a:buClr>
                <a:schemeClr val="tx1"/>
              </a:buClr>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	The main reason is that passive losses are allowed when an activity is sold or disposed of.  Thus, if a taxpayer were considering the sale of a passive activity, he or she could lump all suspended passive losses on one activity and sell it.  All of the losses would then be allowed.  The allocation to all loss activities stops this potential abuse.</a:t>
            </a:r>
            <a:r>
              <a:rPr lang="en-US" sz="2000" b="1" dirty="0">
                <a:latin typeface="Verdana" panose="020B0604030504040204" pitchFamily="34" charset="0"/>
                <a:ea typeface="Verdana" panose="020B0604030504040204" pitchFamily="34" charset="0"/>
                <a:cs typeface="Verdana" panose="020B0604030504040204" pitchFamily="34" charset="0"/>
              </a:rPr>
              <a:t> </a:t>
            </a:r>
          </a:p>
        </p:txBody>
      </p:sp>
      <p:sp>
        <p:nvSpPr>
          <p:cNvPr id="6" name="Text Placeholder 3">
            <a:extLst>
              <a:ext uri="{FF2B5EF4-FFF2-40B4-BE49-F238E27FC236}">
                <a16:creationId xmlns:a16="http://schemas.microsoft.com/office/drawing/2014/main" id="{911F2ABC-1199-4DD0-A2E1-85927BDC94B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9A43F133-E435-475A-BA69-D9B68D2AA8F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9F5E3858-6AC6-4CB2-8C01-660E0138842F}"/>
              </a:ext>
            </a:extLst>
          </p:cNvPr>
          <p:cNvSpPr txBox="1">
            <a:spLocks noChangeArrowheads="1"/>
          </p:cNvSpPr>
          <p:nvPr/>
        </p:nvSpPr>
        <p:spPr>
          <a:xfrm>
            <a:off x="457200" y="27463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200" dirty="0">
                <a:latin typeface="Verdana" panose="020B0604030504040204" pitchFamily="34" charset="0"/>
                <a:ea typeface="Verdana" panose="020B0604030504040204" pitchFamily="34" charset="0"/>
                <a:cs typeface="Verdana" panose="020B0604030504040204" pitchFamily="34" charset="0"/>
              </a:rPr>
              <a:t>Learning Objective #3: </a:t>
            </a:r>
            <a:br>
              <a:rPr lang="en-US" sz="3200" dirty="0">
                <a:latin typeface="Verdana" panose="020B0604030504040204" pitchFamily="34" charset="0"/>
                <a:ea typeface="Verdana" panose="020B0604030504040204" pitchFamily="34" charset="0"/>
                <a:cs typeface="Verdana" panose="020B0604030504040204" pitchFamily="34" charset="0"/>
              </a:rPr>
            </a:br>
            <a:r>
              <a:rPr lang="en-US" sz="3200" dirty="0">
                <a:latin typeface="Verdana" panose="020B0604030504040204" pitchFamily="34" charset="0"/>
                <a:ea typeface="Verdana" panose="020B0604030504040204" pitchFamily="34" charset="0"/>
                <a:cs typeface="Verdana" panose="020B0604030504040204" pitchFamily="34" charset="0"/>
              </a:rPr>
              <a:t>At-Risk and PAL Rules In Conjunction</a:t>
            </a:r>
          </a:p>
          <a:p>
            <a:pPr fontAlgn="auto">
              <a:spcAft>
                <a:spcPts val="0"/>
              </a:spcAft>
              <a:defRPr/>
            </a:pPr>
            <a:r>
              <a:rPr lang="en-US" sz="3200" dirty="0">
                <a:latin typeface="Verdana" panose="020B0604030504040204" pitchFamily="34" charset="0"/>
                <a:ea typeface="Verdana" panose="020B0604030504040204" pitchFamily="34" charset="0"/>
                <a:cs typeface="Verdana" panose="020B0604030504040204" pitchFamily="34" charset="0"/>
              </a:rPr>
              <a:t>Concept Check 13-3</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2275">
                                            <p:txEl>
                                              <p:pRg st="1" end="1"/>
                                            </p:txEl>
                                          </p:spTgt>
                                        </p:tgtEl>
                                        <p:attrNameLst>
                                          <p:attrName>style.visibility</p:attrName>
                                        </p:attrNameLst>
                                      </p:cBhvr>
                                      <p:to>
                                        <p:strVal val="visible"/>
                                      </p:to>
                                    </p:set>
                                    <p:animEffect transition="in" filter="fade">
                                      <p:cBhvr>
                                        <p:cTn id="7" dur="500"/>
                                        <p:tgtEl>
                                          <p:spTgt spid="1822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2275">
                                            <p:txEl>
                                              <p:pRg st="4" end="4"/>
                                            </p:txEl>
                                          </p:spTgt>
                                        </p:tgtEl>
                                        <p:attrNameLst>
                                          <p:attrName>style.visibility</p:attrName>
                                        </p:attrNameLst>
                                      </p:cBhvr>
                                      <p:to>
                                        <p:strVal val="visible"/>
                                      </p:to>
                                    </p:set>
                                    <p:animEffect transition="in" filter="fade">
                                      <p:cBhvr>
                                        <p:cTn id="12" dur="500"/>
                                        <p:tgtEl>
                                          <p:spTgt spid="1822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5"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3299" name="Rectangle 3"/>
          <p:cNvSpPr>
            <a:spLocks noGrp="1" noChangeArrowheads="1"/>
          </p:cNvSpPr>
          <p:nvPr>
            <p:ph idx="1"/>
          </p:nvPr>
        </p:nvSpPr>
        <p:spPr>
          <a:xfrm>
            <a:off x="457200" y="1905000"/>
            <a:ext cx="8229600" cy="4114800"/>
          </a:xfrm>
        </p:spPr>
        <p:txBody>
          <a:bodyPr>
            <a:normAutofit/>
          </a:bodyPr>
          <a:lstStyle/>
          <a:p>
            <a:pPr marL="609600" indent="-609600" eaLnBrk="1" hangingPunct="1">
              <a:lnSpc>
                <a:spcPct val="80000"/>
              </a:lnSpc>
              <a:buClr>
                <a:schemeClr val="tx1"/>
              </a:buClr>
              <a:buFontTx/>
              <a:buAutoNum type="arabicPeriod" startAt="3"/>
            </a:pPr>
            <a:r>
              <a:rPr lang="en-US" sz="2400" i="1" dirty="0">
                <a:latin typeface="Verdana" panose="020B0604030504040204" pitchFamily="34" charset="0"/>
                <a:ea typeface="Verdana" panose="020B0604030504040204" pitchFamily="34" charset="0"/>
                <a:cs typeface="Verdana" panose="020B0604030504040204" pitchFamily="34" charset="0"/>
              </a:rPr>
              <a:t>If a taxpayer has AGI of $105,000 before considering a $23,000 loss from a rental activity, how much can the taxpayer deduct from the rental activity, if any?</a:t>
            </a:r>
          </a:p>
          <a:p>
            <a:pPr marL="609600" indent="-609600" eaLnBrk="1" hangingPunct="1">
              <a:lnSpc>
                <a:spcPct val="80000"/>
              </a:lnSpc>
              <a:buFontTx/>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marL="609600" indent="-609600"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	The taxpayer is eligible for the $25,000 offset for rental losses.  However, the $25,000 limit is phased out once the taxpayer’s AGI reaches $100,000 [($105,000 - $100,000) × ½ = $2,500].  Thus, only $22,500 of the rental loss would be allowed.</a:t>
            </a:r>
            <a:r>
              <a:rPr lang="en-US" sz="2400" b="1" dirty="0">
                <a:latin typeface="Verdana" panose="020B0604030504040204" pitchFamily="34" charset="0"/>
                <a:ea typeface="Verdana" panose="020B0604030504040204" pitchFamily="34" charset="0"/>
                <a:cs typeface="Verdana" panose="020B0604030504040204" pitchFamily="34" charset="0"/>
              </a:rPr>
              <a:t> </a:t>
            </a:r>
          </a:p>
        </p:txBody>
      </p:sp>
      <p:sp>
        <p:nvSpPr>
          <p:cNvPr id="6" name="Text Placeholder 3">
            <a:extLst>
              <a:ext uri="{FF2B5EF4-FFF2-40B4-BE49-F238E27FC236}">
                <a16:creationId xmlns:a16="http://schemas.microsoft.com/office/drawing/2014/main" id="{4B6C252C-D9C6-460C-8FB9-750A9E601BBD}"/>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B3D5A42C-C219-4A70-9B51-1F2E5DDF25F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522B891E-BCF3-4777-AEA0-66AA4A56B133}"/>
              </a:ext>
            </a:extLst>
          </p:cNvPr>
          <p:cNvSpPr txBox="1">
            <a:spLocks noChangeArrowheads="1"/>
          </p:cNvSpPr>
          <p:nvPr/>
        </p:nvSpPr>
        <p:spPr>
          <a:xfrm>
            <a:off x="457200" y="27463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200" dirty="0">
                <a:latin typeface="Verdana" panose="020B0604030504040204" pitchFamily="34" charset="0"/>
                <a:ea typeface="Verdana" panose="020B0604030504040204" pitchFamily="34" charset="0"/>
                <a:cs typeface="Verdana" panose="020B0604030504040204" pitchFamily="34" charset="0"/>
              </a:rPr>
              <a:t>Learning Objective #3: </a:t>
            </a:r>
            <a:br>
              <a:rPr lang="en-US" sz="3200" dirty="0">
                <a:latin typeface="Verdana" panose="020B0604030504040204" pitchFamily="34" charset="0"/>
                <a:ea typeface="Verdana" panose="020B0604030504040204" pitchFamily="34" charset="0"/>
                <a:cs typeface="Verdana" panose="020B0604030504040204" pitchFamily="34" charset="0"/>
              </a:rPr>
            </a:br>
            <a:r>
              <a:rPr lang="en-US" sz="3200" dirty="0">
                <a:latin typeface="Verdana" panose="020B0604030504040204" pitchFamily="34" charset="0"/>
                <a:ea typeface="Verdana" panose="020B0604030504040204" pitchFamily="34" charset="0"/>
                <a:cs typeface="Verdana" panose="020B0604030504040204" pitchFamily="34" charset="0"/>
              </a:rPr>
              <a:t>At-Risk and PAL Rules In Conjunction</a:t>
            </a:r>
          </a:p>
          <a:p>
            <a:pPr fontAlgn="auto">
              <a:spcAft>
                <a:spcPts val="0"/>
              </a:spcAft>
              <a:defRPr/>
            </a:pPr>
            <a:r>
              <a:rPr lang="en-US" sz="3200" dirty="0">
                <a:latin typeface="Verdana" panose="020B0604030504040204" pitchFamily="34" charset="0"/>
                <a:ea typeface="Verdana" panose="020B0604030504040204" pitchFamily="34" charset="0"/>
                <a:cs typeface="Verdana" panose="020B0604030504040204" pitchFamily="34" charset="0"/>
              </a:rPr>
              <a:t>Concept Check 13-3</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3299">
                                            <p:txEl>
                                              <p:pRg st="2" end="2"/>
                                            </p:txEl>
                                          </p:spTgt>
                                        </p:tgtEl>
                                        <p:attrNameLst>
                                          <p:attrName>style.visibility</p:attrName>
                                        </p:attrNameLst>
                                      </p:cBhvr>
                                      <p:to>
                                        <p:strVal val="visible"/>
                                      </p:to>
                                    </p:set>
                                    <p:animEffect transition="in" filter="fade">
                                      <p:cBhvr>
                                        <p:cTn id="7" dur="500"/>
                                        <p:tgtEl>
                                          <p:spTgt spid="1832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Alternative Minimum Tax (AMT)</a:t>
            </a:r>
          </a:p>
        </p:txBody>
      </p:sp>
      <p:sp>
        <p:nvSpPr>
          <p:cNvPr id="21508" name="Rectangle 3"/>
          <p:cNvSpPr>
            <a:spLocks noGrp="1" noChangeArrowheads="1"/>
          </p:cNvSpPr>
          <p:nvPr>
            <p:ph idx="1"/>
          </p:nvPr>
        </p:nvSpPr>
        <p:spPr>
          <a:xfrm>
            <a:off x="457200" y="1600201"/>
            <a:ext cx="8229600" cy="4191000"/>
          </a:xfrm>
        </p:spPr>
        <p:txBody>
          <a:bodyPr>
            <a:no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AMT Formula</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Regular taxable income</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Plus exemptions and standard deduction</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Plus/minus adjustment items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Plus tax preference items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Minus AMT exemption amount</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Multiplied by 26% or 28% less $3,830</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Tentative AMT less regular tax</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Equals AMT</a:t>
            </a:r>
          </a:p>
        </p:txBody>
      </p:sp>
      <p:sp>
        <p:nvSpPr>
          <p:cNvPr id="6" name="Text Placeholder 3">
            <a:extLst>
              <a:ext uri="{FF2B5EF4-FFF2-40B4-BE49-F238E27FC236}">
                <a16:creationId xmlns:a16="http://schemas.microsoft.com/office/drawing/2014/main" id="{91988B95-5FA4-4FE8-98D5-7E6355630379}"/>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6C7022CF-ECC1-41AB-BFC1-721E4BBABA0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a:xfrm>
            <a:off x="457200" y="1600201"/>
            <a:ext cx="8229600" cy="38862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At-risk activities include any “engaged…in carrying on a trade of business or for the production of income.”</a:t>
            </a:r>
          </a:p>
          <a:p>
            <a:pPr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Initial amount at-risk is any contribution of  money plus the adjusted basis of contributed property.</a:t>
            </a:r>
          </a:p>
        </p:txBody>
      </p:sp>
      <p:sp>
        <p:nvSpPr>
          <p:cNvPr id="6" name="Text Placeholder 3">
            <a:extLst>
              <a:ext uri="{FF2B5EF4-FFF2-40B4-BE49-F238E27FC236}">
                <a16:creationId xmlns:a16="http://schemas.microsoft.com/office/drawing/2014/main" id="{A6587D2F-9146-484D-AC3A-1F4EE805B031}"/>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FCF20EDD-B808-48CC-B532-276B51A8E5F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A1A47FD6-A5CA-4FBE-BFD2-60DB3D0CF247}"/>
              </a:ext>
            </a:extLst>
          </p:cNvPr>
          <p:cNvSpPr>
            <a:spLocks noGrp="1" noChangeArrowheads="1"/>
          </p:cNvSpPr>
          <p:nvPr>
            <p:ph type="title"/>
          </p:nvPr>
        </p:nvSpPr>
        <p:spPr>
          <a:xfrm>
            <a:off x="1572552" y="152400"/>
            <a:ext cx="60960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 At-Risk Rules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a:xfrm>
            <a:off x="457200" y="1600201"/>
            <a:ext cx="8229600" cy="4191000"/>
          </a:xfrm>
        </p:spPr>
        <p:txBody>
          <a:bodyPr>
            <a:noAutofit/>
          </a:bodyPr>
          <a:lstStyle/>
          <a:p>
            <a:pPr eaLnBrk="1" hangingPunct="1"/>
            <a:r>
              <a:rPr lang="en-US" sz="2400" dirty="0">
                <a:latin typeface="Verdana" panose="020B0604030504040204" pitchFamily="34" charset="0"/>
                <a:ea typeface="Verdana" panose="020B0604030504040204" pitchFamily="34" charset="0"/>
                <a:cs typeface="Verdana" panose="020B0604030504040204" pitchFamily="34" charset="0"/>
              </a:rPr>
              <a:t> Adjustments – limits on itemized deductions</a:t>
            </a:r>
          </a:p>
          <a:p>
            <a:pPr eaLnBrk="1" hangingPunct="1"/>
            <a:endParaRPr lang="en-US" sz="24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sz="2400" dirty="0">
                <a:latin typeface="Verdana" panose="020B0604030504040204" pitchFamily="34" charset="0"/>
                <a:ea typeface="Verdana" panose="020B0604030504040204" pitchFamily="34" charset="0"/>
                <a:cs typeface="Verdana" panose="020B0604030504040204" pitchFamily="34" charset="0"/>
              </a:rPr>
              <a:t> The 2017 Act simplified the itemized deductions</a:t>
            </a:r>
          </a:p>
          <a:p>
            <a:pPr lvl="2"/>
            <a:r>
              <a:rPr lang="en-US" sz="2300" dirty="0">
                <a:latin typeface="Verdana" panose="020B0604030504040204" pitchFamily="34" charset="0"/>
                <a:ea typeface="Verdana" panose="020B0604030504040204" pitchFamily="34" charset="0"/>
                <a:cs typeface="Verdana" panose="020B0604030504040204" pitchFamily="34" charset="0"/>
              </a:rPr>
              <a:t>Medical, mortgage interest, charity, and miscellaneous deductions are treated the same for regular tax and AMT purposes</a:t>
            </a:r>
          </a:p>
          <a:p>
            <a:pPr lvl="2"/>
            <a:r>
              <a:rPr lang="en-US" sz="2300" dirty="0">
                <a:latin typeface="Verdana" panose="020B0604030504040204" pitchFamily="34" charset="0"/>
                <a:ea typeface="Verdana" panose="020B0604030504040204" pitchFamily="34" charset="0"/>
                <a:cs typeface="Verdana" panose="020B0604030504040204" pitchFamily="34" charset="0"/>
              </a:rPr>
              <a:t>Only Itemized deduction adjustment will be taxes</a:t>
            </a:r>
          </a:p>
          <a:p>
            <a:pPr marL="114300" indent="0">
              <a:buNone/>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457200"/>
            <a:r>
              <a:rPr lang="en-US" sz="2400" dirty="0">
                <a:latin typeface="Verdana" panose="020B0604030504040204" pitchFamily="34" charset="0"/>
                <a:ea typeface="Verdana" panose="020B0604030504040204" pitchFamily="34" charset="0"/>
                <a:cs typeface="Verdana" panose="020B0604030504040204" pitchFamily="34" charset="0"/>
              </a:rPr>
              <a:t>Taxes are limited to $10,000 on Schedule A but no deduction is allowed for AMT</a:t>
            </a:r>
          </a:p>
        </p:txBody>
      </p:sp>
      <p:sp>
        <p:nvSpPr>
          <p:cNvPr id="6" name="Text Placeholder 3">
            <a:extLst>
              <a:ext uri="{FF2B5EF4-FFF2-40B4-BE49-F238E27FC236}">
                <a16:creationId xmlns:a16="http://schemas.microsoft.com/office/drawing/2014/main" id="{8451BC52-4928-4F4C-8B13-E78D9ECF22BF}"/>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31B55EC7-50BF-4A1F-ADAD-1DDEA8A82FE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22EDBAA7-4EB6-410B-BEA3-3EC83D3FC97B}"/>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Alternative Minimum Tax (AMT)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a:xfrm>
            <a:off x="457200" y="1905000"/>
            <a:ext cx="8229600" cy="4114800"/>
          </a:xfrm>
        </p:spPr>
        <p:txBody>
          <a:bodyPr>
            <a:no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Depreciation adjustments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Real property 1987 – 1999 – 40 years life of all real property for AMT</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Real property after 1998 – no AMT adjustment</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Personal property 1987 -1998 – longer life and method change to 150% declining balance</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Personal property after 1998 – method change to 150% declining balance for AMT </a:t>
            </a:r>
          </a:p>
        </p:txBody>
      </p:sp>
      <p:sp>
        <p:nvSpPr>
          <p:cNvPr id="6" name="Text Placeholder 3">
            <a:extLst>
              <a:ext uri="{FF2B5EF4-FFF2-40B4-BE49-F238E27FC236}">
                <a16:creationId xmlns:a16="http://schemas.microsoft.com/office/drawing/2014/main" id="{E88AE642-2DC6-4BC1-BC6E-6AC3F18860BA}"/>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F3B58C6A-4766-4813-B48E-FB675ABAF99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6D22171C-C0E7-435A-B4D1-5F12EDBFCE01}"/>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Alternative Minimum Tax (AMT)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a:xfrm>
            <a:off x="457200" y="1828801"/>
            <a:ext cx="8229600" cy="3428999"/>
          </a:xfrm>
        </p:spPr>
        <p:txBody>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Other adjustments</a:t>
            </a:r>
            <a:r>
              <a:rPr lang="en-US" dirty="0">
                <a:latin typeface="Verdana" panose="020B0604030504040204" pitchFamily="34" charset="0"/>
                <a:ea typeface="Verdana" panose="020B0604030504040204" pitchFamily="34" charset="0"/>
                <a:cs typeface="Verdana" panose="020B0604030504040204" pitchFamily="34" charset="0"/>
              </a:rPr>
              <a:t>	</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Basis calculation for gains and losses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Incentive stock options adjustment</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Adjustments from K-1s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Long-term contracts</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Tax preference items – not much of an issue any longer</a:t>
            </a:r>
          </a:p>
        </p:txBody>
      </p:sp>
      <p:sp>
        <p:nvSpPr>
          <p:cNvPr id="6" name="Text Placeholder 3">
            <a:extLst>
              <a:ext uri="{FF2B5EF4-FFF2-40B4-BE49-F238E27FC236}">
                <a16:creationId xmlns:a16="http://schemas.microsoft.com/office/drawing/2014/main" id="{55D31520-7A97-43BF-8147-B5CE8A7C64AD}"/>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6B337FF2-BD80-4C26-A065-F48317B58AF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10C24490-82F0-4617-AC56-E62338B91D6D}"/>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Alternative Minimum Tax (AMT)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a:xfrm>
            <a:off x="457200" y="1600201"/>
            <a:ext cx="8229600" cy="38100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Exemption amounts for 2018:</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Single		$  70,300</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MFJ		$109,400</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MFS		$  54,700</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Phase-out – exemption is reduced by 25% of AMTI in excess of income limits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$500,000 single, $1,000,000, MFJ, $500,000 MFS</a:t>
            </a:r>
          </a:p>
          <a:p>
            <a:pPr lvl="1" eaLnBrk="1" hangingPunct="1">
              <a:buFont typeface="Arial" charset="0"/>
              <a:buNone/>
            </a:pP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a:extLst>
              <a:ext uri="{FF2B5EF4-FFF2-40B4-BE49-F238E27FC236}">
                <a16:creationId xmlns:a16="http://schemas.microsoft.com/office/drawing/2014/main" id="{FCFA5E36-949E-4234-871A-3421647E799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A11DAB09-0911-40D9-BA1D-1AE4D3695AFE}"/>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3A7F966F-A43C-4C54-8626-7408B2C77218}"/>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Alternative Minimum Tax (AMT)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9443" name="Rectangle 3"/>
          <p:cNvSpPr>
            <a:spLocks noGrp="1" noChangeArrowheads="1"/>
          </p:cNvSpPr>
          <p:nvPr>
            <p:ph idx="1"/>
          </p:nvPr>
        </p:nvSpPr>
        <p:spPr>
          <a:xfrm>
            <a:off x="457200" y="2133601"/>
            <a:ext cx="8229600" cy="3200399"/>
          </a:xfrm>
        </p:spPr>
        <p:txBody>
          <a:bodyPr>
            <a:normAutofit/>
          </a:bodyPr>
          <a:lstStyle/>
          <a:p>
            <a:pPr marL="609600" indent="-609600" eaLnBrk="1" hangingPunct="1">
              <a:lnSpc>
                <a:spcPct val="90000"/>
              </a:lnSpc>
              <a:buClr>
                <a:schemeClr val="tx1"/>
              </a:buClr>
              <a:buFontTx/>
              <a:buAutoNum type="arabicPeriod"/>
            </a:pPr>
            <a:r>
              <a:rPr lang="en-US" sz="2400" i="1" dirty="0">
                <a:latin typeface="Verdana" panose="020B0604030504040204" pitchFamily="34" charset="0"/>
                <a:ea typeface="Verdana" panose="020B0604030504040204" pitchFamily="34" charset="0"/>
                <a:cs typeface="Verdana" panose="020B0604030504040204" pitchFamily="34" charset="0"/>
              </a:rPr>
              <a:t>Medical expenses are allowed in full (same as the regular tax) for AMT purposes.  </a:t>
            </a:r>
          </a:p>
          <a:p>
            <a:pPr marL="609600" indent="-609600" eaLnBrk="1" hangingPunct="1">
              <a:lnSpc>
                <a:spcPct val="90000"/>
              </a:lnSpc>
              <a:buClr>
                <a:schemeClr val="tx1"/>
              </a:buClr>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a:p>
            <a:pPr marL="609600" indent="-609600" eaLnBrk="1" hangingPunct="1">
              <a:lnSpc>
                <a:spcPct val="90000"/>
              </a:lnSpc>
              <a:buClr>
                <a:schemeClr val="tx1"/>
              </a:buClr>
              <a:buFontTx/>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marL="609600" indent="-609600" eaLnBrk="1" hangingPunct="1">
              <a:lnSpc>
                <a:spcPct val="90000"/>
              </a:lnSpc>
              <a:buClr>
                <a:schemeClr val="tx1"/>
              </a:buClr>
              <a:buFontTx/>
              <a:buAutoNum type="arabicPeriod" startAt="2"/>
            </a:pPr>
            <a:r>
              <a:rPr lang="en-US" sz="2400" i="1" dirty="0">
                <a:latin typeface="Verdana" panose="020B0604030504040204" pitchFamily="34" charset="0"/>
                <a:ea typeface="Verdana" panose="020B0604030504040204" pitchFamily="34" charset="0"/>
                <a:cs typeface="Verdana" panose="020B0604030504040204" pitchFamily="34" charset="0"/>
              </a:rPr>
              <a:t>No taxes are allowed as a deduction for AMT purposes.  </a:t>
            </a:r>
          </a:p>
          <a:p>
            <a:pPr marL="609600" indent="-609600" eaLnBrk="1" hangingPunct="1">
              <a:lnSpc>
                <a:spcPct val="90000"/>
              </a:lnSpc>
              <a:buClr>
                <a:schemeClr val="tx1"/>
              </a:buClr>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p:txBody>
      </p:sp>
      <p:sp>
        <p:nvSpPr>
          <p:cNvPr id="6" name="Text Placeholder 3">
            <a:extLst>
              <a:ext uri="{FF2B5EF4-FFF2-40B4-BE49-F238E27FC236}">
                <a16:creationId xmlns:a16="http://schemas.microsoft.com/office/drawing/2014/main" id="{355D2B8A-4AFC-4199-9958-06A15A1FEBBC}"/>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928F452C-8B8F-4467-BFB8-A3568159C5E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067292F1-5E49-4DF7-817F-190D041C44B0}"/>
              </a:ext>
            </a:extLst>
          </p:cNvPr>
          <p:cNvSpPr txBox="1">
            <a:spLocks noChangeArrowheads="1"/>
          </p:cNvSpPr>
          <p:nvPr/>
        </p:nvSpPr>
        <p:spPr>
          <a:xfrm>
            <a:off x="457200" y="27463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Alternative Minimum Tax (AMT)</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13-4</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9443">
                                            <p:txEl>
                                              <p:pRg st="1" end="1"/>
                                            </p:txEl>
                                          </p:spTgt>
                                        </p:tgtEl>
                                        <p:attrNameLst>
                                          <p:attrName>style.visibility</p:attrName>
                                        </p:attrNameLst>
                                      </p:cBhvr>
                                      <p:to>
                                        <p:strVal val="visible"/>
                                      </p:to>
                                    </p:set>
                                    <p:animEffect transition="in" filter="fade">
                                      <p:cBhvr>
                                        <p:cTn id="7" dur="500"/>
                                        <p:tgtEl>
                                          <p:spTgt spid="1894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9443">
                                            <p:txEl>
                                              <p:pRg st="4" end="4"/>
                                            </p:txEl>
                                          </p:spTgt>
                                        </p:tgtEl>
                                        <p:attrNameLst>
                                          <p:attrName>style.visibility</p:attrName>
                                        </p:attrNameLst>
                                      </p:cBhvr>
                                      <p:to>
                                        <p:strVal val="visible"/>
                                      </p:to>
                                    </p:set>
                                    <p:animEffect transition="in" filter="fade">
                                      <p:cBhvr>
                                        <p:cTn id="12" dur="500"/>
                                        <p:tgtEl>
                                          <p:spTgt spid="1894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3"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0467" name="Rectangle 3"/>
          <p:cNvSpPr>
            <a:spLocks noGrp="1" noChangeArrowheads="1"/>
          </p:cNvSpPr>
          <p:nvPr>
            <p:ph idx="1"/>
          </p:nvPr>
        </p:nvSpPr>
        <p:spPr>
          <a:xfrm>
            <a:off x="457200" y="2133600"/>
            <a:ext cx="8229600" cy="3124200"/>
          </a:xfrm>
        </p:spPr>
        <p:txBody>
          <a:bodyPr>
            <a:normAutofit/>
          </a:bodyPr>
          <a:lstStyle/>
          <a:p>
            <a:pPr eaLnBrk="1" hangingPunct="1">
              <a:lnSpc>
                <a:spcPct val="8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3.  If a taxpayer is married and has eight children, no exemption would be allowed for AMT purposes. </a:t>
            </a:r>
          </a:p>
          <a:p>
            <a:pPr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a:p>
            <a:pPr eaLnBrk="1" hangingPunct="1">
              <a:lnSpc>
                <a:spcPct val="80000"/>
              </a:lnSpc>
              <a:buFontTx/>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4.  If a taxpayer’s AMTI  is $191,500 or less, the AMT tax rate would be 26%.  </a:t>
            </a:r>
          </a:p>
          <a:p>
            <a:pPr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p:txBody>
      </p:sp>
      <p:sp>
        <p:nvSpPr>
          <p:cNvPr id="6" name="Text Placeholder 3">
            <a:extLst>
              <a:ext uri="{FF2B5EF4-FFF2-40B4-BE49-F238E27FC236}">
                <a16:creationId xmlns:a16="http://schemas.microsoft.com/office/drawing/2014/main" id="{8ED3CCD3-E2C6-4CF5-A831-FBACB8F83D7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B29479E1-D9DB-49CA-8FCD-6352DB2369F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8142F959-BA51-45E3-9CB5-E1079603CA5A}"/>
              </a:ext>
            </a:extLst>
          </p:cNvPr>
          <p:cNvSpPr txBox="1">
            <a:spLocks noChangeArrowheads="1"/>
          </p:cNvSpPr>
          <p:nvPr/>
        </p:nvSpPr>
        <p:spPr>
          <a:xfrm>
            <a:off x="457200" y="274638"/>
            <a:ext cx="82296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Alternative Minimum Tax (AMT)</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13-4</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0467">
                                            <p:txEl>
                                              <p:pRg st="1" end="1"/>
                                            </p:txEl>
                                          </p:spTgt>
                                        </p:tgtEl>
                                        <p:attrNameLst>
                                          <p:attrName>style.visibility</p:attrName>
                                        </p:attrNameLst>
                                      </p:cBhvr>
                                      <p:to>
                                        <p:strVal val="visible"/>
                                      </p:to>
                                    </p:set>
                                    <p:animEffect transition="in" filter="fade">
                                      <p:cBhvr>
                                        <p:cTn id="7" dur="500"/>
                                        <p:tgtEl>
                                          <p:spTgt spid="1904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0467">
                                            <p:txEl>
                                              <p:pRg st="4" end="4"/>
                                            </p:txEl>
                                          </p:spTgt>
                                        </p:tgtEl>
                                        <p:attrNameLst>
                                          <p:attrName>style.visibility</p:attrName>
                                        </p:attrNameLst>
                                      </p:cBhvr>
                                      <p:to>
                                        <p:strVal val="visible"/>
                                      </p:to>
                                    </p:set>
                                    <p:animEffect transition="in" filter="fade">
                                      <p:cBhvr>
                                        <p:cTn id="12" dur="500"/>
                                        <p:tgtEl>
                                          <p:spTgt spid="1904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7"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a:xfrm>
            <a:off x="457200" y="1600201"/>
            <a:ext cx="8229600" cy="41910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What is “at-risk” or increases “at-risk?” </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Cash and property contributions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Share of liabilities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Income and gain items</a:t>
            </a:r>
          </a:p>
          <a:p>
            <a:pPr eaLnBrk="1" hangingPunct="1">
              <a:buClr>
                <a:schemeClr val="tx1"/>
              </a:buClr>
            </a:pPr>
            <a:r>
              <a:rPr lang="en-US" sz="2600" dirty="0">
                <a:latin typeface="Verdana" panose="020B0604030504040204" pitchFamily="34" charset="0"/>
                <a:ea typeface="Verdana" panose="020B0604030504040204" pitchFamily="34" charset="0"/>
                <a:cs typeface="Verdana" panose="020B0604030504040204" pitchFamily="34" charset="0"/>
              </a:rPr>
              <a:t>What decreases “at-risk?”</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Cash and property distributions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Release of liabilities</a:t>
            </a:r>
          </a:p>
        </p:txBody>
      </p:sp>
      <p:sp>
        <p:nvSpPr>
          <p:cNvPr id="6" name="Text Placeholder 3">
            <a:extLst>
              <a:ext uri="{FF2B5EF4-FFF2-40B4-BE49-F238E27FC236}">
                <a16:creationId xmlns:a16="http://schemas.microsoft.com/office/drawing/2014/main" id="{8D668B05-CCEF-4579-8505-FE4DF913DF34}"/>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15B07A9C-3448-4CE2-A0BB-B90D39F6450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2">
            <a:extLst>
              <a:ext uri="{FF2B5EF4-FFF2-40B4-BE49-F238E27FC236}">
                <a16:creationId xmlns:a16="http://schemas.microsoft.com/office/drawing/2014/main" id="{9CBFD811-02F6-4407-96E9-C4C75C8F1D65}"/>
              </a:ext>
            </a:extLst>
          </p:cNvPr>
          <p:cNvSpPr>
            <a:spLocks noGrp="1" noChangeArrowheads="1"/>
          </p:cNvSpPr>
          <p:nvPr>
            <p:ph type="title"/>
          </p:nvPr>
        </p:nvSpPr>
        <p:spPr>
          <a:xfrm>
            <a:off x="1572552" y="152400"/>
            <a:ext cx="60960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 At-Risk Rules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4"/>
          <p:cNvSpPr>
            <a:spLocks noGrp="1" noChangeArrowheads="1"/>
          </p:cNvSpPr>
          <p:nvPr>
            <p:ph idx="1"/>
          </p:nvPr>
        </p:nvSpPr>
        <p:spPr>
          <a:xfrm>
            <a:off x="457200" y="1600201"/>
            <a:ext cx="8229600" cy="40386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Form 6198 is filed for each activity subject to the at-risk limitations</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Liabilities can affect at-risk amount</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Recourse debt</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Nonrecourse debt</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Qualified nonrecourse debt</a:t>
            </a:r>
          </a:p>
        </p:txBody>
      </p:sp>
      <p:sp>
        <p:nvSpPr>
          <p:cNvPr id="6" name="Text Placeholder 3">
            <a:extLst>
              <a:ext uri="{FF2B5EF4-FFF2-40B4-BE49-F238E27FC236}">
                <a16:creationId xmlns:a16="http://schemas.microsoft.com/office/drawing/2014/main" id="{85051A53-7C96-4DD7-A256-9EEE0AA74838}"/>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4A157057-A568-4A62-B1AB-ABCB44D68B9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2">
            <a:extLst>
              <a:ext uri="{FF2B5EF4-FFF2-40B4-BE49-F238E27FC236}">
                <a16:creationId xmlns:a16="http://schemas.microsoft.com/office/drawing/2014/main" id="{E52D012D-5F33-4E52-8B2B-BFA9638A1E50}"/>
              </a:ext>
            </a:extLst>
          </p:cNvPr>
          <p:cNvSpPr txBox="1">
            <a:spLocks noChangeArrowheads="1"/>
          </p:cNvSpPr>
          <p:nvPr/>
        </p:nvSpPr>
        <p:spPr>
          <a:xfrm>
            <a:off x="1572552" y="152400"/>
            <a:ext cx="6096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a:latin typeface="Verdana" panose="020B0604030504040204" pitchFamily="34" charset="0"/>
                <a:ea typeface="Verdana" panose="020B0604030504040204" pitchFamily="34" charset="0"/>
                <a:cs typeface="Verdana" panose="020B0604030504040204" pitchFamily="34" charset="0"/>
              </a:rPr>
              <a:t>Learning Objective #1: At-Risk Rules</a:t>
            </a:r>
            <a:endParaRPr lang="en-US" sz="36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a:xfrm>
            <a:off x="457200" y="1600201"/>
            <a:ext cx="8229600" cy="34290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Losses disallowed under the at-risk rules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Carried over indefinitely</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Deducted in years when the at-risk amount increases</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Losses may still be subject to the passive loss limitations</a:t>
            </a:r>
          </a:p>
          <a:p>
            <a:pPr lvl="1" eaLnBrk="1" hangingPunct="1">
              <a:buFont typeface="Arial" charset="0"/>
              <a:buNone/>
            </a:pPr>
            <a:r>
              <a:rPr lang="en-US" sz="2600" dirty="0">
                <a:latin typeface="Verdana" panose="020B0604030504040204" pitchFamily="34" charset="0"/>
                <a:ea typeface="Verdana" panose="020B0604030504040204" pitchFamily="34" charset="0"/>
                <a:cs typeface="Verdana" panose="020B0604030504040204" pitchFamily="34" charset="0"/>
              </a:rPr>
              <a:t>		</a:t>
            </a:r>
          </a:p>
          <a:p>
            <a:pPr lvl="1"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a:extLst>
              <a:ext uri="{FF2B5EF4-FFF2-40B4-BE49-F238E27FC236}">
                <a16:creationId xmlns:a16="http://schemas.microsoft.com/office/drawing/2014/main" id="{D02A7875-3EDE-4739-AD29-AFCE85EC252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AD706565-863F-44CF-9A41-115BC5BB3D2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16930B4F-79FD-4425-BA67-11CA843A4CD8}"/>
              </a:ext>
            </a:extLst>
          </p:cNvPr>
          <p:cNvSpPr>
            <a:spLocks noGrp="1" noChangeArrowheads="1"/>
          </p:cNvSpPr>
          <p:nvPr>
            <p:ph type="title"/>
          </p:nvPr>
        </p:nvSpPr>
        <p:spPr>
          <a:xfrm>
            <a:off x="1572552" y="152400"/>
            <a:ext cx="60960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 At-Risk Rules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2035" name="Rectangle 3"/>
          <p:cNvSpPr>
            <a:spLocks noGrp="1" noChangeArrowheads="1"/>
          </p:cNvSpPr>
          <p:nvPr>
            <p:ph type="body" idx="4294967295"/>
          </p:nvPr>
        </p:nvSpPr>
        <p:spPr>
          <a:xfrm>
            <a:off x="1066800" y="1981200"/>
            <a:ext cx="8077200" cy="4114800"/>
          </a:xfrm>
        </p:spPr>
        <p:txBody>
          <a:bodyPr>
            <a:noAutofit/>
          </a:bodyPr>
          <a:lstStyle/>
          <a:p>
            <a:pPr eaLnBrk="1" hangingPunct="1">
              <a:lnSpc>
                <a:spcPct val="80000"/>
              </a:lnSpc>
              <a:buClr>
                <a:schemeClr val="tx1"/>
              </a:buClr>
              <a:buFontTx/>
              <a:buNone/>
            </a:pPr>
            <a:r>
              <a:rPr lang="en-US" sz="1800" i="1" dirty="0">
                <a:latin typeface="Verdana" panose="020B0604030504040204" pitchFamily="34" charset="0"/>
                <a:ea typeface="Verdana" panose="020B0604030504040204" pitchFamily="34" charset="0"/>
                <a:cs typeface="Verdana" panose="020B0604030504040204" pitchFamily="34" charset="0"/>
              </a:rPr>
              <a:t>1.  Which of the following items will increase a taxpayer’s at-risk amount?</a:t>
            </a:r>
          </a:p>
          <a:p>
            <a:pPr eaLnBrk="1" hangingPunct="1">
              <a:lnSpc>
                <a:spcPct val="80000"/>
              </a:lnSpc>
              <a:buClr>
                <a:schemeClr val="tx1"/>
              </a:buClr>
              <a:buFontTx/>
              <a:buNone/>
            </a:pPr>
            <a:r>
              <a:rPr lang="en-US" sz="1800" i="1" dirty="0">
                <a:latin typeface="Verdana" panose="020B0604030504040204" pitchFamily="34" charset="0"/>
                <a:ea typeface="Verdana" panose="020B0604030504040204" pitchFamily="34" charset="0"/>
                <a:cs typeface="Verdana" panose="020B0604030504040204" pitchFamily="34" charset="0"/>
              </a:rPr>
              <a:t>	a.  A cash contribution made by the taxpayer into the activity.</a:t>
            </a:r>
          </a:p>
          <a:p>
            <a:pPr eaLnBrk="1" hangingPunct="1">
              <a:lnSpc>
                <a:spcPct val="80000"/>
              </a:lnSpc>
              <a:buClr>
                <a:schemeClr val="tx1"/>
              </a:buClr>
              <a:buFontTx/>
              <a:buNone/>
            </a:pPr>
            <a:r>
              <a:rPr lang="en-US" sz="1800" i="1" dirty="0">
                <a:latin typeface="Verdana" panose="020B0604030504040204" pitchFamily="34" charset="0"/>
                <a:ea typeface="Verdana" panose="020B0604030504040204" pitchFamily="34" charset="0"/>
                <a:cs typeface="Verdana" panose="020B0604030504040204" pitchFamily="34" charset="0"/>
              </a:rPr>
              <a:t>	b.  The taxpayer’s share of income from the activity.</a:t>
            </a:r>
          </a:p>
          <a:p>
            <a:pPr eaLnBrk="1" hangingPunct="1">
              <a:lnSpc>
                <a:spcPct val="80000"/>
              </a:lnSpc>
              <a:buClr>
                <a:schemeClr val="tx1"/>
              </a:buClr>
              <a:buFontTx/>
              <a:buNone/>
            </a:pPr>
            <a:r>
              <a:rPr lang="en-US" sz="1800" i="1" dirty="0">
                <a:latin typeface="Verdana" panose="020B0604030504040204" pitchFamily="34" charset="0"/>
                <a:ea typeface="Verdana" panose="020B0604030504040204" pitchFamily="34" charset="0"/>
                <a:cs typeface="Verdana" panose="020B0604030504040204" pitchFamily="34" charset="0"/>
              </a:rPr>
              <a:t>	c.  The taxpayer’s share of the activity’s liabilities for which the taxpayer is personally liable.</a:t>
            </a:r>
          </a:p>
          <a:p>
            <a:pPr eaLnBrk="1" hangingPunct="1">
              <a:lnSpc>
                <a:spcPct val="80000"/>
              </a:lnSpc>
              <a:buClr>
                <a:schemeClr val="tx1"/>
              </a:buClr>
              <a:buFontTx/>
              <a:buNone/>
            </a:pPr>
            <a:r>
              <a:rPr lang="en-US" sz="1800" i="1" dirty="0">
                <a:latin typeface="Verdana" panose="020B0604030504040204" pitchFamily="34" charset="0"/>
                <a:ea typeface="Verdana" panose="020B0604030504040204" pitchFamily="34" charset="0"/>
                <a:cs typeface="Verdana" panose="020B0604030504040204" pitchFamily="34" charset="0"/>
              </a:rPr>
              <a:t>	d.  All of the above.</a:t>
            </a:r>
          </a:p>
          <a:p>
            <a:pPr eaLnBrk="1" hangingPunct="1">
              <a:lnSpc>
                <a:spcPct val="80000"/>
              </a:lnSpc>
              <a:buClr>
                <a:schemeClr val="tx1"/>
              </a:buClr>
              <a:buFontTx/>
              <a:buNone/>
            </a:pPr>
            <a:r>
              <a:rPr lang="en-US" sz="1800" b="1" i="1" dirty="0">
                <a:latin typeface="Verdana" panose="020B0604030504040204" pitchFamily="34" charset="0"/>
                <a:ea typeface="Verdana" panose="020B0604030504040204" pitchFamily="34" charset="0"/>
                <a:cs typeface="Verdana" panose="020B0604030504040204" pitchFamily="34" charset="0"/>
              </a:rPr>
              <a:t>Answer:  D</a:t>
            </a:r>
          </a:p>
          <a:p>
            <a:pPr eaLnBrk="1" hangingPunct="1">
              <a:lnSpc>
                <a:spcPct val="80000"/>
              </a:lnSpc>
              <a:buClr>
                <a:schemeClr val="tx1"/>
              </a:buClr>
              <a:buFontTx/>
              <a:buNone/>
            </a:pPr>
            <a:endParaRPr lang="en-US" sz="18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buClr>
                <a:schemeClr val="tx1"/>
              </a:buClr>
              <a:buFontTx/>
              <a:buNone/>
            </a:pPr>
            <a:r>
              <a:rPr lang="en-US" sz="1800" i="1" dirty="0">
                <a:latin typeface="Verdana" panose="020B0604030504040204" pitchFamily="34" charset="0"/>
                <a:ea typeface="Verdana" panose="020B0604030504040204" pitchFamily="34" charset="0"/>
                <a:cs typeface="Verdana" panose="020B0604030504040204" pitchFamily="34" charset="0"/>
              </a:rPr>
              <a:t>2.  Which of the following types of liability does not increase the taxpayer’s at-risk in an activity?</a:t>
            </a:r>
          </a:p>
          <a:p>
            <a:pPr eaLnBrk="1" hangingPunct="1">
              <a:lnSpc>
                <a:spcPct val="80000"/>
              </a:lnSpc>
              <a:buClr>
                <a:schemeClr val="tx1"/>
              </a:buClr>
              <a:buFontTx/>
              <a:buNone/>
            </a:pPr>
            <a:r>
              <a:rPr lang="en-US" sz="1800" i="1" dirty="0">
                <a:latin typeface="Verdana" panose="020B0604030504040204" pitchFamily="34" charset="0"/>
                <a:ea typeface="Verdana" panose="020B0604030504040204" pitchFamily="34" charset="0"/>
                <a:cs typeface="Verdana" panose="020B0604030504040204" pitchFamily="34" charset="0"/>
              </a:rPr>
              <a:t>	a.  Non-recourse debt.</a:t>
            </a:r>
          </a:p>
          <a:p>
            <a:pPr eaLnBrk="1" hangingPunct="1">
              <a:lnSpc>
                <a:spcPct val="80000"/>
              </a:lnSpc>
              <a:buClr>
                <a:schemeClr val="tx1"/>
              </a:buClr>
              <a:buFontTx/>
              <a:buNone/>
            </a:pPr>
            <a:r>
              <a:rPr lang="en-US" sz="1800" i="1" dirty="0">
                <a:latin typeface="Verdana" panose="020B0604030504040204" pitchFamily="34" charset="0"/>
                <a:ea typeface="Verdana" panose="020B0604030504040204" pitchFamily="34" charset="0"/>
                <a:cs typeface="Verdana" panose="020B0604030504040204" pitchFamily="34" charset="0"/>
              </a:rPr>
              <a:t>	b.  Recourse debt.</a:t>
            </a:r>
          </a:p>
          <a:p>
            <a:pPr eaLnBrk="1" hangingPunct="1">
              <a:lnSpc>
                <a:spcPct val="80000"/>
              </a:lnSpc>
              <a:buClr>
                <a:schemeClr val="tx1"/>
              </a:buClr>
              <a:buFontTx/>
              <a:buNone/>
            </a:pPr>
            <a:r>
              <a:rPr lang="en-US" sz="1800" i="1" dirty="0">
                <a:latin typeface="Verdana" panose="020B0604030504040204" pitchFamily="34" charset="0"/>
                <a:ea typeface="Verdana" panose="020B0604030504040204" pitchFamily="34" charset="0"/>
                <a:cs typeface="Verdana" panose="020B0604030504040204" pitchFamily="34" charset="0"/>
              </a:rPr>
              <a:t>	c.  Qualified non-recourse debt.</a:t>
            </a:r>
          </a:p>
          <a:p>
            <a:pPr eaLnBrk="1" hangingPunct="1">
              <a:lnSpc>
                <a:spcPct val="80000"/>
              </a:lnSpc>
              <a:buClr>
                <a:schemeClr val="tx1"/>
              </a:buClr>
              <a:buFontTx/>
              <a:buNone/>
            </a:pPr>
            <a:r>
              <a:rPr lang="en-US" sz="1800" i="1" dirty="0">
                <a:latin typeface="Verdana" panose="020B0604030504040204" pitchFamily="34" charset="0"/>
                <a:ea typeface="Verdana" panose="020B0604030504040204" pitchFamily="34" charset="0"/>
                <a:cs typeface="Verdana" panose="020B0604030504040204" pitchFamily="34" charset="0"/>
              </a:rPr>
              <a:t>	d.  All of the above increase at-risk. </a:t>
            </a:r>
          </a:p>
          <a:p>
            <a:pPr eaLnBrk="1" hangingPunct="1">
              <a:lnSpc>
                <a:spcPct val="80000"/>
              </a:lnSpc>
              <a:buClr>
                <a:schemeClr val="tx1"/>
              </a:buClr>
              <a:buFontTx/>
              <a:buNone/>
            </a:pPr>
            <a:r>
              <a:rPr lang="en-US" sz="1800" b="1" i="1" dirty="0">
                <a:latin typeface="Verdana" panose="020B0604030504040204" pitchFamily="34" charset="0"/>
                <a:ea typeface="Verdana" panose="020B0604030504040204" pitchFamily="34" charset="0"/>
                <a:cs typeface="Verdana" panose="020B0604030504040204" pitchFamily="34" charset="0"/>
              </a:rPr>
              <a:t>Answer: A </a:t>
            </a:r>
          </a:p>
        </p:txBody>
      </p:sp>
      <p:sp>
        <p:nvSpPr>
          <p:cNvPr id="6" name="Text Placeholder 3">
            <a:extLst>
              <a:ext uri="{FF2B5EF4-FFF2-40B4-BE49-F238E27FC236}">
                <a16:creationId xmlns:a16="http://schemas.microsoft.com/office/drawing/2014/main" id="{472DF401-C31A-4D48-9A19-66676CCD7D08}"/>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B7186625-0795-4EC1-9258-AC3BD2A6E7B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F2661B45-D4C6-4EB9-8F44-C6E4AC29BF38}"/>
              </a:ext>
            </a:extLst>
          </p:cNvPr>
          <p:cNvSpPr txBox="1">
            <a:spLocks noChangeArrowheads="1"/>
          </p:cNvSpPr>
          <p:nvPr/>
        </p:nvSpPr>
        <p:spPr>
          <a:xfrm>
            <a:off x="1458252" y="160549"/>
            <a:ext cx="6324600"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 At-Risk Rules</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13-1</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2035">
                                            <p:txEl>
                                              <p:pRg st="5" end="5"/>
                                            </p:txEl>
                                          </p:spTgt>
                                        </p:tgtEl>
                                        <p:attrNameLst>
                                          <p:attrName>style.visibility</p:attrName>
                                        </p:attrNameLst>
                                      </p:cBhvr>
                                      <p:to>
                                        <p:strVal val="visible"/>
                                      </p:to>
                                    </p:set>
                                    <p:animEffect transition="in" filter="fade">
                                      <p:cBhvr>
                                        <p:cTn id="7" dur="500"/>
                                        <p:tgtEl>
                                          <p:spTgt spid="172035">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2035">
                                            <p:txEl>
                                              <p:pRg st="12" end="12"/>
                                            </p:txEl>
                                          </p:spTgt>
                                        </p:tgtEl>
                                        <p:attrNameLst>
                                          <p:attrName>style.visibility</p:attrName>
                                        </p:attrNameLst>
                                      </p:cBhvr>
                                      <p:to>
                                        <p:strVal val="visible"/>
                                      </p:to>
                                    </p:set>
                                    <p:animEffect transition="in" filter="fade">
                                      <p:cBhvr>
                                        <p:cTn id="12" dur="500"/>
                                        <p:tgtEl>
                                          <p:spTgt spid="17203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5"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3059" name="Rectangle 3"/>
          <p:cNvSpPr>
            <a:spLocks noGrp="1" noChangeArrowheads="1"/>
          </p:cNvSpPr>
          <p:nvPr>
            <p:ph idx="1"/>
          </p:nvPr>
        </p:nvSpPr>
        <p:spPr>
          <a:xfrm>
            <a:off x="457200" y="2057400"/>
            <a:ext cx="8229600" cy="3276600"/>
          </a:xfrm>
        </p:spPr>
        <p:txBody>
          <a:bodyPr>
            <a:noAutofit/>
          </a:bodyPr>
          <a:lstStyle/>
          <a:p>
            <a:pPr eaLnBrk="1" hangingPunct="1">
              <a:buClr>
                <a:schemeClr val="tx1"/>
              </a:buClr>
              <a:buFontTx/>
              <a:buNone/>
            </a:pPr>
            <a:r>
              <a:rPr lang="en-US" sz="2400" i="1" dirty="0">
                <a:latin typeface="Verdana" panose="020B0604030504040204" pitchFamily="34" charset="0"/>
                <a:ea typeface="Verdana" panose="020B0604030504040204" pitchFamily="34" charset="0"/>
                <a:cs typeface="Verdana" panose="020B0604030504040204" pitchFamily="34" charset="0"/>
              </a:rPr>
              <a:t>3.  When a loss is disallowed by the at-risk rules, which of the following is true?</a:t>
            </a:r>
          </a:p>
          <a:p>
            <a:pPr eaLnBrk="1" hangingPunct="1">
              <a:buClr>
                <a:schemeClr val="tx1"/>
              </a:buClr>
              <a:buFontTx/>
              <a:buNone/>
            </a:pPr>
            <a:r>
              <a:rPr lang="en-US" sz="2400" i="1" dirty="0">
                <a:latin typeface="Verdana" panose="020B0604030504040204" pitchFamily="34" charset="0"/>
                <a:ea typeface="Verdana" panose="020B0604030504040204" pitchFamily="34" charset="0"/>
                <a:cs typeface="Verdana" panose="020B0604030504040204" pitchFamily="34" charset="0"/>
              </a:rPr>
              <a:t> 	a.  The loss is lost forever.</a:t>
            </a:r>
          </a:p>
          <a:p>
            <a:pPr eaLnBrk="1" hangingPunct="1">
              <a:buClr>
                <a:schemeClr val="tx1"/>
              </a:buClr>
              <a:buFontTx/>
              <a:buNone/>
            </a:pPr>
            <a:r>
              <a:rPr lang="en-US" sz="2400" i="1" dirty="0">
                <a:latin typeface="Verdana" panose="020B0604030504040204" pitchFamily="34" charset="0"/>
                <a:ea typeface="Verdana" panose="020B0604030504040204" pitchFamily="34" charset="0"/>
                <a:cs typeface="Verdana" panose="020B0604030504040204" pitchFamily="34" charset="0"/>
              </a:rPr>
              <a:t>	b.  The loss can be used only upon the activity’s disposal.</a:t>
            </a:r>
          </a:p>
          <a:p>
            <a:pPr eaLnBrk="1" hangingPunct="1">
              <a:buClr>
                <a:schemeClr val="tx1"/>
              </a:buClr>
              <a:buFontTx/>
              <a:buNone/>
            </a:pPr>
            <a:r>
              <a:rPr lang="en-US" sz="2400" i="1" dirty="0">
                <a:latin typeface="Verdana" panose="020B0604030504040204" pitchFamily="34" charset="0"/>
                <a:ea typeface="Verdana" panose="020B0604030504040204" pitchFamily="34" charset="0"/>
                <a:cs typeface="Verdana" panose="020B0604030504040204" pitchFamily="34" charset="0"/>
              </a:rPr>
              <a:t>	c.  The loss is indefinitely carried forward.</a:t>
            </a:r>
          </a:p>
          <a:p>
            <a:pPr eaLnBrk="1" hangingPunct="1">
              <a:buClr>
                <a:schemeClr val="tx1"/>
              </a:buClr>
              <a:buFontTx/>
              <a:buNone/>
            </a:pPr>
            <a:r>
              <a:rPr lang="en-US" sz="2400" i="1" dirty="0">
                <a:latin typeface="Verdana" panose="020B0604030504040204" pitchFamily="34" charset="0"/>
                <a:ea typeface="Verdana" panose="020B0604030504040204" pitchFamily="34" charset="0"/>
                <a:cs typeface="Verdana" panose="020B0604030504040204" pitchFamily="34" charset="0"/>
              </a:rPr>
              <a:t>	d.  The loss can be used only if the taxpayer makes a contribution to the activity.</a:t>
            </a:r>
            <a:r>
              <a:rPr lang="en-US" sz="2400" dirty="0">
                <a:latin typeface="Verdana" panose="020B0604030504040204" pitchFamily="34" charset="0"/>
                <a:ea typeface="Verdana" panose="020B0604030504040204" pitchFamily="34" charset="0"/>
                <a:cs typeface="Verdana" panose="020B0604030504040204" pitchFamily="34" charset="0"/>
              </a:rPr>
              <a:t> </a:t>
            </a:r>
          </a:p>
          <a:p>
            <a:pPr eaLnBrk="1" hangingPunct="1">
              <a:buClr>
                <a:schemeClr val="tx1"/>
              </a:buClr>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Answer:  C</a:t>
            </a:r>
          </a:p>
          <a:p>
            <a:pPr eaLnBrk="1" hangingPunct="1">
              <a:buClr>
                <a:schemeClr val="tx1"/>
              </a:buClr>
              <a:buFontTx/>
              <a:buNone/>
            </a:pPr>
            <a:endParaRPr lang="en-US" sz="2400" dirty="0">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a:extLst>
              <a:ext uri="{FF2B5EF4-FFF2-40B4-BE49-F238E27FC236}">
                <a16:creationId xmlns:a16="http://schemas.microsoft.com/office/drawing/2014/main" id="{02AAF443-A5EE-4B6D-AAF7-E8CD29D80883}"/>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F4CCB874-7318-48E5-B5A7-887B1A3BFD5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CAFA3E51-C081-40A5-A55A-C5DB6E4DC02E}"/>
              </a:ext>
            </a:extLst>
          </p:cNvPr>
          <p:cNvSpPr txBox="1">
            <a:spLocks noChangeArrowheads="1"/>
          </p:cNvSpPr>
          <p:nvPr/>
        </p:nvSpPr>
        <p:spPr>
          <a:xfrm>
            <a:off x="1458252" y="160549"/>
            <a:ext cx="6324600"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 At-Risk Rules</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13-1</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3059">
                                            <p:txEl>
                                              <p:pRg st="5" end="5"/>
                                            </p:txEl>
                                          </p:spTgt>
                                        </p:tgtEl>
                                        <p:attrNameLst>
                                          <p:attrName>style.visibility</p:attrName>
                                        </p:attrNameLst>
                                      </p:cBhvr>
                                      <p:to>
                                        <p:strVal val="visible"/>
                                      </p:to>
                                    </p:set>
                                    <p:animEffect transition="in" filter="fade">
                                      <p:cBhvr>
                                        <p:cTn id="7" dur="500"/>
                                        <p:tgtEl>
                                          <p:spTgt spid="1730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Objectives #2:</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Passive Activities</a:t>
            </a:r>
          </a:p>
        </p:txBody>
      </p:sp>
      <p:sp>
        <p:nvSpPr>
          <p:cNvPr id="10244" name="Rectangle 3"/>
          <p:cNvSpPr>
            <a:spLocks noGrp="1" noChangeArrowheads="1"/>
          </p:cNvSpPr>
          <p:nvPr>
            <p:ph idx="1"/>
          </p:nvPr>
        </p:nvSpPr>
        <p:spPr>
          <a:xfrm>
            <a:off x="457200" y="1600201"/>
            <a:ext cx="8229600" cy="39624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What is a Passive Activity?</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Taxpayer does not materially participate on a</a:t>
            </a:r>
          </a:p>
          <a:p>
            <a:pPr lvl="2" eaLnBrk="1" hangingPunct="1"/>
            <a:r>
              <a:rPr lang="en-US" dirty="0">
                <a:latin typeface="Verdana" panose="020B0604030504040204" pitchFamily="34" charset="0"/>
                <a:ea typeface="Verdana" panose="020B0604030504040204" pitchFamily="34" charset="0"/>
                <a:cs typeface="Verdana" panose="020B0604030504040204" pitchFamily="34" charset="0"/>
              </a:rPr>
              <a:t>Regular</a:t>
            </a:r>
          </a:p>
          <a:p>
            <a:pPr lvl="2" eaLnBrk="1" hangingPunct="1"/>
            <a:r>
              <a:rPr lang="en-US" dirty="0">
                <a:latin typeface="Verdana" panose="020B0604030504040204" pitchFamily="34" charset="0"/>
                <a:ea typeface="Verdana" panose="020B0604030504040204" pitchFamily="34" charset="0"/>
                <a:cs typeface="Verdana" panose="020B0604030504040204" pitchFamily="34" charset="0"/>
              </a:rPr>
              <a:t>Continuous</a:t>
            </a:r>
          </a:p>
          <a:p>
            <a:pPr lvl="2" eaLnBrk="1" hangingPunct="1"/>
            <a:r>
              <a:rPr lang="en-US" dirty="0">
                <a:latin typeface="Verdana" panose="020B0604030504040204" pitchFamily="34" charset="0"/>
                <a:ea typeface="Verdana" panose="020B0604030504040204" pitchFamily="34" charset="0"/>
                <a:cs typeface="Verdana" panose="020B0604030504040204" pitchFamily="34" charset="0"/>
              </a:rPr>
              <a:t>Substantial basis</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Most rental activities and limited partnership interests are passive by definition</a:t>
            </a:r>
          </a:p>
        </p:txBody>
      </p:sp>
      <p:sp>
        <p:nvSpPr>
          <p:cNvPr id="6" name="Text Placeholder 3">
            <a:extLst>
              <a:ext uri="{FF2B5EF4-FFF2-40B4-BE49-F238E27FC236}">
                <a16:creationId xmlns:a16="http://schemas.microsoft.com/office/drawing/2014/main" id="{1DCC25A7-06BD-43A3-B81A-20874F88E08C}"/>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2141FCD5-6A75-4334-9FC0-681B82C9A4C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noAutofit/>
          </a:bodyPr>
          <a:lstStyle/>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Seven tests for material participation</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&gt; 500 hours</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All of the participation in the activity</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&gt; 100 hours and not less than any other person</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&gt; 100 hours and several activities that in aggregate exceed 500 hours</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Material participant for any of the last five years of ten years</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Material participant for any of last three years for personal service activity</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Facts and circumstances</a:t>
            </a:r>
          </a:p>
        </p:txBody>
      </p:sp>
      <p:sp>
        <p:nvSpPr>
          <p:cNvPr id="6" name="Text Placeholder 3">
            <a:extLst>
              <a:ext uri="{FF2B5EF4-FFF2-40B4-BE49-F238E27FC236}">
                <a16:creationId xmlns:a16="http://schemas.microsoft.com/office/drawing/2014/main" id="{BA2C9837-AA6F-44FA-8B26-CD015B245ADC}"/>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C413FFB2-0C8D-4FCB-A7A7-1D7D73C0B43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13A88AAF-561C-4F41-8930-F575A7275FAB}"/>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Objectives #2:</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Passive Activities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6395</TotalTime>
  <Words>2153</Words>
  <Application>Microsoft Office PowerPoint</Application>
  <PresentationFormat>On-screen Show (4:3)</PresentationFormat>
  <Paragraphs>270</Paragraphs>
  <Slides>25</Slides>
  <Notes>25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ＭＳ Ｐゴシック</vt:lpstr>
      <vt:lpstr>Arial</vt:lpstr>
      <vt:lpstr>Calibri</vt:lpstr>
      <vt:lpstr>Times</vt:lpstr>
      <vt:lpstr>Times New Roman</vt:lpstr>
      <vt:lpstr>Verdana</vt:lpstr>
      <vt:lpstr>Office Theme</vt:lpstr>
      <vt:lpstr>Chapter 13 </vt:lpstr>
      <vt:lpstr>Learning Objective #1: At-Risk Rules</vt:lpstr>
      <vt:lpstr>Learning Objective #1: At-Risk Rules</vt:lpstr>
      <vt:lpstr>PowerPoint Presentation</vt:lpstr>
      <vt:lpstr>Learning Objective #1: At-Risk Rules</vt:lpstr>
      <vt:lpstr>PowerPoint Presentation</vt:lpstr>
      <vt:lpstr>PowerPoint Presentation</vt:lpstr>
      <vt:lpstr>Learning Objectives #2: Passive Activities</vt:lpstr>
      <vt:lpstr>Learning Objectives #2: Passive Activities</vt:lpstr>
      <vt:lpstr>Learning Objectives #2: Passive Activities</vt:lpstr>
      <vt:lpstr>Learning Objectives #2: Passive Activities</vt:lpstr>
      <vt:lpstr>Learning Objectives #2: Passive Activities</vt:lpstr>
      <vt:lpstr>Learning Objectives #2: Passive Activities</vt:lpstr>
      <vt:lpstr>PowerPoint Presentation</vt:lpstr>
      <vt:lpstr>PowerPoint Presentation</vt:lpstr>
      <vt:lpstr>Learning Objective #3:  At-Risk and PAL Rules In Conjunction</vt:lpstr>
      <vt:lpstr>PowerPoint Presentation</vt:lpstr>
      <vt:lpstr>PowerPoint Presentation</vt:lpstr>
      <vt:lpstr>Learning Objective #4:  Alternative Minimum Tax (AMT)</vt:lpstr>
      <vt:lpstr>Learning Objective #4:  Alternative Minimum Tax (AMT)</vt:lpstr>
      <vt:lpstr>Learning Objective #4:  Alternative Minimum Tax (AMT)</vt:lpstr>
      <vt:lpstr>Learning Objective #4:  Alternative Minimum Tax (AMT)</vt:lpstr>
      <vt:lpstr>Learning Objective #4:  Alternative Minimum Tax (AMT)</vt:lpstr>
      <vt:lpstr>PowerPoint Presentation</vt:lpstr>
      <vt:lpstr>PowerPoint Presentation</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TOP 10 REASONS TO TAKE THIS ACCOUNTING CLASS</dc:title>
  <dc:creator>Preferred Customer</dc:creator>
  <cp:lastModifiedBy>Hari, Barb</cp:lastModifiedBy>
  <cp:revision>149</cp:revision>
  <cp:lastPrinted>1999-08-20T22:10:54Z</cp:lastPrinted>
  <dcterms:created xsi:type="dcterms:W3CDTF">1998-01-21T17:06:16Z</dcterms:created>
  <dcterms:modified xsi:type="dcterms:W3CDTF">2018-11-02T13:25:54Z</dcterms:modified>
</cp:coreProperties>
</file>