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96" r:id="rId1"/>
  </p:sldMasterIdLst>
  <p:notesMasterIdLst>
    <p:notesMasterId r:id="rId29"/>
  </p:notesMasterIdLst>
  <p:handoutMasterIdLst>
    <p:handoutMasterId r:id="rId30"/>
  </p:handoutMasterIdLst>
  <p:sldIdLst>
    <p:sldId id="286" r:id="rId2"/>
    <p:sldId id="287" r:id="rId3"/>
    <p:sldId id="288" r:id="rId4"/>
    <p:sldId id="289" r:id="rId5"/>
    <p:sldId id="290" r:id="rId6"/>
    <p:sldId id="291" r:id="rId7"/>
    <p:sldId id="292" r:id="rId8"/>
    <p:sldId id="293" r:id="rId9"/>
    <p:sldId id="294" r:id="rId10"/>
    <p:sldId id="295" r:id="rId11"/>
    <p:sldId id="296" r:id="rId12"/>
    <p:sldId id="297" r:id="rId13"/>
    <p:sldId id="298" r:id="rId14"/>
    <p:sldId id="299" r:id="rId15"/>
    <p:sldId id="300" r:id="rId16"/>
    <p:sldId id="301" r:id="rId17"/>
    <p:sldId id="302" r:id="rId18"/>
    <p:sldId id="303" r:id="rId19"/>
    <p:sldId id="304" r:id="rId20"/>
    <p:sldId id="305" r:id="rId21"/>
    <p:sldId id="306" r:id="rId22"/>
    <p:sldId id="307" r:id="rId23"/>
    <p:sldId id="308" r:id="rId24"/>
    <p:sldId id="309" r:id="rId25"/>
    <p:sldId id="310" r:id="rId26"/>
    <p:sldId id="311" r:id="rId27"/>
    <p:sldId id="312" r:id="rId28"/>
  </p:sldIdLst>
  <p:sldSz cx="9144000" cy="6858000" type="screen4x3"/>
  <p:notesSz cx="6997700" cy="9283700"/>
  <p:defaultTextStyle>
    <a:defPPr>
      <a:defRPr lang="en-US"/>
    </a:defPPr>
    <a:lvl1pPr algn="l" rtl="0" fontAlgn="base">
      <a:spcBef>
        <a:spcPct val="0"/>
      </a:spcBef>
      <a:spcAft>
        <a:spcPct val="0"/>
      </a:spcAft>
      <a:defRPr sz="3000" kern="1200">
        <a:solidFill>
          <a:schemeClr val="tx1"/>
        </a:solidFill>
        <a:latin typeface="Arial" pitchFamily="34" charset="0"/>
        <a:ea typeface="+mn-ea"/>
        <a:cs typeface="+mn-cs"/>
      </a:defRPr>
    </a:lvl1pPr>
    <a:lvl2pPr marL="457200" algn="l" rtl="0" fontAlgn="base">
      <a:spcBef>
        <a:spcPct val="0"/>
      </a:spcBef>
      <a:spcAft>
        <a:spcPct val="0"/>
      </a:spcAft>
      <a:defRPr sz="3000" kern="1200">
        <a:solidFill>
          <a:schemeClr val="tx1"/>
        </a:solidFill>
        <a:latin typeface="Arial" pitchFamily="34" charset="0"/>
        <a:ea typeface="+mn-ea"/>
        <a:cs typeface="+mn-cs"/>
      </a:defRPr>
    </a:lvl2pPr>
    <a:lvl3pPr marL="914400" algn="l" rtl="0" fontAlgn="base">
      <a:spcBef>
        <a:spcPct val="0"/>
      </a:spcBef>
      <a:spcAft>
        <a:spcPct val="0"/>
      </a:spcAft>
      <a:defRPr sz="3000" kern="1200">
        <a:solidFill>
          <a:schemeClr val="tx1"/>
        </a:solidFill>
        <a:latin typeface="Arial" pitchFamily="34" charset="0"/>
        <a:ea typeface="+mn-ea"/>
        <a:cs typeface="+mn-cs"/>
      </a:defRPr>
    </a:lvl3pPr>
    <a:lvl4pPr marL="1371600" algn="l" rtl="0" fontAlgn="base">
      <a:spcBef>
        <a:spcPct val="0"/>
      </a:spcBef>
      <a:spcAft>
        <a:spcPct val="0"/>
      </a:spcAft>
      <a:defRPr sz="3000" kern="1200">
        <a:solidFill>
          <a:schemeClr val="tx1"/>
        </a:solidFill>
        <a:latin typeface="Arial" pitchFamily="34" charset="0"/>
        <a:ea typeface="+mn-ea"/>
        <a:cs typeface="+mn-cs"/>
      </a:defRPr>
    </a:lvl4pPr>
    <a:lvl5pPr marL="1828800" algn="l" rtl="0" fontAlgn="base">
      <a:spcBef>
        <a:spcPct val="0"/>
      </a:spcBef>
      <a:spcAft>
        <a:spcPct val="0"/>
      </a:spcAft>
      <a:defRPr sz="3000" kern="1200">
        <a:solidFill>
          <a:schemeClr val="tx1"/>
        </a:solidFill>
        <a:latin typeface="Arial" pitchFamily="34" charset="0"/>
        <a:ea typeface="+mn-ea"/>
        <a:cs typeface="+mn-cs"/>
      </a:defRPr>
    </a:lvl5pPr>
    <a:lvl6pPr marL="2286000" algn="l" defTabSz="914400" rtl="0" eaLnBrk="1" latinLnBrk="0" hangingPunct="1">
      <a:defRPr sz="3000" kern="1200">
        <a:solidFill>
          <a:schemeClr val="tx1"/>
        </a:solidFill>
        <a:latin typeface="Arial" pitchFamily="34" charset="0"/>
        <a:ea typeface="+mn-ea"/>
        <a:cs typeface="+mn-cs"/>
      </a:defRPr>
    </a:lvl6pPr>
    <a:lvl7pPr marL="2743200" algn="l" defTabSz="914400" rtl="0" eaLnBrk="1" latinLnBrk="0" hangingPunct="1">
      <a:defRPr sz="3000" kern="1200">
        <a:solidFill>
          <a:schemeClr val="tx1"/>
        </a:solidFill>
        <a:latin typeface="Arial" pitchFamily="34" charset="0"/>
        <a:ea typeface="+mn-ea"/>
        <a:cs typeface="+mn-cs"/>
      </a:defRPr>
    </a:lvl7pPr>
    <a:lvl8pPr marL="3200400" algn="l" defTabSz="914400" rtl="0" eaLnBrk="1" latinLnBrk="0" hangingPunct="1">
      <a:defRPr sz="3000" kern="1200">
        <a:solidFill>
          <a:schemeClr val="tx1"/>
        </a:solidFill>
        <a:latin typeface="Arial" pitchFamily="34" charset="0"/>
        <a:ea typeface="+mn-ea"/>
        <a:cs typeface="+mn-cs"/>
      </a:defRPr>
    </a:lvl8pPr>
    <a:lvl9pPr marL="3657600" algn="l" defTabSz="914400" rtl="0" eaLnBrk="1" latinLnBrk="0" hangingPunct="1">
      <a:defRPr sz="3000"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4">
          <p15:clr>
            <a:srgbClr val="A4A3A4"/>
          </p15:clr>
        </p15:guide>
        <p15:guide id="2" pos="22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99"/>
    <a:srgbClr val="FF3300"/>
    <a:srgbClr val="CCFFFF"/>
    <a:srgbClr val="CCECFF"/>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579" autoAdjust="0"/>
    <p:restoredTop sz="96762" autoAdjust="0"/>
  </p:normalViewPr>
  <p:slideViewPr>
    <p:cSldViewPr>
      <p:cViewPr varScale="1">
        <p:scale>
          <a:sx n="65" d="100"/>
          <a:sy n="65" d="100"/>
        </p:scale>
        <p:origin x="1536" y="5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56" d="100"/>
          <a:sy n="56" d="100"/>
        </p:scale>
        <p:origin x="-2550" y="-84"/>
      </p:cViewPr>
      <p:guideLst>
        <p:guide orient="horz" pos="2924"/>
        <p:guide pos="22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0658" name="Rectangle 2"/>
          <p:cNvSpPr>
            <a:spLocks noGrp="1" noChangeArrowheads="1"/>
          </p:cNvSpPr>
          <p:nvPr>
            <p:ph type="hdr" sz="quarter"/>
          </p:nvPr>
        </p:nvSpPr>
        <p:spPr bwMode="auto">
          <a:xfrm>
            <a:off x="0" y="0"/>
            <a:ext cx="3032125" cy="463550"/>
          </a:xfrm>
          <a:prstGeom prst="rect">
            <a:avLst/>
          </a:prstGeom>
          <a:noFill/>
          <a:ln w="9525">
            <a:noFill/>
            <a:miter lim="800000"/>
            <a:headEnd/>
            <a:tailEnd/>
          </a:ln>
          <a:effectLst/>
        </p:spPr>
        <p:txBody>
          <a:bodyPr vert="horz" wrap="square" lIns="93024" tIns="46512" rIns="93024" bIns="46512" numCol="1" anchor="t" anchorCtr="0" compatLnSpc="1">
            <a:prstTxWarp prst="textNoShape">
              <a:avLst/>
            </a:prstTxWarp>
          </a:bodyPr>
          <a:lstStyle>
            <a:lvl1pPr defTabSz="930275" eaLnBrk="0" hangingPunct="0">
              <a:defRPr sz="1200">
                <a:latin typeface="Times New Roman" pitchFamily="18" charset="0"/>
              </a:defRPr>
            </a:lvl1pPr>
          </a:lstStyle>
          <a:p>
            <a:pPr>
              <a:defRPr/>
            </a:pPr>
            <a:endParaRPr lang="en-US"/>
          </a:p>
        </p:txBody>
      </p:sp>
      <p:sp>
        <p:nvSpPr>
          <p:cNvPr id="70659" name="Rectangle 3"/>
          <p:cNvSpPr>
            <a:spLocks noGrp="1" noChangeArrowheads="1"/>
          </p:cNvSpPr>
          <p:nvPr>
            <p:ph type="dt" sz="quarter" idx="1"/>
          </p:nvPr>
        </p:nvSpPr>
        <p:spPr bwMode="auto">
          <a:xfrm>
            <a:off x="3965575" y="0"/>
            <a:ext cx="3032125" cy="463550"/>
          </a:xfrm>
          <a:prstGeom prst="rect">
            <a:avLst/>
          </a:prstGeom>
          <a:noFill/>
          <a:ln w="9525">
            <a:noFill/>
            <a:miter lim="800000"/>
            <a:headEnd/>
            <a:tailEnd/>
          </a:ln>
          <a:effectLst/>
        </p:spPr>
        <p:txBody>
          <a:bodyPr vert="horz" wrap="square" lIns="93024" tIns="46512" rIns="93024" bIns="46512" numCol="1" anchor="t" anchorCtr="0" compatLnSpc="1">
            <a:prstTxWarp prst="textNoShape">
              <a:avLst/>
            </a:prstTxWarp>
          </a:bodyPr>
          <a:lstStyle>
            <a:lvl1pPr algn="r" defTabSz="930275" eaLnBrk="0" hangingPunct="0">
              <a:defRPr sz="1200">
                <a:latin typeface="Times New Roman" pitchFamily="18" charset="0"/>
              </a:defRPr>
            </a:lvl1pPr>
          </a:lstStyle>
          <a:p>
            <a:pPr>
              <a:defRPr/>
            </a:pPr>
            <a:endParaRPr lang="en-US"/>
          </a:p>
        </p:txBody>
      </p:sp>
      <p:sp>
        <p:nvSpPr>
          <p:cNvPr id="70660" name="Rectangle 4"/>
          <p:cNvSpPr>
            <a:spLocks noGrp="1" noChangeArrowheads="1"/>
          </p:cNvSpPr>
          <p:nvPr>
            <p:ph type="ftr" sz="quarter" idx="2"/>
          </p:nvPr>
        </p:nvSpPr>
        <p:spPr bwMode="auto">
          <a:xfrm>
            <a:off x="0" y="8820150"/>
            <a:ext cx="3032125" cy="463550"/>
          </a:xfrm>
          <a:prstGeom prst="rect">
            <a:avLst/>
          </a:prstGeom>
          <a:noFill/>
          <a:ln w="9525">
            <a:noFill/>
            <a:miter lim="800000"/>
            <a:headEnd/>
            <a:tailEnd/>
          </a:ln>
          <a:effectLst/>
        </p:spPr>
        <p:txBody>
          <a:bodyPr vert="horz" wrap="square" lIns="93024" tIns="46512" rIns="93024" bIns="46512" numCol="1" anchor="b" anchorCtr="0" compatLnSpc="1">
            <a:prstTxWarp prst="textNoShape">
              <a:avLst/>
            </a:prstTxWarp>
          </a:bodyPr>
          <a:lstStyle>
            <a:lvl1pPr defTabSz="930275" eaLnBrk="0" hangingPunct="0">
              <a:defRPr sz="1200">
                <a:latin typeface="Times New Roman" pitchFamily="18" charset="0"/>
              </a:defRPr>
            </a:lvl1pPr>
          </a:lstStyle>
          <a:p>
            <a:pPr>
              <a:defRPr/>
            </a:pPr>
            <a:endParaRPr lang="en-US"/>
          </a:p>
        </p:txBody>
      </p:sp>
      <p:sp>
        <p:nvSpPr>
          <p:cNvPr id="70661" name="Rectangle 5"/>
          <p:cNvSpPr>
            <a:spLocks noGrp="1" noChangeArrowheads="1"/>
          </p:cNvSpPr>
          <p:nvPr>
            <p:ph type="sldNum" sz="quarter" idx="3"/>
          </p:nvPr>
        </p:nvSpPr>
        <p:spPr bwMode="auto">
          <a:xfrm>
            <a:off x="3965575" y="8820150"/>
            <a:ext cx="3032125" cy="463550"/>
          </a:xfrm>
          <a:prstGeom prst="rect">
            <a:avLst/>
          </a:prstGeom>
          <a:noFill/>
          <a:ln w="9525">
            <a:noFill/>
            <a:miter lim="800000"/>
            <a:headEnd/>
            <a:tailEnd/>
          </a:ln>
          <a:effectLst/>
        </p:spPr>
        <p:txBody>
          <a:bodyPr vert="horz" wrap="square" lIns="93024" tIns="46512" rIns="93024" bIns="46512" numCol="1" anchor="b" anchorCtr="0" compatLnSpc="1">
            <a:prstTxWarp prst="textNoShape">
              <a:avLst/>
            </a:prstTxWarp>
          </a:bodyPr>
          <a:lstStyle>
            <a:lvl1pPr algn="r" defTabSz="930275" eaLnBrk="0" hangingPunct="0">
              <a:defRPr sz="1200">
                <a:latin typeface="Times New Roman" pitchFamily="18" charset="0"/>
              </a:defRPr>
            </a:lvl1pPr>
          </a:lstStyle>
          <a:p>
            <a:pPr>
              <a:defRPr/>
            </a:pPr>
            <a:fld id="{6A1DB823-A464-414B-82D7-C15DBBC076BD}" type="slidenum">
              <a:rPr lang="en-US"/>
              <a:pPr>
                <a:defRPr/>
              </a:pPr>
              <a:t>‹#›</a:t>
            </a:fld>
            <a:endParaRPr lang="en-US"/>
          </a:p>
        </p:txBody>
      </p:sp>
    </p:spTree>
    <p:extLst>
      <p:ext uri="{BB962C8B-B14F-4D97-AF65-F5344CB8AC3E}">
        <p14:creationId xmlns:p14="http://schemas.microsoft.com/office/powerpoint/2010/main" val="39324315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6322" name="Rectangle 2"/>
          <p:cNvSpPr>
            <a:spLocks noGrp="1" noChangeArrowheads="1"/>
          </p:cNvSpPr>
          <p:nvPr>
            <p:ph type="hdr" sz="quarter"/>
          </p:nvPr>
        </p:nvSpPr>
        <p:spPr bwMode="auto">
          <a:xfrm>
            <a:off x="0" y="0"/>
            <a:ext cx="3032125" cy="463550"/>
          </a:xfrm>
          <a:prstGeom prst="rect">
            <a:avLst/>
          </a:prstGeom>
          <a:noFill/>
          <a:ln w="9525">
            <a:noFill/>
            <a:miter lim="800000"/>
            <a:headEnd/>
            <a:tailEnd/>
          </a:ln>
          <a:effectLst/>
        </p:spPr>
        <p:txBody>
          <a:bodyPr vert="horz" wrap="square" lIns="93024" tIns="46512" rIns="93024" bIns="46512" numCol="1" anchor="t" anchorCtr="0" compatLnSpc="1">
            <a:prstTxWarp prst="textNoShape">
              <a:avLst/>
            </a:prstTxWarp>
          </a:bodyPr>
          <a:lstStyle>
            <a:lvl1pPr defTabSz="930275" eaLnBrk="0" hangingPunct="0">
              <a:defRPr sz="1200">
                <a:latin typeface="Times New Roman" pitchFamily="18" charset="0"/>
              </a:defRPr>
            </a:lvl1pPr>
          </a:lstStyle>
          <a:p>
            <a:pPr>
              <a:defRPr/>
            </a:pPr>
            <a:endParaRPr lang="en-US"/>
          </a:p>
        </p:txBody>
      </p:sp>
      <p:sp>
        <p:nvSpPr>
          <p:cNvPr id="56323" name="Rectangle 3"/>
          <p:cNvSpPr>
            <a:spLocks noGrp="1" noChangeArrowheads="1"/>
          </p:cNvSpPr>
          <p:nvPr>
            <p:ph type="dt" idx="1"/>
          </p:nvPr>
        </p:nvSpPr>
        <p:spPr bwMode="auto">
          <a:xfrm>
            <a:off x="3965575" y="0"/>
            <a:ext cx="3032125" cy="463550"/>
          </a:xfrm>
          <a:prstGeom prst="rect">
            <a:avLst/>
          </a:prstGeom>
          <a:noFill/>
          <a:ln w="9525">
            <a:noFill/>
            <a:miter lim="800000"/>
            <a:headEnd/>
            <a:tailEnd/>
          </a:ln>
          <a:effectLst/>
        </p:spPr>
        <p:txBody>
          <a:bodyPr vert="horz" wrap="square" lIns="93024" tIns="46512" rIns="93024" bIns="46512" numCol="1" anchor="t" anchorCtr="0" compatLnSpc="1">
            <a:prstTxWarp prst="textNoShape">
              <a:avLst/>
            </a:prstTxWarp>
          </a:bodyPr>
          <a:lstStyle>
            <a:lvl1pPr algn="r" defTabSz="930275" eaLnBrk="0" hangingPunct="0">
              <a:defRPr sz="1200">
                <a:latin typeface="Times New Roman" pitchFamily="18" charset="0"/>
              </a:defRPr>
            </a:lvl1pPr>
          </a:lstStyle>
          <a:p>
            <a:pPr>
              <a:defRPr/>
            </a:pPr>
            <a:endParaRPr lang="en-US"/>
          </a:p>
        </p:txBody>
      </p:sp>
      <p:sp>
        <p:nvSpPr>
          <p:cNvPr id="30724" name="Rectangle 4"/>
          <p:cNvSpPr>
            <a:spLocks noGrp="1" noRot="1" noChangeAspect="1" noChangeArrowheads="1" noTextEdit="1"/>
          </p:cNvSpPr>
          <p:nvPr>
            <p:ph type="sldImg" idx="2"/>
          </p:nvPr>
        </p:nvSpPr>
        <p:spPr bwMode="auto">
          <a:xfrm>
            <a:off x="1177925" y="695325"/>
            <a:ext cx="4641850" cy="3481388"/>
          </a:xfrm>
          <a:prstGeom prst="rect">
            <a:avLst/>
          </a:prstGeom>
          <a:noFill/>
          <a:ln w="9525">
            <a:solidFill>
              <a:srgbClr val="000000"/>
            </a:solidFill>
            <a:miter lim="800000"/>
            <a:headEnd/>
            <a:tailEnd/>
          </a:ln>
        </p:spPr>
      </p:sp>
      <p:sp>
        <p:nvSpPr>
          <p:cNvPr id="56325" name="Rectangle 5"/>
          <p:cNvSpPr>
            <a:spLocks noGrp="1" noChangeArrowheads="1"/>
          </p:cNvSpPr>
          <p:nvPr>
            <p:ph type="body" sz="quarter" idx="3"/>
          </p:nvPr>
        </p:nvSpPr>
        <p:spPr bwMode="auto">
          <a:xfrm>
            <a:off x="933450" y="4408488"/>
            <a:ext cx="5130800" cy="4179887"/>
          </a:xfrm>
          <a:prstGeom prst="rect">
            <a:avLst/>
          </a:prstGeom>
          <a:noFill/>
          <a:ln w="9525">
            <a:noFill/>
            <a:miter lim="800000"/>
            <a:headEnd/>
            <a:tailEnd/>
          </a:ln>
          <a:effectLst/>
        </p:spPr>
        <p:txBody>
          <a:bodyPr vert="horz" wrap="square" lIns="93024" tIns="46512" rIns="93024" bIns="46512" numCol="1" anchor="t" anchorCtr="0" compatLnSpc="1">
            <a:prstTxWarp prst="textNoShape">
              <a:avLst/>
            </a:prstTxWarp>
          </a:bodyPr>
          <a:lstStyle/>
          <a:p>
            <a:pPr lvl="0"/>
            <a:r>
              <a:rPr lang="en-US" noProof="0"/>
              <a:t>Click to edit Master text styles</a:t>
            </a:r>
          </a:p>
          <a:p>
            <a:pPr lvl="0"/>
            <a:r>
              <a:rPr lang="en-US" noProof="0"/>
              <a:t>Second level</a:t>
            </a:r>
          </a:p>
          <a:p>
            <a:pPr lvl="0"/>
            <a:r>
              <a:rPr lang="en-US" noProof="0"/>
              <a:t>Third level</a:t>
            </a:r>
          </a:p>
          <a:p>
            <a:pPr lvl="0"/>
            <a:r>
              <a:rPr lang="en-US" noProof="0"/>
              <a:t>Fourth level</a:t>
            </a:r>
          </a:p>
          <a:p>
            <a:pPr lvl="0"/>
            <a:r>
              <a:rPr lang="en-US" noProof="0"/>
              <a:t>Fifth level</a:t>
            </a:r>
          </a:p>
        </p:txBody>
      </p:sp>
      <p:sp>
        <p:nvSpPr>
          <p:cNvPr id="56326" name="Rectangle 6"/>
          <p:cNvSpPr>
            <a:spLocks noGrp="1" noChangeArrowheads="1"/>
          </p:cNvSpPr>
          <p:nvPr>
            <p:ph type="ftr" sz="quarter" idx="4"/>
          </p:nvPr>
        </p:nvSpPr>
        <p:spPr bwMode="auto">
          <a:xfrm>
            <a:off x="0" y="8820150"/>
            <a:ext cx="3032125" cy="463550"/>
          </a:xfrm>
          <a:prstGeom prst="rect">
            <a:avLst/>
          </a:prstGeom>
          <a:noFill/>
          <a:ln w="9525">
            <a:noFill/>
            <a:miter lim="800000"/>
            <a:headEnd/>
            <a:tailEnd/>
          </a:ln>
          <a:effectLst/>
        </p:spPr>
        <p:txBody>
          <a:bodyPr vert="horz" wrap="square" lIns="93024" tIns="46512" rIns="93024" bIns="46512" numCol="1" anchor="b" anchorCtr="0" compatLnSpc="1">
            <a:prstTxWarp prst="textNoShape">
              <a:avLst/>
            </a:prstTxWarp>
          </a:bodyPr>
          <a:lstStyle>
            <a:lvl1pPr defTabSz="930275" eaLnBrk="0" hangingPunct="0">
              <a:defRPr sz="1200">
                <a:latin typeface="Times New Roman" pitchFamily="18" charset="0"/>
              </a:defRPr>
            </a:lvl1pPr>
          </a:lstStyle>
          <a:p>
            <a:pPr>
              <a:defRPr/>
            </a:pPr>
            <a:endParaRPr lang="en-US"/>
          </a:p>
        </p:txBody>
      </p:sp>
      <p:sp>
        <p:nvSpPr>
          <p:cNvPr id="56327" name="Rectangle 7"/>
          <p:cNvSpPr>
            <a:spLocks noGrp="1" noChangeArrowheads="1"/>
          </p:cNvSpPr>
          <p:nvPr>
            <p:ph type="sldNum" sz="quarter" idx="5"/>
          </p:nvPr>
        </p:nvSpPr>
        <p:spPr bwMode="auto">
          <a:xfrm>
            <a:off x="3965575" y="8820150"/>
            <a:ext cx="3032125" cy="463550"/>
          </a:xfrm>
          <a:prstGeom prst="rect">
            <a:avLst/>
          </a:prstGeom>
          <a:noFill/>
          <a:ln w="9525">
            <a:noFill/>
            <a:miter lim="800000"/>
            <a:headEnd/>
            <a:tailEnd/>
          </a:ln>
          <a:effectLst/>
        </p:spPr>
        <p:txBody>
          <a:bodyPr vert="horz" wrap="square" lIns="93024" tIns="46512" rIns="93024" bIns="46512" numCol="1" anchor="b" anchorCtr="0" compatLnSpc="1">
            <a:prstTxWarp prst="textNoShape">
              <a:avLst/>
            </a:prstTxWarp>
          </a:bodyPr>
          <a:lstStyle>
            <a:lvl1pPr algn="r" defTabSz="930275" eaLnBrk="0" hangingPunct="0">
              <a:defRPr sz="1200">
                <a:latin typeface="Times New Roman" pitchFamily="18" charset="0"/>
              </a:defRPr>
            </a:lvl1pPr>
          </a:lstStyle>
          <a:p>
            <a:pPr>
              <a:defRPr/>
            </a:pPr>
            <a:fld id="{C70C355C-2328-4479-ABB4-AD68CCFE1B2F}" type="slidenum">
              <a:rPr lang="en-US"/>
              <a:pPr>
                <a:defRPr/>
              </a:pPr>
              <a:t>‹#›</a:t>
            </a:fld>
            <a:endParaRPr lang="en-US"/>
          </a:p>
        </p:txBody>
      </p:sp>
    </p:spTree>
    <p:extLst>
      <p:ext uri="{BB962C8B-B14F-4D97-AF65-F5344CB8AC3E}">
        <p14:creationId xmlns:p14="http://schemas.microsoft.com/office/powerpoint/2010/main" val="12105625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742950" indent="-28575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11430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6002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20574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3024" tIns="46512" rIns="93024" bIns="46512" anchor="b"/>
          <a:lstStyle/>
          <a:p>
            <a:pPr algn="r" defTabSz="930275" eaLnBrk="0" hangingPunct="0"/>
            <a:fld id="{9784616F-6915-4CFB-850F-0797E9238D48}" type="slidenum">
              <a:rPr lang="en-US" sz="1200">
                <a:latin typeface="Times New Roman" pitchFamily="18" charset="0"/>
              </a:rPr>
              <a:pPr algn="r" defTabSz="930275" eaLnBrk="0" hangingPunct="0"/>
              <a:t>1</a:t>
            </a:fld>
            <a:endParaRPr lang="en-US" sz="1200">
              <a:latin typeface="Times New Roman" pitchFamily="18" charset="0"/>
            </a:endParaRPr>
          </a:p>
        </p:txBody>
      </p:sp>
      <p:sp>
        <p:nvSpPr>
          <p:cNvPr id="31747" name="Rectangle 1026"/>
          <p:cNvSpPr>
            <a:spLocks noGrp="1" noRot="1" noChangeAspect="1" noChangeArrowheads="1" noTextEdit="1"/>
          </p:cNvSpPr>
          <p:nvPr>
            <p:ph type="sldImg"/>
          </p:nvPr>
        </p:nvSpPr>
        <p:spPr>
          <a:ln/>
        </p:spPr>
      </p:sp>
      <p:sp>
        <p:nvSpPr>
          <p:cNvPr id="31748" name="Rectangle 1027"/>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1362106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3024" tIns="46512" rIns="93024" bIns="46512" anchor="b"/>
          <a:lstStyle/>
          <a:p>
            <a:pPr algn="r" defTabSz="930275" eaLnBrk="0" hangingPunct="0"/>
            <a:fld id="{E99DFA46-266D-4AF8-8D40-F0FB87B92393}" type="slidenum">
              <a:rPr lang="en-US" sz="1200">
                <a:latin typeface="Times New Roman" pitchFamily="18" charset="0"/>
              </a:rPr>
              <a:pPr algn="r" defTabSz="930275" eaLnBrk="0" hangingPunct="0"/>
              <a:t>10</a:t>
            </a:fld>
            <a:endParaRPr lang="en-US" sz="1200">
              <a:latin typeface="Times New Roman" pitchFamily="18" charset="0"/>
            </a:endParaRPr>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r>
              <a:rPr lang="en-US" dirty="0"/>
              <a:t>A taxpayer can defer a gain caused by an involuntary conversion.  The most common involuntary conversion happens when insurance proceeds for a casualty (fire, storm, etc.) exceed the basis of the property.  </a:t>
            </a:r>
          </a:p>
        </p:txBody>
      </p:sp>
    </p:spTree>
    <p:extLst>
      <p:ext uri="{BB962C8B-B14F-4D97-AF65-F5344CB8AC3E}">
        <p14:creationId xmlns:p14="http://schemas.microsoft.com/office/powerpoint/2010/main" val="54665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3024" tIns="46512" rIns="93024" bIns="46512" anchor="b"/>
          <a:lstStyle/>
          <a:p>
            <a:pPr algn="r" defTabSz="930275" eaLnBrk="0" hangingPunct="0"/>
            <a:fld id="{3B8ECB86-6B17-444F-A5B9-5975E19AB7BE}" type="slidenum">
              <a:rPr lang="en-US" sz="1200">
                <a:latin typeface="Times New Roman" pitchFamily="18" charset="0"/>
              </a:rPr>
              <a:pPr algn="r" defTabSz="930275" eaLnBrk="0" hangingPunct="0"/>
              <a:t>11</a:t>
            </a:fld>
            <a:endParaRPr lang="en-US" sz="1200">
              <a:latin typeface="Times New Roman" pitchFamily="18" charset="0"/>
            </a:endParaRPr>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p:spPr>
        <p:txBody>
          <a:bodyPr/>
          <a:lstStyle/>
          <a:p>
            <a:r>
              <a:rPr lang="en-US"/>
              <a:t>Just like like-kind exchanges, there is a limited amount of time to replace property that has been involuntarily converted.  </a:t>
            </a:r>
          </a:p>
        </p:txBody>
      </p:sp>
    </p:spTree>
    <p:extLst>
      <p:ext uri="{BB962C8B-B14F-4D97-AF65-F5344CB8AC3E}">
        <p14:creationId xmlns:p14="http://schemas.microsoft.com/office/powerpoint/2010/main" val="4612257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3024" tIns="46512" rIns="93024" bIns="46512" anchor="b"/>
          <a:lstStyle/>
          <a:p>
            <a:pPr algn="r" defTabSz="930275" eaLnBrk="0" hangingPunct="0"/>
            <a:fld id="{93DA8FC2-73C3-49A1-919F-D750BC7B4551}" type="slidenum">
              <a:rPr lang="en-US" sz="1200">
                <a:latin typeface="Times New Roman" pitchFamily="18" charset="0"/>
              </a:rPr>
              <a:pPr algn="r" defTabSz="930275" eaLnBrk="0" hangingPunct="0"/>
              <a:t>12</a:t>
            </a:fld>
            <a:endParaRPr lang="en-US" sz="1200">
              <a:latin typeface="Times New Roman" pitchFamily="18" charset="0"/>
            </a:endParaRPr>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r>
              <a:rPr lang="en-US"/>
              <a:t>Typically, the basis of the replacement property is the basis of the old property less any money not used to replace the property plus any gain that was recognized. </a:t>
            </a:r>
          </a:p>
        </p:txBody>
      </p:sp>
    </p:spTree>
    <p:extLst>
      <p:ext uri="{BB962C8B-B14F-4D97-AF65-F5344CB8AC3E}">
        <p14:creationId xmlns:p14="http://schemas.microsoft.com/office/powerpoint/2010/main" val="3764107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3024" tIns="46512" rIns="93024" bIns="46512" anchor="b"/>
          <a:lstStyle/>
          <a:p>
            <a:pPr algn="r" defTabSz="930275" eaLnBrk="0" hangingPunct="0"/>
            <a:fld id="{FB25BA65-8339-4265-8442-F875C21A2E02}" type="slidenum">
              <a:rPr lang="en-US" sz="1200">
                <a:latin typeface="Times New Roman" pitchFamily="18" charset="0"/>
              </a:rPr>
              <a:pPr algn="r" defTabSz="930275" eaLnBrk="0" hangingPunct="0"/>
              <a:t>13</a:t>
            </a:fld>
            <a:endParaRPr lang="en-US" sz="1200">
              <a:latin typeface="Times New Roman" pitchFamily="18" charset="0"/>
            </a:endParaRPr>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4909498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3024" tIns="46512" rIns="93024" bIns="46512" anchor="b"/>
          <a:lstStyle/>
          <a:p>
            <a:pPr algn="r" defTabSz="930275" eaLnBrk="0" hangingPunct="0"/>
            <a:fld id="{8A278282-E090-40A0-991C-2FE2CD9AECBE}" type="slidenum">
              <a:rPr lang="en-US" sz="1200">
                <a:latin typeface="Times New Roman" pitchFamily="18" charset="0"/>
              </a:rPr>
              <a:pPr algn="r" defTabSz="930275" eaLnBrk="0" hangingPunct="0"/>
              <a:t>14</a:t>
            </a:fld>
            <a:endParaRPr lang="en-US" sz="1200">
              <a:latin typeface="Times New Roman" pitchFamily="18" charset="0"/>
            </a:endParaRPr>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1741116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3024" tIns="46512" rIns="93024" bIns="46512" anchor="b"/>
          <a:lstStyle/>
          <a:p>
            <a:pPr algn="r" defTabSz="930275" eaLnBrk="0" hangingPunct="0"/>
            <a:fld id="{7068C908-CCAE-4E44-8869-F05E32CDBCD9}" type="slidenum">
              <a:rPr lang="en-US" sz="1200">
                <a:latin typeface="Times New Roman" pitchFamily="18" charset="0"/>
              </a:rPr>
              <a:pPr algn="r" defTabSz="930275" eaLnBrk="0" hangingPunct="0"/>
              <a:t>15</a:t>
            </a:fld>
            <a:endParaRPr lang="en-US" sz="1200">
              <a:latin typeface="Times New Roman" pitchFamily="18" charset="0"/>
            </a:endParaRPr>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r>
              <a:rPr lang="en-US"/>
              <a:t>The installment sale method allows the taxpayer to spread the gain of a property sale over several years if the receipt of the sales price is collected over several years. </a:t>
            </a:r>
          </a:p>
        </p:txBody>
      </p:sp>
    </p:spTree>
    <p:extLst>
      <p:ext uri="{BB962C8B-B14F-4D97-AF65-F5344CB8AC3E}">
        <p14:creationId xmlns:p14="http://schemas.microsoft.com/office/powerpoint/2010/main" val="36996540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3024" tIns="46512" rIns="93024" bIns="46512" anchor="b"/>
          <a:lstStyle/>
          <a:p>
            <a:pPr algn="r" defTabSz="930275" eaLnBrk="0" hangingPunct="0"/>
            <a:fld id="{8B069D24-D0F0-457C-A236-CA33EABC27D1}" type="slidenum">
              <a:rPr lang="en-US" sz="1200">
                <a:latin typeface="Times New Roman" pitchFamily="18" charset="0"/>
              </a:rPr>
              <a:pPr algn="r" defTabSz="930275" eaLnBrk="0" hangingPunct="0"/>
              <a:t>16</a:t>
            </a:fld>
            <a:endParaRPr lang="en-US" sz="1200">
              <a:latin typeface="Times New Roman" pitchFamily="18" charset="0"/>
            </a:endParaRPr>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r>
              <a:rPr lang="en-US"/>
              <a:t>One important aspect of installment sales is that these rules do not apply to dealers.  Also, the installment sales cannot be used on sales of publicly traded stock.  </a:t>
            </a:r>
          </a:p>
        </p:txBody>
      </p:sp>
    </p:spTree>
    <p:extLst>
      <p:ext uri="{BB962C8B-B14F-4D97-AF65-F5344CB8AC3E}">
        <p14:creationId xmlns:p14="http://schemas.microsoft.com/office/powerpoint/2010/main" val="19662870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3024" tIns="46512" rIns="93024" bIns="46512" anchor="b"/>
          <a:lstStyle/>
          <a:p>
            <a:pPr algn="r" defTabSz="930275" eaLnBrk="0" hangingPunct="0"/>
            <a:fld id="{7822AD25-81D6-4998-BAFE-E6F663599D5D}" type="slidenum">
              <a:rPr lang="en-US" sz="1200">
                <a:latin typeface="Times New Roman" pitchFamily="18" charset="0"/>
              </a:rPr>
              <a:pPr algn="r" defTabSz="930275" eaLnBrk="0" hangingPunct="0"/>
              <a:t>17</a:t>
            </a:fld>
            <a:endParaRPr lang="en-US" sz="1200">
              <a:latin typeface="Times New Roman" pitchFamily="18" charset="0"/>
            </a:endParaRPr>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6106942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3024" tIns="46512" rIns="93024" bIns="46512" anchor="b"/>
          <a:lstStyle/>
          <a:p>
            <a:pPr algn="r" defTabSz="930275" eaLnBrk="0" hangingPunct="0"/>
            <a:fld id="{D4E7D493-B627-4CEB-89D8-81CCDDFBE2FC}" type="slidenum">
              <a:rPr lang="en-US" sz="1200">
                <a:latin typeface="Times New Roman" pitchFamily="18" charset="0"/>
              </a:rPr>
              <a:pPr algn="r" defTabSz="930275" eaLnBrk="0" hangingPunct="0"/>
              <a:t>18</a:t>
            </a:fld>
            <a:endParaRPr lang="en-US" sz="1200">
              <a:latin typeface="Times New Roman" pitchFamily="18" charset="0"/>
            </a:endParaRPr>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9120674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3024" tIns="46512" rIns="93024" bIns="46512" anchor="b"/>
          <a:lstStyle/>
          <a:p>
            <a:pPr algn="r" defTabSz="930275" eaLnBrk="0" hangingPunct="0"/>
            <a:fld id="{21865BAD-E80B-4182-AE60-E76FD0AD490C}" type="slidenum">
              <a:rPr lang="en-US" sz="1200">
                <a:latin typeface="Times New Roman" pitchFamily="18" charset="0"/>
              </a:rPr>
              <a:pPr algn="r" defTabSz="930275" eaLnBrk="0" hangingPunct="0"/>
              <a:t>19</a:t>
            </a:fld>
            <a:endParaRPr lang="en-US" sz="1200">
              <a:latin typeface="Times New Roman" pitchFamily="18" charset="0"/>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r>
              <a:rPr lang="en-US"/>
              <a:t>Most gains on the sale of  personal residences are now completely excluded from tax.  For married taxpayers, the maximum gain that can be excluded is $500,000.  </a:t>
            </a:r>
          </a:p>
        </p:txBody>
      </p:sp>
    </p:spTree>
    <p:extLst>
      <p:ext uri="{BB962C8B-B14F-4D97-AF65-F5344CB8AC3E}">
        <p14:creationId xmlns:p14="http://schemas.microsoft.com/office/powerpoint/2010/main" val="19531453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3024" tIns="46512" rIns="93024" bIns="46512" anchor="b"/>
          <a:lstStyle/>
          <a:p>
            <a:pPr algn="r" defTabSz="930275" eaLnBrk="0" hangingPunct="0"/>
            <a:fld id="{86BC5723-A923-43C6-9F28-52B8632C937F}" type="slidenum">
              <a:rPr lang="en-US" sz="1200">
                <a:latin typeface="Times New Roman" pitchFamily="18" charset="0"/>
              </a:rPr>
              <a:pPr algn="r" defTabSz="930275" eaLnBrk="0" hangingPunct="0"/>
              <a:t>2</a:t>
            </a:fld>
            <a:endParaRPr lang="en-US" sz="1200">
              <a:latin typeface="Times New Roman" pitchFamily="18" charset="0"/>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r>
              <a:rPr lang="en-US"/>
              <a:t>The like-kind exchange rules are not elective.  If the three criteria are met, the exchange rules must be used.</a:t>
            </a:r>
          </a:p>
        </p:txBody>
      </p:sp>
    </p:spTree>
    <p:extLst>
      <p:ext uri="{BB962C8B-B14F-4D97-AF65-F5344CB8AC3E}">
        <p14:creationId xmlns:p14="http://schemas.microsoft.com/office/powerpoint/2010/main" val="912099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3024" tIns="46512" rIns="93024" bIns="46512" anchor="b"/>
          <a:lstStyle/>
          <a:p>
            <a:pPr algn="r" defTabSz="930275" eaLnBrk="0" hangingPunct="0"/>
            <a:fld id="{28B5DC05-00DD-4DA7-8CC1-C9B2759B52A5}" type="slidenum">
              <a:rPr lang="en-US" sz="1200">
                <a:latin typeface="Times New Roman" pitchFamily="18" charset="0"/>
              </a:rPr>
              <a:pPr algn="r" defTabSz="930275" eaLnBrk="0" hangingPunct="0"/>
              <a:t>20</a:t>
            </a:fld>
            <a:endParaRPr lang="en-US" sz="1200">
              <a:latin typeface="Times New Roman" pitchFamily="18" charset="0"/>
            </a:endParaRPr>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r>
              <a:rPr lang="en-US"/>
              <a:t>Typically, a taxpayer can exclude the gain from a sale of a personal residence every two years.  The taxpayer must pass the ownership and use tests.  </a:t>
            </a:r>
          </a:p>
        </p:txBody>
      </p:sp>
    </p:spTree>
    <p:extLst>
      <p:ext uri="{BB962C8B-B14F-4D97-AF65-F5344CB8AC3E}">
        <p14:creationId xmlns:p14="http://schemas.microsoft.com/office/powerpoint/2010/main" val="553277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3024" tIns="46512" rIns="93024" bIns="46512" anchor="b"/>
          <a:lstStyle/>
          <a:p>
            <a:pPr algn="r" defTabSz="930275" eaLnBrk="0" hangingPunct="0"/>
            <a:fld id="{1D1E75F4-B2F1-41D4-B3B5-299005775AD6}" type="slidenum">
              <a:rPr lang="en-US" sz="1200">
                <a:latin typeface="Times New Roman" pitchFamily="18" charset="0"/>
              </a:rPr>
              <a:pPr algn="r" defTabSz="930275" eaLnBrk="0" hangingPunct="0"/>
              <a:t>21</a:t>
            </a:fld>
            <a:endParaRPr lang="en-US" sz="1200">
              <a:latin typeface="Times New Roman" pitchFamily="18" charset="0"/>
            </a:endParaRPr>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r>
              <a:rPr lang="en-US"/>
              <a:t>In special situations, a reduced exclusion is available for a second sale within two years if the sale is caused by health or employment reasons.  </a:t>
            </a:r>
          </a:p>
        </p:txBody>
      </p:sp>
    </p:spTree>
    <p:extLst>
      <p:ext uri="{BB962C8B-B14F-4D97-AF65-F5344CB8AC3E}">
        <p14:creationId xmlns:p14="http://schemas.microsoft.com/office/powerpoint/2010/main" val="27284358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3024" tIns="46512" rIns="93024" bIns="46512" anchor="b"/>
          <a:lstStyle/>
          <a:p>
            <a:pPr algn="r" defTabSz="930275" eaLnBrk="0" hangingPunct="0"/>
            <a:fld id="{11CD8DB3-D44E-4DDD-AC83-0B8B10F71A78}" type="slidenum">
              <a:rPr lang="en-US" sz="1200">
                <a:latin typeface="Times New Roman" pitchFamily="18" charset="0"/>
              </a:rPr>
              <a:pPr algn="r" defTabSz="930275" eaLnBrk="0" hangingPunct="0"/>
              <a:t>22</a:t>
            </a:fld>
            <a:endParaRPr lang="en-US" sz="1200">
              <a:latin typeface="Times New Roman" pitchFamily="18" charset="0"/>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3202456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3024" tIns="46512" rIns="93024" bIns="46512" anchor="b"/>
          <a:lstStyle/>
          <a:p>
            <a:pPr algn="r" defTabSz="930275" eaLnBrk="0" hangingPunct="0"/>
            <a:fld id="{4698C797-F9B6-40E7-A17B-27D0E0ACF623}" type="slidenum">
              <a:rPr lang="en-US" sz="1200">
                <a:latin typeface="Times New Roman" pitchFamily="18" charset="0"/>
              </a:rPr>
              <a:pPr algn="r" defTabSz="930275" eaLnBrk="0" hangingPunct="0"/>
              <a:t>23</a:t>
            </a:fld>
            <a:endParaRPr lang="en-US" sz="1200">
              <a:latin typeface="Times New Roman" pitchFamily="18" charset="0"/>
            </a:endParaRPr>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5750292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3024" tIns="46512" rIns="93024" bIns="46512" anchor="b"/>
          <a:lstStyle/>
          <a:p>
            <a:pPr algn="r" defTabSz="930275" eaLnBrk="0" hangingPunct="0"/>
            <a:fld id="{DC0F6C8F-38FB-4EBA-ABD9-4FAA50052A28}" type="slidenum">
              <a:rPr lang="en-US" sz="1200">
                <a:latin typeface="Times New Roman" pitchFamily="18" charset="0"/>
              </a:rPr>
              <a:pPr algn="r" defTabSz="930275" eaLnBrk="0" hangingPunct="0"/>
              <a:t>24</a:t>
            </a:fld>
            <a:endParaRPr lang="en-US" sz="1200">
              <a:latin typeface="Times New Roman" pitchFamily="18" charset="0"/>
            </a:endParaRPr>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42652760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3024" tIns="46512" rIns="93024" bIns="46512" anchor="b"/>
          <a:lstStyle/>
          <a:p>
            <a:pPr algn="r" defTabSz="930275" eaLnBrk="0" hangingPunct="0"/>
            <a:fld id="{CADD4973-9FB6-433F-9A00-AC6F7AF03D6F}" type="slidenum">
              <a:rPr lang="en-US" sz="1200">
                <a:latin typeface="Times New Roman" pitchFamily="18" charset="0"/>
              </a:rPr>
              <a:pPr algn="r" defTabSz="930275" eaLnBrk="0" hangingPunct="0"/>
              <a:t>25</a:t>
            </a:fld>
            <a:endParaRPr lang="en-US" sz="1200">
              <a:latin typeface="Times New Roman" pitchFamily="18" charset="0"/>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r>
              <a:rPr lang="en-US" dirty="0"/>
              <a:t>Wash sale rules disallow a tax loss where the ownership of a company via stock did not actually change.  If a taxpayer sells a stock for a loss on December 31 and then repurchases the same stock within 30 days, the loss is not allowed in the December tax year. </a:t>
            </a:r>
          </a:p>
        </p:txBody>
      </p:sp>
    </p:spTree>
    <p:extLst>
      <p:ext uri="{BB962C8B-B14F-4D97-AF65-F5344CB8AC3E}">
        <p14:creationId xmlns:p14="http://schemas.microsoft.com/office/powerpoint/2010/main" val="24728973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3024" tIns="46512" rIns="93024" bIns="46512" anchor="b"/>
          <a:lstStyle/>
          <a:p>
            <a:pPr algn="r" defTabSz="930275" eaLnBrk="0" hangingPunct="0"/>
            <a:fld id="{72CE1B82-6729-44B8-96C3-048BFCEB1F1C}" type="slidenum">
              <a:rPr lang="en-US" sz="1200">
                <a:latin typeface="Times New Roman" pitchFamily="18" charset="0"/>
              </a:rPr>
              <a:pPr algn="r" defTabSz="930275" eaLnBrk="0" hangingPunct="0"/>
              <a:t>26</a:t>
            </a:fld>
            <a:endParaRPr lang="en-US" sz="1200">
              <a:latin typeface="Times New Roman" pitchFamily="18" charset="0"/>
            </a:endParaRPr>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5079572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3024" tIns="46512" rIns="93024" bIns="46512" anchor="b"/>
          <a:lstStyle/>
          <a:p>
            <a:pPr algn="r" defTabSz="930275" eaLnBrk="0" hangingPunct="0"/>
            <a:fld id="{B79C41E3-E467-49A2-ABE8-E155EC8AF811}" type="slidenum">
              <a:rPr lang="en-US" sz="1200">
                <a:latin typeface="Times New Roman" pitchFamily="18" charset="0"/>
              </a:rPr>
              <a:pPr algn="r" defTabSz="930275" eaLnBrk="0" hangingPunct="0"/>
              <a:t>27</a:t>
            </a:fld>
            <a:endParaRPr lang="en-US" sz="1200">
              <a:latin typeface="Times New Roman" pitchFamily="18" charset="0"/>
            </a:endParaRPr>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9451585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3024" tIns="46512" rIns="93024" bIns="46512" anchor="b"/>
          <a:lstStyle/>
          <a:p>
            <a:pPr algn="r" defTabSz="930275" eaLnBrk="0" hangingPunct="0"/>
            <a:fld id="{145A3BE7-79D5-49DE-A1D1-66FA2027B245}" type="slidenum">
              <a:rPr lang="en-US" sz="1200">
                <a:latin typeface="Times New Roman" pitchFamily="18" charset="0"/>
              </a:rPr>
              <a:pPr algn="r" defTabSz="930275" eaLnBrk="0" hangingPunct="0"/>
              <a:t>3</a:t>
            </a:fld>
            <a:endParaRPr lang="en-US" sz="1200">
              <a:latin typeface="Times New Roman" pitchFamily="18" charset="0"/>
            </a:endParaRPr>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r>
              <a:rPr lang="en-US" dirty="0"/>
              <a:t>Dealers in a product (e.g., a real estate broker) can never exclude gains by using the like-kind rules.  </a:t>
            </a:r>
          </a:p>
        </p:txBody>
      </p:sp>
    </p:spTree>
    <p:extLst>
      <p:ext uri="{BB962C8B-B14F-4D97-AF65-F5344CB8AC3E}">
        <p14:creationId xmlns:p14="http://schemas.microsoft.com/office/powerpoint/2010/main" val="41357510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3024" tIns="46512" rIns="93024" bIns="46512" anchor="b"/>
          <a:lstStyle/>
          <a:p>
            <a:pPr algn="r" defTabSz="930275" eaLnBrk="0" hangingPunct="0"/>
            <a:fld id="{7564ED7E-E07A-4029-9D66-76C9F4C9E84C}" type="slidenum">
              <a:rPr lang="en-US" sz="1200">
                <a:latin typeface="Times New Roman" pitchFamily="18" charset="0"/>
              </a:rPr>
              <a:pPr algn="r" defTabSz="930275" eaLnBrk="0" hangingPunct="0"/>
              <a:t>4</a:t>
            </a:fld>
            <a:endParaRPr lang="en-US" sz="1200">
              <a:latin typeface="Times New Roman" pitchFamily="18" charset="0"/>
            </a:endParaRPr>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r>
              <a:rPr lang="en-US"/>
              <a:t>A like-kind asset does not have to be an exact duplicate to qualify as a like-kind exchange.  “Boot” property is any property given or received in addition to the like-kind asset – usually cash. </a:t>
            </a:r>
          </a:p>
        </p:txBody>
      </p:sp>
    </p:spTree>
    <p:extLst>
      <p:ext uri="{BB962C8B-B14F-4D97-AF65-F5344CB8AC3E}">
        <p14:creationId xmlns:p14="http://schemas.microsoft.com/office/powerpoint/2010/main" val="36985999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3024" tIns="46512" rIns="93024" bIns="46512" anchor="b"/>
          <a:lstStyle/>
          <a:p>
            <a:pPr algn="r" defTabSz="930275" eaLnBrk="0" hangingPunct="0"/>
            <a:fld id="{71DF191A-99B6-4AC1-A351-DD91229E1178}" type="slidenum">
              <a:rPr lang="en-US" sz="1200">
                <a:latin typeface="Times New Roman" pitchFamily="18" charset="0"/>
              </a:rPr>
              <a:pPr algn="r" defTabSz="930275" eaLnBrk="0" hangingPunct="0"/>
              <a:t>5</a:t>
            </a:fld>
            <a:endParaRPr lang="en-US" sz="1200">
              <a:latin typeface="Times New Roman" pitchFamily="18" charset="0"/>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r>
              <a:rPr lang="en-US"/>
              <a:t>With like-kind exchanges, gain is recognized to the lesser of the realized gain or the boot received.  Giving of boot does not trigger gain recognition.  </a:t>
            </a:r>
          </a:p>
        </p:txBody>
      </p:sp>
    </p:spTree>
    <p:extLst>
      <p:ext uri="{BB962C8B-B14F-4D97-AF65-F5344CB8AC3E}">
        <p14:creationId xmlns:p14="http://schemas.microsoft.com/office/powerpoint/2010/main" val="18125881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3024" tIns="46512" rIns="93024" bIns="46512" anchor="b"/>
          <a:lstStyle/>
          <a:p>
            <a:pPr algn="r" defTabSz="930275" eaLnBrk="0" hangingPunct="0"/>
            <a:fld id="{002093EA-8A6D-4321-87EB-AE63E645339C}" type="slidenum">
              <a:rPr lang="en-US" sz="1200">
                <a:latin typeface="Times New Roman" pitchFamily="18" charset="0"/>
              </a:rPr>
              <a:pPr algn="r" defTabSz="930275" eaLnBrk="0" hangingPunct="0"/>
              <a:t>6</a:t>
            </a:fld>
            <a:endParaRPr lang="en-US" sz="1200">
              <a:latin typeface="Times New Roman" pitchFamily="18" charset="0"/>
            </a:endParaRPr>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r>
              <a:rPr lang="en-US"/>
              <a:t>The easiest method to calculate basis of the property received is to take the FMV of the property received and subtract any deferred gain.  It is a nice check to calculate basis both ways.</a:t>
            </a:r>
          </a:p>
        </p:txBody>
      </p:sp>
    </p:spTree>
    <p:extLst>
      <p:ext uri="{BB962C8B-B14F-4D97-AF65-F5344CB8AC3E}">
        <p14:creationId xmlns:p14="http://schemas.microsoft.com/office/powerpoint/2010/main" val="7354197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3024" tIns="46512" rIns="93024" bIns="46512" anchor="b"/>
          <a:lstStyle/>
          <a:p>
            <a:pPr algn="r" defTabSz="930275" eaLnBrk="0" hangingPunct="0"/>
            <a:fld id="{FDD7A364-E252-42F0-8412-BC46B5036EA7}" type="slidenum">
              <a:rPr lang="en-US" sz="1200">
                <a:latin typeface="Times New Roman" pitchFamily="18" charset="0"/>
              </a:rPr>
              <a:pPr algn="r" defTabSz="930275" eaLnBrk="0" hangingPunct="0"/>
              <a:t>7</a:t>
            </a:fld>
            <a:endParaRPr lang="en-US" sz="1200">
              <a:latin typeface="Times New Roman" pitchFamily="18" charset="0"/>
            </a:endParaRPr>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r>
              <a:rPr lang="en-US" dirty="0"/>
              <a:t>Like-kind exchanges have limited time periods to first locate the replacement property and then to actually receive the property.  The assumption of liability adds complexity to the transaction and could possibly cause the recognition of gain.  Release of a liability is treated as boot received. </a:t>
            </a:r>
          </a:p>
        </p:txBody>
      </p:sp>
    </p:spTree>
    <p:extLst>
      <p:ext uri="{BB962C8B-B14F-4D97-AF65-F5344CB8AC3E}">
        <p14:creationId xmlns:p14="http://schemas.microsoft.com/office/powerpoint/2010/main" val="9473551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3024" tIns="46512" rIns="93024" bIns="46512" anchor="b"/>
          <a:lstStyle/>
          <a:p>
            <a:pPr algn="r" defTabSz="930275" eaLnBrk="0" hangingPunct="0"/>
            <a:fld id="{E56B9D7C-F35B-4584-8F4C-AA71687201B5}" type="slidenum">
              <a:rPr lang="en-US" sz="1200">
                <a:latin typeface="Times New Roman" pitchFamily="18" charset="0"/>
              </a:rPr>
              <a:pPr algn="r" defTabSz="930275" eaLnBrk="0" hangingPunct="0"/>
              <a:t>8</a:t>
            </a:fld>
            <a:endParaRPr lang="en-US" sz="1200">
              <a:latin typeface="Times New Roman" pitchFamily="18" charset="0"/>
            </a:endParaRPr>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41898610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3024" tIns="46512" rIns="93024" bIns="46512" anchor="b"/>
          <a:lstStyle/>
          <a:p>
            <a:pPr algn="r" defTabSz="930275" eaLnBrk="0" hangingPunct="0"/>
            <a:fld id="{7837F436-B716-446F-892A-0696689BB11D}" type="slidenum">
              <a:rPr lang="en-US" sz="1200">
                <a:latin typeface="Times New Roman" pitchFamily="18" charset="0"/>
              </a:rPr>
              <a:pPr algn="r" defTabSz="930275" eaLnBrk="0" hangingPunct="0"/>
              <a:t>9</a:t>
            </a:fld>
            <a:endParaRPr lang="en-US" sz="1200">
              <a:latin typeface="Times New Roman" pitchFamily="18" charset="0"/>
            </a:endParaRPr>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3512419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47EF61FF-BBD1-41D2-A66D-924C611FFC32}" type="datetimeFigureOut">
              <a:rPr lang="en-US" smtClean="0"/>
              <a:t>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EF2A56-26A7-415A-8130-35CC22E335BF}" type="slidenum">
              <a:rPr lang="en-US" smtClean="0"/>
              <a:t>‹#›</a:t>
            </a:fld>
            <a:endParaRPr lang="en-US"/>
          </a:p>
        </p:txBody>
      </p:sp>
      <p:sp>
        <p:nvSpPr>
          <p:cNvPr id="7" name="Text Box 6"/>
          <p:cNvSpPr txBox="1">
            <a:spLocks noChangeArrowheads="1"/>
          </p:cNvSpPr>
          <p:nvPr userDrawn="1"/>
        </p:nvSpPr>
        <p:spPr bwMode="auto">
          <a:xfrm>
            <a:off x="2133600" y="6519446"/>
            <a:ext cx="7315200" cy="338554"/>
          </a:xfrm>
          <a:prstGeom prst="rect">
            <a:avLst/>
          </a:prstGeom>
          <a:noFill/>
          <a:ln w="9525">
            <a:noFill/>
            <a:miter lim="800000"/>
            <a:headEnd/>
            <a:tailEnd/>
          </a:ln>
          <a:effectLst/>
        </p:spPr>
        <p:txBody>
          <a:bodyPr wrap="square">
            <a:spAutoFit/>
          </a:bodyPr>
          <a:lstStyle/>
          <a:p>
            <a:pPr eaLnBrk="0" hangingPunct="0"/>
            <a:r>
              <a:rPr lang="en-US" sz="800" b="1" i="1" dirty="0">
                <a:solidFill>
                  <a:schemeClr val="bg1"/>
                </a:solidFill>
                <a:latin typeface="Times New Roman" pitchFamily="18" charset="0"/>
              </a:rPr>
              <a:t>Copyright © 2015</a:t>
            </a:r>
            <a:r>
              <a:rPr lang="en-US" sz="800" b="1" i="1" baseline="0" dirty="0">
                <a:solidFill>
                  <a:schemeClr val="bg1"/>
                </a:solidFill>
                <a:latin typeface="Times New Roman" pitchFamily="18" charset="0"/>
              </a:rPr>
              <a:t> </a:t>
            </a:r>
            <a:r>
              <a:rPr lang="en-US" sz="800" b="1" i="1" dirty="0">
                <a:solidFill>
                  <a:schemeClr val="bg1"/>
                </a:solidFill>
                <a:latin typeface="Times New Roman" pitchFamily="18" charset="0"/>
              </a:rPr>
              <a:t>by the McGraw-Hill Education.  This is proprietary</a:t>
            </a:r>
            <a:r>
              <a:rPr lang="en-US" sz="800" b="1" i="1" baseline="0" dirty="0">
                <a:solidFill>
                  <a:schemeClr val="bg1"/>
                </a:solidFill>
                <a:latin typeface="Times New Roman" pitchFamily="18" charset="0"/>
              </a:rPr>
              <a:t> material solely for authorized instructor use.  Not authorized for sale or distribution in any manner.  This document may not be copied, scanned, duplicated, forwarded, distributed, or posted on a website in whole or part.</a:t>
            </a:r>
            <a:endParaRPr lang="en-US" sz="800" i="1" dirty="0">
              <a:solidFill>
                <a:schemeClr val="bg1"/>
              </a:solidFill>
              <a:latin typeface="Times" pitchFamily="34" charset="0"/>
            </a:endParaRPr>
          </a:p>
        </p:txBody>
      </p:sp>
    </p:spTree>
    <p:extLst>
      <p:ext uri="{BB962C8B-B14F-4D97-AF65-F5344CB8AC3E}">
        <p14:creationId xmlns:p14="http://schemas.microsoft.com/office/powerpoint/2010/main" val="4056793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7EF61FF-BBD1-41D2-A66D-924C611FFC32}" type="datetimeFigureOut">
              <a:rPr lang="en-US" smtClean="0"/>
              <a:t>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a:defRPr/>
            </a:pPr>
            <a:r>
              <a:rPr lang="en-US"/>
              <a:t>14-</a:t>
            </a:r>
            <a:fld id="{44B286A1-3092-4B40-84BF-7363062BF48C}" type="slidenum">
              <a:rPr lang="en-US" smtClean="0"/>
              <a:pPr>
                <a:defRPr/>
              </a:pPr>
              <a:t>‹#›</a:t>
            </a:fld>
            <a:endParaRPr lang="en-US"/>
          </a:p>
        </p:txBody>
      </p:sp>
    </p:spTree>
    <p:extLst>
      <p:ext uri="{BB962C8B-B14F-4D97-AF65-F5344CB8AC3E}">
        <p14:creationId xmlns:p14="http://schemas.microsoft.com/office/powerpoint/2010/main" val="9771815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7EF61FF-BBD1-41D2-A66D-924C611FFC32}" type="datetimeFigureOut">
              <a:rPr lang="en-US" smtClean="0"/>
              <a:t>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a:defRPr/>
            </a:pPr>
            <a:r>
              <a:rPr lang="en-US"/>
              <a:t>14-</a:t>
            </a:r>
            <a:fld id="{2029CAB4-67ED-40BB-8D11-B6DFED196C5B}" type="slidenum">
              <a:rPr lang="en-US" smtClean="0"/>
              <a:pPr>
                <a:defRPr/>
              </a:pPr>
              <a:t>‹#›</a:t>
            </a:fld>
            <a:endParaRPr lang="en-US"/>
          </a:p>
        </p:txBody>
      </p:sp>
    </p:spTree>
    <p:extLst>
      <p:ext uri="{BB962C8B-B14F-4D97-AF65-F5344CB8AC3E}">
        <p14:creationId xmlns:p14="http://schemas.microsoft.com/office/powerpoint/2010/main" val="1330697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7EF61FF-BBD1-41D2-A66D-924C611FFC32}" type="datetimeFigureOut">
              <a:rPr lang="en-US" smtClean="0"/>
              <a:t>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a:defRPr/>
            </a:pPr>
            <a:r>
              <a:rPr lang="en-US"/>
              <a:t>14-</a:t>
            </a:r>
            <a:fld id="{40D490F5-5AE4-4FC6-AF04-C164D8A6CDF2}" type="slidenum">
              <a:rPr lang="en-US" smtClean="0"/>
              <a:pPr>
                <a:defRPr/>
              </a:pPr>
              <a:t>‹#›</a:t>
            </a:fld>
            <a:endParaRPr lang="en-US"/>
          </a:p>
        </p:txBody>
      </p:sp>
    </p:spTree>
    <p:extLst>
      <p:ext uri="{BB962C8B-B14F-4D97-AF65-F5344CB8AC3E}">
        <p14:creationId xmlns:p14="http://schemas.microsoft.com/office/powerpoint/2010/main" val="38488387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7EF61FF-BBD1-41D2-A66D-924C611FFC32}" type="datetimeFigureOut">
              <a:rPr lang="en-US" smtClean="0"/>
              <a:t>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a:defRPr/>
            </a:pPr>
            <a:r>
              <a:rPr lang="en-US"/>
              <a:t>14-</a:t>
            </a:r>
            <a:fld id="{20FE5A98-F563-4082-95C0-A6CD9F4D92F2}" type="slidenum">
              <a:rPr lang="en-US" smtClean="0"/>
              <a:pPr>
                <a:defRPr/>
              </a:pPr>
              <a:t>‹#›</a:t>
            </a:fld>
            <a:endParaRPr lang="en-US"/>
          </a:p>
        </p:txBody>
      </p:sp>
    </p:spTree>
    <p:extLst>
      <p:ext uri="{BB962C8B-B14F-4D97-AF65-F5344CB8AC3E}">
        <p14:creationId xmlns:p14="http://schemas.microsoft.com/office/powerpoint/2010/main" val="6328275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7EF61FF-BBD1-41D2-A66D-924C611FFC32}" type="datetimeFigureOut">
              <a:rPr lang="en-US" smtClean="0"/>
              <a:t>11/2/2018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a:defRPr/>
            </a:pPr>
            <a:r>
              <a:rPr lang="en-US"/>
              <a:t>14-</a:t>
            </a:r>
            <a:fld id="{1A2EB068-862B-4AE9-A191-072F516D8098}" type="slidenum">
              <a:rPr lang="en-US" smtClean="0"/>
              <a:pPr>
                <a:defRPr/>
              </a:pPr>
              <a:t>‹#›</a:t>
            </a:fld>
            <a:endParaRPr lang="en-US"/>
          </a:p>
        </p:txBody>
      </p:sp>
    </p:spTree>
    <p:extLst>
      <p:ext uri="{BB962C8B-B14F-4D97-AF65-F5344CB8AC3E}">
        <p14:creationId xmlns:p14="http://schemas.microsoft.com/office/powerpoint/2010/main" val="13514795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7EF61FF-BBD1-41D2-A66D-924C611FFC32}" type="datetimeFigureOut">
              <a:rPr lang="en-US" smtClean="0"/>
              <a:t>11/2/2018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pPr>
              <a:defRPr/>
            </a:pPr>
            <a:r>
              <a:rPr lang="en-US"/>
              <a:t>14-</a:t>
            </a:r>
            <a:fld id="{A1E3035F-9F71-4EF7-B5E3-A9F1A64EE562}" type="slidenum">
              <a:rPr lang="en-US" smtClean="0"/>
              <a:pPr>
                <a:defRPr/>
              </a:pPr>
              <a:t>‹#›</a:t>
            </a:fld>
            <a:endParaRPr lang="en-US"/>
          </a:p>
        </p:txBody>
      </p:sp>
    </p:spTree>
    <p:extLst>
      <p:ext uri="{BB962C8B-B14F-4D97-AF65-F5344CB8AC3E}">
        <p14:creationId xmlns:p14="http://schemas.microsoft.com/office/powerpoint/2010/main" val="17815096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7EF61FF-BBD1-41D2-A66D-924C611FFC32}" type="datetimeFigureOut">
              <a:rPr lang="en-US" smtClean="0"/>
              <a:t>11/2/2018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pPr>
              <a:defRPr/>
            </a:pPr>
            <a:r>
              <a:rPr lang="en-US"/>
              <a:t>14-</a:t>
            </a:r>
            <a:fld id="{F55FF3F2-CB63-4B95-AEE3-C5E89FC67FD7}" type="slidenum">
              <a:rPr lang="en-US" smtClean="0"/>
              <a:pPr>
                <a:defRPr/>
              </a:pPr>
              <a:t>‹#›</a:t>
            </a:fld>
            <a:endParaRPr lang="en-US"/>
          </a:p>
        </p:txBody>
      </p:sp>
    </p:spTree>
    <p:extLst>
      <p:ext uri="{BB962C8B-B14F-4D97-AF65-F5344CB8AC3E}">
        <p14:creationId xmlns:p14="http://schemas.microsoft.com/office/powerpoint/2010/main" val="37252305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EF61FF-BBD1-41D2-A66D-924C611FFC32}" type="datetimeFigureOut">
              <a:rPr lang="en-US" smtClean="0"/>
              <a:t>11/2/2018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pPr>
              <a:defRPr/>
            </a:pPr>
            <a:r>
              <a:rPr lang="en-US"/>
              <a:t>14-</a:t>
            </a:r>
            <a:fld id="{7E7E9E6E-4190-4DAD-ADCB-B8834DC5E6A7}" type="slidenum">
              <a:rPr lang="en-US" smtClean="0"/>
              <a:pPr>
                <a:defRPr/>
              </a:pPr>
              <a:t>‹#›</a:t>
            </a:fld>
            <a:endParaRPr lang="en-US"/>
          </a:p>
        </p:txBody>
      </p:sp>
    </p:spTree>
    <p:extLst>
      <p:ext uri="{BB962C8B-B14F-4D97-AF65-F5344CB8AC3E}">
        <p14:creationId xmlns:p14="http://schemas.microsoft.com/office/powerpoint/2010/main" val="5813669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7EF61FF-BBD1-41D2-A66D-924C611FFC32}" type="datetimeFigureOut">
              <a:rPr lang="en-US" smtClean="0"/>
              <a:t>11/2/2018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a:defRPr/>
            </a:pPr>
            <a:r>
              <a:rPr lang="en-US"/>
              <a:t>14-</a:t>
            </a:r>
            <a:fld id="{E4C7DE7B-D3D0-4FA3-96B4-308F15F4E58D}" type="slidenum">
              <a:rPr lang="en-US" smtClean="0"/>
              <a:pPr>
                <a:defRPr/>
              </a:pPr>
              <a:t>‹#›</a:t>
            </a:fld>
            <a:endParaRPr lang="en-US"/>
          </a:p>
        </p:txBody>
      </p:sp>
    </p:spTree>
    <p:extLst>
      <p:ext uri="{BB962C8B-B14F-4D97-AF65-F5344CB8AC3E}">
        <p14:creationId xmlns:p14="http://schemas.microsoft.com/office/powerpoint/2010/main" val="15979403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7EF61FF-BBD1-41D2-A66D-924C611FFC32}" type="datetimeFigureOut">
              <a:rPr lang="en-US" smtClean="0"/>
              <a:t>11/2/2018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a:defRPr/>
            </a:pPr>
            <a:r>
              <a:rPr lang="en-US"/>
              <a:t>14-</a:t>
            </a:r>
            <a:fld id="{147F1693-E6BB-4398-81A6-45BE42BFA669}" type="slidenum">
              <a:rPr lang="en-US" smtClean="0"/>
              <a:pPr>
                <a:defRPr/>
              </a:pPr>
              <a:t>‹#›</a:t>
            </a:fld>
            <a:endParaRPr lang="en-US"/>
          </a:p>
        </p:txBody>
      </p:sp>
    </p:spTree>
    <p:extLst>
      <p:ext uri="{BB962C8B-B14F-4D97-AF65-F5344CB8AC3E}">
        <p14:creationId xmlns:p14="http://schemas.microsoft.com/office/powerpoint/2010/main" val="40762906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EF61FF-BBD1-41D2-A66D-924C611FFC32}" type="datetimeFigureOut">
              <a:rPr lang="en-US" smtClean="0"/>
              <a:t>11/2/2018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r>
              <a:rPr lang="en-US"/>
              <a:t>14-</a:t>
            </a:r>
            <a:fld id="{2EA36629-7070-42E6-9FCC-70B98571338C}" type="slidenum">
              <a:rPr lang="en-US" smtClean="0"/>
              <a:pPr>
                <a:defRPr/>
              </a:pPr>
              <a:t>‹#›</a:t>
            </a:fld>
            <a:endParaRPr lang="en-US"/>
          </a:p>
        </p:txBody>
      </p:sp>
    </p:spTree>
    <p:extLst>
      <p:ext uri="{BB962C8B-B14F-4D97-AF65-F5344CB8AC3E}">
        <p14:creationId xmlns:p14="http://schemas.microsoft.com/office/powerpoint/2010/main" val="2358561444"/>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2" name="Rectangle 2"/>
          <p:cNvSpPr>
            <a:spLocks noGrp="1" noChangeArrowheads="1"/>
          </p:cNvSpPr>
          <p:nvPr>
            <p:ph type="ctrTitle"/>
          </p:nvPr>
        </p:nvSpPr>
        <p:spPr>
          <a:xfrm>
            <a:off x="4419600" y="457200"/>
            <a:ext cx="5029200" cy="838200"/>
          </a:xfrm>
        </p:spPr>
        <p:txBody>
          <a:bodyPr/>
          <a:lstStyle/>
          <a:p>
            <a:pPr eaLnBrk="1" hangingPunct="1">
              <a:defRPr/>
            </a:pPr>
            <a:r>
              <a:rPr lang="en-US" b="1" dirty="0">
                <a:latin typeface="Verdana" panose="020B0604030504040204" pitchFamily="34" charset="0"/>
                <a:ea typeface="Verdana" panose="020B0604030504040204" pitchFamily="34" charset="0"/>
                <a:cs typeface="Verdana" panose="020B0604030504040204" pitchFamily="34" charset="0"/>
              </a:rPr>
              <a:t>Chapter 12</a:t>
            </a:r>
            <a:r>
              <a:rPr lang="en-US" dirty="0">
                <a:latin typeface="Verdana" panose="020B0604030504040204" pitchFamily="34" charset="0"/>
                <a:ea typeface="Verdana" panose="020B0604030504040204" pitchFamily="34" charset="0"/>
                <a:cs typeface="Verdana" panose="020B0604030504040204" pitchFamily="34" charset="0"/>
              </a:rPr>
              <a:t> </a:t>
            </a:r>
          </a:p>
        </p:txBody>
      </p:sp>
      <p:sp>
        <p:nvSpPr>
          <p:cNvPr id="3075" name="Rectangle 3"/>
          <p:cNvSpPr>
            <a:spLocks noGrp="1" noChangeArrowheads="1"/>
          </p:cNvSpPr>
          <p:nvPr>
            <p:ph type="subTitle" idx="1"/>
          </p:nvPr>
        </p:nvSpPr>
        <p:spPr>
          <a:xfrm>
            <a:off x="4572000" y="1752601"/>
            <a:ext cx="4724400" cy="3124200"/>
          </a:xfrm>
        </p:spPr>
        <p:txBody>
          <a:bodyPr>
            <a:normAutofit/>
          </a:bodyPr>
          <a:lstStyle/>
          <a:p>
            <a:pPr marL="0" indent="0" algn="ctr" eaLnBrk="1" hangingPunct="1">
              <a:buFontTx/>
              <a:buNone/>
            </a:pPr>
            <a:r>
              <a:rPr lang="en-US" sz="3000" b="1" dirty="0">
                <a:solidFill>
                  <a:schemeClr val="tx1"/>
                </a:solidFill>
                <a:latin typeface="Verdana" panose="020B0604030504040204" pitchFamily="34" charset="0"/>
                <a:ea typeface="Verdana" panose="020B0604030504040204" pitchFamily="34" charset="0"/>
                <a:cs typeface="Verdana" panose="020B0604030504040204" pitchFamily="34" charset="0"/>
              </a:rPr>
              <a:t>Special Property</a:t>
            </a:r>
          </a:p>
          <a:p>
            <a:pPr marL="0" indent="0" algn="ctr" eaLnBrk="1" hangingPunct="1">
              <a:buFontTx/>
              <a:buNone/>
            </a:pPr>
            <a:r>
              <a:rPr lang="en-US" sz="3000" b="1" dirty="0">
                <a:solidFill>
                  <a:schemeClr val="tx1"/>
                </a:solidFill>
                <a:latin typeface="Verdana" panose="020B0604030504040204" pitchFamily="34" charset="0"/>
                <a:ea typeface="Verdana" panose="020B0604030504040204" pitchFamily="34" charset="0"/>
                <a:cs typeface="Verdana" panose="020B0604030504040204" pitchFamily="34" charset="0"/>
              </a:rPr>
              <a:t>Transactions</a:t>
            </a:r>
          </a:p>
          <a:p>
            <a:pPr marL="0" indent="0" algn="ctr" eaLnBrk="1" hangingPunct="1">
              <a:buFontTx/>
              <a:buNone/>
            </a:pPr>
            <a:endParaRPr lang="en-US" sz="1600" b="1" dirty="0">
              <a:solidFill>
                <a:schemeClr val="tx1"/>
              </a:solidFill>
            </a:endParaRPr>
          </a:p>
          <a:p>
            <a:pPr marL="0" indent="0" algn="ctr" eaLnBrk="1" hangingPunct="1">
              <a:buFontTx/>
              <a:buNone/>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“A fool and his money are soon parted.</a:t>
            </a:r>
          </a:p>
          <a:p>
            <a:pPr marL="0" indent="0" algn="ctr" eaLnBrk="1" hangingPunct="1">
              <a:buFontTx/>
              <a:buNone/>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It takes creative tax laws for the rest.”</a:t>
            </a:r>
          </a:p>
          <a:p>
            <a:pPr marL="0" indent="0" algn="ctr" eaLnBrk="1" hangingPunct="1">
              <a:buFontTx/>
              <a:buNone/>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 Bob </a:t>
            </a:r>
            <a:r>
              <a:rPr lang="en-US" sz="1600" dirty="0" err="1">
                <a:solidFill>
                  <a:schemeClr val="tx1"/>
                </a:solidFill>
                <a:latin typeface="Verdana" panose="020B0604030504040204" pitchFamily="34" charset="0"/>
                <a:ea typeface="Verdana" panose="020B0604030504040204" pitchFamily="34" charset="0"/>
                <a:cs typeface="Verdana" panose="020B0604030504040204" pitchFamily="34" charset="0"/>
              </a:rPr>
              <a:t>Thaves</a:t>
            </a: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 (“Frank &amp; Ernest”)</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pic>
        <p:nvPicPr>
          <p:cNvPr id="6" name="Picture 5">
            <a:extLst>
              <a:ext uri="{FF2B5EF4-FFF2-40B4-BE49-F238E27FC236}">
                <a16:creationId xmlns:a16="http://schemas.microsoft.com/office/drawing/2014/main" id="{E3A1DA83-1F9D-422F-AA9B-F28FA788B348}"/>
              </a:ext>
            </a:extLst>
          </p:cNvPr>
          <p:cNvPicPr>
            <a:picLocks noChangeAspect="1"/>
          </p:cNvPicPr>
          <p:nvPr/>
        </p:nvPicPr>
        <p:blipFill>
          <a:blip r:embed="rId3"/>
          <a:stretch>
            <a:fillRect/>
          </a:stretch>
        </p:blipFill>
        <p:spPr>
          <a:xfrm>
            <a:off x="242887" y="304800"/>
            <a:ext cx="4481513" cy="5772796"/>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4" name="Rectangle 2"/>
          <p:cNvSpPr>
            <a:spLocks noGrp="1" noChangeArrowheads="1"/>
          </p:cNvSpPr>
          <p:nvPr>
            <p:ph type="title" idx="4294967295"/>
          </p:nvPr>
        </p:nvSpPr>
        <p:spPr>
          <a:xfrm>
            <a:off x="467652" y="228600"/>
            <a:ext cx="8305800" cy="914400"/>
          </a:xfrm>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#2: Involuntary Conversions</a:t>
            </a:r>
          </a:p>
        </p:txBody>
      </p:sp>
      <p:sp>
        <p:nvSpPr>
          <p:cNvPr id="12291" name="Rectangle 3"/>
          <p:cNvSpPr>
            <a:spLocks noGrp="1" noChangeArrowheads="1"/>
          </p:cNvSpPr>
          <p:nvPr>
            <p:ph type="body" idx="4294967295"/>
          </p:nvPr>
        </p:nvSpPr>
        <p:spPr>
          <a:xfrm>
            <a:off x="696252" y="1676400"/>
            <a:ext cx="7848600" cy="3962400"/>
          </a:xfrm>
        </p:spPr>
        <p:txBody>
          <a:bodyPr>
            <a:noAutofit/>
          </a:bodyPr>
          <a:lstStyle/>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Property is destroyed, stolen, condemned and the taxpayer receives similar property or proceeds.</a:t>
            </a:r>
          </a:p>
          <a:p>
            <a:pPr eaLnBrk="1" hangingPunct="1"/>
            <a:endParaRPr lang="en-US" sz="2600" dirty="0">
              <a:latin typeface="Verdana" panose="020B0604030504040204" pitchFamily="34" charset="0"/>
              <a:ea typeface="Verdana" panose="020B0604030504040204" pitchFamily="34" charset="0"/>
              <a:cs typeface="Verdana" panose="020B0604030504040204" pitchFamily="34" charset="0"/>
            </a:endParaRP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Defer entire gain – replacement property must be purchased for an equal or greater amount than the proceeds.</a:t>
            </a:r>
          </a:p>
        </p:txBody>
      </p:sp>
      <p:sp>
        <p:nvSpPr>
          <p:cNvPr id="6" name="Text Placeholder 3">
            <a:extLst>
              <a:ext uri="{FF2B5EF4-FFF2-40B4-BE49-F238E27FC236}">
                <a16:creationId xmlns:a16="http://schemas.microsoft.com/office/drawing/2014/main" id="{724604BB-E672-42AF-9C88-51175BF7E50F}"/>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91BD08E3-31E9-4A2E-80F5-860E3DDC71D5}"/>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12-</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10</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ChangeArrowheads="1"/>
          </p:cNvSpPr>
          <p:nvPr>
            <p:ph type="body" idx="4294967295"/>
          </p:nvPr>
        </p:nvSpPr>
        <p:spPr>
          <a:xfrm>
            <a:off x="696252" y="1668251"/>
            <a:ext cx="7848600" cy="4114800"/>
          </a:xfrm>
        </p:spPr>
        <p:txBody>
          <a:bodyPr>
            <a:normAutofit/>
          </a:bodyPr>
          <a:lstStyle/>
          <a:p>
            <a:pPr eaLnBrk="1" hangingPunct="1">
              <a:lnSpc>
                <a:spcPct val="90000"/>
              </a:lnSpc>
            </a:pPr>
            <a:r>
              <a:rPr lang="en-US" sz="2600" dirty="0">
                <a:latin typeface="Verdana" panose="020B0604030504040204" pitchFamily="34" charset="0"/>
                <a:ea typeface="Verdana" panose="020B0604030504040204" pitchFamily="34" charset="0"/>
                <a:cs typeface="Verdana" panose="020B0604030504040204" pitchFamily="34" charset="0"/>
              </a:rPr>
              <a:t>Replacement Property</a:t>
            </a:r>
          </a:p>
          <a:p>
            <a:pPr lvl="1" eaLnBrk="1" hangingPunct="1">
              <a:lnSpc>
                <a:spcPct val="90000"/>
              </a:lnSpc>
            </a:pPr>
            <a:r>
              <a:rPr lang="en-US" sz="2400" dirty="0">
                <a:latin typeface="Verdana" panose="020B0604030504040204" pitchFamily="34" charset="0"/>
                <a:ea typeface="Verdana" panose="020B0604030504040204" pitchFamily="34" charset="0"/>
                <a:cs typeface="Verdana" panose="020B0604030504040204" pitchFamily="34" charset="0"/>
              </a:rPr>
              <a:t>Similar or related in service or use</a:t>
            </a:r>
          </a:p>
          <a:p>
            <a:pPr lvl="1" eaLnBrk="1" hangingPunct="1">
              <a:lnSpc>
                <a:spcPct val="90000"/>
              </a:lnSpc>
            </a:pPr>
            <a:r>
              <a:rPr lang="en-US" sz="2400" dirty="0">
                <a:latin typeface="Verdana" panose="020B0604030504040204" pitchFamily="34" charset="0"/>
                <a:ea typeface="Verdana" panose="020B0604030504040204" pitchFamily="34" charset="0"/>
                <a:cs typeface="Verdana" panose="020B0604030504040204" pitchFamily="34" charset="0"/>
              </a:rPr>
              <a:t>More restrictive than the “like-kind” test</a:t>
            </a:r>
          </a:p>
          <a:p>
            <a:pPr lvl="1" eaLnBrk="1" hangingPunct="1">
              <a:lnSpc>
                <a:spcPct val="90000"/>
              </a:lnSpc>
            </a:pPr>
            <a:r>
              <a:rPr lang="en-US" sz="2400" dirty="0">
                <a:latin typeface="Verdana" panose="020B0604030504040204" pitchFamily="34" charset="0"/>
                <a:ea typeface="Verdana" panose="020B0604030504040204" pitchFamily="34" charset="0"/>
                <a:cs typeface="Verdana" panose="020B0604030504040204" pitchFamily="34" charset="0"/>
              </a:rPr>
              <a:t>Real property can only be “like-kind”</a:t>
            </a:r>
          </a:p>
          <a:p>
            <a:pPr lvl="1" eaLnBrk="1" hangingPunct="1">
              <a:lnSpc>
                <a:spcPct val="90000"/>
              </a:lnSpc>
              <a:buFont typeface="Arial" pitchFamily="34" charset="0"/>
              <a:buNone/>
            </a:pPr>
            <a:endParaRPr lang="en-US" sz="2600" dirty="0">
              <a:latin typeface="Verdana" panose="020B0604030504040204" pitchFamily="34" charset="0"/>
              <a:ea typeface="Verdana" panose="020B0604030504040204" pitchFamily="34" charset="0"/>
              <a:cs typeface="Verdana" panose="020B0604030504040204" pitchFamily="34" charset="0"/>
            </a:endParaRPr>
          </a:p>
          <a:p>
            <a:pPr eaLnBrk="1" hangingPunct="1">
              <a:lnSpc>
                <a:spcPct val="90000"/>
              </a:lnSpc>
            </a:pPr>
            <a:r>
              <a:rPr lang="en-US" sz="2600" dirty="0">
                <a:latin typeface="Verdana" panose="020B0604030504040204" pitchFamily="34" charset="0"/>
                <a:ea typeface="Verdana" panose="020B0604030504040204" pitchFamily="34" charset="0"/>
                <a:cs typeface="Verdana" panose="020B0604030504040204" pitchFamily="34" charset="0"/>
              </a:rPr>
              <a:t>Replacement Period</a:t>
            </a:r>
          </a:p>
          <a:p>
            <a:pPr lvl="1" eaLnBrk="1" hangingPunct="1">
              <a:lnSpc>
                <a:spcPct val="90000"/>
              </a:lnSpc>
            </a:pPr>
            <a:r>
              <a:rPr lang="en-US" sz="2400" dirty="0">
                <a:latin typeface="Verdana" panose="020B0604030504040204" pitchFamily="34" charset="0"/>
                <a:ea typeface="Verdana" panose="020B0604030504040204" pitchFamily="34" charset="0"/>
                <a:cs typeface="Verdana" panose="020B0604030504040204" pitchFamily="34" charset="0"/>
              </a:rPr>
              <a:t>Two years after the close of tax year</a:t>
            </a:r>
          </a:p>
          <a:p>
            <a:pPr lvl="1" eaLnBrk="1" hangingPunct="1">
              <a:lnSpc>
                <a:spcPct val="90000"/>
              </a:lnSpc>
            </a:pPr>
            <a:r>
              <a:rPr lang="en-US" sz="2400" dirty="0">
                <a:latin typeface="Verdana" panose="020B0604030504040204" pitchFamily="34" charset="0"/>
                <a:ea typeface="Verdana" panose="020B0604030504040204" pitchFamily="34" charset="0"/>
                <a:cs typeface="Verdana" panose="020B0604030504040204" pitchFamily="34" charset="0"/>
              </a:rPr>
              <a:t>Three years for real business property</a:t>
            </a:r>
          </a:p>
        </p:txBody>
      </p:sp>
      <p:sp>
        <p:nvSpPr>
          <p:cNvPr id="6" name="Text Placeholder 3">
            <a:extLst>
              <a:ext uri="{FF2B5EF4-FFF2-40B4-BE49-F238E27FC236}">
                <a16:creationId xmlns:a16="http://schemas.microsoft.com/office/drawing/2014/main" id="{45054F93-3B6B-404C-98A4-E07B4762DCCA}"/>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4EC2623C-9834-4994-9BB6-ADAB933FEDE2}"/>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12-</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11</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0ADAA76C-1EC6-47E5-B36A-1EA82169B789}"/>
              </a:ext>
            </a:extLst>
          </p:cNvPr>
          <p:cNvSpPr txBox="1">
            <a:spLocks noChangeArrowheads="1"/>
          </p:cNvSpPr>
          <p:nvPr/>
        </p:nvSpPr>
        <p:spPr>
          <a:xfrm>
            <a:off x="467652" y="228600"/>
            <a:ext cx="8305800" cy="914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a:latin typeface="Verdana" panose="020B0604030504040204" pitchFamily="34" charset="0"/>
                <a:ea typeface="Verdana" panose="020B0604030504040204" pitchFamily="34" charset="0"/>
                <a:cs typeface="Verdana" panose="020B0604030504040204" pitchFamily="34" charset="0"/>
              </a:rPr>
              <a:t>Learning Objective #2: Involuntary Conversions</a:t>
            </a:r>
            <a:endParaRPr lang="en-US" sz="3600" dirty="0">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p:cNvSpPr>
            <a:spLocks noGrp="1" noChangeArrowheads="1"/>
          </p:cNvSpPr>
          <p:nvPr>
            <p:ph type="body" idx="4294967295"/>
          </p:nvPr>
        </p:nvSpPr>
        <p:spPr>
          <a:xfrm>
            <a:off x="696252" y="1676400"/>
            <a:ext cx="7848600" cy="3886200"/>
          </a:xfrm>
        </p:spPr>
        <p:txBody>
          <a:bodyPr>
            <a:normAutofit/>
          </a:bodyPr>
          <a:lstStyle/>
          <a:p>
            <a:pPr eaLnBrk="1" hangingPunct="1">
              <a:lnSpc>
                <a:spcPct val="90000"/>
              </a:lnSpc>
            </a:pPr>
            <a:r>
              <a:rPr lang="en-US" sz="2600" dirty="0">
                <a:latin typeface="Verdana" panose="020B0604030504040204" pitchFamily="34" charset="0"/>
                <a:ea typeface="Verdana" panose="020B0604030504040204" pitchFamily="34" charset="0"/>
                <a:cs typeface="Verdana" panose="020B0604030504040204" pitchFamily="34" charset="0"/>
              </a:rPr>
              <a:t>Basis of replacement property</a:t>
            </a:r>
          </a:p>
          <a:p>
            <a:pPr lvl="1" eaLnBrk="1" hangingPunct="1">
              <a:lnSpc>
                <a:spcPct val="90000"/>
              </a:lnSpc>
            </a:pPr>
            <a:r>
              <a:rPr lang="en-US" sz="2400" dirty="0">
                <a:latin typeface="Verdana" panose="020B0604030504040204" pitchFamily="34" charset="0"/>
                <a:ea typeface="Verdana" panose="020B0604030504040204" pitchFamily="34" charset="0"/>
                <a:cs typeface="Verdana" panose="020B0604030504040204" pitchFamily="34" charset="0"/>
              </a:rPr>
              <a:t>Basis of converted property </a:t>
            </a:r>
          </a:p>
          <a:p>
            <a:pPr lvl="1" eaLnBrk="1" hangingPunct="1">
              <a:lnSpc>
                <a:spcPct val="90000"/>
              </a:lnSpc>
            </a:pPr>
            <a:r>
              <a:rPr lang="en-US" sz="2400" dirty="0">
                <a:latin typeface="Verdana" panose="020B0604030504040204" pitchFamily="34" charset="0"/>
                <a:ea typeface="Verdana" panose="020B0604030504040204" pitchFamily="34" charset="0"/>
                <a:cs typeface="Verdana" panose="020B0604030504040204" pitchFamily="34" charset="0"/>
              </a:rPr>
              <a:t>Less money not used to replace</a:t>
            </a:r>
          </a:p>
          <a:p>
            <a:pPr lvl="1" eaLnBrk="1" hangingPunct="1">
              <a:lnSpc>
                <a:spcPct val="90000"/>
              </a:lnSpc>
            </a:pPr>
            <a:r>
              <a:rPr lang="en-US" sz="2400" dirty="0">
                <a:latin typeface="Verdana" panose="020B0604030504040204" pitchFamily="34" charset="0"/>
                <a:ea typeface="Verdana" panose="020B0604030504040204" pitchFamily="34" charset="0"/>
                <a:cs typeface="Verdana" panose="020B0604030504040204" pitchFamily="34" charset="0"/>
              </a:rPr>
              <a:t>Plus money reinvested in excess of proceeds</a:t>
            </a:r>
          </a:p>
          <a:p>
            <a:pPr lvl="1" eaLnBrk="1" hangingPunct="1">
              <a:lnSpc>
                <a:spcPct val="90000"/>
              </a:lnSpc>
            </a:pPr>
            <a:r>
              <a:rPr lang="en-US" sz="2400" dirty="0">
                <a:latin typeface="Verdana" panose="020B0604030504040204" pitchFamily="34" charset="0"/>
                <a:ea typeface="Verdana" panose="020B0604030504040204" pitchFamily="34" charset="0"/>
                <a:cs typeface="Verdana" panose="020B0604030504040204" pitchFamily="34" charset="0"/>
              </a:rPr>
              <a:t>Plus gain recognized</a:t>
            </a:r>
          </a:p>
          <a:p>
            <a:pPr lvl="1" eaLnBrk="1" hangingPunct="1">
              <a:lnSpc>
                <a:spcPct val="90000"/>
              </a:lnSpc>
            </a:pPr>
            <a:r>
              <a:rPr lang="en-US" sz="2400" dirty="0">
                <a:latin typeface="Verdana" panose="020B0604030504040204" pitchFamily="34" charset="0"/>
                <a:ea typeface="Verdana" panose="020B0604030504040204" pitchFamily="34" charset="0"/>
                <a:cs typeface="Verdana" panose="020B0604030504040204" pitchFamily="34" charset="0"/>
              </a:rPr>
              <a:t>Less loss received</a:t>
            </a:r>
          </a:p>
          <a:p>
            <a:pPr eaLnBrk="1" hangingPunct="1">
              <a:lnSpc>
                <a:spcPct val="90000"/>
              </a:lnSpc>
            </a:pPr>
            <a:r>
              <a:rPr lang="en-US" sz="2600" dirty="0">
                <a:latin typeface="Verdana" panose="020B0604030504040204" pitchFamily="34" charset="0"/>
                <a:ea typeface="Verdana" panose="020B0604030504040204" pitchFamily="34" charset="0"/>
                <a:cs typeface="Verdana" panose="020B0604030504040204" pitchFamily="34" charset="0"/>
              </a:rPr>
              <a:t>Holding Period – holding period of replacement property includes holding period of property converted</a:t>
            </a:r>
          </a:p>
        </p:txBody>
      </p:sp>
      <p:sp>
        <p:nvSpPr>
          <p:cNvPr id="6" name="Text Placeholder 3">
            <a:extLst>
              <a:ext uri="{FF2B5EF4-FFF2-40B4-BE49-F238E27FC236}">
                <a16:creationId xmlns:a16="http://schemas.microsoft.com/office/drawing/2014/main" id="{AD0F7B41-AB02-42B7-AC05-B8F0352A9D54}"/>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D99895AD-25D3-4A60-BF8C-EDCBECB8D7C1}"/>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12-</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12</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43817F58-59D8-4995-AE2C-1039FEFF099E}"/>
              </a:ext>
            </a:extLst>
          </p:cNvPr>
          <p:cNvSpPr txBox="1">
            <a:spLocks noChangeArrowheads="1"/>
          </p:cNvSpPr>
          <p:nvPr/>
        </p:nvSpPr>
        <p:spPr>
          <a:xfrm>
            <a:off x="467652" y="228600"/>
            <a:ext cx="8305800" cy="914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a:latin typeface="Verdana" panose="020B0604030504040204" pitchFamily="34" charset="0"/>
                <a:ea typeface="Verdana" panose="020B0604030504040204" pitchFamily="34" charset="0"/>
                <a:cs typeface="Verdana" panose="020B0604030504040204" pitchFamily="34" charset="0"/>
              </a:rPr>
              <a:t>Learning Objective #2: Involuntary Conversions</a:t>
            </a:r>
            <a:endParaRPr lang="en-US" sz="3600" dirty="0">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7459" name="Rectangle 3"/>
          <p:cNvSpPr>
            <a:spLocks noGrp="1" noChangeArrowheads="1"/>
          </p:cNvSpPr>
          <p:nvPr>
            <p:ph type="body" idx="4294967295"/>
          </p:nvPr>
        </p:nvSpPr>
        <p:spPr>
          <a:xfrm>
            <a:off x="696252" y="1646237"/>
            <a:ext cx="7848600" cy="4983163"/>
          </a:xfrm>
        </p:spPr>
        <p:txBody>
          <a:bodyPr>
            <a:normAutofit/>
          </a:bodyPr>
          <a:lstStyle/>
          <a:p>
            <a:pPr marL="0" indent="0" eaLnBrk="1" hangingPunct="1">
              <a:lnSpc>
                <a:spcPct val="90000"/>
              </a:lnSpc>
              <a:buNone/>
            </a:pPr>
            <a:r>
              <a:rPr lang="en-US" sz="2000" i="1" dirty="0">
                <a:latin typeface="Verdana" panose="020B0604030504040204" pitchFamily="34" charset="0"/>
                <a:ea typeface="Verdana" panose="020B0604030504040204" pitchFamily="34" charset="0"/>
                <a:cs typeface="Verdana" panose="020B0604030504040204" pitchFamily="34" charset="0"/>
              </a:rPr>
              <a:t>Assume the following facts to answer the following questions.  A fire destroyed Andrew’s building used in his wood working business.  He had purchased the building several years ago for $75,000 and it now has a $50,000 adjusted basis.  </a:t>
            </a:r>
          </a:p>
          <a:p>
            <a:pPr marL="457200" indent="-457200" eaLnBrk="1" hangingPunct="1">
              <a:lnSpc>
                <a:spcPct val="90000"/>
              </a:lnSpc>
              <a:buFontTx/>
              <a:buAutoNum type="arabicPeriod"/>
            </a:pPr>
            <a:endParaRPr lang="en-US" sz="2000" i="1" dirty="0">
              <a:latin typeface="Verdana" panose="020B0604030504040204" pitchFamily="34" charset="0"/>
              <a:ea typeface="Verdana" panose="020B0604030504040204" pitchFamily="34" charset="0"/>
              <a:cs typeface="Verdana" panose="020B0604030504040204" pitchFamily="34" charset="0"/>
            </a:endParaRPr>
          </a:p>
          <a:p>
            <a:pPr marL="0" indent="0" eaLnBrk="1" hangingPunct="1">
              <a:lnSpc>
                <a:spcPct val="90000"/>
              </a:lnSpc>
              <a:buNone/>
            </a:pPr>
            <a:r>
              <a:rPr lang="en-US" sz="2000" i="1" dirty="0">
                <a:latin typeface="Verdana" panose="020B0604030504040204" pitchFamily="34" charset="0"/>
                <a:ea typeface="Verdana" panose="020B0604030504040204" pitchFamily="34" charset="0"/>
                <a:cs typeface="Verdana" panose="020B0604030504040204" pitchFamily="34" charset="0"/>
              </a:rPr>
              <a:t>1.  Andrew received $105,000 in insurance proceeds for the replacement cost.  If Andrew does not replace the building, what is his taxable gain?  </a:t>
            </a:r>
          </a:p>
          <a:p>
            <a:pPr eaLnBrk="1" hangingPunct="1">
              <a:lnSpc>
                <a:spcPct val="90000"/>
              </a:lnSpc>
              <a:buFontTx/>
              <a:buNone/>
            </a:pPr>
            <a:r>
              <a:rPr lang="en-US" sz="2000" b="1" i="1" dirty="0">
                <a:latin typeface="Verdana" panose="020B0604030504040204" pitchFamily="34" charset="0"/>
                <a:ea typeface="Verdana" panose="020B0604030504040204" pitchFamily="34" charset="0"/>
                <a:cs typeface="Verdana" panose="020B0604030504040204" pitchFamily="34" charset="0"/>
              </a:rPr>
              <a:t>$55,000</a:t>
            </a:r>
          </a:p>
          <a:p>
            <a:pPr eaLnBrk="1" hangingPunct="1">
              <a:lnSpc>
                <a:spcPct val="90000"/>
              </a:lnSpc>
              <a:buFontTx/>
              <a:buNone/>
            </a:pPr>
            <a:endParaRPr lang="en-US" sz="2000" b="1" i="1" dirty="0">
              <a:latin typeface="Verdana" panose="020B0604030504040204" pitchFamily="34" charset="0"/>
              <a:ea typeface="Verdana" panose="020B0604030504040204" pitchFamily="34" charset="0"/>
              <a:cs typeface="Verdana" panose="020B0604030504040204" pitchFamily="34" charset="0"/>
            </a:endParaRPr>
          </a:p>
          <a:p>
            <a:pPr eaLnBrk="1" hangingPunct="1">
              <a:lnSpc>
                <a:spcPct val="90000"/>
              </a:lnSpc>
              <a:buFontTx/>
              <a:buNone/>
            </a:pPr>
            <a:r>
              <a:rPr lang="en-US" sz="2000" i="1" dirty="0">
                <a:latin typeface="Verdana" panose="020B0604030504040204" pitchFamily="34" charset="0"/>
                <a:ea typeface="Verdana" panose="020B0604030504040204" pitchFamily="34" charset="0"/>
                <a:cs typeface="Verdana" panose="020B0604030504040204" pitchFamily="34" charset="0"/>
              </a:rPr>
              <a:t>2.  Assuming the same facts as above, how many years does Andrew have to replace the building in order to deferred any recognized gain?</a:t>
            </a:r>
          </a:p>
          <a:p>
            <a:pPr eaLnBrk="1" hangingPunct="1">
              <a:lnSpc>
                <a:spcPct val="90000"/>
              </a:lnSpc>
              <a:buFontTx/>
              <a:buNone/>
            </a:pPr>
            <a:r>
              <a:rPr lang="en-US" sz="2000" b="1" i="1" dirty="0">
                <a:latin typeface="Verdana" panose="020B0604030504040204" pitchFamily="34" charset="0"/>
                <a:ea typeface="Verdana" panose="020B0604030504040204" pitchFamily="34" charset="0"/>
                <a:cs typeface="Verdana" panose="020B0604030504040204" pitchFamily="34" charset="0"/>
              </a:rPr>
              <a:t>3 years – it is business real property</a:t>
            </a:r>
          </a:p>
        </p:txBody>
      </p:sp>
      <p:sp>
        <p:nvSpPr>
          <p:cNvPr id="7" name="Text Placeholder 3">
            <a:extLst>
              <a:ext uri="{FF2B5EF4-FFF2-40B4-BE49-F238E27FC236}">
                <a16:creationId xmlns:a16="http://schemas.microsoft.com/office/drawing/2014/main" id="{C0DB3E96-1C0A-4FBE-B4D3-943FD8F63B1B}"/>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8" name="Slide Number Placeholder 5">
            <a:extLst>
              <a:ext uri="{FF2B5EF4-FFF2-40B4-BE49-F238E27FC236}">
                <a16:creationId xmlns:a16="http://schemas.microsoft.com/office/drawing/2014/main" id="{D476850E-B769-4B95-A812-B20D0DB21345}"/>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12-</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13</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9" name="Rectangle 2">
            <a:extLst>
              <a:ext uri="{FF2B5EF4-FFF2-40B4-BE49-F238E27FC236}">
                <a16:creationId xmlns:a16="http://schemas.microsoft.com/office/drawing/2014/main" id="{346DFC4F-516F-4C93-BCA8-A3AD8D2836C0}"/>
              </a:ext>
            </a:extLst>
          </p:cNvPr>
          <p:cNvSpPr txBox="1">
            <a:spLocks noChangeArrowheads="1"/>
          </p:cNvSpPr>
          <p:nvPr/>
        </p:nvSpPr>
        <p:spPr>
          <a:xfrm>
            <a:off x="467652" y="381000"/>
            <a:ext cx="8305800" cy="914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#2: Involuntary Conversions</a:t>
            </a:r>
          </a:p>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Concept Check 12-2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7459">
                                            <p:txEl>
                                              <p:pRg st="3" end="3"/>
                                            </p:txEl>
                                          </p:spTgt>
                                        </p:tgtEl>
                                        <p:attrNameLst>
                                          <p:attrName>style.visibility</p:attrName>
                                        </p:attrNameLst>
                                      </p:cBhvr>
                                      <p:to>
                                        <p:strVal val="visible"/>
                                      </p:to>
                                    </p:set>
                                    <p:animEffect transition="in" filter="fade">
                                      <p:cBhvr>
                                        <p:cTn id="7" dur="2000"/>
                                        <p:tgtEl>
                                          <p:spTgt spid="147459">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7459">
                                            <p:txEl>
                                              <p:pRg st="5" end="5"/>
                                            </p:txEl>
                                          </p:spTgt>
                                        </p:tgtEl>
                                        <p:attrNameLst>
                                          <p:attrName>style.visibility</p:attrName>
                                        </p:attrNameLst>
                                      </p:cBhvr>
                                      <p:to>
                                        <p:strVal val="visible"/>
                                      </p:to>
                                    </p:set>
                                    <p:animEffect transition="in" filter="fade">
                                      <p:cBhvr>
                                        <p:cTn id="12" dur="2000"/>
                                        <p:tgtEl>
                                          <p:spTgt spid="147459">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7459">
                                            <p:txEl>
                                              <p:pRg st="6" end="6"/>
                                            </p:txEl>
                                          </p:spTgt>
                                        </p:tgtEl>
                                        <p:attrNameLst>
                                          <p:attrName>style.visibility</p:attrName>
                                        </p:attrNameLst>
                                      </p:cBhvr>
                                      <p:to>
                                        <p:strVal val="visible"/>
                                      </p:to>
                                    </p:set>
                                    <p:animEffect transition="in" filter="fade">
                                      <p:cBhvr>
                                        <p:cTn id="17" dur="2000"/>
                                        <p:tgtEl>
                                          <p:spTgt spid="14745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459"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8483" name="Rectangle 3"/>
          <p:cNvSpPr>
            <a:spLocks noGrp="1" noChangeArrowheads="1"/>
          </p:cNvSpPr>
          <p:nvPr>
            <p:ph type="body" idx="4294967295"/>
          </p:nvPr>
        </p:nvSpPr>
        <p:spPr>
          <a:xfrm>
            <a:off x="696252" y="1905000"/>
            <a:ext cx="7848600" cy="3886200"/>
          </a:xfrm>
        </p:spPr>
        <p:txBody>
          <a:bodyPr>
            <a:normAutofit lnSpcReduction="10000"/>
          </a:bodyPr>
          <a:lstStyle/>
          <a:p>
            <a:pPr eaLnBrk="1" hangingPunct="1">
              <a:lnSpc>
                <a:spcPct val="80000"/>
              </a:lnSpc>
              <a:buFontTx/>
              <a:buNone/>
            </a:pPr>
            <a:r>
              <a:rPr lang="en-US" sz="2000" i="1" dirty="0">
                <a:latin typeface="Verdana" panose="020B0604030504040204" pitchFamily="34" charset="0"/>
                <a:ea typeface="Verdana" panose="020B0604030504040204" pitchFamily="34" charset="0"/>
                <a:cs typeface="Verdana" panose="020B0604030504040204" pitchFamily="34" charset="0"/>
              </a:rPr>
              <a:t>3.  Assuming the same facts as above, how much gain would Andrew be required to recognize if he replaced the building (within the replacement period) with another building costing $95,000?</a:t>
            </a:r>
          </a:p>
          <a:p>
            <a:pPr eaLnBrk="1" hangingPunct="1">
              <a:lnSpc>
                <a:spcPct val="80000"/>
              </a:lnSpc>
              <a:buFontTx/>
              <a:buNone/>
            </a:pPr>
            <a:r>
              <a:rPr lang="en-US" sz="2000" b="1" i="1" dirty="0">
                <a:latin typeface="Verdana" panose="020B0604030504040204" pitchFamily="34" charset="0"/>
                <a:ea typeface="Verdana" panose="020B0604030504040204" pitchFamily="34" charset="0"/>
                <a:cs typeface="Verdana" panose="020B0604030504040204" pitchFamily="34" charset="0"/>
              </a:rPr>
              <a:t>$10,000.</a:t>
            </a:r>
          </a:p>
          <a:p>
            <a:pPr eaLnBrk="1" hangingPunct="1">
              <a:lnSpc>
                <a:spcPct val="80000"/>
              </a:lnSpc>
              <a:buFontTx/>
              <a:buNone/>
            </a:pPr>
            <a:endParaRPr lang="en-US" sz="2000" i="1" dirty="0">
              <a:latin typeface="Verdana" panose="020B0604030504040204" pitchFamily="34" charset="0"/>
              <a:ea typeface="Verdana" panose="020B0604030504040204" pitchFamily="34" charset="0"/>
              <a:cs typeface="Verdana" panose="020B0604030504040204" pitchFamily="34" charset="0"/>
            </a:endParaRPr>
          </a:p>
          <a:p>
            <a:pPr eaLnBrk="1" hangingPunct="1">
              <a:lnSpc>
                <a:spcPct val="80000"/>
              </a:lnSpc>
              <a:buFontTx/>
              <a:buNone/>
            </a:pPr>
            <a:r>
              <a:rPr lang="en-US" sz="2000" i="1" dirty="0">
                <a:latin typeface="Verdana" panose="020B0604030504040204" pitchFamily="34" charset="0"/>
                <a:ea typeface="Verdana" panose="020B0604030504040204" pitchFamily="34" charset="0"/>
                <a:cs typeface="Verdana" panose="020B0604030504040204" pitchFamily="34" charset="0"/>
              </a:rPr>
              <a:t>4.  Assuming the same facts as above, how much gain would Andrew be required to recognize if he replaced the building with another building costing $115,000?</a:t>
            </a:r>
          </a:p>
          <a:p>
            <a:pPr eaLnBrk="1" hangingPunct="1">
              <a:lnSpc>
                <a:spcPct val="80000"/>
              </a:lnSpc>
              <a:buFontTx/>
              <a:buNone/>
            </a:pPr>
            <a:r>
              <a:rPr lang="en-US" sz="2000" b="1" i="1" dirty="0">
                <a:latin typeface="Verdana" panose="020B0604030504040204" pitchFamily="34" charset="0"/>
                <a:ea typeface="Verdana" panose="020B0604030504040204" pitchFamily="34" charset="0"/>
                <a:cs typeface="Verdana" panose="020B0604030504040204" pitchFamily="34" charset="0"/>
              </a:rPr>
              <a:t>$0.</a:t>
            </a:r>
          </a:p>
          <a:p>
            <a:pPr eaLnBrk="1" hangingPunct="1">
              <a:lnSpc>
                <a:spcPct val="80000"/>
              </a:lnSpc>
              <a:buFontTx/>
              <a:buNone/>
            </a:pPr>
            <a:endParaRPr lang="en-US" sz="2000" i="1" dirty="0">
              <a:latin typeface="Verdana" panose="020B0604030504040204" pitchFamily="34" charset="0"/>
              <a:ea typeface="Verdana" panose="020B0604030504040204" pitchFamily="34" charset="0"/>
              <a:cs typeface="Verdana" panose="020B0604030504040204" pitchFamily="34" charset="0"/>
            </a:endParaRPr>
          </a:p>
          <a:p>
            <a:pPr eaLnBrk="1" hangingPunct="1">
              <a:lnSpc>
                <a:spcPct val="80000"/>
              </a:lnSpc>
              <a:buFontTx/>
              <a:buNone/>
            </a:pPr>
            <a:r>
              <a:rPr lang="en-US" sz="2000" i="1" dirty="0">
                <a:latin typeface="Verdana" panose="020B0604030504040204" pitchFamily="34" charset="0"/>
                <a:ea typeface="Verdana" panose="020B0604030504040204" pitchFamily="34" charset="0"/>
                <a:cs typeface="Verdana" panose="020B0604030504040204" pitchFamily="34" charset="0"/>
              </a:rPr>
              <a:t>5.  Assuming the same facts as number 4 above, how much would Andrew’s basis be in the new building?	</a:t>
            </a:r>
          </a:p>
          <a:p>
            <a:pPr eaLnBrk="1" hangingPunct="1">
              <a:lnSpc>
                <a:spcPct val="80000"/>
              </a:lnSpc>
              <a:buFontTx/>
              <a:buNone/>
            </a:pPr>
            <a:r>
              <a:rPr lang="en-US" sz="2000" b="1" i="1" dirty="0">
                <a:latin typeface="Verdana" panose="020B0604030504040204" pitchFamily="34" charset="0"/>
                <a:ea typeface="Verdana" panose="020B0604030504040204" pitchFamily="34" charset="0"/>
                <a:cs typeface="Verdana" panose="020B0604030504040204" pitchFamily="34" charset="0"/>
              </a:rPr>
              <a:t>$60,000</a:t>
            </a:r>
            <a:endParaRPr lang="en-US" sz="2000" b="1" dirty="0">
              <a:latin typeface="Verdana" panose="020B0604030504040204" pitchFamily="34" charset="0"/>
              <a:ea typeface="Verdana" panose="020B0604030504040204" pitchFamily="34" charset="0"/>
              <a:cs typeface="Verdana" panose="020B0604030504040204" pitchFamily="34" charset="0"/>
            </a:endParaRPr>
          </a:p>
          <a:p>
            <a:pPr eaLnBrk="1" hangingPunct="1">
              <a:lnSpc>
                <a:spcPct val="80000"/>
              </a:lnSpc>
            </a:pPr>
            <a:endParaRPr lang="en-US" sz="2000" dirty="0">
              <a:latin typeface="Verdana" panose="020B0604030504040204" pitchFamily="34" charset="0"/>
              <a:ea typeface="Verdana" panose="020B0604030504040204" pitchFamily="34" charset="0"/>
              <a:cs typeface="Verdana" panose="020B0604030504040204" pitchFamily="34" charset="0"/>
            </a:endParaRPr>
          </a:p>
        </p:txBody>
      </p:sp>
      <p:sp>
        <p:nvSpPr>
          <p:cNvPr id="6" name="Text Placeholder 3">
            <a:extLst>
              <a:ext uri="{FF2B5EF4-FFF2-40B4-BE49-F238E27FC236}">
                <a16:creationId xmlns:a16="http://schemas.microsoft.com/office/drawing/2014/main" id="{5149948C-63C9-4513-ABDF-224BC4C70EEE}"/>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C6BCD0EE-439F-475C-91E2-E887C68E5F9D}"/>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12-</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14</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11514F00-A35B-4E2A-8A32-9E72BFC284C2}"/>
              </a:ext>
            </a:extLst>
          </p:cNvPr>
          <p:cNvSpPr txBox="1">
            <a:spLocks noChangeArrowheads="1"/>
          </p:cNvSpPr>
          <p:nvPr/>
        </p:nvSpPr>
        <p:spPr>
          <a:xfrm>
            <a:off x="467652" y="381000"/>
            <a:ext cx="8305800" cy="914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#2: Involuntary Conversions</a:t>
            </a:r>
          </a:p>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Concept Check 12-2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8483">
                                            <p:txEl>
                                              <p:pRg st="1" end="1"/>
                                            </p:txEl>
                                          </p:spTgt>
                                        </p:tgtEl>
                                        <p:attrNameLst>
                                          <p:attrName>style.visibility</p:attrName>
                                        </p:attrNameLst>
                                      </p:cBhvr>
                                      <p:to>
                                        <p:strVal val="visible"/>
                                      </p:to>
                                    </p:set>
                                    <p:animEffect transition="in" filter="fade">
                                      <p:cBhvr>
                                        <p:cTn id="7" dur="2000"/>
                                        <p:tgtEl>
                                          <p:spTgt spid="14848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8483">
                                            <p:txEl>
                                              <p:pRg st="4" end="4"/>
                                            </p:txEl>
                                          </p:spTgt>
                                        </p:tgtEl>
                                        <p:attrNameLst>
                                          <p:attrName>style.visibility</p:attrName>
                                        </p:attrNameLst>
                                      </p:cBhvr>
                                      <p:to>
                                        <p:strVal val="visible"/>
                                      </p:to>
                                    </p:set>
                                    <p:animEffect transition="in" filter="fade">
                                      <p:cBhvr>
                                        <p:cTn id="12" dur="2000"/>
                                        <p:tgtEl>
                                          <p:spTgt spid="14848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8483">
                                            <p:txEl>
                                              <p:pRg st="7" end="7"/>
                                            </p:txEl>
                                          </p:spTgt>
                                        </p:tgtEl>
                                        <p:attrNameLst>
                                          <p:attrName>style.visibility</p:attrName>
                                        </p:attrNameLst>
                                      </p:cBhvr>
                                      <p:to>
                                        <p:strVal val="visible"/>
                                      </p:to>
                                    </p:set>
                                    <p:animEffect transition="in" filter="fade">
                                      <p:cBhvr>
                                        <p:cTn id="17" dur="2000"/>
                                        <p:tgtEl>
                                          <p:spTgt spid="14848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8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noChangeArrowheads="1"/>
          </p:cNvSpPr>
          <p:nvPr>
            <p:ph type="body" idx="4294967295"/>
          </p:nvPr>
        </p:nvSpPr>
        <p:spPr>
          <a:xfrm>
            <a:off x="696252" y="1493837"/>
            <a:ext cx="7848600" cy="4983163"/>
          </a:xfrm>
        </p:spPr>
        <p:txBody>
          <a:bodyPr>
            <a:normAutofit/>
          </a:bodyPr>
          <a:lstStyle/>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A disposition of property where at least one payment is to be received after the year of sale.</a:t>
            </a: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Installment payments consist of three components:</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Interest income</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Return of basis</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Gain on the sale</a:t>
            </a: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Gross Profit Percentage = gross profit divided by contract price</a:t>
            </a:r>
          </a:p>
          <a:p>
            <a:pPr eaLnBrk="1" hangingPunct="1"/>
            <a:endParaRPr lang="en-US" sz="2600" dirty="0">
              <a:latin typeface="Verdana" panose="020B0604030504040204" pitchFamily="34" charset="0"/>
              <a:ea typeface="Verdana" panose="020B0604030504040204" pitchFamily="34" charset="0"/>
              <a:cs typeface="Verdana" panose="020B0604030504040204" pitchFamily="34" charset="0"/>
            </a:endParaRPr>
          </a:p>
        </p:txBody>
      </p:sp>
      <p:sp>
        <p:nvSpPr>
          <p:cNvPr id="6" name="Text Placeholder 3">
            <a:extLst>
              <a:ext uri="{FF2B5EF4-FFF2-40B4-BE49-F238E27FC236}">
                <a16:creationId xmlns:a16="http://schemas.microsoft.com/office/drawing/2014/main" id="{09BCB4D7-F10D-4129-AC14-C10C0F5CB6BB}"/>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7F1E4F0C-D3D2-4EB6-9276-3AEB1220E6F5}"/>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12-</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15</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C0FE7C26-F8FE-4EFE-A967-BA1917E03E2C}"/>
              </a:ext>
            </a:extLst>
          </p:cNvPr>
          <p:cNvSpPr txBox="1">
            <a:spLocks noChangeArrowheads="1"/>
          </p:cNvSpPr>
          <p:nvPr/>
        </p:nvSpPr>
        <p:spPr>
          <a:xfrm>
            <a:off x="652926" y="304800"/>
            <a:ext cx="7935252" cy="914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#3: Installment Sales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3"/>
          <p:cNvSpPr>
            <a:spLocks noGrp="1" noChangeArrowheads="1"/>
          </p:cNvSpPr>
          <p:nvPr>
            <p:ph type="body" idx="4294967295"/>
          </p:nvPr>
        </p:nvSpPr>
        <p:spPr>
          <a:xfrm>
            <a:off x="696252" y="1630151"/>
            <a:ext cx="7848600" cy="4114800"/>
          </a:xfrm>
        </p:spPr>
        <p:txBody>
          <a:bodyPr>
            <a:normAutofit/>
          </a:bodyPr>
          <a:lstStyle/>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Dealers cannot use the installment method.</a:t>
            </a:r>
          </a:p>
          <a:p>
            <a:pPr eaLnBrk="1" hangingPunct="1">
              <a:buFontTx/>
              <a:buNone/>
            </a:pPr>
            <a:endParaRPr lang="en-US" sz="2600" dirty="0">
              <a:latin typeface="Verdana" panose="020B0604030504040204" pitchFamily="34" charset="0"/>
              <a:ea typeface="Verdana" panose="020B0604030504040204" pitchFamily="34" charset="0"/>
              <a:cs typeface="Verdana" panose="020B0604030504040204" pitchFamily="34" charset="0"/>
            </a:endParaRP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The installment method cannot be used on the sale of publicly traded stock.</a:t>
            </a:r>
          </a:p>
          <a:p>
            <a:pPr eaLnBrk="1" hangingPunct="1"/>
            <a:endParaRPr lang="en-US" sz="2600" dirty="0">
              <a:latin typeface="Verdana" panose="020B0604030504040204" pitchFamily="34" charset="0"/>
              <a:ea typeface="Verdana" panose="020B0604030504040204" pitchFamily="34" charset="0"/>
              <a:cs typeface="Verdana" panose="020B0604030504040204" pitchFamily="34" charset="0"/>
            </a:endParaRP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Any depreciation recapture is recognized in the year the asset is disposed of.</a:t>
            </a:r>
          </a:p>
        </p:txBody>
      </p:sp>
      <p:sp>
        <p:nvSpPr>
          <p:cNvPr id="6" name="Text Placeholder 3">
            <a:extLst>
              <a:ext uri="{FF2B5EF4-FFF2-40B4-BE49-F238E27FC236}">
                <a16:creationId xmlns:a16="http://schemas.microsoft.com/office/drawing/2014/main" id="{2C07E9E6-AF8C-46F8-B847-BBC506633017}"/>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A6D5E27C-35E0-43EE-8312-3F18D26F3917}"/>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12-</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16</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48DF4B1C-161A-45AB-B9E4-ADA89C7583C9}"/>
              </a:ext>
            </a:extLst>
          </p:cNvPr>
          <p:cNvSpPr txBox="1">
            <a:spLocks noChangeArrowheads="1"/>
          </p:cNvSpPr>
          <p:nvPr/>
        </p:nvSpPr>
        <p:spPr>
          <a:xfrm>
            <a:off x="652926" y="304800"/>
            <a:ext cx="7935252" cy="914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#3: Installment Sales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1555" name="Rectangle 3"/>
          <p:cNvSpPr>
            <a:spLocks noGrp="1" noChangeArrowheads="1"/>
          </p:cNvSpPr>
          <p:nvPr>
            <p:ph type="body" idx="4294967295"/>
          </p:nvPr>
        </p:nvSpPr>
        <p:spPr>
          <a:xfrm>
            <a:off x="543852" y="2101006"/>
            <a:ext cx="8153400" cy="4114800"/>
          </a:xfrm>
        </p:spPr>
        <p:txBody>
          <a:bodyPr>
            <a:normAutofit/>
          </a:bodyPr>
          <a:lstStyle/>
          <a:p>
            <a:pPr eaLnBrk="1" hangingPunct="1">
              <a:lnSpc>
                <a:spcPct val="80000"/>
              </a:lnSpc>
              <a:buFontTx/>
              <a:buNone/>
            </a:pPr>
            <a:r>
              <a:rPr lang="en-US" sz="2400" i="1" dirty="0">
                <a:latin typeface="Verdana" panose="020B0604030504040204" pitchFamily="34" charset="0"/>
                <a:ea typeface="Verdana" panose="020B0604030504040204" pitchFamily="34" charset="0"/>
                <a:cs typeface="Verdana" panose="020B0604030504040204" pitchFamily="34" charset="0"/>
              </a:rPr>
              <a:t>	1.  Tamaria sold a tract of land for $30,000 in 2018.  The land has a basis of $18,000 and she incurred $2,000 of selling expenses.  Tamaria received $5,000 down (received in 2018) and will receive five additional annual payments of $5,000 each.  What is </a:t>
            </a:r>
            <a:r>
              <a:rPr lang="en-US" sz="2400" i="1" dirty="0" err="1">
                <a:latin typeface="Verdana" panose="020B0604030504040204" pitchFamily="34" charset="0"/>
                <a:ea typeface="Verdana" panose="020B0604030504040204" pitchFamily="34" charset="0"/>
                <a:cs typeface="Verdana" panose="020B0604030504040204" pitchFamily="34" charset="0"/>
              </a:rPr>
              <a:t>Tamaria’s</a:t>
            </a:r>
            <a:r>
              <a:rPr lang="en-US" sz="2400" i="1" dirty="0">
                <a:latin typeface="Verdana" panose="020B0604030504040204" pitchFamily="34" charset="0"/>
                <a:ea typeface="Verdana" panose="020B0604030504040204" pitchFamily="34" charset="0"/>
                <a:cs typeface="Verdana" panose="020B0604030504040204" pitchFamily="34" charset="0"/>
              </a:rPr>
              <a:t> gross profit percentage on the sale?</a:t>
            </a:r>
          </a:p>
          <a:p>
            <a:pPr lvl="1" eaLnBrk="1" hangingPunct="1">
              <a:lnSpc>
                <a:spcPct val="80000"/>
              </a:lnSpc>
              <a:buFont typeface="Arial" pitchFamily="34" charset="0"/>
              <a:buNone/>
            </a:pPr>
            <a:r>
              <a:rPr lang="en-US" sz="2400" i="1" dirty="0">
                <a:latin typeface="Verdana" panose="020B0604030504040204" pitchFamily="34" charset="0"/>
                <a:ea typeface="Verdana" panose="020B0604030504040204" pitchFamily="34" charset="0"/>
                <a:cs typeface="Verdana" panose="020B0604030504040204" pitchFamily="34" charset="0"/>
              </a:rPr>
              <a:t>   a.  33.3%</a:t>
            </a:r>
          </a:p>
          <a:p>
            <a:pPr lvl="1" eaLnBrk="1" hangingPunct="1">
              <a:lnSpc>
                <a:spcPct val="80000"/>
              </a:lnSpc>
              <a:buFont typeface="Arial" pitchFamily="34" charset="0"/>
              <a:buNone/>
            </a:pPr>
            <a:r>
              <a:rPr lang="en-US" sz="2400" i="1" dirty="0">
                <a:latin typeface="Verdana" panose="020B0604030504040204" pitchFamily="34" charset="0"/>
                <a:ea typeface="Verdana" panose="020B0604030504040204" pitchFamily="34" charset="0"/>
                <a:cs typeface="Verdana" panose="020B0604030504040204" pitchFamily="34" charset="0"/>
              </a:rPr>
              <a:t>   b.  60.0%</a:t>
            </a:r>
          </a:p>
          <a:p>
            <a:pPr lvl="1" eaLnBrk="1" hangingPunct="1">
              <a:lnSpc>
                <a:spcPct val="80000"/>
              </a:lnSpc>
              <a:buFont typeface="Arial" pitchFamily="34" charset="0"/>
              <a:buNone/>
            </a:pPr>
            <a:r>
              <a:rPr lang="en-US" sz="2400" i="1" dirty="0">
                <a:latin typeface="Verdana" panose="020B0604030504040204" pitchFamily="34" charset="0"/>
                <a:ea typeface="Verdana" panose="020B0604030504040204" pitchFamily="34" charset="0"/>
                <a:cs typeface="Verdana" panose="020B0604030504040204" pitchFamily="34" charset="0"/>
              </a:rPr>
              <a:t>   c.   66.7%</a:t>
            </a:r>
          </a:p>
          <a:p>
            <a:pPr lvl="1" eaLnBrk="1" hangingPunct="1">
              <a:lnSpc>
                <a:spcPct val="80000"/>
              </a:lnSpc>
              <a:buFont typeface="Arial" pitchFamily="34" charset="0"/>
              <a:buNone/>
            </a:pPr>
            <a:r>
              <a:rPr lang="en-US" sz="2400" i="1" dirty="0">
                <a:latin typeface="Verdana" panose="020B0604030504040204" pitchFamily="34" charset="0"/>
                <a:ea typeface="Verdana" panose="020B0604030504040204" pitchFamily="34" charset="0"/>
                <a:cs typeface="Verdana" panose="020B0604030504040204" pitchFamily="34" charset="0"/>
              </a:rPr>
              <a:t>   d. 100.0%</a:t>
            </a:r>
            <a:r>
              <a:rPr lang="en-US" sz="2400" dirty="0">
                <a:latin typeface="Verdana" panose="020B0604030504040204" pitchFamily="34" charset="0"/>
                <a:ea typeface="Verdana" panose="020B0604030504040204" pitchFamily="34" charset="0"/>
                <a:cs typeface="Verdana" panose="020B0604030504040204" pitchFamily="34" charset="0"/>
              </a:rPr>
              <a:t> </a:t>
            </a:r>
          </a:p>
          <a:p>
            <a:pPr eaLnBrk="1" hangingPunct="1">
              <a:lnSpc>
                <a:spcPct val="80000"/>
              </a:lnSpc>
              <a:buFontTx/>
              <a:buNone/>
            </a:pPr>
            <a:r>
              <a:rPr lang="en-US" sz="2400" b="1" i="1" dirty="0">
                <a:latin typeface="Verdana" panose="020B0604030504040204" pitchFamily="34" charset="0"/>
                <a:ea typeface="Verdana" panose="020B0604030504040204" pitchFamily="34" charset="0"/>
                <a:cs typeface="Verdana" panose="020B0604030504040204" pitchFamily="34" charset="0"/>
              </a:rPr>
              <a:t>   Answer:  A</a:t>
            </a:r>
          </a:p>
        </p:txBody>
      </p:sp>
      <p:sp>
        <p:nvSpPr>
          <p:cNvPr id="6" name="Text Placeholder 3">
            <a:extLst>
              <a:ext uri="{FF2B5EF4-FFF2-40B4-BE49-F238E27FC236}">
                <a16:creationId xmlns:a16="http://schemas.microsoft.com/office/drawing/2014/main" id="{E0567568-E501-4A93-B415-8B5A97FE78D6}"/>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B82A4F5F-B7C9-444C-8C8A-14FC8D9B51D2}"/>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12-</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17</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32660FA2-969E-4758-8258-B0844078417C}"/>
              </a:ext>
            </a:extLst>
          </p:cNvPr>
          <p:cNvSpPr txBox="1">
            <a:spLocks noChangeArrowheads="1"/>
          </p:cNvSpPr>
          <p:nvPr/>
        </p:nvSpPr>
        <p:spPr>
          <a:xfrm>
            <a:off x="614826" y="533400"/>
            <a:ext cx="8011452" cy="914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#3: Installment Sales</a:t>
            </a:r>
          </a:p>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Concept Check 12-3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1555">
                                            <p:txEl>
                                              <p:pRg st="5" end="5"/>
                                            </p:txEl>
                                          </p:spTgt>
                                        </p:tgtEl>
                                        <p:attrNameLst>
                                          <p:attrName>style.visibility</p:attrName>
                                        </p:attrNameLst>
                                      </p:cBhvr>
                                      <p:to>
                                        <p:strVal val="visible"/>
                                      </p:to>
                                    </p:set>
                                    <p:animEffect transition="in" filter="fade">
                                      <p:cBhvr>
                                        <p:cTn id="7" dur="2000"/>
                                        <p:tgtEl>
                                          <p:spTgt spid="15155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555" grpId="0" build="p"/>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2579" name="Rectangle 3"/>
          <p:cNvSpPr>
            <a:spLocks noGrp="1" noChangeArrowheads="1"/>
          </p:cNvSpPr>
          <p:nvPr>
            <p:ph type="body" idx="4294967295"/>
          </p:nvPr>
        </p:nvSpPr>
        <p:spPr>
          <a:xfrm>
            <a:off x="479942" y="2133600"/>
            <a:ext cx="7848600" cy="3810000"/>
          </a:xfrm>
        </p:spPr>
        <p:txBody>
          <a:bodyPr>
            <a:normAutofit/>
          </a:bodyPr>
          <a:lstStyle/>
          <a:p>
            <a:pPr eaLnBrk="1" hangingPunct="1">
              <a:buFontTx/>
              <a:buNone/>
            </a:pPr>
            <a:r>
              <a:rPr lang="en-US" sz="2400" i="1" dirty="0">
                <a:latin typeface="Verdana" panose="020B0604030504040204" pitchFamily="34" charset="0"/>
                <a:ea typeface="Verdana" panose="020B0604030504040204" pitchFamily="34" charset="0"/>
                <a:cs typeface="Verdana" panose="020B0604030504040204" pitchFamily="34" charset="0"/>
              </a:rPr>
              <a:t>	2.  Assume the same facts as above, how much income will Tamaria recognize in 2018 when she receives the first additional payment of $5,000?</a:t>
            </a:r>
          </a:p>
          <a:p>
            <a:pPr lvl="1" eaLnBrk="1" hangingPunct="1">
              <a:buFont typeface="Arial" pitchFamily="34" charset="0"/>
              <a:buNone/>
            </a:pPr>
            <a:r>
              <a:rPr lang="en-US" sz="2400" i="1" dirty="0">
                <a:latin typeface="Verdana" panose="020B0604030504040204" pitchFamily="34" charset="0"/>
                <a:ea typeface="Verdana" panose="020B0604030504040204" pitchFamily="34" charset="0"/>
                <a:cs typeface="Verdana" panose="020B0604030504040204" pitchFamily="34" charset="0"/>
              </a:rPr>
              <a:t>   a.  $       0.</a:t>
            </a:r>
          </a:p>
          <a:p>
            <a:pPr lvl="1" eaLnBrk="1" hangingPunct="1">
              <a:buFont typeface="Arial" pitchFamily="34" charset="0"/>
              <a:buNone/>
            </a:pPr>
            <a:r>
              <a:rPr lang="en-US" sz="2400" i="1" dirty="0">
                <a:latin typeface="Verdana" panose="020B0604030504040204" pitchFamily="34" charset="0"/>
                <a:ea typeface="Verdana" panose="020B0604030504040204" pitchFamily="34" charset="0"/>
                <a:cs typeface="Verdana" panose="020B0604030504040204" pitchFamily="34" charset="0"/>
              </a:rPr>
              <a:t>   b.  $1,667.</a:t>
            </a:r>
          </a:p>
          <a:p>
            <a:pPr lvl="1" eaLnBrk="1" hangingPunct="1">
              <a:buFont typeface="Arial" pitchFamily="34" charset="0"/>
              <a:buNone/>
            </a:pPr>
            <a:r>
              <a:rPr lang="en-US" sz="2400" i="1" dirty="0">
                <a:latin typeface="Verdana" panose="020B0604030504040204" pitchFamily="34" charset="0"/>
                <a:ea typeface="Verdana" panose="020B0604030504040204" pitchFamily="34" charset="0"/>
                <a:cs typeface="Verdana" panose="020B0604030504040204" pitchFamily="34" charset="0"/>
              </a:rPr>
              <a:t>   c.  $3,335.</a:t>
            </a:r>
          </a:p>
          <a:p>
            <a:pPr lvl="1" eaLnBrk="1" hangingPunct="1">
              <a:buFont typeface="Arial" pitchFamily="34" charset="0"/>
              <a:buNone/>
            </a:pPr>
            <a:r>
              <a:rPr lang="en-US" sz="2400" i="1" dirty="0">
                <a:latin typeface="Verdana" panose="020B0604030504040204" pitchFamily="34" charset="0"/>
                <a:ea typeface="Verdana" panose="020B0604030504040204" pitchFamily="34" charset="0"/>
                <a:cs typeface="Verdana" panose="020B0604030504040204" pitchFamily="34" charset="0"/>
              </a:rPr>
              <a:t>   d.  $5,000</a:t>
            </a:r>
            <a:r>
              <a:rPr lang="en-US" sz="2400" dirty="0">
                <a:latin typeface="Verdana" panose="020B0604030504040204" pitchFamily="34" charset="0"/>
                <a:ea typeface="Verdana" panose="020B0604030504040204" pitchFamily="34" charset="0"/>
                <a:cs typeface="Verdana" panose="020B0604030504040204" pitchFamily="34" charset="0"/>
              </a:rPr>
              <a:t> </a:t>
            </a:r>
          </a:p>
          <a:p>
            <a:pPr eaLnBrk="1" hangingPunct="1">
              <a:buFontTx/>
              <a:buNone/>
            </a:pPr>
            <a:r>
              <a:rPr lang="en-US" sz="2400" b="1" i="1" dirty="0">
                <a:latin typeface="Verdana" panose="020B0604030504040204" pitchFamily="34" charset="0"/>
                <a:ea typeface="Verdana" panose="020B0604030504040204" pitchFamily="34" charset="0"/>
                <a:cs typeface="Verdana" panose="020B0604030504040204" pitchFamily="34" charset="0"/>
              </a:rPr>
              <a:t>   Answer:  B</a:t>
            </a:r>
          </a:p>
        </p:txBody>
      </p:sp>
      <p:sp>
        <p:nvSpPr>
          <p:cNvPr id="6" name="Text Placeholder 3">
            <a:extLst>
              <a:ext uri="{FF2B5EF4-FFF2-40B4-BE49-F238E27FC236}">
                <a16:creationId xmlns:a16="http://schemas.microsoft.com/office/drawing/2014/main" id="{39285840-1CB1-4C83-B875-7D7BDA9A4CF2}"/>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54B7D5EC-EC3E-4A06-BE20-2B00B2B50717}"/>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12-</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18</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9" name="Rectangle 2">
            <a:extLst>
              <a:ext uri="{FF2B5EF4-FFF2-40B4-BE49-F238E27FC236}">
                <a16:creationId xmlns:a16="http://schemas.microsoft.com/office/drawing/2014/main" id="{D07B37D9-0469-4C4C-B247-85EEB69AF1FB}"/>
              </a:ext>
            </a:extLst>
          </p:cNvPr>
          <p:cNvSpPr txBox="1">
            <a:spLocks noChangeArrowheads="1"/>
          </p:cNvSpPr>
          <p:nvPr/>
        </p:nvSpPr>
        <p:spPr>
          <a:xfrm>
            <a:off x="614826" y="533400"/>
            <a:ext cx="8011452" cy="914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#3: Installment Sales</a:t>
            </a:r>
          </a:p>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Concept Check 12-3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2579">
                                            <p:txEl>
                                              <p:pRg st="5" end="5"/>
                                            </p:txEl>
                                          </p:spTgt>
                                        </p:tgtEl>
                                        <p:attrNameLst>
                                          <p:attrName>style.visibility</p:attrName>
                                        </p:attrNameLst>
                                      </p:cBhvr>
                                      <p:to>
                                        <p:strVal val="visible"/>
                                      </p:to>
                                    </p:set>
                                    <p:animEffect transition="in" filter="fade">
                                      <p:cBhvr>
                                        <p:cTn id="7" dur="2000"/>
                                        <p:tgtEl>
                                          <p:spTgt spid="15257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579"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3"/>
          <p:cNvSpPr>
            <a:spLocks noGrp="1" noChangeArrowheads="1"/>
          </p:cNvSpPr>
          <p:nvPr>
            <p:ph type="body" idx="4294967295"/>
          </p:nvPr>
        </p:nvSpPr>
        <p:spPr>
          <a:xfrm>
            <a:off x="696252" y="1600200"/>
            <a:ext cx="7848600" cy="3581400"/>
          </a:xfrm>
        </p:spPr>
        <p:txBody>
          <a:bodyPr>
            <a:normAutofit/>
          </a:bodyPr>
          <a:lstStyle/>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Married taxpayers can exclude up to $500,000 ($250,000 single) of the gain on the sale of their personal residence</a:t>
            </a:r>
          </a:p>
          <a:p>
            <a:pPr eaLnBrk="1" hangingPunct="1"/>
            <a:endParaRPr lang="en-US" sz="2600" dirty="0">
              <a:latin typeface="Verdana" panose="020B0604030504040204" pitchFamily="34" charset="0"/>
              <a:ea typeface="Verdana" panose="020B0604030504040204" pitchFamily="34" charset="0"/>
              <a:cs typeface="Verdana" panose="020B0604030504040204" pitchFamily="34" charset="0"/>
            </a:endParaRP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This provision is an exclusion, not a deferral of gain.</a:t>
            </a:r>
          </a:p>
        </p:txBody>
      </p:sp>
      <p:sp>
        <p:nvSpPr>
          <p:cNvPr id="6" name="Text Placeholder 3">
            <a:extLst>
              <a:ext uri="{FF2B5EF4-FFF2-40B4-BE49-F238E27FC236}">
                <a16:creationId xmlns:a16="http://schemas.microsoft.com/office/drawing/2014/main" id="{BF847190-ADC9-4FC1-AB07-A85C880C3E72}"/>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46DF396A-4DE3-4E2D-8C74-EC3DAE776AF8}"/>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12-</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19</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EC4C2987-C3B0-415E-8BFD-D00A4F39D552}"/>
              </a:ext>
            </a:extLst>
          </p:cNvPr>
          <p:cNvSpPr txBox="1">
            <a:spLocks noChangeArrowheads="1"/>
          </p:cNvSpPr>
          <p:nvPr/>
        </p:nvSpPr>
        <p:spPr>
          <a:xfrm>
            <a:off x="1338726" y="228599"/>
            <a:ext cx="6563652" cy="914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#4: Sale of Residence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20" name="Rectangle 2"/>
          <p:cNvSpPr>
            <a:spLocks noGrp="1" noChangeArrowheads="1"/>
          </p:cNvSpPr>
          <p:nvPr>
            <p:ph type="title" idx="4294967295"/>
          </p:nvPr>
        </p:nvSpPr>
        <p:spPr>
          <a:xfrm>
            <a:off x="467652" y="152400"/>
            <a:ext cx="8305800" cy="914400"/>
          </a:xfrm>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#1:</a:t>
            </a:r>
            <a:br>
              <a:rPr lang="en-US" sz="3600" dirty="0">
                <a:latin typeface="Verdana" panose="020B0604030504040204" pitchFamily="34" charset="0"/>
                <a:ea typeface="Verdana" panose="020B0604030504040204" pitchFamily="34" charset="0"/>
                <a:cs typeface="Verdana" panose="020B0604030504040204" pitchFamily="34" charset="0"/>
              </a:rPr>
            </a:br>
            <a:r>
              <a:rPr lang="en-US" sz="3600" dirty="0">
                <a:latin typeface="Verdana" panose="020B0604030504040204" pitchFamily="34" charset="0"/>
                <a:ea typeface="Verdana" panose="020B0604030504040204" pitchFamily="34" charset="0"/>
                <a:cs typeface="Verdana" panose="020B0604030504040204" pitchFamily="34" charset="0"/>
              </a:rPr>
              <a:t>Like-Kind Exchange Rules</a:t>
            </a:r>
          </a:p>
        </p:txBody>
      </p:sp>
      <p:sp>
        <p:nvSpPr>
          <p:cNvPr id="4100" name="Rectangle 3"/>
          <p:cNvSpPr>
            <a:spLocks noGrp="1" noChangeArrowheads="1"/>
          </p:cNvSpPr>
          <p:nvPr>
            <p:ph type="body" idx="4294967295"/>
          </p:nvPr>
        </p:nvSpPr>
        <p:spPr>
          <a:xfrm>
            <a:off x="696252" y="1341437"/>
            <a:ext cx="7848600" cy="4983163"/>
          </a:xfrm>
        </p:spPr>
        <p:txBody>
          <a:bodyPr>
            <a:normAutofit/>
          </a:bodyPr>
          <a:lstStyle/>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3 criteria for a like-kind exchange:</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There must be an exchange;</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The property transferred and the property received must be held for productive use in a trade or business or for investment;</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The property must be like-kind.</a:t>
            </a: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Exchange rules are not elective</a:t>
            </a: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In 2018, like-kinds exchanges only apply to real estate</a:t>
            </a:r>
          </a:p>
          <a:p>
            <a:pPr lvl="1" eaLnBrk="1" hangingPunct="1"/>
            <a:endParaRPr lang="en-US" sz="2600" dirty="0">
              <a:latin typeface="Verdana" panose="020B0604030504040204" pitchFamily="34" charset="0"/>
              <a:ea typeface="Verdana" panose="020B0604030504040204" pitchFamily="34" charset="0"/>
              <a:cs typeface="Verdana" panose="020B0604030504040204" pitchFamily="34" charset="0"/>
            </a:endParaRPr>
          </a:p>
        </p:txBody>
      </p:sp>
      <p:sp>
        <p:nvSpPr>
          <p:cNvPr id="6" name="Text Placeholder 3">
            <a:extLst>
              <a:ext uri="{FF2B5EF4-FFF2-40B4-BE49-F238E27FC236}">
                <a16:creationId xmlns:a16="http://schemas.microsoft.com/office/drawing/2014/main" id="{EBD41F50-4BC9-4C3D-B00D-45BA3D0D3F67}"/>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A5128717-258F-4C1B-82C5-342DB05EE0B0}"/>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12-</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a:spLocks noGrp="1" noChangeArrowheads="1"/>
          </p:cNvSpPr>
          <p:nvPr>
            <p:ph type="body" idx="4294967295"/>
          </p:nvPr>
        </p:nvSpPr>
        <p:spPr>
          <a:xfrm>
            <a:off x="696252" y="1592051"/>
            <a:ext cx="7848600" cy="4267200"/>
          </a:xfrm>
        </p:spPr>
        <p:txBody>
          <a:bodyPr>
            <a:normAutofit/>
          </a:bodyPr>
          <a:lstStyle/>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During a five-year period before the sale, the taxpayer must satisfy:</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Ownership Test – owned the home for at least two years.</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Use Test – lived in the home as the main home for at least two years.</a:t>
            </a:r>
          </a:p>
          <a:p>
            <a:pPr lvl="1" eaLnBrk="1" hangingPunct="1">
              <a:buFont typeface="Arial" pitchFamily="34" charset="0"/>
              <a:buNone/>
            </a:pPr>
            <a:endParaRPr lang="en-US" sz="2600" dirty="0">
              <a:latin typeface="Verdana" panose="020B0604030504040204" pitchFamily="34" charset="0"/>
              <a:ea typeface="Verdana" panose="020B0604030504040204" pitchFamily="34" charset="0"/>
              <a:cs typeface="Verdana" panose="020B0604030504040204" pitchFamily="34" charset="0"/>
            </a:endParaRP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The tests do not have to be continuous.</a:t>
            </a:r>
          </a:p>
        </p:txBody>
      </p:sp>
      <p:sp>
        <p:nvSpPr>
          <p:cNvPr id="6" name="Text Placeholder 3">
            <a:extLst>
              <a:ext uri="{FF2B5EF4-FFF2-40B4-BE49-F238E27FC236}">
                <a16:creationId xmlns:a16="http://schemas.microsoft.com/office/drawing/2014/main" id="{1192464E-AD57-4721-B055-7C6F57A0D006}"/>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388F68E8-E842-457F-A268-FB0B780B09D3}"/>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12-</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20</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A4BF1EA5-A8A6-4CC1-95FC-6F51E5D5D22D}"/>
              </a:ext>
            </a:extLst>
          </p:cNvPr>
          <p:cNvSpPr txBox="1">
            <a:spLocks noChangeArrowheads="1"/>
          </p:cNvSpPr>
          <p:nvPr/>
        </p:nvSpPr>
        <p:spPr>
          <a:xfrm>
            <a:off x="1338726" y="228599"/>
            <a:ext cx="6563652" cy="914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#4: Sale of Residence</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3"/>
          <p:cNvSpPr>
            <a:spLocks noGrp="1" noChangeArrowheads="1"/>
          </p:cNvSpPr>
          <p:nvPr>
            <p:ph type="body" idx="4294967295"/>
          </p:nvPr>
        </p:nvSpPr>
        <p:spPr>
          <a:xfrm>
            <a:off x="696252" y="1600200"/>
            <a:ext cx="7848600" cy="3886200"/>
          </a:xfrm>
        </p:spPr>
        <p:txBody>
          <a:bodyPr>
            <a:normAutofit/>
          </a:bodyPr>
          <a:lstStyle/>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Exclusion applies to only one sale every two years.</a:t>
            </a:r>
          </a:p>
          <a:p>
            <a:pPr eaLnBrk="1" hangingPunct="1"/>
            <a:endParaRPr lang="en-US" sz="2600" dirty="0">
              <a:latin typeface="Verdana" panose="020B0604030504040204" pitchFamily="34" charset="0"/>
              <a:ea typeface="Verdana" panose="020B0604030504040204" pitchFamily="34" charset="0"/>
              <a:cs typeface="Verdana" panose="020B0604030504040204" pitchFamily="34" charset="0"/>
            </a:endParaRP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If for health or employment reasons, a reduced exclusion is available for a second sale based on the ratio of days owned divided by 730.</a:t>
            </a:r>
          </a:p>
        </p:txBody>
      </p:sp>
      <p:sp>
        <p:nvSpPr>
          <p:cNvPr id="6" name="Text Placeholder 3">
            <a:extLst>
              <a:ext uri="{FF2B5EF4-FFF2-40B4-BE49-F238E27FC236}">
                <a16:creationId xmlns:a16="http://schemas.microsoft.com/office/drawing/2014/main" id="{73CA863E-9989-48E5-BD1D-3BCEED90D20B}"/>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30BB1CDF-FE81-4E44-AB06-60A24DF7D829}"/>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12-</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21</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9" name="Rectangle 2">
            <a:extLst>
              <a:ext uri="{FF2B5EF4-FFF2-40B4-BE49-F238E27FC236}">
                <a16:creationId xmlns:a16="http://schemas.microsoft.com/office/drawing/2014/main" id="{A08B4EE4-A422-4317-AAC5-5BA6DD4DED92}"/>
              </a:ext>
            </a:extLst>
          </p:cNvPr>
          <p:cNvSpPr txBox="1">
            <a:spLocks noChangeArrowheads="1"/>
          </p:cNvSpPr>
          <p:nvPr/>
        </p:nvSpPr>
        <p:spPr>
          <a:xfrm>
            <a:off x="1338726" y="228599"/>
            <a:ext cx="6563652" cy="914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#4: Sale of Residence</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81" name="Rectangle 3"/>
          <p:cNvSpPr>
            <a:spLocks noGrp="1" noChangeArrowheads="1"/>
          </p:cNvSpPr>
          <p:nvPr>
            <p:ph type="body" idx="4294967295"/>
          </p:nvPr>
        </p:nvSpPr>
        <p:spPr>
          <a:xfrm>
            <a:off x="762000" y="2057400"/>
            <a:ext cx="7848600" cy="3810000"/>
          </a:xfrm>
        </p:spPr>
        <p:txBody>
          <a:bodyPr>
            <a:normAutofit/>
          </a:bodyPr>
          <a:lstStyle/>
          <a:p>
            <a:pPr eaLnBrk="1" hangingPunct="1">
              <a:lnSpc>
                <a:spcPct val="80000"/>
              </a:lnSpc>
              <a:buFontTx/>
              <a:buNone/>
            </a:pPr>
            <a:r>
              <a:rPr lang="en-US" sz="2400" i="1" dirty="0">
                <a:latin typeface="Verdana" panose="020B0604030504040204" pitchFamily="34" charset="0"/>
                <a:ea typeface="Verdana" panose="020B0604030504040204" pitchFamily="34" charset="0"/>
                <a:cs typeface="Verdana" panose="020B0604030504040204" pitchFamily="34" charset="0"/>
              </a:rPr>
              <a:t>1.  If married taxpayers live in their personal residence for more than two years, the couple can exclude the gain on the sale of their residence up to $500,000.</a:t>
            </a:r>
          </a:p>
          <a:p>
            <a:pPr eaLnBrk="1" hangingPunct="1">
              <a:lnSpc>
                <a:spcPct val="80000"/>
              </a:lnSpc>
              <a:buFontTx/>
              <a:buNone/>
            </a:pPr>
            <a:r>
              <a:rPr lang="en-US" sz="2400" b="1" i="1" dirty="0">
                <a:latin typeface="Verdana" panose="020B0604030504040204" pitchFamily="34" charset="0"/>
                <a:ea typeface="Verdana" panose="020B0604030504040204" pitchFamily="34" charset="0"/>
                <a:cs typeface="Verdana" panose="020B0604030504040204" pitchFamily="34" charset="0"/>
              </a:rPr>
              <a:t>True</a:t>
            </a:r>
          </a:p>
          <a:p>
            <a:pPr marL="457200" lvl="1" indent="0" eaLnBrk="1" hangingPunct="1">
              <a:lnSpc>
                <a:spcPct val="80000"/>
              </a:lnSpc>
              <a:buFont typeface="Arial" pitchFamily="34" charset="0"/>
              <a:buNone/>
            </a:pPr>
            <a:endParaRPr lang="en-US" sz="2400" i="1" dirty="0">
              <a:latin typeface="Verdana" panose="020B0604030504040204" pitchFamily="34" charset="0"/>
              <a:ea typeface="Verdana" panose="020B0604030504040204" pitchFamily="34" charset="0"/>
              <a:cs typeface="Verdana" panose="020B0604030504040204" pitchFamily="34" charset="0"/>
            </a:endParaRPr>
          </a:p>
          <a:p>
            <a:pPr eaLnBrk="1" hangingPunct="1">
              <a:lnSpc>
                <a:spcPct val="80000"/>
              </a:lnSpc>
              <a:buFontTx/>
              <a:buNone/>
            </a:pPr>
            <a:r>
              <a:rPr lang="en-US" sz="2400" i="1" dirty="0">
                <a:latin typeface="Verdana" panose="020B0604030504040204" pitchFamily="34" charset="0"/>
                <a:ea typeface="Verdana" panose="020B0604030504040204" pitchFamily="34" charset="0"/>
                <a:cs typeface="Verdana" panose="020B0604030504040204" pitchFamily="34" charset="0"/>
              </a:rPr>
              <a:t>2.  A taxpayer cannot exclude any gain on the sale of a residence if he or she has lived there less than two years.  </a:t>
            </a:r>
          </a:p>
          <a:p>
            <a:pPr eaLnBrk="1" hangingPunct="1">
              <a:lnSpc>
                <a:spcPct val="80000"/>
              </a:lnSpc>
              <a:buFontTx/>
              <a:buNone/>
            </a:pPr>
            <a:r>
              <a:rPr lang="en-US" sz="2400" b="1" i="1" dirty="0">
                <a:latin typeface="Verdana" panose="020B0604030504040204" pitchFamily="34" charset="0"/>
                <a:ea typeface="Verdana" panose="020B0604030504040204" pitchFamily="34" charset="0"/>
                <a:cs typeface="Verdana" panose="020B0604030504040204" pitchFamily="34" charset="0"/>
              </a:rPr>
              <a:t>False</a:t>
            </a:r>
          </a:p>
        </p:txBody>
      </p:sp>
      <p:sp>
        <p:nvSpPr>
          <p:cNvPr id="6" name="Text Placeholder 3">
            <a:extLst>
              <a:ext uri="{FF2B5EF4-FFF2-40B4-BE49-F238E27FC236}">
                <a16:creationId xmlns:a16="http://schemas.microsoft.com/office/drawing/2014/main" id="{A4E41E4E-56BC-4D1D-BF5D-D8F8C5BD7BE2}"/>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BD46CED0-E229-48A5-B3D3-8DFA8E1C1B07}"/>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12-</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22</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9" name="Rectangle 2">
            <a:extLst>
              <a:ext uri="{FF2B5EF4-FFF2-40B4-BE49-F238E27FC236}">
                <a16:creationId xmlns:a16="http://schemas.microsoft.com/office/drawing/2014/main" id="{739D4A7F-C9EB-4310-9743-25D49ACA1C8D}"/>
              </a:ext>
            </a:extLst>
          </p:cNvPr>
          <p:cNvSpPr txBox="1">
            <a:spLocks noChangeArrowheads="1"/>
          </p:cNvSpPr>
          <p:nvPr/>
        </p:nvSpPr>
        <p:spPr>
          <a:xfrm>
            <a:off x="1300626" y="464187"/>
            <a:ext cx="6639852" cy="914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#4: Sale of Residence</a:t>
            </a:r>
          </a:p>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Concept 12-4</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8181">
                                            <p:txEl>
                                              <p:pRg st="1" end="1"/>
                                            </p:txEl>
                                          </p:spTgt>
                                        </p:tgtEl>
                                        <p:attrNameLst>
                                          <p:attrName>style.visibility</p:attrName>
                                        </p:attrNameLst>
                                      </p:cBhvr>
                                      <p:to>
                                        <p:strVal val="visible"/>
                                      </p:to>
                                    </p:set>
                                    <p:anim calcmode="lin" valueType="num">
                                      <p:cBhvr additive="base">
                                        <p:cTn id="7" dur="500" fill="hold"/>
                                        <p:tgtEl>
                                          <p:spTgt spid="17818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818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78181">
                                            <p:txEl>
                                              <p:pRg st="4" end="4"/>
                                            </p:txEl>
                                          </p:spTgt>
                                        </p:tgtEl>
                                        <p:attrNameLst>
                                          <p:attrName>style.visibility</p:attrName>
                                        </p:attrNameLst>
                                      </p:cBhvr>
                                      <p:to>
                                        <p:strVal val="visible"/>
                                      </p:to>
                                    </p:set>
                                    <p:anim calcmode="lin" valueType="num">
                                      <p:cBhvr additive="base">
                                        <p:cTn id="13" dur="500" fill="hold"/>
                                        <p:tgtEl>
                                          <p:spTgt spid="178181">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7818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7699" name="Rectangle 3"/>
          <p:cNvSpPr>
            <a:spLocks noGrp="1" noChangeArrowheads="1"/>
          </p:cNvSpPr>
          <p:nvPr>
            <p:ph type="body" idx="4294967295"/>
          </p:nvPr>
        </p:nvSpPr>
        <p:spPr>
          <a:xfrm>
            <a:off x="696252" y="2086122"/>
            <a:ext cx="7848600" cy="3657600"/>
          </a:xfrm>
        </p:spPr>
        <p:txBody>
          <a:bodyPr>
            <a:normAutofit/>
          </a:bodyPr>
          <a:lstStyle/>
          <a:p>
            <a:pPr eaLnBrk="1" hangingPunct="1">
              <a:buFontTx/>
              <a:buNone/>
            </a:pPr>
            <a:r>
              <a:rPr lang="en-US" sz="2400" i="1" dirty="0">
                <a:latin typeface="Verdana" panose="020B0604030504040204" pitchFamily="34" charset="0"/>
                <a:ea typeface="Verdana" panose="020B0604030504040204" pitchFamily="34" charset="0"/>
                <a:cs typeface="Verdana" panose="020B0604030504040204" pitchFamily="34" charset="0"/>
              </a:rPr>
              <a:t>3.  Sharon and Johnny were recently married and Sharon moved into Johnny’s house.  Sharon then sold her home and took the exclusion.  Since Sharon took the exclusion, Johnny must forfeit his exclusion if he were to sell his home within the next two years.  </a:t>
            </a:r>
          </a:p>
          <a:p>
            <a:pPr eaLnBrk="1" hangingPunct="1">
              <a:buFontTx/>
              <a:buNone/>
            </a:pPr>
            <a:r>
              <a:rPr lang="en-US" sz="2400" b="1" i="1" dirty="0">
                <a:latin typeface="Verdana" panose="020B0604030504040204" pitchFamily="34" charset="0"/>
                <a:ea typeface="Verdana" panose="020B0604030504040204" pitchFamily="34" charset="0"/>
                <a:cs typeface="Verdana" panose="020B0604030504040204" pitchFamily="34" charset="0"/>
              </a:rPr>
              <a:t>False</a:t>
            </a:r>
          </a:p>
        </p:txBody>
      </p:sp>
      <p:sp>
        <p:nvSpPr>
          <p:cNvPr id="6" name="Text Placeholder 3">
            <a:extLst>
              <a:ext uri="{FF2B5EF4-FFF2-40B4-BE49-F238E27FC236}">
                <a16:creationId xmlns:a16="http://schemas.microsoft.com/office/drawing/2014/main" id="{A5EE01CD-FBB5-4614-A83E-588C6B3E0762}"/>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FF4E841E-3B6F-4489-8DD6-811A26B042BB}"/>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12-</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23</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CA5FDCD8-85DE-4FCC-814D-4E543B57974E}"/>
              </a:ext>
            </a:extLst>
          </p:cNvPr>
          <p:cNvSpPr txBox="1">
            <a:spLocks noChangeArrowheads="1"/>
          </p:cNvSpPr>
          <p:nvPr/>
        </p:nvSpPr>
        <p:spPr>
          <a:xfrm>
            <a:off x="1300626" y="464187"/>
            <a:ext cx="6639852" cy="914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#4: Sale of Residence</a:t>
            </a:r>
          </a:p>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Concept 12-4</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7699">
                                            <p:txEl>
                                              <p:pRg st="1" end="1"/>
                                            </p:txEl>
                                          </p:spTgt>
                                        </p:tgtEl>
                                        <p:attrNameLst>
                                          <p:attrName>style.visibility</p:attrName>
                                        </p:attrNameLst>
                                      </p:cBhvr>
                                      <p:to>
                                        <p:strVal val="visible"/>
                                      </p:to>
                                    </p:set>
                                    <p:animEffect transition="in" filter="fade">
                                      <p:cBhvr>
                                        <p:cTn id="7" dur="2000"/>
                                        <p:tgtEl>
                                          <p:spTgt spid="15769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699"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6" name="Rectangle 2"/>
          <p:cNvSpPr>
            <a:spLocks noGrp="1" noChangeArrowheads="1"/>
          </p:cNvSpPr>
          <p:nvPr>
            <p:ph type="title" idx="4294967295"/>
          </p:nvPr>
        </p:nvSpPr>
        <p:spPr>
          <a:xfrm>
            <a:off x="467652" y="152400"/>
            <a:ext cx="8305800" cy="914400"/>
          </a:xfrm>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#5:</a:t>
            </a:r>
            <a:br>
              <a:rPr lang="en-US" sz="3600" dirty="0">
                <a:latin typeface="Verdana" panose="020B0604030504040204" pitchFamily="34" charset="0"/>
                <a:ea typeface="Verdana" panose="020B0604030504040204" pitchFamily="34" charset="0"/>
                <a:cs typeface="Verdana" panose="020B0604030504040204" pitchFamily="34" charset="0"/>
              </a:rPr>
            </a:br>
            <a:r>
              <a:rPr lang="en-US" sz="3600" dirty="0">
                <a:latin typeface="Verdana" panose="020B0604030504040204" pitchFamily="34" charset="0"/>
                <a:ea typeface="Verdana" panose="020B0604030504040204" pitchFamily="34" charset="0"/>
                <a:cs typeface="Verdana" panose="020B0604030504040204" pitchFamily="34" charset="0"/>
              </a:rPr>
              <a:t>Related-Party Losses &amp; Wash Sales</a:t>
            </a:r>
          </a:p>
        </p:txBody>
      </p:sp>
      <p:sp>
        <p:nvSpPr>
          <p:cNvPr id="26627" name="Rectangle 3"/>
          <p:cNvSpPr>
            <a:spLocks noGrp="1" noChangeArrowheads="1"/>
          </p:cNvSpPr>
          <p:nvPr>
            <p:ph type="body" idx="4294967295"/>
          </p:nvPr>
        </p:nvSpPr>
        <p:spPr>
          <a:xfrm>
            <a:off x="924852" y="1676400"/>
            <a:ext cx="7848600" cy="3733800"/>
          </a:xfrm>
        </p:spPr>
        <p:txBody>
          <a:bodyPr>
            <a:normAutofit/>
          </a:bodyPr>
          <a:lstStyle/>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Losses on sales between related parties are disallowed</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Related parties include family members and more than 50% owned entities</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Constructive ownership rules apply</a:t>
            </a: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The loss disallowance does not affect the basis of the property to the buyer.</a:t>
            </a:r>
          </a:p>
        </p:txBody>
      </p:sp>
      <p:sp>
        <p:nvSpPr>
          <p:cNvPr id="6" name="Text Placeholder 3">
            <a:extLst>
              <a:ext uri="{FF2B5EF4-FFF2-40B4-BE49-F238E27FC236}">
                <a16:creationId xmlns:a16="http://schemas.microsoft.com/office/drawing/2014/main" id="{73057BD1-F82C-4EB8-A29D-7E8E69ACAE85}"/>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94F1FC7D-9CC2-4E40-8BB1-3A52DCB9F25C}"/>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12-</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24</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3"/>
          <p:cNvSpPr>
            <a:spLocks noGrp="1" noChangeArrowheads="1"/>
          </p:cNvSpPr>
          <p:nvPr>
            <p:ph type="body" idx="4294967295"/>
          </p:nvPr>
        </p:nvSpPr>
        <p:spPr>
          <a:xfrm>
            <a:off x="924852" y="1752600"/>
            <a:ext cx="7848600" cy="3657600"/>
          </a:xfrm>
        </p:spPr>
        <p:txBody>
          <a:bodyPr>
            <a:normAutofit/>
          </a:bodyPr>
          <a:lstStyle/>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Wash sale rules disallow a tax loss where the ownership of a company is not reduced.</a:t>
            </a:r>
          </a:p>
          <a:p>
            <a:pPr eaLnBrk="1" hangingPunct="1"/>
            <a:endParaRPr lang="en-US" sz="2600" dirty="0">
              <a:latin typeface="Verdana" panose="020B0604030504040204" pitchFamily="34" charset="0"/>
              <a:ea typeface="Verdana" panose="020B0604030504040204" pitchFamily="34" charset="0"/>
              <a:cs typeface="Verdana" panose="020B0604030504040204" pitchFamily="34" charset="0"/>
            </a:endParaRP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A wash sale occurs if essentially the same stock is purchased 30 days before or 30 days after the sale.</a:t>
            </a:r>
          </a:p>
        </p:txBody>
      </p:sp>
      <p:sp>
        <p:nvSpPr>
          <p:cNvPr id="6" name="Text Placeholder 3">
            <a:extLst>
              <a:ext uri="{FF2B5EF4-FFF2-40B4-BE49-F238E27FC236}">
                <a16:creationId xmlns:a16="http://schemas.microsoft.com/office/drawing/2014/main" id="{C2538AB3-1E66-407E-81DA-01531299FCD7}"/>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F71DBDE5-06FA-4858-89FC-0A44BECB2009}"/>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12-</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25</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7AAB5DC4-CC27-4FDA-8ED6-AAAF8ADEBA19}"/>
              </a:ext>
            </a:extLst>
          </p:cNvPr>
          <p:cNvSpPr txBox="1">
            <a:spLocks noChangeArrowheads="1"/>
          </p:cNvSpPr>
          <p:nvPr/>
        </p:nvSpPr>
        <p:spPr>
          <a:xfrm>
            <a:off x="467652" y="152400"/>
            <a:ext cx="8305800" cy="914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#5:</a:t>
            </a:r>
          </a:p>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Related-Party Losses &amp; Wash Sales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0771" name="Rectangle 3"/>
          <p:cNvSpPr>
            <a:spLocks noGrp="1" noChangeArrowheads="1"/>
          </p:cNvSpPr>
          <p:nvPr>
            <p:ph type="body" idx="4294967295"/>
          </p:nvPr>
        </p:nvSpPr>
        <p:spPr>
          <a:xfrm>
            <a:off x="696252" y="1828800"/>
            <a:ext cx="7848600" cy="3657600"/>
          </a:xfrm>
        </p:spPr>
        <p:txBody>
          <a:bodyPr>
            <a:noAutofit/>
          </a:bodyPr>
          <a:lstStyle/>
          <a:p>
            <a:pPr eaLnBrk="1" hangingPunct="1">
              <a:lnSpc>
                <a:spcPct val="80000"/>
              </a:lnSpc>
              <a:buFontTx/>
              <a:buNone/>
            </a:pPr>
            <a:r>
              <a:rPr lang="en-US" sz="2000" i="1" dirty="0">
                <a:latin typeface="Verdana" panose="020B0604030504040204" pitchFamily="34" charset="0"/>
                <a:ea typeface="Verdana" panose="020B0604030504040204" pitchFamily="34" charset="0"/>
                <a:cs typeface="Verdana" panose="020B0604030504040204" pitchFamily="34" charset="0"/>
              </a:rPr>
              <a:t>1.  Leslie sold 500 shares of Bluff, Co. stock to her brother for $5,000.  Leslie purchased the stock three years ago for $7,000.  How much of the loss can Leslie deduct on her tax return in the current year?</a:t>
            </a:r>
          </a:p>
          <a:p>
            <a:pPr eaLnBrk="1" hangingPunct="1">
              <a:lnSpc>
                <a:spcPct val="80000"/>
              </a:lnSpc>
              <a:buFontTx/>
              <a:buNone/>
            </a:pPr>
            <a:r>
              <a:rPr lang="en-US" sz="2000" i="1" dirty="0">
                <a:latin typeface="Verdana" panose="020B0604030504040204" pitchFamily="34" charset="0"/>
                <a:ea typeface="Verdana" panose="020B0604030504040204" pitchFamily="34" charset="0"/>
                <a:cs typeface="Verdana" panose="020B0604030504040204" pitchFamily="34" charset="0"/>
              </a:rPr>
              <a:t>Answer:  $0 </a:t>
            </a:r>
          </a:p>
          <a:p>
            <a:pPr eaLnBrk="1" hangingPunct="1">
              <a:lnSpc>
                <a:spcPct val="80000"/>
              </a:lnSpc>
              <a:buFontTx/>
              <a:buNone/>
            </a:pPr>
            <a:endParaRPr lang="en-US" sz="2000" i="1" dirty="0">
              <a:latin typeface="Verdana" panose="020B0604030504040204" pitchFamily="34" charset="0"/>
              <a:ea typeface="Verdana" panose="020B0604030504040204" pitchFamily="34" charset="0"/>
              <a:cs typeface="Verdana" panose="020B0604030504040204" pitchFamily="34" charset="0"/>
            </a:endParaRPr>
          </a:p>
          <a:p>
            <a:pPr eaLnBrk="1" hangingPunct="1">
              <a:lnSpc>
                <a:spcPct val="80000"/>
              </a:lnSpc>
              <a:buFontTx/>
              <a:buNone/>
            </a:pPr>
            <a:r>
              <a:rPr lang="en-US" sz="2000" i="1" dirty="0">
                <a:latin typeface="Verdana" panose="020B0604030504040204" pitchFamily="34" charset="0"/>
                <a:ea typeface="Verdana" panose="020B0604030504040204" pitchFamily="34" charset="0"/>
                <a:cs typeface="Verdana" panose="020B0604030504040204" pitchFamily="34" charset="0"/>
              </a:rPr>
              <a:t>2.  Would the answer to question #1 change if Leslie sold the stock to Leslie Co. instead of her brother? Explain assuming the following facts.</a:t>
            </a:r>
          </a:p>
          <a:p>
            <a:pPr eaLnBrk="1" hangingPunct="1">
              <a:lnSpc>
                <a:spcPct val="80000"/>
              </a:lnSpc>
              <a:buFontTx/>
              <a:buNone/>
            </a:pPr>
            <a:r>
              <a:rPr lang="en-US" sz="2000" i="1" dirty="0">
                <a:latin typeface="Verdana" panose="020B0604030504040204" pitchFamily="34" charset="0"/>
                <a:ea typeface="Verdana" panose="020B0604030504040204" pitchFamily="34" charset="0"/>
                <a:cs typeface="Verdana" panose="020B0604030504040204" pitchFamily="34" charset="0"/>
              </a:rPr>
              <a:t>	a.  Assume Leslie owns 25% of the outstanding stock in Leslie Co. </a:t>
            </a:r>
          </a:p>
          <a:p>
            <a:pPr eaLnBrk="1" hangingPunct="1">
              <a:lnSpc>
                <a:spcPct val="80000"/>
              </a:lnSpc>
              <a:buFontTx/>
              <a:buNone/>
            </a:pPr>
            <a:r>
              <a:rPr lang="en-US" sz="2000" i="1" dirty="0">
                <a:latin typeface="Verdana" panose="020B0604030504040204" pitchFamily="34" charset="0"/>
                <a:ea typeface="Verdana" panose="020B0604030504040204" pitchFamily="34" charset="0"/>
                <a:cs typeface="Verdana" panose="020B0604030504040204" pitchFamily="34" charset="0"/>
              </a:rPr>
              <a:t>	b.  Assume Leslie owns 75% of the outstanding stock in Leslie Co.</a:t>
            </a:r>
          </a:p>
          <a:p>
            <a:pPr eaLnBrk="1" hangingPunct="1">
              <a:lnSpc>
                <a:spcPct val="80000"/>
              </a:lnSpc>
              <a:buFontTx/>
              <a:buNone/>
            </a:pPr>
            <a:endParaRPr lang="en-US" sz="2000" i="1" dirty="0">
              <a:latin typeface="Verdana" panose="020B0604030504040204" pitchFamily="34" charset="0"/>
              <a:ea typeface="Verdana" panose="020B0604030504040204" pitchFamily="34" charset="0"/>
              <a:cs typeface="Verdana" panose="020B0604030504040204" pitchFamily="34" charset="0"/>
            </a:endParaRPr>
          </a:p>
          <a:p>
            <a:pPr eaLnBrk="1" hangingPunct="1">
              <a:lnSpc>
                <a:spcPct val="80000"/>
              </a:lnSpc>
              <a:buFontTx/>
              <a:buNone/>
            </a:pPr>
            <a:r>
              <a:rPr lang="en-US" sz="2000" i="1" dirty="0">
                <a:latin typeface="Verdana" panose="020B0604030504040204" pitchFamily="34" charset="0"/>
                <a:ea typeface="Verdana" panose="020B0604030504040204" pitchFamily="34" charset="0"/>
                <a:cs typeface="Verdana" panose="020B0604030504040204" pitchFamily="34" charset="0"/>
              </a:rPr>
              <a:t>Answer:  a.  Leslie could deduct $2,000 in capital losses.  </a:t>
            </a:r>
          </a:p>
          <a:p>
            <a:pPr eaLnBrk="1" hangingPunct="1">
              <a:lnSpc>
                <a:spcPct val="80000"/>
              </a:lnSpc>
              <a:buFontTx/>
              <a:buNone/>
            </a:pPr>
            <a:r>
              <a:rPr lang="en-US" sz="2000" i="1" dirty="0">
                <a:latin typeface="Verdana" panose="020B0604030504040204" pitchFamily="34" charset="0"/>
                <a:ea typeface="Verdana" panose="020B0604030504040204" pitchFamily="34" charset="0"/>
                <a:cs typeface="Verdana" panose="020B0604030504040204" pitchFamily="34" charset="0"/>
              </a:rPr>
              <a:t>Answer:  b.  $0</a:t>
            </a:r>
          </a:p>
        </p:txBody>
      </p:sp>
      <p:sp>
        <p:nvSpPr>
          <p:cNvPr id="6" name="Text Placeholder 3">
            <a:extLst>
              <a:ext uri="{FF2B5EF4-FFF2-40B4-BE49-F238E27FC236}">
                <a16:creationId xmlns:a16="http://schemas.microsoft.com/office/drawing/2014/main" id="{3EA0B301-FEEA-4EFB-B839-9BD596E41314}"/>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A4E3440B-FD76-414C-8773-7448A50B6704}"/>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12-</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26</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EEFD7B45-1479-471E-A9C0-37537EE2E2A2}"/>
              </a:ext>
            </a:extLst>
          </p:cNvPr>
          <p:cNvSpPr txBox="1">
            <a:spLocks noChangeArrowheads="1"/>
          </p:cNvSpPr>
          <p:nvPr/>
        </p:nvSpPr>
        <p:spPr>
          <a:xfrm>
            <a:off x="467652" y="457200"/>
            <a:ext cx="8305800" cy="914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#5:</a:t>
            </a:r>
          </a:p>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Related-Party Losses &amp; Wash Sales</a:t>
            </a:r>
          </a:p>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Concept Check 12-5</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0771">
                                            <p:txEl>
                                              <p:pRg st="1" end="1"/>
                                            </p:txEl>
                                          </p:spTgt>
                                        </p:tgtEl>
                                        <p:attrNameLst>
                                          <p:attrName>style.visibility</p:attrName>
                                        </p:attrNameLst>
                                      </p:cBhvr>
                                      <p:to>
                                        <p:strVal val="visible"/>
                                      </p:to>
                                    </p:set>
                                    <p:animEffect transition="in" filter="fade">
                                      <p:cBhvr>
                                        <p:cTn id="7" dur="2000"/>
                                        <p:tgtEl>
                                          <p:spTgt spid="16077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0771">
                                            <p:txEl>
                                              <p:pRg st="7" end="7"/>
                                            </p:txEl>
                                          </p:spTgt>
                                        </p:tgtEl>
                                        <p:attrNameLst>
                                          <p:attrName>style.visibility</p:attrName>
                                        </p:attrNameLst>
                                      </p:cBhvr>
                                      <p:to>
                                        <p:strVal val="visible"/>
                                      </p:to>
                                    </p:set>
                                    <p:animEffect transition="in" filter="fade">
                                      <p:cBhvr>
                                        <p:cTn id="12" dur="2000"/>
                                        <p:tgtEl>
                                          <p:spTgt spid="160771">
                                            <p:txEl>
                                              <p:pRg st="7" end="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0771">
                                            <p:txEl>
                                              <p:pRg st="8" end="8"/>
                                            </p:txEl>
                                          </p:spTgt>
                                        </p:tgtEl>
                                        <p:attrNameLst>
                                          <p:attrName>style.visibility</p:attrName>
                                        </p:attrNameLst>
                                      </p:cBhvr>
                                      <p:to>
                                        <p:strVal val="visible"/>
                                      </p:to>
                                    </p:set>
                                    <p:animEffect transition="in" filter="fade">
                                      <p:cBhvr>
                                        <p:cTn id="17" dur="2000"/>
                                        <p:tgtEl>
                                          <p:spTgt spid="160771">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771"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1795" name="Rectangle 3"/>
          <p:cNvSpPr>
            <a:spLocks noGrp="1" noChangeArrowheads="1"/>
          </p:cNvSpPr>
          <p:nvPr>
            <p:ph type="body" idx="4294967295"/>
          </p:nvPr>
        </p:nvSpPr>
        <p:spPr>
          <a:xfrm>
            <a:off x="696252" y="2133600"/>
            <a:ext cx="7848600" cy="2971800"/>
          </a:xfrm>
        </p:spPr>
        <p:txBody>
          <a:bodyPr>
            <a:normAutofit/>
          </a:bodyPr>
          <a:lstStyle/>
          <a:p>
            <a:pPr eaLnBrk="1" hangingPunct="1">
              <a:lnSpc>
                <a:spcPct val="90000"/>
              </a:lnSpc>
              <a:buFontTx/>
              <a:buNone/>
            </a:pPr>
            <a:endParaRPr lang="en-US" sz="2000" dirty="0">
              <a:latin typeface="Verdana" panose="020B0604030504040204" pitchFamily="34" charset="0"/>
              <a:ea typeface="Verdana" panose="020B0604030504040204" pitchFamily="34" charset="0"/>
              <a:cs typeface="Verdana" panose="020B0604030504040204" pitchFamily="34" charset="0"/>
            </a:endParaRPr>
          </a:p>
          <a:p>
            <a:pPr eaLnBrk="1" hangingPunct="1">
              <a:lnSpc>
                <a:spcPct val="90000"/>
              </a:lnSpc>
              <a:buFontTx/>
              <a:buNone/>
            </a:pPr>
            <a:r>
              <a:rPr lang="en-US" sz="2000" dirty="0">
                <a:latin typeface="Verdana" panose="020B0604030504040204" pitchFamily="34" charset="0"/>
                <a:ea typeface="Verdana" panose="020B0604030504040204" pitchFamily="34" charset="0"/>
                <a:cs typeface="Verdana" panose="020B0604030504040204" pitchFamily="34" charset="0"/>
              </a:rPr>
              <a:t>3.  What is the purpose of the wash sale rules? </a:t>
            </a:r>
          </a:p>
          <a:p>
            <a:pPr eaLnBrk="1" hangingPunct="1">
              <a:lnSpc>
                <a:spcPct val="90000"/>
              </a:lnSpc>
              <a:buFontTx/>
              <a:buNone/>
            </a:pPr>
            <a:r>
              <a:rPr lang="en-US" sz="2000" dirty="0">
                <a:latin typeface="Verdana" panose="020B0604030504040204" pitchFamily="34" charset="0"/>
                <a:ea typeface="Verdana" panose="020B0604030504040204" pitchFamily="34" charset="0"/>
                <a:cs typeface="Verdana" panose="020B0604030504040204" pitchFamily="34" charset="0"/>
              </a:rPr>
              <a:t>Answer:  The purpose of the wash sale rules is to disallow a tax loss where the ownership of a company is not reduced.  Thus, if a taxpayer buys similar stock within 30 days (before or after) of a stock sale, any loss on the sale is disallowed. </a:t>
            </a:r>
          </a:p>
        </p:txBody>
      </p:sp>
      <p:sp>
        <p:nvSpPr>
          <p:cNvPr id="6" name="Text Placeholder 3">
            <a:extLst>
              <a:ext uri="{FF2B5EF4-FFF2-40B4-BE49-F238E27FC236}">
                <a16:creationId xmlns:a16="http://schemas.microsoft.com/office/drawing/2014/main" id="{F71BA09C-B7F3-4BB9-A2F5-4D3AC7E6D7F0}"/>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0F2126E1-2577-4BFB-AC6F-2432BD9BAB13}"/>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12-</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27</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3D5DE37D-6D10-452A-8F86-302B42A244F7}"/>
              </a:ext>
            </a:extLst>
          </p:cNvPr>
          <p:cNvSpPr txBox="1">
            <a:spLocks noChangeArrowheads="1"/>
          </p:cNvSpPr>
          <p:nvPr/>
        </p:nvSpPr>
        <p:spPr>
          <a:xfrm>
            <a:off x="467652" y="457200"/>
            <a:ext cx="8305800" cy="914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#5:</a:t>
            </a:r>
          </a:p>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Related-Party Losses &amp; Wash Sales</a:t>
            </a:r>
          </a:p>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Concept Check 12-5</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1795">
                                            <p:txEl>
                                              <p:pRg st="2" end="2"/>
                                            </p:txEl>
                                          </p:spTgt>
                                        </p:tgtEl>
                                        <p:attrNameLst>
                                          <p:attrName>style.visibility</p:attrName>
                                        </p:attrNameLst>
                                      </p:cBhvr>
                                      <p:to>
                                        <p:strVal val="visible"/>
                                      </p:to>
                                    </p:set>
                                    <p:anim calcmode="lin" valueType="num">
                                      <p:cBhvr additive="base">
                                        <p:cTn id="7" dur="500" fill="hold"/>
                                        <p:tgtEl>
                                          <p:spTgt spid="161795">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179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type="body" idx="4294967295"/>
          </p:nvPr>
        </p:nvSpPr>
        <p:spPr>
          <a:xfrm>
            <a:off x="762000" y="1600200"/>
            <a:ext cx="7848600" cy="3048000"/>
          </a:xfrm>
        </p:spPr>
        <p:txBody>
          <a:bodyPr>
            <a:normAutofit/>
          </a:bodyPr>
          <a:lstStyle/>
          <a:p>
            <a:pPr eaLnBrk="1" hangingPunct="1">
              <a:lnSpc>
                <a:spcPct val="90000"/>
              </a:lnSpc>
            </a:pPr>
            <a:endParaRPr lang="en-US" sz="2600" dirty="0">
              <a:latin typeface="Verdana" panose="020B0604030504040204" pitchFamily="34" charset="0"/>
              <a:ea typeface="Verdana" panose="020B0604030504040204" pitchFamily="34" charset="0"/>
              <a:cs typeface="Verdana" panose="020B0604030504040204" pitchFamily="34" charset="0"/>
            </a:endParaRPr>
          </a:p>
          <a:p>
            <a:pPr eaLnBrk="1" hangingPunct="1">
              <a:lnSpc>
                <a:spcPct val="90000"/>
              </a:lnSpc>
            </a:pPr>
            <a:r>
              <a:rPr lang="en-US" sz="2600" dirty="0">
                <a:latin typeface="Verdana" panose="020B0604030504040204" pitchFamily="34" charset="0"/>
                <a:ea typeface="Verdana" panose="020B0604030504040204" pitchFamily="34" charset="0"/>
                <a:cs typeface="Verdana" panose="020B0604030504040204" pitchFamily="34" charset="0"/>
              </a:rPr>
              <a:t>Dealer does not qualify for like-kind exchange treatment</a:t>
            </a:r>
          </a:p>
          <a:p>
            <a:pPr eaLnBrk="1" hangingPunct="1">
              <a:lnSpc>
                <a:spcPct val="90000"/>
              </a:lnSpc>
            </a:pPr>
            <a:endParaRPr lang="en-US" sz="2600" dirty="0">
              <a:latin typeface="Verdana" panose="020B0604030504040204" pitchFamily="34" charset="0"/>
              <a:ea typeface="Verdana" panose="020B0604030504040204" pitchFamily="34" charset="0"/>
              <a:cs typeface="Verdana" panose="020B0604030504040204" pitchFamily="34" charset="0"/>
            </a:endParaRPr>
          </a:p>
          <a:p>
            <a:pPr eaLnBrk="1" hangingPunct="1">
              <a:lnSpc>
                <a:spcPct val="90000"/>
              </a:lnSpc>
            </a:pPr>
            <a:r>
              <a:rPr lang="en-US" sz="2600" dirty="0">
                <a:latin typeface="Verdana" panose="020B0604030504040204" pitchFamily="34" charset="0"/>
                <a:ea typeface="Verdana" panose="020B0604030504040204" pitchFamily="34" charset="0"/>
                <a:cs typeface="Verdana" panose="020B0604030504040204" pitchFamily="34" charset="0"/>
              </a:rPr>
              <a:t>Only real property (land and buildings) used in a business or held for investment can receive like-kind treatment.</a:t>
            </a:r>
          </a:p>
        </p:txBody>
      </p:sp>
      <p:sp>
        <p:nvSpPr>
          <p:cNvPr id="6" name="Text Placeholder 3">
            <a:extLst>
              <a:ext uri="{FF2B5EF4-FFF2-40B4-BE49-F238E27FC236}">
                <a16:creationId xmlns:a16="http://schemas.microsoft.com/office/drawing/2014/main" id="{40B77BD1-6993-465C-87E9-0783B47A541A}"/>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7EC459A0-3A3C-42D3-AAF7-E01E5BFC4CB1}"/>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12-</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E291CCAE-FB7D-483E-BECC-06B051F52E62}"/>
              </a:ext>
            </a:extLst>
          </p:cNvPr>
          <p:cNvSpPr txBox="1">
            <a:spLocks noChangeArrowheads="1"/>
          </p:cNvSpPr>
          <p:nvPr/>
        </p:nvSpPr>
        <p:spPr>
          <a:xfrm>
            <a:off x="467652" y="304800"/>
            <a:ext cx="8305800" cy="914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#1:</a:t>
            </a:r>
          </a:p>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Like-Kind Exchange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type="body" idx="4294967295"/>
          </p:nvPr>
        </p:nvSpPr>
        <p:spPr>
          <a:xfrm>
            <a:off x="696252" y="1953386"/>
            <a:ext cx="7848600" cy="3581400"/>
          </a:xfrm>
        </p:spPr>
        <p:txBody>
          <a:bodyPr>
            <a:normAutofit/>
          </a:bodyPr>
          <a:lstStyle/>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What is a like-kind asset?</a:t>
            </a:r>
          </a:p>
          <a:p>
            <a:pPr lvl="1" eaLnBrk="1" hangingPunct="1"/>
            <a:r>
              <a:rPr lang="en-US" sz="2600" dirty="0">
                <a:latin typeface="Verdana" panose="020B0604030504040204" pitchFamily="34" charset="0"/>
                <a:ea typeface="Verdana" panose="020B0604030504040204" pitchFamily="34" charset="0"/>
                <a:cs typeface="Verdana" panose="020B0604030504040204" pitchFamily="34" charset="0"/>
              </a:rPr>
              <a:t>Same nature or character</a:t>
            </a:r>
          </a:p>
          <a:p>
            <a:pPr lvl="1" eaLnBrk="1" hangingPunct="1"/>
            <a:r>
              <a:rPr lang="en-US" sz="2600" dirty="0">
                <a:latin typeface="Verdana" panose="020B0604030504040204" pitchFamily="34" charset="0"/>
                <a:ea typeface="Verdana" panose="020B0604030504040204" pitchFamily="34" charset="0"/>
                <a:cs typeface="Verdana" panose="020B0604030504040204" pitchFamily="34" charset="0"/>
              </a:rPr>
              <a:t>Grade or quality does not matter</a:t>
            </a: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Boot Property – any extra consideration given or received other than the like-kind property</a:t>
            </a:r>
          </a:p>
        </p:txBody>
      </p:sp>
      <p:sp>
        <p:nvSpPr>
          <p:cNvPr id="6" name="Text Placeholder 3">
            <a:extLst>
              <a:ext uri="{FF2B5EF4-FFF2-40B4-BE49-F238E27FC236}">
                <a16:creationId xmlns:a16="http://schemas.microsoft.com/office/drawing/2014/main" id="{FBD9CEA1-AD0A-4539-8ED3-32D2BB93E5A7}"/>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8A559BC7-E727-4D3F-8981-6F46514DD273}"/>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12-</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4</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9" name="Rectangle 2">
            <a:extLst>
              <a:ext uri="{FF2B5EF4-FFF2-40B4-BE49-F238E27FC236}">
                <a16:creationId xmlns:a16="http://schemas.microsoft.com/office/drawing/2014/main" id="{AAAB857B-2C57-46AC-8DE3-3E1D17B75358}"/>
              </a:ext>
            </a:extLst>
          </p:cNvPr>
          <p:cNvSpPr txBox="1">
            <a:spLocks noChangeArrowheads="1"/>
          </p:cNvSpPr>
          <p:nvPr/>
        </p:nvSpPr>
        <p:spPr>
          <a:xfrm>
            <a:off x="467652" y="304800"/>
            <a:ext cx="8305800" cy="914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#1:</a:t>
            </a:r>
          </a:p>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Like-Kind Exchange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type="body" idx="4294967295"/>
          </p:nvPr>
        </p:nvSpPr>
        <p:spPr>
          <a:xfrm>
            <a:off x="696252" y="2057400"/>
            <a:ext cx="7848600" cy="3048000"/>
          </a:xfrm>
        </p:spPr>
        <p:txBody>
          <a:bodyPr>
            <a:normAutofit/>
          </a:bodyPr>
          <a:lstStyle/>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Recognized gain is the lesser of:</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The FMV of the boot received; or</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The realized gain on the exchange.</a:t>
            </a: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Receipt of boot causes recognition of gain</a:t>
            </a: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Giving boot does not cause gain recognition</a:t>
            </a:r>
          </a:p>
        </p:txBody>
      </p:sp>
      <p:sp>
        <p:nvSpPr>
          <p:cNvPr id="6" name="Text Placeholder 3">
            <a:extLst>
              <a:ext uri="{FF2B5EF4-FFF2-40B4-BE49-F238E27FC236}">
                <a16:creationId xmlns:a16="http://schemas.microsoft.com/office/drawing/2014/main" id="{3B5B1B4A-C32A-4638-A2BC-58ADC7ADB1E6}"/>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9A467F22-C9A1-4211-9112-967B2BC58917}"/>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12-</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5</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0F12AF6C-8488-4F03-A07C-4B87DC0F846A}"/>
              </a:ext>
            </a:extLst>
          </p:cNvPr>
          <p:cNvSpPr txBox="1">
            <a:spLocks noChangeArrowheads="1"/>
          </p:cNvSpPr>
          <p:nvPr/>
        </p:nvSpPr>
        <p:spPr>
          <a:xfrm>
            <a:off x="467652" y="304800"/>
            <a:ext cx="8305800" cy="914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#1:</a:t>
            </a:r>
          </a:p>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Like-Kind Exchange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type="body" idx="4294967295"/>
          </p:nvPr>
        </p:nvSpPr>
        <p:spPr>
          <a:xfrm>
            <a:off x="696252" y="1676400"/>
            <a:ext cx="7848600" cy="3733800"/>
          </a:xfrm>
        </p:spPr>
        <p:txBody>
          <a:bodyPr>
            <a:normAutofit/>
          </a:bodyPr>
          <a:lstStyle/>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Basis calculation of property received </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Basis of property given</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Plus basis of boot given</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Plus gain recognized</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Less boot received</a:t>
            </a: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Or, FMV of property received less deferred gain.</a:t>
            </a:r>
          </a:p>
        </p:txBody>
      </p:sp>
      <p:sp>
        <p:nvSpPr>
          <p:cNvPr id="6" name="Text Placeholder 3">
            <a:extLst>
              <a:ext uri="{FF2B5EF4-FFF2-40B4-BE49-F238E27FC236}">
                <a16:creationId xmlns:a16="http://schemas.microsoft.com/office/drawing/2014/main" id="{C276C7F4-E899-4D30-A16A-3801004D4C4D}"/>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4477E307-8D93-4E9A-BEF5-ACD36E7F9FAD}"/>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12-</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6</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68AEBFEE-05FD-4C5B-871B-5A4648039897}"/>
              </a:ext>
            </a:extLst>
          </p:cNvPr>
          <p:cNvSpPr txBox="1">
            <a:spLocks noChangeArrowheads="1"/>
          </p:cNvSpPr>
          <p:nvPr/>
        </p:nvSpPr>
        <p:spPr>
          <a:xfrm>
            <a:off x="467652" y="304800"/>
            <a:ext cx="8305800" cy="914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#1:</a:t>
            </a:r>
          </a:p>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Like-Kind Exchange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
          <p:cNvSpPr>
            <a:spLocks noGrp="1" noChangeArrowheads="1"/>
          </p:cNvSpPr>
          <p:nvPr>
            <p:ph type="body" idx="4294967295"/>
          </p:nvPr>
        </p:nvSpPr>
        <p:spPr>
          <a:xfrm>
            <a:off x="696252" y="1676400"/>
            <a:ext cx="7848600" cy="3733800"/>
          </a:xfrm>
        </p:spPr>
        <p:txBody>
          <a:bodyPr>
            <a:noAutofit/>
          </a:bodyPr>
          <a:lstStyle/>
          <a:p>
            <a:pPr eaLnBrk="1" hangingPunct="1">
              <a:lnSpc>
                <a:spcPct val="90000"/>
              </a:lnSpc>
            </a:pPr>
            <a:r>
              <a:rPr lang="en-US" sz="2600" dirty="0">
                <a:latin typeface="Verdana" panose="020B0604030504040204" pitchFamily="34" charset="0"/>
                <a:ea typeface="Verdana" panose="020B0604030504040204" pitchFamily="34" charset="0"/>
                <a:cs typeface="Verdana" panose="020B0604030504040204" pitchFamily="34" charset="0"/>
              </a:rPr>
              <a:t>Time period</a:t>
            </a:r>
          </a:p>
          <a:p>
            <a:pPr lvl="1" eaLnBrk="1" hangingPunct="1">
              <a:lnSpc>
                <a:spcPct val="90000"/>
              </a:lnSpc>
            </a:pPr>
            <a:r>
              <a:rPr lang="en-US" sz="2600" dirty="0">
                <a:latin typeface="Verdana" panose="020B0604030504040204" pitchFamily="34" charset="0"/>
                <a:ea typeface="Verdana" panose="020B0604030504040204" pitchFamily="34" charset="0"/>
                <a:cs typeface="Verdana" panose="020B0604030504040204" pitchFamily="34" charset="0"/>
              </a:rPr>
              <a:t>45 days to locate replacement property;</a:t>
            </a:r>
          </a:p>
          <a:p>
            <a:pPr lvl="1" eaLnBrk="1" hangingPunct="1">
              <a:lnSpc>
                <a:spcPct val="90000"/>
              </a:lnSpc>
            </a:pPr>
            <a:r>
              <a:rPr lang="en-US" sz="2600" dirty="0">
                <a:latin typeface="Verdana" panose="020B0604030504040204" pitchFamily="34" charset="0"/>
                <a:ea typeface="Verdana" panose="020B0604030504040204" pitchFamily="34" charset="0"/>
                <a:cs typeface="Verdana" panose="020B0604030504040204" pitchFamily="34" charset="0"/>
              </a:rPr>
              <a:t>180 days to receive replacement property.</a:t>
            </a:r>
          </a:p>
          <a:p>
            <a:pPr lvl="1" eaLnBrk="1" hangingPunct="1">
              <a:lnSpc>
                <a:spcPct val="90000"/>
              </a:lnSpc>
            </a:pPr>
            <a:endParaRPr lang="en-US" sz="2600" dirty="0">
              <a:latin typeface="Verdana" panose="020B0604030504040204" pitchFamily="34" charset="0"/>
              <a:ea typeface="Verdana" panose="020B0604030504040204" pitchFamily="34" charset="0"/>
              <a:cs typeface="Verdana" panose="020B0604030504040204" pitchFamily="34" charset="0"/>
            </a:endParaRPr>
          </a:p>
          <a:p>
            <a:pPr eaLnBrk="1" hangingPunct="1">
              <a:lnSpc>
                <a:spcPct val="90000"/>
              </a:lnSpc>
            </a:pPr>
            <a:r>
              <a:rPr lang="en-US" sz="2600" dirty="0">
                <a:latin typeface="Verdana" panose="020B0604030504040204" pitchFamily="34" charset="0"/>
                <a:ea typeface="Verdana" panose="020B0604030504040204" pitchFamily="34" charset="0"/>
                <a:cs typeface="Verdana" panose="020B0604030504040204" pitchFamily="34" charset="0"/>
              </a:rPr>
              <a:t>Liabilities assumed</a:t>
            </a:r>
          </a:p>
          <a:p>
            <a:pPr lvl="1" eaLnBrk="1" hangingPunct="1">
              <a:lnSpc>
                <a:spcPct val="90000"/>
              </a:lnSpc>
            </a:pPr>
            <a:r>
              <a:rPr lang="en-US" sz="2600" dirty="0">
                <a:latin typeface="Verdana" panose="020B0604030504040204" pitchFamily="34" charset="0"/>
                <a:ea typeface="Verdana" panose="020B0604030504040204" pitchFamily="34" charset="0"/>
                <a:cs typeface="Verdana" panose="020B0604030504040204" pitchFamily="34" charset="0"/>
              </a:rPr>
              <a:t>Release of a liability is considered boot received</a:t>
            </a:r>
          </a:p>
          <a:p>
            <a:pPr lvl="1" eaLnBrk="1" hangingPunct="1">
              <a:lnSpc>
                <a:spcPct val="90000"/>
              </a:lnSpc>
            </a:pPr>
            <a:r>
              <a:rPr lang="en-US" sz="2600" dirty="0">
                <a:latin typeface="Verdana" panose="020B0604030504040204" pitchFamily="34" charset="0"/>
                <a:ea typeface="Verdana" panose="020B0604030504040204" pitchFamily="34" charset="0"/>
                <a:cs typeface="Verdana" panose="020B0604030504040204" pitchFamily="34" charset="0"/>
              </a:rPr>
              <a:t>Presence of a liability can trigger gain</a:t>
            </a:r>
          </a:p>
        </p:txBody>
      </p:sp>
      <p:sp>
        <p:nvSpPr>
          <p:cNvPr id="6" name="Text Placeholder 3">
            <a:extLst>
              <a:ext uri="{FF2B5EF4-FFF2-40B4-BE49-F238E27FC236}">
                <a16:creationId xmlns:a16="http://schemas.microsoft.com/office/drawing/2014/main" id="{4D27C8A8-9E6D-4518-9848-9C59D3DF79D9}"/>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0A2B7FB9-FF1C-4D5A-9552-8AAF505A35E3}"/>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12-</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7</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AF012741-F5D7-4646-823E-6C529962D7FD}"/>
              </a:ext>
            </a:extLst>
          </p:cNvPr>
          <p:cNvSpPr txBox="1">
            <a:spLocks noChangeArrowheads="1"/>
          </p:cNvSpPr>
          <p:nvPr/>
        </p:nvSpPr>
        <p:spPr>
          <a:xfrm>
            <a:off x="467652" y="304800"/>
            <a:ext cx="8305800" cy="914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#1:</a:t>
            </a:r>
          </a:p>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Like-Kind Exchange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0291" name="Rectangle 3"/>
          <p:cNvSpPr>
            <a:spLocks noGrp="1" noChangeArrowheads="1"/>
          </p:cNvSpPr>
          <p:nvPr>
            <p:ph type="body" idx="4294967295"/>
          </p:nvPr>
        </p:nvSpPr>
        <p:spPr>
          <a:xfrm>
            <a:off x="696252" y="1981200"/>
            <a:ext cx="7848600" cy="4114800"/>
          </a:xfrm>
        </p:spPr>
        <p:txBody>
          <a:bodyPr>
            <a:normAutofit/>
          </a:bodyPr>
          <a:lstStyle/>
          <a:p>
            <a:pPr eaLnBrk="1" hangingPunct="1">
              <a:lnSpc>
                <a:spcPct val="80000"/>
              </a:lnSpc>
              <a:buFontTx/>
              <a:buNone/>
            </a:pPr>
            <a:r>
              <a:rPr lang="en-US" sz="2400" i="1" dirty="0">
                <a:latin typeface="Verdana" panose="020B0604030504040204" pitchFamily="34" charset="0"/>
                <a:ea typeface="Verdana" panose="020B0604030504040204" pitchFamily="34" charset="0"/>
                <a:cs typeface="Verdana" panose="020B0604030504040204" pitchFamily="34" charset="0"/>
              </a:rPr>
              <a:t>1. With a correctly executed like-kind exchange, gain is never recognized unless the taxpayer receives boot.</a:t>
            </a:r>
          </a:p>
          <a:p>
            <a:pPr eaLnBrk="1" hangingPunct="1">
              <a:lnSpc>
                <a:spcPct val="80000"/>
              </a:lnSpc>
              <a:buFontTx/>
              <a:buNone/>
            </a:pPr>
            <a:r>
              <a:rPr lang="en-US" sz="2400" b="1" i="1" dirty="0">
                <a:latin typeface="Verdana" panose="020B0604030504040204" pitchFamily="34" charset="0"/>
                <a:ea typeface="Verdana" panose="020B0604030504040204" pitchFamily="34" charset="0"/>
                <a:cs typeface="Verdana" panose="020B0604030504040204" pitchFamily="34" charset="0"/>
              </a:rPr>
              <a:t>True</a:t>
            </a:r>
          </a:p>
          <a:p>
            <a:pPr eaLnBrk="1" hangingPunct="1">
              <a:lnSpc>
                <a:spcPct val="80000"/>
              </a:lnSpc>
              <a:buFontTx/>
              <a:buNone/>
            </a:pPr>
            <a:endParaRPr lang="en-US" sz="2400" i="1" dirty="0">
              <a:latin typeface="Verdana" panose="020B0604030504040204" pitchFamily="34" charset="0"/>
              <a:ea typeface="Verdana" panose="020B0604030504040204" pitchFamily="34" charset="0"/>
              <a:cs typeface="Verdana" panose="020B0604030504040204" pitchFamily="34" charset="0"/>
            </a:endParaRPr>
          </a:p>
          <a:p>
            <a:pPr eaLnBrk="1" hangingPunct="1">
              <a:lnSpc>
                <a:spcPct val="80000"/>
              </a:lnSpc>
              <a:buFontTx/>
              <a:buNone/>
            </a:pPr>
            <a:r>
              <a:rPr lang="en-US" sz="2400" i="1" dirty="0">
                <a:latin typeface="Verdana" panose="020B0604030504040204" pitchFamily="34" charset="0"/>
                <a:ea typeface="Verdana" panose="020B0604030504040204" pitchFamily="34" charset="0"/>
                <a:cs typeface="Verdana" panose="020B0604030504040204" pitchFamily="34" charset="0"/>
              </a:rPr>
              <a:t>2.  For a transaction to qualify for a like-kind exchange, an exchange of assets must occur and the assets must be held for trade or business use or investment and be like-kind assets.  </a:t>
            </a:r>
          </a:p>
          <a:p>
            <a:pPr eaLnBrk="1" hangingPunct="1">
              <a:lnSpc>
                <a:spcPct val="80000"/>
              </a:lnSpc>
              <a:buFontTx/>
              <a:buNone/>
            </a:pPr>
            <a:r>
              <a:rPr lang="en-US" sz="2400" b="1" i="1" dirty="0">
                <a:latin typeface="Verdana" panose="020B0604030504040204" pitchFamily="34" charset="0"/>
                <a:ea typeface="Verdana" panose="020B0604030504040204" pitchFamily="34" charset="0"/>
                <a:cs typeface="Verdana" panose="020B0604030504040204" pitchFamily="34" charset="0"/>
              </a:rPr>
              <a:t>True</a:t>
            </a:r>
          </a:p>
        </p:txBody>
      </p:sp>
      <p:sp>
        <p:nvSpPr>
          <p:cNvPr id="6" name="Text Placeholder 3">
            <a:extLst>
              <a:ext uri="{FF2B5EF4-FFF2-40B4-BE49-F238E27FC236}">
                <a16:creationId xmlns:a16="http://schemas.microsoft.com/office/drawing/2014/main" id="{129F520A-3F84-423C-A7C3-BEF2C7965F3F}"/>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A4B66EF6-918A-49BC-8512-1B7577FE3ED6}"/>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12-</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8</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17A09375-9AF2-45D8-9E43-AF1F09BDB9C4}"/>
              </a:ext>
            </a:extLst>
          </p:cNvPr>
          <p:cNvSpPr txBox="1">
            <a:spLocks noChangeArrowheads="1"/>
          </p:cNvSpPr>
          <p:nvPr/>
        </p:nvSpPr>
        <p:spPr>
          <a:xfrm>
            <a:off x="467652" y="381000"/>
            <a:ext cx="8305800" cy="914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#1:</a:t>
            </a:r>
          </a:p>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Like-Kind Exchange</a:t>
            </a:r>
          </a:p>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Concept Check 12-1</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0291">
                                            <p:txEl>
                                              <p:pRg st="1" end="1"/>
                                            </p:txEl>
                                          </p:spTgt>
                                        </p:tgtEl>
                                        <p:attrNameLst>
                                          <p:attrName>style.visibility</p:attrName>
                                        </p:attrNameLst>
                                      </p:cBhvr>
                                      <p:to>
                                        <p:strVal val="visible"/>
                                      </p:to>
                                    </p:set>
                                    <p:animEffect transition="in" filter="fade">
                                      <p:cBhvr>
                                        <p:cTn id="7" dur="2000"/>
                                        <p:tgtEl>
                                          <p:spTgt spid="14029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0291">
                                            <p:txEl>
                                              <p:pRg st="4" end="4"/>
                                            </p:txEl>
                                          </p:spTgt>
                                        </p:tgtEl>
                                        <p:attrNameLst>
                                          <p:attrName>style.visibility</p:attrName>
                                        </p:attrNameLst>
                                      </p:cBhvr>
                                      <p:to>
                                        <p:strVal val="visible"/>
                                      </p:to>
                                    </p:set>
                                    <p:animEffect transition="in" filter="fade">
                                      <p:cBhvr>
                                        <p:cTn id="12" dur="2000"/>
                                        <p:tgtEl>
                                          <p:spTgt spid="14029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1" grpId="0" build="p"/>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1315" name="Rectangle 3"/>
          <p:cNvSpPr>
            <a:spLocks noGrp="1" noChangeArrowheads="1"/>
          </p:cNvSpPr>
          <p:nvPr>
            <p:ph type="body" idx="4294967295"/>
          </p:nvPr>
        </p:nvSpPr>
        <p:spPr>
          <a:xfrm>
            <a:off x="762000" y="2057400"/>
            <a:ext cx="7848600" cy="4038600"/>
          </a:xfrm>
        </p:spPr>
        <p:txBody>
          <a:bodyPr>
            <a:normAutofit/>
          </a:bodyPr>
          <a:lstStyle/>
          <a:p>
            <a:pPr eaLnBrk="1" hangingPunct="1">
              <a:lnSpc>
                <a:spcPct val="90000"/>
              </a:lnSpc>
              <a:buFontTx/>
              <a:buNone/>
            </a:pPr>
            <a:r>
              <a:rPr lang="en-US" sz="2600" i="1" dirty="0">
                <a:latin typeface="Verdana" panose="020B0604030504040204" pitchFamily="34" charset="0"/>
                <a:ea typeface="Verdana" panose="020B0604030504040204" pitchFamily="34" charset="0"/>
                <a:cs typeface="Verdana" panose="020B0604030504040204" pitchFamily="34" charset="0"/>
              </a:rPr>
              <a:t>3.  A taxpayer has 180 days after relinquishing his or her property to identify a replacement property. </a:t>
            </a:r>
          </a:p>
          <a:p>
            <a:pPr eaLnBrk="1" hangingPunct="1">
              <a:lnSpc>
                <a:spcPct val="90000"/>
              </a:lnSpc>
              <a:buFontTx/>
              <a:buNone/>
            </a:pPr>
            <a:r>
              <a:rPr lang="en-US" sz="2600" b="1" i="1" dirty="0">
                <a:latin typeface="Verdana" panose="020B0604030504040204" pitchFamily="34" charset="0"/>
                <a:ea typeface="Verdana" panose="020B0604030504040204" pitchFamily="34" charset="0"/>
                <a:cs typeface="Verdana" panose="020B0604030504040204" pitchFamily="34" charset="0"/>
              </a:rPr>
              <a:t>False</a:t>
            </a:r>
          </a:p>
          <a:p>
            <a:pPr eaLnBrk="1" hangingPunct="1">
              <a:lnSpc>
                <a:spcPct val="90000"/>
              </a:lnSpc>
              <a:buFontTx/>
              <a:buNone/>
            </a:pPr>
            <a:r>
              <a:rPr lang="en-US" sz="2600" i="1" dirty="0">
                <a:latin typeface="Verdana" panose="020B0604030504040204" pitchFamily="34" charset="0"/>
                <a:ea typeface="Verdana" panose="020B0604030504040204" pitchFamily="34" charset="0"/>
                <a:cs typeface="Verdana" panose="020B0604030504040204" pitchFamily="34" charset="0"/>
              </a:rPr>
              <a:t>4.  The basis in the replacement property is typically the FMV of the property received less the gain postponed. </a:t>
            </a:r>
          </a:p>
          <a:p>
            <a:pPr eaLnBrk="1" hangingPunct="1">
              <a:lnSpc>
                <a:spcPct val="90000"/>
              </a:lnSpc>
              <a:buFontTx/>
              <a:buNone/>
            </a:pPr>
            <a:r>
              <a:rPr lang="en-US" sz="2600" b="1" i="1" dirty="0">
                <a:latin typeface="Verdana" panose="020B0604030504040204" pitchFamily="34" charset="0"/>
                <a:ea typeface="Verdana" panose="020B0604030504040204" pitchFamily="34" charset="0"/>
                <a:cs typeface="Verdana" panose="020B0604030504040204" pitchFamily="34" charset="0"/>
              </a:rPr>
              <a:t>True</a:t>
            </a:r>
            <a:endParaRPr lang="en-US" sz="2600" b="1" dirty="0">
              <a:latin typeface="Verdana" panose="020B0604030504040204" pitchFamily="34" charset="0"/>
              <a:ea typeface="Verdana" panose="020B0604030504040204" pitchFamily="34" charset="0"/>
              <a:cs typeface="Verdana" panose="020B0604030504040204" pitchFamily="34" charset="0"/>
            </a:endParaRPr>
          </a:p>
        </p:txBody>
      </p:sp>
      <p:sp>
        <p:nvSpPr>
          <p:cNvPr id="6" name="Text Placeholder 3">
            <a:extLst>
              <a:ext uri="{FF2B5EF4-FFF2-40B4-BE49-F238E27FC236}">
                <a16:creationId xmlns:a16="http://schemas.microsoft.com/office/drawing/2014/main" id="{64DF1987-C680-4C06-9DF6-4D49396BCE7D}"/>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F4BD31EF-B92B-4D9C-888F-4980C3216DFF}"/>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12-</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9</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0D130AE7-C4EC-482B-B784-361252548201}"/>
              </a:ext>
            </a:extLst>
          </p:cNvPr>
          <p:cNvSpPr txBox="1">
            <a:spLocks noChangeArrowheads="1"/>
          </p:cNvSpPr>
          <p:nvPr/>
        </p:nvSpPr>
        <p:spPr>
          <a:xfrm>
            <a:off x="467652" y="381000"/>
            <a:ext cx="8305800" cy="914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#1:</a:t>
            </a:r>
          </a:p>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Like-Kind Exchange</a:t>
            </a:r>
          </a:p>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Concept Check 12-1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1315">
                                            <p:txEl>
                                              <p:pRg st="1" end="1"/>
                                            </p:txEl>
                                          </p:spTgt>
                                        </p:tgtEl>
                                        <p:attrNameLst>
                                          <p:attrName>style.visibility</p:attrName>
                                        </p:attrNameLst>
                                      </p:cBhvr>
                                      <p:to>
                                        <p:strVal val="visible"/>
                                      </p:to>
                                    </p:set>
                                    <p:animEffect transition="in" filter="fade">
                                      <p:cBhvr>
                                        <p:cTn id="7" dur="2000"/>
                                        <p:tgtEl>
                                          <p:spTgt spid="14131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1315">
                                            <p:txEl>
                                              <p:pRg st="3" end="3"/>
                                            </p:txEl>
                                          </p:spTgt>
                                        </p:tgtEl>
                                        <p:attrNameLst>
                                          <p:attrName>style.visibility</p:attrName>
                                        </p:attrNameLst>
                                      </p:cBhvr>
                                      <p:to>
                                        <p:strVal val="visible"/>
                                      </p:to>
                                    </p:set>
                                    <p:animEffect transition="in" filter="fade">
                                      <p:cBhvr>
                                        <p:cTn id="12" dur="2000"/>
                                        <p:tgtEl>
                                          <p:spTgt spid="14131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15"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8540</TotalTime>
  <Words>2636</Words>
  <Application>Microsoft Office PowerPoint</Application>
  <PresentationFormat>On-screen Show (4:3)</PresentationFormat>
  <Paragraphs>282</Paragraphs>
  <Slides>27</Slides>
  <Notes>27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27</vt:i4>
      </vt:variant>
    </vt:vector>
  </HeadingPairs>
  <TitlesOfParts>
    <vt:vector size="34" baseType="lpstr">
      <vt:lpstr>ＭＳ Ｐゴシック</vt:lpstr>
      <vt:lpstr>Arial</vt:lpstr>
      <vt:lpstr>Calibri</vt:lpstr>
      <vt:lpstr>Times</vt:lpstr>
      <vt:lpstr>Times New Roman</vt:lpstr>
      <vt:lpstr>Verdana</vt:lpstr>
      <vt:lpstr>Office Theme</vt:lpstr>
      <vt:lpstr>Chapter 12 </vt:lpstr>
      <vt:lpstr>Learning Objective #1: Like-Kind Exchange Rules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Learning Objective #2: Involuntary Conversions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Learning Objective #5: Related-Party Losses &amp; Wash Sales</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TOP 10 REASONS TO TAKE THIS ACCOUNTING CLASS</dc:title>
  <dc:creator>Preferred Customer</dc:creator>
  <cp:lastModifiedBy>Hari, Barb</cp:lastModifiedBy>
  <cp:revision>208</cp:revision>
  <cp:lastPrinted>1999-08-20T22:10:54Z</cp:lastPrinted>
  <dcterms:created xsi:type="dcterms:W3CDTF">1998-01-21T17:06:16Z</dcterms:created>
  <dcterms:modified xsi:type="dcterms:W3CDTF">2018-11-02T13:30:37Z</dcterms:modified>
</cp:coreProperties>
</file>