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15" r:id="rId1"/>
    <p:sldMasterId id="2147483820" r:id="rId2"/>
  </p:sldMasterIdLst>
  <p:notesMasterIdLst>
    <p:notesMasterId r:id="rId42"/>
  </p:notesMasterIdLst>
  <p:sldIdLst>
    <p:sldId id="379" r:id="rId3"/>
    <p:sldId id="257" r:id="rId4"/>
    <p:sldId id="344" r:id="rId5"/>
    <p:sldId id="345" r:id="rId6"/>
    <p:sldId id="346" r:id="rId7"/>
    <p:sldId id="347" r:id="rId8"/>
    <p:sldId id="348" r:id="rId9"/>
    <p:sldId id="349" r:id="rId10"/>
    <p:sldId id="350" r:id="rId11"/>
    <p:sldId id="351" r:id="rId12"/>
    <p:sldId id="352" r:id="rId13"/>
    <p:sldId id="353" r:id="rId14"/>
    <p:sldId id="354" r:id="rId15"/>
    <p:sldId id="355" r:id="rId16"/>
    <p:sldId id="356" r:id="rId17"/>
    <p:sldId id="357" r:id="rId18"/>
    <p:sldId id="358" r:id="rId19"/>
    <p:sldId id="359" r:id="rId20"/>
    <p:sldId id="360" r:id="rId21"/>
    <p:sldId id="376" r:id="rId22"/>
    <p:sldId id="361" r:id="rId23"/>
    <p:sldId id="362" r:id="rId24"/>
    <p:sldId id="363" r:id="rId25"/>
    <p:sldId id="381" r:id="rId26"/>
    <p:sldId id="382" r:id="rId27"/>
    <p:sldId id="364" r:id="rId28"/>
    <p:sldId id="383" r:id="rId29"/>
    <p:sldId id="365" r:id="rId30"/>
    <p:sldId id="366" r:id="rId31"/>
    <p:sldId id="367" r:id="rId32"/>
    <p:sldId id="369" r:id="rId33"/>
    <p:sldId id="370" r:id="rId34"/>
    <p:sldId id="377" r:id="rId35"/>
    <p:sldId id="368" r:id="rId36"/>
    <p:sldId id="378" r:id="rId37"/>
    <p:sldId id="371" r:id="rId38"/>
    <p:sldId id="372" r:id="rId39"/>
    <p:sldId id="374" r:id="rId40"/>
    <p:sldId id="375" r:id="rId41"/>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F97"/>
    <a:srgbClr val="5B493F"/>
    <a:srgbClr val="007DB7"/>
    <a:srgbClr val="90ECFE"/>
    <a:srgbClr val="48B5DB"/>
    <a:srgbClr val="002536"/>
    <a:srgbClr val="C58A4E"/>
    <a:srgbClr val="44C9F2"/>
    <a:srgbClr val="1DB9FF"/>
    <a:srgbClr val="0094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44C6D3-3123-436F-AE02-3715BEBD3051}" v="2018" dt="2018-09-19T23:24:29.8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24" autoAdjust="0"/>
    <p:restoredTop sz="82665" autoAdjust="0"/>
  </p:normalViewPr>
  <p:slideViewPr>
    <p:cSldViewPr>
      <p:cViewPr varScale="1">
        <p:scale>
          <a:sx n="56" d="100"/>
          <a:sy n="56" d="100"/>
        </p:scale>
        <p:origin x="179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111" d="100"/>
          <a:sy n="111" d="100"/>
        </p:scale>
        <p:origin x="-5224"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endParaRPr lang="en-US" dirty="0"/>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fld id="{DFB95050-E3A9-4E27-9553-0C85D1628038}" type="slidenum">
              <a:rPr lang="en-US"/>
              <a:pPr>
                <a:defRPr/>
              </a:pPr>
              <a:t>‹#›</a:t>
            </a:fld>
            <a:endParaRPr lang="en-US" dirty="0"/>
          </a:p>
        </p:txBody>
      </p:sp>
    </p:spTree>
    <p:extLst>
      <p:ext uri="{BB962C8B-B14F-4D97-AF65-F5344CB8AC3E}">
        <p14:creationId xmlns:p14="http://schemas.microsoft.com/office/powerpoint/2010/main" val="29590094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Internal Revenue Code provides benefits to encourage individuals to save for retirement or education.  Individuals can participate in retirement plans sponsored by their employer or plans that the individual sets up on their own.</a:t>
            </a:r>
          </a:p>
          <a:p>
            <a:r>
              <a:rPr lang="en-US" altLang="en-US" dirty="0"/>
              <a:t>In general, retirement plans allow individuals to save for retirement and not pay taxes on the money saved until they retire,</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a:t>
            </a:fld>
            <a:endParaRPr lang="en-US" dirty="0"/>
          </a:p>
        </p:txBody>
      </p:sp>
    </p:spTree>
    <p:extLst>
      <p:ext uri="{BB962C8B-B14F-4D97-AF65-F5344CB8AC3E}">
        <p14:creationId xmlns:p14="http://schemas.microsoft.com/office/powerpoint/2010/main" val="2595907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An Individual Retirement Account is one of the most common individual-sponsored retirement plans.</a:t>
            </a:r>
          </a:p>
          <a:p>
            <a:r>
              <a:rPr lang="en-US" altLang="en-US" dirty="0"/>
              <a:t>An IRA can be either a traditional IRA or a Roth IRA.</a:t>
            </a:r>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15</a:t>
            </a:fld>
            <a:endParaRPr lang="en-US" dirty="0"/>
          </a:p>
        </p:txBody>
      </p:sp>
    </p:spTree>
    <p:extLst>
      <p:ext uri="{BB962C8B-B14F-4D97-AF65-F5344CB8AC3E}">
        <p14:creationId xmlns:p14="http://schemas.microsoft.com/office/powerpoint/2010/main" val="1078928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Individuals covered under an employer retirement plan cannot make a deductible IRA contribution if their income exceeds certain AGI limits.  Non-deductible contributions are always allowed.</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16</a:t>
            </a:fld>
            <a:endParaRPr lang="en-US" dirty="0"/>
          </a:p>
        </p:txBody>
      </p:sp>
    </p:spTree>
    <p:extLst>
      <p:ext uri="{BB962C8B-B14F-4D97-AF65-F5344CB8AC3E}">
        <p14:creationId xmlns:p14="http://schemas.microsoft.com/office/powerpoint/2010/main" val="2617409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There are special rules for married taxpayers.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17</a:t>
            </a:fld>
            <a:endParaRPr lang="en-US" dirty="0"/>
          </a:p>
        </p:txBody>
      </p:sp>
    </p:spTree>
    <p:extLst>
      <p:ext uri="{BB962C8B-B14F-4D97-AF65-F5344CB8AC3E}">
        <p14:creationId xmlns:p14="http://schemas.microsoft.com/office/powerpoint/2010/main" val="3099950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With a traditional IRA, contributions are made with pre-tax (or untaxed) dollars.  Distributions are fully taxed.</a:t>
            </a:r>
          </a:p>
          <a:p>
            <a:r>
              <a:rPr lang="en-US" altLang="en-US" dirty="0"/>
              <a:t>With a Roth IRA, contributions are made with dollars that have already been taxed (after-tax dollars) and withdrawals are tax-free (if the Roth has been active for at least five years).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18</a:t>
            </a:fld>
            <a:endParaRPr lang="en-US" dirty="0"/>
          </a:p>
        </p:txBody>
      </p:sp>
    </p:spTree>
    <p:extLst>
      <p:ext uri="{BB962C8B-B14F-4D97-AF65-F5344CB8AC3E}">
        <p14:creationId xmlns:p14="http://schemas.microsoft.com/office/powerpoint/2010/main" val="3159081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For traditional IRA’s and Roth IRA’s, contributions and distributions receive different tax treatment.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19</a:t>
            </a:fld>
            <a:endParaRPr lang="en-US" dirty="0"/>
          </a:p>
        </p:txBody>
      </p:sp>
    </p:spTree>
    <p:extLst>
      <p:ext uri="{BB962C8B-B14F-4D97-AF65-F5344CB8AC3E}">
        <p14:creationId xmlns:p14="http://schemas.microsoft.com/office/powerpoint/2010/main" val="36567624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Coverdell Education Savings Accounts provide a tax-advantaged way to save for education expenses.  A CESA has similar tax attributes to a Roth IRA in that contributions are not deductible (in other words, contributions are made with after-tax dollars) and the distributions are not taxable if used for higher education expenses.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22</a:t>
            </a:fld>
            <a:endParaRPr lang="en-US" dirty="0"/>
          </a:p>
        </p:txBody>
      </p:sp>
    </p:spTree>
    <p:extLst>
      <p:ext uri="{BB962C8B-B14F-4D97-AF65-F5344CB8AC3E}">
        <p14:creationId xmlns:p14="http://schemas.microsoft.com/office/powerpoint/2010/main" val="40975640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CESA contributions are limited to $2,000 per beneficiary.  Multiple individuals can contribute to a single CESA, but the total contributions cannot exceed the $2,000 limit.</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23</a:t>
            </a:fld>
            <a:endParaRPr lang="en-US" dirty="0"/>
          </a:p>
        </p:txBody>
      </p:sp>
    </p:spTree>
    <p:extLst>
      <p:ext uri="{BB962C8B-B14F-4D97-AF65-F5344CB8AC3E}">
        <p14:creationId xmlns:p14="http://schemas.microsoft.com/office/powerpoint/2010/main" val="3869885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24</a:t>
            </a:fld>
            <a:endParaRPr lang="en-US" dirty="0"/>
          </a:p>
        </p:txBody>
      </p:sp>
    </p:spTree>
    <p:extLst>
      <p:ext uri="{BB962C8B-B14F-4D97-AF65-F5344CB8AC3E}">
        <p14:creationId xmlns:p14="http://schemas.microsoft.com/office/powerpoint/2010/main" val="2759717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25</a:t>
            </a:fld>
            <a:endParaRPr lang="en-US" dirty="0"/>
          </a:p>
        </p:txBody>
      </p:sp>
    </p:spTree>
    <p:extLst>
      <p:ext uri="{BB962C8B-B14F-4D97-AF65-F5344CB8AC3E}">
        <p14:creationId xmlns:p14="http://schemas.microsoft.com/office/powerpoint/2010/main" val="2938516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In general, if retirement plan contributions are made with pre-tax or previously untaxed dollars, the distributions will be fully taxable.  If the contributions are made with a combination of previously taxed and previously untaxed dollars, the distributions will be partially taxable and partially tax free.</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28</a:t>
            </a:fld>
            <a:endParaRPr lang="en-US" dirty="0"/>
          </a:p>
        </p:txBody>
      </p:sp>
    </p:spTree>
    <p:extLst>
      <p:ext uri="{BB962C8B-B14F-4D97-AF65-F5344CB8AC3E}">
        <p14:creationId xmlns:p14="http://schemas.microsoft.com/office/powerpoint/2010/main" val="2927433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It is important to understand the terminology related to a retirement plan.</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a:t>
            </a:fld>
            <a:endParaRPr lang="en-US" dirty="0"/>
          </a:p>
        </p:txBody>
      </p:sp>
    </p:spTree>
    <p:extLst>
      <p:ext uri="{BB962C8B-B14F-4D97-AF65-F5344CB8AC3E}">
        <p14:creationId xmlns:p14="http://schemas.microsoft.com/office/powerpoint/2010/main" val="41783389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simplified method is used when retirement plan distributions are partially taxable and partially non-taxable.  The method uses the life expectancy tables given in the chapter.</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29</a:t>
            </a:fld>
            <a:endParaRPr lang="en-US" dirty="0"/>
          </a:p>
        </p:txBody>
      </p:sp>
    </p:spTree>
    <p:extLst>
      <p:ext uri="{BB962C8B-B14F-4D97-AF65-F5344CB8AC3E}">
        <p14:creationId xmlns:p14="http://schemas.microsoft.com/office/powerpoint/2010/main" val="22601335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Most retirement plans have Required Minimum Distributions.  Roth IRA accounts are an exception to the RMD rules.</a:t>
            </a:r>
          </a:p>
          <a:p>
            <a:r>
              <a:rPr lang="en-US" altLang="en-US" dirty="0"/>
              <a:t>Generally, distributions must begin no later than April 1 of the year following the year the taxpayer reaches age 70 ½.</a:t>
            </a:r>
          </a:p>
          <a:p>
            <a:endParaRPr lang="en-US" alt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30</a:t>
            </a:fld>
            <a:endParaRPr lang="en-US" dirty="0"/>
          </a:p>
        </p:txBody>
      </p:sp>
    </p:spTree>
    <p:extLst>
      <p:ext uri="{BB962C8B-B14F-4D97-AF65-F5344CB8AC3E}">
        <p14:creationId xmlns:p14="http://schemas.microsoft.com/office/powerpoint/2010/main" val="22745367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Roth IRA distributions are not taxable if the account has been held at least five years.</a:t>
            </a:r>
          </a:p>
          <a:p>
            <a:r>
              <a:rPr lang="en-US" altLang="en-US" dirty="0"/>
              <a:t>CESA distributions are not taxable if the distribution is used to pay for qualified education expenses of the beneficiary.  The education expenses used as qualified education expenses for CESA purposes cannot be used again to determine education tax credits.  In other words, the taxpayer can’t “double dip.”</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31</a:t>
            </a:fld>
            <a:endParaRPr lang="en-US" dirty="0"/>
          </a:p>
        </p:txBody>
      </p:sp>
    </p:spTree>
    <p:extLst>
      <p:ext uri="{BB962C8B-B14F-4D97-AF65-F5344CB8AC3E}">
        <p14:creationId xmlns:p14="http://schemas.microsoft.com/office/powerpoint/2010/main" val="33693649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Premature distributions from a retirement plan are subject to a 10% penalty unless they are made subject to one or more of the exceptions noted in the text on page 11-19</a:t>
            </a:r>
          </a:p>
          <a:p>
            <a:r>
              <a:rPr lang="en-US" altLang="en-US" dirty="0"/>
              <a:t>Generally, taxpayers can transfer their retirement assets from one plan to another.  That is called a rollover.  Rollovers are generally tax free although there are exceptions.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32</a:t>
            </a:fld>
            <a:endParaRPr lang="en-US" dirty="0"/>
          </a:p>
        </p:txBody>
      </p:sp>
    </p:spTree>
    <p:extLst>
      <p:ext uri="{BB962C8B-B14F-4D97-AF65-F5344CB8AC3E}">
        <p14:creationId xmlns:p14="http://schemas.microsoft.com/office/powerpoint/2010/main" val="19108795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33</a:t>
            </a:fld>
            <a:endParaRPr lang="en-US" dirty="0"/>
          </a:p>
        </p:txBody>
      </p:sp>
    </p:spTree>
    <p:extLst>
      <p:ext uri="{BB962C8B-B14F-4D97-AF65-F5344CB8AC3E}">
        <p14:creationId xmlns:p14="http://schemas.microsoft.com/office/powerpoint/2010/main" val="30284974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34</a:t>
            </a:fld>
            <a:endParaRPr lang="en-US" dirty="0"/>
          </a:p>
        </p:txBody>
      </p:sp>
    </p:spTree>
    <p:extLst>
      <p:ext uri="{BB962C8B-B14F-4D97-AF65-F5344CB8AC3E}">
        <p14:creationId xmlns:p14="http://schemas.microsoft.com/office/powerpoint/2010/main" val="39491326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An annuity is a series of payments pursuant to a contract.</a:t>
            </a:r>
          </a:p>
          <a:p>
            <a:r>
              <a:rPr lang="en-US" altLang="en-US" dirty="0"/>
              <a:t>Generally, annuity payments are tax-free to the extent of tax basis in the annuity.</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cost of the annuity is the amount the recipient paid for the annuity contract.  Payments from the annuity are tax free to the extent of the proportional share represented by the amount paid.</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37</a:t>
            </a:fld>
            <a:endParaRPr lang="en-US" dirty="0"/>
          </a:p>
        </p:txBody>
      </p:sp>
    </p:spTree>
    <p:extLst>
      <p:ext uri="{BB962C8B-B14F-4D97-AF65-F5344CB8AC3E}">
        <p14:creationId xmlns:p14="http://schemas.microsoft.com/office/powerpoint/2010/main" val="32315297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To determine the tax free amount of each payment, the taxpayer must calculate the “expected return” on the contract.</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38</a:t>
            </a:fld>
            <a:endParaRPr lang="en-US" dirty="0"/>
          </a:p>
        </p:txBody>
      </p:sp>
    </p:spTree>
    <p:extLst>
      <p:ext uri="{BB962C8B-B14F-4D97-AF65-F5344CB8AC3E}">
        <p14:creationId xmlns:p14="http://schemas.microsoft.com/office/powerpoint/2010/main" val="1403619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basic premise of most, but not all, retirement plans is that contributions are made with money on which the eventual recipient has not yet paid tax.  These are pre-tax, or untaxed, dollars.  If this is the case, then when the money is withdrawn, tax will be due.</a:t>
            </a:r>
          </a:p>
          <a:p>
            <a:r>
              <a:rPr lang="en-US" altLang="en-US" dirty="0"/>
              <a:t>Some retirement plans are funded with dollars that have already been taxed.  In this case, withdrawals are generally not taxed.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4</a:t>
            </a:fld>
            <a:endParaRPr lang="en-US" dirty="0"/>
          </a:p>
        </p:txBody>
      </p:sp>
    </p:spTree>
    <p:extLst>
      <p:ext uri="{BB962C8B-B14F-4D97-AF65-F5344CB8AC3E}">
        <p14:creationId xmlns:p14="http://schemas.microsoft.com/office/powerpoint/2010/main" val="3493820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Some retirement plans are established, run, and are sponsored by an employer.</a:t>
            </a:r>
          </a:p>
          <a:p>
            <a:r>
              <a:rPr lang="en-US" altLang="en-US" dirty="0"/>
              <a:t>Six types of employer-sponsored plans are noted.</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7</a:t>
            </a:fld>
            <a:endParaRPr lang="en-US" dirty="0"/>
          </a:p>
        </p:txBody>
      </p:sp>
    </p:spTree>
    <p:extLst>
      <p:ext uri="{BB962C8B-B14F-4D97-AF65-F5344CB8AC3E}">
        <p14:creationId xmlns:p14="http://schemas.microsoft.com/office/powerpoint/2010/main" val="1545607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Employer sponsored plans provide benefits to both employers and employees.  In general, these plans provide the employer with a tax deduction for the dollars contributed, the contributions grow tax-free, and the contributions are not taxable to the employee until withdrawn.</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8</a:t>
            </a:fld>
            <a:endParaRPr lang="en-US" dirty="0"/>
          </a:p>
        </p:txBody>
      </p:sp>
    </p:spTree>
    <p:extLst>
      <p:ext uri="{BB962C8B-B14F-4D97-AF65-F5344CB8AC3E}">
        <p14:creationId xmlns:p14="http://schemas.microsoft.com/office/powerpoint/2010/main" val="812526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There are two types of employer-sponsored plans.</a:t>
            </a:r>
          </a:p>
          <a:p>
            <a:r>
              <a:rPr lang="en-US" altLang="en-US" dirty="0"/>
              <a:t>One is a defined-contribution plan.  In this case, the amount of the contribution is known.  However, the amount of money that will be distributed upon retirement will vary.</a:t>
            </a:r>
          </a:p>
          <a:p>
            <a:r>
              <a:rPr lang="en-US" altLang="en-US" dirty="0"/>
              <a:t>The other type is a defined-benefit plan.  Here, the benefit is known with certainty.  However, the amount that needs to be contributed will vary.</a:t>
            </a:r>
          </a:p>
          <a:p>
            <a:r>
              <a:rPr lang="en-US" altLang="en-US" dirty="0"/>
              <a:t>The key notion is that contributions will be invested and will earn a return.  We do not know, with certainty, what that return will be since it is a future event.  As a result, we can pre-determine either the input (the contribution) or the output (the distribution) but we cannot know both.</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9</a:t>
            </a:fld>
            <a:endParaRPr lang="en-US" dirty="0"/>
          </a:p>
        </p:txBody>
      </p:sp>
    </p:spTree>
    <p:extLst>
      <p:ext uri="{BB962C8B-B14F-4D97-AF65-F5344CB8AC3E}">
        <p14:creationId xmlns:p14="http://schemas.microsoft.com/office/powerpoint/2010/main" val="3744597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Qualified plans must meet certain non-discrimination and vesting rules.  There are also dollar limits on either the amount of the annual contribution or the annual benefit.</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10</a:t>
            </a:fld>
            <a:endParaRPr lang="en-US" dirty="0"/>
          </a:p>
        </p:txBody>
      </p:sp>
    </p:spTree>
    <p:extLst>
      <p:ext uri="{BB962C8B-B14F-4D97-AF65-F5344CB8AC3E}">
        <p14:creationId xmlns:p14="http://schemas.microsoft.com/office/powerpoint/2010/main" val="604516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401(k) and Keogh plans are two types of pension plans.  They are both subject to certain contribution limits.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11</a:t>
            </a:fld>
            <a:endParaRPr lang="en-US" dirty="0"/>
          </a:p>
        </p:txBody>
      </p:sp>
    </p:spTree>
    <p:extLst>
      <p:ext uri="{BB962C8B-B14F-4D97-AF65-F5344CB8AC3E}">
        <p14:creationId xmlns:p14="http://schemas.microsoft.com/office/powerpoint/2010/main" val="1751870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SEP and SIMPLE plans are two employer-sponsored plans.  As with other plans, these are subject to certain rules related to eligibility and contribution limits.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12</a:t>
            </a:fld>
            <a:endParaRPr lang="en-US" dirty="0"/>
          </a:p>
        </p:txBody>
      </p:sp>
    </p:spTree>
    <p:extLst>
      <p:ext uri="{BB962C8B-B14F-4D97-AF65-F5344CB8AC3E}">
        <p14:creationId xmlns:p14="http://schemas.microsoft.com/office/powerpoint/2010/main" val="585477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a:xfrm>
            <a:off x="45720" y="27709"/>
            <a:ext cx="9052560" cy="1039091"/>
          </a:xfrm>
        </p:spPr>
        <p:txBody>
          <a:bodyPr>
            <a:normAutofit/>
          </a:bodyPr>
          <a:lstStyle>
            <a:lvl1pPr algn="ctr">
              <a:defRPr sz="3600">
                <a:latin typeface="Verdana" pitchFamily="34" charset="0"/>
                <a:ea typeface="Verdana" pitchFamily="34" charset="0"/>
                <a:cs typeface="Verdana" pitchFamily="34" charset="0"/>
              </a:defRPr>
            </a:lvl1pPr>
          </a:lstStyle>
          <a:p>
            <a:r>
              <a:rPr lang="en-US" dirty="0"/>
              <a:t>Click to edit Master title style</a:t>
            </a:r>
          </a:p>
        </p:txBody>
      </p:sp>
      <p:sp>
        <p:nvSpPr>
          <p:cNvPr id="3" name="Content Placeholder 2"/>
          <p:cNvSpPr>
            <a:spLocks noGrp="1"/>
          </p:cNvSpPr>
          <p:nvPr>
            <p:ph idx="1"/>
          </p:nvPr>
        </p:nvSpPr>
        <p:spPr>
          <a:xfrm>
            <a:off x="330016" y="1371600"/>
            <a:ext cx="8432984" cy="2819400"/>
          </a:xfrm>
        </p:spPr>
        <p:txBody>
          <a:bodyPr/>
          <a:lstStyle>
            <a:lvl1pPr>
              <a:buClrTx/>
              <a:buSzPct val="100000"/>
              <a:defRPr/>
            </a:lvl1pPr>
            <a:lvl2pPr>
              <a:buClrTx/>
              <a:defRPr/>
            </a:lvl2pPr>
            <a:lvl3pPr marL="1143000" indent="-228600">
              <a:buClrTx/>
              <a:buFont typeface="Wingdings" pitchFamily="2" charset="2"/>
              <a:buChar char="§"/>
              <a:defRPr/>
            </a:lvl3pPr>
            <a:lvl4pPr marL="1600200" indent="-228600">
              <a:buClrTx/>
              <a:buFont typeface="Courier New" pitchFamily="49" charset="0"/>
              <a:buChar char="o"/>
              <a:defRPr/>
            </a:lvl4pPr>
            <a:lvl5pPr>
              <a:buClrTx/>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quarter" idx="10"/>
          </p:nvPr>
        </p:nvSpPr>
        <p:spPr>
          <a:xfrm>
            <a:off x="381000" y="4648200"/>
            <a:ext cx="8610600" cy="1295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54940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Figure + Caption Layout">
    <p:bg>
      <p:bgPr>
        <a:pattFill prst="pct5">
          <a:fgClr>
            <a:schemeClr val="bg1"/>
          </a:fgClr>
          <a:bgClr>
            <a:schemeClr val="bg1"/>
          </a:bgClr>
        </a:patt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519169" y="357626"/>
            <a:ext cx="8032638" cy="1004011"/>
          </a:xfrm>
        </p:spPr>
        <p:txBody>
          <a:bodyPr>
            <a:normAutofit/>
          </a:bodyPr>
          <a:lstStyle>
            <a:lvl1pPr algn="ctr">
              <a:defRPr sz="3600" b="0">
                <a:solidFill>
                  <a:schemeClr val="tx1"/>
                </a:solidFill>
              </a:defRPr>
            </a:lvl1pPr>
          </a:lstStyle>
          <a:p>
            <a:r>
              <a:rPr lang="en-US" dirty="0"/>
              <a:t>Click to edit Master title style</a:t>
            </a:r>
          </a:p>
        </p:txBody>
      </p:sp>
      <p:sp>
        <p:nvSpPr>
          <p:cNvPr id="3" name="Picture Placeholder 2"/>
          <p:cNvSpPr>
            <a:spLocks noGrp="1"/>
          </p:cNvSpPr>
          <p:nvPr>
            <p:ph type="pic" sz="quarter" idx="10"/>
          </p:nvPr>
        </p:nvSpPr>
        <p:spPr>
          <a:xfrm>
            <a:off x="1143000" y="1752600"/>
            <a:ext cx="6997700" cy="3429000"/>
          </a:xfrm>
        </p:spPr>
        <p:txBody>
          <a:bodyPr/>
          <a:lstStyle/>
          <a:p>
            <a:r>
              <a:rPr lang="en-US" dirty="0"/>
              <a:t>Click icon to add picture</a:t>
            </a:r>
          </a:p>
        </p:txBody>
      </p:sp>
      <p:sp>
        <p:nvSpPr>
          <p:cNvPr id="11" name="Text Placeholder 3"/>
          <p:cNvSpPr>
            <a:spLocks noGrp="1"/>
          </p:cNvSpPr>
          <p:nvPr>
            <p:ph type="body" sz="half" idx="2"/>
          </p:nvPr>
        </p:nvSpPr>
        <p:spPr>
          <a:xfrm>
            <a:off x="519169" y="5486400"/>
            <a:ext cx="8032638" cy="6651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3232471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28600"/>
            <a:ext cx="8229600" cy="622828"/>
          </a:xfrm>
        </p:spPr>
        <p:txBody>
          <a:bodyPr anchor="t">
            <a:noAutofit/>
          </a:bodyPr>
          <a:lstStyle>
            <a:lvl1pPr algn="l">
              <a:defRPr sz="3600">
                <a:latin typeface="Verdana" pitchFamily="34" charset="0"/>
                <a:ea typeface="Verdana" pitchFamily="34" charset="0"/>
                <a:cs typeface="Verdana" pitchFamily="34" charset="0"/>
              </a:defRPr>
            </a:lvl1pPr>
          </a:lstStyle>
          <a:p>
            <a:r>
              <a:rPr lang="en-US" dirty="0"/>
              <a:t>Click to edit Master title style</a:t>
            </a:r>
          </a:p>
        </p:txBody>
      </p:sp>
      <p:sp>
        <p:nvSpPr>
          <p:cNvPr id="7" name="Conten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400">
                <a:solidFill>
                  <a:schemeClr val="tx1"/>
                </a:solidFill>
                <a:latin typeface="Verdana" pitchFamily="34" charset="0"/>
                <a:ea typeface="Verdana" pitchFamily="34" charset="0"/>
                <a:cs typeface="Verdana" pitchFamily="34" charset="0"/>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a:t>Add edition here</a:t>
            </a:r>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4400" baseline="0">
                <a:latin typeface="Verdana" pitchFamily="34" charset="0"/>
                <a:ea typeface="Verdana" pitchFamily="34" charset="0"/>
                <a:cs typeface="Verdana" pitchFamily="34" charset="0"/>
              </a:defRPr>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a:t>Chapter ##</a:t>
            </a:r>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800">
                <a:latin typeface="Verdana" pitchFamily="34" charset="0"/>
                <a:ea typeface="Verdana" pitchFamily="34" charset="0"/>
                <a:cs typeface="Verdana" pitchFamily="34" charset="0"/>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a:t>Chapter title</a:t>
            </a:r>
          </a:p>
        </p:txBody>
      </p:sp>
      <p:sp>
        <p:nvSpPr>
          <p:cNvPr id="5" name="Content Placeholder 4"/>
          <p:cNvSpPr>
            <a:spLocks noGrp="1"/>
          </p:cNvSpPr>
          <p:nvPr>
            <p:ph sz="quarter" idx="16"/>
          </p:nvPr>
        </p:nvSpPr>
        <p:spPr>
          <a:xfrm>
            <a:off x="2514600" y="6324600"/>
            <a:ext cx="6019800" cy="463730"/>
          </a:xfrm>
          <a:noFill/>
        </p:spPr>
        <p:txBody>
          <a:bodyPr>
            <a:noAutofit/>
          </a:bodyPr>
          <a:lstStyle>
            <a:lvl1pPr algn="ctr">
              <a:defRPr sz="1100">
                <a:latin typeface="Arial" pitchFamily="34" charset="0"/>
                <a:cs typeface="Arial" pitchFamily="34" charset="0"/>
              </a:defRPr>
            </a:lvl1pPr>
            <a:lvl2pPr>
              <a:defRPr sz="1100">
                <a:latin typeface="Arial" pitchFamily="34" charset="0"/>
                <a:cs typeface="Arial" pitchFamily="34" charset="0"/>
              </a:defRPr>
            </a:lvl2pPr>
            <a:lvl3pPr>
              <a:defRPr sz="1100">
                <a:latin typeface="Arial" pitchFamily="34" charset="0"/>
                <a:cs typeface="Arial" pitchFamily="34" charset="0"/>
              </a:defRPr>
            </a:lvl3pPr>
            <a:lvl4pPr>
              <a:defRPr sz="1100">
                <a:latin typeface="Arial" pitchFamily="34" charset="0"/>
                <a:cs typeface="Arial" pitchFamily="34" charset="0"/>
              </a:defRPr>
            </a:lvl4pPr>
            <a:lvl5pPr>
              <a:defRPr sz="1100">
                <a:latin typeface="Arial" pitchFamily="34" charset="0"/>
                <a:cs typeface="Arial" pitchFamily="34" charset="0"/>
              </a:defRPr>
            </a:lvl5pPr>
          </a:lstStyle>
          <a:p>
            <a:pPr lvl="0"/>
            <a:r>
              <a:rPr lang="en-US" dirty="0"/>
              <a:t>Click to edit Master text styles</a:t>
            </a:r>
          </a:p>
        </p:txBody>
      </p:sp>
      <p:sp>
        <p:nvSpPr>
          <p:cNvPr id="3" name="Text Placeholder 2"/>
          <p:cNvSpPr>
            <a:spLocks noGrp="1"/>
          </p:cNvSpPr>
          <p:nvPr>
            <p:ph type="body" sz="quarter" idx="17"/>
          </p:nvPr>
        </p:nvSpPr>
        <p:spPr>
          <a:xfrm>
            <a:off x="152400" y="6400800"/>
            <a:ext cx="2209800" cy="457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0242232"/>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51809251"/>
      </p:ext>
    </p:extLst>
  </p:cSld>
  <p:clrMap bg1="lt1" tx1="dk1" bg2="lt2" tx2="dk2" accent1="accent1" accent2="accent2" accent3="accent3" accent4="accent4" accent5="accent5" accent6="accent6" hlink="hlink" folHlink="folHlink"/>
  <p:sldLayoutIdLst>
    <p:sldLayoutId id="2147483817" r:id="rId1"/>
    <p:sldLayoutId id="2147483818" r:id="rId2"/>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060307287"/>
      </p:ext>
    </p:extLst>
  </p:cSld>
  <p:clrMap bg1="lt1" tx1="dk1" bg2="lt2" tx2="dk2" accent1="accent1" accent2="accent2" accent3="accent3" accent4="accent4" accent5="accent5" accent6="accent6" hlink="hlink" folHlink="folHlink"/>
  <p:sldLayoutIdLst>
    <p:sldLayoutId id="2147483821" r:id="rId1"/>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ubtitle 4"/>
          <p:cNvSpPr>
            <a:spLocks noGrp="1"/>
          </p:cNvSpPr>
          <p:nvPr>
            <p:ph type="body" sz="quarter" idx="14"/>
          </p:nvPr>
        </p:nvSpPr>
        <p:spPr>
          <a:xfrm>
            <a:off x="4876800" y="76200"/>
            <a:ext cx="3962400" cy="3886199"/>
          </a:xfrm>
        </p:spPr>
        <p:txBody>
          <a:bodyPr anchor="ctr"/>
          <a:lstStyle/>
          <a:p>
            <a:pPr algn="ctr"/>
            <a:r>
              <a:rPr lang="en-US" altLang="en-US" b="1" dirty="0"/>
              <a:t>Chapter 11</a:t>
            </a:r>
            <a:r>
              <a:rPr lang="en-US" altLang="en-US" dirty="0"/>
              <a:t> </a:t>
            </a:r>
          </a:p>
          <a:p>
            <a:pPr algn="ctr"/>
            <a:endParaRPr lang="en-US" altLang="en-US" dirty="0"/>
          </a:p>
          <a:p>
            <a:pPr algn="ctr"/>
            <a:r>
              <a:rPr lang="en-US" altLang="en-US" sz="3000" dirty="0"/>
              <a:t>Retirement and Other Tax-Deferred Plans and Annuities</a:t>
            </a:r>
            <a:endParaRPr lang="en-US" altLang="en-US" sz="3000" dirty="0">
              <a:cs typeface="Times New Roman" pitchFamily="18" charset="0"/>
            </a:endParaRPr>
          </a:p>
        </p:txBody>
      </p:sp>
      <p:sp>
        <p:nvSpPr>
          <p:cNvPr id="12"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7" name="Picture 6">
            <a:extLst>
              <a:ext uri="{FF2B5EF4-FFF2-40B4-BE49-F238E27FC236}">
                <a16:creationId xmlns:a16="http://schemas.microsoft.com/office/drawing/2014/main" id="{F816132B-D36C-4B64-BB2F-6F5EBC0A56C6}"/>
              </a:ext>
            </a:extLst>
          </p:cNvPr>
          <p:cNvPicPr>
            <a:picLocks noChangeAspect="1"/>
          </p:cNvPicPr>
          <p:nvPr/>
        </p:nvPicPr>
        <p:blipFill>
          <a:blip r:embed="rId2"/>
          <a:stretch>
            <a:fillRect/>
          </a:stretch>
        </p:blipFill>
        <p:spPr>
          <a:xfrm>
            <a:off x="242887" y="304800"/>
            <a:ext cx="4481513" cy="5772796"/>
          </a:xfrm>
          <a:prstGeom prst="rect">
            <a:avLst/>
          </a:prstGeom>
        </p:spPr>
      </p:pic>
    </p:spTree>
    <p:extLst>
      <p:ext uri="{BB962C8B-B14F-4D97-AF65-F5344CB8AC3E}">
        <p14:creationId xmlns:p14="http://schemas.microsoft.com/office/powerpoint/2010/main" val="3368834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#2:</a:t>
            </a:r>
            <a:br>
              <a:rPr lang="en-US" dirty="0"/>
            </a:br>
            <a:r>
              <a:rPr lang="en-US" altLang="en-US" dirty="0"/>
              <a:t>Employer-Sponsored Retirement Plans</a:t>
            </a:r>
            <a:endParaRPr lang="en-US" dirty="0"/>
          </a:p>
        </p:txBody>
      </p:sp>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65138" indent="-465138"/>
            <a:r>
              <a:rPr lang="en-US" altLang="en-US" dirty="0"/>
              <a:t>Qualified pension &amp; profit-sharing plans:</a:t>
            </a:r>
          </a:p>
          <a:p>
            <a:pPr marL="914400" lvl="1" indent="-457200"/>
            <a:r>
              <a:rPr lang="en-US" altLang="en-US" dirty="0"/>
              <a:t>Nondiscriminatory, minimum vesting rules, contributory or noncontributory</a:t>
            </a:r>
          </a:p>
          <a:p>
            <a:pPr marL="914400" lvl="1" indent="-457200"/>
            <a:r>
              <a:rPr lang="en-US" altLang="en-US" dirty="0"/>
              <a:t>Additions to defined-contribution plan can’t exceed lower of $55K or 100% of compensation</a:t>
            </a:r>
          </a:p>
          <a:p>
            <a:pPr marL="914400" lvl="1" indent="-457200"/>
            <a:r>
              <a:rPr lang="en-US" altLang="en-US" dirty="0"/>
              <a:t>Additions to defined-benefit plan can’t result in benefits more than the lower of $220K or 100% of average compensation for the highest three years</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52A3E8FD-6055-46AA-ADDC-1400E74C836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679132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#2:</a:t>
            </a:r>
            <a:br>
              <a:rPr lang="en-US" dirty="0"/>
            </a:br>
            <a:r>
              <a:rPr lang="en-US" altLang="en-US" dirty="0"/>
              <a:t>Employer-Sponsored Retirement Plans </a:t>
            </a:r>
            <a:endParaRPr lang="en-US" dirty="0"/>
          </a:p>
        </p:txBody>
      </p:sp>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65138" indent="-465138"/>
            <a:r>
              <a:rPr lang="en-US" altLang="en-US" dirty="0"/>
              <a:t>401(k) plans</a:t>
            </a:r>
          </a:p>
          <a:p>
            <a:pPr marL="914400" lvl="1" indent="-457200"/>
            <a:r>
              <a:rPr lang="en-US" altLang="en-US" dirty="0"/>
              <a:t>Must meet nondiscrimination rules</a:t>
            </a:r>
          </a:p>
          <a:p>
            <a:pPr marL="914400" lvl="1" indent="-457200"/>
            <a:r>
              <a:rPr lang="en-US" altLang="en-US" dirty="0"/>
              <a:t>Employee can elect to defer up to $18,500 (additional $6,000 if age 50 or over)</a:t>
            </a:r>
          </a:p>
          <a:p>
            <a:pPr marL="465138" indent="-465138"/>
            <a:r>
              <a:rPr lang="en-US" altLang="en-US" dirty="0"/>
              <a:t>Keogh plans</a:t>
            </a:r>
          </a:p>
          <a:p>
            <a:pPr marL="914400" lvl="1" indent="-457200"/>
            <a:r>
              <a:rPr lang="en-US" altLang="en-US" dirty="0"/>
              <a:t>For self-employed</a:t>
            </a:r>
          </a:p>
          <a:p>
            <a:pPr marL="914400" lvl="1" indent="-457200"/>
            <a:r>
              <a:rPr lang="en-US" altLang="en-US" dirty="0"/>
              <a:t>Contribution limits generally the same as qualified plans ($55K or 100% of compensation).</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434FC011-8E14-4B4D-9887-C388571154F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11442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#2:</a:t>
            </a:r>
            <a:br>
              <a:rPr lang="en-US" dirty="0"/>
            </a:br>
            <a:r>
              <a:rPr lang="en-US" altLang="en-US" dirty="0"/>
              <a:t>Employer-Sponsored Retirement Plans</a:t>
            </a:r>
            <a:endParaRPr lang="en-US" dirty="0"/>
          </a:p>
        </p:txBody>
      </p:sp>
      <p:sp>
        <p:nvSpPr>
          <p:cNvPr id="3" name="Content Placeholder 2"/>
          <p:cNvSpPr>
            <a:spLocks noGrp="1"/>
          </p:cNvSpPr>
          <p:nvPr>
            <p:ph idx="1"/>
          </p:nvPr>
        </p:nvSpPr>
        <p:spPr>
          <a:xfrm>
            <a:off x="330016" y="1371600"/>
            <a:ext cx="8509184" cy="4953000"/>
          </a:xfrm>
        </p:spPr>
        <p:txBody>
          <a:bodyPr vert="horz" lIns="91440" tIns="45720" rIns="91440" bIns="45720" rtlCol="0">
            <a:normAutofit fontScale="92500"/>
          </a:bodyPr>
          <a:lstStyle/>
          <a:p>
            <a:pPr marL="465138" indent="-465138">
              <a:lnSpc>
                <a:spcPct val="110000"/>
              </a:lnSpc>
            </a:pPr>
            <a:r>
              <a:rPr lang="en-US" altLang="en-US" sz="2600" dirty="0"/>
              <a:t>Simplified Employee Pensions (SEP)</a:t>
            </a:r>
          </a:p>
          <a:p>
            <a:pPr marL="914400" lvl="1" indent="-457200">
              <a:lnSpc>
                <a:spcPct val="110000"/>
              </a:lnSpc>
            </a:pPr>
            <a:r>
              <a:rPr lang="en-US" altLang="en-US" sz="2400" dirty="0"/>
              <a:t>Employer creates and contributes to employee IRAs</a:t>
            </a:r>
          </a:p>
          <a:p>
            <a:pPr marL="914400" lvl="1" indent="-457200">
              <a:lnSpc>
                <a:spcPct val="110000"/>
              </a:lnSpc>
            </a:pPr>
            <a:r>
              <a:rPr lang="en-US" altLang="en-US" sz="2400" dirty="0"/>
              <a:t>Maximum contribution is lower of 25% of compensation (max $275,000) or $55,000.</a:t>
            </a:r>
          </a:p>
          <a:p>
            <a:pPr marL="465138" indent="-465138">
              <a:lnSpc>
                <a:spcPct val="110000"/>
              </a:lnSpc>
            </a:pPr>
            <a:r>
              <a:rPr lang="en-US" altLang="en-US" sz="2600" dirty="0"/>
              <a:t>SIMPLE plans</a:t>
            </a:r>
          </a:p>
          <a:p>
            <a:pPr marL="914400" lvl="1" indent="-457200">
              <a:lnSpc>
                <a:spcPct val="110000"/>
              </a:lnSpc>
            </a:pPr>
            <a:r>
              <a:rPr lang="en-US" altLang="en-US" sz="2400" dirty="0"/>
              <a:t>Employer creates IRA or 401(k) for employee</a:t>
            </a:r>
          </a:p>
          <a:p>
            <a:pPr marL="914400" lvl="1" indent="-457200">
              <a:lnSpc>
                <a:spcPct val="110000"/>
              </a:lnSpc>
            </a:pPr>
            <a:r>
              <a:rPr lang="en-US" altLang="en-US" sz="2400" dirty="0"/>
              <a:t>Employee contributes a % up to $12,500 (additional $3,000 allowed if age 50 or over)</a:t>
            </a:r>
          </a:p>
          <a:p>
            <a:pPr marL="914400" lvl="1" indent="-457200">
              <a:lnSpc>
                <a:spcPct val="110000"/>
              </a:lnSpc>
            </a:pPr>
            <a:r>
              <a:rPr lang="en-US" altLang="en-US" sz="2400" dirty="0"/>
              <a:t>Employer makes matching contribution of 3% for all employees or 2% for all eligible employees.</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B1D9CFB8-E31F-44BE-8BC9-AA11254053A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921074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#2:</a:t>
            </a:r>
            <a:br>
              <a:rPr lang="en-US" dirty="0"/>
            </a:br>
            <a:r>
              <a:rPr lang="en-US" altLang="en-US" dirty="0"/>
              <a:t>Employer-Sponsored Retirement Plans</a:t>
            </a:r>
            <a:br>
              <a:rPr lang="en-US" altLang="en-US" dirty="0"/>
            </a:br>
            <a:r>
              <a:rPr lang="en-US" altLang="en-US" dirty="0"/>
              <a:t>Concept Check 11-2</a:t>
            </a:r>
            <a:endParaRPr lang="en-US" dirty="0"/>
          </a:p>
        </p:txBody>
      </p:sp>
      <p:sp>
        <p:nvSpPr>
          <p:cNvPr id="3" name="Content Placeholder 2"/>
          <p:cNvSpPr>
            <a:spLocks noGrp="1"/>
          </p:cNvSpPr>
          <p:nvPr>
            <p:ph idx="1"/>
          </p:nvPr>
        </p:nvSpPr>
        <p:spPr>
          <a:xfrm>
            <a:off x="304800" y="1828800"/>
            <a:ext cx="8534400" cy="4495800"/>
          </a:xfrm>
        </p:spPr>
        <p:txBody>
          <a:bodyPr>
            <a:noAutofit/>
          </a:bodyPr>
          <a:lstStyle/>
          <a:p>
            <a:pPr marL="465138" indent="-465138">
              <a:buFont typeface="+mj-lt"/>
              <a:buAutoNum type="arabicPeriod"/>
            </a:pPr>
            <a:r>
              <a:rPr lang="en-US" altLang="en-US" sz="2400" i="1" dirty="0"/>
              <a:t>Qualified pension plans are either defined-_______ plans or defined-_______ plans.</a:t>
            </a:r>
          </a:p>
          <a:p>
            <a:pPr marL="0" indent="0">
              <a:buNone/>
            </a:pPr>
            <a:r>
              <a:rPr lang="en-US" altLang="en-US" sz="2400" b="1" i="1" dirty="0"/>
              <a:t>Benefit; contribution</a:t>
            </a:r>
          </a:p>
          <a:p>
            <a:pPr marL="465138" indent="-465138">
              <a:buFont typeface="+mj-lt"/>
              <a:buAutoNum type="arabicPeriod" startAt="2"/>
            </a:pPr>
            <a:r>
              <a:rPr lang="en-US" altLang="en-US" sz="2400" i="1" dirty="0"/>
              <a:t>Employees must make contributions to qualified pension plans.  </a:t>
            </a:r>
          </a:p>
          <a:p>
            <a:pPr marL="0" indent="0">
              <a:buNone/>
            </a:pPr>
            <a:r>
              <a:rPr lang="en-US" altLang="en-US" sz="2400" b="1" i="1" dirty="0"/>
              <a:t>False</a:t>
            </a:r>
          </a:p>
          <a:p>
            <a:pPr marL="465138" indent="-465138">
              <a:buFont typeface="+mj-lt"/>
              <a:buAutoNum type="arabicPeriod" startAt="3"/>
            </a:pPr>
            <a:r>
              <a:rPr lang="en-US" altLang="en-US" sz="2400" i="1" dirty="0"/>
              <a:t>The maximum contribution to a 401(k) plan is _______ for individuals under age 50.</a:t>
            </a:r>
          </a:p>
          <a:p>
            <a:pPr marL="0" indent="0">
              <a:buNone/>
            </a:pPr>
            <a:r>
              <a:rPr lang="en-US" altLang="en-US" sz="2400" b="1" i="1" dirty="0"/>
              <a:t>$18,500</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A52E0400-5F42-4F62-B41C-F8EF11609E0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11075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#2:</a:t>
            </a:r>
            <a:br>
              <a:rPr lang="en-US" dirty="0"/>
            </a:br>
            <a:r>
              <a:rPr lang="en-US" altLang="en-US" dirty="0"/>
              <a:t>Employer-Sponsored Retirement Plans</a:t>
            </a:r>
            <a:br>
              <a:rPr lang="en-US" altLang="en-US" dirty="0"/>
            </a:br>
            <a:r>
              <a:rPr lang="en-US" altLang="en-US" dirty="0"/>
              <a:t>Concept Check 11-2</a:t>
            </a:r>
            <a:endParaRPr lang="en-US" dirty="0"/>
          </a:p>
        </p:txBody>
      </p:sp>
      <p:sp>
        <p:nvSpPr>
          <p:cNvPr id="3" name="Content Placeholder 2"/>
          <p:cNvSpPr>
            <a:spLocks noGrp="1"/>
          </p:cNvSpPr>
          <p:nvPr>
            <p:ph idx="1"/>
          </p:nvPr>
        </p:nvSpPr>
        <p:spPr>
          <a:xfrm>
            <a:off x="381000" y="1842655"/>
            <a:ext cx="8382000" cy="3338945"/>
          </a:xfrm>
        </p:spPr>
        <p:txBody>
          <a:bodyPr>
            <a:normAutofit/>
          </a:bodyPr>
          <a:lstStyle/>
          <a:p>
            <a:pPr marL="465138" indent="-465138">
              <a:buFont typeface="+mj-lt"/>
              <a:buAutoNum type="arabicPeriod" startAt="4"/>
            </a:pPr>
            <a:r>
              <a:rPr lang="en-US" altLang="en-US" sz="2400" i="1" dirty="0"/>
              <a:t>A Keogh plan can be used by self-employed individuals.  True or false?</a:t>
            </a:r>
          </a:p>
          <a:p>
            <a:pPr marL="0" indent="0">
              <a:buNone/>
            </a:pPr>
            <a:r>
              <a:rPr lang="en-US" altLang="en-US" sz="2400" b="1" i="1" dirty="0"/>
              <a:t>True</a:t>
            </a:r>
          </a:p>
          <a:p>
            <a:pPr marL="465138" indent="-465138">
              <a:buFont typeface="+mj-lt"/>
              <a:buAutoNum type="arabicPeriod" startAt="5"/>
            </a:pPr>
            <a:r>
              <a:rPr lang="en-US" altLang="en-US" sz="2400" i="1" dirty="0"/>
              <a:t>A SIMPLE plan can be used by employers with 100 or fewer employees who also meet other requirements.  True or false?</a:t>
            </a:r>
          </a:p>
          <a:p>
            <a:pPr marL="0" indent="0">
              <a:buNone/>
            </a:pPr>
            <a:r>
              <a:rPr lang="en-US" altLang="en-US" sz="2400" b="1" i="1" dirty="0"/>
              <a:t>True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567D37AB-447D-4DEE-B6A7-52C2E6D00F9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1457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#3:</a:t>
            </a:r>
            <a:br>
              <a:rPr lang="en-US" dirty="0"/>
            </a:br>
            <a:r>
              <a:rPr lang="en-US" altLang="en-US" dirty="0"/>
              <a:t>Individual-Sponsored Retirement Plans</a:t>
            </a:r>
            <a:endParaRPr lang="en-US" dirty="0"/>
          </a:p>
        </p:txBody>
      </p:sp>
      <p:sp>
        <p:nvSpPr>
          <p:cNvPr id="3" name="Content Placeholder 2"/>
          <p:cNvSpPr>
            <a:spLocks noGrp="1"/>
          </p:cNvSpPr>
          <p:nvPr>
            <p:ph idx="1"/>
          </p:nvPr>
        </p:nvSpPr>
        <p:spPr>
          <a:xfrm>
            <a:off x="304800" y="1447800"/>
            <a:ext cx="8534400" cy="4876800"/>
          </a:xfrm>
        </p:spPr>
        <p:txBody>
          <a:bodyPr>
            <a:normAutofit/>
          </a:bodyPr>
          <a:lstStyle/>
          <a:p>
            <a:pPr marL="465138" indent="-465138"/>
            <a:r>
              <a:rPr lang="en-US" altLang="en-US" sz="2600" dirty="0"/>
              <a:t>Traditional Individual Retirement Account (IRA) and Roth IRA.</a:t>
            </a:r>
          </a:p>
          <a:p>
            <a:pPr marL="465138" indent="-465138"/>
            <a:r>
              <a:rPr lang="en-US" altLang="en-US" sz="2600" dirty="0"/>
              <a:t>Contributions limited to smaller of $5,500 or 100% of compensation.  If age 50 or over, the dollar limit is $6,500.</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F331EA28-AD6B-4608-BE48-8204FE828D5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151873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#3:</a:t>
            </a:r>
            <a:br>
              <a:rPr lang="en-US" dirty="0"/>
            </a:br>
            <a:r>
              <a:rPr lang="en-US" altLang="en-US" dirty="0"/>
              <a:t>Individual-Sponsored Retirement Plans</a:t>
            </a:r>
            <a:endParaRPr lang="en-US" dirty="0"/>
          </a:p>
        </p:txBody>
      </p:sp>
      <p:sp>
        <p:nvSpPr>
          <p:cNvPr id="3" name="Content Placeholder 2"/>
          <p:cNvSpPr>
            <a:spLocks noGrp="1"/>
          </p:cNvSpPr>
          <p:nvPr>
            <p:ph idx="1"/>
          </p:nvPr>
        </p:nvSpPr>
        <p:spPr>
          <a:xfrm>
            <a:off x="301170" y="1828800"/>
            <a:ext cx="8538030" cy="4038600"/>
          </a:xfrm>
        </p:spPr>
        <p:txBody>
          <a:bodyPr vert="horz" lIns="91440" tIns="45720" rIns="91440" bIns="45720" rtlCol="0">
            <a:normAutofit/>
          </a:bodyPr>
          <a:lstStyle/>
          <a:p>
            <a:pPr marL="465138" indent="-465138"/>
            <a:r>
              <a:rPr lang="en-US" altLang="en-US" sz="2600" dirty="0"/>
              <a:t>Individuals covered under an employer plan</a:t>
            </a:r>
          </a:p>
          <a:p>
            <a:pPr marL="914400" lvl="1" indent="-457200"/>
            <a:r>
              <a:rPr lang="en-US" altLang="en-US" sz="2400" dirty="0"/>
              <a:t>Deductible contribution amount begins to phase out when AGI reaches $101K (married) or $63K (others) and is fully phased out at $121K and $73K, respectively.</a:t>
            </a:r>
          </a:p>
          <a:p>
            <a:pPr marL="1379538" lvl="2" indent="-465138"/>
            <a:r>
              <a:rPr lang="en-US" altLang="en-US" dirty="0"/>
              <a:t>Married filing separately, the phase out starts at $0.</a:t>
            </a:r>
          </a:p>
          <a:p>
            <a:pPr marL="914400" lvl="1" indent="-457200"/>
            <a:r>
              <a:rPr lang="en-US" altLang="en-US" dirty="0"/>
              <a:t>Can still make nondeductible contribution up to the $5,500 or $6,500 limits</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3C5DB5F3-7134-4851-9996-C2AAE7D60EF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10907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#3:</a:t>
            </a:r>
            <a:br>
              <a:rPr lang="en-US" dirty="0"/>
            </a:br>
            <a:r>
              <a:rPr lang="en-US" altLang="en-US" dirty="0"/>
              <a:t>Individual-Sponsored Retirement Plans</a:t>
            </a:r>
            <a:endParaRPr lang="en-US" dirty="0"/>
          </a:p>
        </p:txBody>
      </p:sp>
      <p:sp>
        <p:nvSpPr>
          <p:cNvPr id="3" name="Content Placeholder 2"/>
          <p:cNvSpPr>
            <a:spLocks noGrp="1"/>
          </p:cNvSpPr>
          <p:nvPr>
            <p:ph idx="1"/>
          </p:nvPr>
        </p:nvSpPr>
        <p:spPr>
          <a:xfrm>
            <a:off x="304800" y="1447800"/>
            <a:ext cx="8534400" cy="4953000"/>
          </a:xfrm>
        </p:spPr>
        <p:txBody>
          <a:bodyPr vert="horz" lIns="91440" tIns="45720" rIns="91440" bIns="45720" rtlCol="0">
            <a:normAutofit fontScale="92500"/>
          </a:bodyPr>
          <a:lstStyle/>
          <a:p>
            <a:pPr marL="465138" indent="-465138"/>
            <a:r>
              <a:rPr lang="en-US" altLang="en-US" dirty="0"/>
              <a:t>Married taxpayers</a:t>
            </a:r>
          </a:p>
          <a:p>
            <a:pPr marL="914400" lvl="1" indent="-457200"/>
            <a:r>
              <a:rPr lang="en-US" altLang="en-US" dirty="0"/>
              <a:t>If both employed and neither are covered under an employer plan, then both spouses can make a deductible IRA contribution up to the $ limits.</a:t>
            </a:r>
          </a:p>
          <a:p>
            <a:pPr marL="914400" lvl="1" indent="-457200"/>
            <a:r>
              <a:rPr lang="en-US" altLang="en-US" dirty="0"/>
              <a:t>If only one spouse is employed and that person is not covered under an employer plan, can contribute up to the maximum for both persons.</a:t>
            </a:r>
          </a:p>
          <a:p>
            <a:pPr marL="914400" lvl="1" indent="-457200"/>
            <a:r>
              <a:rPr lang="en-US" altLang="en-US" dirty="0"/>
              <a:t>If one spouse is covered under an employer plan, and the other is not, the non-covered spouse can contribute up to the dollar limits if AGI &lt; $189,000.</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BE3462E7-DEFC-4EC8-B23D-3C35177ED7C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063070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#3:</a:t>
            </a:r>
            <a:br>
              <a:rPr lang="en-US" dirty="0"/>
            </a:br>
            <a:r>
              <a:rPr lang="en-US" altLang="en-US" dirty="0"/>
              <a:t>Individual-Sponsored Retirement Plans</a:t>
            </a:r>
            <a:endParaRPr lang="en-US" dirty="0"/>
          </a:p>
        </p:txBody>
      </p:sp>
      <p:sp>
        <p:nvSpPr>
          <p:cNvPr id="3" name="Content Placeholder 2"/>
          <p:cNvSpPr>
            <a:spLocks noGrp="1"/>
          </p:cNvSpPr>
          <p:nvPr>
            <p:ph idx="1"/>
          </p:nvPr>
        </p:nvSpPr>
        <p:spPr>
          <a:xfrm>
            <a:off x="330016" y="1828800"/>
            <a:ext cx="8509184" cy="3657600"/>
          </a:xfrm>
        </p:spPr>
        <p:txBody>
          <a:bodyPr vert="horz" lIns="91440" tIns="45720" rIns="91440" bIns="45720" rtlCol="0">
            <a:normAutofit/>
          </a:bodyPr>
          <a:lstStyle/>
          <a:p>
            <a:pPr marL="465138" indent="-465138"/>
            <a:r>
              <a:rPr lang="en-US" altLang="en-US" sz="2600" dirty="0"/>
              <a:t>Roth IRA contributions are not deductible but withdrawals are not taxable</a:t>
            </a:r>
          </a:p>
          <a:p>
            <a:pPr marL="465138" indent="-465138"/>
            <a:r>
              <a:rPr lang="en-US" altLang="en-US" sz="2600" dirty="0"/>
              <a:t>Contribution limits are the same as with a traditional IRA</a:t>
            </a:r>
          </a:p>
          <a:p>
            <a:pPr marL="465138" indent="-465138"/>
            <a:r>
              <a:rPr lang="en-US" altLang="en-US" sz="2600" dirty="0"/>
              <a:t>Phase out starts at $189K (MFJ), $120K (single or </a:t>
            </a:r>
            <a:r>
              <a:rPr lang="en-US" altLang="en-US" sz="2600" dirty="0" err="1"/>
              <a:t>HoH</a:t>
            </a:r>
            <a:r>
              <a:rPr lang="en-US" altLang="en-US" sz="2600" dirty="0"/>
              <a:t>), $0 (MFS)</a:t>
            </a:r>
          </a:p>
          <a:p>
            <a:pPr marL="914400" lvl="1" indent="-457200"/>
            <a:r>
              <a:rPr lang="en-US" altLang="en-US" dirty="0"/>
              <a:t>Phase out range is $10K MFJ, $15K others</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75E7E439-10D5-4A5D-9657-C75E1CC9181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9627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#3:</a:t>
            </a:r>
            <a:br>
              <a:rPr lang="en-US" dirty="0"/>
            </a:br>
            <a:r>
              <a:rPr lang="en-US" altLang="en-US" dirty="0"/>
              <a:t>Individual-Sponsored Retirement Plans</a:t>
            </a:r>
            <a:endParaRPr lang="en-US" dirty="0"/>
          </a:p>
        </p:txBody>
      </p:sp>
      <p:sp>
        <p:nvSpPr>
          <p:cNvPr id="3" name="Content Placeholder 2"/>
          <p:cNvSpPr>
            <a:spLocks noGrp="1"/>
          </p:cNvSpPr>
          <p:nvPr>
            <p:ph idx="1"/>
          </p:nvPr>
        </p:nvSpPr>
        <p:spPr>
          <a:xfrm>
            <a:off x="381000" y="1828800"/>
            <a:ext cx="8382000" cy="4038600"/>
          </a:xfrm>
        </p:spPr>
        <p:txBody>
          <a:bodyPr vert="horz" lIns="91440" tIns="45720" rIns="91440" bIns="45720" rtlCol="0">
            <a:normAutofit/>
          </a:bodyPr>
          <a:lstStyle/>
          <a:p>
            <a:pPr marL="465138" indent="-465138"/>
            <a:r>
              <a:rPr lang="en-US" altLang="en-US" sz="2600" dirty="0"/>
              <a:t>Traditional IRA </a:t>
            </a:r>
            <a:r>
              <a:rPr lang="en-US" altLang="en-US" sz="2600" dirty="0" err="1"/>
              <a:t>vs</a:t>
            </a:r>
            <a:r>
              <a:rPr lang="en-US" altLang="en-US" sz="2600" dirty="0"/>
              <a:t> Roth IRA</a:t>
            </a:r>
          </a:p>
          <a:p>
            <a:pPr marL="914400" lvl="1" indent="-457200"/>
            <a:r>
              <a:rPr lang="en-US" altLang="en-US" sz="2400" dirty="0"/>
              <a:t>Contributions are deductible for traditional IRA but not for Roth IRA</a:t>
            </a:r>
          </a:p>
          <a:p>
            <a:pPr marL="914400" lvl="1" indent="-457200"/>
            <a:r>
              <a:rPr lang="en-US" altLang="en-US" sz="2400" dirty="0"/>
              <a:t>Distributions are taxable for traditional IRA but not for Roth IRA</a:t>
            </a:r>
          </a:p>
          <a:p>
            <a:pPr marL="465138" indent="-465138"/>
            <a:r>
              <a:rPr lang="en-US" altLang="en-US" sz="2600" dirty="0"/>
              <a:t>Taxpayers are trading off the non-deductibility of contributions against the non-taxability of distributions.</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3D4A339D-55FF-4763-AE70-94B7B7331AB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93043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05800" cy="1143000"/>
          </a:xfrm>
        </p:spPr>
        <p:txBody>
          <a:bodyPr>
            <a:noAutofit/>
          </a:bodyPr>
          <a:lstStyle/>
          <a:p>
            <a:r>
              <a:rPr lang="en-US" dirty="0"/>
              <a:t>Learning Objective #1: </a:t>
            </a:r>
            <a:r>
              <a:rPr lang="en-US" altLang="en-US" dirty="0"/>
              <a:t>The Basics </a:t>
            </a:r>
            <a:endParaRPr lang="en-US" dirty="0"/>
          </a:p>
        </p:txBody>
      </p:sp>
      <p:sp>
        <p:nvSpPr>
          <p:cNvPr id="3" name="Content Placeholder 2"/>
          <p:cNvSpPr>
            <a:spLocks noGrp="1"/>
          </p:cNvSpPr>
          <p:nvPr>
            <p:ph idx="1"/>
          </p:nvPr>
        </p:nvSpPr>
        <p:spPr>
          <a:xfrm>
            <a:off x="330016" y="1676400"/>
            <a:ext cx="8509184" cy="4343400"/>
          </a:xfrm>
        </p:spPr>
        <p:txBody>
          <a:bodyPr>
            <a:normAutofit/>
          </a:bodyPr>
          <a:lstStyle/>
          <a:p>
            <a:pPr marL="465138" indent="-465138"/>
            <a:r>
              <a:rPr lang="en-US" altLang="en-US" sz="2600" dirty="0"/>
              <a:t>Retirement plans are encouraged and receive tax advantages.</a:t>
            </a:r>
          </a:p>
          <a:p>
            <a:pPr marL="914400" lvl="1" indent="-457200"/>
            <a:r>
              <a:rPr lang="en-US" altLang="en-US" sz="2400" dirty="0"/>
              <a:t>Encourage saving for retirement or education</a:t>
            </a:r>
          </a:p>
          <a:p>
            <a:pPr marL="914400" lvl="1" indent="-457200"/>
            <a:r>
              <a:rPr lang="en-US" altLang="en-US" sz="2400" dirty="0"/>
              <a:t>Generally, taxation is deferred (not eliminated)</a:t>
            </a:r>
          </a:p>
          <a:p>
            <a:pPr marL="465138" indent="-465138">
              <a:tabLst>
                <a:tab pos="508000" algn="l"/>
              </a:tabLst>
            </a:pPr>
            <a:r>
              <a:rPr lang="en-US" altLang="en-US" sz="2600" dirty="0"/>
              <a:t>Retirement plans include employer-sponsored plans and individual-based plans.</a:t>
            </a:r>
          </a:p>
        </p:txBody>
      </p:sp>
      <p:sp>
        <p:nvSpPr>
          <p:cNvPr id="5" name="Text Placeholder 3">
            <a:extLst>
              <a:ext uri="{FF2B5EF4-FFF2-40B4-BE49-F238E27FC236}">
                <a16:creationId xmlns:a16="http://schemas.microsoft.com/office/drawing/2014/main" id="{E4380DCF-9E29-496B-ABF4-BB0D3ED374B4}"/>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A50FA25C-6EF8-45F9-B585-C093679D475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059295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#3:</a:t>
            </a:r>
            <a:br>
              <a:rPr lang="en-US" dirty="0"/>
            </a:br>
            <a:r>
              <a:rPr lang="en-US" altLang="en-US" dirty="0"/>
              <a:t>Individual-Sponsored Retirement Plans</a:t>
            </a:r>
            <a:br>
              <a:rPr lang="en-US" altLang="en-US" dirty="0"/>
            </a:br>
            <a:r>
              <a:rPr lang="en-US" altLang="en-US" dirty="0"/>
              <a:t>Concept Check 11-3</a:t>
            </a:r>
            <a:endParaRPr lang="en-US" dirty="0"/>
          </a:p>
        </p:txBody>
      </p:sp>
      <p:sp>
        <p:nvSpPr>
          <p:cNvPr id="3" name="Content Placeholder 2"/>
          <p:cNvSpPr>
            <a:spLocks noGrp="1"/>
          </p:cNvSpPr>
          <p:nvPr>
            <p:ph idx="1"/>
          </p:nvPr>
        </p:nvSpPr>
        <p:spPr>
          <a:xfrm>
            <a:off x="381000" y="1905000"/>
            <a:ext cx="8382000" cy="4419600"/>
          </a:xfrm>
        </p:spPr>
        <p:txBody>
          <a:bodyPr>
            <a:noAutofit/>
          </a:bodyPr>
          <a:lstStyle/>
          <a:p>
            <a:pPr marL="465138" indent="-465138">
              <a:buFont typeface="+mj-lt"/>
              <a:buAutoNum type="arabicPeriod"/>
            </a:pPr>
            <a:r>
              <a:rPr lang="en-US" altLang="en-US" sz="2400" i="1" dirty="0"/>
              <a:t>Two types of individual-sponsored retirement plans are ______________ and ____________.</a:t>
            </a:r>
          </a:p>
          <a:p>
            <a:pPr marL="0" indent="0">
              <a:buNone/>
            </a:pPr>
            <a:r>
              <a:rPr lang="en-US" altLang="en-US" sz="2400" b="1" i="1" dirty="0"/>
              <a:t>Traditional IRA and Roth IRA</a:t>
            </a:r>
          </a:p>
          <a:p>
            <a:pPr marL="0" indent="0">
              <a:buNone/>
            </a:pPr>
            <a:endParaRPr lang="en-US" altLang="en-US" sz="2400" b="1" i="1" dirty="0"/>
          </a:p>
          <a:p>
            <a:pPr marL="465138" indent="-465138">
              <a:buFont typeface="+mj-lt"/>
              <a:buAutoNum type="arabicPeriod" startAt="2"/>
            </a:pPr>
            <a:r>
              <a:rPr lang="en-US" altLang="en-US" sz="2400" i="1" dirty="0"/>
              <a:t>A single individual, age 58, with wages of $30,000 can make a tax-deductible contribution of up to $_______ to a traditional IRA.</a:t>
            </a:r>
          </a:p>
          <a:p>
            <a:pPr marL="0" indent="0">
              <a:buNone/>
            </a:pPr>
            <a:r>
              <a:rPr lang="en-US" altLang="en-US" sz="2400" b="1" i="1" dirty="0"/>
              <a:t>$6,500</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0512D714-079B-4790-8925-31EFE54FFDC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21255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#3:</a:t>
            </a:r>
            <a:br>
              <a:rPr lang="en-US" dirty="0"/>
            </a:br>
            <a:r>
              <a:rPr lang="en-US" altLang="en-US" dirty="0"/>
              <a:t>Individual-Sponsored Retirement Plans</a:t>
            </a:r>
            <a:br>
              <a:rPr lang="en-US" altLang="en-US" dirty="0"/>
            </a:br>
            <a:r>
              <a:rPr lang="en-US" altLang="en-US" dirty="0"/>
              <a:t>Concept Check 11-3</a:t>
            </a:r>
            <a:endParaRPr lang="en-US" dirty="0"/>
          </a:p>
        </p:txBody>
      </p:sp>
      <p:sp>
        <p:nvSpPr>
          <p:cNvPr id="3" name="Content Placeholder 2"/>
          <p:cNvSpPr>
            <a:spLocks noGrp="1"/>
          </p:cNvSpPr>
          <p:nvPr>
            <p:ph idx="1"/>
          </p:nvPr>
        </p:nvSpPr>
        <p:spPr>
          <a:xfrm>
            <a:off x="330016" y="1828800"/>
            <a:ext cx="8509184" cy="3505200"/>
          </a:xfrm>
        </p:spPr>
        <p:txBody>
          <a:bodyPr>
            <a:noAutofit/>
          </a:bodyPr>
          <a:lstStyle/>
          <a:p>
            <a:pPr marL="465138" indent="-465138">
              <a:buFont typeface="+mj-lt"/>
              <a:buAutoNum type="arabicPeriod" startAt="3"/>
            </a:pPr>
            <a:r>
              <a:rPr lang="en-US" altLang="en-US" sz="2400" i="1" dirty="0"/>
              <a:t>A married couple who are not participants in an employer retirement plan with earned income of $200,000 are ineligible to make a deductible contribution to a traditional IRA.  True or false?</a:t>
            </a:r>
          </a:p>
          <a:p>
            <a:pPr marL="0" indent="0">
              <a:buNone/>
            </a:pPr>
            <a:r>
              <a:rPr lang="en-US" altLang="en-US" sz="2400" b="1" i="1" dirty="0"/>
              <a:t>False</a:t>
            </a:r>
          </a:p>
          <a:p>
            <a:pPr marL="0" indent="0">
              <a:buNone/>
            </a:pPr>
            <a:endParaRPr lang="en-US" altLang="en-US" sz="2400" b="1" i="1" dirty="0"/>
          </a:p>
          <a:p>
            <a:pPr marL="465138" indent="-465138">
              <a:buFont typeface="+mj-lt"/>
              <a:buAutoNum type="arabicPeriod" startAt="4"/>
            </a:pPr>
            <a:r>
              <a:rPr lang="en-US" altLang="en-US" sz="2400" i="1" dirty="0"/>
              <a:t>Generally, distributions from a Roth IRA are not taxable. True or false?</a:t>
            </a:r>
          </a:p>
          <a:p>
            <a:pPr marL="0" indent="0">
              <a:buNone/>
            </a:pPr>
            <a:r>
              <a:rPr lang="en-US" altLang="en-US" sz="2400" b="1" i="1" dirty="0"/>
              <a:t>True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D5141970-6E02-42E9-B6F0-FE00A8767B3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0931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#4:</a:t>
            </a:r>
            <a:br>
              <a:rPr lang="en-US" dirty="0"/>
            </a:br>
            <a:r>
              <a:rPr lang="en-US" altLang="en-US" dirty="0"/>
              <a:t>Tax-Deferred Nonretirement Plans</a:t>
            </a:r>
            <a:endParaRPr lang="en-US" dirty="0"/>
          </a:p>
        </p:txBody>
      </p:sp>
      <p:sp>
        <p:nvSpPr>
          <p:cNvPr id="3" name="Content Placeholder 2"/>
          <p:cNvSpPr>
            <a:spLocks noGrp="1"/>
          </p:cNvSpPr>
          <p:nvPr>
            <p:ph idx="1"/>
          </p:nvPr>
        </p:nvSpPr>
        <p:spPr>
          <a:xfrm>
            <a:off x="304800" y="1828800"/>
            <a:ext cx="8534400" cy="3276600"/>
          </a:xfrm>
        </p:spPr>
        <p:txBody>
          <a:bodyPr vert="horz" lIns="91440" tIns="45720" rIns="91440" bIns="45720" rtlCol="0">
            <a:normAutofit/>
          </a:bodyPr>
          <a:lstStyle/>
          <a:p>
            <a:pPr marL="465138" indent="-465138"/>
            <a:r>
              <a:rPr lang="en-US" altLang="en-US" sz="2600" dirty="0"/>
              <a:t>Coverdell Education Savings Account (CESA)</a:t>
            </a:r>
          </a:p>
          <a:p>
            <a:pPr marL="914400" lvl="1" indent="-457200"/>
            <a:r>
              <a:rPr lang="en-US" altLang="en-US" sz="2400" dirty="0"/>
              <a:t>Contributions not deductible, account grows tax-free, distributions are not taxable if used exclusively to pay higher education expenses of beneficiary.</a:t>
            </a:r>
          </a:p>
          <a:p>
            <a:pPr marL="914400" lvl="1" indent="-457200"/>
            <a:r>
              <a:rPr lang="en-US" altLang="en-US" sz="2400" dirty="0"/>
              <a:t>Any person can establish and fund a CESA for any person,  him or herself included.</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483E45F2-8FD7-457D-B321-9A15FA07163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904345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#4:</a:t>
            </a:r>
            <a:br>
              <a:rPr lang="en-US" dirty="0"/>
            </a:br>
            <a:r>
              <a:rPr lang="en-US" altLang="en-US" dirty="0"/>
              <a:t>Tax-Deferred Nonretirement Plans</a:t>
            </a:r>
            <a:endParaRPr lang="en-US" dirty="0"/>
          </a:p>
        </p:txBody>
      </p:sp>
      <p:sp>
        <p:nvSpPr>
          <p:cNvPr id="3" name="Content Placeholder 2"/>
          <p:cNvSpPr>
            <a:spLocks noGrp="1"/>
          </p:cNvSpPr>
          <p:nvPr>
            <p:ph idx="1"/>
          </p:nvPr>
        </p:nvSpPr>
        <p:spPr>
          <a:xfrm>
            <a:off x="304800" y="1828800"/>
            <a:ext cx="8534400" cy="3733800"/>
          </a:xfrm>
        </p:spPr>
        <p:txBody>
          <a:bodyPr vert="horz" lIns="91440" tIns="45720" rIns="91440" bIns="45720" rtlCol="0">
            <a:normAutofit/>
          </a:bodyPr>
          <a:lstStyle/>
          <a:p>
            <a:pPr marL="465138" indent="-465138"/>
            <a:r>
              <a:rPr lang="en-US" altLang="en-US" sz="2600" dirty="0"/>
              <a:t>CESA contributions limited to $2,000 per beneficiary</a:t>
            </a:r>
          </a:p>
          <a:p>
            <a:pPr marL="914400" lvl="1" indent="-457200"/>
            <a:r>
              <a:rPr lang="en-US" altLang="en-US" sz="2400" dirty="0"/>
              <a:t>From all sources combined</a:t>
            </a:r>
          </a:p>
          <a:p>
            <a:pPr marL="465138" indent="-465138"/>
            <a:r>
              <a:rPr lang="en-US" altLang="en-US" sz="2600" dirty="0"/>
              <a:t>Contributions phased out when AGI of contributor reaches $190K (MFJ), $95K others.</a:t>
            </a:r>
          </a:p>
          <a:p>
            <a:pPr marL="914400" lvl="1" indent="-457200"/>
            <a:r>
              <a:rPr lang="en-US" altLang="en-US" sz="2400" dirty="0"/>
              <a:t>Totally phased out at $30K or $15K above those numbers, respectively.</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B086C526-9538-4ECD-A1C2-2A493F001A5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839363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#4: </a:t>
            </a:r>
            <a:r>
              <a:rPr lang="en-US" altLang="en-US" dirty="0"/>
              <a:t>Tax-Deferred Nonretirement Plans</a:t>
            </a:r>
            <a:endParaRPr lang="en-US" dirty="0"/>
          </a:p>
        </p:txBody>
      </p:sp>
      <p:sp>
        <p:nvSpPr>
          <p:cNvPr id="3" name="Content Placeholder 2"/>
          <p:cNvSpPr>
            <a:spLocks noGrp="1"/>
          </p:cNvSpPr>
          <p:nvPr>
            <p:ph idx="1"/>
          </p:nvPr>
        </p:nvSpPr>
        <p:spPr>
          <a:xfrm>
            <a:off x="304800" y="1447800"/>
            <a:ext cx="8534400" cy="4876800"/>
          </a:xfrm>
        </p:spPr>
        <p:txBody>
          <a:bodyPr vert="horz" lIns="91440" tIns="45720" rIns="91440" bIns="45720" rtlCol="0">
            <a:normAutofit/>
          </a:bodyPr>
          <a:lstStyle/>
          <a:p>
            <a:pPr marL="514350" indent="-457200"/>
            <a:r>
              <a:rPr lang="en-US" altLang="en-US" sz="2600" dirty="0"/>
              <a:t>Qualified Tuition Plans are a state-based plan for future education costs.</a:t>
            </a:r>
          </a:p>
          <a:p>
            <a:pPr marL="914400" lvl="1" indent="-457200"/>
            <a:r>
              <a:rPr lang="en-US" altLang="en-US" sz="2400" dirty="0"/>
              <a:t>Also known as a 529 plan.</a:t>
            </a:r>
          </a:p>
          <a:p>
            <a:pPr marL="514350" indent="-457200"/>
            <a:r>
              <a:rPr lang="en-US" altLang="en-US" sz="2600" dirty="0"/>
              <a:t>Earnings grow tax free and can be used for qualified education expenses at qualified educational institutions</a:t>
            </a:r>
          </a:p>
          <a:p>
            <a:pPr marL="914400" lvl="1" indent="-457200"/>
            <a:r>
              <a:rPr lang="en-US" altLang="en-US" sz="2400" dirty="0"/>
              <a:t>Qualified expenses are tuition and mandatory fees, required books, supplies, and equipment, computers and software, and room and board (if the beneficiary is attending at least half-time)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DAC19077-891D-423B-8590-ECB9EBA6A87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175898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#4:</a:t>
            </a:r>
            <a:br>
              <a:rPr lang="en-US" dirty="0"/>
            </a:br>
            <a:r>
              <a:rPr lang="en-US" altLang="en-US" dirty="0"/>
              <a:t>Tax-Deferred Nonretirement Plans</a:t>
            </a:r>
            <a:endParaRPr lang="en-US" dirty="0"/>
          </a:p>
        </p:txBody>
      </p:sp>
      <p:sp>
        <p:nvSpPr>
          <p:cNvPr id="3" name="Content Placeholder 2"/>
          <p:cNvSpPr>
            <a:spLocks noGrp="1"/>
          </p:cNvSpPr>
          <p:nvPr>
            <p:ph idx="1"/>
          </p:nvPr>
        </p:nvSpPr>
        <p:spPr>
          <a:xfrm>
            <a:off x="304800" y="1447800"/>
            <a:ext cx="8534400" cy="4876800"/>
          </a:xfrm>
        </p:spPr>
        <p:txBody>
          <a:bodyPr vert="horz" lIns="91440" tIns="45720" rIns="91440" bIns="45720" rtlCol="0">
            <a:normAutofit/>
          </a:bodyPr>
          <a:lstStyle/>
          <a:p>
            <a:pPr marL="514350" indent="-457200"/>
            <a:r>
              <a:rPr lang="en-US" altLang="en-US" sz="2600" dirty="0"/>
              <a:t>Up to $10K per year can be used for tuition (only) at K-12 schools</a:t>
            </a:r>
          </a:p>
          <a:p>
            <a:pPr marL="514350" indent="-457200"/>
            <a:r>
              <a:rPr lang="en-US" altLang="en-US" sz="2600" dirty="0"/>
              <a:t>Non-qualified distributions are taxable and subject to a 10% penalty.</a:t>
            </a:r>
          </a:p>
          <a:p>
            <a:pPr marL="514350" indent="-457200"/>
            <a:r>
              <a:rPr lang="en-US" altLang="en-US" sz="2600" dirty="0"/>
              <a:t>A QTP can be rolled over into the QTP of another family member (broadly defined).</a:t>
            </a:r>
          </a:p>
          <a:p>
            <a:pPr marL="514350" indent="-457200"/>
            <a:r>
              <a:rPr lang="en-US" altLang="en-US" sz="2600" dirty="0"/>
              <a:t>Can contribute to a CESA and QTP in same year.</a:t>
            </a:r>
          </a:p>
          <a:p>
            <a:pPr marL="514350" indent="-457200"/>
            <a:r>
              <a:rPr lang="en-US" altLang="en-US" sz="2600" dirty="0"/>
              <a:t>Can claim educational credit or tuition and fees deduction and QTP withdrawal as long as same expenses are not used twice.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6BFB8B23-4EE4-4298-AABA-5E7D129881C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233555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600200"/>
          </a:xfrm>
        </p:spPr>
        <p:txBody>
          <a:bodyPr>
            <a:noAutofit/>
          </a:bodyPr>
          <a:lstStyle/>
          <a:p>
            <a:r>
              <a:rPr lang="en-US" dirty="0"/>
              <a:t>Learning Objective #4:</a:t>
            </a:r>
            <a:br>
              <a:rPr lang="en-US" dirty="0"/>
            </a:br>
            <a:r>
              <a:rPr lang="en-US" altLang="en-US" dirty="0"/>
              <a:t>Tax-Deferred Nonretirement Plans</a:t>
            </a:r>
            <a:br>
              <a:rPr lang="en-US" altLang="en-US" dirty="0"/>
            </a:br>
            <a:r>
              <a:rPr lang="en-US" altLang="en-US" dirty="0"/>
              <a:t>Concept Check 11-4</a:t>
            </a:r>
            <a:endParaRPr lang="en-US" dirty="0"/>
          </a:p>
        </p:txBody>
      </p:sp>
      <p:sp>
        <p:nvSpPr>
          <p:cNvPr id="3" name="Content Placeholder 2"/>
          <p:cNvSpPr>
            <a:spLocks noGrp="1"/>
          </p:cNvSpPr>
          <p:nvPr>
            <p:ph idx="1"/>
          </p:nvPr>
        </p:nvSpPr>
        <p:spPr>
          <a:xfrm>
            <a:off x="330016" y="1828800"/>
            <a:ext cx="8509184" cy="4572000"/>
          </a:xfrm>
        </p:spPr>
        <p:txBody>
          <a:bodyPr>
            <a:noAutofit/>
          </a:bodyPr>
          <a:lstStyle/>
          <a:p>
            <a:pPr marL="457200" indent="-457200">
              <a:buFont typeface="+mj-lt"/>
              <a:buAutoNum type="arabicPeriod"/>
            </a:pPr>
            <a:r>
              <a:rPr lang="en-US" altLang="en-US" sz="2200" i="1" dirty="0"/>
              <a:t>Contributions to Coverdell Education Savings Accounts (CESAs) are not deductible.  True or false?</a:t>
            </a:r>
          </a:p>
          <a:p>
            <a:pPr marL="0" indent="0">
              <a:buNone/>
            </a:pPr>
            <a:r>
              <a:rPr lang="en-US" altLang="en-US" sz="2200" b="1" i="1" dirty="0"/>
              <a:t>True</a:t>
            </a:r>
          </a:p>
          <a:p>
            <a:pPr marL="0" indent="0">
              <a:buNone/>
            </a:pPr>
            <a:endParaRPr lang="en-US" altLang="en-US" sz="2200" b="1" i="1" dirty="0"/>
          </a:p>
          <a:p>
            <a:pPr marL="457200" indent="-457200">
              <a:buFont typeface="+mj-lt"/>
              <a:buAutoNum type="arabicPeriod" startAt="2"/>
            </a:pPr>
            <a:r>
              <a:rPr lang="en-US" altLang="en-US" sz="2200" i="1" dirty="0"/>
              <a:t>The maximum annual contribution to a CESA is $___________.</a:t>
            </a:r>
          </a:p>
          <a:p>
            <a:pPr marL="0" indent="0">
              <a:buNone/>
            </a:pPr>
            <a:r>
              <a:rPr lang="en-US" altLang="en-US" sz="2200" b="1" i="1" dirty="0"/>
              <a:t>$2,000</a:t>
            </a:r>
          </a:p>
          <a:p>
            <a:pPr marL="0" indent="0">
              <a:buNone/>
            </a:pPr>
            <a:endParaRPr lang="en-US" altLang="en-US" sz="2200" b="1" i="1" dirty="0"/>
          </a:p>
          <a:p>
            <a:pPr marL="457200" indent="-457200">
              <a:buFont typeface="+mj-lt"/>
              <a:buAutoNum type="arabicPeriod" startAt="3"/>
            </a:pPr>
            <a:r>
              <a:rPr lang="en-US" altLang="en-US" sz="2200" i="1" dirty="0"/>
              <a:t>Contributions to CESA accounts begin to be phased-out when AGI reaches $__________ for a single taxpayer.</a:t>
            </a:r>
          </a:p>
          <a:p>
            <a:pPr marL="0" indent="0">
              <a:buNone/>
            </a:pPr>
            <a:r>
              <a:rPr lang="en-US" altLang="en-US" sz="2200" b="1" i="1" dirty="0"/>
              <a:t>$95,000</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F2D0A6AB-CA36-4E90-978C-C2EB78731C0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77471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600200"/>
          </a:xfrm>
        </p:spPr>
        <p:txBody>
          <a:bodyPr>
            <a:noAutofit/>
          </a:bodyPr>
          <a:lstStyle/>
          <a:p>
            <a:r>
              <a:rPr lang="en-US" dirty="0"/>
              <a:t>Learning Objective #4:</a:t>
            </a:r>
            <a:br>
              <a:rPr lang="en-US" dirty="0"/>
            </a:br>
            <a:r>
              <a:rPr lang="en-US" altLang="en-US" dirty="0"/>
              <a:t>Tax-Deferred Nonretirement Plans</a:t>
            </a:r>
            <a:br>
              <a:rPr lang="en-US" altLang="en-US" dirty="0"/>
            </a:br>
            <a:r>
              <a:rPr lang="en-US" altLang="en-US" dirty="0"/>
              <a:t>Concept Check 11-4</a:t>
            </a:r>
            <a:endParaRPr lang="en-US" dirty="0"/>
          </a:p>
        </p:txBody>
      </p:sp>
      <p:sp>
        <p:nvSpPr>
          <p:cNvPr id="3" name="Content Placeholder 2"/>
          <p:cNvSpPr>
            <a:spLocks noGrp="1"/>
          </p:cNvSpPr>
          <p:nvPr>
            <p:ph idx="1"/>
          </p:nvPr>
        </p:nvSpPr>
        <p:spPr>
          <a:xfrm>
            <a:off x="330016" y="1828800"/>
            <a:ext cx="8509184" cy="1981200"/>
          </a:xfrm>
        </p:spPr>
        <p:txBody>
          <a:bodyPr>
            <a:noAutofit/>
          </a:bodyPr>
          <a:lstStyle/>
          <a:p>
            <a:pPr marL="457200" indent="-457200">
              <a:buFont typeface="+mj-lt"/>
              <a:buAutoNum type="arabicPeriod" startAt="4"/>
            </a:pPr>
            <a:r>
              <a:rPr lang="en-US" altLang="en-US" sz="2200" i="1" dirty="0"/>
              <a:t>Distributions from a Qualified Tuition Plan can be used for a computer used by the beneficiary student.  True or False?</a:t>
            </a:r>
          </a:p>
          <a:p>
            <a:pPr marL="0" indent="0">
              <a:buNone/>
            </a:pPr>
            <a:r>
              <a:rPr lang="en-US" altLang="en-US" sz="2200" b="1" i="1" dirty="0"/>
              <a:t>True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85CB6CCF-9DBD-4CAC-ADF7-5DF53B892A2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90632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p:spPr>
        <p:txBody>
          <a:bodyPr>
            <a:noAutofit/>
          </a:bodyPr>
          <a:lstStyle/>
          <a:p>
            <a:r>
              <a:rPr lang="en-US" dirty="0"/>
              <a:t>Learning Objective #5: </a:t>
            </a:r>
            <a:r>
              <a:rPr lang="en-US" altLang="en-US" dirty="0"/>
              <a:t>Distributions</a:t>
            </a:r>
            <a:endParaRPr lang="en-US" dirty="0"/>
          </a:p>
        </p:txBody>
      </p:sp>
      <p:sp>
        <p:nvSpPr>
          <p:cNvPr id="3" name="Content Placeholder 2"/>
          <p:cNvSpPr>
            <a:spLocks noGrp="1"/>
          </p:cNvSpPr>
          <p:nvPr>
            <p:ph idx="1"/>
          </p:nvPr>
        </p:nvSpPr>
        <p:spPr>
          <a:xfrm>
            <a:off x="304800" y="1828800"/>
            <a:ext cx="8534400" cy="3200400"/>
          </a:xfrm>
        </p:spPr>
        <p:txBody>
          <a:bodyPr vert="horz" lIns="91440" tIns="45720" rIns="91440" bIns="45720" rtlCol="0">
            <a:normAutofit/>
          </a:bodyPr>
          <a:lstStyle/>
          <a:p>
            <a:pPr marL="465138" indent="-465138"/>
            <a:r>
              <a:rPr lang="en-US" altLang="en-US" sz="2600" dirty="0"/>
              <a:t>Generally, distributions are taxable if contributions were deductible.</a:t>
            </a:r>
          </a:p>
          <a:p>
            <a:pPr marL="465138" indent="-465138"/>
            <a:r>
              <a:rPr lang="en-US" altLang="en-US" sz="2600" dirty="0"/>
              <a:t>When some (but not all) contributions were made with previously taxed dollars, then distributions will be partially tax free and partially taxable.  Use simplified method.</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B6F4EE3F-2115-415D-ABF2-51D530DBE2D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641792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#5: </a:t>
            </a:r>
            <a:r>
              <a:rPr lang="en-US" altLang="en-US" dirty="0"/>
              <a:t>Distributions</a:t>
            </a:r>
            <a:endParaRPr lang="en-US" dirty="0"/>
          </a:p>
        </p:txBody>
      </p:sp>
      <p:sp>
        <p:nvSpPr>
          <p:cNvPr id="3" name="Content Placeholder 2"/>
          <p:cNvSpPr>
            <a:spLocks noGrp="1"/>
          </p:cNvSpPr>
          <p:nvPr>
            <p:ph idx="1"/>
          </p:nvPr>
        </p:nvSpPr>
        <p:spPr>
          <a:xfrm>
            <a:off x="304800" y="1828800"/>
            <a:ext cx="8534400" cy="4191000"/>
          </a:xfrm>
        </p:spPr>
        <p:txBody>
          <a:bodyPr vert="horz" lIns="91440" tIns="45720" rIns="91440" bIns="45720" rtlCol="0">
            <a:normAutofit/>
          </a:bodyPr>
          <a:lstStyle/>
          <a:p>
            <a:pPr marL="465138" indent="-465138"/>
            <a:r>
              <a:rPr lang="en-US" altLang="en-US" sz="2600" dirty="0"/>
              <a:t>Simplified method.  For cases where distributions are partially taxable.</a:t>
            </a:r>
          </a:p>
          <a:p>
            <a:pPr marL="914400" lvl="1" indent="-457200"/>
            <a:r>
              <a:rPr lang="en-US" altLang="en-US" sz="2400" dirty="0"/>
              <a:t>Determine number of anticipated payments using single life or dual life tables in text</a:t>
            </a:r>
          </a:p>
          <a:p>
            <a:pPr marL="914400" lvl="1" indent="-457200"/>
            <a:r>
              <a:rPr lang="en-US" altLang="en-US" sz="2400" dirty="0"/>
              <a:t>Determine total contributions from previously-taxed dollars.</a:t>
            </a:r>
          </a:p>
          <a:p>
            <a:pPr marL="914400" lvl="1" indent="-457200"/>
            <a:r>
              <a:rPr lang="en-US" altLang="en-US" sz="2400" dirty="0"/>
              <a:t>Fraction:  previously taxed $ / # payments</a:t>
            </a:r>
          </a:p>
          <a:p>
            <a:pPr marL="914400" lvl="1" indent="-457200"/>
            <a:r>
              <a:rPr lang="en-US" altLang="en-US" sz="2400" dirty="0"/>
              <a:t>Fraction represents proportion of each payment that will be tax-free.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D18B8874-660A-4724-A749-91453E70234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90197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19200"/>
          </a:xfrm>
        </p:spPr>
        <p:txBody>
          <a:bodyPr>
            <a:noAutofit/>
          </a:bodyPr>
          <a:lstStyle/>
          <a:p>
            <a:r>
              <a:rPr lang="en-US" dirty="0"/>
              <a:t>Learning Objective #1: </a:t>
            </a:r>
            <a:r>
              <a:rPr lang="en-US" altLang="en-US" dirty="0"/>
              <a:t>The Basics </a:t>
            </a:r>
            <a:endParaRPr lang="en-US" dirty="0"/>
          </a:p>
        </p:txBody>
      </p:sp>
      <p:sp>
        <p:nvSpPr>
          <p:cNvPr id="3" name="Content Placeholder 2"/>
          <p:cNvSpPr>
            <a:spLocks noGrp="1"/>
          </p:cNvSpPr>
          <p:nvPr>
            <p:ph idx="1"/>
          </p:nvPr>
        </p:nvSpPr>
        <p:spPr>
          <a:xfrm>
            <a:off x="304800" y="1371600"/>
            <a:ext cx="8534400" cy="4876800"/>
          </a:xfrm>
        </p:spPr>
        <p:txBody>
          <a:bodyPr vert="horz" lIns="91440" tIns="45720" rIns="91440" bIns="45720" rtlCol="0">
            <a:normAutofit/>
          </a:bodyPr>
          <a:lstStyle/>
          <a:p>
            <a:pPr marL="465138" indent="-465138"/>
            <a:r>
              <a:rPr lang="en-US" altLang="en-US" dirty="0"/>
              <a:t>Understand retirement plan terminology</a:t>
            </a:r>
          </a:p>
          <a:p>
            <a:pPr marL="914400" lvl="1" indent="-457200"/>
            <a:r>
              <a:rPr lang="en-US" altLang="en-US" sz="2400" dirty="0"/>
              <a:t>Annuity</a:t>
            </a:r>
          </a:p>
          <a:p>
            <a:pPr marL="914400" lvl="1" indent="-457200"/>
            <a:r>
              <a:rPr lang="en-US" altLang="en-US" sz="2400" dirty="0"/>
              <a:t>Beneficiary</a:t>
            </a:r>
          </a:p>
          <a:p>
            <a:pPr marL="914400" lvl="1" indent="-457200"/>
            <a:r>
              <a:rPr lang="en-US" altLang="en-US" sz="2400" dirty="0"/>
              <a:t>Contributions</a:t>
            </a:r>
          </a:p>
          <a:p>
            <a:pPr marL="914400" lvl="1" indent="-457200"/>
            <a:r>
              <a:rPr lang="en-US" altLang="en-US" sz="2400" dirty="0"/>
              <a:t>Distributions</a:t>
            </a:r>
          </a:p>
          <a:p>
            <a:pPr marL="914400" lvl="1" indent="-457200"/>
            <a:r>
              <a:rPr lang="en-US" altLang="en-US" sz="2400" dirty="0"/>
              <a:t>Donor</a:t>
            </a:r>
          </a:p>
          <a:p>
            <a:pPr marL="914400" lvl="1" indent="-457200"/>
            <a:r>
              <a:rPr lang="en-US" altLang="en-US" sz="2400" dirty="0"/>
              <a:t>Tax-deferred retirement (or other) plan</a:t>
            </a:r>
          </a:p>
          <a:p>
            <a:pPr marL="914400" lvl="1" indent="-457200"/>
            <a:r>
              <a:rPr lang="en-US" altLang="en-US" sz="2400" dirty="0"/>
              <a:t>Trustee</a:t>
            </a:r>
          </a:p>
          <a:p>
            <a:pPr marL="465138" indent="-465138"/>
            <a:r>
              <a:rPr lang="en-US" altLang="en-US" dirty="0"/>
              <a:t>See buzzwords box on page 11-3.</a:t>
            </a:r>
          </a:p>
        </p:txBody>
      </p:sp>
      <p:sp>
        <p:nvSpPr>
          <p:cNvPr id="5" name="Text Placeholder 3">
            <a:extLst>
              <a:ext uri="{FF2B5EF4-FFF2-40B4-BE49-F238E27FC236}">
                <a16:creationId xmlns:a16="http://schemas.microsoft.com/office/drawing/2014/main" id="{EE4271AE-4498-40DF-82B1-3831468BFDE4}"/>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7C38FADE-8BE2-4155-A60C-2E5968BFAC7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594252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p:spPr>
        <p:txBody>
          <a:bodyPr>
            <a:noAutofit/>
          </a:bodyPr>
          <a:lstStyle/>
          <a:p>
            <a:r>
              <a:rPr lang="en-US" dirty="0"/>
              <a:t>Learning Objective #5: </a:t>
            </a:r>
            <a:r>
              <a:rPr lang="en-US" altLang="en-US" dirty="0"/>
              <a:t>Distributions</a:t>
            </a:r>
            <a:endParaRPr lang="en-US" dirty="0"/>
          </a:p>
        </p:txBody>
      </p:sp>
      <p:sp>
        <p:nvSpPr>
          <p:cNvPr id="3" name="Content Placeholder 2"/>
          <p:cNvSpPr>
            <a:spLocks noGrp="1"/>
          </p:cNvSpPr>
          <p:nvPr>
            <p:ph idx="1"/>
          </p:nvPr>
        </p:nvSpPr>
        <p:spPr>
          <a:xfrm>
            <a:off x="304800" y="1447800"/>
            <a:ext cx="8534400" cy="3733800"/>
          </a:xfrm>
        </p:spPr>
        <p:txBody>
          <a:bodyPr vert="horz" lIns="91440" tIns="45720" rIns="91440" bIns="45720" rtlCol="0">
            <a:normAutofit/>
          </a:bodyPr>
          <a:lstStyle/>
          <a:p>
            <a:pPr marL="465138" indent="-465138"/>
            <a:r>
              <a:rPr lang="en-US" altLang="en-US" sz="2600" dirty="0"/>
              <a:t>Other plans have Required Minimum Distributions (RMD) that must begin by April 1 of year following the year taxpayer reaches age 70 ½ </a:t>
            </a:r>
          </a:p>
          <a:p>
            <a:pPr marL="465138" indent="-465138"/>
            <a:r>
              <a:rPr lang="en-US" altLang="en-US" sz="2600" dirty="0"/>
              <a:t>RMD is based on life expectancy tables from IRS (normally Table III in text)</a:t>
            </a:r>
          </a:p>
          <a:p>
            <a:pPr marL="465138" indent="-465138"/>
            <a:r>
              <a:rPr lang="en-US" altLang="en-US" sz="2600" dirty="0"/>
              <a:t>Use these IRS tables to determine life expectancy each year.</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63FA6995-656F-4386-BCA9-C29D9ADA3F6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961778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#5: </a:t>
            </a:r>
            <a:r>
              <a:rPr lang="en-US" altLang="en-US" dirty="0"/>
              <a:t>Distributions</a:t>
            </a:r>
            <a:endParaRPr lang="en-US" dirty="0"/>
          </a:p>
        </p:txBody>
      </p:sp>
      <p:sp>
        <p:nvSpPr>
          <p:cNvPr id="3" name="Content Placeholder 2"/>
          <p:cNvSpPr>
            <a:spLocks noGrp="1"/>
          </p:cNvSpPr>
          <p:nvPr>
            <p:ph idx="1"/>
          </p:nvPr>
        </p:nvSpPr>
        <p:spPr>
          <a:xfrm>
            <a:off x="304800" y="1371600"/>
            <a:ext cx="8534400" cy="4648200"/>
          </a:xfrm>
        </p:spPr>
        <p:txBody>
          <a:bodyPr vert="horz" lIns="91440" tIns="45720" rIns="91440" bIns="45720" rtlCol="0">
            <a:normAutofit/>
          </a:bodyPr>
          <a:lstStyle/>
          <a:p>
            <a:pPr marL="465138" indent="-465138"/>
            <a:r>
              <a:rPr lang="en-US" altLang="en-US" sz="2600" dirty="0"/>
              <a:t>Roth IRA distributions are generally not taxable.</a:t>
            </a:r>
          </a:p>
          <a:p>
            <a:pPr marL="914400" lvl="1" indent="-457200"/>
            <a:r>
              <a:rPr lang="en-US" altLang="en-US" sz="2400" dirty="0"/>
              <a:t>Earnings are taxable if withdrawn prior to an initial five-year holding period.</a:t>
            </a:r>
          </a:p>
          <a:p>
            <a:pPr marL="465138" indent="-465138"/>
            <a:r>
              <a:rPr lang="en-US" altLang="en-US" sz="2600" dirty="0"/>
              <a:t>Coverdell Education Savings Account distributions are tax-free if used to pay for qualified education expenses of beneficiary.</a:t>
            </a:r>
          </a:p>
          <a:p>
            <a:pPr marL="914400" lvl="1" indent="-457200"/>
            <a:r>
              <a:rPr lang="en-US" altLang="en-US" sz="2400" dirty="0"/>
              <a:t>Can’t use education expenses paid by CESA also for American Opportunity/Hope or lifetime learning credits</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BF492667-B85E-447C-8DDB-707434B937F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972772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#5: </a:t>
            </a:r>
            <a:r>
              <a:rPr lang="en-US" altLang="en-US" dirty="0"/>
              <a:t>Distributions</a:t>
            </a:r>
            <a:endParaRPr lang="en-US" dirty="0"/>
          </a:p>
        </p:txBody>
      </p:sp>
      <p:sp>
        <p:nvSpPr>
          <p:cNvPr id="3" name="Content Placeholder 2"/>
          <p:cNvSpPr>
            <a:spLocks noGrp="1"/>
          </p:cNvSpPr>
          <p:nvPr>
            <p:ph idx="1"/>
          </p:nvPr>
        </p:nvSpPr>
        <p:spPr>
          <a:xfrm>
            <a:off x="304800" y="1828800"/>
            <a:ext cx="8534400" cy="3657600"/>
          </a:xfrm>
        </p:spPr>
        <p:txBody>
          <a:bodyPr vert="horz" lIns="91440" tIns="45720" rIns="91440" bIns="45720" rtlCol="0">
            <a:noAutofit/>
          </a:bodyPr>
          <a:lstStyle/>
          <a:p>
            <a:pPr marL="465138" indent="-465138"/>
            <a:r>
              <a:rPr lang="en-US" altLang="en-US" sz="2600" dirty="0"/>
              <a:t>Premature distributions generally subject to 10% penalty.</a:t>
            </a:r>
          </a:p>
          <a:p>
            <a:pPr marL="914400" lvl="1" indent="-457200"/>
            <a:r>
              <a:rPr lang="en-US" altLang="en-US" sz="2400" dirty="0"/>
              <a:t>Some exceptions apply. See list on page 11-19</a:t>
            </a:r>
          </a:p>
          <a:p>
            <a:pPr marL="465138" indent="-465138"/>
            <a:r>
              <a:rPr lang="en-US" altLang="en-US" sz="2600" dirty="0"/>
              <a:t>Rollovers are generally tax-free. Rollovers to a Roth IRA are taxable.</a:t>
            </a:r>
          </a:p>
          <a:p>
            <a:pPr marL="914400" lvl="1" indent="-457200"/>
            <a:r>
              <a:rPr lang="en-US" altLang="en-US" sz="2400" dirty="0"/>
              <a:t>If rollover $ are distributed to the taxpayer, there is a 60-day window to deposit $ in new plan. Otherwise, the entire amount is taxable.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FC5FB462-C5B5-4361-A55F-6E4C2514828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182886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#5: </a:t>
            </a:r>
            <a:r>
              <a:rPr lang="en-US" altLang="en-US" dirty="0"/>
              <a:t>Distributions</a:t>
            </a:r>
            <a:br>
              <a:rPr lang="en-US" altLang="en-US" dirty="0"/>
            </a:br>
            <a:r>
              <a:rPr lang="en-US" altLang="en-US" dirty="0"/>
              <a:t>Concept Check 11-5</a:t>
            </a:r>
            <a:endParaRPr lang="en-US" dirty="0"/>
          </a:p>
        </p:txBody>
      </p:sp>
      <p:sp>
        <p:nvSpPr>
          <p:cNvPr id="3" name="Content Placeholder 2"/>
          <p:cNvSpPr>
            <a:spLocks noGrp="1"/>
          </p:cNvSpPr>
          <p:nvPr>
            <p:ph idx="1"/>
          </p:nvPr>
        </p:nvSpPr>
        <p:spPr>
          <a:xfrm>
            <a:off x="381000" y="1371600"/>
            <a:ext cx="8382000" cy="4953000"/>
          </a:xfrm>
        </p:spPr>
        <p:txBody>
          <a:bodyPr>
            <a:noAutofit/>
          </a:bodyPr>
          <a:lstStyle/>
          <a:p>
            <a:pPr marL="457200" indent="-457200">
              <a:buFont typeface="+mj-lt"/>
              <a:buAutoNum type="arabicPeriod"/>
            </a:pPr>
            <a:r>
              <a:rPr lang="en-US" altLang="en-US" sz="2400" i="1" dirty="0"/>
              <a:t>A participant in a defined-benefit plan is only entitled to only a stream of payments.  </a:t>
            </a:r>
          </a:p>
          <a:p>
            <a:pPr marL="0" indent="0">
              <a:buNone/>
            </a:pPr>
            <a:r>
              <a:rPr lang="en-US" altLang="en-US" sz="2400" b="1" i="1" dirty="0"/>
              <a:t>True</a:t>
            </a:r>
          </a:p>
          <a:p>
            <a:pPr marL="0" indent="0">
              <a:buNone/>
            </a:pPr>
            <a:endParaRPr lang="en-US" altLang="en-US" sz="2400" b="1" i="1" dirty="0"/>
          </a:p>
          <a:p>
            <a:pPr marL="457200" indent="-457200">
              <a:buFont typeface="+mj-lt"/>
              <a:buAutoNum type="arabicPeriod" startAt="2"/>
            </a:pPr>
            <a:r>
              <a:rPr lang="en-US" altLang="en-US" sz="2400" i="1" dirty="0"/>
              <a:t>Distributions from qualified pension plans may be taxable, nontaxable, or both.  </a:t>
            </a:r>
          </a:p>
          <a:p>
            <a:pPr marL="0" indent="0">
              <a:buNone/>
            </a:pPr>
            <a:r>
              <a:rPr lang="en-US" altLang="en-US" sz="2400" b="1" i="1" dirty="0"/>
              <a:t>True</a:t>
            </a:r>
          </a:p>
          <a:p>
            <a:pPr marL="0" indent="0">
              <a:buNone/>
            </a:pPr>
            <a:endParaRPr lang="en-US" altLang="en-US" sz="2400" b="1" i="1" dirty="0"/>
          </a:p>
          <a:p>
            <a:pPr marL="457200" indent="-457200">
              <a:buFont typeface="+mj-lt"/>
              <a:buAutoNum type="arabicPeriod" startAt="3"/>
            </a:pPr>
            <a:r>
              <a:rPr lang="en-US" altLang="en-US" sz="2400" i="1" dirty="0"/>
              <a:t>The number of anticipated payments from a pension plan for a single individual, age 68, is  ______. </a:t>
            </a:r>
          </a:p>
          <a:p>
            <a:pPr marL="0" indent="0">
              <a:buNone/>
            </a:pPr>
            <a:r>
              <a:rPr lang="en-US" altLang="en-US" sz="2400" b="1" i="1" dirty="0"/>
              <a:t>210</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32BAB577-E0C7-4763-8728-0630C847FA8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26083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#5: </a:t>
            </a:r>
            <a:r>
              <a:rPr lang="en-US" altLang="en-US" dirty="0"/>
              <a:t>Distributions</a:t>
            </a:r>
            <a:br>
              <a:rPr lang="en-US" altLang="en-US" dirty="0"/>
            </a:br>
            <a:r>
              <a:rPr lang="en-US" altLang="en-US" dirty="0"/>
              <a:t>Concept Check 11-5</a:t>
            </a:r>
            <a:endParaRPr lang="en-US" dirty="0"/>
          </a:p>
        </p:txBody>
      </p:sp>
      <p:sp>
        <p:nvSpPr>
          <p:cNvPr id="3" name="Content Placeholder 2"/>
          <p:cNvSpPr>
            <a:spLocks noGrp="1"/>
          </p:cNvSpPr>
          <p:nvPr>
            <p:ph idx="1"/>
          </p:nvPr>
        </p:nvSpPr>
        <p:spPr>
          <a:xfrm>
            <a:off x="304800" y="1447800"/>
            <a:ext cx="8534400" cy="3276600"/>
          </a:xfrm>
        </p:spPr>
        <p:txBody>
          <a:bodyPr>
            <a:noAutofit/>
          </a:bodyPr>
          <a:lstStyle/>
          <a:p>
            <a:pPr marL="457200" indent="-457200">
              <a:buFont typeface="+mj-lt"/>
              <a:buAutoNum type="arabicPeriod" startAt="4"/>
            </a:pPr>
            <a:r>
              <a:rPr lang="en-US" altLang="en-US" sz="2400" i="1" dirty="0"/>
              <a:t>The number of anticipated payments from a pension plan for a married couple ages 59 and 63 is  ______. </a:t>
            </a:r>
          </a:p>
          <a:p>
            <a:pPr marL="0" indent="0">
              <a:buNone/>
            </a:pPr>
            <a:r>
              <a:rPr lang="en-US" altLang="en-US" sz="2400" b="1" i="1" dirty="0"/>
              <a:t>310</a:t>
            </a:r>
          </a:p>
          <a:p>
            <a:pPr marL="0" indent="0">
              <a:buNone/>
            </a:pPr>
            <a:endParaRPr lang="en-US" altLang="en-US" sz="2400" i="1" dirty="0"/>
          </a:p>
          <a:p>
            <a:pPr marL="457200" indent="-457200">
              <a:buFont typeface="+mj-lt"/>
              <a:buAutoNum type="arabicPeriod" startAt="5"/>
            </a:pPr>
            <a:r>
              <a:rPr lang="en-US" altLang="en-US" sz="2400" i="1" dirty="0"/>
              <a:t>Distributions are required from a traditional IRA.  </a:t>
            </a:r>
          </a:p>
          <a:p>
            <a:pPr marL="0" indent="0">
              <a:buNone/>
            </a:pPr>
            <a:r>
              <a:rPr lang="en-US" altLang="en-US" sz="2400" b="1" i="1" dirty="0"/>
              <a:t>True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29B90BA1-9C56-4F80-92A9-EAFED4C7165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54599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#5: </a:t>
            </a:r>
            <a:r>
              <a:rPr lang="en-US" altLang="en-US" dirty="0"/>
              <a:t>Distributions</a:t>
            </a:r>
            <a:br>
              <a:rPr lang="en-US" altLang="en-US" dirty="0"/>
            </a:br>
            <a:r>
              <a:rPr lang="en-US" altLang="en-US" dirty="0"/>
              <a:t>Concept Check 11-6</a:t>
            </a:r>
            <a:endParaRPr lang="en-US" dirty="0"/>
          </a:p>
        </p:txBody>
      </p:sp>
      <p:sp>
        <p:nvSpPr>
          <p:cNvPr id="3" name="Content Placeholder 2"/>
          <p:cNvSpPr>
            <a:spLocks noGrp="1"/>
          </p:cNvSpPr>
          <p:nvPr>
            <p:ph idx="1"/>
          </p:nvPr>
        </p:nvSpPr>
        <p:spPr>
          <a:xfrm>
            <a:off x="381000" y="1676400"/>
            <a:ext cx="8382000" cy="3048000"/>
          </a:xfrm>
        </p:spPr>
        <p:txBody>
          <a:bodyPr>
            <a:noAutofit/>
          </a:bodyPr>
          <a:lstStyle/>
          <a:p>
            <a:pPr marL="457200" indent="-457200">
              <a:buFont typeface="+mj-lt"/>
              <a:buAutoNum type="arabicPeriod"/>
            </a:pPr>
            <a:r>
              <a:rPr lang="en-US" altLang="en-US" sz="2400" i="1" dirty="0"/>
              <a:t>IRA distributions are taxable if funded with deductible contributions.  </a:t>
            </a:r>
          </a:p>
          <a:p>
            <a:pPr marL="0" indent="0">
              <a:buNone/>
            </a:pPr>
            <a:r>
              <a:rPr lang="en-US" altLang="en-US" sz="2400" b="1" i="1" dirty="0"/>
              <a:t>True</a:t>
            </a:r>
          </a:p>
          <a:p>
            <a:pPr marL="0" indent="0">
              <a:buNone/>
            </a:pPr>
            <a:endParaRPr lang="en-US" altLang="en-US" sz="2400" b="1" i="1" dirty="0"/>
          </a:p>
          <a:p>
            <a:pPr marL="457200" indent="-457200">
              <a:buFont typeface="+mj-lt"/>
              <a:buAutoNum type="arabicPeriod" startAt="2"/>
            </a:pPr>
            <a:r>
              <a:rPr lang="en-US" altLang="en-US" sz="2400" i="1" dirty="0"/>
              <a:t>Distributions are never required from a Roth IRA.  </a:t>
            </a:r>
          </a:p>
          <a:p>
            <a:pPr marL="0" indent="0">
              <a:buNone/>
            </a:pPr>
            <a:r>
              <a:rPr lang="en-US" altLang="en-US" sz="2400" b="1" i="1" dirty="0"/>
              <a:t>True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82878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#5: </a:t>
            </a:r>
            <a:r>
              <a:rPr lang="en-US" altLang="en-US" dirty="0"/>
              <a:t>Distributions</a:t>
            </a:r>
            <a:br>
              <a:rPr lang="en-US" altLang="en-US" dirty="0"/>
            </a:br>
            <a:r>
              <a:rPr lang="en-US" altLang="en-US" dirty="0"/>
              <a:t>Concept Check 11-6</a:t>
            </a:r>
            <a:endParaRPr lang="en-US" dirty="0"/>
          </a:p>
        </p:txBody>
      </p:sp>
      <p:sp>
        <p:nvSpPr>
          <p:cNvPr id="3" name="Content Placeholder 2"/>
          <p:cNvSpPr>
            <a:spLocks noGrp="1"/>
          </p:cNvSpPr>
          <p:nvPr>
            <p:ph idx="1"/>
          </p:nvPr>
        </p:nvSpPr>
        <p:spPr>
          <a:xfrm>
            <a:off x="381000" y="1676400"/>
            <a:ext cx="8382000" cy="3352800"/>
          </a:xfrm>
        </p:spPr>
        <p:txBody>
          <a:bodyPr>
            <a:noAutofit/>
          </a:bodyPr>
          <a:lstStyle/>
          <a:p>
            <a:pPr marL="457200" indent="-457200">
              <a:buFont typeface="+mj-lt"/>
              <a:buAutoNum type="arabicPeriod" startAt="3"/>
            </a:pPr>
            <a:r>
              <a:rPr lang="en-US" altLang="en-US" sz="2400" i="1" dirty="0"/>
              <a:t>For an individual age 65, Roth IRA distributions are not taxable if they have been held for at least five years.  </a:t>
            </a:r>
          </a:p>
          <a:p>
            <a:pPr marL="0" indent="0">
              <a:buNone/>
            </a:pPr>
            <a:r>
              <a:rPr lang="en-US" altLang="en-US" sz="2400" b="1" i="1" dirty="0"/>
              <a:t>True</a:t>
            </a:r>
          </a:p>
          <a:p>
            <a:pPr marL="0" indent="0">
              <a:buNone/>
            </a:pPr>
            <a:endParaRPr lang="en-US" altLang="en-US" sz="2400" i="1" dirty="0"/>
          </a:p>
          <a:p>
            <a:pPr marL="457200" indent="-457200">
              <a:buFont typeface="+mj-lt"/>
              <a:buAutoNum type="arabicPeriod" startAt="4"/>
            </a:pPr>
            <a:r>
              <a:rPr lang="en-US" altLang="en-US" sz="2400" i="1" dirty="0"/>
              <a:t>Distributions from Coverdell Education Savings Accounts can be used for any purpose once the beneficiary reaches age 30.  </a:t>
            </a:r>
          </a:p>
          <a:p>
            <a:pPr marL="0" indent="0">
              <a:buNone/>
            </a:pPr>
            <a:r>
              <a:rPr lang="en-US" altLang="en-US" sz="2400" b="1" i="1" dirty="0"/>
              <a:t>False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98022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7848600" cy="1295400"/>
          </a:xfrm>
        </p:spPr>
        <p:txBody>
          <a:bodyPr>
            <a:normAutofit/>
          </a:bodyPr>
          <a:lstStyle/>
          <a:p>
            <a:r>
              <a:rPr lang="en-US" dirty="0"/>
              <a:t>Learning Objective #6: </a:t>
            </a:r>
            <a:r>
              <a:rPr lang="en-US" altLang="en-US" dirty="0"/>
              <a:t>Annuities</a:t>
            </a:r>
            <a:endParaRPr lang="en-US" dirty="0"/>
          </a:p>
        </p:txBody>
      </p:sp>
      <p:sp>
        <p:nvSpPr>
          <p:cNvPr id="3" name="Content Placeholder 2"/>
          <p:cNvSpPr>
            <a:spLocks noGrp="1"/>
          </p:cNvSpPr>
          <p:nvPr>
            <p:ph idx="1"/>
          </p:nvPr>
        </p:nvSpPr>
        <p:spPr>
          <a:xfrm>
            <a:off x="304800" y="1600200"/>
            <a:ext cx="8534400" cy="4953000"/>
          </a:xfrm>
        </p:spPr>
        <p:txBody>
          <a:bodyPr>
            <a:noAutofit/>
          </a:bodyPr>
          <a:lstStyle/>
          <a:p>
            <a:pPr marL="465138" indent="-465138"/>
            <a:r>
              <a:rPr lang="en-US" altLang="en-US" sz="2600" dirty="0"/>
              <a:t>An annuity is a series of payments pursuant to a contract.</a:t>
            </a:r>
          </a:p>
          <a:p>
            <a:pPr marL="465138" indent="-465138"/>
            <a:r>
              <a:rPr lang="en-US" altLang="en-US" sz="2600" dirty="0"/>
              <a:t>Normally, annuity payments are partially taxable and partially tax-free to recipient</a:t>
            </a:r>
          </a:p>
          <a:p>
            <a:pPr marL="465138" indent="-465138"/>
            <a:r>
              <a:rPr lang="en-US" altLang="en-US" sz="2600" dirty="0"/>
              <a:t>The tax-free component is based on the cost of the annuity contract and expected return</a:t>
            </a:r>
          </a:p>
          <a:p>
            <a:pPr marL="465138" indent="-465138"/>
            <a:r>
              <a:rPr lang="en-US" altLang="en-US" sz="2600" dirty="0"/>
              <a:t>The cost of the annuity contract is the amount the recipient paid for the contract.</a:t>
            </a:r>
          </a:p>
          <a:p>
            <a:pPr marL="914400" lvl="1" indent="-449263"/>
            <a:r>
              <a:rPr lang="en-US" altLang="en-US" sz="2400" dirty="0"/>
              <a:t>The portion of the payments that is represented by the cost of the contract is tax-free.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98256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24000"/>
            <a:ext cx="8534400" cy="4038600"/>
          </a:xfrm>
        </p:spPr>
        <p:txBody>
          <a:bodyPr vert="horz" lIns="91440" tIns="45720" rIns="91440" bIns="45720" rtlCol="0">
            <a:noAutofit/>
          </a:bodyPr>
          <a:lstStyle/>
          <a:p>
            <a:pPr marL="465138" indent="-465138"/>
            <a:r>
              <a:rPr lang="en-US" altLang="en-US" sz="2600" dirty="0"/>
              <a:t>The expected return is the total amount the recipient anticipates receiving over the annuity contract.</a:t>
            </a:r>
          </a:p>
          <a:p>
            <a:pPr marL="914400" lvl="1" indent="-449263"/>
            <a:r>
              <a:rPr lang="en-US" altLang="en-US" sz="2400" dirty="0"/>
              <a:t>For contracts that will last a specified amount of time, the expected return is the periodic payment × the number of payments.</a:t>
            </a:r>
          </a:p>
          <a:p>
            <a:pPr marL="914400" lvl="1" indent="-449263"/>
            <a:r>
              <a:rPr lang="en-US" altLang="en-US" sz="2400" dirty="0"/>
              <a:t>For contracts that will provide payments for life, the recipient must refer to the life expectancy tables to determine length of time.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Title 1">
            <a:extLst>
              <a:ext uri="{FF2B5EF4-FFF2-40B4-BE49-F238E27FC236}">
                <a16:creationId xmlns:a16="http://schemas.microsoft.com/office/drawing/2014/main" id="{E6049A39-F433-4AD4-B13A-26559D2E060F}"/>
              </a:ext>
            </a:extLst>
          </p:cNvPr>
          <p:cNvSpPr>
            <a:spLocks noGrp="1"/>
          </p:cNvSpPr>
          <p:nvPr>
            <p:ph type="title"/>
          </p:nvPr>
        </p:nvSpPr>
        <p:spPr>
          <a:xfrm>
            <a:off x="609600" y="0"/>
            <a:ext cx="7848600" cy="1295400"/>
          </a:xfrm>
        </p:spPr>
        <p:txBody>
          <a:bodyPr>
            <a:normAutofit/>
          </a:bodyPr>
          <a:lstStyle/>
          <a:p>
            <a:r>
              <a:rPr lang="en-US" dirty="0"/>
              <a:t>Learning Objective #6: </a:t>
            </a:r>
            <a:r>
              <a:rPr lang="en-US" altLang="en-US" dirty="0"/>
              <a:t>Annuities</a:t>
            </a:r>
            <a:endParaRPr lang="en-US" dirty="0"/>
          </a:p>
        </p:txBody>
      </p:sp>
    </p:spTree>
    <p:extLst>
      <p:ext uri="{BB962C8B-B14F-4D97-AF65-F5344CB8AC3E}">
        <p14:creationId xmlns:p14="http://schemas.microsoft.com/office/powerpoint/2010/main" val="14847755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#6: </a:t>
            </a:r>
            <a:r>
              <a:rPr lang="en-US" altLang="en-US" dirty="0"/>
              <a:t>Annuities</a:t>
            </a:r>
            <a:br>
              <a:rPr lang="en-US" altLang="en-US" dirty="0"/>
            </a:br>
            <a:r>
              <a:rPr lang="en-US" altLang="en-US" dirty="0"/>
              <a:t>Concept Check 11-7</a:t>
            </a:r>
            <a:endParaRPr lang="en-US" dirty="0"/>
          </a:p>
        </p:txBody>
      </p:sp>
      <p:sp>
        <p:nvSpPr>
          <p:cNvPr id="3" name="Content Placeholder 2"/>
          <p:cNvSpPr>
            <a:spLocks noGrp="1"/>
          </p:cNvSpPr>
          <p:nvPr>
            <p:ph idx="1"/>
          </p:nvPr>
        </p:nvSpPr>
        <p:spPr>
          <a:xfrm>
            <a:off x="304800" y="1524000"/>
            <a:ext cx="8534400" cy="4267200"/>
          </a:xfrm>
        </p:spPr>
        <p:txBody>
          <a:bodyPr>
            <a:noAutofit/>
          </a:bodyPr>
          <a:lstStyle/>
          <a:p>
            <a:pPr marL="457200" indent="-457200">
              <a:buFont typeface="+mj-lt"/>
              <a:buAutoNum type="arabicPeriod"/>
            </a:pPr>
            <a:r>
              <a:rPr lang="en-US" altLang="en-US" sz="2400" i="1" dirty="0"/>
              <a:t>An annuity is a ______ of payments under a ______.</a:t>
            </a:r>
          </a:p>
          <a:p>
            <a:pPr marL="0" indent="0">
              <a:buNone/>
            </a:pPr>
            <a:r>
              <a:rPr lang="en-US" altLang="en-US" sz="2400" b="1" i="1" dirty="0"/>
              <a:t>Series; contract</a:t>
            </a:r>
          </a:p>
          <a:p>
            <a:pPr marL="0" indent="0">
              <a:buNone/>
            </a:pPr>
            <a:endParaRPr lang="en-US" altLang="en-US" sz="2400" b="1" i="1" dirty="0"/>
          </a:p>
          <a:p>
            <a:pPr marL="457200" indent="-457200">
              <a:buFont typeface="+mj-lt"/>
              <a:buAutoNum type="arabicPeriod" startAt="2"/>
            </a:pPr>
            <a:r>
              <a:rPr lang="en-US" altLang="en-US" sz="2400" i="1" dirty="0"/>
              <a:t>Annuity payments are always the same amount each period. </a:t>
            </a:r>
          </a:p>
          <a:p>
            <a:pPr marL="0" indent="0">
              <a:buNone/>
            </a:pPr>
            <a:r>
              <a:rPr lang="en-US" altLang="en-US" sz="2400" b="1" i="1" dirty="0"/>
              <a:t>False</a:t>
            </a:r>
          </a:p>
          <a:p>
            <a:pPr marL="0" indent="0">
              <a:buNone/>
            </a:pPr>
            <a:endParaRPr lang="en-US" altLang="en-US" sz="2400" b="1" i="1" dirty="0"/>
          </a:p>
          <a:p>
            <a:pPr marL="457200" indent="-457200">
              <a:buFont typeface="+mj-lt"/>
              <a:buAutoNum type="arabicPeriod" startAt="3"/>
            </a:pPr>
            <a:r>
              <a:rPr lang="en-US" altLang="en-US" sz="2400" i="1" dirty="0"/>
              <a:t>Annuity payments often have a taxable component and a nontaxable component.  </a:t>
            </a:r>
          </a:p>
          <a:p>
            <a:pPr marL="0" indent="0">
              <a:buNone/>
            </a:pPr>
            <a:r>
              <a:rPr lang="en-US" altLang="en-US" sz="2400" b="1" i="1" dirty="0"/>
              <a:t>True</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989662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05800" cy="1143000"/>
          </a:xfrm>
        </p:spPr>
        <p:txBody>
          <a:bodyPr>
            <a:noAutofit/>
          </a:bodyPr>
          <a:lstStyle/>
          <a:p>
            <a:r>
              <a:rPr lang="en-US" dirty="0"/>
              <a:t>Learning Objective #1: </a:t>
            </a:r>
            <a:r>
              <a:rPr lang="en-US" altLang="en-US" dirty="0"/>
              <a:t>The Basics </a:t>
            </a:r>
            <a:endParaRPr lang="en-US" dirty="0"/>
          </a:p>
        </p:txBody>
      </p:sp>
      <p:sp>
        <p:nvSpPr>
          <p:cNvPr id="3" name="Content Placeholder 2"/>
          <p:cNvSpPr>
            <a:spLocks noGrp="1"/>
          </p:cNvSpPr>
          <p:nvPr>
            <p:ph idx="1"/>
          </p:nvPr>
        </p:nvSpPr>
        <p:spPr>
          <a:xfrm>
            <a:off x="363469" y="1447800"/>
            <a:ext cx="8399531" cy="3200400"/>
          </a:xfrm>
        </p:spPr>
        <p:txBody>
          <a:bodyPr vert="horz" lIns="91440" tIns="45720" rIns="91440" bIns="45720" rtlCol="0">
            <a:normAutofit/>
          </a:bodyPr>
          <a:lstStyle/>
          <a:p>
            <a:pPr marL="465138" indent="-465138"/>
            <a:r>
              <a:rPr lang="en-US" altLang="en-US" sz="2600" dirty="0"/>
              <a:t>Tax-deferred does not mean tax-free.</a:t>
            </a:r>
          </a:p>
          <a:p>
            <a:pPr marL="465138" indent="-465138"/>
            <a:r>
              <a:rPr lang="en-US" altLang="en-US" sz="2600" dirty="0"/>
              <a:t>Generally, untaxed contributions are taxed when distributed.  Previously-taxed contributions are not taxed on distribution.</a:t>
            </a:r>
          </a:p>
          <a:p>
            <a:pPr marL="465138" indent="-465138"/>
            <a:r>
              <a:rPr lang="en-US" altLang="en-US" sz="2600" dirty="0"/>
              <a:t>Contributions can provide a tax deduction to the person/company that makes them.</a:t>
            </a:r>
          </a:p>
        </p:txBody>
      </p:sp>
      <p:sp>
        <p:nvSpPr>
          <p:cNvPr id="5" name="Text Placeholder 3">
            <a:extLst>
              <a:ext uri="{FF2B5EF4-FFF2-40B4-BE49-F238E27FC236}">
                <a16:creationId xmlns:a16="http://schemas.microsoft.com/office/drawing/2014/main" id="{FC99D939-92DD-44A5-8D1F-FE42DA564191}"/>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E386F3AE-6121-4A16-B0F2-BADA577B10D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93450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#1: </a:t>
            </a:r>
            <a:r>
              <a:rPr lang="en-US" altLang="en-US" dirty="0"/>
              <a:t>The Basics Concept Check 11-1</a:t>
            </a:r>
            <a:endParaRPr lang="en-US" dirty="0"/>
          </a:p>
        </p:txBody>
      </p:sp>
      <p:sp>
        <p:nvSpPr>
          <p:cNvPr id="3" name="Content Placeholder 2"/>
          <p:cNvSpPr>
            <a:spLocks noGrp="1"/>
          </p:cNvSpPr>
          <p:nvPr>
            <p:ph idx="1"/>
          </p:nvPr>
        </p:nvSpPr>
        <p:spPr>
          <a:xfrm>
            <a:off x="330016" y="1295400"/>
            <a:ext cx="8509184" cy="4953000"/>
          </a:xfrm>
        </p:spPr>
        <p:txBody>
          <a:bodyPr>
            <a:noAutofit/>
          </a:bodyPr>
          <a:lstStyle/>
          <a:p>
            <a:pPr marL="457200" indent="-457200">
              <a:buFont typeface="+mj-lt"/>
              <a:buAutoNum type="arabicPeriod"/>
            </a:pPr>
            <a:r>
              <a:rPr lang="en-US" altLang="en-US" sz="2400" i="1" dirty="0"/>
              <a:t>Tax-deferred retirement accounts are, essentially, tax-free accounts.  </a:t>
            </a:r>
          </a:p>
          <a:p>
            <a:pPr marL="0" indent="0">
              <a:buNone/>
            </a:pPr>
            <a:r>
              <a:rPr lang="en-US" altLang="en-US" sz="2400" b="1" i="1" dirty="0"/>
              <a:t>False</a:t>
            </a:r>
          </a:p>
          <a:p>
            <a:pPr marL="0" indent="0">
              <a:buNone/>
            </a:pPr>
            <a:endParaRPr lang="en-US" altLang="en-US" sz="2400" b="1" i="1" dirty="0"/>
          </a:p>
          <a:p>
            <a:pPr marL="457200" indent="-457200">
              <a:buFont typeface="+mj-lt"/>
              <a:buAutoNum type="arabicPeriod" startAt="2"/>
            </a:pPr>
            <a:r>
              <a:rPr lang="en-US" altLang="en-US" sz="2400" i="1" dirty="0"/>
              <a:t>The period in which accumulated assets are paid to plan beneficiaries is known as the _________ period.</a:t>
            </a:r>
          </a:p>
          <a:p>
            <a:pPr marL="0" indent="0">
              <a:buNone/>
            </a:pPr>
            <a:r>
              <a:rPr lang="en-US" altLang="en-US" sz="2400" b="1" i="1" dirty="0"/>
              <a:t>Distribution</a:t>
            </a:r>
          </a:p>
          <a:p>
            <a:pPr marL="0" indent="0">
              <a:buNone/>
            </a:pPr>
            <a:endParaRPr lang="en-US" altLang="en-US" sz="2400" b="1" i="1" dirty="0"/>
          </a:p>
          <a:p>
            <a:pPr marL="457200" indent="-457200">
              <a:buFont typeface="+mj-lt"/>
              <a:buAutoNum type="arabicPeriod" startAt="3"/>
            </a:pPr>
            <a:r>
              <a:rPr lang="en-US" altLang="en-US" sz="2400" i="1" dirty="0"/>
              <a:t>A Keogh plan is an example of an individual-based retirement plan.  True or false?  </a:t>
            </a:r>
          </a:p>
          <a:p>
            <a:pPr marL="0" indent="0">
              <a:buNone/>
            </a:pPr>
            <a:r>
              <a:rPr lang="en-US" altLang="en-US" sz="2400" b="1" i="1" dirty="0"/>
              <a:t>False</a:t>
            </a:r>
          </a:p>
        </p:txBody>
      </p:sp>
      <p:sp>
        <p:nvSpPr>
          <p:cNvPr id="5" name="Text Placeholder 3">
            <a:extLst>
              <a:ext uri="{FF2B5EF4-FFF2-40B4-BE49-F238E27FC236}">
                <a16:creationId xmlns:a16="http://schemas.microsoft.com/office/drawing/2014/main" id="{8F95BB99-0C0A-4006-91E6-10134E522F8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1C3B40E-34FA-465A-BC0A-E2E98AD81A5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02141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#1: </a:t>
            </a:r>
            <a:r>
              <a:rPr lang="en-US" altLang="en-US" dirty="0"/>
              <a:t>The Basics Concept Check 11-1</a:t>
            </a:r>
            <a:endParaRPr lang="en-US" dirty="0"/>
          </a:p>
        </p:txBody>
      </p:sp>
      <p:sp>
        <p:nvSpPr>
          <p:cNvPr id="3" name="Content Placeholder 2"/>
          <p:cNvSpPr>
            <a:spLocks noGrp="1"/>
          </p:cNvSpPr>
          <p:nvPr>
            <p:ph idx="1"/>
          </p:nvPr>
        </p:nvSpPr>
        <p:spPr>
          <a:xfrm>
            <a:off x="304800" y="1429656"/>
            <a:ext cx="8534400" cy="4132944"/>
          </a:xfrm>
        </p:spPr>
        <p:txBody>
          <a:bodyPr>
            <a:normAutofit/>
          </a:bodyPr>
          <a:lstStyle/>
          <a:p>
            <a:pPr marL="514350" indent="-514350">
              <a:buFont typeface="+mj-lt"/>
              <a:buAutoNum type="arabicPeriod" startAt="4"/>
            </a:pPr>
            <a:r>
              <a:rPr lang="en-US" altLang="en-US" sz="2400" i="1" dirty="0"/>
              <a:t>Two examples of employer-based retirement plans are _____________ and ___________. </a:t>
            </a:r>
          </a:p>
          <a:p>
            <a:pPr marL="0" indent="0">
              <a:buNone/>
            </a:pPr>
            <a:r>
              <a:rPr lang="en-US" altLang="en-US" sz="2400" b="1" i="1" dirty="0"/>
              <a:t>Pick any 2 of:  qualified pension/profit-sharing, 401(k), 403(b), Keogh, SEP, SIMPLE</a:t>
            </a:r>
          </a:p>
          <a:p>
            <a:pPr marL="0" indent="0">
              <a:buNone/>
            </a:pPr>
            <a:endParaRPr lang="en-US" altLang="en-US" sz="2400" b="1" i="1" dirty="0"/>
          </a:p>
          <a:p>
            <a:pPr marL="465138" indent="-465138">
              <a:buFont typeface="+mj-lt"/>
              <a:buAutoNum type="arabicPeriod" startAt="5"/>
            </a:pPr>
            <a:r>
              <a:rPr lang="en-US" altLang="en-US" sz="2400" i="1" dirty="0"/>
              <a:t>Distributions from pension plans are taxable if the contributions were made using dollars that were not previously taxed.  </a:t>
            </a:r>
          </a:p>
          <a:p>
            <a:pPr marL="0" indent="0">
              <a:buNone/>
            </a:pPr>
            <a:r>
              <a:rPr lang="en-US" altLang="en-US" sz="2400" b="1" i="1" dirty="0"/>
              <a:t>True</a:t>
            </a:r>
          </a:p>
        </p:txBody>
      </p:sp>
      <p:sp>
        <p:nvSpPr>
          <p:cNvPr id="5" name="Text Placeholder 3">
            <a:extLst>
              <a:ext uri="{FF2B5EF4-FFF2-40B4-BE49-F238E27FC236}">
                <a16:creationId xmlns:a16="http://schemas.microsoft.com/office/drawing/2014/main" id="{E62DADD2-720C-4B24-A6B0-63C380CE6BB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4DAA41F-C78A-4389-8267-25313758266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6701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#2:</a:t>
            </a:r>
            <a:br>
              <a:rPr lang="en-US" dirty="0"/>
            </a:br>
            <a:r>
              <a:rPr lang="en-US" altLang="en-US" dirty="0"/>
              <a:t>Employer-Sponsored Retirement Plans</a:t>
            </a:r>
            <a:endParaRPr lang="en-US" dirty="0"/>
          </a:p>
        </p:txBody>
      </p:sp>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65138" indent="-465138"/>
            <a:r>
              <a:rPr lang="en-US" altLang="en-US" dirty="0"/>
              <a:t>Employer-sponsored plans include:</a:t>
            </a:r>
          </a:p>
          <a:p>
            <a:pPr marL="914400" lvl="1" indent="-457200"/>
            <a:r>
              <a:rPr lang="en-US" altLang="en-US" dirty="0"/>
              <a:t>Qualified pension and profit-sharing plans</a:t>
            </a:r>
          </a:p>
          <a:p>
            <a:pPr marL="914400" lvl="1" indent="-457200"/>
            <a:r>
              <a:rPr lang="en-US" altLang="en-US" dirty="0"/>
              <a:t>401(k) plans</a:t>
            </a:r>
          </a:p>
          <a:p>
            <a:pPr marL="914400" lvl="1" indent="-457200"/>
            <a:r>
              <a:rPr lang="en-US" altLang="en-US" dirty="0"/>
              <a:t>403(b) plans</a:t>
            </a:r>
          </a:p>
          <a:p>
            <a:pPr marL="914400" lvl="1" indent="-457200"/>
            <a:r>
              <a:rPr lang="en-US" altLang="en-US" dirty="0"/>
              <a:t>Keogh plans</a:t>
            </a:r>
          </a:p>
          <a:p>
            <a:pPr marL="914400" lvl="1" indent="-457200"/>
            <a:r>
              <a:rPr lang="en-US" altLang="en-US" dirty="0"/>
              <a:t>Simplified Employee Pensions (SEP)</a:t>
            </a:r>
          </a:p>
          <a:p>
            <a:pPr marL="914400" lvl="1" indent="-457200"/>
            <a:r>
              <a:rPr lang="en-US" altLang="en-US" dirty="0"/>
              <a:t>SIMPLE plans</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25AE0735-F243-427C-936B-CE6825C9AB6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07770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#2:</a:t>
            </a:r>
            <a:br>
              <a:rPr lang="en-US" dirty="0"/>
            </a:br>
            <a:r>
              <a:rPr lang="en-US" altLang="en-US" dirty="0"/>
              <a:t>Employer-Sponsored Retirement Plans </a:t>
            </a:r>
            <a:endParaRPr lang="en-US" dirty="0"/>
          </a:p>
        </p:txBody>
      </p:sp>
      <p:sp>
        <p:nvSpPr>
          <p:cNvPr id="3" name="Content Placeholder 2"/>
          <p:cNvSpPr>
            <a:spLocks noGrp="1"/>
          </p:cNvSpPr>
          <p:nvPr>
            <p:ph idx="1"/>
          </p:nvPr>
        </p:nvSpPr>
        <p:spPr>
          <a:xfrm>
            <a:off x="304800" y="1447800"/>
            <a:ext cx="8534400" cy="4876800"/>
          </a:xfrm>
        </p:spPr>
        <p:txBody>
          <a:bodyPr vert="horz" lIns="91440" tIns="45720" rIns="91440" bIns="45720" rtlCol="0">
            <a:normAutofit/>
          </a:bodyPr>
          <a:lstStyle/>
          <a:p>
            <a:pPr marL="465138" indent="-465138"/>
            <a:r>
              <a:rPr lang="en-US" altLang="en-US" dirty="0"/>
              <a:t>Plans provide benefits to employers and employees</a:t>
            </a:r>
          </a:p>
          <a:p>
            <a:pPr marL="914400" lvl="1" indent="-457200"/>
            <a:r>
              <a:rPr lang="en-US" altLang="en-US" dirty="0"/>
              <a:t>Employer gets immediate deduction for contributions.</a:t>
            </a:r>
          </a:p>
          <a:p>
            <a:pPr marL="914400" lvl="1" indent="-457200"/>
            <a:r>
              <a:rPr lang="en-US" altLang="en-US" dirty="0"/>
              <a:t>Employer contributions are not compensation to employee.</a:t>
            </a:r>
          </a:p>
          <a:p>
            <a:pPr marL="914400" lvl="1" indent="-457200"/>
            <a:r>
              <a:rPr lang="en-US" altLang="en-US" dirty="0"/>
              <a:t>Earnings from plan investments are not taxed when earned.</a:t>
            </a:r>
          </a:p>
          <a:p>
            <a:pPr marL="914400" lvl="1" indent="-457200"/>
            <a:r>
              <a:rPr lang="en-US" altLang="en-US" dirty="0"/>
              <a:t>Plan assets or earnings are not taxable to employee until withdrawn.</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7B75861E-785C-460B-8A06-A49B1F900E5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45407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a:t>Learning Objective #2:</a:t>
            </a:r>
            <a:br>
              <a:rPr lang="en-US" dirty="0"/>
            </a:br>
            <a:r>
              <a:rPr lang="en-US" altLang="en-US" dirty="0"/>
              <a:t>Employer-Sponsored Retirement Plans</a:t>
            </a:r>
            <a:endParaRPr lang="en-US" dirty="0"/>
          </a:p>
        </p:txBody>
      </p:sp>
      <p:sp>
        <p:nvSpPr>
          <p:cNvPr id="3" name="Content Placeholder 2"/>
          <p:cNvSpPr>
            <a:spLocks noGrp="1"/>
          </p:cNvSpPr>
          <p:nvPr>
            <p:ph idx="1"/>
          </p:nvPr>
        </p:nvSpPr>
        <p:spPr>
          <a:xfrm>
            <a:off x="359044" y="1371600"/>
            <a:ext cx="8403956" cy="4953000"/>
          </a:xfrm>
        </p:spPr>
        <p:txBody>
          <a:bodyPr vert="horz" lIns="91440" tIns="45720" rIns="91440" bIns="45720" rtlCol="0">
            <a:normAutofit/>
          </a:bodyPr>
          <a:lstStyle/>
          <a:p>
            <a:pPr marL="465138" indent="-465138"/>
            <a:r>
              <a:rPr lang="en-US" altLang="en-US" dirty="0"/>
              <a:t>Defined-contribution plans pre-establish the amount of the contribution</a:t>
            </a:r>
          </a:p>
          <a:p>
            <a:pPr marL="914400" lvl="1" indent="-457200"/>
            <a:r>
              <a:rPr lang="en-US" altLang="en-US" dirty="0"/>
              <a:t>The amount of the eventual distribution is not known with certainty and will vary.</a:t>
            </a:r>
          </a:p>
          <a:p>
            <a:pPr marL="465138" indent="-465138"/>
            <a:r>
              <a:rPr lang="en-US" altLang="en-US" dirty="0"/>
              <a:t>Defined-benefit plans pre-establish the amount of the benefit</a:t>
            </a:r>
          </a:p>
          <a:p>
            <a:pPr marL="914400" lvl="1" indent="-457200"/>
            <a:r>
              <a:rPr lang="en-US" altLang="en-US" dirty="0"/>
              <a:t>The amount of the contribution is not known with certainty and will vary.</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21934CA9-BBBA-43DC-A951-A5E50F4CD1B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11-</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19451753"/>
      </p:ext>
    </p:extLst>
  </p:cSld>
  <p:clrMapOvr>
    <a:masterClrMapping/>
  </p:clrMapOvr>
</p:sld>
</file>

<file path=ppt/theme/theme1.xml><?xml version="1.0" encoding="utf-8"?>
<a:theme xmlns:a="http://schemas.openxmlformats.org/drawingml/2006/main" name="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6598</TotalTime>
  <Words>4102</Words>
  <Application>Microsoft Office PowerPoint</Application>
  <PresentationFormat>On-screen Show (4:3)</PresentationFormat>
  <Paragraphs>359</Paragraphs>
  <Slides>39</Slides>
  <Notes>27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39</vt:i4>
      </vt:variant>
    </vt:vector>
  </HeadingPairs>
  <TitlesOfParts>
    <vt:vector size="47" baseType="lpstr">
      <vt:lpstr>ＭＳ Ｐゴシック</vt:lpstr>
      <vt:lpstr>Arial</vt:lpstr>
      <vt:lpstr>Courier New</vt:lpstr>
      <vt:lpstr>Times New Roman</vt:lpstr>
      <vt:lpstr>Verdana</vt:lpstr>
      <vt:lpstr>Wingdings</vt:lpstr>
      <vt:lpstr>Sample</vt:lpstr>
      <vt:lpstr>1_Sample</vt:lpstr>
      <vt:lpstr>PowerPoint Presentation</vt:lpstr>
      <vt:lpstr>Learning Objective #1: The Basics </vt:lpstr>
      <vt:lpstr>Learning Objective #1: The Basics </vt:lpstr>
      <vt:lpstr>Learning Objective #1: The Basics </vt:lpstr>
      <vt:lpstr>Learning Objective #1: The Basics Concept Check 11-1</vt:lpstr>
      <vt:lpstr>Learning Objective #1: The Basics Concept Check 11-1</vt:lpstr>
      <vt:lpstr>Learning Objective #2: Employer-Sponsored Retirement Plans</vt:lpstr>
      <vt:lpstr>Learning Objective #2: Employer-Sponsored Retirement Plans </vt:lpstr>
      <vt:lpstr>Learning Objective #2: Employer-Sponsored Retirement Plans</vt:lpstr>
      <vt:lpstr>Learning Objective #2: Employer-Sponsored Retirement Plans</vt:lpstr>
      <vt:lpstr>Learning Objective #2: Employer-Sponsored Retirement Plans </vt:lpstr>
      <vt:lpstr>Learning Objective #2: Employer-Sponsored Retirement Plans</vt:lpstr>
      <vt:lpstr>Learning Objective #2: Employer-Sponsored Retirement Plans Concept Check 11-2</vt:lpstr>
      <vt:lpstr>Learning Objective #2: Employer-Sponsored Retirement Plans Concept Check 11-2</vt:lpstr>
      <vt:lpstr>Learning Objective #3: Individual-Sponsored Retirement Plans</vt:lpstr>
      <vt:lpstr>Learning Objective #3: Individual-Sponsored Retirement Plans</vt:lpstr>
      <vt:lpstr>Learning Objective #3: Individual-Sponsored Retirement Plans</vt:lpstr>
      <vt:lpstr>Learning Objective #3: Individual-Sponsored Retirement Plans</vt:lpstr>
      <vt:lpstr>Learning Objective #3: Individual-Sponsored Retirement Plans</vt:lpstr>
      <vt:lpstr>Learning Objective #3: Individual-Sponsored Retirement Plans Concept Check 11-3</vt:lpstr>
      <vt:lpstr>Learning Objective #3: Individual-Sponsored Retirement Plans Concept Check 11-3</vt:lpstr>
      <vt:lpstr>Learning Objective #4: Tax-Deferred Nonretirement Plans</vt:lpstr>
      <vt:lpstr>Learning Objective #4: Tax-Deferred Nonretirement Plans</vt:lpstr>
      <vt:lpstr>Learning Objective #4: Tax-Deferred Nonretirement Plans</vt:lpstr>
      <vt:lpstr>Learning Objective #4: Tax-Deferred Nonretirement Plans</vt:lpstr>
      <vt:lpstr>Learning Objective #4: Tax-Deferred Nonretirement Plans Concept Check 11-4</vt:lpstr>
      <vt:lpstr>Learning Objective #4: Tax-Deferred Nonretirement Plans Concept Check 11-4</vt:lpstr>
      <vt:lpstr>Learning Objective #5: Distributions</vt:lpstr>
      <vt:lpstr>Learning Objective #5: Distributions</vt:lpstr>
      <vt:lpstr>Learning Objective #5: Distributions</vt:lpstr>
      <vt:lpstr>Learning Objective #5: Distributions</vt:lpstr>
      <vt:lpstr>Learning Objective #5: Distributions</vt:lpstr>
      <vt:lpstr>Learning Objective #5: Distributions Concept Check 11-5</vt:lpstr>
      <vt:lpstr>Learning Objective #5: Distributions Concept Check 11-5</vt:lpstr>
      <vt:lpstr>Learning Objective #5: Distributions Concept Check 11-6</vt:lpstr>
      <vt:lpstr>Learning Objective #5: Distributions Concept Check 11-6</vt:lpstr>
      <vt:lpstr>Learning Objective #6: Annuities</vt:lpstr>
      <vt:lpstr>Learning Objective #6: Annuities</vt:lpstr>
      <vt:lpstr>Learning Objective #6: Annuities Concept Check 11-7</vt:lpstr>
    </vt:vector>
  </TitlesOfParts>
  <Company>Jacqueline Bennett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 Retirement and Other Tax-Deferred Plans and Annuities</dc:title>
  <dc:creator>Cruz</dc:creator>
  <cp:lastModifiedBy>Hari, Barb</cp:lastModifiedBy>
  <cp:revision>458</cp:revision>
  <dcterms:modified xsi:type="dcterms:W3CDTF">2018-11-02T13:50:06Z</dcterms:modified>
</cp:coreProperties>
</file>