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15" r:id="rId1"/>
    <p:sldMasterId id="2147483820" r:id="rId2"/>
  </p:sldMasterIdLst>
  <p:notesMasterIdLst>
    <p:notesMasterId r:id="rId50"/>
  </p:notesMasterIdLst>
  <p:sldIdLst>
    <p:sldId id="345" r:id="rId3"/>
    <p:sldId id="257" r:id="rId4"/>
    <p:sldId id="296" r:id="rId5"/>
    <p:sldId id="297" r:id="rId6"/>
    <p:sldId id="299" r:id="rId7"/>
    <p:sldId id="298" r:id="rId8"/>
    <p:sldId id="300" r:id="rId9"/>
    <p:sldId id="301" r:id="rId10"/>
    <p:sldId id="302" r:id="rId11"/>
    <p:sldId id="303" r:id="rId12"/>
    <p:sldId id="304" r:id="rId13"/>
    <p:sldId id="305" r:id="rId14"/>
    <p:sldId id="307" r:id="rId15"/>
    <p:sldId id="309" r:id="rId16"/>
    <p:sldId id="310" r:id="rId17"/>
    <p:sldId id="311" r:id="rId18"/>
    <p:sldId id="312" r:id="rId19"/>
    <p:sldId id="346" r:id="rId20"/>
    <p:sldId id="313" r:id="rId21"/>
    <p:sldId id="347" r:id="rId22"/>
    <p:sldId id="315" r:id="rId23"/>
    <p:sldId id="316" r:id="rId24"/>
    <p:sldId id="344" r:id="rId25"/>
    <p:sldId id="317" r:id="rId26"/>
    <p:sldId id="318" r:id="rId27"/>
    <p:sldId id="319" r:id="rId28"/>
    <p:sldId id="320" r:id="rId29"/>
    <p:sldId id="321" r:id="rId30"/>
    <p:sldId id="322" r:id="rId31"/>
    <p:sldId id="323" r:id="rId32"/>
    <p:sldId id="324" r:id="rId33"/>
    <p:sldId id="325" r:id="rId34"/>
    <p:sldId id="326" r:id="rId35"/>
    <p:sldId id="328" r:id="rId36"/>
    <p:sldId id="329" r:id="rId37"/>
    <p:sldId id="330" r:id="rId38"/>
    <p:sldId id="331" r:id="rId39"/>
    <p:sldId id="332" r:id="rId40"/>
    <p:sldId id="333" r:id="rId41"/>
    <p:sldId id="334" r:id="rId42"/>
    <p:sldId id="336" r:id="rId43"/>
    <p:sldId id="337" r:id="rId44"/>
    <p:sldId id="338" r:id="rId45"/>
    <p:sldId id="339" r:id="rId46"/>
    <p:sldId id="340" r:id="rId47"/>
    <p:sldId id="342" r:id="rId48"/>
    <p:sldId id="343" r:id="rId4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swander, Rick" initials="NR" lastIdx="1" clrIdx="0">
    <p:extLst>
      <p:ext uri="{19B8F6BF-5375-455C-9EA6-DF929625EA0E}">
        <p15:presenceInfo xmlns:p15="http://schemas.microsoft.com/office/powerpoint/2012/main" userId="S-1-5-21-2072177302-1958620249-3085007271-61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F97"/>
    <a:srgbClr val="5B493F"/>
    <a:srgbClr val="007DB7"/>
    <a:srgbClr val="90ECFE"/>
    <a:srgbClr val="48B5DB"/>
    <a:srgbClr val="002536"/>
    <a:srgbClr val="C58A4E"/>
    <a:srgbClr val="44C9F2"/>
    <a:srgbClr val="1DB9FF"/>
    <a:srgbClr val="0094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24" autoAdjust="0"/>
    <p:restoredTop sz="83477" autoAdjust="0"/>
  </p:normalViewPr>
  <p:slideViewPr>
    <p:cSldViewPr>
      <p:cViewPr varScale="1">
        <p:scale>
          <a:sx n="57" d="100"/>
          <a:sy n="57" d="100"/>
        </p:scale>
        <p:origin x="176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111" d="100"/>
          <a:sy n="111" d="100"/>
        </p:scale>
        <p:origin x="-5224"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microsoft.com/office/2015/10/relationships/revisionInfo" Target="revisionInfo.xml"/><Relationship Id="rId8" Type="http://schemas.openxmlformats.org/officeDocument/2006/relationships/slide" Target="slides/slide6.xml"/><Relationship Id="rId51" Type="http://schemas.openxmlformats.org/officeDocument/2006/relationships/commentAuthors" Target="commentAuthors.xml"/><Relationship Id="rId3" Type="http://schemas.openxmlformats.org/officeDocument/2006/relationships/slide" Target="slides/slid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8-20T13:59:30.561" idx="1">
    <p:pos x="3227" y="3622"/>
    <p:text>copyright date and cover picture need to be changed.</p:text>
    <p:extLst>
      <p:ext uri="{C676402C-5697-4E1C-873F-D02D1690AC5C}">
        <p15:threadingInfo xmlns:p15="http://schemas.microsoft.com/office/powerpoint/2012/main" timeZoneBias="24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endParaRPr lang="en-US" dirty="0"/>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fld id="{DFB95050-E3A9-4E27-9553-0C85D1628038}" type="slidenum">
              <a:rPr lang="en-US"/>
              <a:pPr>
                <a:defRPr/>
              </a:pPr>
              <a:t>‹#›</a:t>
            </a:fld>
            <a:endParaRPr lang="en-US" dirty="0"/>
          </a:p>
        </p:txBody>
      </p:sp>
    </p:spTree>
    <p:extLst>
      <p:ext uri="{BB962C8B-B14F-4D97-AF65-F5344CB8AC3E}">
        <p14:creationId xmlns:p14="http://schemas.microsoft.com/office/powerpoint/2010/main" val="29590094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Credit for child and </a:t>
            </a:r>
            <a:r>
              <a:rPr lang="en-US" altLang="en-US" b="1" dirty="0"/>
              <a:t>dependent care expenses:  this credit is available for working taxpayers with dependent care expenses (of qualifying individuals).</a:t>
            </a:r>
          </a:p>
          <a:p>
            <a:pPr eaLnBrk="1" hangingPunct="1"/>
            <a:r>
              <a:rPr lang="en-US" altLang="en-US" dirty="0"/>
              <a:t>Qualifying expenses include those paid for household services and expenses for qualified individuals so that the taxpayer can be gainfully employed.</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a:t>
            </a:fld>
            <a:endParaRPr lang="en-US" dirty="0"/>
          </a:p>
        </p:txBody>
      </p:sp>
    </p:spTree>
    <p:extLst>
      <p:ext uri="{BB962C8B-B14F-4D97-AF65-F5344CB8AC3E}">
        <p14:creationId xmlns:p14="http://schemas.microsoft.com/office/powerpoint/2010/main" val="2713659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The AOTC is calculated as 100% of the first $2,000 of qualifying expenses and 25% of the next $2,000.  </a:t>
            </a:r>
          </a:p>
          <a:p>
            <a:pPr eaLnBrk="1" hangingPunct="1"/>
            <a:endParaRPr lang="en-US" altLang="en-US" dirty="0"/>
          </a:p>
          <a:p>
            <a:pPr eaLnBrk="1" hangingPunct="1"/>
            <a:r>
              <a:rPr lang="en-US" altLang="en-US" dirty="0"/>
              <a:t>Lifetime Learning Credit is calculated as 20% of qualifying expenses up to $10,000.</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16</a:t>
            </a:fld>
            <a:endParaRPr lang="en-US" dirty="0"/>
          </a:p>
        </p:txBody>
      </p:sp>
    </p:spTree>
    <p:extLst>
      <p:ext uri="{BB962C8B-B14F-4D97-AF65-F5344CB8AC3E}">
        <p14:creationId xmlns:p14="http://schemas.microsoft.com/office/powerpoint/2010/main" val="2473440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 taxpayer’s AGI exceeds certain amounts, both of the education credits are subject to phase out.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17</a:t>
            </a:fld>
            <a:endParaRPr lang="en-US" dirty="0"/>
          </a:p>
        </p:txBody>
      </p:sp>
    </p:spTree>
    <p:extLst>
      <p:ext uri="{BB962C8B-B14F-4D97-AF65-F5344CB8AC3E}">
        <p14:creationId xmlns:p14="http://schemas.microsoft.com/office/powerpoint/2010/main" val="2259237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 taxpayer’s AGI exceeds certain amounts, both of the education credits are subject to phase out.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18</a:t>
            </a:fld>
            <a:endParaRPr lang="en-US" dirty="0"/>
          </a:p>
        </p:txBody>
      </p:sp>
    </p:spTree>
    <p:extLst>
      <p:ext uri="{BB962C8B-B14F-4D97-AF65-F5344CB8AC3E}">
        <p14:creationId xmlns:p14="http://schemas.microsoft.com/office/powerpoint/2010/main" val="22592372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 taxpayer’s AGI exceeds certain amounts, both of the education credits are subject to phase out</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19</a:t>
            </a:fld>
            <a:endParaRPr lang="en-US" dirty="0"/>
          </a:p>
        </p:txBody>
      </p:sp>
    </p:spTree>
    <p:extLst>
      <p:ext uri="{BB962C8B-B14F-4D97-AF65-F5344CB8AC3E}">
        <p14:creationId xmlns:p14="http://schemas.microsoft.com/office/powerpoint/2010/main" val="1394131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 taxpayer’s AGI exceeds certain amounts, both of the education credits are subject to phase out.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20</a:t>
            </a:fld>
            <a:endParaRPr lang="en-US" dirty="0"/>
          </a:p>
        </p:txBody>
      </p:sp>
    </p:spTree>
    <p:extLst>
      <p:ext uri="{BB962C8B-B14F-4D97-AF65-F5344CB8AC3E}">
        <p14:creationId xmlns:p14="http://schemas.microsoft.com/office/powerpoint/2010/main" val="2937872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Foreign Tax Credit is available for taxpayers who paid foreign income taxes.  Often the same income may also be taxed in the US.  To mitigate double taxation, the credit is equal to the lesser of the amount of foreign taxes paid or a portion of U.S. income tax liability that is attributable to foreign income.</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25</a:t>
            </a:fld>
            <a:endParaRPr lang="en-US" dirty="0"/>
          </a:p>
        </p:txBody>
      </p:sp>
    </p:spTree>
    <p:extLst>
      <p:ext uri="{BB962C8B-B14F-4D97-AF65-F5344CB8AC3E}">
        <p14:creationId xmlns:p14="http://schemas.microsoft.com/office/powerpoint/2010/main" val="3699906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This slide shows the formula for calculating the foreign tax credit. \</a:t>
            </a:r>
          </a:p>
          <a:p>
            <a:endParaRPr lang="en-US" altLang="en-US" dirty="0"/>
          </a:p>
          <a:p>
            <a:r>
              <a:rPr lang="en-US" altLang="en-US" dirty="0"/>
              <a:t>(read the formula)</a:t>
            </a:r>
          </a:p>
          <a:p>
            <a:endParaRPr lang="en-US" altLang="en-US" dirty="0"/>
          </a:p>
          <a:p>
            <a:r>
              <a:rPr lang="en-US" altLang="en-US" dirty="0"/>
              <a:t>It should be noted that a taxpayer may choose to deduct foreign taxes paid as itemized deductions.  This could be more advantageous in certain specific tax situations.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26</a:t>
            </a:fld>
            <a:endParaRPr lang="en-US" dirty="0"/>
          </a:p>
        </p:txBody>
      </p:sp>
    </p:spTree>
    <p:extLst>
      <p:ext uri="{BB962C8B-B14F-4D97-AF65-F5344CB8AC3E}">
        <p14:creationId xmlns:p14="http://schemas.microsoft.com/office/powerpoint/2010/main" val="2497477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Child tax credit is provided for taxpayers with children under the age of 17.  The credit for each child is $2,000.</a:t>
            </a:r>
          </a:p>
          <a:p>
            <a:pPr eaLnBrk="1" hangingPunct="1"/>
            <a:r>
              <a:rPr lang="en-US" altLang="en-US" dirty="0"/>
              <a:t>For taxpayers with  higher AGI amounts, the credit is phased out.</a:t>
            </a:r>
          </a:p>
          <a:p>
            <a:r>
              <a:rPr lang="en-US" altLang="en-US" dirty="0"/>
              <a:t>Up to $1,400 per child is refundable.</a:t>
            </a:r>
          </a:p>
          <a:p>
            <a:r>
              <a:rPr lang="en-US" altLang="en-US" dirty="0"/>
              <a:t>A $500 nonrefundable credit is provided for qualifying dependents other than children.</a:t>
            </a:r>
            <a:br>
              <a:rPr lang="en-US" altLang="en-US" dirty="0"/>
            </a:br>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29</a:t>
            </a:fld>
            <a:endParaRPr lang="en-US" dirty="0"/>
          </a:p>
        </p:txBody>
      </p:sp>
    </p:spTree>
    <p:extLst>
      <p:ext uri="{BB962C8B-B14F-4D97-AF65-F5344CB8AC3E}">
        <p14:creationId xmlns:p14="http://schemas.microsoft.com/office/powerpoint/2010/main" val="20672536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credit is phased out beginning with AGI of $400,000 for married filing jointly and $200,000 for all other taxpayers.  The credit is reduced by $50 for each $1,000, or fraction thereof, of AGI in excess of the above amounts.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30</a:t>
            </a:fld>
            <a:endParaRPr lang="en-US" dirty="0"/>
          </a:p>
        </p:txBody>
      </p:sp>
    </p:spTree>
    <p:extLst>
      <p:ext uri="{BB962C8B-B14F-4D97-AF65-F5344CB8AC3E}">
        <p14:creationId xmlns:p14="http://schemas.microsoft.com/office/powerpoint/2010/main" val="36142087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Although generally this credit is nonrefundable, at certain earned income levels, the credit may be a refundable credit.  This means that a taxpayer may receive a refund with this credit even if the credit exceeds his tax liability.</a:t>
            </a:r>
          </a:p>
          <a:p>
            <a:pPr eaLnBrk="1" hangingPunct="1"/>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31</a:t>
            </a:fld>
            <a:endParaRPr lang="en-US" dirty="0"/>
          </a:p>
        </p:txBody>
      </p:sp>
    </p:spTree>
    <p:extLst>
      <p:ext uri="{BB962C8B-B14F-4D97-AF65-F5344CB8AC3E}">
        <p14:creationId xmlns:p14="http://schemas.microsoft.com/office/powerpoint/2010/main" val="3334115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 qualifying individual includes (1) a person under the age of 13 for whom the taxpayer is entitled to a dependency deduction or (2) a dependent or spouse of the taxpayer who is incapable of caring for himself or herself and lived with the taxpayer for at least half of the year.</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a:t>
            </a:fld>
            <a:endParaRPr lang="en-US" dirty="0"/>
          </a:p>
        </p:txBody>
      </p:sp>
    </p:spTree>
    <p:extLst>
      <p:ext uri="{BB962C8B-B14F-4D97-AF65-F5344CB8AC3E}">
        <p14:creationId xmlns:p14="http://schemas.microsoft.com/office/powerpoint/2010/main" val="29579733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Retirement savings contributions credit is available for taxpayers who made contributions to certain qualified retirements accounts, including IRA’s, Roth IRA’s, 401(k)s, SIMPLE or SEP plans or other qualified retirement plans.</a:t>
            </a:r>
          </a:p>
          <a:p>
            <a:pPr eaLnBrk="1" hangingPunct="1"/>
            <a:endParaRPr lang="en-US" altLang="en-US" dirty="0"/>
          </a:p>
          <a:p>
            <a:pPr eaLnBrk="1" hangingPunct="1"/>
            <a:r>
              <a:rPr lang="en-US" altLang="en-US" dirty="0"/>
              <a:t>The credit is based on a percentage multiplied by the amount of contributions made.  The maximum amount of contributions for credit purposes is $2,000.</a:t>
            </a:r>
          </a:p>
          <a:p>
            <a:pPr eaLnBrk="1" hangingPunct="1"/>
            <a:r>
              <a:rPr lang="en-US" altLang="en-US" dirty="0"/>
              <a:t>The percentage to be used depends on the filing status of the taxpayer and  his AGI.</a:t>
            </a:r>
          </a:p>
          <a:p>
            <a:pPr eaLnBrk="1" hangingPunct="1"/>
            <a:r>
              <a:rPr lang="en-US" altLang="en-US" dirty="0"/>
              <a:t>For example, a single filer with AGI of $17,000 would use 50% to calculate  the credit.</a:t>
            </a:r>
          </a:p>
          <a:p>
            <a:endParaRPr lang="en-US" alt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33</a:t>
            </a:fld>
            <a:endParaRPr lang="en-US" dirty="0"/>
          </a:p>
        </p:txBody>
      </p:sp>
    </p:spTree>
    <p:extLst>
      <p:ext uri="{BB962C8B-B14F-4D97-AF65-F5344CB8AC3E}">
        <p14:creationId xmlns:p14="http://schemas.microsoft.com/office/powerpoint/2010/main" val="2807401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If a taxpayer’s AGI exceeds the amounts listed below, no retirement savings contributions credit is available.</a:t>
            </a:r>
          </a:p>
          <a:p>
            <a:pPr eaLnBrk="1" hangingPunct="1"/>
            <a:endParaRPr lang="en-US" altLang="en-US" dirty="0"/>
          </a:p>
          <a:p>
            <a:pPr eaLnBrk="1" hangingPunct="1"/>
            <a:r>
              <a:rPr lang="en-US" altLang="en-US" dirty="0"/>
              <a:t>For Joint returns:	$63,000 </a:t>
            </a:r>
          </a:p>
          <a:p>
            <a:pPr eaLnBrk="1" hangingPunct="1"/>
            <a:r>
              <a:rPr lang="en-US" altLang="en-US" dirty="0"/>
              <a:t>Head of Household: 	$47,250</a:t>
            </a:r>
          </a:p>
          <a:p>
            <a:pPr eaLnBrk="1" hangingPunct="1"/>
            <a:r>
              <a:rPr lang="en-US" altLang="en-US" dirty="0"/>
              <a:t>For All other filers:  	$31,500</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34</a:t>
            </a:fld>
            <a:endParaRPr lang="en-US" dirty="0"/>
          </a:p>
        </p:txBody>
      </p:sp>
    </p:spTree>
    <p:extLst>
      <p:ext uri="{BB962C8B-B14F-4D97-AF65-F5344CB8AC3E}">
        <p14:creationId xmlns:p14="http://schemas.microsoft.com/office/powerpoint/2010/main" val="457778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Adoption credit is available for 100% of qualified adoption expenses paid or incurred by a taxpayer minus any employer-provided assistance received.</a:t>
            </a:r>
          </a:p>
          <a:p>
            <a:pPr eaLnBrk="1" hangingPunct="1"/>
            <a:r>
              <a:rPr lang="en-US" altLang="en-US" dirty="0"/>
              <a:t>The maximum credit available is up to $13,810 per child adopted and is allowed only for married taxpayers filing jointly.</a:t>
            </a:r>
          </a:p>
          <a:p>
            <a:pPr eaLnBrk="1" hangingPunct="1"/>
            <a:endParaRPr lang="en-US" altLang="en-US" dirty="0"/>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36</a:t>
            </a:fld>
            <a:endParaRPr lang="en-US" dirty="0"/>
          </a:p>
        </p:txBody>
      </p:sp>
    </p:spTree>
    <p:extLst>
      <p:ext uri="{BB962C8B-B14F-4D97-AF65-F5344CB8AC3E}">
        <p14:creationId xmlns:p14="http://schemas.microsoft.com/office/powerpoint/2010/main" val="30058352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Adoption credit begins to phase out at AGI above $207,140 and is completely phased out for AGI above $247,140.</a:t>
            </a:r>
          </a:p>
          <a:p>
            <a:endParaRPr lang="en-US" altLang="en-US" dirty="0"/>
          </a:p>
          <a:p>
            <a:r>
              <a:rPr lang="en-US" altLang="en-US" dirty="0"/>
              <a:t>If the AGI falls within the phase out range, the tentative credit is multiplied by:</a:t>
            </a:r>
          </a:p>
          <a:p>
            <a:endParaRPr lang="en-US" altLang="en-US" sz="1100" dirty="0"/>
          </a:p>
          <a:p>
            <a:r>
              <a:rPr lang="en-US" altLang="en-US" sz="1100" dirty="0"/>
              <a:t>                </a:t>
            </a:r>
            <a:r>
              <a:rPr lang="en-US" altLang="en-US" sz="1100" u="sng" dirty="0"/>
              <a:t> $247,140 - modified AGI</a:t>
            </a:r>
          </a:p>
          <a:p>
            <a:r>
              <a:rPr lang="en-US" altLang="en-US" sz="1100" dirty="0"/>
              <a:t>                          $40,000</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37</a:t>
            </a:fld>
            <a:endParaRPr lang="en-US" dirty="0"/>
          </a:p>
        </p:txBody>
      </p:sp>
    </p:spTree>
    <p:extLst>
      <p:ext uri="{BB962C8B-B14F-4D97-AF65-F5344CB8AC3E}">
        <p14:creationId xmlns:p14="http://schemas.microsoft.com/office/powerpoint/2010/main" val="10115672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38</a:t>
            </a:fld>
            <a:endParaRPr lang="en-US" dirty="0"/>
          </a:p>
        </p:txBody>
      </p:sp>
    </p:spTree>
    <p:extLst>
      <p:ext uri="{BB962C8B-B14F-4D97-AF65-F5344CB8AC3E}">
        <p14:creationId xmlns:p14="http://schemas.microsoft.com/office/powerpoint/2010/main" val="2688922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Earned income credit is credit available for working taxpayers who are economically disadvantaged. EIC is a refundable tax credit regardless of the earned income amount.</a:t>
            </a:r>
          </a:p>
          <a:p>
            <a:pPr eaLnBrk="1" hangingPunct="1"/>
            <a:endParaRPr lang="en-US" altLang="en-US" dirty="0"/>
          </a:p>
          <a:p>
            <a:pPr eaLnBrk="1" hangingPunct="1"/>
            <a:r>
              <a:rPr lang="en-US" altLang="en-US" dirty="0"/>
              <a:t>The credit amount is based on the filing status, number of qualifying children, including taxpayer with no children and AGI amount.</a:t>
            </a:r>
          </a:p>
          <a:p>
            <a:endParaRPr lang="en-US" altLang="en-US" dirty="0"/>
          </a:p>
          <a:p>
            <a:r>
              <a:rPr lang="en-US" altLang="en-US" dirty="0"/>
              <a:t>In order to qualify for the credit, the taxpayer must have earned income.  Earned income includes wages, salaries, tips and earnings from self-employment.</a:t>
            </a:r>
          </a:p>
          <a:p>
            <a:endParaRPr lang="en-US" altLang="en-US" dirty="0"/>
          </a:p>
          <a:p>
            <a:r>
              <a:rPr lang="en-US" altLang="en-US" dirty="0"/>
              <a:t>Additionally, a taxpayer either must have a qualifying child or meet certain criteria.</a:t>
            </a:r>
          </a:p>
          <a:p>
            <a:endParaRPr lang="en-US" alt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40</a:t>
            </a:fld>
            <a:endParaRPr lang="en-US" dirty="0"/>
          </a:p>
        </p:txBody>
      </p:sp>
    </p:spTree>
    <p:extLst>
      <p:ext uri="{BB962C8B-B14F-4D97-AF65-F5344CB8AC3E}">
        <p14:creationId xmlns:p14="http://schemas.microsoft.com/office/powerpoint/2010/main" val="15110539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If a taxpayer’s AGI exceeds a certain amount, the credit begins to phase out and can completely phase out above certain AGI levels.  Certain types of income, mostly unearned income, that is in excess of $3,500 may also make the taxpayer ineligible for the credit.</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41</a:t>
            </a:fld>
            <a:endParaRPr lang="en-US" dirty="0"/>
          </a:p>
        </p:txBody>
      </p:sp>
    </p:spTree>
    <p:extLst>
      <p:ext uri="{BB962C8B-B14F-4D97-AF65-F5344CB8AC3E}">
        <p14:creationId xmlns:p14="http://schemas.microsoft.com/office/powerpoint/2010/main" val="2869205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credit is based on the amount of qualifying expenses incurred multiplied by a percentage.  The percentage ranges from 20% to a maximum of 35% and is dependent on the taxpayer’s AGI.  The amount of qualifying expenses is also limited to $3,000 for one child and $6,000 for two or more children.</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4</a:t>
            </a:fld>
            <a:endParaRPr lang="en-US" dirty="0"/>
          </a:p>
        </p:txBody>
      </p:sp>
    </p:spTree>
    <p:extLst>
      <p:ext uri="{BB962C8B-B14F-4D97-AF65-F5344CB8AC3E}">
        <p14:creationId xmlns:p14="http://schemas.microsoft.com/office/powerpoint/2010/main" val="3800142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qualifying expense amount is also limited by the amount of earned income of either the taxpayer or the spouse, whichever is smaller. In case of a spouse incapable of working or a spouse that is a full-time student, the non-working spouse is treated as having earned $250 per month with one qualifying person or $500 per month with two or more qualifying persons.  </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5</a:t>
            </a:fld>
            <a:endParaRPr lang="en-US" dirty="0"/>
          </a:p>
        </p:txBody>
      </p:sp>
    </p:spTree>
    <p:extLst>
      <p:ext uri="{BB962C8B-B14F-4D97-AF65-F5344CB8AC3E}">
        <p14:creationId xmlns:p14="http://schemas.microsoft.com/office/powerpoint/2010/main" val="208279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7</a:t>
            </a:fld>
            <a:endParaRPr lang="en-US" dirty="0"/>
          </a:p>
        </p:txBody>
      </p:sp>
    </p:spTree>
    <p:extLst>
      <p:ext uri="{BB962C8B-B14F-4D97-AF65-F5344CB8AC3E}">
        <p14:creationId xmlns:p14="http://schemas.microsoft.com/office/powerpoint/2010/main" val="3171255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Credit for the elderly or the disabled:  This credit is available for taxpayers over 65 years of age or permanently and totally disabled.  The credit is equal to 15% of allowable base amounts.  However, the base amount is first reduced by certain amounts of social security benefits and excess AGI.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10</a:t>
            </a:fld>
            <a:endParaRPr lang="en-US" dirty="0"/>
          </a:p>
        </p:txBody>
      </p:sp>
    </p:spTree>
    <p:extLst>
      <p:ext uri="{BB962C8B-B14F-4D97-AF65-F5344CB8AC3E}">
        <p14:creationId xmlns:p14="http://schemas.microsoft.com/office/powerpoint/2010/main" val="2707327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allowable base amounts used to calculate the credit for the elderly or the disabled is as follows:</a:t>
            </a:r>
          </a:p>
          <a:p>
            <a:pPr eaLnBrk="1" hangingPunct="1">
              <a:buFont typeface="Wingdings" pitchFamily="2" charset="2"/>
              <a:buChar char="§"/>
            </a:pPr>
            <a:r>
              <a:rPr lang="en-US" altLang="en-US" dirty="0"/>
              <a:t>$5,000 for single taxpayers (or only one spouse qualifies)</a:t>
            </a:r>
          </a:p>
          <a:p>
            <a:pPr eaLnBrk="1" hangingPunct="1">
              <a:buFont typeface="Wingdings" pitchFamily="2" charset="2"/>
              <a:buChar char="§"/>
            </a:pPr>
            <a:r>
              <a:rPr lang="en-US" altLang="en-US" dirty="0"/>
              <a:t>$7,500 for joint returns when both spouses qualify</a:t>
            </a:r>
          </a:p>
          <a:p>
            <a:pPr eaLnBrk="1" hangingPunct="1">
              <a:buFont typeface="Wingdings" pitchFamily="2" charset="2"/>
              <a:buChar char="§"/>
            </a:pPr>
            <a:r>
              <a:rPr lang="en-US" altLang="en-US" dirty="0"/>
              <a:t>$3,750 for married person filing separately</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11</a:t>
            </a:fld>
            <a:endParaRPr lang="en-US" dirty="0"/>
          </a:p>
        </p:txBody>
      </p:sp>
    </p:spTree>
    <p:extLst>
      <p:ext uri="{BB962C8B-B14F-4D97-AF65-F5344CB8AC3E}">
        <p14:creationId xmlns:p14="http://schemas.microsoft.com/office/powerpoint/2010/main" val="3197193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Education Credits:  There are two education credits available;  The American opportunity</a:t>
            </a:r>
            <a:r>
              <a:rPr lang="en-US" altLang="en-US" baseline="0" dirty="0"/>
              <a:t> tax credit (also known as the </a:t>
            </a:r>
            <a:r>
              <a:rPr lang="en-US" altLang="en-US" dirty="0"/>
              <a:t>Hope scholarship credit) and the Lifetime learning credit.  Both credits allow the use of qualifying educational expenses paid or incurred for the taxpayer, spouse or dependent.</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14</a:t>
            </a:fld>
            <a:endParaRPr lang="en-US" dirty="0"/>
          </a:p>
        </p:txBody>
      </p:sp>
    </p:spTree>
    <p:extLst>
      <p:ext uri="{BB962C8B-B14F-4D97-AF65-F5344CB8AC3E}">
        <p14:creationId xmlns:p14="http://schemas.microsoft.com/office/powerpoint/2010/main" val="1672169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Qualifying expenses are amounts paid for tuition, fees, and other related expenses to an eligible educational institution.  The expenses do not include amounts paid for room and board or books.</a:t>
            </a:r>
          </a:p>
          <a:p>
            <a:pPr eaLnBrk="1" hangingPunct="1"/>
            <a:r>
              <a:rPr lang="en-US" altLang="en-US" dirty="0"/>
              <a:t>An eligible institution is a postsecondary education institution that is eligible to participate in a student aid program administered by the US </a:t>
            </a:r>
            <a:r>
              <a:rPr lang="en-US" altLang="en-US" dirty="0" err="1"/>
              <a:t>Dept</a:t>
            </a:r>
            <a:r>
              <a:rPr lang="en-US" altLang="en-US" dirty="0"/>
              <a:t> of Education.</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15</a:t>
            </a:fld>
            <a:endParaRPr lang="en-US" dirty="0"/>
          </a:p>
        </p:txBody>
      </p:sp>
    </p:spTree>
    <p:extLst>
      <p:ext uri="{BB962C8B-B14F-4D97-AF65-F5344CB8AC3E}">
        <p14:creationId xmlns:p14="http://schemas.microsoft.com/office/powerpoint/2010/main" val="3446903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a:xfrm>
            <a:off x="45720" y="27709"/>
            <a:ext cx="9052560" cy="1039091"/>
          </a:xfrm>
        </p:spPr>
        <p:txBody>
          <a:bodyPr>
            <a:normAutofit/>
          </a:bodyPr>
          <a:lstStyle>
            <a:lvl1pPr algn="ctr">
              <a:defRPr sz="3600">
                <a:latin typeface="Verdana" pitchFamily="34" charset="0"/>
                <a:ea typeface="Verdana" pitchFamily="34" charset="0"/>
                <a:cs typeface="Verdana" pitchFamily="34" charset="0"/>
              </a:defRPr>
            </a:lvl1pPr>
          </a:lstStyle>
          <a:p>
            <a:r>
              <a:rPr lang="en-US" dirty="0"/>
              <a:t>Click to edit Master title style</a:t>
            </a:r>
          </a:p>
        </p:txBody>
      </p:sp>
      <p:sp>
        <p:nvSpPr>
          <p:cNvPr id="3" name="Content Placeholder 2"/>
          <p:cNvSpPr>
            <a:spLocks noGrp="1"/>
          </p:cNvSpPr>
          <p:nvPr>
            <p:ph idx="1"/>
          </p:nvPr>
        </p:nvSpPr>
        <p:spPr>
          <a:xfrm>
            <a:off x="330016" y="1371600"/>
            <a:ext cx="8432984" cy="2819400"/>
          </a:xfrm>
        </p:spPr>
        <p:txBody>
          <a:bodyPr/>
          <a:lstStyle>
            <a:lvl1pPr>
              <a:buClrTx/>
              <a:buSzPct val="100000"/>
              <a:defRPr/>
            </a:lvl1pPr>
            <a:lvl2pPr>
              <a:buClrTx/>
              <a:defRPr/>
            </a:lvl2pPr>
            <a:lvl3pPr marL="1143000" indent="-228600">
              <a:buClrTx/>
              <a:buFont typeface="Wingdings" pitchFamily="2" charset="2"/>
              <a:buChar char="§"/>
              <a:defRPr/>
            </a:lvl3pPr>
            <a:lvl4pPr marL="1600200" indent="-228600">
              <a:buClrTx/>
              <a:buFont typeface="Courier New" pitchFamily="49" charset="0"/>
              <a:buChar char="o"/>
              <a:defRPr/>
            </a:lvl4pPr>
            <a:lvl5pPr>
              <a:buClrTx/>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quarter" idx="10"/>
          </p:nvPr>
        </p:nvSpPr>
        <p:spPr>
          <a:xfrm>
            <a:off x="381000" y="4648200"/>
            <a:ext cx="8610600" cy="1295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4940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Figure + Caption Layout">
    <p:bg>
      <p:bgPr>
        <a:pattFill prst="pct5">
          <a:fgClr>
            <a:schemeClr val="bg1"/>
          </a:fgClr>
          <a:bgClr>
            <a:schemeClr val="bg1"/>
          </a:bgClr>
        </a:patt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519169" y="357626"/>
            <a:ext cx="8032638" cy="1004011"/>
          </a:xfrm>
        </p:spPr>
        <p:txBody>
          <a:bodyPr>
            <a:normAutofit/>
          </a:bodyPr>
          <a:lstStyle>
            <a:lvl1pPr algn="ctr">
              <a:defRPr sz="3600" b="0">
                <a:solidFill>
                  <a:schemeClr val="tx1"/>
                </a:solidFill>
              </a:defRPr>
            </a:lvl1pPr>
          </a:lstStyle>
          <a:p>
            <a:r>
              <a:rPr lang="en-US" dirty="0"/>
              <a:t>Click to edit Master title style</a:t>
            </a:r>
          </a:p>
        </p:txBody>
      </p:sp>
      <p:sp>
        <p:nvSpPr>
          <p:cNvPr id="3" name="Picture Placeholder 2"/>
          <p:cNvSpPr>
            <a:spLocks noGrp="1"/>
          </p:cNvSpPr>
          <p:nvPr>
            <p:ph type="pic" sz="quarter" idx="10"/>
          </p:nvPr>
        </p:nvSpPr>
        <p:spPr>
          <a:xfrm>
            <a:off x="1143000" y="1752600"/>
            <a:ext cx="6997700" cy="3429000"/>
          </a:xfrm>
        </p:spPr>
        <p:txBody>
          <a:bodyPr/>
          <a:lstStyle/>
          <a:p>
            <a:r>
              <a:rPr lang="en-US" dirty="0"/>
              <a:t>Click icon to add picture</a:t>
            </a:r>
          </a:p>
        </p:txBody>
      </p:sp>
      <p:sp>
        <p:nvSpPr>
          <p:cNvPr id="11" name="Text Placeholder 3"/>
          <p:cNvSpPr>
            <a:spLocks noGrp="1"/>
          </p:cNvSpPr>
          <p:nvPr>
            <p:ph type="body" sz="half" idx="2"/>
          </p:nvPr>
        </p:nvSpPr>
        <p:spPr>
          <a:xfrm>
            <a:off x="519169" y="5486400"/>
            <a:ext cx="8032638" cy="6651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9-</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3232471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F77F797-88E2-4AB7-A8AA-EB1B201D197C}"/>
              </a:ext>
            </a:extLst>
          </p:cNvPr>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13655792"/>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9-</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51809251"/>
      </p:ext>
    </p:extLst>
  </p:cSld>
  <p:clrMap bg1="lt1" tx1="dk1" bg2="lt2" tx2="dk2" accent1="accent1" accent2="accent2" accent3="accent3" accent4="accent4" accent5="accent5" accent6="accent6" hlink="hlink" folHlink="folHlink"/>
  <p:sldLayoutIdLst>
    <p:sldLayoutId id="2147483817" r:id="rId1"/>
    <p:sldLayoutId id="2147483818" r:id="rId2"/>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9-</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92949973"/>
      </p:ext>
    </p:extLst>
  </p:cSld>
  <p:clrMap bg1="lt1" tx1="dk1" bg2="lt2" tx2="dk2" accent1="accent1" accent2="accent2" accent3="accent3" accent4="accent4" accent5="accent5" accent6="accent6" hlink="hlink" folHlink="folHlink"/>
  <p:sldLayoutIdLst>
    <p:sldLayoutId id="2147483821" r:id="rId1"/>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3.wmf"/><Relationship Id="rId4" Type="http://schemas.openxmlformats.org/officeDocument/2006/relationships/oleObject" Target="../embeddings/oleObject2.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ubtitle 4"/>
          <p:cNvSpPr>
            <a:spLocks noGrp="1"/>
          </p:cNvSpPr>
          <p:nvPr>
            <p:ph type="body" sz="quarter" idx="14"/>
          </p:nvPr>
        </p:nvSpPr>
        <p:spPr>
          <a:xfrm>
            <a:off x="4648200" y="533400"/>
            <a:ext cx="4495800" cy="4038600"/>
          </a:xfrm>
        </p:spPr>
        <p:txBody>
          <a:bodyPr anchor="ctr"/>
          <a:lstStyle/>
          <a:p>
            <a:pPr algn="ctr"/>
            <a:r>
              <a:rPr lang="en-US" altLang="en-US" b="1" dirty="0"/>
              <a:t>Chapter 9</a:t>
            </a:r>
          </a:p>
          <a:p>
            <a:pPr algn="ctr"/>
            <a:endParaRPr lang="en-US" altLang="en-US" dirty="0"/>
          </a:p>
          <a:p>
            <a:pPr algn="ctr"/>
            <a:r>
              <a:rPr lang="en-US" altLang="en-US" sz="3000" dirty="0"/>
              <a:t>Tax Credits </a:t>
            </a:r>
          </a:p>
          <a:p>
            <a:pPr algn="ctr"/>
            <a:r>
              <a:rPr lang="en-US" altLang="en-US" sz="3000" dirty="0"/>
              <a:t>(Schedule 3, Lines 48 through 54, and Schedule 5, Lines 70  through 74)</a:t>
            </a:r>
            <a:endParaRPr lang="en-US" altLang="en-US" sz="3000" b="1" dirty="0"/>
          </a:p>
        </p:txBody>
      </p:sp>
      <p:sp>
        <p:nvSpPr>
          <p:cNvPr id="13"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E17EDD8B-1B0E-4AAC-AC18-E6C281F7D790}"/>
              </a:ext>
            </a:extLst>
          </p:cNvPr>
          <p:cNvPicPr>
            <a:picLocks noChangeAspect="1"/>
          </p:cNvPicPr>
          <p:nvPr/>
        </p:nvPicPr>
        <p:blipFill>
          <a:blip r:embed="rId2"/>
          <a:stretch>
            <a:fillRect/>
          </a:stretch>
        </p:blipFill>
        <p:spPr>
          <a:xfrm>
            <a:off x="242887" y="304800"/>
            <a:ext cx="4481513" cy="5772796"/>
          </a:xfrm>
          <a:prstGeom prst="rect">
            <a:avLst/>
          </a:prstGeom>
        </p:spPr>
      </p:pic>
    </p:spTree>
    <p:extLst>
      <p:ext uri="{BB962C8B-B14F-4D97-AF65-F5344CB8AC3E}">
        <p14:creationId xmlns:p14="http://schemas.microsoft.com/office/powerpoint/2010/main" val="2341276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#2:</a:t>
            </a:r>
            <a:br>
              <a:rPr lang="en-US" dirty="0"/>
            </a:br>
            <a:r>
              <a:rPr lang="en-US" altLang="en-US" dirty="0"/>
              <a:t>Credit for the Elderly or the Disabled</a:t>
            </a:r>
            <a:endParaRPr lang="en-US" dirty="0"/>
          </a:p>
        </p:txBody>
      </p:sp>
      <p:sp>
        <p:nvSpPr>
          <p:cNvPr id="3" name="Content Placeholder 2"/>
          <p:cNvSpPr>
            <a:spLocks noGrp="1"/>
          </p:cNvSpPr>
          <p:nvPr>
            <p:ph idx="1"/>
          </p:nvPr>
        </p:nvSpPr>
        <p:spPr>
          <a:xfrm>
            <a:off x="330016" y="1447800"/>
            <a:ext cx="8432984" cy="3124200"/>
          </a:xfrm>
        </p:spPr>
        <p:txBody>
          <a:bodyPr>
            <a:noAutofit/>
          </a:bodyPr>
          <a:lstStyle/>
          <a:p>
            <a:pPr marL="457200" indent="-457200"/>
            <a:r>
              <a:rPr lang="en-US" altLang="en-US" sz="2600" dirty="0"/>
              <a:t>Credit is available for taxpayers over 65 years of age or permanently and totally disabled.</a:t>
            </a:r>
          </a:p>
          <a:p>
            <a:pPr marL="457200" indent="-457200"/>
            <a:r>
              <a:rPr lang="en-US" altLang="en-US" sz="2600" dirty="0"/>
              <a:t>Credit is equal to 15% of allowable base amounts (depending on the filing status &amp; number of qualifying persons).</a:t>
            </a:r>
          </a:p>
        </p:txBody>
      </p:sp>
      <p:sp>
        <p:nvSpPr>
          <p:cNvPr id="5" name="Text Placeholder 3">
            <a:extLst>
              <a:ext uri="{FF2B5EF4-FFF2-40B4-BE49-F238E27FC236}">
                <a16:creationId xmlns:a16="http://schemas.microsoft.com/office/drawing/2014/main" id="{88D1DC6F-0F25-45C2-9C14-596351175C61}"/>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B24C0DB-A3B2-4BFD-B72B-ABBE1108F9A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728749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934"/>
            <a:ext cx="9144000" cy="1216266"/>
          </a:xfrm>
        </p:spPr>
        <p:txBody>
          <a:bodyPr>
            <a:normAutofit/>
          </a:bodyPr>
          <a:lstStyle/>
          <a:p>
            <a:r>
              <a:rPr lang="en-US" dirty="0"/>
              <a:t>Learning Objective #2:</a:t>
            </a:r>
            <a:br>
              <a:rPr lang="en-US" dirty="0"/>
            </a:br>
            <a:r>
              <a:rPr lang="en-US" altLang="en-US" dirty="0"/>
              <a:t>Credit for the Elderly or the Disabled</a:t>
            </a:r>
            <a:endParaRPr lang="en-US" dirty="0"/>
          </a:p>
        </p:txBody>
      </p:sp>
      <p:sp>
        <p:nvSpPr>
          <p:cNvPr id="3" name="Content Placeholder 2"/>
          <p:cNvSpPr>
            <a:spLocks noGrp="1"/>
          </p:cNvSpPr>
          <p:nvPr>
            <p:ph idx="1"/>
          </p:nvPr>
        </p:nvSpPr>
        <p:spPr>
          <a:xfrm>
            <a:off x="330016" y="1460739"/>
            <a:ext cx="8432984" cy="4863861"/>
          </a:xfrm>
        </p:spPr>
        <p:txBody>
          <a:bodyPr>
            <a:noAutofit/>
          </a:bodyPr>
          <a:lstStyle/>
          <a:p>
            <a:pPr marL="457200" indent="-457200"/>
            <a:r>
              <a:rPr lang="en-US" altLang="en-US" sz="2400" b="1" i="1" dirty="0"/>
              <a:t>The allowable base amounts are as follows:</a:t>
            </a:r>
            <a:endParaRPr lang="en-US" altLang="en-US" sz="2400" i="1" dirty="0"/>
          </a:p>
          <a:p>
            <a:pPr marL="914400" lvl="1" indent="-457200">
              <a:buFont typeface="Verdana" panose="020B0604030504040204" pitchFamily="34" charset="0"/>
              <a:buChar char="–"/>
            </a:pPr>
            <a:r>
              <a:rPr lang="en-US" altLang="en-US" sz="2200" dirty="0"/>
              <a:t>$ 5,000 for single taxpayers (or only one spouse qualifies);</a:t>
            </a:r>
          </a:p>
          <a:p>
            <a:pPr marL="914400" lvl="1" indent="-457200">
              <a:buFont typeface="Verdana" panose="020B0604030504040204" pitchFamily="34" charset="0"/>
              <a:buChar char="–"/>
            </a:pPr>
            <a:r>
              <a:rPr lang="en-US" altLang="en-US" sz="2200" dirty="0"/>
              <a:t>$ 7,500 for joint returns when both spouses qualify;</a:t>
            </a:r>
          </a:p>
          <a:p>
            <a:pPr marL="914400" lvl="1" indent="-457200">
              <a:buFont typeface="Verdana" panose="020B0604030504040204" pitchFamily="34" charset="0"/>
              <a:buChar char="–"/>
            </a:pPr>
            <a:r>
              <a:rPr lang="en-US" altLang="en-US" sz="2200" dirty="0"/>
              <a:t>$ 3,750 for married person filing separately.</a:t>
            </a:r>
          </a:p>
          <a:p>
            <a:pPr marL="457200" indent="-457200"/>
            <a:r>
              <a:rPr lang="en-US" altLang="en-US" sz="2400" dirty="0"/>
              <a:t>However, the base amounts must be further reduced by (a) the amount of nontaxable social security and, (b) one-half of the amount that AGI exceeds the allowable base amounts (different from above).  [$7,500 for single, $10,000 for joint filers and $5,000 for married filing separately]. </a:t>
            </a:r>
          </a:p>
        </p:txBody>
      </p:sp>
      <p:sp>
        <p:nvSpPr>
          <p:cNvPr id="5" name="Text Placeholder 3">
            <a:extLst>
              <a:ext uri="{FF2B5EF4-FFF2-40B4-BE49-F238E27FC236}">
                <a16:creationId xmlns:a16="http://schemas.microsoft.com/office/drawing/2014/main" id="{81811D87-2038-41BC-8FA4-95578A1A117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24E95E5-B01C-4E8F-9236-47500E26C11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53517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altLang="en-US" dirty="0"/>
              <a:t>Credit for the Elderly or the Disabled Example</a:t>
            </a:r>
            <a:endParaRPr lang="en-US" dirty="0"/>
          </a:p>
        </p:txBody>
      </p:sp>
      <p:sp>
        <p:nvSpPr>
          <p:cNvPr id="3" name="Content Placeholder 2"/>
          <p:cNvSpPr>
            <a:spLocks noGrp="1"/>
          </p:cNvSpPr>
          <p:nvPr>
            <p:ph idx="1"/>
          </p:nvPr>
        </p:nvSpPr>
        <p:spPr>
          <a:xfrm>
            <a:off x="330016" y="1447801"/>
            <a:ext cx="8432984" cy="1676399"/>
          </a:xfrm>
        </p:spPr>
        <p:txBody>
          <a:bodyPr>
            <a:noAutofit/>
          </a:bodyPr>
          <a:lstStyle/>
          <a:p>
            <a:pPr marL="457200" indent="-457200"/>
            <a:r>
              <a:rPr lang="en-US" altLang="en-US" sz="2400" dirty="0"/>
              <a:t>Joe and Sue are married &amp; file a joint return and are 70 and 60 years old, respectively. They have AGI of $ 12,000 and received nontaxable social security benefits of $ 1,500.</a:t>
            </a:r>
          </a:p>
        </p:txBody>
      </p:sp>
      <p:graphicFrame>
        <p:nvGraphicFramePr>
          <p:cNvPr id="4" name="Table 3" descr="Table.&#10;Base amount $5,000 &#10;Less: social security ($1,500)&#10;½ of AGI over $ 10,000: ($1,000)&#10;Allowable Base Amount $2,500 &#10;Credit $375&#10;" title="Credit for the Elderly or the disabled"/>
          <p:cNvGraphicFramePr>
            <a:graphicFrameLocks noGrp="1"/>
          </p:cNvGraphicFramePr>
          <p:nvPr>
            <p:extLst>
              <p:ext uri="{D42A27DB-BD31-4B8C-83A1-F6EECF244321}">
                <p14:modId xmlns:p14="http://schemas.microsoft.com/office/powerpoint/2010/main" val="3601661491"/>
              </p:ext>
            </p:extLst>
          </p:nvPr>
        </p:nvGraphicFramePr>
        <p:xfrm>
          <a:off x="1828800" y="3429000"/>
          <a:ext cx="5410200" cy="2712720"/>
        </p:xfrm>
        <a:graphic>
          <a:graphicData uri="http://schemas.openxmlformats.org/drawingml/2006/table">
            <a:tbl>
              <a:tblPr firstRow="1" bandRow="1">
                <a:tableStyleId>{5940675A-B579-460E-94D1-54222C63F5DA}</a:tableStyleId>
              </a:tblPr>
              <a:tblGrid>
                <a:gridCol w="3803245">
                  <a:extLst>
                    <a:ext uri="{9D8B030D-6E8A-4147-A177-3AD203B41FA5}">
                      <a16:colId xmlns:a16="http://schemas.microsoft.com/office/drawing/2014/main" val="20000"/>
                    </a:ext>
                  </a:extLst>
                </a:gridCol>
                <a:gridCol w="1606955">
                  <a:extLst>
                    <a:ext uri="{9D8B030D-6E8A-4147-A177-3AD203B41FA5}">
                      <a16:colId xmlns:a16="http://schemas.microsoft.com/office/drawing/2014/main" val="20001"/>
                    </a:ext>
                  </a:extLst>
                </a:gridCol>
              </a:tblGrid>
              <a:tr h="518160">
                <a:tc>
                  <a:txBody>
                    <a:bodyPr/>
                    <a:lstStyle/>
                    <a:p>
                      <a:r>
                        <a:rPr lang="en-US" altLang="en-US" sz="1800" dirty="0">
                          <a:latin typeface="Verdana" pitchFamily="34" charset="0"/>
                          <a:ea typeface="Verdana" pitchFamily="34" charset="0"/>
                          <a:cs typeface="Verdana" pitchFamily="34" charset="0"/>
                        </a:rPr>
                        <a:t>Base amount</a:t>
                      </a:r>
                      <a:endParaRPr lang="en-US" sz="18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800" dirty="0">
                          <a:latin typeface="Verdana" pitchFamily="34" charset="0"/>
                          <a:ea typeface="Verdana" pitchFamily="34" charset="0"/>
                          <a:cs typeface="Verdana" pitchFamily="34" charset="0"/>
                        </a:rPr>
                        <a:t> $ 5,000</a:t>
                      </a:r>
                    </a:p>
                  </a:txBody>
                  <a:tcPr anchor="ctr"/>
                </a:tc>
                <a:extLst>
                  <a:ext uri="{0D108BD9-81ED-4DB2-BD59-A6C34878D82A}">
                    <a16:rowId xmlns:a16="http://schemas.microsoft.com/office/drawing/2014/main" val="10000"/>
                  </a:ext>
                </a:extLst>
              </a:tr>
              <a:tr h="518160">
                <a:tc>
                  <a:txBody>
                    <a:bodyPr/>
                    <a:lstStyle/>
                    <a:p>
                      <a:r>
                        <a:rPr lang="en-US" altLang="en-US" sz="1800" dirty="0">
                          <a:latin typeface="Verdana" pitchFamily="34" charset="0"/>
                          <a:ea typeface="Verdana" pitchFamily="34" charset="0"/>
                          <a:cs typeface="Verdana" pitchFamily="34" charset="0"/>
                        </a:rPr>
                        <a:t>Less: nontaxable social security</a:t>
                      </a:r>
                      <a:endParaRPr lang="en-US" sz="18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800" dirty="0">
                          <a:latin typeface="Verdana" pitchFamily="34" charset="0"/>
                          <a:ea typeface="Verdana" pitchFamily="34" charset="0"/>
                          <a:cs typeface="Verdana" pitchFamily="34" charset="0"/>
                        </a:rPr>
                        <a:t>($ 1,500)</a:t>
                      </a:r>
                    </a:p>
                  </a:txBody>
                  <a:tcPr anchor="ctr"/>
                </a:tc>
                <a:extLst>
                  <a:ext uri="{0D108BD9-81ED-4DB2-BD59-A6C34878D82A}">
                    <a16:rowId xmlns:a16="http://schemas.microsoft.com/office/drawing/2014/main" val="10001"/>
                  </a:ext>
                </a:extLst>
              </a:tr>
              <a:tr h="518160">
                <a:tc>
                  <a:txBody>
                    <a:bodyPr/>
                    <a:lstStyle/>
                    <a:p>
                      <a:r>
                        <a:rPr lang="en-US" altLang="en-US" sz="1800" u="none" dirty="0">
                          <a:latin typeface="Verdana" pitchFamily="34" charset="0"/>
                          <a:ea typeface="Verdana" pitchFamily="34" charset="0"/>
                          <a:cs typeface="Verdana" pitchFamily="34" charset="0"/>
                        </a:rPr>
                        <a:t>½ of AGI over $ 10,000</a:t>
                      </a:r>
                      <a:endParaRPr lang="en-US" sz="1800" u="none" dirty="0">
                        <a:latin typeface="Verdana" pitchFamily="34" charset="0"/>
                        <a:ea typeface="Verdana" pitchFamily="34" charset="0"/>
                        <a:cs typeface="Verdana" pitchFamily="34" charset="0"/>
                      </a:endParaRPr>
                    </a:p>
                  </a:txBody>
                  <a:tcPr anchor="ctr"/>
                </a:tc>
                <a:tc>
                  <a:txBody>
                    <a:bodyPr/>
                    <a:lstStyle/>
                    <a:p>
                      <a:pPr marL="0" marR="0" lvl="2" indent="0" algn="r" defTabSz="914400" rtl="0" eaLnBrk="1" fontAlgn="auto" latinLnBrk="0" hangingPunct="1">
                        <a:lnSpc>
                          <a:spcPct val="100000"/>
                        </a:lnSpc>
                        <a:spcBef>
                          <a:spcPts val="0"/>
                        </a:spcBef>
                        <a:spcAft>
                          <a:spcPts val="0"/>
                        </a:spcAft>
                        <a:buClrTx/>
                        <a:buSzTx/>
                        <a:buFontTx/>
                        <a:buNone/>
                        <a:tabLst/>
                        <a:defRPr/>
                      </a:pPr>
                      <a:r>
                        <a:rPr lang="en-US" altLang="en-US" sz="1800" u="none" dirty="0">
                          <a:latin typeface="Verdana" pitchFamily="34" charset="0"/>
                          <a:ea typeface="Verdana" pitchFamily="34" charset="0"/>
                          <a:cs typeface="Verdana" pitchFamily="34" charset="0"/>
                        </a:rPr>
                        <a:t>($ 1,000)</a:t>
                      </a:r>
                    </a:p>
                  </a:txBody>
                  <a:tcPr anchor="ctr"/>
                </a:tc>
                <a:extLst>
                  <a:ext uri="{0D108BD9-81ED-4DB2-BD59-A6C34878D82A}">
                    <a16:rowId xmlns:a16="http://schemas.microsoft.com/office/drawing/2014/main" val="10002"/>
                  </a:ext>
                </a:extLst>
              </a:tr>
              <a:tr h="518160">
                <a:tc>
                  <a:txBody>
                    <a:bodyPr/>
                    <a:lstStyle/>
                    <a:p>
                      <a:r>
                        <a:rPr lang="en-US" altLang="en-US" sz="1800" dirty="0">
                          <a:latin typeface="Verdana" pitchFamily="34" charset="0"/>
                          <a:ea typeface="Verdana" pitchFamily="34" charset="0"/>
                          <a:cs typeface="Verdana" pitchFamily="34" charset="0"/>
                        </a:rPr>
                        <a:t>Allowable Base Amount </a:t>
                      </a:r>
                      <a:endParaRPr lang="en-US" sz="1800" dirty="0">
                        <a:latin typeface="Verdana" pitchFamily="34" charset="0"/>
                        <a:ea typeface="Verdana" pitchFamily="34" charset="0"/>
                        <a:cs typeface="Verdana" pitchFamily="34" charset="0"/>
                      </a:endParaRPr>
                    </a:p>
                  </a:txBody>
                  <a:tcPr anchor="ctr"/>
                </a:tc>
                <a:tc>
                  <a:txBody>
                    <a:bodyPr/>
                    <a:lstStyle/>
                    <a:p>
                      <a:pPr marL="0" marR="0" lvl="2" indent="0" algn="r" defTabSz="914400" rtl="0" eaLnBrk="1" fontAlgn="auto" latinLnBrk="0" hangingPunct="1">
                        <a:lnSpc>
                          <a:spcPct val="100000"/>
                        </a:lnSpc>
                        <a:spcBef>
                          <a:spcPts val="0"/>
                        </a:spcBef>
                        <a:spcAft>
                          <a:spcPts val="0"/>
                        </a:spcAft>
                        <a:buClrTx/>
                        <a:buSzTx/>
                        <a:buFontTx/>
                        <a:buNone/>
                        <a:tabLst/>
                        <a:defRPr/>
                      </a:pPr>
                      <a:r>
                        <a:rPr lang="en-US" altLang="en-US" sz="1800" dirty="0">
                          <a:latin typeface="Verdana" pitchFamily="34" charset="0"/>
                          <a:ea typeface="Verdana" pitchFamily="34" charset="0"/>
                          <a:cs typeface="Verdana" pitchFamily="34" charset="0"/>
                        </a:rPr>
                        <a:t>$ 2,500</a:t>
                      </a:r>
                    </a:p>
                  </a:txBody>
                  <a:tcPr anchor="ctr"/>
                </a:tc>
                <a:extLst>
                  <a:ext uri="{0D108BD9-81ED-4DB2-BD59-A6C34878D82A}">
                    <a16:rowId xmlns:a16="http://schemas.microsoft.com/office/drawing/2014/main" val="10003"/>
                  </a:ext>
                </a:extLst>
              </a:tr>
              <a:tr h="518160">
                <a:tc>
                  <a:txBody>
                    <a:bodyPr/>
                    <a:lstStyle/>
                    <a:p>
                      <a:r>
                        <a:rPr lang="en-US" altLang="en-US" sz="1800" b="1" dirty="0">
                          <a:latin typeface="Verdana" pitchFamily="34" charset="0"/>
                          <a:ea typeface="Verdana" pitchFamily="34" charset="0"/>
                          <a:cs typeface="Verdana" pitchFamily="34" charset="0"/>
                        </a:rPr>
                        <a:t>Credit </a:t>
                      </a:r>
                      <a:endParaRPr lang="en-US" sz="1800" b="1" dirty="0">
                        <a:latin typeface="Verdana" pitchFamily="34" charset="0"/>
                        <a:ea typeface="Verdana" pitchFamily="34" charset="0"/>
                        <a:cs typeface="Verdana" pitchFamily="34" charset="0"/>
                      </a:endParaRPr>
                    </a:p>
                  </a:txBody>
                  <a:tcPr anchor="ctr"/>
                </a:tc>
                <a:tc>
                  <a:txBody>
                    <a:bodyPr/>
                    <a:lstStyle/>
                    <a:p>
                      <a:pPr marL="0" marR="0" lvl="2" indent="0" algn="r" defTabSz="914400" rtl="0" eaLnBrk="1" fontAlgn="auto" latinLnBrk="0" hangingPunct="1">
                        <a:lnSpc>
                          <a:spcPct val="100000"/>
                        </a:lnSpc>
                        <a:spcBef>
                          <a:spcPts val="0"/>
                        </a:spcBef>
                        <a:spcAft>
                          <a:spcPts val="0"/>
                        </a:spcAft>
                        <a:buClrTx/>
                        <a:buSzTx/>
                        <a:buFontTx/>
                        <a:buNone/>
                        <a:tabLst/>
                        <a:defRPr/>
                      </a:pPr>
                      <a:r>
                        <a:rPr lang="en-US" altLang="en-US" sz="1800" b="1" u="none" dirty="0">
                          <a:latin typeface="Verdana" pitchFamily="34" charset="0"/>
                          <a:ea typeface="Verdana" pitchFamily="34" charset="0"/>
                          <a:cs typeface="Verdana" pitchFamily="34" charset="0"/>
                        </a:rPr>
                        <a:t>$ 375</a:t>
                      </a:r>
                    </a:p>
                  </a:txBody>
                  <a:tcPr anchor="ctr"/>
                </a:tc>
                <a:extLst>
                  <a:ext uri="{0D108BD9-81ED-4DB2-BD59-A6C34878D82A}">
                    <a16:rowId xmlns:a16="http://schemas.microsoft.com/office/drawing/2014/main" val="10004"/>
                  </a:ext>
                </a:extLst>
              </a:tr>
            </a:tbl>
          </a:graphicData>
        </a:graphic>
      </p:graphicFrame>
      <p:sp>
        <p:nvSpPr>
          <p:cNvPr id="6" name="Text Placeholder 3">
            <a:extLst>
              <a:ext uri="{FF2B5EF4-FFF2-40B4-BE49-F238E27FC236}">
                <a16:creationId xmlns:a16="http://schemas.microsoft.com/office/drawing/2014/main" id="{593DCB46-09F7-49C1-97FF-1CDE3C68F83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197E33A9-6B42-41FC-9AFF-CB599EAB874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632683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54028"/>
            <a:ext cx="8835902" cy="1469972"/>
          </a:xfrm>
        </p:spPr>
        <p:txBody>
          <a:bodyPr>
            <a:noAutofit/>
          </a:bodyPr>
          <a:lstStyle/>
          <a:p>
            <a:r>
              <a:rPr lang="en-US" dirty="0"/>
              <a:t>Learning Objective #2:</a:t>
            </a:r>
            <a:br>
              <a:rPr lang="en-US" dirty="0"/>
            </a:br>
            <a:r>
              <a:rPr lang="en-US" altLang="en-US" dirty="0"/>
              <a:t>Credit for the Elderly or Disabled</a:t>
            </a:r>
            <a:br>
              <a:rPr lang="en-US" altLang="en-US" dirty="0"/>
            </a:br>
            <a:r>
              <a:rPr lang="en-US" altLang="en-US" dirty="0"/>
              <a:t>Concept Check 9-2</a:t>
            </a:r>
            <a:endParaRPr lang="en-US" dirty="0"/>
          </a:p>
        </p:txBody>
      </p:sp>
      <p:sp>
        <p:nvSpPr>
          <p:cNvPr id="3" name="Content Placeholder 2"/>
          <p:cNvSpPr>
            <a:spLocks noGrp="1"/>
          </p:cNvSpPr>
          <p:nvPr>
            <p:ph type="body" sz="half" idx="2"/>
          </p:nvPr>
        </p:nvSpPr>
        <p:spPr>
          <a:xfrm>
            <a:off x="381000" y="1784857"/>
            <a:ext cx="8458200" cy="1948943"/>
          </a:xfrm>
        </p:spPr>
        <p:txBody>
          <a:bodyPr>
            <a:noAutofit/>
          </a:bodyPr>
          <a:lstStyle/>
          <a:p>
            <a:pPr marL="457200" indent="-457200">
              <a:buFont typeface="+mj-lt"/>
              <a:buAutoNum type="arabicPeriod"/>
            </a:pPr>
            <a:r>
              <a:rPr lang="en-US" altLang="en-US" sz="2400" i="1" dirty="0"/>
              <a:t>Vincent and Maria are ages 70 and 67, respectively, and file a joint return.  They have AGI of $21,000 and received $1,000 in non-taxable social security benefits. Calculate Vincent and Maria’s credit for the elderly or the disabled.  </a:t>
            </a:r>
          </a:p>
        </p:txBody>
      </p:sp>
      <p:graphicFrame>
        <p:nvGraphicFramePr>
          <p:cNvPr id="4" name="Table 3" descr="Base amount $7,500 &#10;Less: social security ($1,000)&#10;½ of AGI over $10,000: ($5,500)&#10;Allowable Base Amount $1,000 times 15%&#10;Credit  $150&#10;" title="Learning Objective #2"/>
          <p:cNvGraphicFramePr>
            <a:graphicFrameLocks noGrp="1"/>
          </p:cNvGraphicFramePr>
          <p:nvPr>
            <p:extLst>
              <p:ext uri="{D42A27DB-BD31-4B8C-83A1-F6EECF244321}">
                <p14:modId xmlns:p14="http://schemas.microsoft.com/office/powerpoint/2010/main" val="1331210979"/>
              </p:ext>
            </p:extLst>
          </p:nvPr>
        </p:nvGraphicFramePr>
        <p:xfrm>
          <a:off x="2286000" y="3962400"/>
          <a:ext cx="4572000" cy="2286000"/>
        </p:xfrm>
        <a:graphic>
          <a:graphicData uri="http://schemas.openxmlformats.org/drawingml/2006/table">
            <a:tbl>
              <a:tblPr firstRow="1" bandRow="1">
                <a:tableStyleId>{5940675A-B579-460E-94D1-54222C63F5DA}</a:tableStyleId>
              </a:tblPr>
              <a:tblGrid>
                <a:gridCol w="3070269">
                  <a:extLst>
                    <a:ext uri="{9D8B030D-6E8A-4147-A177-3AD203B41FA5}">
                      <a16:colId xmlns:a16="http://schemas.microsoft.com/office/drawing/2014/main" val="20000"/>
                    </a:ext>
                  </a:extLst>
                </a:gridCol>
                <a:gridCol w="1501731">
                  <a:extLst>
                    <a:ext uri="{9D8B030D-6E8A-4147-A177-3AD203B41FA5}">
                      <a16:colId xmlns:a16="http://schemas.microsoft.com/office/drawing/2014/main" val="20001"/>
                    </a:ext>
                  </a:extLst>
                </a:gridCol>
              </a:tblGrid>
              <a:tr h="381000">
                <a:tc>
                  <a:txBody>
                    <a:bodyPr/>
                    <a:lstStyle/>
                    <a:p>
                      <a:r>
                        <a:rPr lang="en-US" altLang="en-US" sz="1600" dirty="0">
                          <a:latin typeface="Verdana" pitchFamily="34" charset="0"/>
                          <a:ea typeface="Verdana" pitchFamily="34" charset="0"/>
                          <a:cs typeface="Verdana" pitchFamily="34" charset="0"/>
                        </a:rPr>
                        <a:t>Base amount</a:t>
                      </a:r>
                      <a:endParaRPr lang="en-US" sz="1600" dirty="0">
                        <a:latin typeface="Verdana" pitchFamily="34" charset="0"/>
                        <a:ea typeface="Verdana" pitchFamily="34" charset="0"/>
                        <a:cs typeface="Verdana"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600" u="none" dirty="0">
                          <a:latin typeface="Verdana" pitchFamily="34" charset="0"/>
                          <a:ea typeface="Verdana" pitchFamily="34" charset="0"/>
                          <a:cs typeface="Verdana" pitchFamily="34" charset="0"/>
                        </a:rPr>
                        <a:t>  $ 7,500</a:t>
                      </a:r>
                    </a:p>
                  </a:txBody>
                  <a:tcPr/>
                </a:tc>
                <a:extLst>
                  <a:ext uri="{0D108BD9-81ED-4DB2-BD59-A6C34878D82A}">
                    <a16:rowId xmlns:a16="http://schemas.microsoft.com/office/drawing/2014/main" val="10000"/>
                  </a:ext>
                </a:extLst>
              </a:tr>
              <a:tr h="381000">
                <a:tc>
                  <a:txBody>
                    <a:bodyPr/>
                    <a:lstStyle/>
                    <a:p>
                      <a:r>
                        <a:rPr lang="en-US" altLang="en-US" sz="1600" dirty="0">
                          <a:latin typeface="Verdana" pitchFamily="34" charset="0"/>
                          <a:ea typeface="Verdana" pitchFamily="34" charset="0"/>
                          <a:cs typeface="Verdana" pitchFamily="34" charset="0"/>
                        </a:rPr>
                        <a:t>Less: social security</a:t>
                      </a:r>
                      <a:endParaRPr lang="en-US" sz="1600" dirty="0">
                        <a:latin typeface="Verdana" pitchFamily="34" charset="0"/>
                        <a:ea typeface="Verdana" pitchFamily="34" charset="0"/>
                        <a:cs typeface="Verdana" pitchFamily="34" charset="0"/>
                      </a:endParaRPr>
                    </a:p>
                  </a:txBody>
                  <a:tcPr/>
                </a:tc>
                <a:tc>
                  <a:txBody>
                    <a:bodyPr/>
                    <a:lstStyle/>
                    <a:p>
                      <a:pPr marL="0" indent="0" algn="r">
                        <a:buNone/>
                      </a:pPr>
                      <a:r>
                        <a:rPr lang="en-US" altLang="en-US" sz="1600" u="none" dirty="0">
                          <a:latin typeface="Verdana" pitchFamily="34" charset="0"/>
                          <a:ea typeface="Verdana" pitchFamily="34" charset="0"/>
                          <a:cs typeface="Verdana" pitchFamily="34" charset="0"/>
                        </a:rPr>
                        <a:t>($ 1,000)</a:t>
                      </a:r>
                    </a:p>
                  </a:txBody>
                  <a:tcPr/>
                </a:tc>
                <a:extLst>
                  <a:ext uri="{0D108BD9-81ED-4DB2-BD59-A6C34878D82A}">
                    <a16:rowId xmlns:a16="http://schemas.microsoft.com/office/drawing/2014/main" val="10001"/>
                  </a:ext>
                </a:extLst>
              </a:tr>
              <a:tr h="381000">
                <a:tc>
                  <a:txBody>
                    <a:bodyPr/>
                    <a:lstStyle/>
                    <a:p>
                      <a:r>
                        <a:rPr lang="en-US" altLang="en-US" sz="1600" u="none" dirty="0">
                          <a:latin typeface="Verdana" pitchFamily="34" charset="0"/>
                          <a:ea typeface="Verdana" pitchFamily="34" charset="0"/>
                          <a:cs typeface="Verdana" pitchFamily="34" charset="0"/>
                        </a:rPr>
                        <a:t>½ of AGI over $10,000</a:t>
                      </a:r>
                      <a:endParaRPr lang="en-US" sz="1600" u="none" dirty="0">
                        <a:latin typeface="Verdana" pitchFamily="34" charset="0"/>
                        <a:ea typeface="Verdana" pitchFamily="34" charset="0"/>
                        <a:cs typeface="Verdana" pitchFamily="34" charset="0"/>
                      </a:endParaRPr>
                    </a:p>
                  </a:txBody>
                  <a:tcPr/>
                </a:tc>
                <a:tc>
                  <a:txBody>
                    <a:bodyPr/>
                    <a:lstStyle/>
                    <a:p>
                      <a:pPr marL="114300" indent="0" algn="r">
                        <a:buNone/>
                      </a:pPr>
                      <a:r>
                        <a:rPr lang="en-US" altLang="en-US" sz="1600" u="none" dirty="0">
                          <a:latin typeface="Verdana" pitchFamily="34" charset="0"/>
                          <a:ea typeface="Verdana" pitchFamily="34" charset="0"/>
                          <a:cs typeface="Verdana" pitchFamily="34" charset="0"/>
                        </a:rPr>
                        <a:t>($ 5,500)</a:t>
                      </a:r>
                    </a:p>
                  </a:txBody>
                  <a:tcPr/>
                </a:tc>
                <a:extLst>
                  <a:ext uri="{0D108BD9-81ED-4DB2-BD59-A6C34878D82A}">
                    <a16:rowId xmlns:a16="http://schemas.microsoft.com/office/drawing/2014/main" val="10002"/>
                  </a:ext>
                </a:extLst>
              </a:tr>
              <a:tr h="381000">
                <a:tc>
                  <a:txBody>
                    <a:bodyPr/>
                    <a:lstStyle/>
                    <a:p>
                      <a:r>
                        <a:rPr lang="en-US" altLang="en-US" sz="1600" dirty="0">
                          <a:latin typeface="Verdana" pitchFamily="34" charset="0"/>
                          <a:ea typeface="Verdana" pitchFamily="34" charset="0"/>
                          <a:cs typeface="Verdana" pitchFamily="34" charset="0"/>
                        </a:rPr>
                        <a:t>Allowable Base Amount </a:t>
                      </a:r>
                      <a:endParaRPr lang="en-US" sz="1600" dirty="0">
                        <a:latin typeface="Verdana" pitchFamily="34" charset="0"/>
                        <a:ea typeface="Verdana" pitchFamily="34" charset="0"/>
                        <a:cs typeface="Verdana" pitchFamily="34" charset="0"/>
                      </a:endParaRPr>
                    </a:p>
                  </a:txBody>
                  <a:tcPr/>
                </a:tc>
                <a:tc>
                  <a:txBody>
                    <a:bodyPr/>
                    <a:lstStyle/>
                    <a:p>
                      <a:pPr marL="114300" indent="0" algn="r">
                        <a:buNone/>
                      </a:pPr>
                      <a:r>
                        <a:rPr lang="en-US" altLang="en-US" sz="1600" u="none" dirty="0">
                          <a:latin typeface="Verdana" pitchFamily="34" charset="0"/>
                          <a:ea typeface="Verdana" pitchFamily="34" charset="0"/>
                          <a:cs typeface="Verdana" pitchFamily="34" charset="0"/>
                        </a:rPr>
                        <a:t> $ 1,000</a:t>
                      </a:r>
                    </a:p>
                  </a:txBody>
                  <a:tcPr/>
                </a:tc>
                <a:extLst>
                  <a:ext uri="{0D108BD9-81ED-4DB2-BD59-A6C34878D82A}">
                    <a16:rowId xmlns:a16="http://schemas.microsoft.com/office/drawing/2014/main" val="10003"/>
                  </a:ext>
                </a:extLst>
              </a:tr>
              <a:tr h="381000">
                <a:tc>
                  <a:txBody>
                    <a:bodyPr/>
                    <a:lstStyle/>
                    <a:p>
                      <a:endParaRPr lang="en-US" sz="1600" dirty="0">
                        <a:latin typeface="Verdana" pitchFamily="34" charset="0"/>
                        <a:ea typeface="Verdana" pitchFamily="34" charset="0"/>
                        <a:cs typeface="Verdana" pitchFamily="34" charset="0"/>
                      </a:endParaRPr>
                    </a:p>
                  </a:txBody>
                  <a:tcPr/>
                </a:tc>
                <a:tc>
                  <a:txBody>
                    <a:bodyPr/>
                    <a:lstStyle/>
                    <a:p>
                      <a:pPr marL="114300" marR="0" indent="0" algn="r" defTabSz="914400" rtl="0" eaLnBrk="1" fontAlgn="auto" latinLnBrk="0" hangingPunct="1">
                        <a:lnSpc>
                          <a:spcPct val="100000"/>
                        </a:lnSpc>
                        <a:spcBef>
                          <a:spcPts val="0"/>
                        </a:spcBef>
                        <a:spcAft>
                          <a:spcPts val="0"/>
                        </a:spcAft>
                        <a:buClrTx/>
                        <a:buSzTx/>
                        <a:buFontTx/>
                        <a:buNone/>
                        <a:tabLst/>
                        <a:defRPr/>
                      </a:pPr>
                      <a:r>
                        <a:rPr lang="en-US" altLang="en-US" sz="1600" u="none" dirty="0">
                          <a:latin typeface="Verdana" pitchFamily="34" charset="0"/>
                          <a:ea typeface="Verdana" pitchFamily="34" charset="0"/>
                          <a:cs typeface="Verdana" pitchFamily="34" charset="0"/>
                        </a:rPr>
                        <a:t>× 15%</a:t>
                      </a:r>
                    </a:p>
                  </a:txBody>
                  <a:tcPr/>
                </a:tc>
                <a:extLst>
                  <a:ext uri="{0D108BD9-81ED-4DB2-BD59-A6C34878D82A}">
                    <a16:rowId xmlns:a16="http://schemas.microsoft.com/office/drawing/2014/main" val="10004"/>
                  </a:ext>
                </a:extLst>
              </a:tr>
              <a:tr h="381000">
                <a:tc>
                  <a:txBody>
                    <a:bodyPr/>
                    <a:lstStyle/>
                    <a:p>
                      <a:r>
                        <a:rPr lang="en-US" altLang="en-US" sz="1600" b="1" dirty="0">
                          <a:latin typeface="Verdana" pitchFamily="34" charset="0"/>
                          <a:ea typeface="Verdana" pitchFamily="34" charset="0"/>
                          <a:cs typeface="Verdana" pitchFamily="34" charset="0"/>
                        </a:rPr>
                        <a:t>Credit </a:t>
                      </a:r>
                      <a:endParaRPr lang="en-US" sz="1600" b="1" dirty="0">
                        <a:latin typeface="Verdana" pitchFamily="34" charset="0"/>
                        <a:ea typeface="Verdana" pitchFamily="34" charset="0"/>
                        <a:cs typeface="Verdana" pitchFamily="34" charset="0"/>
                      </a:endParaRPr>
                    </a:p>
                  </a:txBody>
                  <a:tcPr/>
                </a:tc>
                <a:tc>
                  <a:txBody>
                    <a:bodyPr/>
                    <a:lstStyle/>
                    <a:p>
                      <a:pPr algn="r">
                        <a:buFontTx/>
                        <a:buNone/>
                      </a:pPr>
                      <a:r>
                        <a:rPr lang="en-US" altLang="en-US" sz="1600" b="1" u="none" dirty="0">
                          <a:latin typeface="Verdana" pitchFamily="34" charset="0"/>
                          <a:ea typeface="Verdana" pitchFamily="34" charset="0"/>
                          <a:cs typeface="Verdana" pitchFamily="34" charset="0"/>
                        </a:rPr>
                        <a:t>$ 150</a:t>
                      </a:r>
                    </a:p>
                  </a:txBody>
                  <a:tcPr/>
                </a:tc>
                <a:extLst>
                  <a:ext uri="{0D108BD9-81ED-4DB2-BD59-A6C34878D82A}">
                    <a16:rowId xmlns:a16="http://schemas.microsoft.com/office/drawing/2014/main" val="10005"/>
                  </a:ext>
                </a:extLst>
              </a:tr>
            </a:tbl>
          </a:graphicData>
        </a:graphic>
      </p:graphicFrame>
      <p:sp>
        <p:nvSpPr>
          <p:cNvPr id="6" name="Text Placeholder 3">
            <a:extLst>
              <a:ext uri="{FF2B5EF4-FFF2-40B4-BE49-F238E27FC236}">
                <a16:creationId xmlns:a16="http://schemas.microsoft.com/office/drawing/2014/main" id="{7E67F305-2FD2-4B5B-BBB7-E82C73AF55B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C7EE05FD-708B-4D93-A63F-FA2A09F5946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9974160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143000"/>
          </a:xfrm>
        </p:spPr>
        <p:txBody>
          <a:bodyPr>
            <a:noAutofit/>
          </a:bodyPr>
          <a:lstStyle/>
          <a:p>
            <a:r>
              <a:rPr lang="en-US" dirty="0"/>
              <a:t>Learning Objective #3:</a:t>
            </a:r>
            <a:br>
              <a:rPr lang="en-US" dirty="0"/>
            </a:br>
            <a:r>
              <a:rPr lang="en-US" altLang="en-US" dirty="0"/>
              <a:t>Education Credits</a:t>
            </a:r>
            <a:endParaRPr lang="en-US" dirty="0"/>
          </a:p>
        </p:txBody>
      </p:sp>
      <p:sp>
        <p:nvSpPr>
          <p:cNvPr id="6" name="Content Placeholder 5"/>
          <p:cNvSpPr>
            <a:spLocks noGrp="1"/>
          </p:cNvSpPr>
          <p:nvPr>
            <p:ph idx="1"/>
          </p:nvPr>
        </p:nvSpPr>
        <p:spPr>
          <a:xfrm>
            <a:off x="330016" y="1371600"/>
            <a:ext cx="8509184" cy="4953000"/>
          </a:xfrm>
        </p:spPr>
        <p:txBody>
          <a:bodyPr>
            <a:normAutofit/>
          </a:bodyPr>
          <a:lstStyle/>
          <a:p>
            <a:pPr marL="457200" indent="-457200"/>
            <a:r>
              <a:rPr lang="en-US" altLang="en-US" sz="2600" dirty="0"/>
              <a:t>There are two education credits available:</a:t>
            </a:r>
          </a:p>
          <a:p>
            <a:pPr marL="914400" lvl="1" indent="-457200"/>
            <a:r>
              <a:rPr lang="en-US" altLang="en-US" sz="2400" dirty="0"/>
              <a:t>American opportunity tax credit (AOTC), also known as the Hope scholarship credit </a:t>
            </a:r>
            <a:r>
              <a:rPr lang="en-US" altLang="en-US" sz="2400" i="1" dirty="0"/>
              <a:t>and</a:t>
            </a:r>
          </a:p>
          <a:p>
            <a:pPr marL="914400" lvl="1" indent="-457200"/>
            <a:r>
              <a:rPr lang="en-US" altLang="en-US" sz="2400" dirty="0"/>
              <a:t>Lifetime learning credit</a:t>
            </a:r>
          </a:p>
          <a:p>
            <a:pPr marL="457200" indent="-457200"/>
            <a:r>
              <a:rPr lang="en-US" altLang="en-US" sz="2600" dirty="0"/>
              <a:t>Both allow credit for higher education expenses paid (that qualify) for the taxpayer, spouse, or dependents.</a:t>
            </a:r>
          </a:p>
          <a:p>
            <a:pPr marL="457200" indent="-457200"/>
            <a:r>
              <a:rPr lang="en-US" altLang="en-US" sz="2600" dirty="0"/>
              <a:t>To claim above credits a Form 8863 is filed.</a:t>
            </a:r>
          </a:p>
        </p:txBody>
      </p:sp>
      <p:sp>
        <p:nvSpPr>
          <p:cNvPr id="7" name="Text Placeholder 3">
            <a:extLst>
              <a:ext uri="{FF2B5EF4-FFF2-40B4-BE49-F238E27FC236}">
                <a16:creationId xmlns:a16="http://schemas.microsoft.com/office/drawing/2014/main" id="{3F24AD58-F587-429A-B2C7-B3B1F700FDA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02670EF7-5FEB-4B68-AB4D-9A0441334CD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12590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219200"/>
          </a:xfrm>
        </p:spPr>
        <p:txBody>
          <a:bodyPr>
            <a:noAutofit/>
          </a:bodyPr>
          <a:lstStyle/>
          <a:p>
            <a:r>
              <a:rPr lang="en-US" dirty="0"/>
              <a:t>Learning Objective #3:</a:t>
            </a:r>
            <a:br>
              <a:rPr lang="en-US" dirty="0"/>
            </a:br>
            <a:r>
              <a:rPr lang="en-US" altLang="en-US" dirty="0"/>
              <a:t>Education Credits</a:t>
            </a:r>
            <a:endParaRPr lang="en-US" dirty="0"/>
          </a:p>
        </p:txBody>
      </p:sp>
      <p:sp>
        <p:nvSpPr>
          <p:cNvPr id="6" name="Content Placeholder 5"/>
          <p:cNvSpPr>
            <a:spLocks noGrp="1"/>
          </p:cNvSpPr>
          <p:nvPr>
            <p:ph idx="1"/>
          </p:nvPr>
        </p:nvSpPr>
        <p:spPr>
          <a:xfrm>
            <a:off x="330016" y="1447800"/>
            <a:ext cx="8509184" cy="4876800"/>
          </a:xfrm>
        </p:spPr>
        <p:txBody>
          <a:bodyPr vert="horz" lIns="91440" tIns="45720" rIns="91440" bIns="45720" rtlCol="0">
            <a:normAutofit/>
          </a:bodyPr>
          <a:lstStyle/>
          <a:p>
            <a:pPr marL="457200" indent="-457200"/>
            <a:r>
              <a:rPr lang="en-US" altLang="en-US" sz="2600" dirty="0"/>
              <a:t>Qualifying expenses are amounts paid for tuition, fees, books (with certain criteria to be met) and other related expenses to an eligible educational institution.</a:t>
            </a:r>
          </a:p>
          <a:p>
            <a:pPr marL="457200" indent="-457200"/>
            <a:r>
              <a:rPr lang="en-US" altLang="en-US" sz="2600" dirty="0"/>
              <a:t>An eligible institution is a postsecondary institution that is eligible to participate in a student aid program administered by the U.S. Department of Education. Almost all postsecondary institutions qualify.</a:t>
            </a:r>
          </a:p>
        </p:txBody>
      </p:sp>
      <p:sp>
        <p:nvSpPr>
          <p:cNvPr id="7" name="Text Placeholder 3">
            <a:extLst>
              <a:ext uri="{FF2B5EF4-FFF2-40B4-BE49-F238E27FC236}">
                <a16:creationId xmlns:a16="http://schemas.microsoft.com/office/drawing/2014/main" id="{E0B2051C-8DDC-4A68-B247-6062E6D794D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61EE11A6-2EEB-4E02-91AF-DBCAD5BCC21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97847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219200"/>
          </a:xfrm>
        </p:spPr>
        <p:txBody>
          <a:bodyPr>
            <a:noAutofit/>
          </a:bodyPr>
          <a:lstStyle/>
          <a:p>
            <a:r>
              <a:rPr lang="en-US" dirty="0"/>
              <a:t>Learning Objective #3:</a:t>
            </a:r>
            <a:br>
              <a:rPr lang="en-US" dirty="0"/>
            </a:br>
            <a:r>
              <a:rPr lang="en-US" altLang="en-US" dirty="0"/>
              <a:t>Education Credits</a:t>
            </a:r>
            <a:endParaRPr lang="en-US" dirty="0"/>
          </a:p>
        </p:txBody>
      </p:sp>
      <p:sp>
        <p:nvSpPr>
          <p:cNvPr id="6" name="Content Placeholder 5"/>
          <p:cNvSpPr>
            <a:spLocks noGrp="1"/>
          </p:cNvSpPr>
          <p:nvPr>
            <p:ph idx="1"/>
          </p:nvPr>
        </p:nvSpPr>
        <p:spPr>
          <a:xfrm>
            <a:off x="330016" y="1447800"/>
            <a:ext cx="8432984" cy="4876800"/>
          </a:xfrm>
        </p:spPr>
        <p:txBody>
          <a:bodyPr>
            <a:normAutofit/>
          </a:bodyPr>
          <a:lstStyle/>
          <a:p>
            <a:pPr marL="457200" indent="-457200"/>
            <a:r>
              <a:rPr lang="en-US" altLang="en-US" sz="2600" dirty="0"/>
              <a:t>AOTC is calculated as 100% of the first $2,000 of qualifying expenses and 25% of the next $2,000: for a maximum of </a:t>
            </a:r>
            <a:r>
              <a:rPr lang="en-US" altLang="en-US" sz="2600" i="1" dirty="0"/>
              <a:t>$2,500 </a:t>
            </a:r>
            <a:r>
              <a:rPr lang="en-US" altLang="en-US" sz="2600" i="1" u="sng" dirty="0"/>
              <a:t>per student, per year</a:t>
            </a:r>
            <a:r>
              <a:rPr lang="en-US" altLang="en-US" sz="2600" i="1" dirty="0"/>
              <a:t>.</a:t>
            </a:r>
          </a:p>
          <a:p>
            <a:pPr marL="457200" indent="-457200"/>
            <a:r>
              <a:rPr lang="en-US" altLang="en-US" sz="2600" dirty="0"/>
              <a:t>Lifetime learning credit is calculated as 20% of qualifying expenses: for a maximum of </a:t>
            </a:r>
            <a:r>
              <a:rPr lang="en-US" altLang="en-US" sz="2600" i="1" dirty="0"/>
              <a:t>$2,000 </a:t>
            </a:r>
            <a:r>
              <a:rPr lang="en-US" altLang="en-US" sz="2600" i="1" u="sng" dirty="0"/>
              <a:t>per taxpayer, per year</a:t>
            </a:r>
            <a:r>
              <a:rPr lang="en-US" altLang="en-US" sz="2600" u="sng" dirty="0"/>
              <a:t>.</a:t>
            </a:r>
            <a:endParaRPr lang="en-US" altLang="en-US" sz="2600" dirty="0"/>
          </a:p>
          <a:p>
            <a:pPr marL="457200" indent="-457200"/>
            <a:r>
              <a:rPr lang="en-US" altLang="en-US" sz="2600" dirty="0"/>
              <a:t>A taxpayer may NOT use both credits in the same year for the same expenses.</a:t>
            </a:r>
          </a:p>
        </p:txBody>
      </p:sp>
      <p:sp>
        <p:nvSpPr>
          <p:cNvPr id="7" name="Text Placeholder 3">
            <a:extLst>
              <a:ext uri="{FF2B5EF4-FFF2-40B4-BE49-F238E27FC236}">
                <a16:creationId xmlns:a16="http://schemas.microsoft.com/office/drawing/2014/main" id="{BC4335E0-1D1F-4F66-BB29-46B37108A35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4411C3EF-FB41-4DEF-BC88-6B01E73A81E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90910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219200"/>
          </a:xfrm>
        </p:spPr>
        <p:txBody>
          <a:bodyPr>
            <a:noAutofit/>
          </a:bodyPr>
          <a:lstStyle/>
          <a:p>
            <a:r>
              <a:rPr lang="en-US" dirty="0"/>
              <a:t>Learning Objective #3:</a:t>
            </a:r>
            <a:br>
              <a:rPr lang="en-US" dirty="0"/>
            </a:br>
            <a:r>
              <a:rPr lang="en-US" altLang="en-US" dirty="0"/>
              <a:t>Education Credits</a:t>
            </a:r>
            <a:endParaRPr lang="en-US" dirty="0"/>
          </a:p>
        </p:txBody>
      </p:sp>
      <p:sp>
        <p:nvSpPr>
          <p:cNvPr id="6" name="Content Placeholder 5"/>
          <p:cNvSpPr>
            <a:spLocks noGrp="1"/>
          </p:cNvSpPr>
          <p:nvPr>
            <p:ph idx="1"/>
          </p:nvPr>
        </p:nvSpPr>
        <p:spPr>
          <a:xfrm>
            <a:off x="381000" y="1447800"/>
            <a:ext cx="8382000" cy="4876800"/>
          </a:xfrm>
        </p:spPr>
        <p:txBody>
          <a:bodyPr>
            <a:noAutofit/>
          </a:bodyPr>
          <a:lstStyle/>
          <a:p>
            <a:pPr marL="0" indent="0">
              <a:lnSpc>
                <a:spcPct val="110000"/>
              </a:lnSpc>
              <a:buNone/>
            </a:pPr>
            <a:r>
              <a:rPr lang="en-US" altLang="en-US" sz="2400" dirty="0"/>
              <a:t>Both credits are phased out at certain amounts of MAGI.</a:t>
            </a:r>
          </a:p>
          <a:p>
            <a:pPr>
              <a:lnSpc>
                <a:spcPct val="110000"/>
              </a:lnSpc>
              <a:buNone/>
            </a:pPr>
            <a:r>
              <a:rPr lang="en-US" altLang="en-US" sz="2400" u="sng" dirty="0"/>
              <a:t>AOTC:</a:t>
            </a:r>
          </a:p>
          <a:p>
            <a:pPr marL="457200" indent="-457200">
              <a:lnSpc>
                <a:spcPct val="110000"/>
              </a:lnSpc>
            </a:pPr>
            <a:r>
              <a:rPr lang="en-US" altLang="en-US" sz="2400" dirty="0"/>
              <a:t>Phase out </a:t>
            </a:r>
            <a:r>
              <a:rPr lang="en-US" altLang="en-US" sz="2400" i="1" dirty="0"/>
              <a:t>begins</a:t>
            </a:r>
            <a:r>
              <a:rPr lang="en-US" altLang="en-US" sz="2400" dirty="0"/>
              <a:t> at MAGI amounts of $80,000 for single filers and $160,000 for married filing joint, respectively.</a:t>
            </a:r>
          </a:p>
          <a:p>
            <a:pPr marL="457200" indent="-457200">
              <a:lnSpc>
                <a:spcPct val="110000"/>
              </a:lnSpc>
            </a:pPr>
            <a:r>
              <a:rPr lang="en-US" altLang="en-US" sz="2400" dirty="0"/>
              <a:t>Single filers and married filing joint phase out </a:t>
            </a:r>
            <a:r>
              <a:rPr lang="en-US" altLang="en-US" sz="2400" i="1" dirty="0"/>
              <a:t>completely</a:t>
            </a:r>
            <a:r>
              <a:rPr lang="en-US" altLang="en-US" sz="2400" dirty="0"/>
              <a:t> at MAGI amounts of $90,000 and $180,000, respectively.</a:t>
            </a:r>
          </a:p>
        </p:txBody>
      </p:sp>
      <p:sp>
        <p:nvSpPr>
          <p:cNvPr id="7" name="Text Placeholder 3">
            <a:extLst>
              <a:ext uri="{FF2B5EF4-FFF2-40B4-BE49-F238E27FC236}">
                <a16:creationId xmlns:a16="http://schemas.microsoft.com/office/drawing/2014/main" id="{AC819123-4EAA-49BB-BF11-B87E09E1131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AF887A39-1DBB-49BD-87DA-EF6921F57FF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573663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219200"/>
          </a:xfrm>
        </p:spPr>
        <p:txBody>
          <a:bodyPr>
            <a:noAutofit/>
          </a:bodyPr>
          <a:lstStyle/>
          <a:p>
            <a:r>
              <a:rPr lang="en-US" dirty="0"/>
              <a:t>Learning Objective #3:</a:t>
            </a:r>
            <a:br>
              <a:rPr lang="en-US" dirty="0"/>
            </a:br>
            <a:r>
              <a:rPr lang="en-US" altLang="en-US" dirty="0"/>
              <a:t>Education Credits</a:t>
            </a:r>
            <a:endParaRPr lang="en-US" dirty="0"/>
          </a:p>
        </p:txBody>
      </p:sp>
      <p:sp>
        <p:nvSpPr>
          <p:cNvPr id="6" name="Content Placeholder 5"/>
          <p:cNvSpPr>
            <a:spLocks noGrp="1"/>
          </p:cNvSpPr>
          <p:nvPr>
            <p:ph idx="1"/>
          </p:nvPr>
        </p:nvSpPr>
        <p:spPr>
          <a:xfrm>
            <a:off x="330016" y="1447800"/>
            <a:ext cx="8432984" cy="4876800"/>
          </a:xfrm>
        </p:spPr>
        <p:txBody>
          <a:bodyPr>
            <a:noAutofit/>
          </a:bodyPr>
          <a:lstStyle/>
          <a:p>
            <a:pPr>
              <a:lnSpc>
                <a:spcPct val="110000"/>
              </a:lnSpc>
              <a:buNone/>
            </a:pPr>
            <a:r>
              <a:rPr lang="en-US" altLang="en-US" sz="2400" u="sng" dirty="0"/>
              <a:t>Lifetime learning credit:</a:t>
            </a:r>
          </a:p>
          <a:p>
            <a:pPr marL="457200" indent="-457200">
              <a:lnSpc>
                <a:spcPct val="110000"/>
              </a:lnSpc>
              <a:tabLst>
                <a:tab pos="457200" algn="l"/>
              </a:tabLst>
            </a:pPr>
            <a:r>
              <a:rPr lang="en-US" altLang="en-US" sz="2400" dirty="0"/>
              <a:t>Phase out </a:t>
            </a:r>
            <a:r>
              <a:rPr lang="en-US" altLang="en-US" sz="2400" i="1" dirty="0"/>
              <a:t>begins</a:t>
            </a:r>
            <a:r>
              <a:rPr lang="en-US" altLang="en-US" sz="2400" dirty="0"/>
              <a:t> at MAGI amounts of $57,000 for single filers and $114,000 for married filing joint, respectively.</a:t>
            </a:r>
          </a:p>
          <a:p>
            <a:pPr marL="457200" indent="-457200">
              <a:lnSpc>
                <a:spcPct val="110000"/>
              </a:lnSpc>
              <a:tabLst>
                <a:tab pos="457200" algn="l"/>
              </a:tabLst>
            </a:pPr>
            <a:r>
              <a:rPr lang="en-US" altLang="en-US" sz="2400" dirty="0"/>
              <a:t>Single filers and married filing joint phase out </a:t>
            </a:r>
            <a:r>
              <a:rPr lang="en-US" altLang="en-US" sz="2400" i="1" dirty="0"/>
              <a:t>completely</a:t>
            </a:r>
            <a:r>
              <a:rPr lang="en-US" altLang="en-US" sz="2400" dirty="0"/>
              <a:t> at MAGI amounts of $67,000 and $134,000, respectively.</a:t>
            </a:r>
          </a:p>
        </p:txBody>
      </p:sp>
      <p:sp>
        <p:nvSpPr>
          <p:cNvPr id="7" name="Text Placeholder 3">
            <a:extLst>
              <a:ext uri="{FF2B5EF4-FFF2-40B4-BE49-F238E27FC236}">
                <a16:creationId xmlns:a16="http://schemas.microsoft.com/office/drawing/2014/main" id="{374496BE-70A4-4189-8C27-0856EF33038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EA272AA3-BF74-4F9C-9AB8-D6B3C6A4B3B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219379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34159" y="7883"/>
            <a:ext cx="9144000" cy="1143000"/>
          </a:xfrm>
        </p:spPr>
        <p:txBody>
          <a:bodyPr>
            <a:noAutofit/>
          </a:bodyPr>
          <a:lstStyle/>
          <a:p>
            <a:r>
              <a:rPr lang="en-US" dirty="0"/>
              <a:t>Learning Objective #3:</a:t>
            </a:r>
            <a:br>
              <a:rPr lang="en-US" dirty="0"/>
            </a:br>
            <a:r>
              <a:rPr lang="en-US" altLang="en-US" dirty="0"/>
              <a:t>Education Credits</a:t>
            </a:r>
            <a:endParaRPr lang="en-US" dirty="0"/>
          </a:p>
        </p:txBody>
      </p:sp>
      <p:sp>
        <p:nvSpPr>
          <p:cNvPr id="6" name="Content Placeholder 5"/>
          <p:cNvSpPr>
            <a:spLocks noGrp="1"/>
          </p:cNvSpPr>
          <p:nvPr>
            <p:ph idx="1"/>
          </p:nvPr>
        </p:nvSpPr>
        <p:spPr>
          <a:xfrm>
            <a:off x="406216" y="1371600"/>
            <a:ext cx="8356784" cy="1295400"/>
          </a:xfrm>
        </p:spPr>
        <p:txBody>
          <a:bodyPr>
            <a:normAutofit/>
          </a:bodyPr>
          <a:lstStyle/>
          <a:p>
            <a:pPr marL="0" indent="0">
              <a:buNone/>
            </a:pPr>
            <a:r>
              <a:rPr lang="en-US" altLang="en-US" sz="2400" dirty="0"/>
              <a:t>When the MAGI is within phase-out range, the credit is reduced by multiplying the amount by a fraction, calculated as:</a:t>
            </a:r>
          </a:p>
        </p:txBody>
      </p:sp>
      <p:graphicFrame>
        <p:nvGraphicFramePr>
          <p:cNvPr id="2" name="Object 1" descr="AOTC:&#10;Married Tax payers = $180,000 minus MAGI divided by $20,000.&#10;Single Tax Payers = $90,000 minus MAGI divided by $10,000." title="Learning Objective #3"/>
          <p:cNvGraphicFramePr>
            <a:graphicFrameLocks noChangeAspect="1"/>
          </p:cNvGraphicFramePr>
          <p:nvPr>
            <p:extLst>
              <p:ext uri="{D42A27DB-BD31-4B8C-83A1-F6EECF244321}">
                <p14:modId xmlns:p14="http://schemas.microsoft.com/office/powerpoint/2010/main" val="279359587"/>
              </p:ext>
            </p:extLst>
          </p:nvPr>
        </p:nvGraphicFramePr>
        <p:xfrm>
          <a:off x="696913" y="2882900"/>
          <a:ext cx="5621337" cy="2103438"/>
        </p:xfrm>
        <a:graphic>
          <a:graphicData uri="http://schemas.openxmlformats.org/presentationml/2006/ole">
            <mc:AlternateContent xmlns:mc="http://schemas.openxmlformats.org/markup-compatibility/2006">
              <mc:Choice xmlns:v="urn:schemas-microsoft-com:vml" Requires="v">
                <p:oleObj spid="_x0000_s1038" name="Équation" r:id="rId4" imgW="2882880" imgH="1079280" progId="Equation.3">
                  <p:embed/>
                </p:oleObj>
              </mc:Choice>
              <mc:Fallback>
                <p:oleObj name="Équation" r:id="rId4" imgW="2882880" imgH="1079280" progId="Equation.3">
                  <p:embed/>
                  <p:pic>
                    <p:nvPicPr>
                      <p:cNvPr id="2" name="Object 1" descr="AOTC:&#10;Married Tax payers = $180,000 minus MAGI divided by $20,000.&#10;Single Tax Payers = $90,000 minus MAGI divided by $10,000." title="Learning Objective #3"/>
                      <p:cNvPicPr/>
                      <p:nvPr/>
                    </p:nvPicPr>
                    <p:blipFill>
                      <a:blip r:embed="rId5"/>
                      <a:stretch>
                        <a:fillRect/>
                      </a:stretch>
                    </p:blipFill>
                    <p:spPr>
                      <a:xfrm>
                        <a:off x="696913" y="2882900"/>
                        <a:ext cx="5621337" cy="2103438"/>
                      </a:xfrm>
                      <a:prstGeom prst="rect">
                        <a:avLst/>
                      </a:prstGeom>
                    </p:spPr>
                  </p:pic>
                </p:oleObj>
              </mc:Fallback>
            </mc:AlternateContent>
          </a:graphicData>
        </a:graphic>
      </p:graphicFrame>
      <p:sp>
        <p:nvSpPr>
          <p:cNvPr id="8" name="Text Placeholder 3">
            <a:extLst>
              <a:ext uri="{FF2B5EF4-FFF2-40B4-BE49-F238E27FC236}">
                <a16:creationId xmlns:a16="http://schemas.microsoft.com/office/drawing/2014/main" id="{EE5BE3CA-18E2-4778-83C2-76C684BD8FB1}"/>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9" name="Slide Number Placeholder 5">
            <a:extLst>
              <a:ext uri="{FF2B5EF4-FFF2-40B4-BE49-F238E27FC236}">
                <a16:creationId xmlns:a16="http://schemas.microsoft.com/office/drawing/2014/main" id="{A53D41B1-4693-4F82-8746-38925393CD4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7146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#1: </a:t>
            </a:r>
            <a:r>
              <a:rPr lang="en-US" altLang="en-US" dirty="0"/>
              <a:t>Credit for Child and Dependent Care Expenses</a:t>
            </a:r>
            <a:endParaRPr lang="en-US" dirty="0"/>
          </a:p>
        </p:txBody>
      </p:sp>
      <p:sp>
        <p:nvSpPr>
          <p:cNvPr id="3" name="Content Placeholder 2"/>
          <p:cNvSpPr>
            <a:spLocks noGrp="1"/>
          </p:cNvSpPr>
          <p:nvPr>
            <p:ph idx="1"/>
          </p:nvPr>
        </p:nvSpPr>
        <p:spPr>
          <a:xfrm>
            <a:off x="304800" y="1905000"/>
            <a:ext cx="8534400" cy="4419600"/>
          </a:xfrm>
        </p:spPr>
        <p:txBody>
          <a:bodyPr>
            <a:normAutofit/>
          </a:bodyPr>
          <a:lstStyle/>
          <a:p>
            <a:pPr marL="457200" indent="-457200"/>
            <a:r>
              <a:rPr lang="en-US" altLang="en-US" sz="2600" dirty="0"/>
              <a:t>Credit is available for working taxpayers with dependent care expenses.</a:t>
            </a:r>
          </a:p>
          <a:p>
            <a:pPr marL="457200" indent="-457200"/>
            <a:r>
              <a:rPr lang="en-US" altLang="en-US" sz="2600" dirty="0"/>
              <a:t>Qualifying expenses include those paid for household services and expenses paid for </a:t>
            </a:r>
            <a:r>
              <a:rPr lang="en-US" altLang="en-US" sz="2600" i="1" dirty="0"/>
              <a:t>qualifying individuals </a:t>
            </a:r>
            <a:r>
              <a:rPr lang="en-US" altLang="en-US" sz="2600" dirty="0"/>
              <a:t>so that the taxpayer can be gainfully employed.</a:t>
            </a:r>
          </a:p>
        </p:txBody>
      </p:sp>
      <p:sp>
        <p:nvSpPr>
          <p:cNvPr id="4"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5" name="Slide Number Placeholder 5">
            <a:extLst>
              <a:ext uri="{FF2B5EF4-FFF2-40B4-BE49-F238E27FC236}">
                <a16:creationId xmlns:a16="http://schemas.microsoft.com/office/drawing/2014/main" id="{D89B3BD8-91E6-4133-9659-8EE5C203B9E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059295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t>Learning Objective #3:</a:t>
            </a:r>
            <a:br>
              <a:rPr lang="en-US" dirty="0"/>
            </a:br>
            <a:r>
              <a:rPr lang="en-US" altLang="en-US" dirty="0"/>
              <a:t>Education Credits</a:t>
            </a:r>
            <a:endParaRPr lang="en-US" dirty="0"/>
          </a:p>
        </p:txBody>
      </p:sp>
      <p:sp>
        <p:nvSpPr>
          <p:cNvPr id="6" name="Content Placeholder 5"/>
          <p:cNvSpPr>
            <a:spLocks noGrp="1"/>
          </p:cNvSpPr>
          <p:nvPr>
            <p:ph idx="1"/>
          </p:nvPr>
        </p:nvSpPr>
        <p:spPr/>
        <p:txBody>
          <a:bodyPr>
            <a:normAutofit/>
          </a:bodyPr>
          <a:lstStyle/>
          <a:p>
            <a:pPr marL="0" indent="0">
              <a:buNone/>
            </a:pPr>
            <a:r>
              <a:rPr lang="en-US" altLang="en-US" sz="2400" dirty="0"/>
              <a:t>When the MAGI is within phase-out range, the credit is reduced by multiplying the amount by a fraction, calculated as:</a:t>
            </a:r>
          </a:p>
        </p:txBody>
      </p:sp>
      <p:sp>
        <p:nvSpPr>
          <p:cNvPr id="3" name="Content Placeholder 2">
            <a:extLst>
              <a:ext uri="{FF2B5EF4-FFF2-40B4-BE49-F238E27FC236}">
                <a16:creationId xmlns:a16="http://schemas.microsoft.com/office/drawing/2014/main" id="{505A4F76-C8D8-41F0-8474-EE77A4F8CD36}"/>
              </a:ext>
            </a:extLst>
          </p:cNvPr>
          <p:cNvSpPr>
            <a:spLocks noGrp="1"/>
          </p:cNvSpPr>
          <p:nvPr>
            <p:ph sz="quarter" idx="10"/>
          </p:nvPr>
        </p:nvSpPr>
        <p:spPr>
          <a:xfrm>
            <a:off x="381000" y="3090652"/>
            <a:ext cx="8610600" cy="3217651"/>
          </a:xfrm>
        </p:spPr>
        <p:txBody>
          <a:bodyPr>
            <a:normAutofit/>
          </a:bodyPr>
          <a:lstStyle/>
          <a:p>
            <a:pPr marL="0" indent="0">
              <a:buNone/>
            </a:pPr>
            <a:r>
              <a:rPr lang="en-US" sz="2400" dirty="0"/>
              <a:t>Lifetime learning credit:</a:t>
            </a:r>
          </a:p>
          <a:p>
            <a:pPr marL="0" indent="0">
              <a:buNone/>
            </a:pPr>
            <a:endParaRPr lang="en-US" sz="2400" dirty="0"/>
          </a:p>
          <a:p>
            <a:pPr marL="0" indent="0">
              <a:buNone/>
            </a:pPr>
            <a:r>
              <a:rPr lang="en-US" sz="2400" dirty="0"/>
              <a:t>Married Taxpayers:  ($134,000 – MAGI) / $20,000</a:t>
            </a:r>
          </a:p>
          <a:p>
            <a:pPr marL="0" indent="0">
              <a:buNone/>
            </a:pPr>
            <a:endParaRPr lang="en-US" sz="2400" dirty="0"/>
          </a:p>
          <a:p>
            <a:pPr marL="0" indent="0">
              <a:buNone/>
            </a:pPr>
            <a:r>
              <a:rPr lang="en-US" sz="2400" dirty="0"/>
              <a:t>Single Taxpayers:  ($67,000 – MAGI) / $10,000</a:t>
            </a:r>
          </a:p>
        </p:txBody>
      </p:sp>
      <p:sp>
        <p:nvSpPr>
          <p:cNvPr id="8" name="Text Placeholder 3">
            <a:extLst>
              <a:ext uri="{FF2B5EF4-FFF2-40B4-BE49-F238E27FC236}">
                <a16:creationId xmlns:a16="http://schemas.microsoft.com/office/drawing/2014/main" id="{6A05C508-30D2-4A9C-B341-A95DEB493B0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9" name="Slide Number Placeholder 5">
            <a:extLst>
              <a:ext uri="{FF2B5EF4-FFF2-40B4-BE49-F238E27FC236}">
                <a16:creationId xmlns:a16="http://schemas.microsoft.com/office/drawing/2014/main" id="{99DB9781-B3F7-4365-AED9-0A79D1122FA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953604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228600"/>
            <a:ext cx="9144000" cy="1295400"/>
          </a:xfrm>
        </p:spPr>
        <p:txBody>
          <a:bodyPr>
            <a:noAutofit/>
          </a:bodyPr>
          <a:lstStyle/>
          <a:p>
            <a:r>
              <a:rPr lang="en-US" dirty="0"/>
              <a:t>Learning Objective #3: </a:t>
            </a:r>
            <a:br>
              <a:rPr lang="en-US" dirty="0"/>
            </a:br>
            <a:r>
              <a:rPr lang="en-US" altLang="en-US" dirty="0"/>
              <a:t>Education Credits</a:t>
            </a:r>
            <a:br>
              <a:rPr lang="en-US" altLang="en-US" dirty="0"/>
            </a:br>
            <a:r>
              <a:rPr lang="en-US" altLang="en-US" dirty="0"/>
              <a:t>Concept Check 9-3</a:t>
            </a:r>
            <a:endParaRPr lang="en-US" dirty="0"/>
          </a:p>
        </p:txBody>
      </p:sp>
      <p:sp>
        <p:nvSpPr>
          <p:cNvPr id="6" name="Content Placeholder 5"/>
          <p:cNvSpPr>
            <a:spLocks noGrp="1"/>
          </p:cNvSpPr>
          <p:nvPr>
            <p:ph idx="1"/>
          </p:nvPr>
        </p:nvSpPr>
        <p:spPr>
          <a:xfrm>
            <a:off x="330016" y="1676400"/>
            <a:ext cx="8509184" cy="3352800"/>
          </a:xfrm>
        </p:spPr>
        <p:txBody>
          <a:bodyPr>
            <a:normAutofit/>
          </a:bodyPr>
          <a:lstStyle/>
          <a:p>
            <a:pPr marL="457200" indent="-457200">
              <a:buFont typeface="+mj-lt"/>
              <a:buAutoNum type="arabicPeriod"/>
            </a:pPr>
            <a:r>
              <a:rPr lang="en-US" altLang="en-US" sz="2400" i="1" dirty="0"/>
              <a:t>Jewels is a single taxpayer and paid $2,900 in qualifying expenses for her dependent daughter, who attended the University of Arizona full-time as a freshman.  How much is </a:t>
            </a:r>
            <a:r>
              <a:rPr lang="en-US" altLang="en-US" sz="2400" i="1" dirty="0" err="1"/>
              <a:t>Jewels’s</a:t>
            </a:r>
            <a:r>
              <a:rPr lang="en-US" altLang="en-US" sz="2400" i="1" dirty="0"/>
              <a:t> lifetime learning credit without regard to modified AGI limitations or other credits?  </a:t>
            </a:r>
          </a:p>
          <a:p>
            <a:pPr marL="0" indent="0">
              <a:buNone/>
            </a:pPr>
            <a:r>
              <a:rPr lang="en-US" altLang="en-US" sz="2400" b="1" i="1" dirty="0"/>
              <a:t>$ 2,900 × 20% = $580</a:t>
            </a:r>
          </a:p>
        </p:txBody>
      </p:sp>
      <p:sp>
        <p:nvSpPr>
          <p:cNvPr id="7" name="Text Placeholder 3">
            <a:extLst>
              <a:ext uri="{FF2B5EF4-FFF2-40B4-BE49-F238E27FC236}">
                <a16:creationId xmlns:a16="http://schemas.microsoft.com/office/drawing/2014/main" id="{BACA6110-7015-44AA-B049-4160611158B5}"/>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977F153F-9558-46B8-881D-4D0F91F2DD9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55791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228600"/>
            <a:ext cx="9144000" cy="1219200"/>
          </a:xfrm>
        </p:spPr>
        <p:txBody>
          <a:bodyPr>
            <a:noAutofit/>
          </a:bodyPr>
          <a:lstStyle/>
          <a:p>
            <a:r>
              <a:rPr lang="en-US" dirty="0"/>
              <a:t>Learning Objective #3:</a:t>
            </a:r>
            <a:br>
              <a:rPr lang="en-US" dirty="0"/>
            </a:br>
            <a:r>
              <a:rPr lang="en-US" altLang="en-US" dirty="0"/>
              <a:t>Education Credits</a:t>
            </a:r>
            <a:br>
              <a:rPr lang="en-US" altLang="en-US" dirty="0"/>
            </a:br>
            <a:r>
              <a:rPr lang="en-US" altLang="en-US" dirty="0"/>
              <a:t>Concept Check 9-3</a:t>
            </a:r>
            <a:endParaRPr lang="en-US" dirty="0"/>
          </a:p>
        </p:txBody>
      </p:sp>
      <p:sp>
        <p:nvSpPr>
          <p:cNvPr id="6" name="Content Placeholder 5"/>
          <p:cNvSpPr>
            <a:spLocks noGrp="1"/>
          </p:cNvSpPr>
          <p:nvPr>
            <p:ph idx="1"/>
          </p:nvPr>
        </p:nvSpPr>
        <p:spPr>
          <a:xfrm>
            <a:off x="330016" y="1681438"/>
            <a:ext cx="8432984" cy="4262162"/>
          </a:xfrm>
        </p:spPr>
        <p:txBody>
          <a:bodyPr>
            <a:noAutofit/>
          </a:bodyPr>
          <a:lstStyle/>
          <a:p>
            <a:pPr marL="457200" indent="-457200">
              <a:buFont typeface="+mj-lt"/>
              <a:buAutoNum type="arabicPeriod" startAt="2"/>
            </a:pPr>
            <a:r>
              <a:rPr lang="en-US" altLang="en-US" sz="2400" i="1" dirty="0"/>
              <a:t>Assume the same facts as #1. Jewels has modified AGI of $85,000 and wants to claim the AOTC.  What is her allowable credit after the credit </a:t>
            </a:r>
            <a:r>
              <a:rPr lang="en-US" altLang="en-US" sz="2400" i="1" dirty="0" err="1"/>
              <a:t>phaseout</a:t>
            </a:r>
            <a:r>
              <a:rPr lang="en-US" altLang="en-US" sz="2400" i="1" dirty="0"/>
              <a:t> based on AGI is taken into account?</a:t>
            </a:r>
          </a:p>
          <a:p>
            <a:pPr marL="0" indent="0">
              <a:buNone/>
            </a:pPr>
            <a:r>
              <a:rPr lang="en-US" altLang="en-US" sz="2400" i="1" dirty="0"/>
              <a:t>100% of the first $2,000 and 25% of the second $900 is the maximum credit of $2,225, However, this amount is limited by the AGI </a:t>
            </a:r>
            <a:r>
              <a:rPr lang="en-US" altLang="en-US" sz="2400" i="1" dirty="0" err="1"/>
              <a:t>phaseout</a:t>
            </a:r>
            <a:r>
              <a:rPr lang="en-US" altLang="en-US" sz="2400" i="1" dirty="0"/>
              <a:t>.</a:t>
            </a:r>
          </a:p>
          <a:p>
            <a:pPr marL="0" indent="0">
              <a:buNone/>
            </a:pPr>
            <a:r>
              <a:rPr lang="en-US" altLang="en-US" sz="2400" b="1" i="1" dirty="0"/>
              <a:t>$ 2,225 × [($ 90,000 - $ 85,000) / $ 10,000] = $ 1,113</a:t>
            </a:r>
          </a:p>
        </p:txBody>
      </p:sp>
      <p:sp>
        <p:nvSpPr>
          <p:cNvPr id="7" name="Text Placeholder 3">
            <a:extLst>
              <a:ext uri="{FF2B5EF4-FFF2-40B4-BE49-F238E27FC236}">
                <a16:creationId xmlns:a16="http://schemas.microsoft.com/office/drawing/2014/main" id="{0475F591-768E-4A3C-87D8-E7483D791E3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BFD86B3B-84C1-44D1-97C7-AF445A52461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2725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228600"/>
            <a:ext cx="9144000" cy="1219200"/>
          </a:xfrm>
        </p:spPr>
        <p:txBody>
          <a:bodyPr>
            <a:noAutofit/>
          </a:bodyPr>
          <a:lstStyle/>
          <a:p>
            <a:r>
              <a:rPr lang="en-US" dirty="0"/>
              <a:t>Learning Objective #3:</a:t>
            </a:r>
            <a:br>
              <a:rPr lang="en-US" dirty="0"/>
            </a:br>
            <a:r>
              <a:rPr lang="en-US" altLang="en-US" dirty="0"/>
              <a:t>Education Credits</a:t>
            </a:r>
            <a:br>
              <a:rPr lang="en-US" altLang="en-US" dirty="0"/>
            </a:br>
            <a:r>
              <a:rPr lang="en-US" altLang="en-US" dirty="0"/>
              <a:t>Concept Check 9-3</a:t>
            </a:r>
            <a:endParaRPr lang="en-US" dirty="0"/>
          </a:p>
        </p:txBody>
      </p:sp>
      <p:sp>
        <p:nvSpPr>
          <p:cNvPr id="6" name="Content Placeholder 5"/>
          <p:cNvSpPr>
            <a:spLocks noGrp="1"/>
          </p:cNvSpPr>
          <p:nvPr>
            <p:ph idx="1"/>
          </p:nvPr>
        </p:nvSpPr>
        <p:spPr>
          <a:xfrm>
            <a:off x="381000" y="1828800"/>
            <a:ext cx="8382000" cy="2667000"/>
          </a:xfrm>
        </p:spPr>
        <p:txBody>
          <a:bodyPr>
            <a:normAutofit/>
          </a:bodyPr>
          <a:lstStyle/>
          <a:p>
            <a:pPr marL="457200" indent="-457200">
              <a:lnSpc>
                <a:spcPct val="110000"/>
              </a:lnSpc>
              <a:buFont typeface="+mj-lt"/>
              <a:buAutoNum type="arabicPeriod" startAt="3"/>
            </a:pPr>
            <a:r>
              <a:rPr lang="en-US" altLang="en-US" sz="2400" i="1" dirty="0"/>
              <a:t>Assume the same facts as #1.  Jewels has modified AGI of $98,000 and wants to claim the AOTC. What is her allowable credit after the credit </a:t>
            </a:r>
            <a:r>
              <a:rPr lang="en-US" altLang="en-US" sz="2400" i="1" dirty="0" err="1"/>
              <a:t>phaseout</a:t>
            </a:r>
            <a:r>
              <a:rPr lang="en-US" altLang="en-US" sz="2400" i="1" dirty="0"/>
              <a:t> based on AGI is taken into account?</a:t>
            </a:r>
          </a:p>
          <a:p>
            <a:pPr marL="0" indent="0">
              <a:lnSpc>
                <a:spcPct val="110000"/>
              </a:lnSpc>
              <a:buNone/>
            </a:pPr>
            <a:r>
              <a:rPr lang="en-US" altLang="en-US" sz="2400" b="1" i="1" dirty="0"/>
              <a:t>$ 0. Her AGI is greater than the max. phaseout.</a:t>
            </a:r>
          </a:p>
        </p:txBody>
      </p:sp>
      <p:sp>
        <p:nvSpPr>
          <p:cNvPr id="7" name="Text Placeholder 3">
            <a:extLst>
              <a:ext uri="{FF2B5EF4-FFF2-40B4-BE49-F238E27FC236}">
                <a16:creationId xmlns:a16="http://schemas.microsoft.com/office/drawing/2014/main" id="{6A4E8B8C-3507-4C89-BF9A-7CA598900B1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E0052054-4CBF-4D05-8345-A0D601E6812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1652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228600"/>
            <a:ext cx="9144000" cy="1219200"/>
          </a:xfrm>
        </p:spPr>
        <p:txBody>
          <a:bodyPr>
            <a:noAutofit/>
          </a:bodyPr>
          <a:lstStyle/>
          <a:p>
            <a:r>
              <a:rPr lang="en-US" dirty="0"/>
              <a:t>Learning Objective #3:</a:t>
            </a:r>
            <a:br>
              <a:rPr lang="en-US" dirty="0"/>
            </a:br>
            <a:r>
              <a:rPr lang="en-US" altLang="en-US" dirty="0"/>
              <a:t>Education Credits</a:t>
            </a:r>
            <a:br>
              <a:rPr lang="en-US" altLang="en-US" dirty="0"/>
            </a:br>
            <a:r>
              <a:rPr lang="en-US" altLang="en-US" dirty="0"/>
              <a:t>Concept Check 9-3</a:t>
            </a:r>
            <a:endParaRPr lang="en-US" dirty="0"/>
          </a:p>
        </p:txBody>
      </p:sp>
      <p:sp>
        <p:nvSpPr>
          <p:cNvPr id="6" name="Content Placeholder 5"/>
          <p:cNvSpPr>
            <a:spLocks noGrp="1"/>
          </p:cNvSpPr>
          <p:nvPr>
            <p:ph idx="1"/>
          </p:nvPr>
        </p:nvSpPr>
        <p:spPr>
          <a:xfrm>
            <a:off x="330016" y="1828800"/>
            <a:ext cx="8432984" cy="3733800"/>
          </a:xfrm>
        </p:spPr>
        <p:txBody>
          <a:bodyPr>
            <a:normAutofit/>
          </a:bodyPr>
          <a:lstStyle/>
          <a:p>
            <a:pPr marL="457200" indent="-457200">
              <a:lnSpc>
                <a:spcPct val="110000"/>
              </a:lnSpc>
              <a:buFont typeface="+mj-lt"/>
              <a:buAutoNum type="arabicPeriod" startAt="4"/>
              <a:tabLst>
                <a:tab pos="457200" algn="l"/>
              </a:tabLst>
            </a:pPr>
            <a:r>
              <a:rPr lang="en-US" altLang="en-US" sz="2400" i="1" dirty="0"/>
              <a:t>Vern and Whitney paid $1,600 and $2,100 in qualifying expenses for their twin daughters Kimberly and Janet, respectively, to attend the nursing program at the community college.  Without regard to modified AGI limitations or other credits, how much is their lifetime learning credit?</a:t>
            </a:r>
          </a:p>
          <a:p>
            <a:pPr marL="609600" indent="-609600">
              <a:lnSpc>
                <a:spcPct val="110000"/>
              </a:lnSpc>
              <a:buNone/>
            </a:pPr>
            <a:r>
              <a:rPr lang="en-US" altLang="en-US" sz="2400" b="1" i="1" dirty="0"/>
              <a:t>($ 1,600 + $ 2,100) × 20% = $ 740</a:t>
            </a:r>
          </a:p>
        </p:txBody>
      </p:sp>
      <p:sp>
        <p:nvSpPr>
          <p:cNvPr id="7" name="Text Placeholder 3">
            <a:extLst>
              <a:ext uri="{FF2B5EF4-FFF2-40B4-BE49-F238E27FC236}">
                <a16:creationId xmlns:a16="http://schemas.microsoft.com/office/drawing/2014/main" id="{072D2EB7-1784-4A66-BA38-93A373D0C279}"/>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7B754170-F800-4887-B4EA-4044091E62B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1533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219200"/>
          </a:xfrm>
        </p:spPr>
        <p:txBody>
          <a:bodyPr>
            <a:normAutofit/>
          </a:bodyPr>
          <a:lstStyle/>
          <a:p>
            <a:r>
              <a:rPr lang="en-US" dirty="0"/>
              <a:t>Learning Objective #4:</a:t>
            </a:r>
            <a:br>
              <a:rPr lang="en-US" dirty="0"/>
            </a:br>
            <a:r>
              <a:rPr lang="en-US" altLang="en-US" dirty="0"/>
              <a:t>Foreign Tax Credit</a:t>
            </a:r>
            <a:endParaRPr lang="en-US" dirty="0"/>
          </a:p>
        </p:txBody>
      </p:sp>
      <p:sp>
        <p:nvSpPr>
          <p:cNvPr id="6" name="Content Placeholder 5"/>
          <p:cNvSpPr>
            <a:spLocks noGrp="1"/>
          </p:cNvSpPr>
          <p:nvPr>
            <p:ph idx="1"/>
          </p:nvPr>
        </p:nvSpPr>
        <p:spPr>
          <a:xfrm>
            <a:off x="304800" y="1447800"/>
            <a:ext cx="8534400" cy="4876800"/>
          </a:xfrm>
        </p:spPr>
        <p:txBody>
          <a:bodyPr>
            <a:normAutofit/>
          </a:bodyPr>
          <a:lstStyle/>
          <a:p>
            <a:pPr marL="457200" indent="-457200"/>
            <a:r>
              <a:rPr lang="en-US" altLang="en-US" sz="2600" dirty="0"/>
              <a:t>Credit is available for taxpayers who paid foreign income taxes.</a:t>
            </a:r>
          </a:p>
          <a:p>
            <a:pPr marL="457200" indent="-457200"/>
            <a:r>
              <a:rPr lang="en-US" altLang="en-US" sz="2600" dirty="0"/>
              <a:t>Credit is equal to the amount of foreign taxes paid, </a:t>
            </a:r>
            <a:r>
              <a:rPr lang="en-US" altLang="en-US" sz="2600" b="1" i="1" dirty="0"/>
              <a:t>but no greater than (i.e., limited to): </a:t>
            </a:r>
            <a:r>
              <a:rPr lang="en-US" altLang="en-US" sz="2600" dirty="0"/>
              <a:t>the portion of U.S. income tax liability attributable to foreign income.</a:t>
            </a:r>
          </a:p>
        </p:txBody>
      </p:sp>
      <p:sp>
        <p:nvSpPr>
          <p:cNvPr id="7" name="Text Placeholder 3">
            <a:extLst>
              <a:ext uri="{FF2B5EF4-FFF2-40B4-BE49-F238E27FC236}">
                <a16:creationId xmlns:a16="http://schemas.microsoft.com/office/drawing/2014/main" id="{B0828DF0-BBF1-4DEF-99DC-19AA08821AB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28ECAAFB-5DF9-4A01-8B8D-7797CBD7A3E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694843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143000"/>
          </a:xfrm>
        </p:spPr>
        <p:txBody>
          <a:bodyPr>
            <a:noAutofit/>
          </a:bodyPr>
          <a:lstStyle/>
          <a:p>
            <a:r>
              <a:rPr lang="en-US" dirty="0"/>
              <a:t>Learning Objective #4:</a:t>
            </a:r>
            <a:br>
              <a:rPr lang="en-US" dirty="0"/>
            </a:br>
            <a:r>
              <a:rPr lang="en-US" altLang="en-US" dirty="0"/>
              <a:t>Foreign Tax Credit</a:t>
            </a:r>
            <a:endParaRPr lang="en-US" dirty="0"/>
          </a:p>
        </p:txBody>
      </p:sp>
      <p:sp>
        <p:nvSpPr>
          <p:cNvPr id="6" name="Content Placeholder 5"/>
          <p:cNvSpPr>
            <a:spLocks noGrp="1"/>
          </p:cNvSpPr>
          <p:nvPr>
            <p:ph idx="1"/>
          </p:nvPr>
        </p:nvSpPr>
        <p:spPr>
          <a:xfrm>
            <a:off x="381000" y="1371600"/>
            <a:ext cx="8382000" cy="1676400"/>
          </a:xfrm>
        </p:spPr>
        <p:txBody>
          <a:bodyPr>
            <a:noAutofit/>
          </a:bodyPr>
          <a:lstStyle/>
          <a:p>
            <a:pPr marL="457200" indent="-457200"/>
            <a:r>
              <a:rPr lang="en-US" altLang="en-US" sz="2400" dirty="0"/>
              <a:t>The formula to calculate the portion of U.S. income tax liability attributable to foreign income is: </a:t>
            </a:r>
          </a:p>
          <a:p>
            <a:pPr marL="0" indent="0" algn="ctr">
              <a:buNone/>
            </a:pPr>
            <a:r>
              <a:rPr lang="en-US" altLang="en-US" sz="2400" dirty="0"/>
              <a:t>(This is the FTC limitation.)</a:t>
            </a:r>
          </a:p>
        </p:txBody>
      </p:sp>
      <p:graphicFrame>
        <p:nvGraphicFramePr>
          <p:cNvPr id="3" name="Object 2" descr="Foreign minus source taxable income divided by worldwide taxable income times U.S. income tax liability before FT equals U.S. Income tax attributable to foreign tax." title="Learning Objective #4"/>
          <p:cNvGraphicFramePr>
            <a:graphicFrameLocks noChangeAspect="1"/>
          </p:cNvGraphicFramePr>
          <p:nvPr>
            <p:extLst>
              <p:ext uri="{D42A27DB-BD31-4B8C-83A1-F6EECF244321}">
                <p14:modId xmlns:p14="http://schemas.microsoft.com/office/powerpoint/2010/main" val="3200792490"/>
              </p:ext>
            </p:extLst>
          </p:nvPr>
        </p:nvGraphicFramePr>
        <p:xfrm>
          <a:off x="361950" y="3200400"/>
          <a:ext cx="8342313" cy="1052513"/>
        </p:xfrm>
        <a:graphic>
          <a:graphicData uri="http://schemas.openxmlformats.org/presentationml/2006/ole">
            <mc:AlternateContent xmlns:mc="http://schemas.openxmlformats.org/markup-compatibility/2006">
              <mc:Choice xmlns:v="urn:schemas-microsoft-com:vml" Requires="v">
                <p:oleObj spid="_x0000_s2062" name="Equation" r:id="rId4" imgW="5333760" imgH="672840" progId="Equation.3">
                  <p:embed/>
                </p:oleObj>
              </mc:Choice>
              <mc:Fallback>
                <p:oleObj name="Equation" r:id="rId4" imgW="5333760" imgH="672840" progId="Equation.3">
                  <p:embed/>
                  <p:pic>
                    <p:nvPicPr>
                      <p:cNvPr id="3" name="Object 2" descr="Foreign minus source taxable income divided by worldwide taxable income times U.S. income tax liability before FT equals U.S. Income tax attributable to foreign tax." title="Learning Objective #4"/>
                      <p:cNvPicPr/>
                      <p:nvPr/>
                    </p:nvPicPr>
                    <p:blipFill>
                      <a:blip r:embed="rId5"/>
                      <a:stretch>
                        <a:fillRect/>
                      </a:stretch>
                    </p:blipFill>
                    <p:spPr>
                      <a:xfrm>
                        <a:off x="361950" y="3200400"/>
                        <a:ext cx="8342313" cy="1052513"/>
                      </a:xfrm>
                      <a:prstGeom prst="rect">
                        <a:avLst/>
                      </a:prstGeom>
                    </p:spPr>
                  </p:pic>
                </p:oleObj>
              </mc:Fallback>
            </mc:AlternateContent>
          </a:graphicData>
        </a:graphic>
      </p:graphicFrame>
      <p:sp>
        <p:nvSpPr>
          <p:cNvPr id="2" name="Content Placeholder 1"/>
          <p:cNvSpPr>
            <a:spLocks noGrp="1"/>
          </p:cNvSpPr>
          <p:nvPr>
            <p:ph sz="quarter" idx="10"/>
          </p:nvPr>
        </p:nvSpPr>
        <p:spPr>
          <a:xfrm>
            <a:off x="330016" y="4343400"/>
            <a:ext cx="8432984" cy="2057400"/>
          </a:xfrm>
        </p:spPr>
        <p:txBody>
          <a:bodyPr vert="horz" lIns="91440" tIns="45720" rIns="91440" bIns="45720" rtlCol="0">
            <a:noAutofit/>
          </a:bodyPr>
          <a:lstStyle/>
          <a:p>
            <a:pPr marL="457200" indent="-457200">
              <a:buSzPct val="100000"/>
            </a:pPr>
            <a:r>
              <a:rPr lang="en-US" altLang="en-US" sz="2400" dirty="0"/>
              <a:t>Note: a taxpayer may choose to deduct foreign taxes as itemized deductions. Although it is rarely advantageous to itemize rather then take a credit, there are certain instances when itemizing is the better option.</a:t>
            </a:r>
          </a:p>
        </p:txBody>
      </p:sp>
      <p:sp>
        <p:nvSpPr>
          <p:cNvPr id="8" name="Text Placeholder 3">
            <a:extLst>
              <a:ext uri="{FF2B5EF4-FFF2-40B4-BE49-F238E27FC236}">
                <a16:creationId xmlns:a16="http://schemas.microsoft.com/office/drawing/2014/main" id="{F013F492-E0B1-4F19-895C-7FD1C530407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9" name="Slide Number Placeholder 5">
            <a:extLst>
              <a:ext uri="{FF2B5EF4-FFF2-40B4-BE49-F238E27FC236}">
                <a16:creationId xmlns:a16="http://schemas.microsoft.com/office/drawing/2014/main" id="{E71173BA-D711-4CCA-AFE6-25C248E774B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1370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219200"/>
          </a:xfrm>
        </p:spPr>
        <p:txBody>
          <a:bodyPr>
            <a:normAutofit/>
          </a:bodyPr>
          <a:lstStyle/>
          <a:p>
            <a:r>
              <a:rPr lang="en-US" dirty="0"/>
              <a:t>Learning Objective #4:</a:t>
            </a:r>
            <a:br>
              <a:rPr lang="en-US" dirty="0"/>
            </a:br>
            <a:r>
              <a:rPr lang="en-US" altLang="en-US" dirty="0"/>
              <a:t>Foreign Tax Credit</a:t>
            </a:r>
            <a:endParaRPr lang="en-US" dirty="0"/>
          </a:p>
        </p:txBody>
      </p:sp>
      <p:sp>
        <p:nvSpPr>
          <p:cNvPr id="6" name="Content Placeholder 5"/>
          <p:cNvSpPr>
            <a:spLocks noGrp="1"/>
          </p:cNvSpPr>
          <p:nvPr>
            <p:ph idx="1"/>
          </p:nvPr>
        </p:nvSpPr>
        <p:spPr>
          <a:xfrm>
            <a:off x="304800" y="1447800"/>
            <a:ext cx="8534400" cy="4876800"/>
          </a:xfrm>
        </p:spPr>
        <p:txBody>
          <a:bodyPr>
            <a:normAutofit/>
          </a:bodyPr>
          <a:lstStyle/>
          <a:p>
            <a:pPr marL="457200" indent="-457200"/>
            <a:r>
              <a:rPr lang="en-US" altLang="en-US" sz="2600" dirty="0"/>
              <a:t>Credit is available for taxpayers who paid foreign income taxes.</a:t>
            </a:r>
          </a:p>
          <a:p>
            <a:pPr marL="457200" indent="-457200"/>
            <a:r>
              <a:rPr lang="en-US" altLang="en-US" sz="2600" dirty="0"/>
              <a:t>Credit is equal to the amount of foreign taxes paid, </a:t>
            </a:r>
            <a:r>
              <a:rPr lang="en-US" altLang="en-US" sz="2600" b="1" i="1" dirty="0"/>
              <a:t>but no greater than (i.e., limited to): </a:t>
            </a:r>
            <a:r>
              <a:rPr lang="en-US" altLang="en-US" sz="2600" dirty="0"/>
              <a:t>the portion of U.S. income tax liability attributable to foreign income.</a:t>
            </a:r>
          </a:p>
        </p:txBody>
      </p:sp>
      <p:sp>
        <p:nvSpPr>
          <p:cNvPr id="7" name="Text Placeholder 3">
            <a:extLst>
              <a:ext uri="{FF2B5EF4-FFF2-40B4-BE49-F238E27FC236}">
                <a16:creationId xmlns:a16="http://schemas.microsoft.com/office/drawing/2014/main" id="{9EDDF3DC-61FA-4338-AC87-131DC03A915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4A9D7046-147A-4868-BC90-215EBCEA671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761470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228600"/>
            <a:ext cx="9144000" cy="1295400"/>
          </a:xfrm>
        </p:spPr>
        <p:txBody>
          <a:bodyPr>
            <a:noAutofit/>
          </a:bodyPr>
          <a:lstStyle/>
          <a:p>
            <a:r>
              <a:rPr lang="en-US" dirty="0"/>
              <a:t>Learning Objective #4:</a:t>
            </a:r>
            <a:br>
              <a:rPr lang="en-US" dirty="0"/>
            </a:br>
            <a:r>
              <a:rPr lang="en-US" altLang="en-US" dirty="0"/>
              <a:t>Foreign Tax Credit</a:t>
            </a:r>
            <a:br>
              <a:rPr lang="en-US" altLang="en-US" dirty="0"/>
            </a:br>
            <a:r>
              <a:rPr lang="en-US" altLang="en-US" dirty="0"/>
              <a:t>Concept Check 9-4</a:t>
            </a:r>
            <a:endParaRPr lang="en-US" dirty="0"/>
          </a:p>
        </p:txBody>
      </p:sp>
      <p:sp>
        <p:nvSpPr>
          <p:cNvPr id="6" name="Content Placeholder 5"/>
          <p:cNvSpPr>
            <a:spLocks noGrp="1"/>
          </p:cNvSpPr>
          <p:nvPr>
            <p:ph idx="1"/>
          </p:nvPr>
        </p:nvSpPr>
        <p:spPr>
          <a:xfrm>
            <a:off x="369287" y="1828800"/>
            <a:ext cx="8393713" cy="3505200"/>
          </a:xfrm>
        </p:spPr>
        <p:txBody>
          <a:bodyPr>
            <a:normAutofit/>
          </a:bodyPr>
          <a:lstStyle/>
          <a:p>
            <a:pPr marL="457200" indent="-457200">
              <a:buFont typeface="+mj-lt"/>
              <a:buAutoNum type="arabicPeriod"/>
            </a:pPr>
            <a:r>
              <a:rPr lang="en-US" altLang="en-US" sz="2400" i="1" dirty="0"/>
              <a:t>Joy has $63,000 worldwide taxable income, which includes $8,000 of taxable income from New Zealand.  She paid $2,500 in foreign income taxes, and here U.S. tax liability is $17,640.  Calculate Joy’s foreign tax credit.  </a:t>
            </a:r>
          </a:p>
          <a:p>
            <a:pPr marL="0" indent="0">
              <a:buNone/>
            </a:pPr>
            <a:r>
              <a:rPr lang="en-US" altLang="en-US" sz="2400" b="1" i="1" dirty="0"/>
              <a:t>($ 8,000 / $ 63,000) × $ 17,640 = $ 2,240.</a:t>
            </a:r>
          </a:p>
          <a:p>
            <a:pPr marL="0" indent="0">
              <a:buNone/>
            </a:pPr>
            <a:r>
              <a:rPr lang="en-US" altLang="en-US" sz="2400" b="1" i="1" dirty="0"/>
              <a:t>Since this amount is less than the foreign tax paid of $2,500, the credit is equal to $2,240.</a:t>
            </a:r>
          </a:p>
        </p:txBody>
      </p:sp>
      <p:sp>
        <p:nvSpPr>
          <p:cNvPr id="7" name="Text Placeholder 3">
            <a:extLst>
              <a:ext uri="{FF2B5EF4-FFF2-40B4-BE49-F238E27FC236}">
                <a16:creationId xmlns:a16="http://schemas.microsoft.com/office/drawing/2014/main" id="{AF7D7B2D-B199-45A9-9995-25AC2DA4D7B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4A706F04-90BF-45E3-8626-0A231E0D8D8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76147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fade">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295400"/>
          </a:xfrm>
        </p:spPr>
        <p:txBody>
          <a:bodyPr>
            <a:noAutofit/>
          </a:bodyPr>
          <a:lstStyle/>
          <a:p>
            <a:r>
              <a:rPr lang="en-US" dirty="0"/>
              <a:t>Learning Objective #5:</a:t>
            </a:r>
            <a:br>
              <a:rPr lang="en-US" dirty="0"/>
            </a:br>
            <a:r>
              <a:rPr lang="en-US" altLang="en-US" dirty="0"/>
              <a:t>Child Tax Credit</a:t>
            </a:r>
            <a:endParaRPr lang="en-US" dirty="0"/>
          </a:p>
        </p:txBody>
      </p:sp>
      <p:sp>
        <p:nvSpPr>
          <p:cNvPr id="6" name="Content Placeholder 5"/>
          <p:cNvSpPr>
            <a:spLocks noGrp="1"/>
          </p:cNvSpPr>
          <p:nvPr>
            <p:ph idx="1"/>
          </p:nvPr>
        </p:nvSpPr>
        <p:spPr>
          <a:xfrm>
            <a:off x="304800" y="1447800"/>
            <a:ext cx="8534400" cy="4876800"/>
          </a:xfrm>
        </p:spPr>
        <p:txBody>
          <a:bodyPr>
            <a:normAutofit lnSpcReduction="10000"/>
          </a:bodyPr>
          <a:lstStyle/>
          <a:p>
            <a:pPr marL="457200" indent="-457200"/>
            <a:r>
              <a:rPr lang="en-US" altLang="en-US" sz="2600" dirty="0"/>
              <a:t>Credit is provided for taxpayers with children under age 17.</a:t>
            </a:r>
          </a:p>
          <a:p>
            <a:pPr marL="457200" indent="-457200"/>
            <a:r>
              <a:rPr lang="en-US" altLang="en-US" sz="2600" dirty="0"/>
              <a:t>Child must be a U.S. citizen or resident.</a:t>
            </a:r>
          </a:p>
          <a:p>
            <a:pPr marL="457200" indent="-457200"/>
            <a:r>
              <a:rPr lang="en-US" altLang="en-US" sz="2600" dirty="0"/>
              <a:t>Child must be younger than the person claiming the credit and unmarried.</a:t>
            </a:r>
          </a:p>
          <a:p>
            <a:pPr marL="457200" indent="-457200"/>
            <a:r>
              <a:rPr lang="en-US" altLang="en-US" sz="2600" dirty="0"/>
              <a:t>Credit for each child is $2,000.</a:t>
            </a:r>
          </a:p>
          <a:p>
            <a:pPr marL="457200" indent="-457200"/>
            <a:r>
              <a:rPr lang="en-US" altLang="en-US" sz="2600" dirty="0"/>
              <a:t>Credit is phased out  for AGI over certain amounts.</a:t>
            </a:r>
          </a:p>
          <a:p>
            <a:pPr marL="457200" indent="-457200"/>
            <a:r>
              <a:rPr lang="en-US" altLang="en-US" sz="2600" dirty="0"/>
              <a:t>Credit is refundable up to $1,400 per child.</a:t>
            </a:r>
          </a:p>
          <a:p>
            <a:pPr marL="457200" indent="-457200"/>
            <a:r>
              <a:rPr lang="en-US" altLang="en-US" sz="2600" dirty="0"/>
              <a:t>A $500 nonrefundable credit is provided for qualifying dependents other than children.</a:t>
            </a:r>
          </a:p>
        </p:txBody>
      </p:sp>
      <p:sp>
        <p:nvSpPr>
          <p:cNvPr id="7" name="Text Placeholder 3">
            <a:extLst>
              <a:ext uri="{FF2B5EF4-FFF2-40B4-BE49-F238E27FC236}">
                <a16:creationId xmlns:a16="http://schemas.microsoft.com/office/drawing/2014/main" id="{6ED38717-90CA-4478-B55F-2326CA4D1819}"/>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47E2FE3A-43DA-4020-961B-F5AE504E7A6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4588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#1: </a:t>
            </a:r>
            <a:r>
              <a:rPr lang="en-US" altLang="en-US" dirty="0"/>
              <a:t>Credit for Child and Dependent Care Expenses</a:t>
            </a:r>
            <a:endParaRPr lang="en-US" dirty="0"/>
          </a:p>
        </p:txBody>
      </p:sp>
      <p:sp>
        <p:nvSpPr>
          <p:cNvPr id="3" name="Content Placeholder 2"/>
          <p:cNvSpPr>
            <a:spLocks noGrp="1"/>
          </p:cNvSpPr>
          <p:nvPr>
            <p:ph idx="1"/>
          </p:nvPr>
        </p:nvSpPr>
        <p:spPr>
          <a:xfrm>
            <a:off x="330016" y="1828800"/>
            <a:ext cx="8432984" cy="4495800"/>
          </a:xfrm>
        </p:spPr>
        <p:txBody>
          <a:bodyPr>
            <a:normAutofit/>
          </a:bodyPr>
          <a:lstStyle/>
          <a:p>
            <a:pPr marL="457200" indent="-457200">
              <a:defRPr/>
            </a:pPr>
            <a:r>
              <a:rPr lang="en-US" sz="2600" dirty="0"/>
              <a:t>A qualifying individual includes:</a:t>
            </a:r>
          </a:p>
          <a:p>
            <a:pPr marL="914400" indent="-457200">
              <a:buFont typeface="+mj-lt"/>
              <a:buAutoNum type="arabicParenR"/>
              <a:defRPr/>
            </a:pPr>
            <a:r>
              <a:rPr lang="en-US" sz="2600" dirty="0"/>
              <a:t>a person under the age of 13 for whom the taxpayer is entitled to a dependency deduction or,</a:t>
            </a:r>
          </a:p>
          <a:p>
            <a:pPr marL="914400" indent="-457200">
              <a:buFont typeface="+mj-lt"/>
              <a:buAutoNum type="arabicParenR"/>
              <a:defRPr/>
            </a:pPr>
            <a:r>
              <a:rPr lang="en-US" sz="2600" dirty="0"/>
              <a:t>a dependent or spouse of the taxpayer who is incapable of caring for himself or herself.</a:t>
            </a:r>
          </a:p>
        </p:txBody>
      </p:sp>
      <p:sp>
        <p:nvSpPr>
          <p:cNvPr id="5" name="Text Placeholder 3">
            <a:extLst>
              <a:ext uri="{FF2B5EF4-FFF2-40B4-BE49-F238E27FC236}">
                <a16:creationId xmlns:a16="http://schemas.microsoft.com/office/drawing/2014/main" id="{782E6D57-86D6-4FD5-A9AA-53B988E9C14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7D3188C-68AA-4F1D-9165-C0D504E2F57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450074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2" y="0"/>
            <a:ext cx="9144002" cy="1371600"/>
          </a:xfrm>
        </p:spPr>
        <p:txBody>
          <a:bodyPr>
            <a:noAutofit/>
          </a:bodyPr>
          <a:lstStyle/>
          <a:p>
            <a:r>
              <a:rPr lang="en-US" dirty="0"/>
              <a:t>Learning Objective #5:</a:t>
            </a:r>
            <a:br>
              <a:rPr lang="en-US" dirty="0"/>
            </a:br>
            <a:r>
              <a:rPr lang="en-US" altLang="en-US" dirty="0"/>
              <a:t>Child Tax Credit</a:t>
            </a:r>
            <a:endParaRPr lang="en-US" dirty="0"/>
          </a:p>
        </p:txBody>
      </p:sp>
      <p:sp>
        <p:nvSpPr>
          <p:cNvPr id="6" name="Content Placeholder 5"/>
          <p:cNvSpPr>
            <a:spLocks noGrp="1"/>
          </p:cNvSpPr>
          <p:nvPr>
            <p:ph idx="1"/>
          </p:nvPr>
        </p:nvSpPr>
        <p:spPr>
          <a:xfrm>
            <a:off x="304800" y="1524000"/>
            <a:ext cx="8458200" cy="4800600"/>
          </a:xfrm>
        </p:spPr>
        <p:txBody>
          <a:bodyPr>
            <a:noAutofit/>
          </a:bodyPr>
          <a:lstStyle/>
          <a:p>
            <a:pPr marL="457200" indent="-457200">
              <a:lnSpc>
                <a:spcPct val="110000"/>
              </a:lnSpc>
            </a:pPr>
            <a:r>
              <a:rPr lang="en-US" altLang="en-US" sz="2600" dirty="0"/>
              <a:t>Phase-out begins at AGI of $400,000 for married filing jointly and $200,000 for all other taxpayers.</a:t>
            </a:r>
          </a:p>
          <a:p>
            <a:pPr marL="457200" indent="-457200">
              <a:lnSpc>
                <a:spcPct val="110000"/>
              </a:lnSpc>
            </a:pPr>
            <a:r>
              <a:rPr lang="en-US" altLang="en-US" sz="2600" dirty="0"/>
              <a:t>The credit is reduced $50 for each $1,000, or fraction thereof, of AGI in excess of the above amounts. </a:t>
            </a:r>
          </a:p>
          <a:p>
            <a:pPr marL="457200" indent="-457200">
              <a:lnSpc>
                <a:spcPct val="110000"/>
              </a:lnSpc>
            </a:pPr>
            <a:r>
              <a:rPr lang="en-US" altLang="en-US" sz="2600" b="1" dirty="0"/>
              <a:t>Example</a:t>
            </a:r>
            <a:r>
              <a:rPr lang="en-US" altLang="en-US" sz="2600" dirty="0"/>
              <a:t>: </a:t>
            </a:r>
            <a:r>
              <a:rPr lang="en-US" altLang="en-US" sz="2600" i="1" dirty="0"/>
              <a:t>If a single taxpayer has AGI of $217,000 &amp; 1 qualifying child; his/her child tax credit will be $1,150 ($2,000 - $850); $50 for each $1,000 of AGI over $200,000).</a:t>
            </a:r>
          </a:p>
        </p:txBody>
      </p:sp>
      <p:sp>
        <p:nvSpPr>
          <p:cNvPr id="7" name="Text Placeholder 3">
            <a:extLst>
              <a:ext uri="{FF2B5EF4-FFF2-40B4-BE49-F238E27FC236}">
                <a16:creationId xmlns:a16="http://schemas.microsoft.com/office/drawing/2014/main" id="{46B662EE-8A12-4A45-A242-003F887B481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B3D16A57-9AF6-49F4-A157-F85B6FECDD2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212784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371600"/>
          </a:xfrm>
        </p:spPr>
        <p:txBody>
          <a:bodyPr>
            <a:noAutofit/>
          </a:bodyPr>
          <a:lstStyle/>
          <a:p>
            <a:r>
              <a:rPr lang="en-US" dirty="0"/>
              <a:t>Learning Objective #5:</a:t>
            </a:r>
            <a:br>
              <a:rPr lang="en-US" dirty="0"/>
            </a:br>
            <a:r>
              <a:rPr lang="en-US" altLang="en-US" dirty="0"/>
              <a:t>Child Tax Credit</a:t>
            </a:r>
            <a:endParaRPr lang="en-US" dirty="0"/>
          </a:p>
        </p:txBody>
      </p:sp>
      <p:sp>
        <p:nvSpPr>
          <p:cNvPr id="6" name="Content Placeholder 5"/>
          <p:cNvSpPr>
            <a:spLocks noGrp="1"/>
          </p:cNvSpPr>
          <p:nvPr>
            <p:ph idx="1"/>
          </p:nvPr>
        </p:nvSpPr>
        <p:spPr>
          <a:xfrm>
            <a:off x="369287" y="1524000"/>
            <a:ext cx="8393713" cy="4800600"/>
          </a:xfrm>
        </p:spPr>
        <p:txBody>
          <a:bodyPr>
            <a:normAutofit/>
          </a:bodyPr>
          <a:lstStyle/>
          <a:p>
            <a:pPr marL="457200" indent="-457200"/>
            <a:r>
              <a:rPr lang="en-US" altLang="en-US" sz="2600" dirty="0"/>
              <a:t>Although generally nonrefundable, this credit could provide a refund at certain earned income levels and if the taxpayer qualifies.</a:t>
            </a:r>
          </a:p>
          <a:p>
            <a:pPr marL="457200" indent="-457200"/>
            <a:r>
              <a:rPr lang="en-US" altLang="en-US" sz="2600" dirty="0"/>
              <a:t>A Form 8812 must be attached.</a:t>
            </a:r>
          </a:p>
        </p:txBody>
      </p:sp>
      <p:sp>
        <p:nvSpPr>
          <p:cNvPr id="7" name="Text Placeholder 3">
            <a:extLst>
              <a:ext uri="{FF2B5EF4-FFF2-40B4-BE49-F238E27FC236}">
                <a16:creationId xmlns:a16="http://schemas.microsoft.com/office/drawing/2014/main" id="{025612C5-98BD-4F49-9D93-BF6C5705F6E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5C75C136-7C4C-411A-B374-408AE70B15A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491565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228600"/>
            <a:ext cx="9144000" cy="1295400"/>
          </a:xfrm>
        </p:spPr>
        <p:txBody>
          <a:bodyPr>
            <a:noAutofit/>
          </a:bodyPr>
          <a:lstStyle/>
          <a:p>
            <a:r>
              <a:rPr lang="en-US" dirty="0"/>
              <a:t>Learning Objective #5:</a:t>
            </a:r>
            <a:br>
              <a:rPr lang="en-US" dirty="0"/>
            </a:br>
            <a:r>
              <a:rPr lang="en-US" altLang="en-US" dirty="0"/>
              <a:t>Child Tax Credit</a:t>
            </a:r>
            <a:br>
              <a:rPr lang="en-US" altLang="en-US" dirty="0"/>
            </a:br>
            <a:r>
              <a:rPr lang="en-US" altLang="en-US" dirty="0"/>
              <a:t>Concept Check 9-5</a:t>
            </a:r>
            <a:endParaRPr lang="en-US" dirty="0"/>
          </a:p>
        </p:txBody>
      </p:sp>
      <p:sp>
        <p:nvSpPr>
          <p:cNvPr id="6" name="Content Placeholder 5"/>
          <p:cNvSpPr>
            <a:spLocks noGrp="1"/>
          </p:cNvSpPr>
          <p:nvPr>
            <p:ph idx="1"/>
          </p:nvPr>
        </p:nvSpPr>
        <p:spPr>
          <a:xfrm>
            <a:off x="349652" y="1828800"/>
            <a:ext cx="8413348" cy="3810000"/>
          </a:xfrm>
        </p:spPr>
        <p:txBody>
          <a:bodyPr>
            <a:normAutofit/>
          </a:bodyPr>
          <a:lstStyle/>
          <a:p>
            <a:pPr marL="457200" indent="-457200">
              <a:lnSpc>
                <a:spcPct val="110000"/>
              </a:lnSpc>
              <a:buFont typeface="+mj-lt"/>
              <a:buAutoNum type="arabicPeriod"/>
            </a:pPr>
            <a:r>
              <a:rPr lang="en-US" altLang="en-US" sz="2400" i="1" dirty="0"/>
              <a:t>Pat and Lisa have two qualifying children, ages 11 and 8, and file jointly.  Their AGI is $112,000.  What amount of child tax credit can they claim after their AGI limitation is considered?</a:t>
            </a:r>
          </a:p>
          <a:p>
            <a:pPr marL="0" indent="0">
              <a:lnSpc>
                <a:spcPct val="110000"/>
              </a:lnSpc>
              <a:buNone/>
            </a:pPr>
            <a:r>
              <a:rPr lang="en-US" altLang="en-US" sz="2400" b="1" i="1" dirty="0"/>
              <a:t>Without considering limitations, their child credit is $2,000 per child, or $4,000 in total.</a:t>
            </a:r>
          </a:p>
          <a:p>
            <a:pPr marL="0" indent="0">
              <a:lnSpc>
                <a:spcPct val="110000"/>
              </a:lnSpc>
              <a:buNone/>
            </a:pPr>
            <a:r>
              <a:rPr lang="en-US" altLang="en-US" sz="2400" b="1" i="1" dirty="0"/>
              <a:t>The AGI limitation does not apply because their AGI is less than $400,000. </a:t>
            </a:r>
          </a:p>
        </p:txBody>
      </p:sp>
      <p:sp>
        <p:nvSpPr>
          <p:cNvPr id="7" name="Text Placeholder 3">
            <a:extLst>
              <a:ext uri="{FF2B5EF4-FFF2-40B4-BE49-F238E27FC236}">
                <a16:creationId xmlns:a16="http://schemas.microsoft.com/office/drawing/2014/main" id="{3C88CF0F-F5C1-40FC-8A61-903826312F6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3C27D159-9738-4ED2-9693-4059CC04B31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94668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fade">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052562" cy="1257300"/>
          </a:xfrm>
        </p:spPr>
        <p:txBody>
          <a:bodyPr>
            <a:noAutofit/>
          </a:bodyPr>
          <a:lstStyle/>
          <a:p>
            <a:r>
              <a:rPr lang="en-US" dirty="0"/>
              <a:t>Learning Objective #6:</a:t>
            </a:r>
            <a:r>
              <a:rPr lang="en-US" altLang="en-US" dirty="0"/>
              <a:t>Retirement Savings Contributions Credit</a:t>
            </a:r>
            <a:endParaRPr lang="en-US" dirty="0"/>
          </a:p>
        </p:txBody>
      </p:sp>
      <p:sp>
        <p:nvSpPr>
          <p:cNvPr id="6" name="Content Placeholder 5"/>
          <p:cNvSpPr>
            <a:spLocks noGrp="1"/>
          </p:cNvSpPr>
          <p:nvPr>
            <p:ph idx="1"/>
          </p:nvPr>
        </p:nvSpPr>
        <p:spPr>
          <a:xfrm>
            <a:off x="369287" y="1447800"/>
            <a:ext cx="8393713" cy="4876800"/>
          </a:xfrm>
        </p:spPr>
        <p:txBody>
          <a:bodyPr>
            <a:normAutofit/>
          </a:bodyPr>
          <a:lstStyle/>
          <a:p>
            <a:pPr marL="457200" indent="-457200"/>
            <a:r>
              <a:rPr lang="en-US" altLang="en-US" sz="2400" dirty="0"/>
              <a:t>Credit is available for taxpayers who made contributions to certain qualified retirement accounts.</a:t>
            </a:r>
          </a:p>
          <a:p>
            <a:pPr marL="457200" indent="-457200"/>
            <a:r>
              <a:rPr lang="en-US" altLang="en-US" sz="2400" dirty="0"/>
              <a:t>Contributions can be made to IRAs, Roth IRAs, 401(k), 403(b), 457, SIMPLE or SEP plans or other qualified retirement plans.</a:t>
            </a:r>
          </a:p>
          <a:p>
            <a:pPr marL="457200" indent="-457200"/>
            <a:r>
              <a:rPr lang="en-US" altLang="en-US" sz="2400" dirty="0"/>
              <a:t>Credit is based on a percentage of the contributions made.</a:t>
            </a:r>
          </a:p>
          <a:p>
            <a:pPr marL="457200" indent="-457200"/>
            <a:r>
              <a:rPr lang="en-US" altLang="en-US" sz="2400" dirty="0"/>
              <a:t>Maximum amount of contributions for credit purposes is $2,000 per person.</a:t>
            </a:r>
          </a:p>
          <a:p>
            <a:pPr marL="457200" indent="-457200"/>
            <a:r>
              <a:rPr lang="en-US" altLang="en-US" sz="2400" dirty="0"/>
              <a:t>Percentage used to calculate the credit depends on the </a:t>
            </a:r>
            <a:r>
              <a:rPr lang="en-US" altLang="en-US" sz="2400" i="1" dirty="0"/>
              <a:t>filing status </a:t>
            </a:r>
            <a:r>
              <a:rPr lang="en-US" altLang="en-US" sz="2400" dirty="0"/>
              <a:t>of the taxpayer and the M</a:t>
            </a:r>
            <a:r>
              <a:rPr lang="en-US" altLang="en-US" sz="2400" i="1" dirty="0"/>
              <a:t>AGI.</a:t>
            </a:r>
          </a:p>
        </p:txBody>
      </p:sp>
      <p:sp>
        <p:nvSpPr>
          <p:cNvPr id="7" name="Text Placeholder 3">
            <a:extLst>
              <a:ext uri="{FF2B5EF4-FFF2-40B4-BE49-F238E27FC236}">
                <a16:creationId xmlns:a16="http://schemas.microsoft.com/office/drawing/2014/main" id="{60B5A616-6766-426B-A4DC-22A1F9C944E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47DD1B2A-FD98-4E9A-9C67-17597DEE39F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004493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371600"/>
          </a:xfrm>
        </p:spPr>
        <p:txBody>
          <a:bodyPr>
            <a:noAutofit/>
          </a:bodyPr>
          <a:lstStyle/>
          <a:p>
            <a:r>
              <a:rPr lang="en-US" dirty="0"/>
              <a:t>Learning Objective #6: </a:t>
            </a:r>
            <a:r>
              <a:rPr lang="en-US" altLang="en-US" dirty="0"/>
              <a:t>Retirement Savings Contributions Credit</a:t>
            </a:r>
            <a:endParaRPr lang="en-US" dirty="0"/>
          </a:p>
        </p:txBody>
      </p:sp>
      <p:sp>
        <p:nvSpPr>
          <p:cNvPr id="6" name="Content Placeholder 5"/>
          <p:cNvSpPr>
            <a:spLocks noGrp="1"/>
          </p:cNvSpPr>
          <p:nvPr>
            <p:ph idx="1"/>
          </p:nvPr>
        </p:nvSpPr>
        <p:spPr>
          <a:xfrm>
            <a:off x="304800" y="1447800"/>
            <a:ext cx="8534400" cy="990600"/>
          </a:xfrm>
        </p:spPr>
        <p:txBody>
          <a:bodyPr>
            <a:normAutofit/>
          </a:bodyPr>
          <a:lstStyle/>
          <a:p>
            <a:pPr algn="ctr">
              <a:buNone/>
            </a:pPr>
            <a:r>
              <a:rPr lang="en-US" altLang="en-US" sz="2400" b="1" i="1" u="sng" dirty="0"/>
              <a:t>Filing Status, AGI and %’s </a:t>
            </a:r>
          </a:p>
          <a:p>
            <a:pPr algn="ctr">
              <a:buNone/>
            </a:pPr>
            <a:r>
              <a:rPr lang="en-US" altLang="en-US" sz="2400" b="1" i="1" u="sng" dirty="0"/>
              <a:t>Retirement Savings Contributions Credit</a:t>
            </a:r>
          </a:p>
        </p:txBody>
      </p:sp>
      <p:graphicFrame>
        <p:nvGraphicFramePr>
          <p:cNvPr id="3" name="Table 2" descr="Table.&#10;Joint Filers &#10;Over $0                  Not over $37,000  50%&#10;Over $37,000  Not over $40,000  20%&#10;Over $40,000  Not over $61,500  10%&#10;Over $61,500   0%&#10;Head of Household &#10;Over $0                  Not over $27,750  50%&#10;Over $27,750  Not over $30,000  20%&#10;Over $30,000  Not over $46,125  10%&#10;Over $46,125   0%&#10;Other&#10;Over $0                  Not over $18,500  50%&#10;Over $18,500  Not over $20,000  20%&#10;Over $20,000  Not over $30,750  10%&#10;Over $30,750   0%&#10;" title="Learning Objective #6"/>
          <p:cNvGraphicFramePr>
            <a:graphicFrameLocks noGrp="1"/>
          </p:cNvGraphicFramePr>
          <p:nvPr>
            <p:extLst>
              <p:ext uri="{D42A27DB-BD31-4B8C-83A1-F6EECF244321}">
                <p14:modId xmlns:p14="http://schemas.microsoft.com/office/powerpoint/2010/main" val="4023890100"/>
              </p:ext>
            </p:extLst>
          </p:nvPr>
        </p:nvGraphicFramePr>
        <p:xfrm>
          <a:off x="762000" y="2888841"/>
          <a:ext cx="7772401" cy="2552142"/>
        </p:xfrm>
        <a:graphic>
          <a:graphicData uri="http://schemas.openxmlformats.org/drawingml/2006/table">
            <a:tbl>
              <a:tblPr firstRow="1" bandRow="1">
                <a:tableStyleId>{5940675A-B579-460E-94D1-54222C63F5DA}</a:tableStyleId>
              </a:tblPr>
              <a:tblGrid>
                <a:gridCol w="1066801">
                  <a:extLst>
                    <a:ext uri="{9D8B030D-6E8A-4147-A177-3AD203B41FA5}">
                      <a16:colId xmlns:a16="http://schemas.microsoft.com/office/drawing/2014/main" val="20000"/>
                    </a:ext>
                  </a:extLst>
                </a:gridCol>
                <a:gridCol w="1153885">
                  <a:extLst>
                    <a:ext uri="{9D8B030D-6E8A-4147-A177-3AD203B41FA5}">
                      <a16:colId xmlns:a16="http://schemas.microsoft.com/office/drawing/2014/main" val="20001"/>
                    </a:ext>
                  </a:extLst>
                </a:gridCol>
                <a:gridCol w="1436914">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990600">
                  <a:extLst>
                    <a:ext uri="{9D8B030D-6E8A-4147-A177-3AD203B41FA5}">
                      <a16:colId xmlns:a16="http://schemas.microsoft.com/office/drawing/2014/main" val="20004"/>
                    </a:ext>
                  </a:extLst>
                </a:gridCol>
                <a:gridCol w="990600">
                  <a:extLst>
                    <a:ext uri="{9D8B030D-6E8A-4147-A177-3AD203B41FA5}">
                      <a16:colId xmlns:a16="http://schemas.microsoft.com/office/drawing/2014/main" val="20005"/>
                    </a:ext>
                  </a:extLst>
                </a:gridCol>
                <a:gridCol w="609601">
                  <a:extLst>
                    <a:ext uri="{9D8B030D-6E8A-4147-A177-3AD203B41FA5}">
                      <a16:colId xmlns:a16="http://schemas.microsoft.com/office/drawing/2014/main" val="20006"/>
                    </a:ext>
                  </a:extLst>
                </a:gridCol>
              </a:tblGrid>
              <a:tr h="6858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600" b="1" u="none" dirty="0">
                          <a:latin typeface="Verdana" pitchFamily="34" charset="0"/>
                          <a:ea typeface="Verdana" pitchFamily="34" charset="0"/>
                          <a:cs typeface="Verdana" pitchFamily="34" charset="0"/>
                        </a:rPr>
                        <a:t>Joint Filers</a:t>
                      </a:r>
                      <a:endParaRPr lang="en-US" sz="1600" b="1" u="none"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600" b="1" u="none" dirty="0">
                          <a:latin typeface="Verdana" pitchFamily="34" charset="0"/>
                          <a:ea typeface="Verdana" pitchFamily="34" charset="0"/>
                          <a:cs typeface="Verdana" pitchFamily="34" charset="0"/>
                        </a:rPr>
                        <a:t>Joint Filers</a:t>
                      </a:r>
                      <a:endParaRPr lang="en-US" sz="1600" b="1" u="none"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600" b="1" u="none" dirty="0">
                          <a:latin typeface="Verdana" pitchFamily="34" charset="0"/>
                          <a:ea typeface="Verdana" pitchFamily="34" charset="0"/>
                          <a:cs typeface="Verdana" pitchFamily="34" charset="0"/>
                        </a:rPr>
                        <a:t>Head of</a:t>
                      </a:r>
                      <a:r>
                        <a:rPr lang="en-US" altLang="en-US" sz="1600" b="1" u="none" baseline="0" dirty="0">
                          <a:latin typeface="Verdana" pitchFamily="34" charset="0"/>
                          <a:ea typeface="Verdana" pitchFamily="34" charset="0"/>
                          <a:cs typeface="Verdana" pitchFamily="34" charset="0"/>
                        </a:rPr>
                        <a:t> </a:t>
                      </a:r>
                      <a:r>
                        <a:rPr lang="en-US" altLang="en-US" sz="1600" b="1" u="none" dirty="0">
                          <a:latin typeface="Verdana" pitchFamily="34" charset="0"/>
                          <a:ea typeface="Verdana" pitchFamily="34" charset="0"/>
                          <a:cs typeface="Verdana" pitchFamily="34" charset="0"/>
                        </a:rPr>
                        <a:t>Household</a:t>
                      </a:r>
                      <a:endParaRPr lang="en-US" sz="1600" b="1" u="none"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600" b="1" u="none" dirty="0">
                          <a:latin typeface="Verdana" pitchFamily="34" charset="0"/>
                          <a:ea typeface="Verdana" pitchFamily="34" charset="0"/>
                          <a:cs typeface="Verdana" pitchFamily="34" charset="0"/>
                        </a:rPr>
                        <a:t>Head of</a:t>
                      </a:r>
                      <a:r>
                        <a:rPr lang="en-US" altLang="en-US" sz="1600" b="1" u="none" baseline="0" dirty="0">
                          <a:latin typeface="Verdana" pitchFamily="34" charset="0"/>
                          <a:ea typeface="Verdana" pitchFamily="34" charset="0"/>
                          <a:cs typeface="Verdana" pitchFamily="34" charset="0"/>
                        </a:rPr>
                        <a:t> </a:t>
                      </a:r>
                      <a:r>
                        <a:rPr lang="en-US" altLang="en-US" sz="1600" b="1" u="none" dirty="0">
                          <a:latin typeface="Verdana" pitchFamily="34" charset="0"/>
                          <a:ea typeface="Verdana" pitchFamily="34" charset="0"/>
                          <a:cs typeface="Verdana" pitchFamily="34" charset="0"/>
                        </a:rPr>
                        <a:t>Household</a:t>
                      </a:r>
                      <a:endParaRPr lang="en-US" sz="1600" b="1" u="none"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600" b="1" u="none" dirty="0">
                          <a:latin typeface="Verdana" pitchFamily="34" charset="0"/>
                          <a:ea typeface="Verdana" pitchFamily="34" charset="0"/>
                          <a:cs typeface="Verdana" pitchFamily="34" charset="0"/>
                        </a:rPr>
                        <a:t>Other</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600" b="1" u="none" dirty="0">
                          <a:latin typeface="Verdana" pitchFamily="34" charset="0"/>
                          <a:ea typeface="Verdana" pitchFamily="34" charset="0"/>
                          <a:cs typeface="Verdana" pitchFamily="34" charset="0"/>
                        </a:rPr>
                        <a:t>Other</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en-US" sz="1600" b="1" u="sng"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0"/>
                  </a:ext>
                </a:extLst>
              </a:tr>
              <a:tr h="334977">
                <a:tc>
                  <a:txBody>
                    <a:bodyPr/>
                    <a:lstStyle/>
                    <a:p>
                      <a:pPr algn="ctr"/>
                      <a:r>
                        <a:rPr lang="en-US" altLang="en-US" sz="1400" b="1" u="none" dirty="0">
                          <a:latin typeface="Verdana" pitchFamily="34" charset="0"/>
                          <a:ea typeface="Verdana" pitchFamily="34" charset="0"/>
                          <a:cs typeface="Verdana" pitchFamily="34" charset="0"/>
                        </a:rPr>
                        <a:t>Over </a:t>
                      </a:r>
                      <a:endParaRPr lang="en-US" sz="1400" b="1" u="none" dirty="0">
                        <a:latin typeface="Verdana" pitchFamily="34" charset="0"/>
                        <a:ea typeface="Verdana" pitchFamily="34" charset="0"/>
                        <a:cs typeface="Verdana" pitchFamily="34" charset="0"/>
                      </a:endParaRPr>
                    </a:p>
                  </a:txBody>
                  <a:tcPr anchor="ctr"/>
                </a:tc>
                <a:tc>
                  <a:txBody>
                    <a:bodyPr/>
                    <a:lstStyle/>
                    <a:p>
                      <a:pPr algn="ctr"/>
                      <a:r>
                        <a:rPr lang="en-US" altLang="en-US" sz="1400" b="1" u="none" dirty="0">
                          <a:latin typeface="Verdana" pitchFamily="34" charset="0"/>
                          <a:ea typeface="Verdana" pitchFamily="34" charset="0"/>
                          <a:cs typeface="Verdana" pitchFamily="34" charset="0"/>
                        </a:rPr>
                        <a:t>Not over</a:t>
                      </a:r>
                      <a:endParaRPr lang="en-US" sz="1400" b="1" u="none"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400" b="1" u="none" dirty="0">
                          <a:latin typeface="Verdana" pitchFamily="34" charset="0"/>
                          <a:ea typeface="Verdana" pitchFamily="34" charset="0"/>
                          <a:cs typeface="Verdana" pitchFamily="34" charset="0"/>
                        </a:rPr>
                        <a:t>Over </a:t>
                      </a:r>
                      <a:endParaRPr lang="en-US" sz="1400" b="1" u="none"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400" b="1" u="none" dirty="0">
                          <a:latin typeface="Verdana" pitchFamily="34" charset="0"/>
                          <a:ea typeface="Verdana" pitchFamily="34" charset="0"/>
                          <a:cs typeface="Verdana" pitchFamily="34" charset="0"/>
                        </a:rPr>
                        <a:t>Not over</a:t>
                      </a:r>
                      <a:endParaRPr lang="en-US" sz="1400" b="1" u="none"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400" b="1" u="none" dirty="0">
                          <a:latin typeface="Verdana" pitchFamily="34" charset="0"/>
                          <a:ea typeface="Verdana" pitchFamily="34" charset="0"/>
                          <a:cs typeface="Verdana" pitchFamily="34" charset="0"/>
                        </a:rPr>
                        <a:t>Over </a:t>
                      </a:r>
                      <a:endParaRPr lang="en-US" sz="1400" b="1" u="none"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400" b="1" u="none" dirty="0">
                          <a:latin typeface="Verdana" pitchFamily="34" charset="0"/>
                          <a:ea typeface="Verdana" pitchFamily="34" charset="0"/>
                          <a:cs typeface="Verdana" pitchFamily="34" charset="0"/>
                        </a:rPr>
                        <a:t>Not over</a:t>
                      </a:r>
                      <a:endParaRPr lang="en-US" sz="1400" b="1" u="none" dirty="0">
                        <a:latin typeface="Verdana" pitchFamily="34" charset="0"/>
                        <a:ea typeface="Verdana" pitchFamily="34" charset="0"/>
                        <a:cs typeface="Verdana"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400" b="1" u="none" dirty="0">
                          <a:latin typeface="Verdana" pitchFamily="34" charset="0"/>
                          <a:ea typeface="Verdana" pitchFamily="34" charset="0"/>
                          <a:cs typeface="Verdana" pitchFamily="34" charset="0"/>
                        </a:rPr>
                        <a:t>%</a:t>
                      </a:r>
                    </a:p>
                  </a:txBody>
                  <a:tcPr anchor="ctr"/>
                </a:tc>
                <a:extLst>
                  <a:ext uri="{0D108BD9-81ED-4DB2-BD59-A6C34878D82A}">
                    <a16:rowId xmlns:a16="http://schemas.microsoft.com/office/drawing/2014/main" val="10001"/>
                  </a:ext>
                </a:extLst>
              </a:tr>
              <a:tr h="309754">
                <a:tc>
                  <a:txBody>
                    <a:bodyPr/>
                    <a:lstStyle/>
                    <a:p>
                      <a:pPr algn="r"/>
                      <a:r>
                        <a:rPr lang="en-US" altLang="en-US" sz="1400" dirty="0">
                          <a:latin typeface="Verdana" pitchFamily="34" charset="0"/>
                          <a:ea typeface="Verdana" pitchFamily="34" charset="0"/>
                          <a:cs typeface="Verdana" pitchFamily="34" charset="0"/>
                        </a:rPr>
                        <a:t>$0 </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$38,000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$28,500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$19,000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50%</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334977">
                <a:tc>
                  <a:txBody>
                    <a:bodyPr/>
                    <a:lstStyle/>
                    <a:p>
                      <a:pPr algn="r"/>
                      <a:r>
                        <a:rPr lang="en-US" altLang="en-US" sz="1400" dirty="0">
                          <a:latin typeface="Verdana" pitchFamily="34" charset="0"/>
                          <a:ea typeface="Verdana" pitchFamily="34" charset="0"/>
                          <a:cs typeface="Verdana" pitchFamily="34" charset="0"/>
                        </a:rPr>
                        <a:t>$38,000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$41,000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$ 27,500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$30,750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$ 19,000 </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$20,500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20%</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334977">
                <a:tc>
                  <a:txBody>
                    <a:bodyPr/>
                    <a:lstStyle/>
                    <a:p>
                      <a:pPr algn="r"/>
                      <a:r>
                        <a:rPr lang="en-US" altLang="en-US" sz="1400" dirty="0">
                          <a:latin typeface="Verdana" pitchFamily="34" charset="0"/>
                          <a:ea typeface="Verdana" pitchFamily="34" charset="0"/>
                          <a:cs typeface="Verdana" pitchFamily="34" charset="0"/>
                        </a:rPr>
                        <a:t>$41,000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$63,000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$ 30,750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$47,250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$20,500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$31,500</a:t>
                      </a: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10%</a:t>
                      </a:r>
                      <a:endParaRPr lang="en-US" sz="1400"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368474">
                <a:tc>
                  <a:txBody>
                    <a:bodyPr/>
                    <a:lstStyle/>
                    <a:p>
                      <a:pPr algn="r"/>
                      <a:r>
                        <a:rPr lang="en-US" altLang="en-US" sz="1400" dirty="0">
                          <a:latin typeface="Verdana" pitchFamily="34" charset="0"/>
                          <a:ea typeface="Verdana" pitchFamily="34" charset="0"/>
                          <a:cs typeface="Verdana" pitchFamily="34" charset="0"/>
                        </a:rPr>
                        <a:t>$63,000</a:t>
                      </a:r>
                      <a:endParaRPr lang="en-US" sz="1400" dirty="0">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$47,250</a:t>
                      </a:r>
                      <a:endParaRPr lang="en-US" sz="1400" dirty="0">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algn="r"/>
                      <a:r>
                        <a:rPr lang="en-US" altLang="en-US" sz="1400" dirty="0">
                          <a:latin typeface="Verdana" pitchFamily="34" charset="0"/>
                          <a:ea typeface="Verdana" pitchFamily="34" charset="0"/>
                          <a:cs typeface="Verdana" pitchFamily="34" charset="0"/>
                        </a:rPr>
                        <a:t>$ 31,500 </a:t>
                      </a:r>
                      <a:endParaRPr lang="en-US" sz="1400" dirty="0">
                        <a:latin typeface="Verdana" pitchFamily="34" charset="0"/>
                        <a:ea typeface="Verdana" pitchFamily="34" charset="0"/>
                        <a:cs typeface="Verdana" pitchFamily="34" charset="0"/>
                      </a:endParaRPr>
                    </a:p>
                  </a:txBody>
                  <a:tcPr anchor="ctr"/>
                </a:tc>
                <a:tc>
                  <a:txBody>
                    <a:bodyPr/>
                    <a:lstStyle/>
                    <a:p>
                      <a:pPr algn="r"/>
                      <a:endParaRPr lang="en-US" sz="1400" dirty="0">
                        <a:latin typeface="Verdana" pitchFamily="34" charset="0"/>
                        <a:ea typeface="Verdana" pitchFamily="34" charset="0"/>
                        <a:cs typeface="Verdana" pitchFamily="34" charset="0"/>
                      </a:endParaRPr>
                    </a:p>
                  </a:txBody>
                  <a:tcPr anchor="ct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en-US" sz="1400" dirty="0">
                          <a:latin typeface="Verdana" pitchFamily="34" charset="0"/>
                          <a:ea typeface="Verdana" pitchFamily="34" charset="0"/>
                          <a:cs typeface="Verdana" pitchFamily="34" charset="0"/>
                        </a:rPr>
                        <a:t>0%</a:t>
                      </a:r>
                      <a:endParaRPr lang="en-US" altLang="en-US" sz="1400" b="1" dirty="0">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bl>
          </a:graphicData>
        </a:graphic>
      </p:graphicFrame>
      <p:sp>
        <p:nvSpPr>
          <p:cNvPr id="8" name="Text Placeholder 3">
            <a:extLst>
              <a:ext uri="{FF2B5EF4-FFF2-40B4-BE49-F238E27FC236}">
                <a16:creationId xmlns:a16="http://schemas.microsoft.com/office/drawing/2014/main" id="{D09E1C84-A890-47FD-8CE3-E5D70C7FCAD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9" name="Slide Number Placeholder 5">
            <a:extLst>
              <a:ext uri="{FF2B5EF4-FFF2-40B4-BE49-F238E27FC236}">
                <a16:creationId xmlns:a16="http://schemas.microsoft.com/office/drawing/2014/main" id="{836050F6-BAE8-407B-BBB6-C3B8C08583A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206272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600200"/>
          </a:xfrm>
        </p:spPr>
        <p:txBody>
          <a:bodyPr>
            <a:noAutofit/>
          </a:bodyPr>
          <a:lstStyle/>
          <a:p>
            <a:r>
              <a:rPr lang="en-US" dirty="0"/>
              <a:t>Learning Objective #6: </a:t>
            </a:r>
            <a:r>
              <a:rPr lang="en-US" altLang="en-US" dirty="0"/>
              <a:t>Retirement Savings Contribution Credit</a:t>
            </a:r>
            <a:br>
              <a:rPr lang="en-US" altLang="en-US" dirty="0"/>
            </a:br>
            <a:r>
              <a:rPr lang="en-US" altLang="en-US" dirty="0"/>
              <a:t>Concept Check 9-6</a:t>
            </a:r>
            <a:endParaRPr lang="en-US" dirty="0"/>
          </a:p>
        </p:txBody>
      </p:sp>
      <p:sp>
        <p:nvSpPr>
          <p:cNvPr id="6" name="Content Placeholder 5"/>
          <p:cNvSpPr>
            <a:spLocks noGrp="1"/>
          </p:cNvSpPr>
          <p:nvPr>
            <p:ph idx="1"/>
          </p:nvPr>
        </p:nvSpPr>
        <p:spPr>
          <a:xfrm>
            <a:off x="349652" y="1828800"/>
            <a:ext cx="8413348" cy="4572000"/>
          </a:xfrm>
        </p:spPr>
        <p:txBody>
          <a:bodyPr>
            <a:normAutofit fontScale="92500" lnSpcReduction="10000"/>
          </a:bodyPr>
          <a:lstStyle/>
          <a:p>
            <a:pPr marL="457200" indent="-457200">
              <a:lnSpc>
                <a:spcPct val="110000"/>
              </a:lnSpc>
              <a:buFont typeface="+mj-lt"/>
              <a:buAutoNum type="arabicPeriod"/>
            </a:pPr>
            <a:r>
              <a:rPr lang="en-US" altLang="en-US" sz="2400" i="1" dirty="0"/>
              <a:t>Enrique and Lupe have AGI of $52,000, are married filing jointly, and contributed $1,500 during the year to a qualified retirement plan for Enrique.  How much is their retirement savings contributions credit?  </a:t>
            </a:r>
          </a:p>
          <a:p>
            <a:pPr marL="0" indent="0">
              <a:lnSpc>
                <a:spcPct val="110000"/>
              </a:lnSpc>
              <a:buNone/>
            </a:pPr>
            <a:r>
              <a:rPr lang="en-US" altLang="en-US" sz="2400" b="1" i="1" dirty="0"/>
              <a:t>$1,500 × 10% = $150</a:t>
            </a:r>
          </a:p>
          <a:p>
            <a:pPr marL="0" indent="0">
              <a:lnSpc>
                <a:spcPct val="110000"/>
              </a:lnSpc>
              <a:buNone/>
            </a:pPr>
            <a:endParaRPr lang="en-US" altLang="en-US" sz="2400" b="1" i="1" dirty="0"/>
          </a:p>
          <a:p>
            <a:pPr marL="457200" indent="-457200">
              <a:lnSpc>
                <a:spcPct val="110000"/>
              </a:lnSpc>
              <a:buFont typeface="+mj-lt"/>
              <a:buAutoNum type="arabicPeriod" startAt="2"/>
            </a:pPr>
            <a:r>
              <a:rPr lang="en-US" altLang="en-US" sz="2400" i="1" dirty="0"/>
              <a:t>Roger is a head of household taxpayer with AGI of $26,000. He made a $2,200 contribution to a qualified retirement plan.  How much is his retirement savings contributions credit?</a:t>
            </a:r>
          </a:p>
          <a:p>
            <a:pPr marL="0" indent="0">
              <a:lnSpc>
                <a:spcPct val="110000"/>
              </a:lnSpc>
              <a:buNone/>
            </a:pPr>
            <a:r>
              <a:rPr lang="en-US" altLang="en-US" sz="2400" b="1" i="1" dirty="0"/>
              <a:t>$2,000 × 50% = $1,000 (contribution limited to $2,000)</a:t>
            </a:r>
          </a:p>
        </p:txBody>
      </p:sp>
      <p:sp>
        <p:nvSpPr>
          <p:cNvPr id="7" name="Text Placeholder 3">
            <a:extLst>
              <a:ext uri="{FF2B5EF4-FFF2-40B4-BE49-F238E27FC236}">
                <a16:creationId xmlns:a16="http://schemas.microsoft.com/office/drawing/2014/main" id="{39E8B8BA-E819-4F4C-A15A-A32BB51F3205}"/>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C743F85D-6D55-4D55-9199-1B850EFC668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61130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fade">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1"/>
            <a:ext cx="9144000" cy="1371600"/>
          </a:xfrm>
        </p:spPr>
        <p:txBody>
          <a:bodyPr>
            <a:noAutofit/>
          </a:bodyPr>
          <a:lstStyle/>
          <a:p>
            <a:r>
              <a:rPr lang="en-US" dirty="0"/>
              <a:t>Learning Objective #7:</a:t>
            </a:r>
            <a:br>
              <a:rPr lang="en-US" dirty="0"/>
            </a:br>
            <a:r>
              <a:rPr lang="en-US" altLang="en-US" dirty="0"/>
              <a:t>Adoption Credit</a:t>
            </a:r>
            <a:endParaRPr lang="en-US" dirty="0"/>
          </a:p>
        </p:txBody>
      </p:sp>
      <p:sp>
        <p:nvSpPr>
          <p:cNvPr id="6" name="Content Placeholder 5"/>
          <p:cNvSpPr>
            <a:spLocks noGrp="1"/>
          </p:cNvSpPr>
          <p:nvPr>
            <p:ph idx="1"/>
          </p:nvPr>
        </p:nvSpPr>
        <p:spPr>
          <a:xfrm>
            <a:off x="349652" y="1524000"/>
            <a:ext cx="8413348" cy="4800600"/>
          </a:xfrm>
        </p:spPr>
        <p:txBody>
          <a:bodyPr>
            <a:normAutofit/>
          </a:bodyPr>
          <a:lstStyle/>
          <a:p>
            <a:pPr marL="457200" indent="-457200"/>
            <a:r>
              <a:rPr lang="en-US" altLang="en-US" sz="2600" dirty="0"/>
              <a:t>Credit is available for 100% of qualified adoption expenses paid.</a:t>
            </a:r>
          </a:p>
          <a:p>
            <a:pPr marL="457200" indent="-457200"/>
            <a:r>
              <a:rPr lang="en-US" altLang="en-US" sz="2600" dirty="0"/>
              <a:t>Credit is available up to </a:t>
            </a:r>
            <a:r>
              <a:rPr lang="en-US" altLang="en-US" sz="2600" b="1" i="1" dirty="0"/>
              <a:t>$13,810 </a:t>
            </a:r>
            <a:r>
              <a:rPr lang="en-US" altLang="en-US" sz="2600" dirty="0"/>
              <a:t>per child adopted.</a:t>
            </a:r>
          </a:p>
          <a:p>
            <a:pPr marL="457200" indent="-457200"/>
            <a:r>
              <a:rPr lang="en-US" altLang="en-US" sz="2600" dirty="0"/>
              <a:t>If married, taxpayers generally must file jointly to take the credit. </a:t>
            </a:r>
          </a:p>
        </p:txBody>
      </p:sp>
      <p:sp>
        <p:nvSpPr>
          <p:cNvPr id="7" name="Text Placeholder 3">
            <a:extLst>
              <a:ext uri="{FF2B5EF4-FFF2-40B4-BE49-F238E27FC236}">
                <a16:creationId xmlns:a16="http://schemas.microsoft.com/office/drawing/2014/main" id="{F8B33798-420E-4506-B7EC-DB568B38B5E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E50A82DD-1CDD-499E-B40A-F0B49D1B0B7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947558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1"/>
            <a:ext cx="9144000" cy="1371600"/>
          </a:xfrm>
        </p:spPr>
        <p:txBody>
          <a:bodyPr>
            <a:noAutofit/>
          </a:bodyPr>
          <a:lstStyle/>
          <a:p>
            <a:r>
              <a:rPr lang="en-US" dirty="0"/>
              <a:t>Learning Objective #7:</a:t>
            </a:r>
            <a:br>
              <a:rPr lang="en-US" dirty="0"/>
            </a:br>
            <a:r>
              <a:rPr lang="en-US" altLang="en-US" dirty="0"/>
              <a:t>Adoption Credit</a:t>
            </a:r>
            <a:endParaRPr lang="en-US" dirty="0"/>
          </a:p>
        </p:txBody>
      </p:sp>
      <p:sp>
        <p:nvSpPr>
          <p:cNvPr id="6" name="Content Placeholder 5"/>
          <p:cNvSpPr>
            <a:spLocks noGrp="1"/>
          </p:cNvSpPr>
          <p:nvPr>
            <p:ph idx="1"/>
          </p:nvPr>
        </p:nvSpPr>
        <p:spPr>
          <a:xfrm>
            <a:off x="304800" y="1532816"/>
            <a:ext cx="8534400" cy="4563184"/>
          </a:xfrm>
        </p:spPr>
        <p:txBody>
          <a:bodyPr>
            <a:noAutofit/>
          </a:bodyPr>
          <a:lstStyle/>
          <a:p>
            <a:pPr marL="457200" indent="-457200"/>
            <a:r>
              <a:rPr lang="en-US" altLang="en-US" sz="2600" dirty="0"/>
              <a:t>Credit phase-out begins at MAGI above $203,540.</a:t>
            </a:r>
          </a:p>
          <a:p>
            <a:pPr marL="457200" indent="-457200"/>
            <a:r>
              <a:rPr lang="en-US" altLang="en-US" sz="2600" dirty="0"/>
              <a:t>Credit is </a:t>
            </a:r>
            <a:r>
              <a:rPr lang="en-US" altLang="en-US" sz="2600" i="1" dirty="0"/>
              <a:t>completely</a:t>
            </a:r>
            <a:r>
              <a:rPr lang="en-US" altLang="en-US" sz="2600" dirty="0"/>
              <a:t> phased out for AGI above $243,540.</a:t>
            </a:r>
          </a:p>
          <a:p>
            <a:pPr marL="457200" indent="-457200"/>
            <a:r>
              <a:rPr lang="en-US" altLang="en-US" sz="2600" dirty="0"/>
              <a:t>For MAGI within the phase-out range, the tentative credit is multiplied by the following fraction:</a:t>
            </a:r>
          </a:p>
          <a:p>
            <a:pPr marL="457200" indent="-457200"/>
            <a:endParaRPr lang="en-US" altLang="en-US" sz="2600" dirty="0"/>
          </a:p>
          <a:p>
            <a:pPr marL="0" indent="0">
              <a:buNone/>
            </a:pPr>
            <a:r>
              <a:rPr lang="en-US" altLang="en-US" sz="2600" dirty="0"/>
              <a:t>             ($247,140 – MAGI ) / $40,000</a:t>
            </a:r>
          </a:p>
        </p:txBody>
      </p:sp>
      <p:sp>
        <p:nvSpPr>
          <p:cNvPr id="8" name="Text Placeholder 3">
            <a:extLst>
              <a:ext uri="{FF2B5EF4-FFF2-40B4-BE49-F238E27FC236}">
                <a16:creationId xmlns:a16="http://schemas.microsoft.com/office/drawing/2014/main" id="{58A825AA-31B1-49D1-AF37-8D6F490E9012}"/>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9" name="Slide Number Placeholder 5">
            <a:extLst>
              <a:ext uri="{FF2B5EF4-FFF2-40B4-BE49-F238E27FC236}">
                <a16:creationId xmlns:a16="http://schemas.microsoft.com/office/drawing/2014/main" id="{66B9B98A-230D-4425-B86A-3BA572606F2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010398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228600"/>
            <a:ext cx="9144000" cy="1295400"/>
          </a:xfrm>
        </p:spPr>
        <p:txBody>
          <a:bodyPr>
            <a:noAutofit/>
          </a:bodyPr>
          <a:lstStyle/>
          <a:p>
            <a:r>
              <a:rPr lang="en-US" dirty="0"/>
              <a:t>Learning Objective #7:</a:t>
            </a:r>
            <a:br>
              <a:rPr lang="en-US" dirty="0"/>
            </a:br>
            <a:r>
              <a:rPr lang="en-US" altLang="en-US" dirty="0"/>
              <a:t>Adoption Credit</a:t>
            </a:r>
            <a:br>
              <a:rPr lang="en-US" altLang="en-US" dirty="0"/>
            </a:br>
            <a:r>
              <a:rPr lang="en-US" altLang="en-US" dirty="0"/>
              <a:t>Concept Check 9-7</a:t>
            </a:r>
            <a:endParaRPr lang="en-US" dirty="0"/>
          </a:p>
        </p:txBody>
      </p:sp>
      <p:sp>
        <p:nvSpPr>
          <p:cNvPr id="6" name="Content Placeholder 5"/>
          <p:cNvSpPr>
            <a:spLocks noGrp="1"/>
          </p:cNvSpPr>
          <p:nvPr>
            <p:ph idx="1"/>
          </p:nvPr>
        </p:nvSpPr>
        <p:spPr>
          <a:xfrm>
            <a:off x="381000" y="1828800"/>
            <a:ext cx="8458200" cy="3657600"/>
          </a:xfrm>
        </p:spPr>
        <p:txBody>
          <a:bodyPr>
            <a:normAutofit/>
          </a:bodyPr>
          <a:lstStyle/>
          <a:p>
            <a:pPr marL="457200" indent="-457200">
              <a:buFont typeface="+mj-lt"/>
              <a:buAutoNum type="arabicPeriod"/>
            </a:pPr>
            <a:r>
              <a:rPr lang="en-US" altLang="en-US" sz="2400" i="1" dirty="0"/>
              <a:t>Adam and Michelle incurred the following expenses in the adoption of their infant daughter which was finalized in 2018: 2017=$10,500; 2018=$3,950.  If their 2018 modified AGI is $120,000, how much can they claim in 2017? How about 2018?  </a:t>
            </a:r>
          </a:p>
          <a:p>
            <a:pPr marL="0" indent="0">
              <a:buNone/>
            </a:pPr>
            <a:r>
              <a:rPr lang="en-US" altLang="en-US" sz="2400" b="1" i="1" dirty="0"/>
              <a:t>$ 0 in 2017; $ 13,810 in 2018. Credit is limited to maximum of $13,810 in total.  </a:t>
            </a:r>
          </a:p>
        </p:txBody>
      </p:sp>
      <p:sp>
        <p:nvSpPr>
          <p:cNvPr id="7" name="Text Placeholder 3">
            <a:extLst>
              <a:ext uri="{FF2B5EF4-FFF2-40B4-BE49-F238E27FC236}">
                <a16:creationId xmlns:a16="http://schemas.microsoft.com/office/drawing/2014/main" id="{390149C8-2287-4F17-A54F-A609AD584A8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8FE8CD1D-54CE-42F1-8D83-9FAAFAEF6F0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21756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335281" y="1828800"/>
            <a:ext cx="8503919" cy="4419600"/>
          </a:xfrm>
        </p:spPr>
        <p:txBody>
          <a:bodyPr>
            <a:normAutofit/>
          </a:bodyPr>
          <a:lstStyle/>
          <a:p>
            <a:pPr marL="457200" indent="-457200">
              <a:buFont typeface="+mj-lt"/>
              <a:buAutoNum type="arabicPeriod" startAt="2"/>
              <a:tabLst>
                <a:tab pos="1150938" algn="l"/>
              </a:tabLst>
            </a:pPr>
            <a:r>
              <a:rPr lang="en-US" altLang="en-US" sz="2400" i="1" dirty="0"/>
              <a:t>Zhang and </a:t>
            </a:r>
            <a:r>
              <a:rPr lang="en-US" altLang="en-US" sz="2400" i="1" dirty="0" err="1"/>
              <a:t>Umiko</a:t>
            </a:r>
            <a:r>
              <a:rPr lang="en-US" altLang="en-US" sz="2400" i="1" dirty="0"/>
              <a:t> spent $16,000 in qualified adoption expenses in the adoption of their son.  The adoption was finalized and all of the expenses were incurred in the current year. Zhang and </a:t>
            </a:r>
            <a:r>
              <a:rPr lang="en-US" altLang="en-US" sz="2400" i="1" dirty="0" err="1"/>
              <a:t>Umiko’s</a:t>
            </a:r>
            <a:r>
              <a:rPr lang="en-US" altLang="en-US" sz="2400" i="1" dirty="0"/>
              <a:t> modified AGI for the current year is $210,000. How much is their adoption credit?  </a:t>
            </a:r>
          </a:p>
          <a:p>
            <a:pPr marL="0" indent="0">
              <a:buNone/>
            </a:pPr>
            <a:r>
              <a:rPr lang="en-US" altLang="en-US" sz="2400" b="1" i="1" dirty="0"/>
              <a:t>$ 16,000 is more than the maximum of $13,810, so the $ 13,810 limit must be used. Credit is within </a:t>
            </a:r>
            <a:r>
              <a:rPr lang="en-US" altLang="en-US" sz="2400" b="1" i="1" dirty="0" err="1"/>
              <a:t>phaseout</a:t>
            </a:r>
            <a:r>
              <a:rPr lang="en-US" altLang="en-US" sz="2400" b="1" i="1" dirty="0"/>
              <a:t> range.</a:t>
            </a:r>
          </a:p>
          <a:p>
            <a:pPr marL="0" indent="0">
              <a:buNone/>
            </a:pPr>
            <a:r>
              <a:rPr lang="en-US" altLang="en-US" sz="2400" b="1" i="1" dirty="0"/>
              <a:t>$ 13,810 × [($247,140 - $ 210,000) / $ 40,000] = $ 12,823  </a:t>
            </a:r>
          </a:p>
        </p:txBody>
      </p:sp>
      <p:sp>
        <p:nvSpPr>
          <p:cNvPr id="7" name="Text Placeholder 3">
            <a:extLst>
              <a:ext uri="{FF2B5EF4-FFF2-40B4-BE49-F238E27FC236}">
                <a16:creationId xmlns:a16="http://schemas.microsoft.com/office/drawing/2014/main" id="{8F164897-0AF1-4F4A-83B9-DFEB70E2794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4B9DD2F3-618D-4754-950D-B5E4C3B70BA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itle 4">
            <a:extLst>
              <a:ext uri="{FF2B5EF4-FFF2-40B4-BE49-F238E27FC236}">
                <a16:creationId xmlns:a16="http://schemas.microsoft.com/office/drawing/2014/main" id="{9C8DBBB6-A07D-42DB-8F6A-60B8AB2A138A}"/>
              </a:ext>
            </a:extLst>
          </p:cNvPr>
          <p:cNvSpPr>
            <a:spLocks noGrp="1"/>
          </p:cNvSpPr>
          <p:nvPr>
            <p:ph type="title"/>
          </p:nvPr>
        </p:nvSpPr>
        <p:spPr>
          <a:xfrm>
            <a:off x="0" y="228600"/>
            <a:ext cx="9144000" cy="1295400"/>
          </a:xfrm>
        </p:spPr>
        <p:txBody>
          <a:bodyPr>
            <a:noAutofit/>
          </a:bodyPr>
          <a:lstStyle/>
          <a:p>
            <a:r>
              <a:rPr lang="en-US" dirty="0"/>
              <a:t>Learning Objective #7:</a:t>
            </a:r>
            <a:br>
              <a:rPr lang="en-US" dirty="0"/>
            </a:br>
            <a:r>
              <a:rPr lang="en-US" altLang="en-US" dirty="0"/>
              <a:t>Adoption Credit</a:t>
            </a:r>
            <a:br>
              <a:rPr lang="en-US" altLang="en-US" dirty="0"/>
            </a:br>
            <a:r>
              <a:rPr lang="en-US" altLang="en-US" dirty="0"/>
              <a:t>Concept Check 9-7</a:t>
            </a:r>
            <a:endParaRPr lang="en-US" dirty="0"/>
          </a:p>
        </p:txBody>
      </p:sp>
    </p:spTree>
    <p:extLst>
      <p:ext uri="{BB962C8B-B14F-4D97-AF65-F5344CB8AC3E}">
        <p14:creationId xmlns:p14="http://schemas.microsoft.com/office/powerpoint/2010/main" val="4172810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fade">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#1: </a:t>
            </a:r>
            <a:r>
              <a:rPr lang="en-US" altLang="en-US" dirty="0"/>
              <a:t>Credit for Child and Dependent Care Expenses</a:t>
            </a:r>
            <a:endParaRPr lang="en-US" dirty="0"/>
          </a:p>
        </p:txBody>
      </p:sp>
      <p:sp>
        <p:nvSpPr>
          <p:cNvPr id="3" name="Content Placeholder 2"/>
          <p:cNvSpPr>
            <a:spLocks noGrp="1"/>
          </p:cNvSpPr>
          <p:nvPr>
            <p:ph idx="1"/>
          </p:nvPr>
        </p:nvSpPr>
        <p:spPr>
          <a:xfrm>
            <a:off x="381000" y="1905000"/>
            <a:ext cx="8382000" cy="4419600"/>
          </a:xfrm>
        </p:spPr>
        <p:txBody>
          <a:bodyPr>
            <a:noAutofit/>
          </a:bodyPr>
          <a:lstStyle/>
          <a:p>
            <a:pPr marL="457200" indent="-457200"/>
            <a:r>
              <a:rPr lang="en-US" altLang="en-US" sz="2600" dirty="0"/>
              <a:t>The credit is calculated as a percentage of the qualifying expenses incurred to care for dependents.  </a:t>
            </a:r>
          </a:p>
          <a:p>
            <a:pPr marL="457200" indent="-457200"/>
            <a:r>
              <a:rPr lang="en-US" altLang="en-US" sz="2600" dirty="0"/>
              <a:t>Percentage between 20%–35% is used in the calculation, depending on taxpayer’s AGI.</a:t>
            </a:r>
          </a:p>
          <a:p>
            <a:pPr marL="457200" indent="-457200"/>
            <a:r>
              <a:rPr lang="en-US" altLang="en-US" sz="2600" dirty="0"/>
              <a:t>The amount of expenses that can be used for the calculation is limited to $3,000 for one qualifying individual and $6,000 for two or more qualifying individuals .</a:t>
            </a:r>
          </a:p>
        </p:txBody>
      </p:sp>
      <p:sp>
        <p:nvSpPr>
          <p:cNvPr id="5" name="Text Placeholder 3">
            <a:extLst>
              <a:ext uri="{FF2B5EF4-FFF2-40B4-BE49-F238E27FC236}">
                <a16:creationId xmlns:a16="http://schemas.microsoft.com/office/drawing/2014/main" id="{B11DBB66-41BF-481D-8301-93B9314D530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C0BEC2C-68D8-4314-92AA-172B2745A0B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2046196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1"/>
            <a:ext cx="9144000" cy="1371600"/>
          </a:xfrm>
        </p:spPr>
        <p:txBody>
          <a:bodyPr>
            <a:noAutofit/>
          </a:bodyPr>
          <a:lstStyle/>
          <a:p>
            <a:r>
              <a:rPr lang="en-US" dirty="0"/>
              <a:t>Learning Objective #8:</a:t>
            </a:r>
            <a:br>
              <a:rPr lang="en-US" dirty="0"/>
            </a:br>
            <a:r>
              <a:rPr lang="en-US" altLang="en-US" dirty="0"/>
              <a:t>Earned Income Credit</a:t>
            </a:r>
            <a:endParaRPr lang="en-US" dirty="0"/>
          </a:p>
        </p:txBody>
      </p:sp>
      <p:sp>
        <p:nvSpPr>
          <p:cNvPr id="6" name="Content Placeholder 5"/>
          <p:cNvSpPr>
            <a:spLocks noGrp="1"/>
          </p:cNvSpPr>
          <p:nvPr>
            <p:ph idx="1"/>
          </p:nvPr>
        </p:nvSpPr>
        <p:spPr>
          <a:xfrm>
            <a:off x="304800" y="1532816"/>
            <a:ext cx="8534400" cy="4791784"/>
          </a:xfrm>
        </p:spPr>
        <p:txBody>
          <a:bodyPr>
            <a:noAutofit/>
          </a:bodyPr>
          <a:lstStyle/>
          <a:p>
            <a:pPr marL="457200" indent="-457200"/>
            <a:r>
              <a:rPr lang="en-US" altLang="en-US" sz="2400" dirty="0"/>
              <a:t>Credit is available for working taxpayers who are economically disadvantaged.</a:t>
            </a:r>
          </a:p>
          <a:p>
            <a:pPr marL="457200" indent="-457200"/>
            <a:r>
              <a:rPr lang="en-US" altLang="en-US" sz="2400" dirty="0"/>
              <a:t>EIC is a </a:t>
            </a:r>
            <a:r>
              <a:rPr lang="en-US" altLang="en-US" sz="2400" i="1" dirty="0"/>
              <a:t>refundable</a:t>
            </a:r>
            <a:r>
              <a:rPr lang="en-US" altLang="en-US" sz="2400" dirty="0"/>
              <a:t> tax credit.</a:t>
            </a:r>
          </a:p>
          <a:p>
            <a:pPr marL="457200" indent="-457200"/>
            <a:r>
              <a:rPr lang="en-US" altLang="en-US" sz="2400" dirty="0"/>
              <a:t>Credit is based on filing status, number of qualifying children (including none), and earned income amounts.</a:t>
            </a:r>
          </a:p>
          <a:p>
            <a:pPr marL="457200" indent="-457200"/>
            <a:r>
              <a:rPr lang="en-US" altLang="en-US" sz="2400" dirty="0"/>
              <a:t>Earned income includes wages, salaries, tips and earnings from self-employment (minus one-half of self-employment taxes).</a:t>
            </a:r>
          </a:p>
          <a:p>
            <a:pPr marL="457200" indent="-457200"/>
            <a:r>
              <a:rPr lang="en-US" altLang="en-US" sz="2400" dirty="0"/>
              <a:t>To be eligible for the credit, a taxpayer either must have a qualifying child or meet certain criteria.</a:t>
            </a:r>
          </a:p>
        </p:txBody>
      </p:sp>
      <p:sp>
        <p:nvSpPr>
          <p:cNvPr id="7" name="Text Placeholder 3">
            <a:extLst>
              <a:ext uri="{FF2B5EF4-FFF2-40B4-BE49-F238E27FC236}">
                <a16:creationId xmlns:a16="http://schemas.microsoft.com/office/drawing/2014/main" id="{D603A397-3D45-4C82-95CB-D83DE96918A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915093C0-EDBC-4809-B9D6-E7845848992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60350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304800" y="1447800"/>
            <a:ext cx="8534400" cy="4876800"/>
          </a:xfrm>
        </p:spPr>
        <p:txBody>
          <a:bodyPr>
            <a:normAutofit/>
          </a:bodyPr>
          <a:lstStyle/>
          <a:p>
            <a:pPr marL="457200" indent="-457200"/>
            <a:r>
              <a:rPr lang="en-US" altLang="en-US" sz="2600" dirty="0"/>
              <a:t>Credit can completely phase-out at certain earned income levels.</a:t>
            </a:r>
          </a:p>
          <a:p>
            <a:pPr marL="457200" indent="-457200"/>
            <a:r>
              <a:rPr lang="en-US" altLang="en-US" sz="2600" dirty="0"/>
              <a:t>Certain types of income (mostly investment income), in excess of $3,500, will cause the taxpayer to become ineligible for the credit.</a:t>
            </a:r>
          </a:p>
        </p:txBody>
      </p:sp>
      <p:sp>
        <p:nvSpPr>
          <p:cNvPr id="7" name="Text Placeholder 3">
            <a:extLst>
              <a:ext uri="{FF2B5EF4-FFF2-40B4-BE49-F238E27FC236}">
                <a16:creationId xmlns:a16="http://schemas.microsoft.com/office/drawing/2014/main" id="{DC8F2F79-7977-43EB-BFE2-665348F05FF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87BA551C-C58A-467F-AF07-5228462758B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itle 4">
            <a:extLst>
              <a:ext uri="{FF2B5EF4-FFF2-40B4-BE49-F238E27FC236}">
                <a16:creationId xmlns:a16="http://schemas.microsoft.com/office/drawing/2014/main" id="{126815FF-395D-499E-ADEF-CC9C98E0AE5B}"/>
              </a:ext>
            </a:extLst>
          </p:cNvPr>
          <p:cNvSpPr>
            <a:spLocks noGrp="1"/>
          </p:cNvSpPr>
          <p:nvPr>
            <p:ph type="title"/>
          </p:nvPr>
        </p:nvSpPr>
        <p:spPr>
          <a:xfrm>
            <a:off x="0" y="1"/>
            <a:ext cx="9144000" cy="1371600"/>
          </a:xfrm>
        </p:spPr>
        <p:txBody>
          <a:bodyPr>
            <a:noAutofit/>
          </a:bodyPr>
          <a:lstStyle/>
          <a:p>
            <a:r>
              <a:rPr lang="en-US" dirty="0"/>
              <a:t>Learning Objective #8:</a:t>
            </a:r>
            <a:br>
              <a:rPr lang="en-US" dirty="0"/>
            </a:br>
            <a:r>
              <a:rPr lang="en-US" altLang="en-US" dirty="0"/>
              <a:t>Earned Income Credit</a:t>
            </a:r>
            <a:endParaRPr lang="en-US" dirty="0"/>
          </a:p>
        </p:txBody>
      </p:sp>
    </p:spTree>
    <p:extLst>
      <p:ext uri="{BB962C8B-B14F-4D97-AF65-F5344CB8AC3E}">
        <p14:creationId xmlns:p14="http://schemas.microsoft.com/office/powerpoint/2010/main" val="36119117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2" y="1"/>
            <a:ext cx="9144002" cy="1295400"/>
          </a:xfrm>
        </p:spPr>
        <p:txBody>
          <a:bodyPr>
            <a:noAutofit/>
          </a:bodyPr>
          <a:lstStyle/>
          <a:p>
            <a:r>
              <a:rPr lang="en-US" dirty="0"/>
              <a:t>Learning Objective #8:</a:t>
            </a:r>
            <a:br>
              <a:rPr lang="en-US" dirty="0"/>
            </a:br>
            <a:r>
              <a:rPr lang="en-US" altLang="en-US" dirty="0"/>
              <a:t>Earned Income Credit</a:t>
            </a:r>
            <a:endParaRPr lang="en-US" dirty="0"/>
          </a:p>
        </p:txBody>
      </p:sp>
      <p:sp>
        <p:nvSpPr>
          <p:cNvPr id="6" name="Content Placeholder 5"/>
          <p:cNvSpPr>
            <a:spLocks noGrp="1"/>
          </p:cNvSpPr>
          <p:nvPr>
            <p:ph idx="1"/>
          </p:nvPr>
        </p:nvSpPr>
        <p:spPr>
          <a:xfrm>
            <a:off x="457200" y="1447800"/>
            <a:ext cx="8229600" cy="4953000"/>
          </a:xfrm>
        </p:spPr>
        <p:txBody>
          <a:bodyPr>
            <a:normAutofit/>
          </a:bodyPr>
          <a:lstStyle/>
          <a:p>
            <a:pPr marL="0" indent="0" algn="ctr">
              <a:lnSpc>
                <a:spcPct val="110000"/>
              </a:lnSpc>
              <a:buFontTx/>
              <a:buNone/>
            </a:pPr>
            <a:r>
              <a:rPr lang="en-US" altLang="en-US" sz="2400" b="1" dirty="0"/>
              <a:t>Maximum</a:t>
            </a:r>
            <a:r>
              <a:rPr lang="en-US" altLang="en-US" sz="2400" dirty="0"/>
              <a:t> Earned Income Credit Amounts:</a:t>
            </a:r>
          </a:p>
          <a:p>
            <a:pPr marL="0" indent="0">
              <a:lnSpc>
                <a:spcPct val="110000"/>
              </a:lnSpc>
              <a:buNone/>
            </a:pPr>
            <a:r>
              <a:rPr lang="en-US" altLang="en-US" sz="2400" dirty="0"/>
              <a:t>1 Child:$ 3,461 </a:t>
            </a:r>
          </a:p>
          <a:p>
            <a:pPr marL="0" indent="0">
              <a:lnSpc>
                <a:spcPct val="110000"/>
              </a:lnSpc>
              <a:buNone/>
            </a:pPr>
            <a:r>
              <a:rPr lang="en-US" altLang="en-US" sz="2400" dirty="0"/>
              <a:t>2 Children:$ 5,716</a:t>
            </a:r>
          </a:p>
          <a:p>
            <a:pPr marL="0" indent="0">
              <a:lnSpc>
                <a:spcPct val="110000"/>
              </a:lnSpc>
              <a:buNone/>
            </a:pPr>
            <a:r>
              <a:rPr lang="en-US" altLang="en-US" sz="2400" dirty="0"/>
              <a:t>3 or more Children: $ 6,431</a:t>
            </a:r>
          </a:p>
          <a:p>
            <a:pPr marL="0" indent="0">
              <a:lnSpc>
                <a:spcPct val="110000"/>
              </a:lnSpc>
              <a:buNone/>
            </a:pPr>
            <a:r>
              <a:rPr lang="en-US" altLang="en-US" sz="2400" dirty="0"/>
              <a:t>No Children: $ 519</a:t>
            </a:r>
          </a:p>
          <a:p>
            <a:pPr marL="0" indent="0">
              <a:lnSpc>
                <a:spcPct val="110000"/>
              </a:lnSpc>
              <a:buNone/>
            </a:pPr>
            <a:r>
              <a:rPr lang="en-US" altLang="en-US" sz="2400" i="1" dirty="0"/>
              <a:t>Note:  </a:t>
            </a:r>
            <a:r>
              <a:rPr lang="en-US" altLang="en-US" sz="2400" dirty="0"/>
              <a:t>The above amounts are the </a:t>
            </a:r>
            <a:r>
              <a:rPr lang="en-US" altLang="en-US" sz="2400" b="1" u="sng" dirty="0"/>
              <a:t>maximum EIC credit</a:t>
            </a:r>
            <a:r>
              <a:rPr lang="en-US" altLang="en-US" sz="2400" b="1" dirty="0"/>
              <a:t> </a:t>
            </a:r>
            <a:r>
              <a:rPr lang="en-US" altLang="en-US" sz="2400" dirty="0"/>
              <a:t>allowed.  Depending on the earned income amount, number of children  and filing status, the amount of the credit will phase out above certain amounts of earned income.</a:t>
            </a:r>
          </a:p>
        </p:txBody>
      </p:sp>
      <p:sp>
        <p:nvSpPr>
          <p:cNvPr id="7" name="Text Placeholder 3">
            <a:extLst>
              <a:ext uri="{FF2B5EF4-FFF2-40B4-BE49-F238E27FC236}">
                <a16:creationId xmlns:a16="http://schemas.microsoft.com/office/drawing/2014/main" id="{DEFF5386-2B75-43BE-9586-1D5C431D4F2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D607E068-BDE4-41B8-9FBE-8AD3FB4F61A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996934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1"/>
            <a:ext cx="8382000" cy="1600199"/>
          </a:xfrm>
        </p:spPr>
        <p:txBody>
          <a:bodyPr>
            <a:noAutofit/>
          </a:bodyPr>
          <a:lstStyle/>
          <a:p>
            <a:r>
              <a:rPr lang="en-US" dirty="0"/>
              <a:t>Learning Objective #8: </a:t>
            </a:r>
            <a:r>
              <a:rPr lang="en-US" altLang="en-US" dirty="0"/>
              <a:t>Earned Income Credit</a:t>
            </a:r>
            <a:br>
              <a:rPr lang="en-US" altLang="en-US" dirty="0"/>
            </a:br>
            <a:r>
              <a:rPr lang="en-US" altLang="en-US" dirty="0"/>
              <a:t>Concept Check 9-8</a:t>
            </a:r>
            <a:endParaRPr lang="en-US" dirty="0"/>
          </a:p>
        </p:txBody>
      </p:sp>
      <p:sp>
        <p:nvSpPr>
          <p:cNvPr id="6" name="Content Placeholder 5"/>
          <p:cNvSpPr>
            <a:spLocks noGrp="1"/>
          </p:cNvSpPr>
          <p:nvPr>
            <p:ph idx="1"/>
          </p:nvPr>
        </p:nvSpPr>
        <p:spPr>
          <a:xfrm>
            <a:off x="381000" y="1836815"/>
            <a:ext cx="8382000" cy="4487785"/>
          </a:xfrm>
        </p:spPr>
        <p:txBody>
          <a:bodyPr>
            <a:normAutofit lnSpcReduction="10000"/>
          </a:bodyPr>
          <a:lstStyle/>
          <a:p>
            <a:pPr marL="457200" indent="-457200">
              <a:lnSpc>
                <a:spcPct val="110000"/>
              </a:lnSpc>
              <a:buFont typeface="+mj-lt"/>
              <a:buAutoNum type="arabicPeriod"/>
            </a:pPr>
            <a:r>
              <a:rPr lang="en-US" altLang="en-US" sz="2400" i="1" dirty="0"/>
              <a:t>Josh and Danielle both work and have one qualifying child. They had earned income of $20,000. Using the EIC tables at the end of the chapter, look up the amount of their EIC </a:t>
            </a:r>
          </a:p>
          <a:p>
            <a:pPr marL="0" indent="0">
              <a:lnSpc>
                <a:spcPct val="110000"/>
              </a:lnSpc>
              <a:buNone/>
            </a:pPr>
            <a:r>
              <a:rPr lang="en-US" altLang="en-US" sz="2400" b="1" i="1" dirty="0"/>
              <a:t>$3,461</a:t>
            </a:r>
          </a:p>
          <a:p>
            <a:pPr marL="0" indent="0">
              <a:lnSpc>
                <a:spcPct val="110000"/>
              </a:lnSpc>
              <a:buNone/>
            </a:pPr>
            <a:endParaRPr lang="en-US" altLang="en-US" sz="2400" b="1" i="1" dirty="0"/>
          </a:p>
          <a:p>
            <a:pPr marL="457200" indent="-457200">
              <a:lnSpc>
                <a:spcPct val="110000"/>
              </a:lnSpc>
              <a:buFont typeface="+mj-lt"/>
              <a:buAutoNum type="arabicPeriod" startAt="2"/>
            </a:pPr>
            <a:r>
              <a:rPr lang="en-US" altLang="en-US" sz="2400" i="1" dirty="0"/>
              <a:t>Assume the same facts as above, except that their earned income is $32,000. Calculate their EIC using the formula as shown in Example 9-21.</a:t>
            </a:r>
          </a:p>
          <a:p>
            <a:pPr marL="0" indent="0">
              <a:lnSpc>
                <a:spcPct val="110000"/>
              </a:lnSpc>
              <a:buNone/>
            </a:pPr>
            <a:r>
              <a:rPr lang="en-US" altLang="en-US" sz="2400" b="1" i="1" dirty="0"/>
              <a:t>$3,461 maximum credit – ([$32,000 - $24,350] × .1598) = $2,239 EIC</a:t>
            </a:r>
          </a:p>
        </p:txBody>
      </p:sp>
      <p:sp>
        <p:nvSpPr>
          <p:cNvPr id="7" name="Text Placeholder 3">
            <a:extLst>
              <a:ext uri="{FF2B5EF4-FFF2-40B4-BE49-F238E27FC236}">
                <a16:creationId xmlns:a16="http://schemas.microsoft.com/office/drawing/2014/main" id="{0694C91B-B598-4974-9E47-4589DC5C9145}"/>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FEAEB4FB-6218-4E2E-B6B4-4F457913879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67207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fade">
                                      <p:cBhvr>
                                        <p:cTn id="1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0"/>
            <a:ext cx="8458200" cy="1600200"/>
          </a:xfrm>
        </p:spPr>
        <p:txBody>
          <a:bodyPr>
            <a:noAutofit/>
          </a:bodyPr>
          <a:lstStyle/>
          <a:p>
            <a:r>
              <a:rPr lang="en-US" dirty="0"/>
              <a:t>Learning Objective #8: </a:t>
            </a:r>
            <a:r>
              <a:rPr lang="en-US" altLang="en-US" dirty="0"/>
              <a:t>Earned Income Credit</a:t>
            </a:r>
            <a:br>
              <a:rPr lang="en-US" altLang="en-US" dirty="0"/>
            </a:br>
            <a:r>
              <a:rPr lang="en-US" altLang="en-US" dirty="0"/>
              <a:t>Concept Check 9-8</a:t>
            </a:r>
            <a:endParaRPr lang="en-US" dirty="0"/>
          </a:p>
        </p:txBody>
      </p:sp>
      <p:sp>
        <p:nvSpPr>
          <p:cNvPr id="6" name="Content Placeholder 5"/>
          <p:cNvSpPr>
            <a:spLocks noGrp="1"/>
          </p:cNvSpPr>
          <p:nvPr>
            <p:ph idx="1"/>
          </p:nvPr>
        </p:nvSpPr>
        <p:spPr>
          <a:xfrm>
            <a:off x="381000" y="1676400"/>
            <a:ext cx="8382000" cy="4495800"/>
          </a:xfrm>
        </p:spPr>
        <p:txBody>
          <a:bodyPr>
            <a:noAutofit/>
          </a:bodyPr>
          <a:lstStyle/>
          <a:p>
            <a:pPr marL="457200" indent="-457200">
              <a:buFont typeface="+mj-lt"/>
              <a:buAutoNum type="arabicPeriod" startAt="3"/>
            </a:pPr>
            <a:r>
              <a:rPr lang="en-US" altLang="en-US" sz="2400" i="1" dirty="0"/>
              <a:t>Tiffany is a head of household taxpayer with two qualifying children.  She had earned income of $15,000. (a) if she qualifies for the EIC, how much is her credit (either the EIC table or the EIC formula may be used)? (b) if her tax liability is $800 for the tax year (before the EIC), what is the amount of her tax refund or tax owed after the EIC is taken into account?   </a:t>
            </a:r>
          </a:p>
          <a:p>
            <a:pPr marL="457200" indent="-457200">
              <a:buFont typeface="+mj-lt"/>
              <a:buAutoNum type="alphaLcParenR"/>
            </a:pPr>
            <a:r>
              <a:rPr lang="en-US" altLang="en-US" sz="2400" b="1" i="1" dirty="0"/>
              <a:t>$ 5,716</a:t>
            </a:r>
          </a:p>
          <a:p>
            <a:pPr marL="457200" indent="-457200">
              <a:buFont typeface="+mj-lt"/>
              <a:buAutoNum type="alphaLcParenR"/>
            </a:pPr>
            <a:r>
              <a:rPr lang="en-US" altLang="en-US" sz="2400" b="1" i="1" dirty="0"/>
              <a:t>EIC credit is a refundable credit.  Credit of $5,716.  Tax liability of $800.  Net refund of $4,916.</a:t>
            </a:r>
          </a:p>
        </p:txBody>
      </p:sp>
      <p:sp>
        <p:nvSpPr>
          <p:cNvPr id="7" name="Text Placeholder 3">
            <a:extLst>
              <a:ext uri="{FF2B5EF4-FFF2-40B4-BE49-F238E27FC236}">
                <a16:creationId xmlns:a16="http://schemas.microsoft.com/office/drawing/2014/main" id="{31320EA1-23E0-4748-ABCC-84D8D04996C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ACB074A5-D6FD-40CE-A0D0-233C774BA20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40546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1"/>
            <a:ext cx="9144000" cy="1371600"/>
          </a:xfrm>
        </p:spPr>
        <p:txBody>
          <a:bodyPr>
            <a:noAutofit/>
          </a:bodyPr>
          <a:lstStyle/>
          <a:p>
            <a:r>
              <a:rPr lang="en-US" dirty="0"/>
              <a:t>Learning Objective #9:</a:t>
            </a:r>
            <a:br>
              <a:rPr lang="en-US" dirty="0"/>
            </a:br>
            <a:r>
              <a:rPr lang="en-US" altLang="en-US" dirty="0"/>
              <a:t>Premium Tax Credit</a:t>
            </a:r>
            <a:endParaRPr lang="en-US" dirty="0"/>
          </a:p>
        </p:txBody>
      </p:sp>
      <p:sp>
        <p:nvSpPr>
          <p:cNvPr id="6" name="Content Placeholder 5"/>
          <p:cNvSpPr>
            <a:spLocks noGrp="1"/>
          </p:cNvSpPr>
          <p:nvPr>
            <p:ph idx="1"/>
          </p:nvPr>
        </p:nvSpPr>
        <p:spPr>
          <a:xfrm>
            <a:off x="304800" y="1447800"/>
            <a:ext cx="8534400" cy="4876800"/>
          </a:xfrm>
        </p:spPr>
        <p:txBody>
          <a:bodyPr>
            <a:noAutofit/>
          </a:bodyPr>
          <a:lstStyle/>
          <a:p>
            <a:pPr marL="457200" indent="-457200"/>
            <a:r>
              <a:rPr lang="en-US" altLang="en-US" sz="2600" dirty="0"/>
              <a:t>All individuals are required to either have health insurance, qualify for an exemption, or make a shared responsibility payment with their tax return.  The responsibility payment is covered in chapter 1.</a:t>
            </a:r>
          </a:p>
          <a:p>
            <a:pPr marL="457200" indent="-457200"/>
            <a:r>
              <a:rPr lang="en-US" altLang="en-US" sz="2600" dirty="0"/>
              <a:t>If a taxpayer purchased insurance through the Marketplace, a premium tax credit may be available. </a:t>
            </a:r>
          </a:p>
          <a:p>
            <a:pPr marL="914400" lvl="1" indent="-457200"/>
            <a:r>
              <a:rPr lang="en-US" altLang="en-US" sz="2400" dirty="0"/>
              <a:t>The credit is available for households with income between 100% and 400% of the Federal Poverty Level for the applicable family size.</a:t>
            </a:r>
          </a:p>
        </p:txBody>
      </p:sp>
      <p:sp>
        <p:nvSpPr>
          <p:cNvPr id="7" name="Text Placeholder 3">
            <a:extLst>
              <a:ext uri="{FF2B5EF4-FFF2-40B4-BE49-F238E27FC236}">
                <a16:creationId xmlns:a16="http://schemas.microsoft.com/office/drawing/2014/main" id="{9D9846DC-FE6C-403D-BE1C-5AD1614BCE2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58AE5F08-BCF1-4F17-AC56-CAA8087B820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415299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2667"/>
            <a:ext cx="9144000" cy="1292733"/>
          </a:xfrm>
        </p:spPr>
        <p:txBody>
          <a:bodyPr>
            <a:noAutofit/>
          </a:bodyPr>
          <a:lstStyle/>
          <a:p>
            <a:r>
              <a:rPr lang="en-US" dirty="0"/>
              <a:t>Learning Objective #9:</a:t>
            </a:r>
            <a:br>
              <a:rPr lang="en-US" dirty="0"/>
            </a:br>
            <a:r>
              <a:rPr lang="en-US" altLang="en-US" dirty="0"/>
              <a:t>Premium Tax Credit</a:t>
            </a:r>
            <a:endParaRPr lang="en-US" dirty="0"/>
          </a:p>
        </p:txBody>
      </p:sp>
      <p:sp>
        <p:nvSpPr>
          <p:cNvPr id="6" name="Content Placeholder 5"/>
          <p:cNvSpPr>
            <a:spLocks noGrp="1"/>
          </p:cNvSpPr>
          <p:nvPr>
            <p:ph idx="1"/>
          </p:nvPr>
        </p:nvSpPr>
        <p:spPr>
          <a:xfrm>
            <a:off x="381000" y="1447800"/>
            <a:ext cx="8382000" cy="4800600"/>
          </a:xfrm>
        </p:spPr>
        <p:txBody>
          <a:bodyPr vert="horz" lIns="91440" tIns="45720" rIns="91440" bIns="45720" rtlCol="0">
            <a:noAutofit/>
          </a:bodyPr>
          <a:lstStyle/>
          <a:p>
            <a:pPr marL="457200" indent="-457200"/>
            <a:r>
              <a:rPr lang="en-US" altLang="en-US" sz="2600" dirty="0"/>
              <a:t>The premium tax credit is the lesser of</a:t>
            </a:r>
          </a:p>
          <a:p>
            <a:pPr marL="914400" lvl="1" indent="-457200"/>
            <a:r>
              <a:rPr lang="en-US" altLang="en-US" sz="2400" dirty="0"/>
              <a:t>The insurance premium through the Marketplace</a:t>
            </a:r>
          </a:p>
          <a:p>
            <a:pPr marL="914400" lvl="1" indent="-457200"/>
            <a:r>
              <a:rPr lang="en-US" altLang="en-US" sz="2400" dirty="0"/>
              <a:t>The premium for the applicable second lowest cost silver plan (SLCSP) minus the taxpayer’s contribution amount.</a:t>
            </a:r>
          </a:p>
          <a:p>
            <a:pPr marL="457200" indent="-457200"/>
            <a:r>
              <a:rPr lang="en-US" altLang="en-US" sz="2600" dirty="0"/>
              <a:t>Information needed to calculate the credit is provided by the Marketplace on Form 1095-A</a:t>
            </a:r>
          </a:p>
        </p:txBody>
      </p:sp>
      <p:sp>
        <p:nvSpPr>
          <p:cNvPr id="7" name="Text Placeholder 3">
            <a:extLst>
              <a:ext uri="{FF2B5EF4-FFF2-40B4-BE49-F238E27FC236}">
                <a16:creationId xmlns:a16="http://schemas.microsoft.com/office/drawing/2014/main" id="{3CD91D50-92DB-4665-8EF4-48D29447B951}"/>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1082761D-8C77-4E73-BF84-6A6B9F30939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743752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0" y="152400"/>
            <a:ext cx="9144000" cy="1295400"/>
          </a:xfrm>
        </p:spPr>
        <p:txBody>
          <a:bodyPr>
            <a:noAutofit/>
          </a:bodyPr>
          <a:lstStyle/>
          <a:p>
            <a:r>
              <a:rPr lang="en-US" dirty="0"/>
              <a:t>Learning Objective #9:</a:t>
            </a:r>
            <a:br>
              <a:rPr lang="en-US" dirty="0"/>
            </a:br>
            <a:r>
              <a:rPr lang="en-US" altLang="en-US" dirty="0"/>
              <a:t>Premium Tax Credit</a:t>
            </a:r>
            <a:br>
              <a:rPr lang="en-US" altLang="en-US" dirty="0"/>
            </a:br>
            <a:r>
              <a:rPr lang="en-US" altLang="en-US" dirty="0"/>
              <a:t>Concept Check 9-9</a:t>
            </a:r>
            <a:endParaRPr lang="en-US" dirty="0"/>
          </a:p>
        </p:txBody>
      </p:sp>
      <p:sp>
        <p:nvSpPr>
          <p:cNvPr id="6" name="Content Placeholder 5"/>
          <p:cNvSpPr>
            <a:spLocks noGrp="1"/>
          </p:cNvSpPr>
          <p:nvPr>
            <p:ph idx="1"/>
          </p:nvPr>
        </p:nvSpPr>
        <p:spPr>
          <a:xfrm>
            <a:off x="381000" y="1828800"/>
            <a:ext cx="8382000" cy="3276600"/>
          </a:xfrm>
        </p:spPr>
        <p:txBody>
          <a:bodyPr>
            <a:normAutofit/>
          </a:bodyPr>
          <a:lstStyle/>
          <a:p>
            <a:pPr marL="457200" indent="-457200">
              <a:lnSpc>
                <a:spcPct val="120000"/>
              </a:lnSpc>
              <a:buFont typeface="+mj-lt"/>
              <a:buAutoNum type="arabicPeriod"/>
            </a:pPr>
            <a:r>
              <a:rPr lang="en-US" altLang="en-US" sz="2400" i="1" dirty="0"/>
              <a:t>All taxpayers who have health insurance are eligible to receive a premium tax credit. True or False?  </a:t>
            </a:r>
          </a:p>
          <a:p>
            <a:pPr marL="0" indent="0">
              <a:lnSpc>
                <a:spcPct val="120000"/>
              </a:lnSpc>
              <a:buNone/>
            </a:pPr>
            <a:r>
              <a:rPr lang="en-US" altLang="en-US" sz="2400" b="1" i="1" dirty="0"/>
              <a:t>False. The credit is only available to taxpayers with household income between 100% and 400% of the federal poverty level.</a:t>
            </a:r>
          </a:p>
        </p:txBody>
      </p:sp>
      <p:sp>
        <p:nvSpPr>
          <p:cNvPr id="7" name="Text Placeholder 3">
            <a:extLst>
              <a:ext uri="{FF2B5EF4-FFF2-40B4-BE49-F238E27FC236}">
                <a16:creationId xmlns:a16="http://schemas.microsoft.com/office/drawing/2014/main" id="{641D87B3-0897-4221-B65A-4CE52EC274D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EA746F43-4455-4781-84A8-07ACC62AFFB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4881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#1: </a:t>
            </a:r>
            <a:r>
              <a:rPr lang="en-US" altLang="en-US" dirty="0"/>
              <a:t>Credit for Child and Dependent Care Expenses</a:t>
            </a:r>
            <a:endParaRPr lang="en-US" dirty="0"/>
          </a:p>
        </p:txBody>
      </p:sp>
      <p:sp>
        <p:nvSpPr>
          <p:cNvPr id="3" name="Content Placeholder 2"/>
          <p:cNvSpPr>
            <a:spLocks noGrp="1"/>
          </p:cNvSpPr>
          <p:nvPr>
            <p:ph idx="1"/>
          </p:nvPr>
        </p:nvSpPr>
        <p:spPr>
          <a:xfrm>
            <a:off x="381000" y="1884218"/>
            <a:ext cx="8382000" cy="4516582"/>
          </a:xfrm>
        </p:spPr>
        <p:txBody>
          <a:bodyPr>
            <a:noAutofit/>
          </a:bodyPr>
          <a:lstStyle/>
          <a:p>
            <a:pPr marL="457200" indent="-457200"/>
            <a:r>
              <a:rPr lang="en-US" altLang="en-US" sz="2600" dirty="0"/>
              <a:t>The expense amount is further limited by the earned income of either the taxpayer or the spouse, whichever is smaller.</a:t>
            </a:r>
          </a:p>
          <a:p>
            <a:pPr marL="457200" indent="-457200"/>
            <a:r>
              <a:rPr lang="en-US" altLang="en-US" sz="2600" dirty="0"/>
              <a:t>In case of a spouse incapable of caring for one-self, or a full-time student, the non-working spouse is treated as having earned $250 per month with one qualifying person, or $500 per month with two or more qualifying persons.  In case of a student, only the months he/she is attending school may be used.</a:t>
            </a:r>
          </a:p>
        </p:txBody>
      </p:sp>
      <p:sp>
        <p:nvSpPr>
          <p:cNvPr id="5" name="Text Placeholder 3">
            <a:extLst>
              <a:ext uri="{FF2B5EF4-FFF2-40B4-BE49-F238E27FC236}">
                <a16:creationId xmlns:a16="http://schemas.microsoft.com/office/drawing/2014/main" id="{9C791D59-7C01-4CD6-8B34-A9A6071FD95B}"/>
              </a:ext>
            </a:extLst>
          </p:cNvPr>
          <p:cNvSpPr>
            <a:spLocks noGrp="1"/>
          </p:cNvSpPr>
          <p:nvPr/>
        </p:nvSpPr>
        <p:spPr>
          <a:xfrm>
            <a:off x="228600" y="6400800"/>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9B6AA04-D3DA-4E84-8F0B-8780862394E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64552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600200"/>
          </a:xfrm>
        </p:spPr>
        <p:txBody>
          <a:bodyPr>
            <a:noAutofit/>
          </a:bodyPr>
          <a:lstStyle/>
          <a:p>
            <a:r>
              <a:rPr lang="en-US" dirty="0"/>
              <a:t>Learning Objective #1: </a:t>
            </a:r>
            <a:r>
              <a:rPr lang="en-US" altLang="en-US" dirty="0"/>
              <a:t>Credit for Child and Dependent Care Expenses - % Table (IRS)</a:t>
            </a:r>
            <a:endParaRPr lang="en-US" dirty="0"/>
          </a:p>
        </p:txBody>
      </p:sp>
      <p:graphicFrame>
        <p:nvGraphicFramePr>
          <p:cNvPr id="7" name="Table 6" descr="If your adjusted gross income is: &#10;$0   —    But not over: $15,000    percentage is: 35%       &#10;15,000   —   But not over: 17,000    percentage is: 34%       &#10;17,000   —   But not over: 19,000    percentage is: 33%       &#10;19,000   —   But not over: 21,000    percentage is: 32%       &#10;21,000   —   But not over: 23,000    percentage is: 31%      &#10;23,000   —   But not over: 25,000    percentage is: 30%       &#10;25,000   —   But not over: 27,000    percentage is: 29%       &#10;27,000   —   But not over: 29,000    percentage is: 28%       &#10;29,000   —   But not over: 31,000    percentage is: 27%       &#10;31,000   —   But not over: 33,000    percentage is: 26%       &#10;33,000   —   But not over: 35,000    percentage is: 25%       &#10;35,000   —   But not over: 37,000    percentage is: 24%       &#10;37,000   —   But not over: 39,000    percentage is: 23%       &#10;39,000   —   But not over: 41,000    percentage is: 22%       &#10;41,000   —   But not over: 43,000    percentage is: 21%       &#10;43,000   —   But not over: No limit    percentage is: 20%  " title="Learning Objective #1"/>
          <p:cNvGraphicFramePr>
            <a:graphicFrameLocks noGrp="1"/>
          </p:cNvGraphicFramePr>
          <p:nvPr>
            <p:extLst>
              <p:ext uri="{D42A27DB-BD31-4B8C-83A1-F6EECF244321}">
                <p14:modId xmlns:p14="http://schemas.microsoft.com/office/powerpoint/2010/main" val="1019765115"/>
              </p:ext>
            </p:extLst>
          </p:nvPr>
        </p:nvGraphicFramePr>
        <p:xfrm>
          <a:off x="1469708" y="1600200"/>
          <a:ext cx="6074092" cy="4663440"/>
        </p:xfrm>
        <a:graphic>
          <a:graphicData uri="http://schemas.openxmlformats.org/drawingml/2006/table">
            <a:tbl>
              <a:tblPr firstRow="1" bandRow="1">
                <a:tableStyleId>{5940675A-B579-460E-94D1-54222C63F5DA}</a:tableStyleId>
              </a:tblPr>
              <a:tblGrid>
                <a:gridCol w="3102292">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tblGrid>
              <a:tr h="268879">
                <a:tc>
                  <a:txBody>
                    <a:bodyPr/>
                    <a:lstStyle/>
                    <a:p>
                      <a:pPr algn="ctr"/>
                      <a:r>
                        <a:rPr lang="en-US" sz="1200" b="1" dirty="0">
                          <a:latin typeface="Verdana" pitchFamily="34" charset="0"/>
                          <a:ea typeface="Verdana" pitchFamily="34" charset="0"/>
                          <a:cs typeface="Verdana" pitchFamily="34" charset="0"/>
                        </a:rPr>
                        <a:t>IF your adjusted gross income is:</a:t>
                      </a:r>
                    </a:p>
                  </a:txBody>
                  <a:tcPr anchor="ctr"/>
                </a:tc>
                <a:tc>
                  <a:txBody>
                    <a:bodyPr/>
                    <a:lstStyle/>
                    <a:p>
                      <a:pPr algn="ctr"/>
                      <a:r>
                        <a:rPr lang="en-US" sz="1200" b="1" dirty="0">
                          <a:latin typeface="Verdana" pitchFamily="34" charset="0"/>
                          <a:ea typeface="Verdana" pitchFamily="34" charset="0"/>
                          <a:cs typeface="Verdana" pitchFamily="34" charset="0"/>
                        </a:rPr>
                        <a:t>But not over:</a:t>
                      </a:r>
                    </a:p>
                  </a:txBody>
                  <a:tcPr anchor="ctr"/>
                </a:tc>
                <a:tc>
                  <a:txBody>
                    <a:bodyPr/>
                    <a:lstStyle/>
                    <a:p>
                      <a:pPr algn="ctr"/>
                      <a:r>
                        <a:rPr lang="en-US" sz="1200" b="1" dirty="0">
                          <a:latin typeface="Verdana" pitchFamily="34" charset="0"/>
                          <a:ea typeface="Verdana" pitchFamily="34" charset="0"/>
                          <a:cs typeface="Verdana" pitchFamily="34" charset="0"/>
                        </a:rPr>
                        <a:t>percentage is:</a:t>
                      </a:r>
                    </a:p>
                  </a:txBody>
                  <a:tcPr anchor="ctr"/>
                </a:tc>
                <a:extLst>
                  <a:ext uri="{0D108BD9-81ED-4DB2-BD59-A6C34878D82A}">
                    <a16:rowId xmlns:a16="http://schemas.microsoft.com/office/drawing/2014/main" val="10000"/>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$15,000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a:effectLst/>
                          <a:latin typeface="Verdana" pitchFamily="34" charset="0"/>
                          <a:ea typeface="Verdana" pitchFamily="34" charset="0"/>
                          <a:cs typeface="Verdana" pitchFamily="34" charset="0"/>
                        </a:rPr>
                        <a:t>35%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1"/>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15,000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17,000  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a:effectLst/>
                          <a:latin typeface="Verdana" pitchFamily="34" charset="0"/>
                          <a:ea typeface="Verdana" pitchFamily="34" charset="0"/>
                          <a:cs typeface="Verdana" pitchFamily="34" charset="0"/>
                        </a:rPr>
                        <a:t>34%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2"/>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17,000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19,000  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a:effectLst/>
                          <a:latin typeface="Verdana" pitchFamily="34" charset="0"/>
                          <a:ea typeface="Verdana" pitchFamily="34" charset="0"/>
                          <a:cs typeface="Verdana" pitchFamily="34" charset="0"/>
                        </a:rPr>
                        <a:t>33%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3"/>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19,000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21,000  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a:effectLst/>
                          <a:latin typeface="Verdana" pitchFamily="34" charset="0"/>
                          <a:ea typeface="Verdana" pitchFamily="34" charset="0"/>
                          <a:cs typeface="Verdana" pitchFamily="34" charset="0"/>
                        </a:rPr>
                        <a:t>32%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4"/>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21,000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23,000  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a:effectLst/>
                          <a:latin typeface="Verdana" pitchFamily="34" charset="0"/>
                          <a:ea typeface="Verdana" pitchFamily="34" charset="0"/>
                          <a:cs typeface="Verdana" pitchFamily="34" charset="0"/>
                        </a:rPr>
                        <a:t>31%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5"/>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23,000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25,000  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30%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6"/>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25,000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a:effectLst/>
                          <a:latin typeface="Verdana" pitchFamily="34" charset="0"/>
                          <a:ea typeface="Verdana" pitchFamily="34" charset="0"/>
                          <a:cs typeface="Verdana" pitchFamily="34" charset="0"/>
                        </a:rPr>
                        <a:t>27,000  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29%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7"/>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27,000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a:effectLst/>
                          <a:latin typeface="Verdana" pitchFamily="34" charset="0"/>
                          <a:ea typeface="Verdana" pitchFamily="34" charset="0"/>
                          <a:cs typeface="Verdana" pitchFamily="34" charset="0"/>
                        </a:rPr>
                        <a:t>29,000  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28%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8"/>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29,000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31,000  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27%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09"/>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31,000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a:effectLst/>
                          <a:latin typeface="Verdana" pitchFamily="34" charset="0"/>
                          <a:ea typeface="Verdana" pitchFamily="34" charset="0"/>
                          <a:cs typeface="Verdana" pitchFamily="34" charset="0"/>
                        </a:rPr>
                        <a:t>33,000  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26%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10"/>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33,000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35,000  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25%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11"/>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35,000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a:effectLst/>
                          <a:latin typeface="Verdana" pitchFamily="34" charset="0"/>
                          <a:ea typeface="Verdana" pitchFamily="34" charset="0"/>
                          <a:cs typeface="Verdana" pitchFamily="34" charset="0"/>
                        </a:rPr>
                        <a:t>37,000  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24%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12"/>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37,000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39,000  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23%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13"/>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39,000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41,000  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22%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14"/>
                  </a:ext>
                </a:extLst>
              </a:tr>
              <a:tr h="268879">
                <a:tc>
                  <a:txBody>
                    <a:bodyPr/>
                    <a:lstStyle/>
                    <a:p>
                      <a:pPr algn="r" fontAlgn="b"/>
                      <a:r>
                        <a:rPr lang="en-US" sz="1200" u="none" strike="noStrike" dirty="0">
                          <a:effectLst/>
                          <a:latin typeface="Verdana" pitchFamily="34" charset="0"/>
                          <a:ea typeface="Verdana" pitchFamily="34" charset="0"/>
                          <a:cs typeface="Verdana" pitchFamily="34" charset="0"/>
                        </a:rPr>
                        <a:t>41,000   —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a:effectLst/>
                          <a:latin typeface="Verdana" pitchFamily="34" charset="0"/>
                          <a:ea typeface="Verdana" pitchFamily="34" charset="0"/>
                          <a:cs typeface="Verdana" pitchFamily="34" charset="0"/>
                        </a:rPr>
                        <a:t>43,000  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21%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15"/>
                  </a:ext>
                </a:extLst>
              </a:tr>
              <a:tr h="268879">
                <a:tc>
                  <a:txBody>
                    <a:bodyPr/>
                    <a:lstStyle/>
                    <a:p>
                      <a:pPr algn="r" fontAlgn="b"/>
                      <a:r>
                        <a:rPr lang="en-US" sz="1200" u="none" strike="noStrike">
                          <a:effectLst/>
                          <a:latin typeface="Verdana" pitchFamily="34" charset="0"/>
                          <a:ea typeface="Verdana" pitchFamily="34" charset="0"/>
                          <a:cs typeface="Verdana" pitchFamily="34" charset="0"/>
                        </a:rPr>
                        <a:t>43,000   —   </a:t>
                      </a:r>
                      <a:endParaRPr lang="en-US" sz="1200" b="0" i="0" u="none" strike="noStrike">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No limit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tc>
                  <a:txBody>
                    <a:bodyPr/>
                    <a:lstStyle/>
                    <a:p>
                      <a:pPr algn="r" fontAlgn="b"/>
                      <a:r>
                        <a:rPr lang="en-US" sz="1200" u="none" strike="noStrike" dirty="0">
                          <a:effectLst/>
                          <a:latin typeface="Verdana" pitchFamily="34" charset="0"/>
                          <a:ea typeface="Verdana" pitchFamily="34" charset="0"/>
                          <a:cs typeface="Verdana" pitchFamily="34" charset="0"/>
                        </a:rPr>
                        <a:t>20%  </a:t>
                      </a:r>
                      <a:endParaRPr lang="en-US" sz="1200" b="0" i="0" u="none" strike="noStrike" dirty="0">
                        <a:solidFill>
                          <a:srgbClr val="000000"/>
                        </a:solidFill>
                        <a:effectLst/>
                        <a:latin typeface="Verdana" pitchFamily="34" charset="0"/>
                        <a:ea typeface="Verdana" pitchFamily="34" charset="0"/>
                        <a:cs typeface="Verdana" pitchFamily="34" charset="0"/>
                      </a:endParaRPr>
                    </a:p>
                  </a:txBody>
                  <a:tcPr anchor="ctr"/>
                </a:tc>
                <a:extLst>
                  <a:ext uri="{0D108BD9-81ED-4DB2-BD59-A6C34878D82A}">
                    <a16:rowId xmlns:a16="http://schemas.microsoft.com/office/drawing/2014/main" val="10016"/>
                  </a:ext>
                </a:extLst>
              </a:tr>
            </a:tbl>
          </a:graphicData>
        </a:graphic>
      </p:graphicFrame>
      <p:sp>
        <p:nvSpPr>
          <p:cNvPr id="6" name="Text Placeholder 3">
            <a:extLst>
              <a:ext uri="{FF2B5EF4-FFF2-40B4-BE49-F238E27FC236}">
                <a16:creationId xmlns:a16="http://schemas.microsoft.com/office/drawing/2014/main" id="{2555A429-7A94-4497-BC6B-BE2467C1607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Slide Number Placeholder 5">
            <a:extLst>
              <a:ext uri="{FF2B5EF4-FFF2-40B4-BE49-F238E27FC236}">
                <a16:creationId xmlns:a16="http://schemas.microsoft.com/office/drawing/2014/main" id="{D0A874C6-6B11-46BF-9A7E-779CFFF6C27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92458858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#1: </a:t>
            </a:r>
            <a:r>
              <a:rPr lang="en-US" altLang="en-US" dirty="0"/>
              <a:t>Credit for Child and Dependent Care Expenses</a:t>
            </a:r>
            <a:br>
              <a:rPr lang="en-US" altLang="en-US" dirty="0"/>
            </a:br>
            <a:r>
              <a:rPr lang="en-US" altLang="en-US" dirty="0"/>
              <a:t>Concept Check 9-1 (1 of 3)</a:t>
            </a:r>
            <a:endParaRPr lang="en-US" dirty="0"/>
          </a:p>
        </p:txBody>
      </p:sp>
      <p:sp>
        <p:nvSpPr>
          <p:cNvPr id="3" name="Content Placeholder 2"/>
          <p:cNvSpPr>
            <a:spLocks noGrp="1"/>
          </p:cNvSpPr>
          <p:nvPr>
            <p:ph idx="1"/>
          </p:nvPr>
        </p:nvSpPr>
        <p:spPr>
          <a:xfrm>
            <a:off x="381000" y="1905000"/>
            <a:ext cx="8382000" cy="4419600"/>
          </a:xfrm>
        </p:spPr>
        <p:txBody>
          <a:bodyPr>
            <a:noAutofit/>
          </a:bodyPr>
          <a:lstStyle/>
          <a:p>
            <a:pPr marL="457200" indent="-457200">
              <a:buFont typeface="+mj-lt"/>
              <a:buAutoNum type="arabicPeriod"/>
            </a:pPr>
            <a:r>
              <a:rPr lang="en-US" altLang="en-US" sz="2400" i="1" dirty="0"/>
              <a:t>Jamie is a single mother with one dependent child, Joey, age 7. She has AGI of $75,000, and she paid $4,500 to a qualified day care center for after-school care for Joey.  Calculate Jamie’s child and dependent care credit.  </a:t>
            </a:r>
          </a:p>
          <a:p>
            <a:pPr marL="0" indent="0">
              <a:buNone/>
            </a:pPr>
            <a:r>
              <a:rPr lang="en-US" altLang="en-US" sz="2400" b="1" i="1" dirty="0"/>
              <a:t>$ 600.  </a:t>
            </a:r>
          </a:p>
          <a:p>
            <a:pPr marL="0" indent="0">
              <a:buNone/>
            </a:pPr>
            <a:r>
              <a:rPr lang="en-US" altLang="en-US" sz="2400" b="1" i="1" dirty="0"/>
              <a:t>$ 3,000 (maximum allowed) × 20% = $ 600</a:t>
            </a:r>
          </a:p>
        </p:txBody>
      </p:sp>
      <p:sp>
        <p:nvSpPr>
          <p:cNvPr id="5" name="Text Placeholder 3">
            <a:extLst>
              <a:ext uri="{FF2B5EF4-FFF2-40B4-BE49-F238E27FC236}">
                <a16:creationId xmlns:a16="http://schemas.microsoft.com/office/drawing/2014/main" id="{31456A08-36C4-46D6-9B29-7274EC0417F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3A5DFB5D-4DA9-4F00-B65F-667E1D6FE81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9334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#1: </a:t>
            </a:r>
            <a:r>
              <a:rPr lang="en-US" altLang="en-US" dirty="0"/>
              <a:t>Credit for Child and Dependent Care Expenses</a:t>
            </a:r>
            <a:br>
              <a:rPr lang="en-US" altLang="en-US" dirty="0"/>
            </a:br>
            <a:r>
              <a:rPr lang="en-US" altLang="en-US" dirty="0"/>
              <a:t>Concept Check 9-1</a:t>
            </a:r>
            <a:endParaRPr lang="en-US" dirty="0"/>
          </a:p>
        </p:txBody>
      </p:sp>
      <p:sp>
        <p:nvSpPr>
          <p:cNvPr id="3" name="Content Placeholder 2"/>
          <p:cNvSpPr>
            <a:spLocks noGrp="1"/>
          </p:cNvSpPr>
          <p:nvPr>
            <p:ph idx="1"/>
          </p:nvPr>
        </p:nvSpPr>
        <p:spPr>
          <a:xfrm>
            <a:off x="304800" y="1752600"/>
            <a:ext cx="8534400" cy="4648200"/>
          </a:xfrm>
        </p:spPr>
        <p:txBody>
          <a:bodyPr>
            <a:noAutofit/>
          </a:bodyPr>
          <a:lstStyle/>
          <a:p>
            <a:pPr marL="457200" indent="-457200">
              <a:buFont typeface="+mj-lt"/>
              <a:buAutoNum type="arabicPeriod" startAt="2"/>
            </a:pPr>
            <a:r>
              <a:rPr lang="en-US" altLang="en-US" sz="2400" i="1" dirty="0"/>
              <a:t>Tom and Katie are married, file a joint return, and have two dependent children: Jack, age 11, and Jill, age 5. Tom has earned income of $41,000; Katie was a full-time student (for nine months) with no income. They paid a qualified day care/after school care center $6,000.  What is the maximum amount of qualified employment-related expenses that would be allowed for the child and dependent care credit calculation for Tom and Katie?  </a:t>
            </a:r>
          </a:p>
          <a:p>
            <a:pPr marL="0" indent="0">
              <a:buNone/>
            </a:pPr>
            <a:r>
              <a:rPr lang="en-US" altLang="en-US" sz="2400" b="1" i="1" dirty="0"/>
              <a:t>$ 4,500.  </a:t>
            </a:r>
          </a:p>
          <a:p>
            <a:pPr marL="0" indent="0">
              <a:buNone/>
            </a:pPr>
            <a:r>
              <a:rPr lang="en-US" altLang="en-US" sz="2400" b="1" i="1" dirty="0"/>
              <a:t>$ 500 × 9 months = $ 4,500</a:t>
            </a:r>
          </a:p>
        </p:txBody>
      </p:sp>
      <p:sp>
        <p:nvSpPr>
          <p:cNvPr id="5" name="Text Placeholder 3">
            <a:extLst>
              <a:ext uri="{FF2B5EF4-FFF2-40B4-BE49-F238E27FC236}">
                <a16:creationId xmlns:a16="http://schemas.microsoft.com/office/drawing/2014/main" id="{8CC13E6F-D331-494C-B160-B6B09B4CEA1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A8C5C9D-6752-4EE9-9CAD-94BF5459B2D8}"/>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30091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#1: </a:t>
            </a:r>
            <a:r>
              <a:rPr lang="en-US" altLang="en-US" dirty="0"/>
              <a:t>Credit for Child and Dependent Care Expenses</a:t>
            </a:r>
            <a:br>
              <a:rPr lang="en-US" altLang="en-US" dirty="0"/>
            </a:br>
            <a:r>
              <a:rPr lang="en-US" altLang="en-US" dirty="0"/>
              <a:t>Concept Check 9-1</a:t>
            </a:r>
            <a:endParaRPr lang="en-US" dirty="0"/>
          </a:p>
        </p:txBody>
      </p:sp>
      <p:sp>
        <p:nvSpPr>
          <p:cNvPr id="3" name="Content Placeholder 2"/>
          <p:cNvSpPr>
            <a:spLocks noGrp="1"/>
          </p:cNvSpPr>
          <p:nvPr>
            <p:ph idx="1"/>
          </p:nvPr>
        </p:nvSpPr>
        <p:spPr>
          <a:xfrm>
            <a:off x="330016" y="1917939"/>
            <a:ext cx="8509184" cy="4406661"/>
          </a:xfrm>
        </p:spPr>
        <p:txBody>
          <a:bodyPr>
            <a:noAutofit/>
          </a:bodyPr>
          <a:lstStyle/>
          <a:p>
            <a:pPr marL="457200" indent="-457200">
              <a:buFont typeface="+mj-lt"/>
              <a:buAutoNum type="arabicPeriod" startAt="3"/>
            </a:pPr>
            <a:r>
              <a:rPr lang="en-US" altLang="en-US" sz="2400" i="1" dirty="0"/>
              <a:t>Antonio is a widower and cares for his son Elio, age 4. Antonio has AGI of $24,000 and paid qualified child care expenses for Elio of $2,900. In addition, Antonio received $1,000 of dependent care assistance that his employer properly excluded from Antonio’s gross income. Calculate Antonio’s child and dependent care credit.</a:t>
            </a:r>
          </a:p>
          <a:p>
            <a:pPr marL="0" indent="0">
              <a:buNone/>
            </a:pPr>
            <a:r>
              <a:rPr lang="en-US" altLang="en-US" sz="2400" b="1" i="1" dirty="0"/>
              <a:t>$ 570.  </a:t>
            </a:r>
          </a:p>
          <a:p>
            <a:pPr marL="0" indent="0">
              <a:buNone/>
            </a:pPr>
            <a:r>
              <a:rPr lang="en-US" altLang="en-US" sz="2400" b="1" i="1" dirty="0"/>
              <a:t>($ 2,900 - $ 1,000) × 30% = $ 570</a:t>
            </a:r>
          </a:p>
        </p:txBody>
      </p:sp>
      <p:sp>
        <p:nvSpPr>
          <p:cNvPr id="5" name="Text Placeholder 3">
            <a:extLst>
              <a:ext uri="{FF2B5EF4-FFF2-40B4-BE49-F238E27FC236}">
                <a16:creationId xmlns:a16="http://schemas.microsoft.com/office/drawing/2014/main" id="{706FF722-381E-4979-AC8C-8626A486533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8E5B766-F1B2-4B36-AF48-565D58AA07E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9-</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21148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6758</TotalTime>
  <Words>5778</Words>
  <Application>Microsoft Office PowerPoint</Application>
  <PresentationFormat>On-screen Show (4:3)</PresentationFormat>
  <Paragraphs>481</Paragraphs>
  <Slides>47</Slides>
  <Notes>26</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2</vt:i4>
      </vt:variant>
      <vt:variant>
        <vt:lpstr>Slide Titles</vt:lpstr>
      </vt:variant>
      <vt:variant>
        <vt:i4>47</vt:i4>
      </vt:variant>
    </vt:vector>
  </HeadingPairs>
  <TitlesOfParts>
    <vt:vector size="56" baseType="lpstr">
      <vt:lpstr>ＭＳ Ｐゴシック</vt:lpstr>
      <vt:lpstr>Arial</vt:lpstr>
      <vt:lpstr>Courier New</vt:lpstr>
      <vt:lpstr>Verdana</vt:lpstr>
      <vt:lpstr>Wingdings</vt:lpstr>
      <vt:lpstr>Sample</vt:lpstr>
      <vt:lpstr>1_Sample</vt:lpstr>
      <vt:lpstr>Équation</vt:lpstr>
      <vt:lpstr>Equation</vt:lpstr>
      <vt:lpstr>PowerPoint Presentation</vt:lpstr>
      <vt:lpstr>Learning Objective #1: Credit for Child and Dependent Care Expenses</vt:lpstr>
      <vt:lpstr>Learning Objective #1: Credit for Child and Dependent Care Expenses</vt:lpstr>
      <vt:lpstr>Learning Objective #1: Credit for Child and Dependent Care Expenses</vt:lpstr>
      <vt:lpstr>Learning Objective #1: Credit for Child and Dependent Care Expenses</vt:lpstr>
      <vt:lpstr>Learning Objective #1: Credit for Child and Dependent Care Expenses - % Table (IRS)</vt:lpstr>
      <vt:lpstr>Learning Objective #1: Credit for Child and Dependent Care Expenses Concept Check 9-1 (1 of 3)</vt:lpstr>
      <vt:lpstr>Learning Objective #1: Credit for Child and Dependent Care Expenses Concept Check 9-1</vt:lpstr>
      <vt:lpstr>Learning Objective #1: Credit for Child and Dependent Care Expenses Concept Check 9-1</vt:lpstr>
      <vt:lpstr>Learning Objective #2: Credit for the Elderly or the Disabled</vt:lpstr>
      <vt:lpstr>Learning Objective #2: Credit for the Elderly or the Disabled</vt:lpstr>
      <vt:lpstr>Credit for the Elderly or the Disabled Example</vt:lpstr>
      <vt:lpstr>Learning Objective #2: Credit for the Elderly or Disabled Concept Check 9-2</vt:lpstr>
      <vt:lpstr>Learning Objective #3: Education Credits</vt:lpstr>
      <vt:lpstr>Learning Objective #3: Education Credits</vt:lpstr>
      <vt:lpstr>Learning Objective #3: Education Credits</vt:lpstr>
      <vt:lpstr>Learning Objective #3: Education Credits</vt:lpstr>
      <vt:lpstr>Learning Objective #3: Education Credits</vt:lpstr>
      <vt:lpstr>Learning Objective #3: Education Credits</vt:lpstr>
      <vt:lpstr>Learning Objective #3: Education Credits</vt:lpstr>
      <vt:lpstr>Learning Objective #3:  Education Credits Concept Check 9-3</vt:lpstr>
      <vt:lpstr>Learning Objective #3: Education Credits Concept Check 9-3</vt:lpstr>
      <vt:lpstr>Learning Objective #3: Education Credits Concept Check 9-3</vt:lpstr>
      <vt:lpstr>Learning Objective #3: Education Credits Concept Check 9-3</vt:lpstr>
      <vt:lpstr>Learning Objective #4: Foreign Tax Credit</vt:lpstr>
      <vt:lpstr>Learning Objective #4: Foreign Tax Credit</vt:lpstr>
      <vt:lpstr>Learning Objective #4: Foreign Tax Credit</vt:lpstr>
      <vt:lpstr>Learning Objective #4: Foreign Tax Credit Concept Check 9-4</vt:lpstr>
      <vt:lpstr>Learning Objective #5: Child Tax Credit</vt:lpstr>
      <vt:lpstr>Learning Objective #5: Child Tax Credit</vt:lpstr>
      <vt:lpstr>Learning Objective #5: Child Tax Credit</vt:lpstr>
      <vt:lpstr>Learning Objective #5: Child Tax Credit Concept Check 9-5</vt:lpstr>
      <vt:lpstr>Learning Objective #6:Retirement Savings Contributions Credit</vt:lpstr>
      <vt:lpstr>Learning Objective #6: Retirement Savings Contributions Credit</vt:lpstr>
      <vt:lpstr>Learning Objective #6: Retirement Savings Contribution Credit Concept Check 9-6</vt:lpstr>
      <vt:lpstr>Learning Objective #7: Adoption Credit</vt:lpstr>
      <vt:lpstr>Learning Objective #7: Adoption Credit</vt:lpstr>
      <vt:lpstr>Learning Objective #7: Adoption Credit Concept Check 9-7</vt:lpstr>
      <vt:lpstr>Learning Objective #7: Adoption Credit Concept Check 9-7</vt:lpstr>
      <vt:lpstr>Learning Objective #8: Earned Income Credit</vt:lpstr>
      <vt:lpstr>Learning Objective #8: Earned Income Credit</vt:lpstr>
      <vt:lpstr>Learning Objective #8: Earned Income Credit</vt:lpstr>
      <vt:lpstr>Learning Objective #8: Earned Income Credit Concept Check 9-8</vt:lpstr>
      <vt:lpstr>Learning Objective #8: Earned Income Credit Concept Check 9-8</vt:lpstr>
      <vt:lpstr>Learning Objective #9: Premium Tax Credit</vt:lpstr>
      <vt:lpstr>Learning Objective #9: Premium Tax Credit</vt:lpstr>
      <vt:lpstr>Learning Objective #9: Premium Tax Credit Concept Check 9-9</vt:lpstr>
    </vt:vector>
  </TitlesOfParts>
  <Company>Jacqueline Bennett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 Tax Credits (Lines 48 through 54 and Lines 66a  through 69,</dc:title>
  <dc:creator>Cruz</dc:creator>
  <cp:lastModifiedBy>Hari, Barb</cp:lastModifiedBy>
  <cp:revision>466</cp:revision>
  <dcterms:modified xsi:type="dcterms:W3CDTF">2018-11-02T14:19:33Z</dcterms:modified>
</cp:coreProperties>
</file>