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18" r:id="rId1"/>
  </p:sldMasterIdLst>
  <p:notesMasterIdLst>
    <p:notesMasterId r:id="rId40"/>
  </p:notesMasterIdLst>
  <p:handoutMasterIdLst>
    <p:handoutMasterId r:id="rId41"/>
  </p:handoutMasterIdLst>
  <p:sldIdLst>
    <p:sldId id="348" r:id="rId2"/>
    <p:sldId id="350" r:id="rId3"/>
    <p:sldId id="351" r:id="rId4"/>
    <p:sldId id="286" r:id="rId5"/>
    <p:sldId id="352" r:id="rId6"/>
    <p:sldId id="353" r:id="rId7"/>
    <p:sldId id="354" r:id="rId8"/>
    <p:sldId id="369" r:id="rId9"/>
    <p:sldId id="356" r:id="rId10"/>
    <p:sldId id="288" r:id="rId11"/>
    <p:sldId id="289" r:id="rId12"/>
    <p:sldId id="323" r:id="rId13"/>
    <p:sldId id="315" r:id="rId14"/>
    <p:sldId id="324" r:id="rId15"/>
    <p:sldId id="316" r:id="rId16"/>
    <p:sldId id="325" r:id="rId17"/>
    <p:sldId id="317" r:id="rId18"/>
    <p:sldId id="326" r:id="rId19"/>
    <p:sldId id="303" r:id="rId20"/>
    <p:sldId id="327" r:id="rId21"/>
    <p:sldId id="310" r:id="rId22"/>
    <p:sldId id="318" r:id="rId23"/>
    <p:sldId id="328" r:id="rId24"/>
    <p:sldId id="329" r:id="rId25"/>
    <p:sldId id="293" r:id="rId26"/>
    <p:sldId id="304" r:id="rId27"/>
    <p:sldId id="330" r:id="rId28"/>
    <p:sldId id="308" r:id="rId29"/>
    <p:sldId id="357" r:id="rId30"/>
    <p:sldId id="358" r:id="rId31"/>
    <p:sldId id="359" r:id="rId32"/>
    <p:sldId id="370" r:id="rId33"/>
    <p:sldId id="361" r:id="rId34"/>
    <p:sldId id="363" r:id="rId35"/>
    <p:sldId id="364" r:id="rId36"/>
    <p:sldId id="365" r:id="rId37"/>
    <p:sldId id="366" r:id="rId38"/>
    <p:sldId id="371" r:id="rId39"/>
  </p:sldIdLst>
  <p:sldSz cx="9144000" cy="6858000" type="screen4x3"/>
  <p:notesSz cx="6989763" cy="9275763"/>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1">
          <p15:clr>
            <a:srgbClr val="A4A3A4"/>
          </p15:clr>
        </p15:guide>
        <p15:guide id="2" pos="22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99"/>
    <a:srgbClr val="FF3300"/>
    <a:srgbClr val="CCFFFF"/>
    <a:srgbClr val="CCE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03621A-D837-44D4-A2A0-EF2703ABC7E4}" v="1" dt="2018-09-19T22:00:42.8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18" autoAdjust="0"/>
    <p:restoredTop sz="84937" autoAdjust="0"/>
  </p:normalViewPr>
  <p:slideViewPr>
    <p:cSldViewPr>
      <p:cViewPr varScale="1">
        <p:scale>
          <a:sx n="58" d="100"/>
          <a:sy n="58" d="100"/>
        </p:scale>
        <p:origin x="1848"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p:scale>
          <a:sx n="85" d="100"/>
          <a:sy n="85" d="100"/>
        </p:scale>
        <p:origin x="-1914" y="-78"/>
      </p:cViewPr>
      <p:guideLst>
        <p:guide orient="horz" pos="2921"/>
        <p:guide pos="220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40" tIns="46470" rIns="92940" bIns="46470" numCol="1" anchor="t" anchorCtr="0" compatLnSpc="1">
            <a:prstTxWarp prst="textNoShape">
              <a:avLst/>
            </a:prstTxWarp>
          </a:bodyPr>
          <a:lstStyle>
            <a:lvl1pPr defTabSz="928688" eaLnBrk="0" hangingPunct="0">
              <a:defRPr sz="1200">
                <a:latin typeface="Times New Roman" pitchFamily="18" charset="0"/>
                <a:cs typeface="+mn-cs"/>
              </a:defRPr>
            </a:lvl1pPr>
          </a:lstStyle>
          <a:p>
            <a:pPr>
              <a:defRPr/>
            </a:pPr>
            <a:endParaRPr lang="en-US"/>
          </a:p>
        </p:txBody>
      </p:sp>
      <p:sp>
        <p:nvSpPr>
          <p:cNvPr id="70659" name="Rectangle 3"/>
          <p:cNvSpPr>
            <a:spLocks noGrp="1" noChangeArrowheads="1"/>
          </p:cNvSpPr>
          <p:nvPr>
            <p:ph type="dt" sz="quarter" idx="1"/>
          </p:nvPr>
        </p:nvSpPr>
        <p:spPr bwMode="auto">
          <a:xfrm>
            <a:off x="3960813" y="0"/>
            <a:ext cx="3028950" cy="463550"/>
          </a:xfrm>
          <a:prstGeom prst="rect">
            <a:avLst/>
          </a:prstGeom>
          <a:noFill/>
          <a:ln w="9525">
            <a:noFill/>
            <a:miter lim="800000"/>
            <a:headEnd/>
            <a:tailEnd/>
          </a:ln>
          <a:effectLst/>
        </p:spPr>
        <p:txBody>
          <a:bodyPr vert="horz" wrap="square" lIns="92940" tIns="46470" rIns="92940" bIns="46470" numCol="1" anchor="t" anchorCtr="0" compatLnSpc="1">
            <a:prstTxWarp prst="textNoShape">
              <a:avLst/>
            </a:prstTxWarp>
          </a:bodyPr>
          <a:lstStyle>
            <a:lvl1pPr algn="r" defTabSz="928688" eaLnBrk="0" hangingPunct="0">
              <a:defRPr sz="1200">
                <a:latin typeface="Times New Roman" pitchFamily="18" charset="0"/>
                <a:cs typeface="+mn-cs"/>
              </a:defRPr>
            </a:lvl1pPr>
          </a:lstStyle>
          <a:p>
            <a:pPr>
              <a:defRPr/>
            </a:pPr>
            <a:endParaRPr lang="en-US"/>
          </a:p>
        </p:txBody>
      </p:sp>
      <p:sp>
        <p:nvSpPr>
          <p:cNvPr id="70660" name="Rectangle 4"/>
          <p:cNvSpPr>
            <a:spLocks noGrp="1" noChangeArrowheads="1"/>
          </p:cNvSpPr>
          <p:nvPr>
            <p:ph type="ftr" sz="quarter" idx="2"/>
          </p:nvPr>
        </p:nvSpPr>
        <p:spPr bwMode="auto">
          <a:xfrm>
            <a:off x="0" y="8812213"/>
            <a:ext cx="3028950" cy="463550"/>
          </a:xfrm>
          <a:prstGeom prst="rect">
            <a:avLst/>
          </a:prstGeom>
          <a:noFill/>
          <a:ln w="9525">
            <a:noFill/>
            <a:miter lim="800000"/>
            <a:headEnd/>
            <a:tailEnd/>
          </a:ln>
          <a:effectLst/>
        </p:spPr>
        <p:txBody>
          <a:bodyPr vert="horz" wrap="square" lIns="92940" tIns="46470" rIns="92940" bIns="46470" numCol="1" anchor="b" anchorCtr="0" compatLnSpc="1">
            <a:prstTxWarp prst="textNoShape">
              <a:avLst/>
            </a:prstTxWarp>
          </a:bodyPr>
          <a:lstStyle>
            <a:lvl1pPr defTabSz="928688" eaLnBrk="0" hangingPunct="0">
              <a:defRPr sz="1200">
                <a:latin typeface="Times New Roman" pitchFamily="18" charset="0"/>
                <a:cs typeface="+mn-cs"/>
              </a:defRPr>
            </a:lvl1pPr>
          </a:lstStyle>
          <a:p>
            <a:pPr>
              <a:defRPr/>
            </a:pPr>
            <a:endParaRPr lang="en-US"/>
          </a:p>
        </p:txBody>
      </p:sp>
      <p:sp>
        <p:nvSpPr>
          <p:cNvPr id="70661" name="Rectangle 5"/>
          <p:cNvSpPr>
            <a:spLocks noGrp="1" noChangeArrowheads="1"/>
          </p:cNvSpPr>
          <p:nvPr>
            <p:ph type="sldNum" sz="quarter" idx="3"/>
          </p:nvPr>
        </p:nvSpPr>
        <p:spPr bwMode="auto">
          <a:xfrm>
            <a:off x="3960813" y="8812213"/>
            <a:ext cx="3028950" cy="463550"/>
          </a:xfrm>
          <a:prstGeom prst="rect">
            <a:avLst/>
          </a:prstGeom>
          <a:noFill/>
          <a:ln w="9525">
            <a:noFill/>
            <a:miter lim="800000"/>
            <a:headEnd/>
            <a:tailEnd/>
          </a:ln>
          <a:effectLst/>
        </p:spPr>
        <p:txBody>
          <a:bodyPr vert="horz" wrap="square" lIns="92940" tIns="46470" rIns="92940" bIns="46470" numCol="1" anchor="b" anchorCtr="0" compatLnSpc="1">
            <a:prstTxWarp prst="textNoShape">
              <a:avLst/>
            </a:prstTxWarp>
          </a:bodyPr>
          <a:lstStyle>
            <a:lvl1pPr algn="r" defTabSz="928688" eaLnBrk="0" hangingPunct="0">
              <a:defRPr sz="1200">
                <a:latin typeface="Times New Roman" pitchFamily="18" charset="0"/>
                <a:cs typeface="+mn-cs"/>
              </a:defRPr>
            </a:lvl1pPr>
          </a:lstStyle>
          <a:p>
            <a:pPr>
              <a:defRPr/>
            </a:pPr>
            <a:fld id="{37884E06-A9A8-4F56-9F68-CE10E7B81290}" type="slidenum">
              <a:rPr lang="en-US"/>
              <a:pPr>
                <a:defRPr/>
              </a:pPr>
              <a:t>‹#›</a:t>
            </a:fld>
            <a:endParaRPr lang="en-US" dirty="0"/>
          </a:p>
        </p:txBody>
      </p:sp>
    </p:spTree>
    <p:extLst>
      <p:ext uri="{BB962C8B-B14F-4D97-AF65-F5344CB8AC3E}">
        <p14:creationId xmlns:p14="http://schemas.microsoft.com/office/powerpoint/2010/main" val="19163501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40" tIns="46470" rIns="92940" bIns="46470" numCol="1" anchor="t" anchorCtr="0" compatLnSpc="1">
            <a:prstTxWarp prst="textNoShape">
              <a:avLst/>
            </a:prstTxWarp>
          </a:bodyPr>
          <a:lstStyle>
            <a:lvl1pPr defTabSz="928688" eaLnBrk="0" hangingPunct="0">
              <a:defRPr sz="1200">
                <a:latin typeface="Times New Roman" pitchFamily="18" charset="0"/>
                <a:cs typeface="+mn-cs"/>
              </a:defRPr>
            </a:lvl1pPr>
          </a:lstStyle>
          <a:p>
            <a:pPr>
              <a:defRPr/>
            </a:pPr>
            <a:endParaRPr lang="en-US"/>
          </a:p>
        </p:txBody>
      </p:sp>
      <p:sp>
        <p:nvSpPr>
          <p:cNvPr id="56323" name="Rectangle 3"/>
          <p:cNvSpPr>
            <a:spLocks noGrp="1" noChangeArrowheads="1"/>
          </p:cNvSpPr>
          <p:nvPr>
            <p:ph type="dt" idx="1"/>
          </p:nvPr>
        </p:nvSpPr>
        <p:spPr bwMode="auto">
          <a:xfrm>
            <a:off x="3960813" y="0"/>
            <a:ext cx="3028950" cy="463550"/>
          </a:xfrm>
          <a:prstGeom prst="rect">
            <a:avLst/>
          </a:prstGeom>
          <a:noFill/>
          <a:ln w="9525">
            <a:noFill/>
            <a:miter lim="800000"/>
            <a:headEnd/>
            <a:tailEnd/>
          </a:ln>
          <a:effectLst/>
        </p:spPr>
        <p:txBody>
          <a:bodyPr vert="horz" wrap="square" lIns="92940" tIns="46470" rIns="92940" bIns="46470" numCol="1" anchor="t" anchorCtr="0" compatLnSpc="1">
            <a:prstTxWarp prst="textNoShape">
              <a:avLst/>
            </a:prstTxWarp>
          </a:bodyPr>
          <a:lstStyle>
            <a:lvl1pPr algn="r" defTabSz="928688" eaLnBrk="0" hangingPunct="0">
              <a:defRPr sz="1200">
                <a:latin typeface="Times New Roman" pitchFamily="18" charset="0"/>
                <a:cs typeface="+mn-cs"/>
              </a:defRPr>
            </a:lvl1pPr>
          </a:lstStyle>
          <a:p>
            <a:pPr>
              <a:defRPr/>
            </a:pPr>
            <a:endParaRPr lang="en-US"/>
          </a:p>
        </p:txBody>
      </p:sp>
      <p:sp>
        <p:nvSpPr>
          <p:cNvPr id="41988" name="Rectangle 4"/>
          <p:cNvSpPr>
            <a:spLocks noGrp="1" noRot="1" noChangeAspect="1" noChangeArrowheads="1" noTextEdit="1"/>
          </p:cNvSpPr>
          <p:nvPr>
            <p:ph type="sldImg" idx="2"/>
          </p:nvPr>
        </p:nvSpPr>
        <p:spPr bwMode="auto">
          <a:xfrm>
            <a:off x="1176338" y="695325"/>
            <a:ext cx="4637087" cy="34782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5" name="Rectangle 5"/>
          <p:cNvSpPr>
            <a:spLocks noGrp="1" noChangeArrowheads="1"/>
          </p:cNvSpPr>
          <p:nvPr>
            <p:ph type="body" sz="quarter" idx="3"/>
          </p:nvPr>
        </p:nvSpPr>
        <p:spPr bwMode="auto">
          <a:xfrm>
            <a:off x="931863" y="4405313"/>
            <a:ext cx="5126037" cy="4175125"/>
          </a:xfrm>
          <a:prstGeom prst="rect">
            <a:avLst/>
          </a:prstGeom>
          <a:noFill/>
          <a:ln w="9525">
            <a:noFill/>
            <a:miter lim="800000"/>
            <a:headEnd/>
            <a:tailEnd/>
          </a:ln>
          <a:effectLst/>
        </p:spPr>
        <p:txBody>
          <a:bodyPr vert="horz" wrap="square" lIns="92940" tIns="46470" rIns="92940" bIns="46470" numCol="1" anchor="t" anchorCtr="0" compatLnSpc="1">
            <a:prstTxWarp prst="textNoShape">
              <a:avLst/>
            </a:prstTxWarp>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56326" name="Rectangle 6"/>
          <p:cNvSpPr>
            <a:spLocks noGrp="1" noChangeArrowheads="1"/>
          </p:cNvSpPr>
          <p:nvPr>
            <p:ph type="ftr" sz="quarter" idx="4"/>
          </p:nvPr>
        </p:nvSpPr>
        <p:spPr bwMode="auto">
          <a:xfrm>
            <a:off x="0" y="8812213"/>
            <a:ext cx="3028950" cy="463550"/>
          </a:xfrm>
          <a:prstGeom prst="rect">
            <a:avLst/>
          </a:prstGeom>
          <a:noFill/>
          <a:ln w="9525">
            <a:noFill/>
            <a:miter lim="800000"/>
            <a:headEnd/>
            <a:tailEnd/>
          </a:ln>
          <a:effectLst/>
        </p:spPr>
        <p:txBody>
          <a:bodyPr vert="horz" wrap="square" lIns="92940" tIns="46470" rIns="92940" bIns="46470" numCol="1" anchor="b" anchorCtr="0" compatLnSpc="1">
            <a:prstTxWarp prst="textNoShape">
              <a:avLst/>
            </a:prstTxWarp>
          </a:bodyPr>
          <a:lstStyle>
            <a:lvl1pPr defTabSz="928688" eaLnBrk="0" hangingPunct="0">
              <a:defRPr sz="1200">
                <a:latin typeface="Times New Roman" pitchFamily="18" charset="0"/>
                <a:cs typeface="+mn-cs"/>
              </a:defRPr>
            </a:lvl1pPr>
          </a:lstStyle>
          <a:p>
            <a:pPr>
              <a:defRPr/>
            </a:pPr>
            <a:endParaRPr lang="en-US"/>
          </a:p>
        </p:txBody>
      </p:sp>
      <p:sp>
        <p:nvSpPr>
          <p:cNvPr id="56327" name="Rectangle 7"/>
          <p:cNvSpPr>
            <a:spLocks noGrp="1" noChangeArrowheads="1"/>
          </p:cNvSpPr>
          <p:nvPr>
            <p:ph type="sldNum" sz="quarter" idx="5"/>
          </p:nvPr>
        </p:nvSpPr>
        <p:spPr bwMode="auto">
          <a:xfrm>
            <a:off x="3960813" y="8812213"/>
            <a:ext cx="3028950" cy="463550"/>
          </a:xfrm>
          <a:prstGeom prst="rect">
            <a:avLst/>
          </a:prstGeom>
          <a:noFill/>
          <a:ln w="9525">
            <a:noFill/>
            <a:miter lim="800000"/>
            <a:headEnd/>
            <a:tailEnd/>
          </a:ln>
          <a:effectLst/>
        </p:spPr>
        <p:txBody>
          <a:bodyPr vert="horz" wrap="square" lIns="92940" tIns="46470" rIns="92940" bIns="46470" numCol="1" anchor="b" anchorCtr="0" compatLnSpc="1">
            <a:prstTxWarp prst="textNoShape">
              <a:avLst/>
            </a:prstTxWarp>
          </a:bodyPr>
          <a:lstStyle>
            <a:lvl1pPr algn="r" defTabSz="928688" eaLnBrk="0" hangingPunct="0">
              <a:defRPr sz="1200">
                <a:latin typeface="Times New Roman" pitchFamily="18" charset="0"/>
                <a:cs typeface="+mn-cs"/>
              </a:defRPr>
            </a:lvl1pPr>
          </a:lstStyle>
          <a:p>
            <a:pPr>
              <a:defRPr/>
            </a:pPr>
            <a:fld id="{4801F9A9-A922-4571-963C-4C5967807967}" type="slidenum">
              <a:rPr lang="en-US"/>
              <a:pPr>
                <a:defRPr/>
              </a:pPr>
              <a:t>‹#›</a:t>
            </a:fld>
            <a:endParaRPr lang="en-US" dirty="0"/>
          </a:p>
        </p:txBody>
      </p:sp>
    </p:spTree>
    <p:extLst>
      <p:ext uri="{BB962C8B-B14F-4D97-AF65-F5344CB8AC3E}">
        <p14:creationId xmlns:p14="http://schemas.microsoft.com/office/powerpoint/2010/main" val="11850051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p:txBody>
          <a:bodyPr/>
          <a:lstStyle/>
          <a:p>
            <a:pPr>
              <a:defRPr/>
            </a:pPr>
            <a:fld id="{A20612B3-75AC-43A7-AE5C-8A49A139E1D8}" type="slidenum">
              <a:rPr lang="en-US" smtClean="0"/>
              <a:pPr>
                <a:defRPr/>
              </a:pPr>
              <a:t>1</a:t>
            </a:fld>
            <a:endParaRPr lang="en-US" dirty="0"/>
          </a:p>
        </p:txBody>
      </p:sp>
      <p:sp>
        <p:nvSpPr>
          <p:cNvPr id="43011" name="Rectangle 1026"/>
          <p:cNvSpPr>
            <a:spLocks noGrp="1" noRot="1" noChangeAspect="1" noChangeArrowheads="1" noTextEdit="1"/>
          </p:cNvSpPr>
          <p:nvPr>
            <p:ph type="sldImg"/>
          </p:nvPr>
        </p:nvSpPr>
        <p:spPr>
          <a:ln/>
        </p:spPr>
      </p:sp>
      <p:sp>
        <p:nvSpPr>
          <p:cNvPr id="43012"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Chapter 8 – Rental property, royalties and income from flow through entities.</a:t>
            </a:r>
          </a:p>
        </p:txBody>
      </p:sp>
    </p:spTree>
    <p:extLst>
      <p:ext uri="{BB962C8B-B14F-4D97-AF65-F5344CB8AC3E}">
        <p14:creationId xmlns:p14="http://schemas.microsoft.com/office/powerpoint/2010/main" val="38201874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 property that is used for both personal use and rental activity is known as  a “vacation home” and creates tax complexities .  Vacation homes may fall under one of three categories for tax purposes:</a:t>
            </a:r>
          </a:p>
          <a:p>
            <a:endParaRPr lang="en-US" altLang="en-US"/>
          </a:p>
          <a:p>
            <a:r>
              <a:rPr lang="en-US" altLang="en-US"/>
              <a:t>Primarily rental, primarily personal or personal/rental property.</a:t>
            </a:r>
          </a:p>
        </p:txBody>
      </p:sp>
      <p:sp>
        <p:nvSpPr>
          <p:cNvPr id="4" name="Slide Number Placeholder 3"/>
          <p:cNvSpPr>
            <a:spLocks noGrp="1"/>
          </p:cNvSpPr>
          <p:nvPr>
            <p:ph type="sldNum" sz="quarter" idx="5"/>
          </p:nvPr>
        </p:nvSpPr>
        <p:spPr/>
        <p:txBody>
          <a:bodyPr/>
          <a:lstStyle/>
          <a:p>
            <a:pPr>
              <a:defRPr/>
            </a:pPr>
            <a:fld id="{0AF7AAE4-33D9-4618-AAB8-560C4668BC4B}" type="slidenum">
              <a:rPr lang="en-US" smtClean="0"/>
              <a:pPr>
                <a:defRPr/>
              </a:pPr>
              <a:t>10</a:t>
            </a:fld>
            <a:endParaRPr lang="en-US" dirty="0"/>
          </a:p>
        </p:txBody>
      </p:sp>
    </p:spTree>
    <p:extLst>
      <p:ext uri="{BB962C8B-B14F-4D97-AF65-F5344CB8AC3E}">
        <p14:creationId xmlns:p14="http://schemas.microsoft.com/office/powerpoint/2010/main" val="2098362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category of the rental property  depends on the of days the taxpayer used the property for personal use compared to the number of days the property was rented.  The personal use days include used of the property by the tax payer,  his family or non family free of rental charge.  If  the property is used by a family member, the use is considered personal even if  the family member pays rent at fair market value.  </a:t>
            </a:r>
          </a:p>
        </p:txBody>
      </p:sp>
      <p:sp>
        <p:nvSpPr>
          <p:cNvPr id="4" name="Slide Number Placeholder 3"/>
          <p:cNvSpPr>
            <a:spLocks noGrp="1"/>
          </p:cNvSpPr>
          <p:nvPr>
            <p:ph type="sldNum" sz="quarter" idx="5"/>
          </p:nvPr>
        </p:nvSpPr>
        <p:spPr/>
        <p:txBody>
          <a:bodyPr/>
          <a:lstStyle/>
          <a:p>
            <a:pPr>
              <a:defRPr/>
            </a:pPr>
            <a:fld id="{4EF42533-81E5-4D07-B66D-D2147B71D419}" type="slidenum">
              <a:rPr lang="en-US" smtClean="0"/>
              <a:pPr>
                <a:defRPr/>
              </a:pPr>
              <a:t>11</a:t>
            </a:fld>
            <a:endParaRPr lang="en-US" dirty="0"/>
          </a:p>
        </p:txBody>
      </p:sp>
    </p:spTree>
    <p:extLst>
      <p:ext uri="{BB962C8B-B14F-4D97-AF65-F5344CB8AC3E}">
        <p14:creationId xmlns:p14="http://schemas.microsoft.com/office/powerpoint/2010/main" val="954205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CC13EFC3-5005-492D-8283-F134FBE3FE4E}" type="slidenum">
              <a:rPr lang="en-US" smtClean="0"/>
              <a:pPr>
                <a:defRPr/>
              </a:pPr>
              <a:t>12</a:t>
            </a:fld>
            <a:endParaRPr lang="en-US" dirty="0"/>
          </a:p>
        </p:txBody>
      </p:sp>
    </p:spTree>
    <p:extLst>
      <p:ext uri="{BB962C8B-B14F-4D97-AF65-F5344CB8AC3E}">
        <p14:creationId xmlns:p14="http://schemas.microsoft.com/office/powerpoint/2010/main" val="2791014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xfrm>
            <a:off x="1284288" y="674688"/>
            <a:ext cx="4637087" cy="3479800"/>
          </a:xfrm>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 property that is used no more than 14 days for personal use or 10% of the days rented, is considered a “primarily rental” property.  All income and expenses of a primarily rental property is reported on a Schedule E .  If there was personal use, the expenses must be allocated and if a net loss results, the loss is allowed , subject to the passive activity loss rules.  </a:t>
            </a:r>
          </a:p>
        </p:txBody>
      </p:sp>
      <p:sp>
        <p:nvSpPr>
          <p:cNvPr id="4" name="Slide Number Placeholder 3"/>
          <p:cNvSpPr>
            <a:spLocks noGrp="1"/>
          </p:cNvSpPr>
          <p:nvPr>
            <p:ph type="sldNum" sz="quarter" idx="5"/>
          </p:nvPr>
        </p:nvSpPr>
        <p:spPr/>
        <p:txBody>
          <a:bodyPr/>
          <a:lstStyle/>
          <a:p>
            <a:pPr>
              <a:defRPr/>
            </a:pPr>
            <a:fld id="{E403D914-7CC0-4F8B-A988-A872D5AE95BE}" type="slidenum">
              <a:rPr lang="en-US" smtClean="0"/>
              <a:pPr>
                <a:defRPr/>
              </a:pPr>
              <a:t>13</a:t>
            </a:fld>
            <a:endParaRPr lang="en-US" dirty="0"/>
          </a:p>
        </p:txBody>
      </p:sp>
    </p:spTree>
    <p:extLst>
      <p:ext uri="{BB962C8B-B14F-4D97-AF65-F5344CB8AC3E}">
        <p14:creationId xmlns:p14="http://schemas.microsoft.com/office/powerpoint/2010/main" val="3379006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AE5070A7-54B7-47FE-8395-6CC73D1FAB9C}" type="slidenum">
              <a:rPr lang="en-US" smtClean="0"/>
              <a:pPr>
                <a:defRPr/>
              </a:pPr>
              <a:t>14</a:t>
            </a:fld>
            <a:endParaRPr lang="en-US" dirty="0"/>
          </a:p>
        </p:txBody>
      </p:sp>
    </p:spTree>
    <p:extLst>
      <p:ext uri="{BB962C8B-B14F-4D97-AF65-F5344CB8AC3E}">
        <p14:creationId xmlns:p14="http://schemas.microsoft.com/office/powerpoint/2010/main" val="1577499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 property that is rented for less than 15 days and otherwise used as a personal residence is considered a “primarily personal” property.  In this case, none of the rental income have to be reported and likewise, the expenses related to the property is not deductible.  Any expenses normally allowed as itemized deductions are reported on a Schedule A.</a:t>
            </a:r>
          </a:p>
        </p:txBody>
      </p:sp>
      <p:sp>
        <p:nvSpPr>
          <p:cNvPr id="4" name="Slide Number Placeholder 3"/>
          <p:cNvSpPr>
            <a:spLocks noGrp="1"/>
          </p:cNvSpPr>
          <p:nvPr>
            <p:ph type="sldNum" sz="quarter" idx="5"/>
          </p:nvPr>
        </p:nvSpPr>
        <p:spPr/>
        <p:txBody>
          <a:bodyPr/>
          <a:lstStyle/>
          <a:p>
            <a:pPr>
              <a:defRPr/>
            </a:pPr>
            <a:fld id="{3DE98A7E-36EA-43D4-821B-66B1F15589B0}" type="slidenum">
              <a:rPr lang="en-US" smtClean="0"/>
              <a:pPr>
                <a:defRPr/>
              </a:pPr>
              <a:t>15</a:t>
            </a:fld>
            <a:endParaRPr lang="en-US" dirty="0"/>
          </a:p>
        </p:txBody>
      </p:sp>
    </p:spTree>
    <p:extLst>
      <p:ext uri="{BB962C8B-B14F-4D97-AF65-F5344CB8AC3E}">
        <p14:creationId xmlns:p14="http://schemas.microsoft.com/office/powerpoint/2010/main" val="791099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C590C18E-6E47-47CC-A181-5865181A0822}" type="slidenum">
              <a:rPr lang="en-US" smtClean="0"/>
              <a:pPr>
                <a:defRPr/>
              </a:pPr>
              <a:t>16</a:t>
            </a:fld>
            <a:endParaRPr lang="en-US" dirty="0"/>
          </a:p>
        </p:txBody>
      </p:sp>
    </p:spTree>
    <p:extLst>
      <p:ext uri="{BB962C8B-B14F-4D97-AF65-F5344CB8AC3E}">
        <p14:creationId xmlns:p14="http://schemas.microsoft.com/office/powerpoint/2010/main" val="3953948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 rental property that is used for more than 14 days or 10% of rental days for personal use and also rented for more than 15 days, is considered personal/rental property.  A rental property that is considered personal/rental must allocate the expenses and report the income and expenses on a Schedule E.  The expenses are deductible only to the extent there is rental income and therefore, no loss is allowed for properties categorized under this type.</a:t>
            </a:r>
          </a:p>
        </p:txBody>
      </p:sp>
      <p:sp>
        <p:nvSpPr>
          <p:cNvPr id="4" name="Slide Number Placeholder 3"/>
          <p:cNvSpPr>
            <a:spLocks noGrp="1"/>
          </p:cNvSpPr>
          <p:nvPr>
            <p:ph type="sldNum" sz="quarter" idx="5"/>
          </p:nvPr>
        </p:nvSpPr>
        <p:spPr/>
        <p:txBody>
          <a:bodyPr/>
          <a:lstStyle/>
          <a:p>
            <a:pPr>
              <a:defRPr/>
            </a:pPr>
            <a:fld id="{F84E4E84-19E7-4490-9B53-29B92655BB43}" type="slidenum">
              <a:rPr lang="en-US" smtClean="0"/>
              <a:pPr>
                <a:defRPr/>
              </a:pPr>
              <a:t>17</a:t>
            </a:fld>
            <a:endParaRPr lang="en-US" dirty="0"/>
          </a:p>
        </p:txBody>
      </p:sp>
    </p:spTree>
    <p:extLst>
      <p:ext uri="{BB962C8B-B14F-4D97-AF65-F5344CB8AC3E}">
        <p14:creationId xmlns:p14="http://schemas.microsoft.com/office/powerpoint/2010/main" val="2218943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0768113E-D9A5-43F0-A6AB-41E7FECAAC01}" type="slidenum">
              <a:rPr lang="en-US" smtClean="0"/>
              <a:pPr>
                <a:defRPr/>
              </a:pPr>
              <a:t>18</a:t>
            </a:fld>
            <a:endParaRPr lang="en-US" dirty="0"/>
          </a:p>
        </p:txBody>
      </p:sp>
    </p:spTree>
    <p:extLst>
      <p:ext uri="{BB962C8B-B14F-4D97-AF65-F5344CB8AC3E}">
        <p14:creationId xmlns:p14="http://schemas.microsoft.com/office/powerpoint/2010/main" val="4170643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35C29FD4-ABB7-4CE6-B347-4A042D617235}" type="slidenum">
              <a:rPr lang="en-US" smtClean="0"/>
              <a:pPr>
                <a:defRPr/>
              </a:pPr>
              <a:t>19</a:t>
            </a:fld>
            <a:endParaRPr lang="en-US" dirty="0"/>
          </a:p>
        </p:txBody>
      </p:sp>
    </p:spTree>
    <p:extLst>
      <p:ext uri="{BB962C8B-B14F-4D97-AF65-F5344CB8AC3E}">
        <p14:creationId xmlns:p14="http://schemas.microsoft.com/office/powerpoint/2010/main" val="4177166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a:p>
            <a:r>
              <a:rPr lang="en-US" altLang="en-US"/>
              <a:t>Generally, income and expense from rental properties are reported on the Schedule E.  Any ordinary and necessary expenses related to a rental property is deductible form rental income.  </a:t>
            </a:r>
          </a:p>
        </p:txBody>
      </p:sp>
      <p:sp>
        <p:nvSpPr>
          <p:cNvPr id="33796" name="Slide Number Placeholder 3"/>
          <p:cNvSpPr>
            <a:spLocks noGrp="1"/>
          </p:cNvSpPr>
          <p:nvPr>
            <p:ph type="sldNum" sz="quarter" idx="5"/>
          </p:nvPr>
        </p:nvSpPr>
        <p:spPr/>
        <p:txBody>
          <a:bodyPr/>
          <a:lstStyle/>
          <a:p>
            <a:pPr>
              <a:defRPr/>
            </a:pPr>
            <a:fld id="{1C823DA5-C17F-4114-9966-5516FE4F9F66}" type="slidenum">
              <a:rPr lang="en-US" smtClean="0"/>
              <a:pPr>
                <a:defRPr/>
              </a:pPr>
              <a:t>2</a:t>
            </a:fld>
            <a:endParaRPr lang="en-US" dirty="0"/>
          </a:p>
        </p:txBody>
      </p:sp>
    </p:spTree>
    <p:extLst>
      <p:ext uri="{BB962C8B-B14F-4D97-AF65-F5344CB8AC3E}">
        <p14:creationId xmlns:p14="http://schemas.microsoft.com/office/powerpoint/2010/main" val="1822180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B51D2456-7FB5-4AE8-8955-B63DDD7001C5}" type="slidenum">
              <a:rPr lang="en-US" smtClean="0"/>
              <a:pPr>
                <a:defRPr/>
              </a:pPr>
              <a:t>20</a:t>
            </a:fld>
            <a:endParaRPr lang="en-US" dirty="0"/>
          </a:p>
        </p:txBody>
      </p:sp>
    </p:spTree>
    <p:extLst>
      <p:ext uri="{BB962C8B-B14F-4D97-AF65-F5344CB8AC3E}">
        <p14:creationId xmlns:p14="http://schemas.microsoft.com/office/powerpoint/2010/main" val="8451279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There are two methods available to allocate expenses of a rental property that is either primarily rental or personal/rental.  The IRS method uses a ratio based on the number of days rented to the total number of days rented and used.  The Tax Court method uses a ratio based on the number of days rented to 365 days for interest and property taxes .  The remaining expenses are allocated using the IRS method.</a:t>
            </a:r>
          </a:p>
        </p:txBody>
      </p:sp>
      <p:sp>
        <p:nvSpPr>
          <p:cNvPr id="4" name="Slide Number Placeholder 3"/>
          <p:cNvSpPr>
            <a:spLocks noGrp="1"/>
          </p:cNvSpPr>
          <p:nvPr>
            <p:ph type="sldNum" sz="quarter" idx="5"/>
          </p:nvPr>
        </p:nvSpPr>
        <p:spPr/>
        <p:txBody>
          <a:bodyPr/>
          <a:lstStyle/>
          <a:p>
            <a:pPr>
              <a:defRPr/>
            </a:pPr>
            <a:fld id="{60C2297A-2EAD-4C2B-8962-AB1CBAF33AB7}" type="slidenum">
              <a:rPr lang="en-US" smtClean="0"/>
              <a:pPr>
                <a:defRPr/>
              </a:pPr>
              <a:t>21</a:t>
            </a:fld>
            <a:endParaRPr lang="en-US" dirty="0"/>
          </a:p>
        </p:txBody>
      </p:sp>
    </p:spTree>
    <p:extLst>
      <p:ext uri="{BB962C8B-B14F-4D97-AF65-F5344CB8AC3E}">
        <p14:creationId xmlns:p14="http://schemas.microsoft.com/office/powerpoint/2010/main" val="8187180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Here is an example that shows the difference in the two methods.  A rental property that was used for personal use for 22 days and rented for 84 days with a mortgage interest expense of $1,300 and property taxes of $3,800 would use the ratio of 84 days over 106 days under the IRS method and a ratio of 84 days over 365 days under the Tax Court method (for interest and taxes).  Remember the remaining expenses would be allocated using 84 days over 106 days under both allocation methods.</a:t>
            </a:r>
          </a:p>
        </p:txBody>
      </p:sp>
      <p:sp>
        <p:nvSpPr>
          <p:cNvPr id="4" name="Slide Number Placeholder 3"/>
          <p:cNvSpPr>
            <a:spLocks noGrp="1"/>
          </p:cNvSpPr>
          <p:nvPr>
            <p:ph type="sldNum" sz="quarter" idx="5"/>
          </p:nvPr>
        </p:nvSpPr>
        <p:spPr/>
        <p:txBody>
          <a:bodyPr/>
          <a:lstStyle/>
          <a:p>
            <a:pPr>
              <a:defRPr/>
            </a:pPr>
            <a:fld id="{B06D0973-A776-422C-98E7-D52C42B21C65}" type="slidenum">
              <a:rPr lang="en-US" smtClean="0"/>
              <a:pPr>
                <a:defRPr/>
              </a:pPr>
              <a:t>22</a:t>
            </a:fld>
            <a:endParaRPr lang="en-US" dirty="0"/>
          </a:p>
        </p:txBody>
      </p:sp>
    </p:spTree>
    <p:extLst>
      <p:ext uri="{BB962C8B-B14F-4D97-AF65-F5344CB8AC3E}">
        <p14:creationId xmlns:p14="http://schemas.microsoft.com/office/powerpoint/2010/main" val="1473750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76D7967F-67EA-45FB-A161-C0472E00C440}" type="slidenum">
              <a:rPr lang="en-US" smtClean="0"/>
              <a:pPr>
                <a:defRPr/>
              </a:pPr>
              <a:t>23</a:t>
            </a:fld>
            <a:endParaRPr lang="en-US" dirty="0"/>
          </a:p>
        </p:txBody>
      </p:sp>
    </p:spTree>
    <p:extLst>
      <p:ext uri="{BB962C8B-B14F-4D97-AF65-F5344CB8AC3E}">
        <p14:creationId xmlns:p14="http://schemas.microsoft.com/office/powerpoint/2010/main" val="3911216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Note you would have net income under the Tax Court method.  However, more total expenses would be allowed.  More interest and taxes would go on Schedule A. This may change in post-2018 with the limit of $10,000 on taxes as itemized deductions.  </a:t>
            </a:r>
          </a:p>
        </p:txBody>
      </p:sp>
      <p:sp>
        <p:nvSpPr>
          <p:cNvPr id="4" name="Slide Number Placeholder 3"/>
          <p:cNvSpPr>
            <a:spLocks noGrp="1"/>
          </p:cNvSpPr>
          <p:nvPr>
            <p:ph type="sldNum" sz="quarter" idx="5"/>
          </p:nvPr>
        </p:nvSpPr>
        <p:spPr/>
        <p:txBody>
          <a:bodyPr/>
          <a:lstStyle/>
          <a:p>
            <a:pPr>
              <a:defRPr/>
            </a:pPr>
            <a:fld id="{3F6329E7-D93A-4B43-A953-EB3CD1E7F1E7}" type="slidenum">
              <a:rPr lang="en-US" smtClean="0"/>
              <a:pPr>
                <a:defRPr/>
              </a:pPr>
              <a:t>24</a:t>
            </a:fld>
            <a:endParaRPr lang="en-US" dirty="0"/>
          </a:p>
        </p:txBody>
      </p:sp>
    </p:spTree>
    <p:extLst>
      <p:ext uri="{BB962C8B-B14F-4D97-AF65-F5344CB8AC3E}">
        <p14:creationId xmlns:p14="http://schemas.microsoft.com/office/powerpoint/2010/main" val="7258300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A6184F76-2200-4C87-9DD2-8425EB57EEC3}" type="slidenum">
              <a:rPr lang="en-US" smtClean="0"/>
              <a:pPr>
                <a:defRPr/>
              </a:pPr>
              <a:t>25</a:t>
            </a:fld>
            <a:endParaRPr lang="en-US" dirty="0"/>
          </a:p>
        </p:txBody>
      </p:sp>
    </p:spTree>
    <p:extLst>
      <p:ext uri="{BB962C8B-B14F-4D97-AF65-F5344CB8AC3E}">
        <p14:creationId xmlns:p14="http://schemas.microsoft.com/office/powerpoint/2010/main" val="1357764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3CDFA0AF-1F46-49F5-82F5-8929B953DDA6}" type="slidenum">
              <a:rPr lang="en-US" smtClean="0"/>
              <a:pPr>
                <a:defRPr/>
              </a:pPr>
              <a:t>26</a:t>
            </a:fld>
            <a:endParaRPr lang="en-US" dirty="0"/>
          </a:p>
        </p:txBody>
      </p:sp>
    </p:spTree>
    <p:extLst>
      <p:ext uri="{BB962C8B-B14F-4D97-AF65-F5344CB8AC3E}">
        <p14:creationId xmlns:p14="http://schemas.microsoft.com/office/powerpoint/2010/main" val="40083134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01889178-2B5E-42CB-B05D-EABB15D0E6E4}" type="slidenum">
              <a:rPr lang="en-US" smtClean="0"/>
              <a:pPr>
                <a:defRPr/>
              </a:pPr>
              <a:t>27</a:t>
            </a:fld>
            <a:endParaRPr lang="en-US" dirty="0"/>
          </a:p>
        </p:txBody>
      </p:sp>
    </p:spTree>
    <p:extLst>
      <p:ext uri="{BB962C8B-B14F-4D97-AF65-F5344CB8AC3E}">
        <p14:creationId xmlns:p14="http://schemas.microsoft.com/office/powerpoint/2010/main" val="2048929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264EBEE0-2C55-4D5B-AF53-8BC511E3F841}" type="slidenum">
              <a:rPr lang="en-US" smtClean="0"/>
              <a:pPr>
                <a:defRPr/>
              </a:pPr>
              <a:t>28</a:t>
            </a:fld>
            <a:endParaRPr lang="en-US" dirty="0"/>
          </a:p>
        </p:txBody>
      </p:sp>
    </p:spTree>
    <p:extLst>
      <p:ext uri="{BB962C8B-B14F-4D97-AF65-F5344CB8AC3E}">
        <p14:creationId xmlns:p14="http://schemas.microsoft.com/office/powerpoint/2010/main" val="7499574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 royalty is payment for the right to use intangible property.  Generally, royalty income is reported on Schedule E.  Royalties are paid for the use of books, plays, trademarks and patents for example.  </a:t>
            </a:r>
          </a:p>
        </p:txBody>
      </p:sp>
      <p:sp>
        <p:nvSpPr>
          <p:cNvPr id="4" name="Slide Number Placeholder 3"/>
          <p:cNvSpPr>
            <a:spLocks noGrp="1"/>
          </p:cNvSpPr>
          <p:nvPr>
            <p:ph type="sldNum" sz="quarter" idx="5"/>
          </p:nvPr>
        </p:nvSpPr>
        <p:spPr/>
        <p:txBody>
          <a:bodyPr/>
          <a:lstStyle/>
          <a:p>
            <a:pPr>
              <a:defRPr/>
            </a:pPr>
            <a:fld id="{0399FBD5-69C8-42AD-8BC3-88485E8345CF}" type="slidenum">
              <a:rPr lang="en-US" smtClean="0"/>
              <a:pPr>
                <a:defRPr/>
              </a:pPr>
              <a:t>29</a:t>
            </a:fld>
            <a:endParaRPr lang="en-US" dirty="0"/>
          </a:p>
        </p:txBody>
      </p:sp>
    </p:spTree>
    <p:extLst>
      <p:ext uri="{BB962C8B-B14F-4D97-AF65-F5344CB8AC3E}">
        <p14:creationId xmlns:p14="http://schemas.microsoft.com/office/powerpoint/2010/main" val="3038700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Ordinary expense is any expense that is customary or usual for that particular business or activity.  In this case, a rental property activity.  Some examples of common rental activity expenses include advertising, repairs and maintenance, management fees and depreciation.  </a:t>
            </a:r>
          </a:p>
        </p:txBody>
      </p:sp>
      <p:sp>
        <p:nvSpPr>
          <p:cNvPr id="34820" name="Slide Number Placeholder 3"/>
          <p:cNvSpPr>
            <a:spLocks noGrp="1"/>
          </p:cNvSpPr>
          <p:nvPr>
            <p:ph type="sldNum" sz="quarter" idx="5"/>
          </p:nvPr>
        </p:nvSpPr>
        <p:spPr/>
        <p:txBody>
          <a:bodyPr/>
          <a:lstStyle/>
          <a:p>
            <a:pPr>
              <a:defRPr/>
            </a:pPr>
            <a:fld id="{16DAFE14-7F0A-44DF-B9AA-9B4B4B1BAF29}" type="slidenum">
              <a:rPr lang="en-US" smtClean="0"/>
              <a:pPr>
                <a:defRPr/>
              </a:pPr>
              <a:t>3</a:t>
            </a:fld>
            <a:endParaRPr lang="en-US" dirty="0"/>
          </a:p>
        </p:txBody>
      </p:sp>
    </p:spTree>
    <p:extLst>
      <p:ext uri="{BB962C8B-B14F-4D97-AF65-F5344CB8AC3E}">
        <p14:creationId xmlns:p14="http://schemas.microsoft.com/office/powerpoint/2010/main" val="421782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If a royalty payment is received while performing a service related to the royalty producing asset or the royalty income is a result of a trade or business, then the income is reported on a Schedule C.</a:t>
            </a:r>
          </a:p>
        </p:txBody>
      </p:sp>
      <p:sp>
        <p:nvSpPr>
          <p:cNvPr id="4" name="Slide Number Placeholder 3"/>
          <p:cNvSpPr>
            <a:spLocks noGrp="1"/>
          </p:cNvSpPr>
          <p:nvPr>
            <p:ph type="sldNum" sz="quarter" idx="5"/>
          </p:nvPr>
        </p:nvSpPr>
        <p:spPr/>
        <p:txBody>
          <a:bodyPr/>
          <a:lstStyle/>
          <a:p>
            <a:pPr>
              <a:defRPr/>
            </a:pPr>
            <a:fld id="{F57B7CC1-7A21-4423-8050-FC31C6717EBE}" type="slidenum">
              <a:rPr lang="en-US" smtClean="0"/>
              <a:pPr>
                <a:defRPr/>
              </a:pPr>
              <a:t>30</a:t>
            </a:fld>
            <a:endParaRPr lang="en-US" dirty="0"/>
          </a:p>
        </p:txBody>
      </p:sp>
    </p:spTree>
    <p:extLst>
      <p:ext uri="{BB962C8B-B14F-4D97-AF65-F5344CB8AC3E}">
        <p14:creationId xmlns:p14="http://schemas.microsoft.com/office/powerpoint/2010/main" val="13651711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Here are some examples:</a:t>
            </a:r>
          </a:p>
          <a:p>
            <a:r>
              <a:rPr lang="en-US" altLang="en-US" dirty="0"/>
              <a:t>Jay is a full time author and receives royalties from his novels.  Since the royalty income is received from Jay’s trade or business, the income is reported on a Schedule C and any related expense are deductible.</a:t>
            </a:r>
          </a:p>
          <a:p>
            <a:endParaRPr lang="en-US" altLang="en-US" dirty="0"/>
          </a:p>
          <a:p>
            <a:r>
              <a:rPr lang="en-US" altLang="en-US" dirty="0"/>
              <a:t>Katherine owns land that produces oil and receives royalty income.  Katherine is a full time dentist.  Since Katherine’s royalty income is derived from an investment rather than a trade or business,  the income is reported on a Schedule E.  Any related expenses are also deductible.</a:t>
            </a:r>
          </a:p>
          <a:p>
            <a:endParaRPr lang="en-US" altLang="en-US" dirty="0"/>
          </a:p>
          <a:p>
            <a:r>
              <a:rPr lang="en-US" altLang="en-US" dirty="0"/>
              <a:t>The major difference here is that if the income is reported on a Schedule C, the income is subject to self-employment tax.</a:t>
            </a:r>
          </a:p>
          <a:p>
            <a:endParaRPr lang="en-US" altLang="en-US" dirty="0"/>
          </a:p>
        </p:txBody>
      </p:sp>
      <p:sp>
        <p:nvSpPr>
          <p:cNvPr id="4" name="Slide Number Placeholder 3"/>
          <p:cNvSpPr>
            <a:spLocks noGrp="1"/>
          </p:cNvSpPr>
          <p:nvPr>
            <p:ph type="sldNum" sz="quarter" idx="5"/>
          </p:nvPr>
        </p:nvSpPr>
        <p:spPr/>
        <p:txBody>
          <a:bodyPr/>
          <a:lstStyle/>
          <a:p>
            <a:pPr>
              <a:defRPr/>
            </a:pPr>
            <a:fld id="{74860A13-4BCA-4253-81C1-FB5C21809FA8}" type="slidenum">
              <a:rPr lang="en-US" smtClean="0"/>
              <a:pPr>
                <a:defRPr/>
              </a:pPr>
              <a:t>31</a:t>
            </a:fld>
            <a:endParaRPr lang="en-US" dirty="0"/>
          </a:p>
        </p:txBody>
      </p:sp>
    </p:spTree>
    <p:extLst>
      <p:ext uri="{BB962C8B-B14F-4D97-AF65-F5344CB8AC3E}">
        <p14:creationId xmlns:p14="http://schemas.microsoft.com/office/powerpoint/2010/main" val="2157591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68965A1A-50BC-488B-B560-E4CB26CD1DB2}" type="slidenum">
              <a:rPr lang="en-US" smtClean="0"/>
              <a:pPr>
                <a:defRPr/>
              </a:pPr>
              <a:t>32</a:t>
            </a:fld>
            <a:endParaRPr lang="en-US" dirty="0"/>
          </a:p>
        </p:txBody>
      </p:sp>
    </p:spTree>
    <p:extLst>
      <p:ext uri="{BB962C8B-B14F-4D97-AF65-F5344CB8AC3E}">
        <p14:creationId xmlns:p14="http://schemas.microsoft.com/office/powerpoint/2010/main" val="3327120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5EE368EC-F34E-4E6C-8FFA-C1B807FA8A38}" type="slidenum">
              <a:rPr lang="en-US" smtClean="0"/>
              <a:pPr>
                <a:defRPr/>
              </a:pPr>
              <a:t>33</a:t>
            </a:fld>
            <a:endParaRPr lang="en-US" dirty="0"/>
          </a:p>
        </p:txBody>
      </p:sp>
    </p:spTree>
    <p:extLst>
      <p:ext uri="{BB962C8B-B14F-4D97-AF65-F5344CB8AC3E}">
        <p14:creationId xmlns:p14="http://schemas.microsoft.com/office/powerpoint/2010/main" val="2927249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Flow-through entities include partnerships, LLCs, S Corporations, trusts and estates. These entities are known as flow-through entities because rather than being taxed directly, the income and expenses “flow-through” to the owners or the partners of the entity.</a:t>
            </a:r>
          </a:p>
        </p:txBody>
      </p:sp>
      <p:sp>
        <p:nvSpPr>
          <p:cNvPr id="4" name="Slide Number Placeholder 3"/>
          <p:cNvSpPr>
            <a:spLocks noGrp="1"/>
          </p:cNvSpPr>
          <p:nvPr>
            <p:ph type="sldNum" sz="quarter" idx="5"/>
          </p:nvPr>
        </p:nvSpPr>
        <p:spPr/>
        <p:txBody>
          <a:bodyPr/>
          <a:lstStyle/>
          <a:p>
            <a:pPr>
              <a:defRPr/>
            </a:pPr>
            <a:fld id="{BCC897F5-5970-44DB-AB37-A4CD29C84E87}" type="slidenum">
              <a:rPr lang="en-US" smtClean="0"/>
              <a:pPr>
                <a:defRPr/>
              </a:pPr>
              <a:t>34</a:t>
            </a:fld>
            <a:endParaRPr lang="en-US" dirty="0"/>
          </a:p>
        </p:txBody>
      </p:sp>
    </p:spTree>
    <p:extLst>
      <p:ext uri="{BB962C8B-B14F-4D97-AF65-F5344CB8AC3E}">
        <p14:creationId xmlns:p14="http://schemas.microsoft.com/office/powerpoint/2010/main" val="19496879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Flow-through entities file “informational returns” and provide its owners with Schedule K-1s.</a:t>
            </a:r>
          </a:p>
          <a:p>
            <a:r>
              <a:rPr lang="en-US" altLang="en-US"/>
              <a:t>The information from the K-1s are reported on the individual partner or owner’s  personal tax return.  The K-1’s from all flow through entities are similar in appearance.</a:t>
            </a:r>
          </a:p>
        </p:txBody>
      </p:sp>
      <p:sp>
        <p:nvSpPr>
          <p:cNvPr id="4" name="Slide Number Placeholder 3"/>
          <p:cNvSpPr>
            <a:spLocks noGrp="1"/>
          </p:cNvSpPr>
          <p:nvPr>
            <p:ph type="sldNum" sz="quarter" idx="5"/>
          </p:nvPr>
        </p:nvSpPr>
        <p:spPr/>
        <p:txBody>
          <a:bodyPr/>
          <a:lstStyle/>
          <a:p>
            <a:pPr>
              <a:defRPr/>
            </a:pPr>
            <a:fld id="{1D5D3589-1D8C-4742-B283-2BA29B04905A}" type="slidenum">
              <a:rPr lang="en-US" smtClean="0"/>
              <a:pPr>
                <a:defRPr/>
              </a:pPr>
              <a:t>35</a:t>
            </a:fld>
            <a:endParaRPr lang="en-US" dirty="0"/>
          </a:p>
        </p:txBody>
      </p:sp>
    </p:spTree>
    <p:extLst>
      <p:ext uri="{BB962C8B-B14F-4D97-AF65-F5344CB8AC3E}">
        <p14:creationId xmlns:p14="http://schemas.microsoft.com/office/powerpoint/2010/main" val="12195594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Clr>
                <a:schemeClr val="tx1"/>
              </a:buClr>
            </a:pPr>
            <a:r>
              <a:rPr lang="en-US" altLang="en-US" dirty="0"/>
              <a:t>The income and expenses from K-1s are reported on the owner’s or partner’s Schedule E.  Depending on the particular partner’s situation, certain items may also be reported on a Schedule B, D or E.  Interest and dividend income for example would be reported on a Schedule B.  Capital gains are reported on Schedule D where ordinary income would be on Schedule E. </a:t>
            </a:r>
          </a:p>
        </p:txBody>
      </p:sp>
      <p:sp>
        <p:nvSpPr>
          <p:cNvPr id="4" name="Slide Number Placeholder 3"/>
          <p:cNvSpPr>
            <a:spLocks noGrp="1"/>
          </p:cNvSpPr>
          <p:nvPr>
            <p:ph type="sldNum" sz="quarter" idx="5"/>
          </p:nvPr>
        </p:nvSpPr>
        <p:spPr/>
        <p:txBody>
          <a:bodyPr/>
          <a:lstStyle/>
          <a:p>
            <a:pPr>
              <a:defRPr/>
            </a:pPr>
            <a:fld id="{3FD511EA-D109-4E0F-92E2-B7C79B3B9E49}" type="slidenum">
              <a:rPr lang="en-US" smtClean="0"/>
              <a:pPr>
                <a:defRPr/>
              </a:pPr>
              <a:t>36</a:t>
            </a:fld>
            <a:endParaRPr lang="en-US" dirty="0"/>
          </a:p>
        </p:txBody>
      </p:sp>
    </p:spTree>
    <p:extLst>
      <p:ext uri="{BB962C8B-B14F-4D97-AF65-F5344CB8AC3E}">
        <p14:creationId xmlns:p14="http://schemas.microsoft.com/office/powerpoint/2010/main" val="21423772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Generally, any losses from a passive activity may only be offset against other passive income.  Although rental properties are considered passive activities by definition, the tax rules have an exception that allows up to $25,000 of net losses from rental activity may be offset against other income.  This however, is also limited by the taxpayer’s AGI. This is covered in much more depth in chapter 13 of the book.</a:t>
            </a:r>
          </a:p>
        </p:txBody>
      </p:sp>
      <p:sp>
        <p:nvSpPr>
          <p:cNvPr id="4" name="Slide Number Placeholder 3"/>
          <p:cNvSpPr>
            <a:spLocks noGrp="1"/>
          </p:cNvSpPr>
          <p:nvPr>
            <p:ph type="sldNum" sz="quarter" idx="5"/>
          </p:nvPr>
        </p:nvSpPr>
        <p:spPr/>
        <p:txBody>
          <a:bodyPr/>
          <a:lstStyle/>
          <a:p>
            <a:pPr>
              <a:defRPr/>
            </a:pPr>
            <a:fld id="{FCCC4374-562F-4489-A6D8-9BDC42BF582D}" type="slidenum">
              <a:rPr lang="en-US" smtClean="0"/>
              <a:pPr>
                <a:defRPr/>
              </a:pPr>
              <a:t>37</a:t>
            </a:fld>
            <a:endParaRPr lang="en-US" dirty="0"/>
          </a:p>
        </p:txBody>
      </p:sp>
    </p:spTree>
    <p:extLst>
      <p:ext uri="{BB962C8B-B14F-4D97-AF65-F5344CB8AC3E}">
        <p14:creationId xmlns:p14="http://schemas.microsoft.com/office/powerpoint/2010/main" val="2822747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CA319DEE-5F5B-4F45-A254-B116DA2CD0D0}" type="slidenum">
              <a:rPr lang="en-US" smtClean="0"/>
              <a:pPr>
                <a:defRPr/>
              </a:pPr>
              <a:t>38</a:t>
            </a:fld>
            <a:endParaRPr lang="en-US" dirty="0"/>
          </a:p>
        </p:txBody>
      </p:sp>
    </p:spTree>
    <p:extLst>
      <p:ext uri="{BB962C8B-B14F-4D97-AF65-F5344CB8AC3E}">
        <p14:creationId xmlns:p14="http://schemas.microsoft.com/office/powerpoint/2010/main" val="3524220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Rental properties must be depreciated using straight line depreciation over 27.5 years for residential properties or 39 years for non-residential properties.  When calculating the depreciation expense, use the IRS depreciation tables.</a:t>
            </a:r>
          </a:p>
        </p:txBody>
      </p:sp>
      <p:sp>
        <p:nvSpPr>
          <p:cNvPr id="35844" name="Slide Number Placeholder 3"/>
          <p:cNvSpPr>
            <a:spLocks noGrp="1"/>
          </p:cNvSpPr>
          <p:nvPr>
            <p:ph type="sldNum" sz="quarter" idx="5"/>
          </p:nvPr>
        </p:nvSpPr>
        <p:spPr/>
        <p:txBody>
          <a:bodyPr/>
          <a:lstStyle/>
          <a:p>
            <a:pPr>
              <a:defRPr/>
            </a:pPr>
            <a:fld id="{E24FAC09-FBC8-4367-95D6-A4A9F050CF1C}" type="slidenum">
              <a:rPr lang="en-US" smtClean="0"/>
              <a:pPr>
                <a:defRPr/>
              </a:pPr>
              <a:t>4</a:t>
            </a:fld>
            <a:endParaRPr lang="en-US" dirty="0"/>
          </a:p>
        </p:txBody>
      </p:sp>
    </p:spTree>
    <p:extLst>
      <p:ext uri="{BB962C8B-B14F-4D97-AF65-F5344CB8AC3E}">
        <p14:creationId xmlns:p14="http://schemas.microsoft.com/office/powerpoint/2010/main" val="2941557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 rental property should be reported on a Schedule C if the rental property is considered a trade or business for the taxpayer.  Generally, a trade or business is defined as an activity  that the taxpayer materially participates in and is considered a real estate professional.  </a:t>
            </a:r>
          </a:p>
        </p:txBody>
      </p:sp>
      <p:sp>
        <p:nvSpPr>
          <p:cNvPr id="36868" name="Slide Number Placeholder 3"/>
          <p:cNvSpPr>
            <a:spLocks noGrp="1"/>
          </p:cNvSpPr>
          <p:nvPr>
            <p:ph type="sldNum" sz="quarter" idx="5"/>
          </p:nvPr>
        </p:nvSpPr>
        <p:spPr/>
        <p:txBody>
          <a:bodyPr/>
          <a:lstStyle/>
          <a:p>
            <a:pPr>
              <a:defRPr/>
            </a:pPr>
            <a:fld id="{3D2F29AE-068B-4830-B846-6D2CAAB96B61}" type="slidenum">
              <a:rPr lang="en-US" smtClean="0"/>
              <a:pPr>
                <a:defRPr/>
              </a:pPr>
              <a:t>5</a:t>
            </a:fld>
            <a:endParaRPr lang="en-US" dirty="0"/>
          </a:p>
        </p:txBody>
      </p:sp>
    </p:spTree>
    <p:extLst>
      <p:ext uri="{BB962C8B-B14F-4D97-AF65-F5344CB8AC3E}">
        <p14:creationId xmlns:p14="http://schemas.microsoft.com/office/powerpoint/2010/main" val="2077848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If a tenant pays for an expense ordinarily paid by the taxpayer or provides a service in lieu of the rental payment, that amount is considered rental income and must be reported as such.  </a:t>
            </a:r>
          </a:p>
        </p:txBody>
      </p:sp>
      <p:sp>
        <p:nvSpPr>
          <p:cNvPr id="37892" name="Slide Number Placeholder 3"/>
          <p:cNvSpPr>
            <a:spLocks noGrp="1"/>
          </p:cNvSpPr>
          <p:nvPr>
            <p:ph type="sldNum" sz="quarter" idx="5"/>
          </p:nvPr>
        </p:nvSpPr>
        <p:spPr/>
        <p:txBody>
          <a:bodyPr/>
          <a:lstStyle/>
          <a:p>
            <a:pPr>
              <a:defRPr/>
            </a:pPr>
            <a:fld id="{1A44580F-7C24-43E7-AAAC-4C303231B1EE}" type="slidenum">
              <a:rPr lang="en-US" smtClean="0"/>
              <a:pPr>
                <a:defRPr/>
              </a:pPr>
              <a:t>6</a:t>
            </a:fld>
            <a:endParaRPr lang="en-US" dirty="0"/>
          </a:p>
        </p:txBody>
      </p:sp>
    </p:spTree>
    <p:extLst>
      <p:ext uri="{BB962C8B-B14F-4D97-AF65-F5344CB8AC3E}">
        <p14:creationId xmlns:p14="http://schemas.microsoft.com/office/powerpoint/2010/main" val="1178292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For example:  Brady owns a rental property in Anaheim California that he rents to his friend, Jack.  Jack normally pays $800 per month for rent.  In November, Jack repairs a leaky roof on the rental and pays Brady $350 for rent.  Brady would report $800 for rental income and $450 for repairs and maintenance expense for the month of November on the Schedule E.</a:t>
            </a:r>
          </a:p>
        </p:txBody>
      </p:sp>
      <p:sp>
        <p:nvSpPr>
          <p:cNvPr id="38916" name="Slide Number Placeholder 3"/>
          <p:cNvSpPr>
            <a:spLocks noGrp="1"/>
          </p:cNvSpPr>
          <p:nvPr>
            <p:ph type="sldNum" sz="quarter" idx="5"/>
          </p:nvPr>
        </p:nvSpPr>
        <p:spPr/>
        <p:txBody>
          <a:bodyPr/>
          <a:lstStyle/>
          <a:p>
            <a:pPr>
              <a:defRPr/>
            </a:pPr>
            <a:fld id="{7816A1F6-6B2A-4EC7-9B71-6965EE69FDFA}" type="slidenum">
              <a:rPr lang="en-US" smtClean="0"/>
              <a:pPr>
                <a:defRPr/>
              </a:pPr>
              <a:t>7</a:t>
            </a:fld>
            <a:endParaRPr lang="en-US" dirty="0"/>
          </a:p>
        </p:txBody>
      </p:sp>
    </p:spTree>
    <p:extLst>
      <p:ext uri="{BB962C8B-B14F-4D97-AF65-F5344CB8AC3E}">
        <p14:creationId xmlns:p14="http://schemas.microsoft.com/office/powerpoint/2010/main" val="162416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DE7ABF38-875B-4937-A177-AE233E2E9FFC}" type="slidenum">
              <a:rPr lang="en-US" smtClean="0"/>
              <a:pPr>
                <a:defRPr/>
              </a:pPr>
              <a:t>8</a:t>
            </a:fld>
            <a:endParaRPr lang="en-US" dirty="0"/>
          </a:p>
        </p:txBody>
      </p:sp>
    </p:spTree>
    <p:extLst>
      <p:ext uri="{BB962C8B-B14F-4D97-AF65-F5344CB8AC3E}">
        <p14:creationId xmlns:p14="http://schemas.microsoft.com/office/powerpoint/2010/main" val="770420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4" name="Slide Number Placeholder 3"/>
          <p:cNvSpPr>
            <a:spLocks noGrp="1"/>
          </p:cNvSpPr>
          <p:nvPr>
            <p:ph type="sldNum" sz="quarter" idx="5"/>
          </p:nvPr>
        </p:nvSpPr>
        <p:spPr/>
        <p:txBody>
          <a:bodyPr/>
          <a:lstStyle/>
          <a:p>
            <a:pPr>
              <a:defRPr/>
            </a:pPr>
            <a:fld id="{D77D42C5-8A58-4502-A101-D9A88B35D3F5}" type="slidenum">
              <a:rPr lang="en-US" smtClean="0"/>
              <a:pPr>
                <a:defRPr/>
              </a:pPr>
              <a:t>9</a:t>
            </a:fld>
            <a:endParaRPr lang="en-US" dirty="0"/>
          </a:p>
        </p:txBody>
      </p:sp>
    </p:spTree>
    <p:extLst>
      <p:ext uri="{BB962C8B-B14F-4D97-AF65-F5344CB8AC3E}">
        <p14:creationId xmlns:p14="http://schemas.microsoft.com/office/powerpoint/2010/main" val="36297766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7E4549F-EDA9-4C59-92C5-99C0E0435B41}"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A3892-DB58-4344-9254-A7577F13EF9A}" type="slidenum">
              <a:rPr lang="en-US" smtClean="0"/>
              <a:t>‹#›</a:t>
            </a:fld>
            <a:endParaRPr lang="en-US"/>
          </a:p>
        </p:txBody>
      </p:sp>
      <p:sp>
        <p:nvSpPr>
          <p:cNvPr id="7" name="Text Box 7"/>
          <p:cNvSpPr txBox="1">
            <a:spLocks noChangeArrowheads="1"/>
          </p:cNvSpPr>
          <p:nvPr userDrawn="1"/>
        </p:nvSpPr>
        <p:spPr bwMode="auto">
          <a:xfrm>
            <a:off x="152400" y="6583363"/>
            <a:ext cx="1697038" cy="276225"/>
          </a:xfrm>
          <a:prstGeom prst="rect">
            <a:avLst/>
          </a:prstGeom>
          <a:noFill/>
          <a:ln>
            <a:noFill/>
          </a:ln>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defRPr/>
            </a:pPr>
            <a:r>
              <a:rPr lang="en-US" sz="1200" i="1" dirty="0">
                <a:solidFill>
                  <a:schemeClr val="bg1"/>
                </a:solidFill>
                <a:latin typeface="Times" pitchFamily="18" charset="0"/>
              </a:rPr>
              <a:t>McGraw-Hill Education</a:t>
            </a:r>
          </a:p>
        </p:txBody>
      </p:sp>
      <p:sp>
        <p:nvSpPr>
          <p:cNvPr id="8" name="Rectangle 7"/>
          <p:cNvSpPr>
            <a:spLocks noChangeArrowheads="1"/>
          </p:cNvSpPr>
          <p:nvPr userDrawn="1"/>
        </p:nvSpPr>
        <p:spPr bwMode="auto">
          <a:xfrm>
            <a:off x="2743200" y="6491288"/>
            <a:ext cx="6527800" cy="338137"/>
          </a:xfrm>
          <a:prstGeom prst="rect">
            <a:avLst/>
          </a:prstGeom>
          <a:noFill/>
          <a:ln>
            <a:noFill/>
          </a:ln>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defRPr/>
            </a:pPr>
            <a:r>
              <a:rPr lang="en-US" altLang="en-US" sz="800" b="1" i="1" dirty="0">
                <a:solidFill>
                  <a:schemeClr val="bg1"/>
                </a:solidFill>
                <a:latin typeface="Times New Roman" pitchFamily="18" charset="0"/>
              </a:rPr>
              <a:t>Copyright © 2015 by the McGraw-Hill Education.  This is proprietary material solely for authorized instructor use.  Not authorized for sale or distribution in any manner.  This document may not be copied, scanned, duplicated, forwarded, distributed, or posted on a website in whole or part.</a:t>
            </a:r>
            <a:endParaRPr lang="en-US" altLang="en-US" sz="800" i="1" dirty="0">
              <a:solidFill>
                <a:schemeClr val="bg1"/>
              </a:solidFill>
              <a:latin typeface="Times" pitchFamily="18" charset="0"/>
            </a:endParaRPr>
          </a:p>
        </p:txBody>
      </p:sp>
      <p:pic>
        <p:nvPicPr>
          <p:cNvPr id="9" name="Picture 9" descr="C:\Cruz\Cruz2015e\Design\Cruz_8e2015_cover.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 y="482600"/>
            <a:ext cx="4438650" cy="567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8171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4549F-EDA9-4C59-92C5-99C0E0435B41}"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8-</a:t>
            </a:r>
            <a:fld id="{BBFE8B31-2E53-43B0-9EA4-DFEF68ABE8D9}" type="slidenum">
              <a:rPr lang="en-US" smtClean="0"/>
              <a:pPr>
                <a:defRPr/>
              </a:pPr>
              <a:t>‹#›</a:t>
            </a:fld>
            <a:endParaRPr lang="en-US"/>
          </a:p>
        </p:txBody>
      </p:sp>
    </p:spTree>
    <p:extLst>
      <p:ext uri="{BB962C8B-B14F-4D97-AF65-F5344CB8AC3E}">
        <p14:creationId xmlns:p14="http://schemas.microsoft.com/office/powerpoint/2010/main" val="3746948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4549F-EDA9-4C59-92C5-99C0E0435B41}"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8-</a:t>
            </a:r>
            <a:fld id="{5B69BD03-4987-4E48-9119-9B9A6EAADC8E}" type="slidenum">
              <a:rPr lang="en-US" smtClean="0"/>
              <a:pPr>
                <a:defRPr/>
              </a:pPr>
              <a:t>‹#›</a:t>
            </a:fld>
            <a:endParaRPr lang="en-US"/>
          </a:p>
        </p:txBody>
      </p:sp>
    </p:spTree>
    <p:extLst>
      <p:ext uri="{BB962C8B-B14F-4D97-AF65-F5344CB8AC3E}">
        <p14:creationId xmlns:p14="http://schemas.microsoft.com/office/powerpoint/2010/main" val="3126382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7E4549F-EDA9-4C59-92C5-99C0E0435B41}"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8-</a:t>
            </a:r>
            <a:fld id="{709EED0A-F49A-480D-B31F-47D93DF80419}" type="slidenum">
              <a:rPr lang="en-US" smtClean="0"/>
              <a:pPr>
                <a:defRPr/>
              </a:pPr>
              <a:t>‹#›</a:t>
            </a:fld>
            <a:endParaRPr lang="en-US"/>
          </a:p>
        </p:txBody>
      </p:sp>
    </p:spTree>
    <p:extLst>
      <p:ext uri="{BB962C8B-B14F-4D97-AF65-F5344CB8AC3E}">
        <p14:creationId xmlns:p14="http://schemas.microsoft.com/office/powerpoint/2010/main" val="3338470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E4549F-EDA9-4C59-92C5-99C0E0435B41}"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8-</a:t>
            </a:r>
            <a:fld id="{EF8C5529-42EF-400F-8764-3AEE27FAD05C}" type="slidenum">
              <a:rPr lang="en-US" smtClean="0"/>
              <a:pPr>
                <a:defRPr/>
              </a:pPr>
              <a:t>‹#›</a:t>
            </a:fld>
            <a:endParaRPr lang="en-US"/>
          </a:p>
        </p:txBody>
      </p:sp>
    </p:spTree>
    <p:extLst>
      <p:ext uri="{BB962C8B-B14F-4D97-AF65-F5344CB8AC3E}">
        <p14:creationId xmlns:p14="http://schemas.microsoft.com/office/powerpoint/2010/main" val="4111180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7E4549F-EDA9-4C59-92C5-99C0E0435B41}"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8-</a:t>
            </a:r>
            <a:fld id="{EF711595-381D-4723-A696-06AB7914487D}" type="slidenum">
              <a:rPr lang="en-US" smtClean="0"/>
              <a:pPr>
                <a:defRPr/>
              </a:pPr>
              <a:t>‹#›</a:t>
            </a:fld>
            <a:endParaRPr lang="en-US"/>
          </a:p>
        </p:txBody>
      </p:sp>
    </p:spTree>
    <p:extLst>
      <p:ext uri="{BB962C8B-B14F-4D97-AF65-F5344CB8AC3E}">
        <p14:creationId xmlns:p14="http://schemas.microsoft.com/office/powerpoint/2010/main" val="1400882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7E4549F-EDA9-4C59-92C5-99C0E0435B41}" type="datetimeFigureOut">
              <a:rPr lang="en-US" smtClean="0"/>
              <a:t>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a:defRPr/>
            </a:pPr>
            <a:r>
              <a:rPr lang="en-US"/>
              <a:t>8-</a:t>
            </a:r>
            <a:fld id="{BAA37C5B-D362-485E-9F87-DD60BB51F864}" type="slidenum">
              <a:rPr lang="en-US" smtClean="0"/>
              <a:pPr>
                <a:defRPr/>
              </a:pPr>
              <a:t>‹#›</a:t>
            </a:fld>
            <a:endParaRPr lang="en-US"/>
          </a:p>
        </p:txBody>
      </p:sp>
    </p:spTree>
    <p:extLst>
      <p:ext uri="{BB962C8B-B14F-4D97-AF65-F5344CB8AC3E}">
        <p14:creationId xmlns:p14="http://schemas.microsoft.com/office/powerpoint/2010/main" val="2410476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7E4549F-EDA9-4C59-92C5-99C0E0435B41}" type="datetimeFigureOut">
              <a:rPr lang="en-US" smtClean="0"/>
              <a:t>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a:defRPr/>
            </a:pPr>
            <a:r>
              <a:rPr lang="en-US"/>
              <a:t>8-</a:t>
            </a:r>
            <a:fld id="{04DF106A-E0B1-41D8-A941-DCFA88CF7B87}" type="slidenum">
              <a:rPr lang="en-US" smtClean="0"/>
              <a:pPr>
                <a:defRPr/>
              </a:pPr>
              <a:t>‹#›</a:t>
            </a:fld>
            <a:endParaRPr lang="en-US"/>
          </a:p>
        </p:txBody>
      </p:sp>
    </p:spTree>
    <p:extLst>
      <p:ext uri="{BB962C8B-B14F-4D97-AF65-F5344CB8AC3E}">
        <p14:creationId xmlns:p14="http://schemas.microsoft.com/office/powerpoint/2010/main" val="793235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E4549F-EDA9-4C59-92C5-99C0E0435B41}" type="datetimeFigureOut">
              <a:rPr lang="en-US" smtClean="0"/>
              <a:t>11/2/2018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US"/>
              <a:t>8-</a:t>
            </a:r>
            <a:fld id="{AE172DED-ADB6-44F6-96F3-A796B56A1C0A}" type="slidenum">
              <a:rPr lang="en-US" smtClean="0"/>
              <a:pPr>
                <a:defRPr/>
              </a:pPr>
              <a:t>‹#›</a:t>
            </a:fld>
            <a:endParaRPr lang="en-US"/>
          </a:p>
        </p:txBody>
      </p:sp>
    </p:spTree>
    <p:extLst>
      <p:ext uri="{BB962C8B-B14F-4D97-AF65-F5344CB8AC3E}">
        <p14:creationId xmlns:p14="http://schemas.microsoft.com/office/powerpoint/2010/main" val="1110600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E4549F-EDA9-4C59-92C5-99C0E0435B41}"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8-</a:t>
            </a:r>
            <a:fld id="{BE32D0F5-2F68-4113-B97E-9BFFFECA01B9}" type="slidenum">
              <a:rPr lang="en-US" smtClean="0"/>
              <a:pPr>
                <a:defRPr/>
              </a:pPr>
              <a:t>‹#›</a:t>
            </a:fld>
            <a:endParaRPr lang="en-US"/>
          </a:p>
        </p:txBody>
      </p:sp>
    </p:spTree>
    <p:extLst>
      <p:ext uri="{BB962C8B-B14F-4D97-AF65-F5344CB8AC3E}">
        <p14:creationId xmlns:p14="http://schemas.microsoft.com/office/powerpoint/2010/main" val="2746767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7E4549F-EDA9-4C59-92C5-99C0E0435B41}"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8-</a:t>
            </a:r>
            <a:fld id="{909DECCA-94FE-41D4-AF9B-567851AF9252}" type="slidenum">
              <a:rPr lang="en-US" smtClean="0"/>
              <a:pPr>
                <a:defRPr/>
              </a:pPr>
              <a:t>‹#›</a:t>
            </a:fld>
            <a:endParaRPr lang="en-US"/>
          </a:p>
        </p:txBody>
      </p:sp>
    </p:spTree>
    <p:extLst>
      <p:ext uri="{BB962C8B-B14F-4D97-AF65-F5344CB8AC3E}">
        <p14:creationId xmlns:p14="http://schemas.microsoft.com/office/powerpoint/2010/main" val="2752467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E4549F-EDA9-4C59-92C5-99C0E0435B41}" type="datetimeFigureOut">
              <a:rPr lang="en-US" smtClean="0"/>
              <a:t>11/2/2018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r>
              <a:rPr lang="en-US"/>
              <a:t>8-</a:t>
            </a:r>
            <a:fld id="{D3260474-9B74-4E04-94FF-22C4D056538B}" type="slidenum">
              <a:rPr lang="en-US" smtClean="0"/>
              <a:pPr>
                <a:defRPr/>
              </a:pPr>
              <a:t>‹#›</a:t>
            </a:fld>
            <a:endParaRPr lang="en-US"/>
          </a:p>
        </p:txBody>
      </p:sp>
    </p:spTree>
    <p:extLst>
      <p:ext uri="{BB962C8B-B14F-4D97-AF65-F5344CB8AC3E}">
        <p14:creationId xmlns:p14="http://schemas.microsoft.com/office/powerpoint/2010/main" val="832555114"/>
      </p:ext>
    </p:extLst>
  </p:cSld>
  <p:clrMap bg1="lt1" tx1="dk1" bg2="lt2" tx2="dk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181600" y="533400"/>
            <a:ext cx="3581400" cy="830262"/>
          </a:xfrm>
          <a:effectLst>
            <a:outerShdw dist="53882" dir="8100000" algn="ctr" rotWithShape="0">
              <a:schemeClr val="bg2">
                <a:alpha val="50000"/>
              </a:schemeClr>
            </a:outerShdw>
          </a:effectLst>
        </p:spPr>
        <p:txBody>
          <a:bodyPr/>
          <a:lstStyle/>
          <a:p>
            <a:pPr eaLnBrk="1" hangingPunct="1"/>
            <a:r>
              <a:rPr lang="en-US" altLang="en-US" b="1" dirty="0">
                <a:latin typeface="Verdana" panose="020B0604030504040204" pitchFamily="34" charset="0"/>
                <a:ea typeface="Verdana" panose="020B0604030504040204" pitchFamily="34" charset="0"/>
                <a:cs typeface="Verdana" panose="020B0604030504040204" pitchFamily="34" charset="0"/>
              </a:rPr>
              <a:t>Chapter 8</a:t>
            </a:r>
            <a:endParaRPr lang="en-US" altLang="en-US" dirty="0">
              <a:latin typeface="Verdana" panose="020B0604030504040204" pitchFamily="34" charset="0"/>
              <a:ea typeface="Verdana" panose="020B0604030504040204" pitchFamily="34" charset="0"/>
              <a:cs typeface="Verdana" panose="020B0604030504040204" pitchFamily="34" charset="0"/>
            </a:endParaRPr>
          </a:p>
        </p:txBody>
      </p:sp>
      <p:sp>
        <p:nvSpPr>
          <p:cNvPr id="3075" name="Rectangle 3"/>
          <p:cNvSpPr>
            <a:spLocks noGrp="1" noChangeArrowheads="1"/>
          </p:cNvSpPr>
          <p:nvPr>
            <p:ph type="subTitle" idx="1"/>
          </p:nvPr>
        </p:nvSpPr>
        <p:spPr>
          <a:xfrm>
            <a:off x="5029200" y="1868487"/>
            <a:ext cx="4114800" cy="3810000"/>
          </a:xfrm>
        </p:spPr>
        <p:txBody>
          <a:bodyPr/>
          <a:lstStyle/>
          <a:p>
            <a:pPr eaLnBrk="1" hangingPunct="1">
              <a:lnSpc>
                <a:spcPct val="80000"/>
              </a:lnSpc>
            </a:pPr>
            <a:r>
              <a:rPr lang="en-US" altLang="en-US" sz="3000" dirty="0">
                <a:solidFill>
                  <a:schemeClr val="tx1"/>
                </a:solidFill>
                <a:latin typeface="Verdana" panose="020B0604030504040204" pitchFamily="34" charset="0"/>
                <a:ea typeface="Verdana" panose="020B0604030504040204" pitchFamily="34" charset="0"/>
                <a:cs typeface="Verdana" panose="020B0604030504040204" pitchFamily="34" charset="0"/>
              </a:rPr>
              <a:t>Rental Property, Royalties, and Income From Flow-Through Entities (Line 17, Form 1040, Schedule 1, and Schedule E)</a:t>
            </a:r>
            <a:endParaRPr lang="en-US" altLang="en-US" sz="30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pPr>
            <a:endParaRPr lang="en-US" alt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pPr>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“There is no simple tax, at least no simple tax that is also fair.” </a:t>
            </a:r>
          </a:p>
          <a:p>
            <a:pPr eaLnBrk="1" hangingPunct="1">
              <a:lnSpc>
                <a:spcPct val="80000"/>
              </a:lnSpc>
            </a:pPr>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 Joel </a:t>
            </a:r>
            <a:r>
              <a:rPr lang="en-US" altLang="en-US" sz="1800" dirty="0" err="1">
                <a:solidFill>
                  <a:schemeClr val="tx1"/>
                </a:solidFill>
                <a:latin typeface="Verdana" panose="020B0604030504040204" pitchFamily="34" charset="0"/>
                <a:ea typeface="Verdana" panose="020B0604030504040204" pitchFamily="34" charset="0"/>
                <a:cs typeface="Verdana" panose="020B0604030504040204" pitchFamily="34" charset="0"/>
              </a:rPr>
              <a:t>Slemrod</a:t>
            </a:r>
            <a:r>
              <a:rPr lang="en-US"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8" name="Picture 7">
            <a:extLst>
              <a:ext uri="{FF2B5EF4-FFF2-40B4-BE49-F238E27FC236}">
                <a16:creationId xmlns:a16="http://schemas.microsoft.com/office/drawing/2014/main" id="{D77CE627-A3DD-4889-9DE6-E9EF15F4B51C}"/>
              </a:ext>
            </a:extLst>
          </p:cNvPr>
          <p:cNvPicPr>
            <a:picLocks noChangeAspect="1"/>
          </p:cNvPicPr>
          <p:nvPr/>
        </p:nvPicPr>
        <p:blipFill>
          <a:blip r:embed="rId3"/>
          <a:stretch>
            <a:fillRect/>
          </a:stretch>
        </p:blipFill>
        <p:spPr>
          <a:xfrm>
            <a:off x="242887" y="304800"/>
            <a:ext cx="4481513" cy="5772796"/>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762000" y="152400"/>
            <a:ext cx="8001000" cy="762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#2:</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Rental of Vacation Homes </a:t>
            </a:r>
          </a:p>
        </p:txBody>
      </p:sp>
      <p:sp>
        <p:nvSpPr>
          <p:cNvPr id="12292" name="Rectangle 3"/>
          <p:cNvSpPr>
            <a:spLocks noGrp="1" noChangeArrowheads="1"/>
          </p:cNvSpPr>
          <p:nvPr>
            <p:ph idx="1"/>
          </p:nvPr>
        </p:nvSpPr>
        <p:spPr>
          <a:xfrm>
            <a:off x="1143000" y="1447800"/>
            <a:ext cx="7391400" cy="4343400"/>
          </a:xfrm>
        </p:spPr>
        <p:txBody>
          <a:bodyPr>
            <a:normAutofit/>
          </a:bodyPr>
          <a:lstStyle/>
          <a:p>
            <a:pPr eaLnBrk="1" hangingPunct="1">
              <a:buClr>
                <a:schemeClr val="tx1"/>
              </a:buClr>
            </a:pPr>
            <a:r>
              <a:rPr lang="en-US" altLang="en-US" sz="2600" dirty="0">
                <a:latin typeface="Verdana" panose="020B0604030504040204" pitchFamily="34" charset="0"/>
                <a:ea typeface="Verdana" panose="020B0604030504040204" pitchFamily="34" charset="0"/>
                <a:cs typeface="Verdana" panose="020B0604030504040204" pitchFamily="34" charset="0"/>
              </a:rPr>
              <a:t>A property that is used for both personal use and rental activity, falls into one of three categories for tax purposes:</a:t>
            </a:r>
          </a:p>
          <a:p>
            <a:pPr eaLnBrk="1" hangingPunct="1">
              <a:buClr>
                <a:schemeClr val="tx1"/>
              </a:buClr>
            </a:pPr>
            <a:endParaRPr lang="en-US" altLang="en-US" sz="2600" dirty="0">
              <a:latin typeface="Verdana" panose="020B0604030504040204" pitchFamily="34" charset="0"/>
              <a:ea typeface="Verdana" panose="020B0604030504040204" pitchFamily="34" charset="0"/>
              <a:cs typeface="Verdana" panose="020B0604030504040204" pitchFamily="34" charset="0"/>
            </a:endParaRPr>
          </a:p>
          <a:p>
            <a:pPr lvl="1" eaLnBrk="1" hangingPunct="1">
              <a:buClr>
                <a:schemeClr val="tx1"/>
              </a:buClr>
            </a:pPr>
            <a:r>
              <a:rPr lang="en-US" altLang="en-US" sz="2600" dirty="0">
                <a:latin typeface="Verdana" panose="020B0604030504040204" pitchFamily="34" charset="0"/>
                <a:ea typeface="Verdana" panose="020B0604030504040204" pitchFamily="34" charset="0"/>
                <a:cs typeface="Verdana" panose="020B0604030504040204" pitchFamily="34" charset="0"/>
              </a:rPr>
              <a:t>(a) </a:t>
            </a:r>
            <a:r>
              <a:rPr lang="en-US" altLang="en-US" sz="2600" i="1" dirty="0">
                <a:latin typeface="Verdana" panose="020B0604030504040204" pitchFamily="34" charset="0"/>
                <a:ea typeface="Verdana" panose="020B0604030504040204" pitchFamily="34" charset="0"/>
                <a:cs typeface="Verdana" panose="020B0604030504040204" pitchFamily="34" charset="0"/>
              </a:rPr>
              <a:t>primarily rental, </a:t>
            </a:r>
          </a:p>
          <a:p>
            <a:pPr lvl="1" eaLnBrk="1" hangingPunct="1">
              <a:buClr>
                <a:schemeClr val="tx1"/>
              </a:buClr>
            </a:pPr>
            <a:r>
              <a:rPr lang="en-US" altLang="en-US" sz="2600" dirty="0">
                <a:latin typeface="Verdana" panose="020B0604030504040204" pitchFamily="34" charset="0"/>
                <a:ea typeface="Verdana" panose="020B0604030504040204" pitchFamily="34" charset="0"/>
                <a:cs typeface="Verdana" panose="020B0604030504040204" pitchFamily="34" charset="0"/>
              </a:rPr>
              <a:t>(b) </a:t>
            </a:r>
            <a:r>
              <a:rPr lang="en-US" altLang="en-US" sz="2600" i="1" dirty="0">
                <a:latin typeface="Verdana" panose="020B0604030504040204" pitchFamily="34" charset="0"/>
                <a:ea typeface="Verdana" panose="020B0604030504040204" pitchFamily="34" charset="0"/>
                <a:cs typeface="Verdana" panose="020B0604030504040204" pitchFamily="34" charset="0"/>
              </a:rPr>
              <a:t>primarily personal</a:t>
            </a:r>
            <a:r>
              <a:rPr lang="en-US" altLang="en-US" sz="2600" dirty="0">
                <a:latin typeface="Verdana" panose="020B0604030504040204" pitchFamily="34" charset="0"/>
                <a:ea typeface="Verdana" panose="020B0604030504040204" pitchFamily="34" charset="0"/>
                <a:cs typeface="Verdana" panose="020B0604030504040204" pitchFamily="34" charset="0"/>
              </a:rPr>
              <a:t>, or </a:t>
            </a:r>
          </a:p>
          <a:p>
            <a:pPr lvl="1" eaLnBrk="1" hangingPunct="1">
              <a:buClr>
                <a:schemeClr val="tx1"/>
              </a:buClr>
            </a:pPr>
            <a:r>
              <a:rPr lang="en-US" altLang="en-US" sz="2600" dirty="0">
                <a:latin typeface="Verdana" panose="020B0604030504040204" pitchFamily="34" charset="0"/>
                <a:ea typeface="Verdana" panose="020B0604030504040204" pitchFamily="34" charset="0"/>
                <a:cs typeface="Verdana" panose="020B0604030504040204" pitchFamily="34" charset="0"/>
              </a:rPr>
              <a:t>(c) </a:t>
            </a:r>
            <a:r>
              <a:rPr lang="en-US" altLang="en-US" sz="2600" i="1" dirty="0">
                <a:latin typeface="Verdana" panose="020B0604030504040204" pitchFamily="34" charset="0"/>
                <a:ea typeface="Verdana" panose="020B0604030504040204" pitchFamily="34" charset="0"/>
                <a:cs typeface="Verdana" panose="020B0604030504040204" pitchFamily="34" charset="0"/>
              </a:rPr>
              <a:t>personal/rental</a:t>
            </a:r>
            <a:r>
              <a:rPr lang="en-US" altLang="en-US" sz="2600" dirty="0">
                <a:latin typeface="Verdana" panose="020B0604030504040204" pitchFamily="34" charset="0"/>
                <a:ea typeface="Verdana" panose="020B0604030504040204" pitchFamily="34" charset="0"/>
                <a:cs typeface="Verdana" panose="020B0604030504040204" pitchFamily="34" charset="0"/>
              </a:rPr>
              <a:t>.</a:t>
            </a:r>
          </a:p>
        </p:txBody>
      </p:sp>
      <p:pic>
        <p:nvPicPr>
          <p:cNvPr id="12293" name="Picture 6" descr="C:\Program Files\Microsoft Office\MEDIA\CAGCAT10\j0090386.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3200400"/>
            <a:ext cx="287337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3">
            <a:extLst>
              <a:ext uri="{FF2B5EF4-FFF2-40B4-BE49-F238E27FC236}">
                <a16:creationId xmlns:a16="http://schemas.microsoft.com/office/drawing/2014/main" id="{06F85973-A955-4B61-9A20-912E4629D92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9" name="Slide Number Placeholder 5">
            <a:extLst>
              <a:ext uri="{FF2B5EF4-FFF2-40B4-BE49-F238E27FC236}">
                <a16:creationId xmlns:a16="http://schemas.microsoft.com/office/drawing/2014/main" id="{B6690FB6-352B-48B5-9DEE-F0B6790A5A5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a:xfrm>
            <a:off x="914400" y="1371600"/>
            <a:ext cx="7772400" cy="4724400"/>
          </a:xfrm>
        </p:spPr>
        <p:txBody>
          <a:bodyPr>
            <a:noAutofit/>
          </a:bodyPr>
          <a:lstStyle/>
          <a:p>
            <a:pPr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The three categories are determined based on the number of rental use days compared to the number of personal use days.  </a:t>
            </a:r>
          </a:p>
          <a:p>
            <a:pPr eaLnBrk="1" hangingPunct="1"/>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400" i="1" dirty="0">
                <a:latin typeface="Verdana" panose="020B0604030504040204" pitchFamily="34" charset="0"/>
                <a:ea typeface="Verdana" panose="020B0604030504040204" pitchFamily="34" charset="0"/>
                <a:cs typeface="Verdana" panose="020B0604030504040204" pitchFamily="34" charset="0"/>
              </a:rPr>
              <a:t>For example: </a:t>
            </a:r>
            <a:r>
              <a:rPr lang="en-US" altLang="en-US" sz="2400" dirty="0">
                <a:latin typeface="Verdana" panose="020B0604030504040204" pitchFamily="34" charset="0"/>
                <a:ea typeface="Verdana" panose="020B0604030504040204" pitchFamily="34" charset="0"/>
                <a:cs typeface="Verdana" panose="020B0604030504040204" pitchFamily="34" charset="0"/>
              </a:rPr>
              <a:t>Jose owns a vacation home.  He uses it over Christmas for 7 days and he rented to vacationers for 90 days.  Those days determine the category of the property (one of three discussed in the previous slide.)</a:t>
            </a:r>
          </a:p>
          <a:p>
            <a:pPr eaLnBrk="1" hangingPunct="1"/>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Jose’s home is a </a:t>
            </a:r>
            <a:r>
              <a:rPr lang="en-US" altLang="en-US" sz="2400" i="1" u="sng" dirty="0">
                <a:latin typeface="Verdana" panose="020B0604030504040204" pitchFamily="34" charset="0"/>
                <a:ea typeface="Verdana" panose="020B0604030504040204" pitchFamily="34" charset="0"/>
                <a:cs typeface="Verdana" panose="020B0604030504040204" pitchFamily="34" charset="0"/>
              </a:rPr>
              <a:t>primarily rental property</a:t>
            </a:r>
            <a:r>
              <a:rPr lang="en-US" altLang="en-US" sz="2400" u="sng" dirty="0">
                <a:latin typeface="Verdana" panose="020B0604030504040204" pitchFamily="34" charset="0"/>
                <a:ea typeface="Verdana" panose="020B0604030504040204" pitchFamily="34" charset="0"/>
                <a:cs typeface="Verdana" panose="020B0604030504040204" pitchFamily="34" charset="0"/>
              </a:rPr>
              <a:t>.</a:t>
            </a:r>
          </a:p>
          <a:p>
            <a:pPr eaLnBrk="1" hangingPunct="1">
              <a:buFontTx/>
              <a:buNone/>
            </a:pPr>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pPr eaLnBrk="1" hangingPunct="1">
              <a:buFontTx/>
              <a:buNone/>
            </a:pPr>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pPr eaLnBrk="1" hangingPunct="1"/>
            <a:endParaRPr lang="en-US" alt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4E15CA5A-939B-4B1A-BB90-C68398EA774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2A968D45-692A-4D12-A612-9C044E96BB1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EC75AC8C-7D8B-47F2-8044-33A5C8CEDD32}"/>
              </a:ext>
            </a:extLst>
          </p:cNvPr>
          <p:cNvSpPr>
            <a:spLocks noGrp="1" noChangeArrowheads="1"/>
          </p:cNvSpPr>
          <p:nvPr>
            <p:ph type="title"/>
          </p:nvPr>
        </p:nvSpPr>
        <p:spPr>
          <a:xfrm>
            <a:off x="762000" y="152400"/>
            <a:ext cx="8001000" cy="7620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#2:</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Rental of Vacation Homes </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52400"/>
            <a:ext cx="8610600" cy="762000"/>
          </a:xfrm>
        </p:spPr>
        <p:txBody>
          <a:bodyPr>
            <a:normAutofit/>
          </a:bodyPr>
          <a:lstStyle/>
          <a:p>
            <a:r>
              <a:rPr lang="en-US" altLang="en-US" sz="3600">
                <a:latin typeface="Verdana" panose="020B0604030504040204" pitchFamily="34" charset="0"/>
                <a:ea typeface="Verdana" panose="020B0604030504040204" pitchFamily="34" charset="0"/>
                <a:cs typeface="Verdana" panose="020B0604030504040204" pitchFamily="34" charset="0"/>
              </a:rPr>
              <a:t>What is personal use of the home?</a:t>
            </a:r>
          </a:p>
        </p:txBody>
      </p:sp>
      <p:sp>
        <p:nvSpPr>
          <p:cNvPr id="14339" name="Content Placeholder 2"/>
          <p:cNvSpPr>
            <a:spLocks noGrp="1"/>
          </p:cNvSpPr>
          <p:nvPr>
            <p:ph idx="1"/>
          </p:nvPr>
        </p:nvSpPr>
        <p:spPr>
          <a:xfrm>
            <a:off x="1143000" y="1447800"/>
            <a:ext cx="7391400" cy="4678363"/>
          </a:xfrm>
        </p:spPr>
        <p:txBody>
          <a:bodyPr>
            <a:normAutofit/>
          </a:bodyPr>
          <a:lstStyle/>
          <a:p>
            <a:pPr eaLnBrk="1" hangingPunct="1"/>
            <a:r>
              <a:rPr lang="en-US" altLang="en-US" sz="2600" i="1" dirty="0">
                <a:latin typeface="Verdana" panose="020B0604030504040204" pitchFamily="34" charset="0"/>
                <a:ea typeface="Verdana" panose="020B0604030504040204" pitchFamily="34" charset="0"/>
                <a:cs typeface="Verdana" panose="020B0604030504040204" pitchFamily="34" charset="0"/>
              </a:rPr>
              <a:t>Personal use is </a:t>
            </a:r>
            <a:r>
              <a:rPr lang="en-US" altLang="en-US" sz="2600" dirty="0">
                <a:latin typeface="Verdana" panose="020B0604030504040204" pitchFamily="34" charset="0"/>
                <a:ea typeface="Verdana" panose="020B0604030504040204" pitchFamily="34" charset="0"/>
                <a:cs typeface="Verdana" panose="020B0604030504040204" pitchFamily="34" charset="0"/>
              </a:rPr>
              <a:t>- use by the taxpayer, or his family or non-family, free of charge.  </a:t>
            </a:r>
          </a:p>
          <a:p>
            <a:pPr eaLnBrk="1" hangingPunct="1"/>
            <a:endParaRPr lang="en-US" alt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In case of a family member, the use is considered personal </a:t>
            </a:r>
            <a:r>
              <a:rPr lang="en-US" altLang="en-US" sz="2600" i="1" dirty="0">
                <a:latin typeface="Verdana" panose="020B0604030504040204" pitchFamily="34" charset="0"/>
                <a:ea typeface="Verdana" panose="020B0604030504040204" pitchFamily="34" charset="0"/>
                <a:cs typeface="Verdana" panose="020B0604030504040204" pitchFamily="34" charset="0"/>
              </a:rPr>
              <a:t>even</a:t>
            </a:r>
            <a:r>
              <a:rPr lang="en-US" altLang="en-US" sz="2600" dirty="0">
                <a:latin typeface="Verdana" panose="020B0604030504040204" pitchFamily="34" charset="0"/>
                <a:ea typeface="Verdana" panose="020B0604030504040204" pitchFamily="34" charset="0"/>
                <a:cs typeface="Verdana" panose="020B0604030504040204" pitchFamily="34" charset="0"/>
              </a:rPr>
              <a:t> if that member pays fair market value.</a:t>
            </a:r>
          </a:p>
          <a:p>
            <a:pPr eaLnBrk="1" hangingPunct="1">
              <a:buFontTx/>
              <a:buNone/>
            </a:pPr>
            <a:endParaRPr lang="en-US" alt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Time spent working on the property (such as doing repairs) is </a:t>
            </a:r>
            <a:r>
              <a:rPr lang="en-US" altLang="en-US" sz="2600" u="sng" dirty="0">
                <a:latin typeface="Verdana" panose="020B0604030504040204" pitchFamily="34" charset="0"/>
                <a:ea typeface="Verdana" panose="020B0604030504040204" pitchFamily="34" charset="0"/>
                <a:cs typeface="Verdana" panose="020B0604030504040204" pitchFamily="34" charset="0"/>
              </a:rPr>
              <a:t>not</a:t>
            </a:r>
            <a:r>
              <a:rPr lang="en-US" altLang="en-US" sz="2600" dirty="0">
                <a:latin typeface="Verdana" panose="020B0604030504040204" pitchFamily="34" charset="0"/>
                <a:ea typeface="Verdana" panose="020B0604030504040204" pitchFamily="34" charset="0"/>
                <a:cs typeface="Verdana" panose="020B0604030504040204" pitchFamily="34" charset="0"/>
              </a:rPr>
              <a:t> considered personal use.</a:t>
            </a:r>
          </a:p>
          <a:p>
            <a:endParaRPr lang="en-US" alt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9D181380-8B1C-4691-9226-D128D3CCDA9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20337945-93EA-4447-86A0-BDF5F1A52FC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228600"/>
            <a:ext cx="8305800" cy="685800"/>
          </a:xfrm>
        </p:spPr>
        <p:txBody>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Primarily Rental Homes</a:t>
            </a:r>
          </a:p>
        </p:txBody>
      </p:sp>
      <p:sp>
        <p:nvSpPr>
          <p:cNvPr id="15363" name="Content Placeholder 2"/>
          <p:cNvSpPr>
            <a:spLocks noGrp="1"/>
          </p:cNvSpPr>
          <p:nvPr>
            <p:ph idx="1"/>
          </p:nvPr>
        </p:nvSpPr>
        <p:spPr>
          <a:xfrm>
            <a:off x="838200" y="1066800"/>
            <a:ext cx="7696200" cy="5181600"/>
          </a:xfrm>
        </p:spPr>
        <p:txBody>
          <a:bodyPr>
            <a:normAutofit fontScale="92500" lnSpcReduction="10000"/>
          </a:bodyPr>
          <a:lstStyle/>
          <a:p>
            <a:pPr lvl="1">
              <a:defRPr/>
            </a:pPr>
            <a:r>
              <a:rPr lang="en-US" dirty="0">
                <a:latin typeface="Verdana" panose="020B0604030504040204" pitchFamily="34" charset="0"/>
                <a:ea typeface="Verdana" panose="020B0604030504040204" pitchFamily="34" charset="0"/>
                <a:cs typeface="Verdana" panose="020B0604030504040204" pitchFamily="34" charset="0"/>
              </a:rPr>
              <a:t>A rental property that is </a:t>
            </a:r>
            <a:r>
              <a:rPr lang="en-US" u="sng" dirty="0">
                <a:latin typeface="Verdana" panose="020B0604030504040204" pitchFamily="34" charset="0"/>
                <a:ea typeface="Verdana" panose="020B0604030504040204" pitchFamily="34" charset="0"/>
                <a:cs typeface="Verdana" panose="020B0604030504040204" pitchFamily="34" charset="0"/>
              </a:rPr>
              <a:t>used </a:t>
            </a:r>
            <a:r>
              <a:rPr lang="en-US" i="1" u="sng" dirty="0">
                <a:latin typeface="Verdana" panose="020B0604030504040204" pitchFamily="34" charset="0"/>
                <a:ea typeface="Verdana" panose="020B0604030504040204" pitchFamily="34" charset="0"/>
                <a:cs typeface="Verdana" panose="020B0604030504040204" pitchFamily="34" charset="0"/>
              </a:rPr>
              <a:t>no more </a:t>
            </a:r>
            <a:r>
              <a:rPr lang="en-US" u="sng" dirty="0">
                <a:latin typeface="Verdana" panose="020B0604030504040204" pitchFamily="34" charset="0"/>
                <a:ea typeface="Verdana" panose="020B0604030504040204" pitchFamily="34" charset="0"/>
                <a:cs typeface="Verdana" panose="020B0604030504040204" pitchFamily="34" charset="0"/>
              </a:rPr>
              <a:t>than 14 days for personal purposes (or 10% of total rental days, whichever is greater), </a:t>
            </a:r>
            <a:r>
              <a:rPr lang="en-US" dirty="0">
                <a:latin typeface="Verdana" panose="020B0604030504040204" pitchFamily="34" charset="0"/>
                <a:ea typeface="Verdana" panose="020B0604030504040204" pitchFamily="34" charset="0"/>
                <a:cs typeface="Verdana" panose="020B0604030504040204" pitchFamily="34" charset="0"/>
              </a:rPr>
              <a:t>is considered </a:t>
            </a:r>
            <a:r>
              <a:rPr lang="en-US" i="1" u="sng" dirty="0">
                <a:latin typeface="Verdana" panose="020B0604030504040204" pitchFamily="34" charset="0"/>
                <a:ea typeface="Verdana" panose="020B0604030504040204" pitchFamily="34" charset="0"/>
                <a:cs typeface="Verdana" panose="020B0604030504040204" pitchFamily="34" charset="0"/>
              </a:rPr>
              <a:t>primarily rental </a:t>
            </a:r>
            <a:r>
              <a:rPr lang="en-US" dirty="0">
                <a:latin typeface="Verdana" panose="020B0604030504040204" pitchFamily="34" charset="0"/>
                <a:ea typeface="Verdana" panose="020B0604030504040204" pitchFamily="34" charset="0"/>
                <a:cs typeface="Verdana" panose="020B0604030504040204" pitchFamily="34" charset="0"/>
              </a:rPr>
              <a:t>property.</a:t>
            </a:r>
          </a:p>
          <a:p>
            <a:pP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a:defRPr/>
            </a:pPr>
            <a:r>
              <a:rPr lang="en-US" sz="2600" dirty="0">
                <a:latin typeface="Verdana" panose="020B0604030504040204" pitchFamily="34" charset="0"/>
                <a:ea typeface="Verdana" panose="020B0604030504040204" pitchFamily="34" charset="0"/>
                <a:cs typeface="Verdana" panose="020B0604030504040204" pitchFamily="34" charset="0"/>
              </a:rPr>
              <a:t>All income and expenses of a primarily rental  property are reported on Schedule E.  </a:t>
            </a:r>
          </a:p>
          <a:p>
            <a:pPr marL="0" indent="0">
              <a:buFontTx/>
              <a:buNone/>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a:defRPr/>
            </a:pPr>
            <a:r>
              <a:rPr lang="en-US" sz="2600" dirty="0">
                <a:latin typeface="Verdana" panose="020B0604030504040204" pitchFamily="34" charset="0"/>
                <a:ea typeface="Verdana" panose="020B0604030504040204" pitchFamily="34" charset="0"/>
                <a:cs typeface="Verdana" panose="020B0604030504040204" pitchFamily="34" charset="0"/>
              </a:rPr>
              <a:t>The expenses must be </a:t>
            </a:r>
            <a:r>
              <a:rPr lang="en-US" sz="2600" b="1" u="sng" dirty="0">
                <a:latin typeface="Verdana" panose="020B0604030504040204" pitchFamily="34" charset="0"/>
                <a:ea typeface="Verdana" panose="020B0604030504040204" pitchFamily="34" charset="0"/>
                <a:cs typeface="Verdana" panose="020B0604030504040204" pitchFamily="34" charset="0"/>
              </a:rPr>
              <a:t>allocated between personal and rental use</a:t>
            </a:r>
            <a:r>
              <a:rPr lang="en-US" sz="2600" dirty="0">
                <a:latin typeface="Verdana" panose="020B0604030504040204" pitchFamily="34" charset="0"/>
                <a:ea typeface="Verdana" panose="020B0604030504040204" pitchFamily="34" charset="0"/>
                <a:cs typeface="Verdana" panose="020B0604030504040204" pitchFamily="34" charset="0"/>
              </a:rPr>
              <a:t>, and if a net loss results, the loss is </a:t>
            </a:r>
            <a:r>
              <a:rPr lang="en-US" sz="2600" i="1" dirty="0">
                <a:latin typeface="Verdana" panose="020B0604030504040204" pitchFamily="34" charset="0"/>
                <a:ea typeface="Verdana" panose="020B0604030504040204" pitchFamily="34" charset="0"/>
                <a:cs typeface="Verdana" panose="020B0604030504040204" pitchFamily="34" charset="0"/>
              </a:rPr>
              <a:t>allowed against other income up to $25,000 </a:t>
            </a:r>
            <a:r>
              <a:rPr lang="en-US" sz="2600" dirty="0">
                <a:latin typeface="Verdana" panose="020B0604030504040204" pitchFamily="34" charset="0"/>
                <a:ea typeface="Verdana" panose="020B0604030504040204" pitchFamily="34" charset="0"/>
                <a:cs typeface="Verdana" panose="020B0604030504040204" pitchFamily="34" charset="0"/>
              </a:rPr>
              <a:t>(subject to passive activity loss rules – discussed in chapter 13). </a:t>
            </a:r>
          </a:p>
        </p:txBody>
      </p:sp>
      <p:sp>
        <p:nvSpPr>
          <p:cNvPr id="6" name="Text Placeholder 3">
            <a:extLst>
              <a:ext uri="{FF2B5EF4-FFF2-40B4-BE49-F238E27FC236}">
                <a16:creationId xmlns:a16="http://schemas.microsoft.com/office/drawing/2014/main" id="{432D23CE-3C97-4B07-8936-5FC8A3D2B9D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67435A17-8350-4C09-8ADD-0595743C4CB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idx="1"/>
          </p:nvPr>
        </p:nvSpPr>
        <p:spPr>
          <a:xfrm>
            <a:off x="1143000" y="1295400"/>
            <a:ext cx="3810000" cy="5181600"/>
          </a:xfrm>
        </p:spPr>
        <p:txBody>
          <a:bodyPr>
            <a:normAutofit/>
          </a:bodyPr>
          <a:lstStyle/>
          <a:p>
            <a:pPr eaLnBrk="1" hangingPunct="1">
              <a:lnSpc>
                <a:spcPct val="9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EXAMPLE:</a:t>
            </a:r>
          </a:p>
          <a:p>
            <a:pPr eaLnBrk="1" hangingPunct="1">
              <a:lnSpc>
                <a:spcPct val="9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Mandy rented her home in Laguna Beach, California for 190 days for $36,000 and she used it for 17 days.</a:t>
            </a:r>
            <a:endParaRPr lang="en-US" altLang="en-US" sz="2600" i="1"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Clr>
                <a:schemeClr val="tx1"/>
              </a:buClr>
              <a:buFontTx/>
              <a:buNone/>
            </a:pPr>
            <a:r>
              <a:rPr lang="en-US" altLang="en-US" sz="2600" i="1" dirty="0">
                <a:solidFill>
                  <a:srgbClr val="0070C0"/>
                </a:solidFill>
                <a:latin typeface="Verdana" panose="020B0604030504040204" pitchFamily="34" charset="0"/>
                <a:ea typeface="Verdana" panose="020B0604030504040204" pitchFamily="34" charset="0"/>
                <a:cs typeface="Verdana" panose="020B0604030504040204" pitchFamily="34" charset="0"/>
              </a:rPr>
              <a:t>Categorized:</a:t>
            </a:r>
          </a:p>
          <a:p>
            <a:pPr eaLnBrk="1" hangingPunct="1">
              <a:lnSpc>
                <a:spcPct val="90000"/>
              </a:lnSpc>
              <a:buClr>
                <a:schemeClr val="tx1"/>
              </a:buClr>
              <a:buFontTx/>
              <a:buNone/>
            </a:pPr>
            <a:r>
              <a:rPr lang="en-US" altLang="en-US" sz="2600" i="1" dirty="0">
                <a:solidFill>
                  <a:srgbClr val="0070C0"/>
                </a:solidFill>
                <a:latin typeface="Verdana" panose="020B0604030504040204" pitchFamily="34" charset="0"/>
                <a:ea typeface="Verdana" panose="020B0604030504040204" pitchFamily="34" charset="0"/>
                <a:cs typeface="Verdana" panose="020B0604030504040204" pitchFamily="34" charset="0"/>
              </a:rPr>
              <a:t>primarily rental</a:t>
            </a:r>
          </a:p>
          <a:p>
            <a:pPr eaLnBrk="1" hangingPunct="1">
              <a:lnSpc>
                <a:spcPct val="90000"/>
              </a:lnSpc>
              <a:buClr>
                <a:schemeClr val="tx1"/>
              </a:buClr>
              <a:buFontTx/>
              <a:buNone/>
            </a:pPr>
            <a:endParaRPr lang="en-US" altLang="en-US" sz="2600" i="1"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Clr>
                <a:schemeClr val="tx1"/>
              </a:buClr>
              <a:buFontTx/>
              <a:buNone/>
            </a:pPr>
            <a:r>
              <a:rPr lang="en-US" altLang="en-US" sz="2600" i="1" dirty="0">
                <a:solidFill>
                  <a:srgbClr val="0070C0"/>
                </a:solidFill>
                <a:latin typeface="Verdana" panose="020B0604030504040204" pitchFamily="34" charset="0"/>
                <a:ea typeface="Verdana" panose="020B0604030504040204" pitchFamily="34" charset="0"/>
                <a:cs typeface="Verdana" panose="020B0604030504040204" pitchFamily="34" charset="0"/>
              </a:rPr>
              <a:t>Note: 10% of 190 days is 19.</a:t>
            </a:r>
          </a:p>
          <a:p>
            <a:endParaRPr lang="en-US" altLang="en-US" sz="2600" dirty="0">
              <a:latin typeface="Verdana" panose="020B0604030504040204" pitchFamily="34" charset="0"/>
              <a:ea typeface="Verdana" panose="020B0604030504040204" pitchFamily="34" charset="0"/>
              <a:cs typeface="Verdana" panose="020B0604030504040204" pitchFamily="34" charset="0"/>
            </a:endParaRPr>
          </a:p>
        </p:txBody>
      </p:sp>
      <p:pic>
        <p:nvPicPr>
          <p:cNvPr id="16389" name="Picture 4" descr="beach house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219200"/>
            <a:ext cx="34290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91F62092-0AD8-41F8-B6A2-1936E85C65D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B2627DA7-819A-4E1E-8B17-F2C58CE23FD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itle 1">
            <a:extLst>
              <a:ext uri="{FF2B5EF4-FFF2-40B4-BE49-F238E27FC236}">
                <a16:creationId xmlns:a16="http://schemas.microsoft.com/office/drawing/2014/main" id="{041E5E9D-4464-4FB6-8518-300E78E6C317}"/>
              </a:ext>
            </a:extLst>
          </p:cNvPr>
          <p:cNvSpPr>
            <a:spLocks noGrp="1"/>
          </p:cNvSpPr>
          <p:nvPr>
            <p:ph type="title"/>
          </p:nvPr>
        </p:nvSpPr>
        <p:spPr>
          <a:xfrm>
            <a:off x="457200" y="228600"/>
            <a:ext cx="8305800" cy="685800"/>
          </a:xfrm>
        </p:spPr>
        <p:txBody>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Primarily Rental Homes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a:xfrm>
            <a:off x="1219200" y="1295400"/>
            <a:ext cx="7010400" cy="4572000"/>
          </a:xfrm>
        </p:spPr>
        <p:txBody>
          <a:bodyPr/>
          <a:lstStyle/>
          <a:p>
            <a:pPr lvl="1"/>
            <a:r>
              <a:rPr lang="en-US" altLang="en-US" sz="2600" dirty="0">
                <a:latin typeface="Verdana" panose="020B0604030504040204" pitchFamily="34" charset="0"/>
                <a:ea typeface="Verdana" panose="020B0604030504040204" pitchFamily="34" charset="0"/>
                <a:cs typeface="Verdana" panose="020B0604030504040204" pitchFamily="34" charset="0"/>
              </a:rPr>
              <a:t>A home that is rented </a:t>
            </a:r>
            <a:r>
              <a:rPr lang="en-US" altLang="en-US" sz="2600" u="sng" dirty="0">
                <a:latin typeface="Verdana" panose="020B0604030504040204" pitchFamily="34" charset="0"/>
                <a:ea typeface="Verdana" panose="020B0604030504040204" pitchFamily="34" charset="0"/>
                <a:cs typeface="Verdana" panose="020B0604030504040204" pitchFamily="34" charset="0"/>
              </a:rPr>
              <a:t>for </a:t>
            </a:r>
            <a:r>
              <a:rPr lang="en-US" altLang="en-US" sz="2600" i="1" u="sng" dirty="0">
                <a:latin typeface="Verdana" panose="020B0604030504040204" pitchFamily="34" charset="0"/>
                <a:ea typeface="Verdana" panose="020B0604030504040204" pitchFamily="34" charset="0"/>
                <a:cs typeface="Verdana" panose="020B0604030504040204" pitchFamily="34" charset="0"/>
              </a:rPr>
              <a:t>less</a:t>
            </a:r>
            <a:r>
              <a:rPr lang="en-US" altLang="en-US" sz="2600" u="sng" dirty="0">
                <a:latin typeface="Verdana" panose="020B0604030504040204" pitchFamily="34" charset="0"/>
                <a:ea typeface="Verdana" panose="020B0604030504040204" pitchFamily="34" charset="0"/>
                <a:cs typeface="Verdana" panose="020B0604030504040204" pitchFamily="34" charset="0"/>
              </a:rPr>
              <a:t> than 15 days</a:t>
            </a:r>
            <a:r>
              <a:rPr lang="en-US" altLang="en-US" sz="2600" dirty="0">
                <a:latin typeface="Verdana" panose="020B0604030504040204" pitchFamily="34" charset="0"/>
                <a:ea typeface="Verdana" panose="020B0604030504040204" pitchFamily="34" charset="0"/>
                <a:cs typeface="Verdana" panose="020B0604030504040204" pitchFamily="34" charset="0"/>
              </a:rPr>
              <a:t> but otherwise used as a personal residence is considered a </a:t>
            </a:r>
            <a:r>
              <a:rPr lang="en-US" altLang="en-US" sz="2600" i="1" u="sng" dirty="0">
                <a:latin typeface="Verdana" panose="020B0604030504040204" pitchFamily="34" charset="0"/>
                <a:ea typeface="Verdana" panose="020B0604030504040204" pitchFamily="34" charset="0"/>
                <a:cs typeface="Verdana" panose="020B0604030504040204" pitchFamily="34" charset="0"/>
              </a:rPr>
              <a:t>primarily personal </a:t>
            </a:r>
            <a:r>
              <a:rPr lang="en-US" altLang="en-US" sz="2600" dirty="0">
                <a:latin typeface="Verdana" panose="020B0604030504040204" pitchFamily="34" charset="0"/>
                <a:ea typeface="Verdana" panose="020B0604030504040204" pitchFamily="34" charset="0"/>
                <a:cs typeface="Verdana" panose="020B0604030504040204" pitchFamily="34" charset="0"/>
              </a:rPr>
              <a:t>property.</a:t>
            </a:r>
          </a:p>
          <a:p>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r>
              <a:rPr lang="en-US" altLang="en-US" sz="2400" dirty="0">
                <a:latin typeface="Verdana" panose="020B0604030504040204" pitchFamily="34" charset="0"/>
                <a:ea typeface="Verdana" panose="020B0604030504040204" pitchFamily="34" charset="0"/>
                <a:cs typeface="Verdana" panose="020B0604030504040204" pitchFamily="34" charset="0"/>
              </a:rPr>
              <a:t>All income derived from the short rental period does not have to be reported.  Likewise, none of the expenses are deductible except those allowed as itemized deductions on Schedule A (mortgage interest and property taxes).</a:t>
            </a:r>
          </a:p>
        </p:txBody>
      </p:sp>
      <p:sp>
        <p:nvSpPr>
          <p:cNvPr id="6" name="Text Placeholder 3">
            <a:extLst>
              <a:ext uri="{FF2B5EF4-FFF2-40B4-BE49-F238E27FC236}">
                <a16:creationId xmlns:a16="http://schemas.microsoft.com/office/drawing/2014/main" id="{7F1FA29A-9A92-469D-9CD8-8F66CE05BAA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22DC04FC-C6D1-4329-9187-9931DE080F8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1">
            <a:extLst>
              <a:ext uri="{FF2B5EF4-FFF2-40B4-BE49-F238E27FC236}">
                <a16:creationId xmlns:a16="http://schemas.microsoft.com/office/drawing/2014/main" id="{5D2E6BDC-7C15-490B-8C27-555A8FEDCD19}"/>
              </a:ext>
            </a:extLst>
          </p:cNvPr>
          <p:cNvSpPr>
            <a:spLocks noGrp="1"/>
          </p:cNvSpPr>
          <p:nvPr>
            <p:ph type="title"/>
          </p:nvPr>
        </p:nvSpPr>
        <p:spPr>
          <a:xfrm>
            <a:off x="457200" y="228600"/>
            <a:ext cx="8305800" cy="685800"/>
          </a:xfrm>
        </p:spPr>
        <p:txBody>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Primarily Rental Homes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a:xfrm>
            <a:off x="990600" y="1143000"/>
            <a:ext cx="7848600" cy="4830763"/>
          </a:xfrm>
        </p:spPr>
        <p:txBody>
          <a:bodyPr>
            <a:normAutofit/>
          </a:bodyPr>
          <a:lstStyle/>
          <a:p>
            <a:pPr eaLnBrk="1" hangingPunct="1">
              <a:lnSpc>
                <a:spcPct val="9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a:t>
            </a:r>
            <a:r>
              <a:rPr lang="en-US" altLang="en-US" sz="2400" i="1" dirty="0">
                <a:latin typeface="Verdana" panose="020B0604030504040204" pitchFamily="34" charset="0"/>
                <a:ea typeface="Verdana" panose="020B0604030504040204" pitchFamily="34" charset="0"/>
                <a:cs typeface="Verdana" panose="020B0604030504040204" pitchFamily="34" charset="0"/>
              </a:rPr>
              <a:t>EXAMPLE: Maya rented her cabin in Big Bear for $2,000 for 10 days over the holidays, and she and her family used it for the rest of the year.</a:t>
            </a:r>
          </a:p>
          <a:p>
            <a:pPr eaLnBrk="1" hangingPunct="1">
              <a:lnSpc>
                <a:spcPct val="90000"/>
              </a:lnSpc>
              <a:buClr>
                <a:schemeClr val="tx1"/>
              </a:buClr>
              <a:buFontTx/>
              <a:buNone/>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Clr>
                <a:schemeClr val="tx1"/>
              </a:buClr>
              <a:buFontTx/>
              <a:buNone/>
            </a:pPr>
            <a:r>
              <a:rPr lang="en-US" altLang="en-US" sz="2400" i="1" dirty="0">
                <a:solidFill>
                  <a:srgbClr val="0070C0"/>
                </a:solidFill>
                <a:latin typeface="Verdana" panose="020B0604030504040204" pitchFamily="34" charset="0"/>
                <a:ea typeface="Verdana" panose="020B0604030504040204" pitchFamily="34" charset="0"/>
                <a:cs typeface="Verdana" panose="020B0604030504040204" pitchFamily="34" charset="0"/>
              </a:rPr>
              <a:t>Categorized as primarily personal – rented less than 14 days.</a:t>
            </a:r>
          </a:p>
        </p:txBody>
      </p:sp>
      <p:pic>
        <p:nvPicPr>
          <p:cNvPr id="18437" name="Picture 4" descr="gatlinburg-cabin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3851275"/>
            <a:ext cx="3886200"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6302F412-0503-4E91-8502-1B6C617E5AD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1356D554-C649-4686-A687-C6F9E369F7C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itle 1">
            <a:extLst>
              <a:ext uri="{FF2B5EF4-FFF2-40B4-BE49-F238E27FC236}">
                <a16:creationId xmlns:a16="http://schemas.microsoft.com/office/drawing/2014/main" id="{6317A21E-7510-4EC8-BCC7-8CF5F24F64ED}"/>
              </a:ext>
            </a:extLst>
          </p:cNvPr>
          <p:cNvSpPr>
            <a:spLocks noGrp="1"/>
          </p:cNvSpPr>
          <p:nvPr>
            <p:ph type="title"/>
          </p:nvPr>
        </p:nvSpPr>
        <p:spPr>
          <a:xfrm>
            <a:off x="457200" y="228600"/>
            <a:ext cx="8305800" cy="685800"/>
          </a:xfrm>
        </p:spPr>
        <p:txBody>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Primarily Rental Homes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228600"/>
            <a:ext cx="8382000" cy="685800"/>
          </a:xfrm>
        </p:spPr>
        <p:txBody>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Personal/Rental Homes</a:t>
            </a:r>
          </a:p>
        </p:txBody>
      </p:sp>
      <p:sp>
        <p:nvSpPr>
          <p:cNvPr id="19459" name="Content Placeholder 2"/>
          <p:cNvSpPr>
            <a:spLocks noGrp="1"/>
          </p:cNvSpPr>
          <p:nvPr>
            <p:ph idx="1"/>
          </p:nvPr>
        </p:nvSpPr>
        <p:spPr>
          <a:xfrm>
            <a:off x="1143000" y="1295400"/>
            <a:ext cx="7239000" cy="4800600"/>
          </a:xfrm>
        </p:spPr>
        <p:txBody>
          <a:bodyPr>
            <a:normAutofit fontScale="92500" lnSpcReduction="10000"/>
          </a:bodyPr>
          <a:lstStyle/>
          <a:p>
            <a:pPr lvl="1"/>
            <a:r>
              <a:rPr lang="en-US" altLang="en-US" dirty="0">
                <a:latin typeface="Verdana" panose="020B0604030504040204" pitchFamily="34" charset="0"/>
                <a:ea typeface="Verdana" panose="020B0604030504040204" pitchFamily="34" charset="0"/>
                <a:cs typeface="Verdana" panose="020B0604030504040204" pitchFamily="34" charset="0"/>
              </a:rPr>
              <a:t>A rental property that is </a:t>
            </a:r>
            <a:r>
              <a:rPr lang="en-US" altLang="en-US" u="sng" dirty="0">
                <a:latin typeface="Verdana" panose="020B0604030504040204" pitchFamily="34" charset="0"/>
                <a:ea typeface="Verdana" panose="020B0604030504040204" pitchFamily="34" charset="0"/>
                <a:cs typeface="Verdana" panose="020B0604030504040204" pitchFamily="34" charset="0"/>
              </a:rPr>
              <a:t>used </a:t>
            </a:r>
            <a:r>
              <a:rPr lang="en-US" altLang="en-US" i="1" u="sng" dirty="0">
                <a:latin typeface="Verdana" panose="020B0604030504040204" pitchFamily="34" charset="0"/>
                <a:ea typeface="Verdana" panose="020B0604030504040204" pitchFamily="34" charset="0"/>
                <a:cs typeface="Verdana" panose="020B0604030504040204" pitchFamily="34" charset="0"/>
              </a:rPr>
              <a:t>more</a:t>
            </a:r>
            <a:r>
              <a:rPr lang="en-US" altLang="en-US" u="sng" dirty="0">
                <a:latin typeface="Verdana" panose="020B0604030504040204" pitchFamily="34" charset="0"/>
                <a:ea typeface="Verdana" panose="020B0604030504040204" pitchFamily="34" charset="0"/>
                <a:cs typeface="Verdana" panose="020B0604030504040204" pitchFamily="34" charset="0"/>
              </a:rPr>
              <a:t> than 14 days for personal purposes (or 10% of total rental days, whichever is greater), and rented for 15 days </a:t>
            </a:r>
            <a:r>
              <a:rPr lang="en-US" altLang="en-US" i="1" u="sng" dirty="0">
                <a:latin typeface="Verdana" panose="020B0604030504040204" pitchFamily="34" charset="0"/>
                <a:ea typeface="Verdana" panose="020B0604030504040204" pitchFamily="34" charset="0"/>
                <a:cs typeface="Verdana" panose="020B0604030504040204" pitchFamily="34" charset="0"/>
              </a:rPr>
              <a:t>or more</a:t>
            </a:r>
            <a:r>
              <a:rPr lang="en-US" altLang="en-US" u="sng" dirty="0">
                <a:latin typeface="Verdana" panose="020B0604030504040204" pitchFamily="34" charset="0"/>
                <a:ea typeface="Verdana" panose="020B0604030504040204" pitchFamily="34" charset="0"/>
                <a:cs typeface="Verdana" panose="020B0604030504040204" pitchFamily="34" charset="0"/>
              </a:rPr>
              <a:t>,</a:t>
            </a:r>
            <a:r>
              <a:rPr lang="en-US" altLang="en-US" dirty="0">
                <a:latin typeface="Verdana" panose="020B0604030504040204" pitchFamily="34" charset="0"/>
                <a:ea typeface="Verdana" panose="020B0604030504040204" pitchFamily="34" charset="0"/>
                <a:cs typeface="Verdana" panose="020B0604030504040204" pitchFamily="34" charset="0"/>
              </a:rPr>
              <a:t> is considered a </a:t>
            </a:r>
            <a:r>
              <a:rPr lang="en-US" altLang="en-US" i="1" u="sng" dirty="0">
                <a:latin typeface="Verdana" panose="020B0604030504040204" pitchFamily="34" charset="0"/>
                <a:ea typeface="Verdana" panose="020B0604030504040204" pitchFamily="34" charset="0"/>
                <a:cs typeface="Verdana" panose="020B0604030504040204" pitchFamily="34" charset="0"/>
              </a:rPr>
              <a:t>personal/rental</a:t>
            </a:r>
            <a:r>
              <a:rPr lang="en-US" altLang="en-US" dirty="0">
                <a:latin typeface="Verdana" panose="020B0604030504040204" pitchFamily="34" charset="0"/>
                <a:ea typeface="Verdana" panose="020B0604030504040204" pitchFamily="34" charset="0"/>
                <a:cs typeface="Verdana" panose="020B0604030504040204" pitchFamily="34" charset="0"/>
              </a:rPr>
              <a:t> property.</a:t>
            </a:r>
          </a:p>
          <a:p>
            <a:pPr lvl="1">
              <a:buFont typeface="Arial" charset="0"/>
              <a:buNone/>
            </a:pPr>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r>
              <a:rPr lang="en-US" altLang="en-US" sz="2600" dirty="0">
                <a:latin typeface="Verdana" panose="020B0604030504040204" pitchFamily="34" charset="0"/>
                <a:ea typeface="Verdana" panose="020B0604030504040204" pitchFamily="34" charset="0"/>
                <a:cs typeface="Verdana" panose="020B0604030504040204" pitchFamily="34" charset="0"/>
              </a:rPr>
              <a:t>All income and expenses are reported on Schedule E.  The expenses must be allocated between personal and rental.  However, the expenses are deductible only to the extent there is rental income available (that is, no net loss is allowed).    </a:t>
            </a:r>
          </a:p>
        </p:txBody>
      </p:sp>
      <p:sp>
        <p:nvSpPr>
          <p:cNvPr id="5" name="Text Placeholder 3">
            <a:extLst>
              <a:ext uri="{FF2B5EF4-FFF2-40B4-BE49-F238E27FC236}">
                <a16:creationId xmlns:a16="http://schemas.microsoft.com/office/drawing/2014/main" id="{60CD5220-C74D-4B97-8231-9DF9D63D247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075C5634-7D71-495D-A861-D7378B52E97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a:xfrm>
            <a:off x="762000" y="1371600"/>
            <a:ext cx="3657600" cy="4648200"/>
          </a:xfrm>
        </p:spPr>
        <p:txBody>
          <a:bodyPr>
            <a:noAutofit/>
          </a:bodyPr>
          <a:lstStyle/>
          <a:p>
            <a:pPr eaLnBrk="1" hangingPunct="1">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   EXAMPLE: </a:t>
            </a:r>
          </a:p>
          <a:p>
            <a:pPr eaLnBrk="1" hangingPunct="1">
              <a:buFontTx/>
              <a:buNone/>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	Adrianna rented her lake house for 90 days for $13,500, and she and her family used it for 50 days.</a:t>
            </a:r>
          </a:p>
          <a:p>
            <a:pPr eaLnBrk="1" hangingPunct="1">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	</a:t>
            </a:r>
            <a:r>
              <a:rPr lang="en-US" altLang="en-US" sz="2400" i="1" dirty="0">
                <a:solidFill>
                  <a:srgbClr val="0070C0"/>
                </a:solidFill>
                <a:latin typeface="Verdana" panose="020B0604030504040204" pitchFamily="34" charset="0"/>
                <a:ea typeface="Verdana" panose="020B0604030504040204" pitchFamily="34" charset="0"/>
                <a:cs typeface="Verdana" panose="020B0604030504040204" pitchFamily="34" charset="0"/>
              </a:rPr>
              <a:t>Categorized as</a:t>
            </a:r>
          </a:p>
          <a:p>
            <a:pPr eaLnBrk="1" hangingPunct="1">
              <a:buFontTx/>
              <a:buNone/>
            </a:pPr>
            <a:r>
              <a:rPr lang="en-US" altLang="en-US" sz="2400" i="1" dirty="0">
                <a:solidFill>
                  <a:srgbClr val="0070C0"/>
                </a:solidFill>
                <a:latin typeface="Verdana" panose="020B0604030504040204" pitchFamily="34" charset="0"/>
                <a:ea typeface="Verdana" panose="020B0604030504040204" pitchFamily="34" charset="0"/>
                <a:cs typeface="Verdana" panose="020B0604030504040204" pitchFamily="34" charset="0"/>
              </a:rPr>
              <a:t>	personal/rental</a:t>
            </a:r>
          </a:p>
          <a:p>
            <a:endParaRPr lang="en-US" altLang="en-US" sz="2400" dirty="0">
              <a:latin typeface="Verdana" panose="020B0604030504040204" pitchFamily="34" charset="0"/>
              <a:ea typeface="Verdana" panose="020B0604030504040204" pitchFamily="34" charset="0"/>
              <a:cs typeface="Verdana" panose="020B0604030504040204" pitchFamily="34" charset="0"/>
            </a:endParaRPr>
          </a:p>
        </p:txBody>
      </p:sp>
      <p:pic>
        <p:nvPicPr>
          <p:cNvPr id="20485" name="Picture 4" descr="lake house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600200"/>
            <a:ext cx="3324225"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7614B89A-EB9A-4D1F-A353-BF470012FE3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0E47C4CD-7C0D-4454-B530-2837C6FAE1C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itle 1">
            <a:extLst>
              <a:ext uri="{FF2B5EF4-FFF2-40B4-BE49-F238E27FC236}">
                <a16:creationId xmlns:a16="http://schemas.microsoft.com/office/drawing/2014/main" id="{DB89FF36-FF6C-4288-B498-3E20471DC200}"/>
              </a:ext>
            </a:extLst>
          </p:cNvPr>
          <p:cNvSpPr>
            <a:spLocks noGrp="1"/>
          </p:cNvSpPr>
          <p:nvPr>
            <p:ph type="title"/>
          </p:nvPr>
        </p:nvSpPr>
        <p:spPr>
          <a:xfrm>
            <a:off x="457200" y="228600"/>
            <a:ext cx="8382000" cy="685800"/>
          </a:xfrm>
        </p:spPr>
        <p:txBody>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Personal/Rental Homes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228600" y="152400"/>
            <a:ext cx="8686800" cy="762000"/>
          </a:xfrm>
        </p:spPr>
        <p:txBody>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Vacation Homes Review</a:t>
            </a:r>
          </a:p>
        </p:txBody>
      </p:sp>
      <p:sp>
        <p:nvSpPr>
          <p:cNvPr id="21508" name="Rectangle 3"/>
          <p:cNvSpPr>
            <a:spLocks noGrp="1" noChangeArrowheads="1"/>
          </p:cNvSpPr>
          <p:nvPr>
            <p:ph idx="1"/>
          </p:nvPr>
        </p:nvSpPr>
        <p:spPr>
          <a:xfrm>
            <a:off x="1219200" y="1371600"/>
            <a:ext cx="7239000" cy="3657600"/>
          </a:xfrm>
        </p:spPr>
        <p:txBody>
          <a:bodyPr>
            <a:normAutofit/>
          </a:bodyPr>
          <a:lstStyle/>
          <a:p>
            <a:pPr eaLnBrk="1" hangingPunct="1">
              <a:lnSpc>
                <a:spcPct val="9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Darren rented his house at the lake for 48 days for $9,000  and stayed there on weekends with his family for a total of 18 days.  During his stay, he worked to replace the roof for 6 days, while his family went out on the boat and fished. </a:t>
            </a:r>
          </a:p>
          <a:p>
            <a:pPr eaLnBrk="1" hangingPunct="1">
              <a:lnSpc>
                <a:spcPct val="90000"/>
              </a:lnSpc>
              <a:buClr>
                <a:schemeClr val="tx1"/>
              </a:buClr>
              <a:buFontTx/>
              <a:buNone/>
            </a:pPr>
            <a:endParaRPr lang="en-US" altLang="en-US" sz="26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How should this property be categorized?</a:t>
            </a:r>
          </a:p>
          <a:p>
            <a:pPr eaLnBrk="1" hangingPunct="1">
              <a:lnSpc>
                <a:spcPct val="9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a:t>
            </a:r>
            <a:endParaRPr lang="en-US" altLang="en-US" sz="2600" i="1"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eaLnBrk="1" hangingPunct="1">
              <a:buFontTx/>
              <a:buNone/>
            </a:pPr>
            <a:endParaRPr lang="en-US" altLang="en-US" sz="2600" i="1"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FD5D0920-7F87-4885-8162-C58603540DF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AA141821-6E69-4DCF-AC9A-81FE8E2A3BA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96252" y="304800"/>
            <a:ext cx="7848600" cy="685800"/>
          </a:xfrm>
        </p:spPr>
        <p:txBody>
          <a:bodyPr>
            <a:noAutofit/>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#1:</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Rental Property</a:t>
            </a:r>
          </a:p>
        </p:txBody>
      </p:sp>
      <p:sp>
        <p:nvSpPr>
          <p:cNvPr id="4099" name="Rectangle 3"/>
          <p:cNvSpPr>
            <a:spLocks noGrp="1" noChangeArrowheads="1"/>
          </p:cNvSpPr>
          <p:nvPr>
            <p:ph idx="1"/>
          </p:nvPr>
        </p:nvSpPr>
        <p:spPr>
          <a:xfrm>
            <a:off x="1143000" y="1676400"/>
            <a:ext cx="7315200" cy="3581400"/>
          </a:xfrm>
        </p:spPr>
        <p:txBody>
          <a:bodyPr>
            <a:normAutofit/>
          </a:bodyPr>
          <a:lstStyle/>
          <a:p>
            <a:r>
              <a:rPr lang="en-US" altLang="en-US" sz="2600" dirty="0">
                <a:latin typeface="Verdana" panose="020B0604030504040204" pitchFamily="34" charset="0"/>
                <a:ea typeface="Verdana" panose="020B0604030504040204" pitchFamily="34" charset="0"/>
                <a:cs typeface="Verdana" panose="020B0604030504040204" pitchFamily="34" charset="0"/>
              </a:rPr>
              <a:t>Income and expenses from rental property are generally reported on Schedule E.</a:t>
            </a:r>
          </a:p>
          <a:p>
            <a:endParaRPr lang="en-US" altLang="en-US" sz="2600" dirty="0">
              <a:latin typeface="Verdana" panose="020B0604030504040204" pitchFamily="34" charset="0"/>
              <a:ea typeface="Verdana" panose="020B0604030504040204" pitchFamily="34" charset="0"/>
              <a:cs typeface="Verdana" panose="020B0604030504040204" pitchFamily="34" charset="0"/>
            </a:endParaRPr>
          </a:p>
          <a:p>
            <a:r>
              <a:rPr lang="en-US" altLang="en-US" sz="2600" dirty="0">
                <a:latin typeface="Verdana" panose="020B0604030504040204" pitchFamily="34" charset="0"/>
                <a:ea typeface="Verdana" panose="020B0604030504040204" pitchFamily="34" charset="0"/>
                <a:cs typeface="Verdana" panose="020B0604030504040204" pitchFamily="34" charset="0"/>
              </a:rPr>
              <a:t>All ordinary and necessary expenses related to a rental property are deductible.  </a:t>
            </a:r>
          </a:p>
          <a:p>
            <a:endParaRPr lang="en-US" alt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0088CD1-2B52-45F9-96C6-924FEDA818A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a:xfrm>
            <a:off x="914400" y="1219200"/>
            <a:ext cx="7620000" cy="4267200"/>
          </a:xfrm>
        </p:spPr>
        <p:txBody>
          <a:bodyPr>
            <a:normAutofit fontScale="92500" lnSpcReduction="20000"/>
          </a:bodyPr>
          <a:lstStyle/>
          <a:p>
            <a:pPr algn="ctr"/>
            <a:r>
              <a:rPr lang="en-US" altLang="en-US" sz="3600" b="1" i="1" dirty="0">
                <a:solidFill>
                  <a:srgbClr val="0070C0"/>
                </a:solidFill>
                <a:latin typeface="Verdana" panose="020B0604030504040204" pitchFamily="34" charset="0"/>
                <a:ea typeface="Verdana" panose="020B0604030504040204" pitchFamily="34" charset="0"/>
                <a:cs typeface="Verdana" panose="020B0604030504040204" pitchFamily="34" charset="0"/>
              </a:rPr>
              <a:t>Categorized as primarily rental.</a:t>
            </a:r>
            <a:endParaRPr lang="en-US" altLang="en-US" dirty="0">
              <a:latin typeface="Verdana" panose="020B0604030504040204" pitchFamily="34" charset="0"/>
              <a:ea typeface="Verdana" panose="020B0604030504040204" pitchFamily="34" charset="0"/>
              <a:cs typeface="Verdana" panose="020B0604030504040204" pitchFamily="34" charset="0"/>
            </a:endParaRPr>
          </a:p>
          <a:p>
            <a:pPr marL="342900" lvl="1" indent="-342900">
              <a:buClr>
                <a:schemeClr val="folHlink"/>
              </a:buClr>
              <a:buFontTx/>
              <a:buChar char="•"/>
            </a:pPr>
            <a:r>
              <a:rPr lang="en-US" altLang="en-US" dirty="0">
                <a:latin typeface="Verdana" panose="020B0604030504040204" pitchFamily="34" charset="0"/>
                <a:ea typeface="Verdana" panose="020B0604030504040204" pitchFamily="34" charset="0"/>
                <a:cs typeface="Verdana" panose="020B0604030504040204" pitchFamily="34" charset="0"/>
              </a:rPr>
              <a:t>A rental property that is </a:t>
            </a:r>
            <a:r>
              <a:rPr lang="en-US" altLang="en-US" u="sng" dirty="0">
                <a:latin typeface="Verdana" panose="020B0604030504040204" pitchFamily="34" charset="0"/>
                <a:ea typeface="Verdana" panose="020B0604030504040204" pitchFamily="34" charset="0"/>
                <a:cs typeface="Verdana" panose="020B0604030504040204" pitchFamily="34" charset="0"/>
              </a:rPr>
              <a:t>used </a:t>
            </a:r>
            <a:r>
              <a:rPr lang="en-US" altLang="en-US" i="1" u="sng" dirty="0">
                <a:latin typeface="Verdana" panose="020B0604030504040204" pitchFamily="34" charset="0"/>
                <a:ea typeface="Verdana" panose="020B0604030504040204" pitchFamily="34" charset="0"/>
                <a:cs typeface="Verdana" panose="020B0604030504040204" pitchFamily="34" charset="0"/>
              </a:rPr>
              <a:t>no more </a:t>
            </a:r>
            <a:r>
              <a:rPr lang="en-US" altLang="en-US" u="sng" dirty="0">
                <a:latin typeface="Verdana" panose="020B0604030504040204" pitchFamily="34" charset="0"/>
                <a:ea typeface="Verdana" panose="020B0604030504040204" pitchFamily="34" charset="0"/>
                <a:cs typeface="Verdana" panose="020B0604030504040204" pitchFamily="34" charset="0"/>
              </a:rPr>
              <a:t>than 14 days for personal purposes (or 10% of total rental days, whichever is greater), </a:t>
            </a:r>
            <a:r>
              <a:rPr lang="en-US" altLang="en-US" dirty="0">
                <a:latin typeface="Verdana" panose="020B0604030504040204" pitchFamily="34" charset="0"/>
                <a:ea typeface="Verdana" panose="020B0604030504040204" pitchFamily="34" charset="0"/>
                <a:cs typeface="Verdana" panose="020B0604030504040204" pitchFamily="34" charset="0"/>
              </a:rPr>
              <a:t>is considered </a:t>
            </a:r>
            <a:r>
              <a:rPr lang="en-US" altLang="en-US" i="1" u="sng" dirty="0">
                <a:latin typeface="Verdana" panose="020B0604030504040204" pitchFamily="34" charset="0"/>
                <a:ea typeface="Verdana" panose="020B0604030504040204" pitchFamily="34" charset="0"/>
                <a:cs typeface="Verdana" panose="020B0604030504040204" pitchFamily="34" charset="0"/>
              </a:rPr>
              <a:t>primarily rental </a:t>
            </a:r>
            <a:r>
              <a:rPr lang="en-US" altLang="en-US" dirty="0">
                <a:latin typeface="Verdana" panose="020B0604030504040204" pitchFamily="34" charset="0"/>
                <a:ea typeface="Verdana" panose="020B0604030504040204" pitchFamily="34" charset="0"/>
                <a:cs typeface="Verdana" panose="020B0604030504040204" pitchFamily="34" charset="0"/>
              </a:rPr>
              <a:t>property.</a:t>
            </a:r>
          </a:p>
          <a:p>
            <a:pPr marL="342900" lvl="1" indent="-342900">
              <a:buClr>
                <a:schemeClr val="folHlink"/>
              </a:buClr>
              <a:buFont typeface="Arial" charset="0"/>
              <a:buNone/>
            </a:pPr>
            <a:endParaRPr lang="en-US" altLang="en-US" dirty="0">
              <a:latin typeface="Verdana" panose="020B0604030504040204" pitchFamily="34" charset="0"/>
              <a:ea typeface="Verdana" panose="020B0604030504040204" pitchFamily="34" charset="0"/>
              <a:cs typeface="Verdana" panose="020B0604030504040204" pitchFamily="34" charset="0"/>
            </a:endParaRPr>
          </a:p>
          <a:p>
            <a:r>
              <a:rPr lang="en-US" altLang="en-US" sz="2600" dirty="0">
                <a:latin typeface="Verdana" panose="020B0604030504040204" pitchFamily="34" charset="0"/>
                <a:ea typeface="Verdana" panose="020B0604030504040204" pitchFamily="34" charset="0"/>
                <a:cs typeface="Verdana" panose="020B0604030504040204" pitchFamily="34" charset="0"/>
              </a:rPr>
              <a:t>Darren’s personal use days is 12 days (18-6)!</a:t>
            </a:r>
          </a:p>
          <a:p>
            <a:r>
              <a:rPr lang="en-US" altLang="en-US" sz="2600" dirty="0">
                <a:latin typeface="Verdana" panose="020B0604030504040204" pitchFamily="34" charset="0"/>
                <a:ea typeface="Verdana" panose="020B0604030504040204" pitchFamily="34" charset="0"/>
                <a:cs typeface="Verdana" panose="020B0604030504040204" pitchFamily="34" charset="0"/>
              </a:rPr>
              <a:t>The days spent working on the roof does NOT count as personal days!</a:t>
            </a:r>
          </a:p>
        </p:txBody>
      </p:sp>
      <p:sp>
        <p:nvSpPr>
          <p:cNvPr id="6" name="Text Placeholder 3">
            <a:extLst>
              <a:ext uri="{FF2B5EF4-FFF2-40B4-BE49-F238E27FC236}">
                <a16:creationId xmlns:a16="http://schemas.microsoft.com/office/drawing/2014/main" id="{0D123E77-68A8-49B6-B70C-B8428324D25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62A0218C-5FA3-4234-BAE8-6CCB0158AB6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E09DF3F3-BA9E-4B02-BEB0-4EC62E2D77E5}"/>
              </a:ext>
            </a:extLst>
          </p:cNvPr>
          <p:cNvSpPr>
            <a:spLocks noGrp="1" noChangeArrowheads="1"/>
          </p:cNvSpPr>
          <p:nvPr>
            <p:ph type="title"/>
          </p:nvPr>
        </p:nvSpPr>
        <p:spPr>
          <a:xfrm>
            <a:off x="228600" y="152400"/>
            <a:ext cx="8686800" cy="762000"/>
          </a:xfrm>
        </p:spPr>
        <p:txBody>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Vacation Homes Review</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838200" y="228600"/>
            <a:ext cx="7848600" cy="838200"/>
          </a:xfrm>
        </p:spPr>
        <p:txBody>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Reporting Vacation Homes</a:t>
            </a:r>
          </a:p>
        </p:txBody>
      </p:sp>
      <p:sp>
        <p:nvSpPr>
          <p:cNvPr id="23556" name="Rectangle 3"/>
          <p:cNvSpPr>
            <a:spLocks noGrp="1" noChangeArrowheads="1"/>
          </p:cNvSpPr>
          <p:nvPr>
            <p:ph idx="1"/>
          </p:nvPr>
        </p:nvSpPr>
        <p:spPr>
          <a:xfrm>
            <a:off x="1143000" y="1143000"/>
            <a:ext cx="7467600" cy="5029200"/>
          </a:xfrm>
        </p:spPr>
        <p:txBody>
          <a:bodyPr>
            <a:normAutofit lnSpcReduction="10000"/>
          </a:bodyPr>
          <a:lstStyle/>
          <a:p>
            <a:pPr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Rental expenses must be allocated between personal and rental use.  This is true for a </a:t>
            </a:r>
            <a:r>
              <a:rPr lang="en-US" altLang="en-US" sz="2400" b="1" u="sng" dirty="0">
                <a:latin typeface="Verdana" panose="020B0604030504040204" pitchFamily="34" charset="0"/>
                <a:ea typeface="Verdana" panose="020B0604030504040204" pitchFamily="34" charset="0"/>
                <a:cs typeface="Verdana" panose="020B0604030504040204" pitchFamily="34" charset="0"/>
              </a:rPr>
              <a:t>personal/rental property or a primarily rental </a:t>
            </a:r>
            <a:r>
              <a:rPr lang="en-US" altLang="en-US" sz="2400" b="1" dirty="0">
                <a:latin typeface="Verdana" panose="020B0604030504040204" pitchFamily="34" charset="0"/>
                <a:ea typeface="Verdana" panose="020B0604030504040204" pitchFamily="34" charset="0"/>
                <a:cs typeface="Verdana" panose="020B0604030504040204" pitchFamily="34" charset="0"/>
              </a:rPr>
              <a:t>property.  </a:t>
            </a:r>
            <a:r>
              <a:rPr lang="en-US" altLang="en-US" sz="2400" dirty="0">
                <a:latin typeface="Verdana" panose="020B0604030504040204" pitchFamily="34" charset="0"/>
                <a:ea typeface="Verdana" panose="020B0604030504040204" pitchFamily="34" charset="0"/>
                <a:cs typeface="Verdana" panose="020B0604030504040204" pitchFamily="34" charset="0"/>
              </a:rPr>
              <a:t>There are two methods available:</a:t>
            </a:r>
          </a:p>
          <a:p>
            <a:pPr eaLnBrk="1" hangingPunct="1">
              <a:buFontTx/>
              <a:buNone/>
            </a:pPr>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pPr lvl="1" eaLnBrk="1" hangingPunct="1"/>
            <a:r>
              <a:rPr lang="en-US" altLang="en-US" sz="2400" i="1" u="sng" dirty="0">
                <a:latin typeface="Verdana" panose="020B0604030504040204" pitchFamily="34" charset="0"/>
                <a:ea typeface="Verdana" panose="020B0604030504040204" pitchFamily="34" charset="0"/>
                <a:cs typeface="Verdana" panose="020B0604030504040204" pitchFamily="34" charset="0"/>
              </a:rPr>
              <a:t>The IRS method</a:t>
            </a:r>
            <a:r>
              <a:rPr lang="en-US" altLang="en-US" sz="2200" dirty="0">
                <a:latin typeface="Verdana" panose="020B0604030504040204" pitchFamily="34" charset="0"/>
                <a:ea typeface="Verdana" panose="020B0604030504040204" pitchFamily="34" charset="0"/>
                <a:cs typeface="Verdana" panose="020B0604030504040204" pitchFamily="34" charset="0"/>
              </a:rPr>
              <a:t>.  Allocated based on the ratio of the number of days of rental use to the total number of days used.</a:t>
            </a:r>
          </a:p>
          <a:p>
            <a:pPr lvl="1" eaLnBrk="1" hangingPunct="1"/>
            <a:r>
              <a:rPr lang="en-US" altLang="en-US" sz="2400" i="1" u="sng" dirty="0">
                <a:latin typeface="Verdana" panose="020B0604030504040204" pitchFamily="34" charset="0"/>
                <a:ea typeface="Verdana" panose="020B0604030504040204" pitchFamily="34" charset="0"/>
                <a:cs typeface="Verdana" panose="020B0604030504040204" pitchFamily="34" charset="0"/>
              </a:rPr>
              <a:t>The Tax Court method</a:t>
            </a:r>
            <a:r>
              <a:rPr lang="en-US" altLang="en-US" sz="2400" i="1" dirty="0">
                <a:latin typeface="Verdana" panose="020B0604030504040204" pitchFamily="34" charset="0"/>
                <a:ea typeface="Verdana" panose="020B0604030504040204" pitchFamily="34" charset="0"/>
                <a:cs typeface="Verdana" panose="020B0604030504040204" pitchFamily="34" charset="0"/>
              </a:rPr>
              <a:t>.  </a:t>
            </a:r>
            <a:r>
              <a:rPr lang="en-US" altLang="en-US" sz="2200" dirty="0">
                <a:latin typeface="Verdana" panose="020B0604030504040204" pitchFamily="34" charset="0"/>
                <a:ea typeface="Verdana" panose="020B0604030504040204" pitchFamily="34" charset="0"/>
                <a:cs typeface="Verdana" panose="020B0604030504040204" pitchFamily="34" charset="0"/>
              </a:rPr>
              <a:t>Interest and taxes are allocated based on the ratio of the number of days of rental use to the number of days in the year (365 days). The remaining expenses are allocated using the IRS method. </a:t>
            </a:r>
          </a:p>
        </p:txBody>
      </p:sp>
      <p:sp>
        <p:nvSpPr>
          <p:cNvPr id="6" name="Text Placeholder 3">
            <a:extLst>
              <a:ext uri="{FF2B5EF4-FFF2-40B4-BE49-F238E27FC236}">
                <a16:creationId xmlns:a16="http://schemas.microsoft.com/office/drawing/2014/main" id="{9147EDAA-D34A-4D12-9BA9-1FF519AEFDC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38A6074D-4C1A-43BE-8CF4-667550159C7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a:xfrm>
            <a:off x="838200" y="1219200"/>
            <a:ext cx="7924800" cy="4114800"/>
          </a:xfrm>
        </p:spPr>
        <p:txBody>
          <a:bodyPr>
            <a:normAutofit fontScale="92500" lnSpcReduction="20000"/>
          </a:bodyPr>
          <a:lstStyle/>
          <a:p>
            <a:pPr>
              <a:buFontTx/>
              <a:buNone/>
            </a:pPr>
            <a:r>
              <a:rPr lang="en-US" altLang="en-US" sz="2800" b="1" dirty="0">
                <a:latin typeface="Verdana" panose="020B0604030504040204" pitchFamily="34" charset="0"/>
                <a:ea typeface="Verdana" panose="020B0604030504040204" pitchFamily="34" charset="0"/>
                <a:cs typeface="Verdana" panose="020B0604030504040204" pitchFamily="34" charset="0"/>
              </a:rPr>
              <a:t>    The IRS method vs. Tax Court method:</a:t>
            </a:r>
          </a:p>
          <a:p>
            <a:pPr lvl="1"/>
            <a:r>
              <a:rPr lang="en-US" altLang="en-US" sz="2400" dirty="0">
                <a:latin typeface="Verdana" panose="020B0604030504040204" pitchFamily="34" charset="0"/>
                <a:ea typeface="Verdana" panose="020B0604030504040204" pitchFamily="34" charset="0"/>
                <a:cs typeface="Verdana" panose="020B0604030504040204" pitchFamily="34" charset="0"/>
              </a:rPr>
              <a:t>A rental property has the following expenses: $4,300 of mortgage interest, $2,300 of property taxes, $1,000 in repairs &amp; maintenance and $2,500 in depreciation.</a:t>
            </a:r>
          </a:p>
          <a:p>
            <a:pPr lvl="1">
              <a:buFont typeface="Arial" charset="0"/>
              <a:buNone/>
            </a:pPr>
            <a:r>
              <a:rPr lang="en-US" altLang="en-US" sz="2400" dirty="0">
                <a:latin typeface="Verdana" panose="020B0604030504040204" pitchFamily="34" charset="0"/>
                <a:ea typeface="Verdana" panose="020B0604030504040204" pitchFamily="34" charset="0"/>
                <a:cs typeface="Verdana" panose="020B0604030504040204" pitchFamily="34" charset="0"/>
              </a:rPr>
              <a:t>  </a:t>
            </a:r>
          </a:p>
          <a:p>
            <a:pPr lvl="1"/>
            <a:r>
              <a:rPr lang="en-US" altLang="en-US" sz="2400" dirty="0">
                <a:latin typeface="Verdana" panose="020B0604030504040204" pitchFamily="34" charset="0"/>
                <a:ea typeface="Verdana" panose="020B0604030504040204" pitchFamily="34" charset="0"/>
                <a:cs typeface="Verdana" panose="020B0604030504040204" pitchFamily="34" charset="0"/>
              </a:rPr>
              <a:t>The rental income from the property was $6,300.</a:t>
            </a:r>
          </a:p>
          <a:p>
            <a:pPr lvl="1">
              <a:buFont typeface="Arial" charset="0"/>
              <a:buNone/>
            </a:pPr>
            <a:r>
              <a:rPr lang="en-US" altLang="en-US" sz="2400" dirty="0">
                <a:latin typeface="Verdana" panose="020B0604030504040204" pitchFamily="34" charset="0"/>
                <a:ea typeface="Verdana" panose="020B0604030504040204" pitchFamily="34" charset="0"/>
                <a:cs typeface="Verdana" panose="020B0604030504040204" pitchFamily="34" charset="0"/>
              </a:rPr>
              <a:t>	The property was used 22 days for personal use and rented for 84 days.</a:t>
            </a:r>
          </a:p>
          <a:p>
            <a:pPr lvl="1">
              <a:buFont typeface="Arial" charset="0"/>
              <a:buNone/>
            </a:pPr>
            <a:r>
              <a:rPr lang="en-US" altLang="en-US" sz="2400" dirty="0">
                <a:latin typeface="Verdana" panose="020B0604030504040204" pitchFamily="34" charset="0"/>
                <a:ea typeface="Verdana" panose="020B0604030504040204" pitchFamily="34" charset="0"/>
                <a:cs typeface="Verdana" panose="020B0604030504040204" pitchFamily="34" charset="0"/>
              </a:rPr>
              <a:t>	</a:t>
            </a:r>
          </a:p>
          <a:p>
            <a:pPr lvl="1"/>
            <a:r>
              <a:rPr lang="en-US" altLang="en-US" sz="2400" i="1" u="sng" dirty="0">
                <a:latin typeface="Verdana" panose="020B0604030504040204" pitchFamily="34" charset="0"/>
                <a:ea typeface="Verdana" panose="020B0604030504040204" pitchFamily="34" charset="0"/>
                <a:cs typeface="Verdana" panose="020B0604030504040204" pitchFamily="34" charset="0"/>
              </a:rPr>
              <a:t>THIS PROPERTY IS CONSIDERED </a:t>
            </a:r>
            <a:r>
              <a:rPr lang="en-US" altLang="en-US" sz="2400" b="1" i="1" u="sng" dirty="0">
                <a:latin typeface="Verdana" panose="020B0604030504040204" pitchFamily="34" charset="0"/>
                <a:ea typeface="Verdana" panose="020B0604030504040204" pitchFamily="34" charset="0"/>
                <a:cs typeface="Verdana" panose="020B0604030504040204" pitchFamily="34" charset="0"/>
              </a:rPr>
              <a:t>PERSONAL/RENTAL</a:t>
            </a:r>
            <a:r>
              <a:rPr lang="en-US" altLang="en-US" sz="2400" i="1" u="sng" dirty="0">
                <a:latin typeface="Verdana" panose="020B0604030504040204" pitchFamily="34" charset="0"/>
                <a:ea typeface="Verdana" panose="020B0604030504040204" pitchFamily="34" charset="0"/>
                <a:cs typeface="Verdana" panose="020B0604030504040204" pitchFamily="34" charset="0"/>
              </a:rPr>
              <a:t> PROPERTY.  All expenses must be allocated.</a:t>
            </a:r>
          </a:p>
          <a:p>
            <a:pPr lvl="1">
              <a:buFont typeface="Arial" charset="0"/>
              <a:buNone/>
            </a:pPr>
            <a:endParaRPr lang="en-US" altLang="en-US" dirty="0">
              <a:latin typeface="Verdana" panose="020B0604030504040204" pitchFamily="34" charset="0"/>
              <a:ea typeface="Verdana" panose="020B0604030504040204" pitchFamily="34" charset="0"/>
              <a:cs typeface="Verdana" panose="020B0604030504040204" pitchFamily="34" charset="0"/>
            </a:endParaRPr>
          </a:p>
          <a:p>
            <a:pPr lvl="1">
              <a:buFont typeface="Arial" charset="0"/>
              <a:buNone/>
            </a:pPr>
            <a:endParaRPr lang="en-US" alt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EC7BA5FB-C532-486D-ACB2-8BDF316C4AB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1AEE3BC7-DA4C-427B-9BA9-0F9C3BE245E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031FA621-A7A1-40DF-A597-A4B1BDE69580}"/>
              </a:ext>
            </a:extLst>
          </p:cNvPr>
          <p:cNvSpPr>
            <a:spLocks noGrp="1" noChangeArrowheads="1"/>
          </p:cNvSpPr>
          <p:nvPr>
            <p:ph type="title"/>
          </p:nvPr>
        </p:nvSpPr>
        <p:spPr>
          <a:xfrm>
            <a:off x="838200" y="228600"/>
            <a:ext cx="7848600" cy="838200"/>
          </a:xfrm>
        </p:spPr>
        <p:txBody>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Reporting Vacation Homes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a:xfrm>
            <a:off x="952500" y="1143000"/>
            <a:ext cx="7620000" cy="5334000"/>
          </a:xfrm>
        </p:spPr>
        <p:txBody>
          <a:bodyPr>
            <a:normAutofit/>
          </a:bodyPr>
          <a:lstStyle/>
          <a:p>
            <a:pPr lvl="1">
              <a:buFont typeface="Arial" charset="0"/>
              <a:buNone/>
            </a:pPr>
            <a:r>
              <a:rPr lang="en-US" altLang="en-US" sz="2000" i="1" u="sng" dirty="0">
                <a:latin typeface="Verdana" panose="020B0604030504040204" pitchFamily="34" charset="0"/>
                <a:ea typeface="Verdana" panose="020B0604030504040204" pitchFamily="34" charset="0"/>
                <a:cs typeface="Verdana" panose="020B0604030504040204" pitchFamily="34" charset="0"/>
              </a:rPr>
              <a:t>IRS method:</a:t>
            </a:r>
            <a:r>
              <a:rPr lang="en-US" altLang="en-US" sz="2000" i="1" dirty="0">
                <a:latin typeface="Verdana" panose="020B0604030504040204" pitchFamily="34" charset="0"/>
                <a:ea typeface="Verdana" panose="020B0604030504040204" pitchFamily="34" charset="0"/>
                <a:cs typeface="Verdana" panose="020B0604030504040204" pitchFamily="34" charset="0"/>
              </a:rPr>
              <a:t>  </a:t>
            </a:r>
            <a:r>
              <a:rPr lang="en-US" altLang="en-US" sz="2000" dirty="0">
                <a:latin typeface="Verdana" panose="020B0604030504040204" pitchFamily="34" charset="0"/>
                <a:ea typeface="Verdana" panose="020B0604030504040204" pitchFamily="34" charset="0"/>
                <a:cs typeface="Verdana" panose="020B0604030504040204" pitchFamily="34" charset="0"/>
              </a:rPr>
              <a:t>The ratio for allocation would be 84/106 FOR ALL EXPENSES (22+84 = 106).</a:t>
            </a:r>
          </a:p>
          <a:p>
            <a:pPr lvl="1">
              <a:buFont typeface="Arial" charset="0"/>
              <a:buNone/>
            </a:pPr>
            <a:r>
              <a:rPr lang="en-US" altLang="en-US" sz="2000" dirty="0">
                <a:latin typeface="Verdana" panose="020B0604030504040204" pitchFamily="34" charset="0"/>
                <a:ea typeface="Verdana" panose="020B0604030504040204" pitchFamily="34" charset="0"/>
                <a:cs typeface="Verdana" panose="020B0604030504040204" pitchFamily="34" charset="0"/>
              </a:rPr>
              <a:t>	Rental income				$6,300</a:t>
            </a:r>
          </a:p>
          <a:p>
            <a:pPr lvl="1">
              <a:buFont typeface="Arial" charset="0"/>
              <a:buNone/>
            </a:pPr>
            <a:r>
              <a:rPr lang="en-US" altLang="en-US" sz="2000" dirty="0">
                <a:latin typeface="Verdana" panose="020B0604030504040204" pitchFamily="34" charset="0"/>
                <a:ea typeface="Verdana" panose="020B0604030504040204" pitchFamily="34" charset="0"/>
                <a:cs typeface="Verdana" panose="020B0604030504040204" pitchFamily="34" charset="0"/>
              </a:rPr>
              <a:t>	Mort interest ($4,300x 84/106)	</a:t>
            </a:r>
            <a:r>
              <a:rPr lang="en-US" altLang="en-US" sz="2000" dirty="0">
                <a:solidFill>
                  <a:srgbClr val="FF0000"/>
                </a:solidFill>
                <a:latin typeface="Verdana" panose="020B0604030504040204" pitchFamily="34" charset="0"/>
                <a:ea typeface="Verdana" panose="020B0604030504040204" pitchFamily="34" charset="0"/>
                <a:cs typeface="Verdana" panose="020B0604030504040204" pitchFamily="34" charset="0"/>
              </a:rPr>
              <a:t>$3,408</a:t>
            </a:r>
          </a:p>
          <a:p>
            <a:pPr lvl="1">
              <a:buFont typeface="Arial" charset="0"/>
              <a:buNone/>
            </a:pPr>
            <a:r>
              <a:rPr lang="en-US" altLang="en-US" sz="2000" dirty="0">
                <a:latin typeface="Verdana" panose="020B0604030504040204" pitchFamily="34" charset="0"/>
                <a:ea typeface="Verdana" panose="020B0604030504040204" pitchFamily="34" charset="0"/>
                <a:cs typeface="Verdana" panose="020B0604030504040204" pitchFamily="34" charset="0"/>
              </a:rPr>
              <a:t>	Prop taxes($2,300x 84/106)		</a:t>
            </a:r>
            <a:r>
              <a:rPr lang="en-US" altLang="en-US" sz="2000" dirty="0">
                <a:solidFill>
                  <a:srgbClr val="FF0000"/>
                </a:solidFill>
                <a:latin typeface="Verdana" panose="020B0604030504040204" pitchFamily="34" charset="0"/>
                <a:ea typeface="Verdana" panose="020B0604030504040204" pitchFamily="34" charset="0"/>
                <a:cs typeface="Verdana" panose="020B0604030504040204" pitchFamily="34" charset="0"/>
              </a:rPr>
              <a:t>$1,823</a:t>
            </a:r>
          </a:p>
          <a:p>
            <a:pPr lvl="1"/>
            <a:r>
              <a:rPr lang="en-US" altLang="en-US" sz="2000" dirty="0">
                <a:latin typeface="Verdana" panose="020B0604030504040204" pitchFamily="34" charset="0"/>
                <a:ea typeface="Verdana" panose="020B0604030504040204" pitchFamily="34" charset="0"/>
                <a:cs typeface="Verdana" panose="020B0604030504040204" pitchFamily="34" charset="0"/>
              </a:rPr>
              <a:t>R &amp; M ($1,000x 84/106) 		</a:t>
            </a:r>
            <a:r>
              <a:rPr lang="en-US" altLang="en-US" sz="2000" dirty="0">
                <a:solidFill>
                  <a:srgbClr val="FF0000"/>
                </a:solidFill>
                <a:latin typeface="Verdana" panose="020B0604030504040204" pitchFamily="34" charset="0"/>
                <a:ea typeface="Verdana" panose="020B0604030504040204" pitchFamily="34" charset="0"/>
                <a:cs typeface="Verdana" panose="020B0604030504040204" pitchFamily="34" charset="0"/>
              </a:rPr>
              <a:t>$   792</a:t>
            </a:r>
          </a:p>
          <a:p>
            <a:pPr lvl="1"/>
            <a:r>
              <a:rPr lang="en-US" altLang="en-US" sz="2000" u="sng" dirty="0">
                <a:latin typeface="Verdana" panose="020B0604030504040204" pitchFamily="34" charset="0"/>
                <a:ea typeface="Verdana" panose="020B0604030504040204" pitchFamily="34" charset="0"/>
                <a:cs typeface="Verdana" panose="020B0604030504040204" pitchFamily="34" charset="0"/>
              </a:rPr>
              <a:t>Depreciation ($2,500x 84/106) 	</a:t>
            </a:r>
            <a:r>
              <a:rPr lang="en-US" altLang="en-US" sz="2000" u="sng" dirty="0">
                <a:solidFill>
                  <a:srgbClr val="FF0000"/>
                </a:solidFill>
                <a:latin typeface="Verdana" panose="020B0604030504040204" pitchFamily="34" charset="0"/>
                <a:ea typeface="Verdana" panose="020B0604030504040204" pitchFamily="34" charset="0"/>
                <a:cs typeface="Verdana" panose="020B0604030504040204" pitchFamily="34" charset="0"/>
              </a:rPr>
              <a:t>$1,704</a:t>
            </a:r>
          </a:p>
          <a:p>
            <a:pPr lvl="1"/>
            <a:r>
              <a:rPr lang="en-US" altLang="en-US" sz="2000" u="sng" dirty="0">
                <a:latin typeface="Verdana" panose="020B0604030504040204" pitchFamily="34" charset="0"/>
                <a:ea typeface="Verdana" panose="020B0604030504040204" pitchFamily="34" charset="0"/>
                <a:cs typeface="Verdana" panose="020B0604030504040204" pitchFamily="34" charset="0"/>
              </a:rPr>
              <a:t>Net income (loss)			($       0) </a:t>
            </a:r>
          </a:p>
          <a:p>
            <a:pPr lvl="1"/>
            <a:r>
              <a:rPr lang="en-US" altLang="en-US" sz="2000" i="1" u="sng" dirty="0">
                <a:solidFill>
                  <a:srgbClr val="0070C0"/>
                </a:solidFill>
                <a:latin typeface="Verdana" panose="020B0604030504040204" pitchFamily="34" charset="0"/>
                <a:ea typeface="Verdana" panose="020B0604030504040204" pitchFamily="34" charset="0"/>
                <a:cs typeface="Verdana" panose="020B0604030504040204" pitchFamily="34" charset="0"/>
              </a:rPr>
              <a:t>Depreciation is actually $1,981 but it is limited to available income since this is a personal/rental property; the amount you report on Schedule E would be $0.  REMEMBER: you cannot have a net loss on personal/rental homes!  </a:t>
            </a:r>
          </a:p>
        </p:txBody>
      </p:sp>
      <p:sp>
        <p:nvSpPr>
          <p:cNvPr id="6" name="Text Placeholder 3">
            <a:extLst>
              <a:ext uri="{FF2B5EF4-FFF2-40B4-BE49-F238E27FC236}">
                <a16:creationId xmlns:a16="http://schemas.microsoft.com/office/drawing/2014/main" id="{4C346C5B-0327-40F5-8B4D-C5764106AB0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689FB0B6-7F55-4D69-AEA7-063B217EE29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A5F7FA6A-FC8F-4B70-9866-3966B9DED90B}"/>
              </a:ext>
            </a:extLst>
          </p:cNvPr>
          <p:cNvSpPr>
            <a:spLocks noGrp="1" noChangeArrowheads="1"/>
          </p:cNvSpPr>
          <p:nvPr>
            <p:ph type="title"/>
          </p:nvPr>
        </p:nvSpPr>
        <p:spPr>
          <a:xfrm>
            <a:off x="838200" y="228600"/>
            <a:ext cx="7848600" cy="838200"/>
          </a:xfrm>
        </p:spPr>
        <p:txBody>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Reporting Vacation Homes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a:xfrm>
            <a:off x="762000" y="1215044"/>
            <a:ext cx="8001000" cy="5241503"/>
          </a:xfrm>
        </p:spPr>
        <p:txBody>
          <a:bodyPr>
            <a:normAutofit/>
          </a:bodyPr>
          <a:lstStyle/>
          <a:p>
            <a:r>
              <a:rPr lang="en-US" altLang="en-US" sz="2000" i="1" u="sng" dirty="0">
                <a:latin typeface="Verdana" panose="020B0604030504040204" pitchFamily="34" charset="0"/>
                <a:ea typeface="Verdana" panose="020B0604030504040204" pitchFamily="34" charset="0"/>
                <a:cs typeface="Verdana" panose="020B0604030504040204" pitchFamily="34" charset="0"/>
              </a:rPr>
              <a:t>Tax Court method: </a:t>
            </a:r>
            <a:r>
              <a:rPr lang="en-US" altLang="en-US" sz="2000" dirty="0">
                <a:latin typeface="Verdana" panose="020B0604030504040204" pitchFamily="34" charset="0"/>
                <a:ea typeface="Verdana" panose="020B0604030504040204" pitchFamily="34" charset="0"/>
                <a:cs typeface="Verdana" panose="020B0604030504040204" pitchFamily="34" charset="0"/>
              </a:rPr>
              <a:t>The ratio for allocation would be </a:t>
            </a:r>
            <a:r>
              <a:rPr lang="en-US" altLang="en-US" sz="2000" b="1" dirty="0">
                <a:latin typeface="Verdana" panose="020B0604030504040204" pitchFamily="34" charset="0"/>
                <a:ea typeface="Verdana" panose="020B0604030504040204" pitchFamily="34" charset="0"/>
                <a:cs typeface="Verdana" panose="020B0604030504040204" pitchFamily="34" charset="0"/>
              </a:rPr>
              <a:t>84/365</a:t>
            </a:r>
            <a:r>
              <a:rPr lang="en-US" altLang="en-US" sz="2000" dirty="0">
                <a:latin typeface="Verdana" panose="020B0604030504040204" pitchFamily="34" charset="0"/>
                <a:ea typeface="Verdana" panose="020B0604030504040204" pitchFamily="34" charset="0"/>
                <a:cs typeface="Verdana" panose="020B0604030504040204" pitchFamily="34" charset="0"/>
              </a:rPr>
              <a:t> for interest and taxes AND </a:t>
            </a:r>
            <a:r>
              <a:rPr lang="en-US" altLang="en-US" sz="2000" b="1" dirty="0">
                <a:latin typeface="Verdana" panose="020B0604030504040204" pitchFamily="34" charset="0"/>
                <a:ea typeface="Verdana" panose="020B0604030504040204" pitchFamily="34" charset="0"/>
                <a:cs typeface="Verdana" panose="020B0604030504040204" pitchFamily="34" charset="0"/>
              </a:rPr>
              <a:t>84/106</a:t>
            </a:r>
            <a:r>
              <a:rPr lang="en-US" altLang="en-US" sz="2000" dirty="0">
                <a:latin typeface="Verdana" panose="020B0604030504040204" pitchFamily="34" charset="0"/>
                <a:ea typeface="Verdana" panose="020B0604030504040204" pitchFamily="34" charset="0"/>
                <a:cs typeface="Verdana" panose="020B0604030504040204" pitchFamily="34" charset="0"/>
              </a:rPr>
              <a:t> FOR ALL OTHER EXPENSES.  Tax Court allows 365 days for interest &amp; taxes only – usually a higher overall deduction.</a:t>
            </a:r>
          </a:p>
          <a:p>
            <a:pPr lvl="1">
              <a:buFont typeface="Arial" charset="0"/>
              <a:buNone/>
            </a:pPr>
            <a:r>
              <a:rPr lang="en-US" altLang="en-US" sz="2000" dirty="0">
                <a:latin typeface="Verdana" panose="020B0604030504040204" pitchFamily="34" charset="0"/>
                <a:ea typeface="Verdana" panose="020B0604030504040204" pitchFamily="34" charset="0"/>
                <a:cs typeface="Verdana" panose="020B0604030504040204" pitchFamily="34" charset="0"/>
              </a:rPr>
              <a:t>	Rental income				$6,300</a:t>
            </a:r>
          </a:p>
          <a:p>
            <a:pPr lvl="1">
              <a:buFont typeface="Arial" charset="0"/>
              <a:buNone/>
            </a:pPr>
            <a:r>
              <a:rPr lang="en-US" altLang="en-US" sz="2000" dirty="0">
                <a:latin typeface="Verdana" panose="020B0604030504040204" pitchFamily="34" charset="0"/>
                <a:ea typeface="Verdana" panose="020B0604030504040204" pitchFamily="34" charset="0"/>
                <a:cs typeface="Verdana" panose="020B0604030504040204" pitchFamily="34" charset="0"/>
              </a:rPr>
              <a:t>	Mort interest ($4,300x 84/365)	</a:t>
            </a:r>
            <a:r>
              <a:rPr lang="en-US" altLang="en-US" sz="2000" dirty="0">
                <a:solidFill>
                  <a:srgbClr val="FF0000"/>
                </a:solidFill>
                <a:latin typeface="Verdana" panose="020B0604030504040204" pitchFamily="34" charset="0"/>
                <a:ea typeface="Verdana" panose="020B0604030504040204" pitchFamily="34" charset="0"/>
                <a:cs typeface="Verdana" panose="020B0604030504040204" pitchFamily="34" charset="0"/>
              </a:rPr>
              <a:t>$   990</a:t>
            </a:r>
          </a:p>
          <a:p>
            <a:pPr lvl="1">
              <a:buFont typeface="Arial" charset="0"/>
              <a:buNone/>
            </a:pPr>
            <a:r>
              <a:rPr lang="en-US" altLang="en-US" sz="2000" dirty="0">
                <a:latin typeface="Verdana" panose="020B0604030504040204" pitchFamily="34" charset="0"/>
                <a:ea typeface="Verdana" panose="020B0604030504040204" pitchFamily="34" charset="0"/>
                <a:cs typeface="Verdana" panose="020B0604030504040204" pitchFamily="34" charset="0"/>
              </a:rPr>
              <a:t>	Prop taxes($2,300x 84/365)		</a:t>
            </a:r>
            <a:r>
              <a:rPr lang="en-US" altLang="en-US" sz="2000" dirty="0">
                <a:solidFill>
                  <a:srgbClr val="FF0000"/>
                </a:solidFill>
                <a:latin typeface="Verdana" panose="020B0604030504040204" pitchFamily="34" charset="0"/>
                <a:ea typeface="Verdana" panose="020B0604030504040204" pitchFamily="34" charset="0"/>
                <a:cs typeface="Verdana" panose="020B0604030504040204" pitchFamily="34" charset="0"/>
              </a:rPr>
              <a:t>$   529</a:t>
            </a:r>
          </a:p>
          <a:p>
            <a:pPr lvl="1"/>
            <a:r>
              <a:rPr lang="en-US" altLang="en-US" sz="2000" dirty="0">
                <a:latin typeface="Verdana" panose="020B0604030504040204" pitchFamily="34" charset="0"/>
                <a:ea typeface="Verdana" panose="020B0604030504040204" pitchFamily="34" charset="0"/>
                <a:cs typeface="Verdana" panose="020B0604030504040204" pitchFamily="34" charset="0"/>
              </a:rPr>
              <a:t>R &amp; M ($1,000x 84/106) 		</a:t>
            </a:r>
            <a:r>
              <a:rPr lang="en-US" altLang="en-US" sz="2000" dirty="0">
                <a:solidFill>
                  <a:srgbClr val="FF0000"/>
                </a:solidFill>
                <a:latin typeface="Verdana" panose="020B0604030504040204" pitchFamily="34" charset="0"/>
                <a:ea typeface="Verdana" panose="020B0604030504040204" pitchFamily="34" charset="0"/>
                <a:cs typeface="Verdana" panose="020B0604030504040204" pitchFamily="34" charset="0"/>
              </a:rPr>
              <a:t>$   792</a:t>
            </a:r>
          </a:p>
          <a:p>
            <a:pPr lvl="1"/>
            <a:r>
              <a:rPr lang="en-US" altLang="en-US" sz="2000" u="sng" dirty="0">
                <a:latin typeface="Verdana" panose="020B0604030504040204" pitchFamily="34" charset="0"/>
                <a:ea typeface="Verdana" panose="020B0604030504040204" pitchFamily="34" charset="0"/>
                <a:cs typeface="Verdana" panose="020B0604030504040204" pitchFamily="34" charset="0"/>
              </a:rPr>
              <a:t>Depreciation ($2,500x 84/106) 	</a:t>
            </a:r>
            <a:r>
              <a:rPr lang="en-US" altLang="en-US" sz="2000" u="sng" dirty="0">
                <a:solidFill>
                  <a:srgbClr val="FF0000"/>
                </a:solidFill>
                <a:latin typeface="Verdana" panose="020B0604030504040204" pitchFamily="34" charset="0"/>
                <a:ea typeface="Verdana" panose="020B0604030504040204" pitchFamily="34" charset="0"/>
                <a:cs typeface="Verdana" panose="020B0604030504040204" pitchFamily="34" charset="0"/>
              </a:rPr>
              <a:t>$1,981</a:t>
            </a:r>
          </a:p>
          <a:p>
            <a:pPr lvl="1"/>
            <a:r>
              <a:rPr lang="en-US" altLang="en-US" sz="2000" u="sng" dirty="0">
                <a:latin typeface="Verdana" panose="020B0604030504040204" pitchFamily="34" charset="0"/>
                <a:ea typeface="Verdana" panose="020B0604030504040204" pitchFamily="34" charset="0"/>
                <a:cs typeface="Verdana" panose="020B0604030504040204" pitchFamily="34" charset="0"/>
              </a:rPr>
              <a:t>Net income 				$2,008</a:t>
            </a:r>
          </a:p>
          <a:p>
            <a:pPr lvl="1">
              <a:buFont typeface="Arial" charset="0"/>
              <a:buNone/>
            </a:pPr>
            <a:r>
              <a:rPr lang="en-US" altLang="en-US" sz="2000" dirty="0">
                <a:solidFill>
                  <a:srgbClr val="0070C0"/>
                </a:solidFill>
                <a:latin typeface="Verdana" panose="020B0604030504040204" pitchFamily="34" charset="0"/>
                <a:ea typeface="Verdana" panose="020B0604030504040204" pitchFamily="34" charset="0"/>
                <a:cs typeface="Verdana" panose="020B0604030504040204" pitchFamily="34" charset="0"/>
              </a:rPr>
              <a:t>   </a:t>
            </a:r>
            <a:r>
              <a:rPr lang="en-US" altLang="en-US" sz="2000" i="1" u="sng" dirty="0">
                <a:solidFill>
                  <a:srgbClr val="0070C0"/>
                </a:solidFill>
                <a:latin typeface="Verdana" panose="020B0604030504040204" pitchFamily="34" charset="0"/>
                <a:ea typeface="Verdana" panose="020B0604030504040204" pitchFamily="34" charset="0"/>
                <a:cs typeface="Verdana" panose="020B0604030504040204" pitchFamily="34" charset="0"/>
              </a:rPr>
              <a:t>These amounts would be reported on Schedule E. The amounts NOT deducted above for interest and taxes will still be deductible in Schedule A.</a:t>
            </a:r>
          </a:p>
          <a:p>
            <a:endParaRPr lang="en-US" alt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A52BDF11-51BF-4494-84D0-8CCDCE93131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A88951CC-718F-436C-B482-8838A994C42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B2529626-BB35-457B-AD76-A0D8862A6920}"/>
              </a:ext>
            </a:extLst>
          </p:cNvPr>
          <p:cNvSpPr>
            <a:spLocks noGrp="1" noChangeArrowheads="1"/>
          </p:cNvSpPr>
          <p:nvPr>
            <p:ph type="title"/>
          </p:nvPr>
        </p:nvSpPr>
        <p:spPr>
          <a:xfrm>
            <a:off x="838200" y="228600"/>
            <a:ext cx="7848600" cy="838200"/>
          </a:xfrm>
        </p:spPr>
        <p:txBody>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Reporting Vacation Homes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a:xfrm>
            <a:off x="990600" y="1447800"/>
            <a:ext cx="7543800" cy="4953000"/>
          </a:xfrm>
        </p:spPr>
        <p:txBody>
          <a:bodyPr>
            <a:noAutofit/>
          </a:bodyPr>
          <a:lstStyle/>
          <a:p>
            <a:pPr eaLnBrk="1" hangingPunct="1">
              <a:lnSpc>
                <a:spcPct val="8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Jane &amp; Richard own a vacation home.  During the year they rented the home for </a:t>
            </a:r>
            <a:r>
              <a:rPr lang="en-US" altLang="en-US" sz="2600" b="1" i="1" dirty="0">
                <a:latin typeface="Verdana" panose="020B0604030504040204" pitchFamily="34" charset="0"/>
                <a:ea typeface="Verdana" panose="020B0604030504040204" pitchFamily="34" charset="0"/>
                <a:cs typeface="Verdana" panose="020B0604030504040204" pitchFamily="34" charset="0"/>
              </a:rPr>
              <a:t>75 days </a:t>
            </a:r>
            <a:r>
              <a:rPr lang="en-US" altLang="en-US" sz="2600" i="1" dirty="0">
                <a:latin typeface="Verdana" panose="020B0604030504040204" pitchFamily="34" charset="0"/>
                <a:ea typeface="Verdana" panose="020B0604030504040204" pitchFamily="34" charset="0"/>
                <a:cs typeface="Verdana" panose="020B0604030504040204" pitchFamily="34" charset="0"/>
              </a:rPr>
              <a:t>and used it for personal use for </a:t>
            </a:r>
            <a:r>
              <a:rPr lang="en-US" altLang="en-US" sz="2600" b="1" i="1" dirty="0">
                <a:latin typeface="Verdana" panose="020B0604030504040204" pitchFamily="34" charset="0"/>
                <a:ea typeface="Verdana" panose="020B0604030504040204" pitchFamily="34" charset="0"/>
                <a:cs typeface="Verdana" panose="020B0604030504040204" pitchFamily="34" charset="0"/>
              </a:rPr>
              <a:t>30 days</a:t>
            </a:r>
            <a:r>
              <a:rPr lang="en-US" altLang="en-US" sz="2600" i="1" dirty="0">
                <a:latin typeface="Verdana" panose="020B0604030504040204" pitchFamily="34" charset="0"/>
                <a:ea typeface="Verdana" panose="020B0604030504040204" pitchFamily="34" charset="0"/>
                <a:cs typeface="Verdana" panose="020B0604030504040204" pitchFamily="34" charset="0"/>
              </a:rPr>
              <a:t>.  The following are income and expenses related to the property:</a:t>
            </a:r>
          </a:p>
          <a:p>
            <a:pPr eaLnBrk="1" hangingPunct="1">
              <a:lnSpc>
                <a:spcPct val="8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a:t>
            </a:r>
          </a:p>
          <a:p>
            <a:pPr eaLnBrk="1" hangingPunct="1">
              <a:lnSpc>
                <a:spcPct val="8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Rental income			$15,000</a:t>
            </a:r>
          </a:p>
          <a:p>
            <a:pPr eaLnBrk="1" hangingPunct="1">
              <a:lnSpc>
                <a:spcPct val="8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Mortgage interest		    6,000</a:t>
            </a:r>
          </a:p>
          <a:p>
            <a:pPr eaLnBrk="1" hangingPunct="1">
              <a:lnSpc>
                <a:spcPct val="8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Property Taxes		    	    1,400</a:t>
            </a:r>
          </a:p>
          <a:p>
            <a:pPr eaLnBrk="1" hangingPunct="1">
              <a:lnSpc>
                <a:spcPct val="8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Insurance			    1,000</a:t>
            </a:r>
          </a:p>
          <a:p>
            <a:pPr eaLnBrk="1" hangingPunct="1">
              <a:lnSpc>
                <a:spcPct val="8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Repairs &amp; maintenance	       800</a:t>
            </a:r>
          </a:p>
          <a:p>
            <a:pPr eaLnBrk="1" hangingPunct="1">
              <a:lnSpc>
                <a:spcPct val="80000"/>
              </a:lnSpc>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Depreciation			    2,000</a:t>
            </a:r>
          </a:p>
        </p:txBody>
      </p:sp>
      <p:sp>
        <p:nvSpPr>
          <p:cNvPr id="6" name="Text Placeholder 3">
            <a:extLst>
              <a:ext uri="{FF2B5EF4-FFF2-40B4-BE49-F238E27FC236}">
                <a16:creationId xmlns:a16="http://schemas.microsoft.com/office/drawing/2014/main" id="{B10EEF41-1164-4753-BA84-2A57A6CF040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B30C48FD-9BAD-46D2-8353-99235A83BA1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D956C895-0906-47E4-95DC-EEFCD3F3B6F6}"/>
              </a:ext>
            </a:extLst>
          </p:cNvPr>
          <p:cNvSpPr>
            <a:spLocks noGrp="1" noChangeArrowheads="1"/>
          </p:cNvSpPr>
          <p:nvPr>
            <p:ph type="title"/>
          </p:nvPr>
        </p:nvSpPr>
        <p:spPr>
          <a:xfrm>
            <a:off x="114300" y="364703"/>
            <a:ext cx="9012504" cy="8382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Reporting Vacation Homes Review</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a:xfrm>
            <a:off x="1066800" y="1447800"/>
            <a:ext cx="7467600" cy="4876800"/>
          </a:xfrm>
        </p:spPr>
        <p:txBody>
          <a:bodyPr>
            <a:normAutofit/>
          </a:bodyPr>
          <a:lstStyle/>
          <a:p>
            <a:pPr eaLnBrk="1" hangingPunct="1">
              <a:buClr>
                <a:schemeClr val="tx1"/>
              </a:buClr>
              <a:buFontTx/>
              <a:buNone/>
            </a:pPr>
            <a:r>
              <a:rPr lang="en-US" altLang="en-US" sz="2600" i="1" dirty="0">
                <a:latin typeface="Verdana" panose="020B0604030504040204" pitchFamily="34" charset="0"/>
                <a:ea typeface="Verdana" panose="020B0604030504040204" pitchFamily="34" charset="0"/>
                <a:cs typeface="Verdana" panose="020B0604030504040204" pitchFamily="34" charset="0"/>
              </a:rPr>
              <a:t>	</a:t>
            </a:r>
            <a:r>
              <a:rPr lang="en-US" altLang="en-US" sz="2400" i="1" dirty="0">
                <a:latin typeface="Verdana" panose="020B0604030504040204" pitchFamily="34" charset="0"/>
                <a:ea typeface="Verdana" panose="020B0604030504040204" pitchFamily="34" charset="0"/>
                <a:cs typeface="Verdana" panose="020B0604030504040204" pitchFamily="34" charset="0"/>
              </a:rPr>
              <a:t>Which of the three categories of vacation rental property would apply to this property and why?</a:t>
            </a:r>
          </a:p>
          <a:p>
            <a:pPr eaLnBrk="1" hangingPunct="1">
              <a:buClr>
                <a:schemeClr val="tx1"/>
              </a:buClr>
              <a:buFontTx/>
              <a:buNone/>
            </a:pPr>
            <a:endParaRPr lang="en-US" altLang="en-US" sz="2600" i="1" dirty="0">
              <a:latin typeface="Verdana" panose="020B0604030504040204" pitchFamily="34" charset="0"/>
              <a:ea typeface="Verdana" panose="020B0604030504040204" pitchFamily="34" charset="0"/>
              <a:cs typeface="Verdana" panose="020B0604030504040204" pitchFamily="34" charset="0"/>
            </a:endParaRP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Answer:</a:t>
            </a:r>
          </a:p>
          <a:p>
            <a:r>
              <a:rPr lang="en-US" altLang="en-US" sz="2400" b="1" i="1" dirty="0">
                <a:latin typeface="Verdana" panose="020B0604030504040204" pitchFamily="34" charset="0"/>
                <a:ea typeface="Verdana" panose="020B0604030504040204" pitchFamily="34" charset="0"/>
                <a:cs typeface="Verdana" panose="020B0604030504040204" pitchFamily="34" charset="0"/>
              </a:rPr>
              <a:t>Jane &amp; Richard’s home is categorized as </a:t>
            </a:r>
            <a:r>
              <a:rPr lang="en-US" altLang="en-US" sz="2400" b="1" i="1" u="sng" dirty="0">
                <a:latin typeface="Verdana" panose="020B0604030504040204" pitchFamily="34" charset="0"/>
                <a:ea typeface="Verdana" panose="020B0604030504040204" pitchFamily="34" charset="0"/>
                <a:cs typeface="Verdana" panose="020B0604030504040204" pitchFamily="34" charset="0"/>
              </a:rPr>
              <a:t>personal/rental</a:t>
            </a:r>
            <a:r>
              <a:rPr lang="en-US" altLang="en-US" sz="2400" b="1" i="1" dirty="0">
                <a:latin typeface="Verdana" panose="020B0604030504040204" pitchFamily="34" charset="0"/>
                <a:ea typeface="Verdana" panose="020B0604030504040204" pitchFamily="34" charset="0"/>
                <a:cs typeface="Verdana" panose="020B0604030504040204" pitchFamily="34" charset="0"/>
              </a:rPr>
              <a:t>; </a:t>
            </a:r>
          </a:p>
          <a:p>
            <a:endParaRPr lang="en-US" altLang="en-US" sz="2400" b="1" i="1" dirty="0">
              <a:latin typeface="Verdana" panose="020B0604030504040204" pitchFamily="34" charset="0"/>
              <a:ea typeface="Verdana" panose="020B0604030504040204" pitchFamily="34" charset="0"/>
              <a:cs typeface="Verdana" panose="020B0604030504040204" pitchFamily="34" charset="0"/>
            </a:endParaRPr>
          </a:p>
          <a:p>
            <a:r>
              <a:rPr lang="en-US" altLang="en-US" sz="2400" b="1" i="1" dirty="0">
                <a:latin typeface="Verdana" panose="020B0604030504040204" pitchFamily="34" charset="0"/>
                <a:ea typeface="Verdana" panose="020B0604030504040204" pitchFamily="34" charset="0"/>
                <a:cs typeface="Verdana" panose="020B0604030504040204" pitchFamily="34" charset="0"/>
              </a:rPr>
              <a:t>It was rented for 15 days or more and used for personal use for  greater than 14 days.</a:t>
            </a:r>
          </a:p>
          <a:p>
            <a:pPr eaLnBrk="1" hangingPunct="1">
              <a:buClr>
                <a:schemeClr val="tx1"/>
              </a:buClr>
              <a:buFontTx/>
              <a:buNone/>
            </a:pPr>
            <a:endParaRPr lang="en-US" altLang="en-US" sz="2600" i="1"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1267FEDD-E528-4218-8E4B-698B8FB83FB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4FDA22B2-890F-4013-8106-2F802252538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A5019B9E-9BFD-439D-B69A-B406C2062280}"/>
              </a:ext>
            </a:extLst>
          </p:cNvPr>
          <p:cNvSpPr>
            <a:spLocks noGrp="1" noChangeArrowheads="1"/>
          </p:cNvSpPr>
          <p:nvPr>
            <p:ph type="title"/>
          </p:nvPr>
        </p:nvSpPr>
        <p:spPr>
          <a:xfrm>
            <a:off x="114300" y="364703"/>
            <a:ext cx="9012504" cy="8382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Reporting Vacation Homes Review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6">
                                            <p:txEl>
                                              <p:pRg st="2" end="2"/>
                                            </p:txEl>
                                          </p:spTgt>
                                        </p:tgtEl>
                                        <p:attrNameLst>
                                          <p:attrName>style.visibility</p:attrName>
                                        </p:attrNameLst>
                                      </p:cBhvr>
                                      <p:to>
                                        <p:strVal val="visible"/>
                                      </p:to>
                                    </p:set>
                                    <p:animEffect transition="in" filter="fade">
                                      <p:cBhvr>
                                        <p:cTn id="7" dur="500"/>
                                        <p:tgtEl>
                                          <p:spTgt spid="2867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8676">
                                            <p:txEl>
                                              <p:pRg st="3" end="3"/>
                                            </p:txEl>
                                          </p:spTgt>
                                        </p:tgtEl>
                                        <p:attrNameLst>
                                          <p:attrName>style.visibility</p:attrName>
                                        </p:attrNameLst>
                                      </p:cBhvr>
                                      <p:to>
                                        <p:strVal val="visible"/>
                                      </p:to>
                                    </p:set>
                                    <p:animEffect transition="in" filter="fade">
                                      <p:cBhvr>
                                        <p:cTn id="10" dur="500"/>
                                        <p:tgtEl>
                                          <p:spTgt spid="28676">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676">
                                            <p:txEl>
                                              <p:pRg st="5" end="5"/>
                                            </p:txEl>
                                          </p:spTgt>
                                        </p:tgtEl>
                                        <p:attrNameLst>
                                          <p:attrName>style.visibility</p:attrName>
                                        </p:attrNameLst>
                                      </p:cBhvr>
                                      <p:to>
                                        <p:strVal val="visible"/>
                                      </p:to>
                                    </p:set>
                                    <p:animEffect transition="in" filter="fade">
                                      <p:cBhvr>
                                        <p:cTn id="15" dur="500"/>
                                        <p:tgtEl>
                                          <p:spTgt spid="2867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p:cNvSpPr>
            <a:spLocks noGrp="1"/>
          </p:cNvSpPr>
          <p:nvPr>
            <p:ph idx="1"/>
          </p:nvPr>
        </p:nvSpPr>
        <p:spPr>
          <a:xfrm>
            <a:off x="848652" y="1559494"/>
            <a:ext cx="7543800" cy="3505200"/>
          </a:xfrm>
        </p:spPr>
        <p:txBody>
          <a:bodyPr>
            <a:noAutofit/>
          </a:bodyPr>
          <a:lstStyle/>
          <a:p>
            <a:pPr eaLnBrk="1" hangingPunct="1">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   Using the IRS method, how much of the expenses can be allocated to Jane &amp; Richard’s rental property? </a:t>
            </a:r>
          </a:p>
          <a:p>
            <a:pPr eaLnBrk="1" hangingPunct="1">
              <a:buClr>
                <a:schemeClr val="tx1"/>
              </a:buClr>
              <a:buFontTx/>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Answer:</a:t>
            </a:r>
          </a:p>
          <a:p>
            <a:r>
              <a:rPr lang="en-US" altLang="en-US" sz="2200" b="1" i="1" dirty="0">
                <a:latin typeface="Verdana" panose="020B0604030504040204" pitchFamily="34" charset="0"/>
                <a:ea typeface="Verdana" panose="020B0604030504040204" pitchFamily="34" charset="0"/>
                <a:cs typeface="Verdana" panose="020B0604030504040204" pitchFamily="34" charset="0"/>
              </a:rPr>
              <a:t>Expenses to allocate is $8,000 as follows:</a:t>
            </a:r>
          </a:p>
          <a:p>
            <a:pPr eaLnBrk="1" hangingPunct="1">
              <a:lnSpc>
                <a:spcPct val="80000"/>
              </a:lnSpc>
              <a:buClr>
                <a:schemeClr val="tx1"/>
              </a:buClr>
              <a:buFontTx/>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		Mortgage interest	   	    6,000</a:t>
            </a:r>
          </a:p>
          <a:p>
            <a:pPr eaLnBrk="1" hangingPunct="1">
              <a:lnSpc>
                <a:spcPct val="80000"/>
              </a:lnSpc>
              <a:buClr>
                <a:schemeClr val="tx1"/>
              </a:buClr>
              <a:buFontTx/>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		Property taxes 	     	    	    1,400</a:t>
            </a:r>
          </a:p>
          <a:p>
            <a:pPr eaLnBrk="1" hangingPunct="1">
              <a:lnSpc>
                <a:spcPct val="80000"/>
              </a:lnSpc>
              <a:buClr>
                <a:schemeClr val="tx1"/>
              </a:buClr>
              <a:buFontTx/>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		Insurance 		        	    	    1,000</a:t>
            </a:r>
          </a:p>
          <a:p>
            <a:pPr eaLnBrk="1" hangingPunct="1">
              <a:lnSpc>
                <a:spcPct val="80000"/>
              </a:lnSpc>
              <a:buClr>
                <a:schemeClr val="tx1"/>
              </a:buClr>
              <a:buFontTx/>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		Repairs &amp; maintenance	      	       800</a:t>
            </a:r>
          </a:p>
          <a:p>
            <a:pPr eaLnBrk="1" hangingPunct="1">
              <a:lnSpc>
                <a:spcPct val="80000"/>
              </a:lnSpc>
              <a:buClr>
                <a:schemeClr val="tx1"/>
              </a:buClr>
              <a:buFontTx/>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		Depreciation			</a:t>
            </a:r>
            <a:r>
              <a:rPr lang="en-US" altLang="en-US" sz="2200" b="1" i="1" u="sng" dirty="0">
                <a:latin typeface="Verdana" panose="020B0604030504040204" pitchFamily="34" charset="0"/>
                <a:ea typeface="Verdana" panose="020B0604030504040204" pitchFamily="34" charset="0"/>
                <a:cs typeface="Verdana" panose="020B0604030504040204" pitchFamily="34" charset="0"/>
              </a:rPr>
              <a:t>    2,000</a:t>
            </a:r>
          </a:p>
          <a:p>
            <a:pPr eaLnBrk="1" hangingPunct="1">
              <a:lnSpc>
                <a:spcPct val="80000"/>
              </a:lnSpc>
              <a:buClr>
                <a:schemeClr val="tx1"/>
              </a:buClr>
              <a:buFontTx/>
              <a:buNone/>
            </a:pPr>
            <a:r>
              <a:rPr lang="en-US" altLang="en-US" sz="2200" b="1" i="1" dirty="0">
                <a:latin typeface="Verdana" panose="020B0604030504040204" pitchFamily="34" charset="0"/>
                <a:ea typeface="Verdana" panose="020B0604030504040204" pitchFamily="34" charset="0"/>
                <a:cs typeface="Verdana" panose="020B0604030504040204" pitchFamily="34" charset="0"/>
              </a:rPr>
              <a:t>		</a:t>
            </a:r>
            <a:r>
              <a:rPr lang="en-US" altLang="en-US" sz="2200" b="1" i="1" u="sng" dirty="0">
                <a:latin typeface="Verdana" panose="020B0604030504040204" pitchFamily="34" charset="0"/>
                <a:ea typeface="Verdana" panose="020B0604030504040204" pitchFamily="34" charset="0"/>
                <a:cs typeface="Verdana" panose="020B0604030504040204" pitchFamily="34" charset="0"/>
              </a:rPr>
              <a:t>Total expenses</a:t>
            </a:r>
            <a:r>
              <a:rPr lang="en-US" altLang="en-US" sz="2200" b="1" i="1" dirty="0">
                <a:latin typeface="Verdana" panose="020B0604030504040204" pitchFamily="34" charset="0"/>
                <a:ea typeface="Verdana" panose="020B0604030504040204" pitchFamily="34" charset="0"/>
                <a:cs typeface="Verdana" panose="020B0604030504040204" pitchFamily="34" charset="0"/>
              </a:rPr>
              <a:t>                     $  11,200</a:t>
            </a:r>
          </a:p>
          <a:p>
            <a:r>
              <a:rPr lang="en-US" altLang="en-US" sz="2200" b="1" dirty="0">
                <a:latin typeface="Verdana" panose="020B0604030504040204" pitchFamily="34" charset="0"/>
                <a:ea typeface="Verdana" panose="020B0604030504040204" pitchFamily="34" charset="0"/>
                <a:cs typeface="Verdana" panose="020B0604030504040204" pitchFamily="34" charset="0"/>
              </a:rPr>
              <a:t>$11,200 x (75/105) = </a:t>
            </a:r>
            <a:r>
              <a:rPr lang="en-US" altLang="en-US" sz="2200" b="1" u="sng" dirty="0">
                <a:latin typeface="Verdana" panose="020B0604030504040204" pitchFamily="34" charset="0"/>
                <a:ea typeface="Verdana" panose="020B0604030504040204" pitchFamily="34" charset="0"/>
                <a:cs typeface="Verdana" panose="020B0604030504040204" pitchFamily="34" charset="0"/>
              </a:rPr>
              <a:t>$8,000</a:t>
            </a:r>
          </a:p>
        </p:txBody>
      </p:sp>
      <p:sp>
        <p:nvSpPr>
          <p:cNvPr id="6" name="Text Placeholder 3">
            <a:extLst>
              <a:ext uri="{FF2B5EF4-FFF2-40B4-BE49-F238E27FC236}">
                <a16:creationId xmlns:a16="http://schemas.microsoft.com/office/drawing/2014/main" id="{F152BA07-47A7-424E-BA88-DA22242290D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23AB5030-DDBF-41A8-948B-F228693A4F3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2B3B08FC-E4FA-438F-8CD0-F9A963A0C5B5}"/>
              </a:ext>
            </a:extLst>
          </p:cNvPr>
          <p:cNvSpPr>
            <a:spLocks noGrp="1" noChangeArrowheads="1"/>
          </p:cNvSpPr>
          <p:nvPr>
            <p:ph type="title"/>
          </p:nvPr>
        </p:nvSpPr>
        <p:spPr>
          <a:xfrm>
            <a:off x="114300" y="364703"/>
            <a:ext cx="9012504" cy="8382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Reporting Vacation Homes Review</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fade">
                                      <p:cBhvr>
                                        <p:cTn id="17" dur="500"/>
                                        <p:tgtEl>
                                          <p:spTgt spid="307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3">
                                            <p:txEl>
                                              <p:pRg st="4" end="4"/>
                                            </p:txEl>
                                          </p:spTgt>
                                        </p:tgtEl>
                                        <p:attrNameLst>
                                          <p:attrName>style.visibility</p:attrName>
                                        </p:attrNameLst>
                                      </p:cBhvr>
                                      <p:to>
                                        <p:strVal val="visible"/>
                                      </p:to>
                                    </p:set>
                                    <p:animEffect transition="in" filter="fade">
                                      <p:cBhvr>
                                        <p:cTn id="22" dur="500"/>
                                        <p:tgtEl>
                                          <p:spTgt spid="3072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3">
                                            <p:txEl>
                                              <p:pRg st="5" end="5"/>
                                            </p:txEl>
                                          </p:spTgt>
                                        </p:tgtEl>
                                        <p:attrNameLst>
                                          <p:attrName>style.visibility</p:attrName>
                                        </p:attrNameLst>
                                      </p:cBhvr>
                                      <p:to>
                                        <p:strVal val="visible"/>
                                      </p:to>
                                    </p:set>
                                    <p:animEffect transition="in" filter="fade">
                                      <p:cBhvr>
                                        <p:cTn id="27" dur="500"/>
                                        <p:tgtEl>
                                          <p:spTgt spid="3072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3">
                                            <p:txEl>
                                              <p:pRg st="6" end="6"/>
                                            </p:txEl>
                                          </p:spTgt>
                                        </p:tgtEl>
                                        <p:attrNameLst>
                                          <p:attrName>style.visibility</p:attrName>
                                        </p:attrNameLst>
                                      </p:cBhvr>
                                      <p:to>
                                        <p:strVal val="visible"/>
                                      </p:to>
                                    </p:set>
                                    <p:animEffect transition="in" filter="fade">
                                      <p:cBhvr>
                                        <p:cTn id="32" dur="500"/>
                                        <p:tgtEl>
                                          <p:spTgt spid="3072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23">
                                            <p:txEl>
                                              <p:pRg st="7" end="7"/>
                                            </p:txEl>
                                          </p:spTgt>
                                        </p:tgtEl>
                                        <p:attrNameLst>
                                          <p:attrName>style.visibility</p:attrName>
                                        </p:attrNameLst>
                                      </p:cBhvr>
                                      <p:to>
                                        <p:strVal val="visible"/>
                                      </p:to>
                                    </p:set>
                                    <p:animEffect transition="in" filter="fade">
                                      <p:cBhvr>
                                        <p:cTn id="37" dur="500"/>
                                        <p:tgtEl>
                                          <p:spTgt spid="3072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23">
                                            <p:txEl>
                                              <p:pRg st="8" end="8"/>
                                            </p:txEl>
                                          </p:spTgt>
                                        </p:tgtEl>
                                        <p:attrNameLst>
                                          <p:attrName>style.visibility</p:attrName>
                                        </p:attrNameLst>
                                      </p:cBhvr>
                                      <p:to>
                                        <p:strVal val="visible"/>
                                      </p:to>
                                    </p:set>
                                    <p:animEffect transition="in" filter="fade">
                                      <p:cBhvr>
                                        <p:cTn id="42" dur="500"/>
                                        <p:tgtEl>
                                          <p:spTgt spid="3072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0723">
                                            <p:txEl>
                                              <p:pRg st="9" end="9"/>
                                            </p:txEl>
                                          </p:spTgt>
                                        </p:tgtEl>
                                        <p:attrNameLst>
                                          <p:attrName>style.visibility</p:attrName>
                                        </p:attrNameLst>
                                      </p:cBhvr>
                                      <p:to>
                                        <p:strVal val="visible"/>
                                      </p:to>
                                    </p:set>
                                    <p:animEffect transition="in" filter="fade">
                                      <p:cBhvr>
                                        <p:cTn id="47" dur="500"/>
                                        <p:tgtEl>
                                          <p:spTgt spid="3072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a:xfrm>
            <a:off x="1295400" y="1371600"/>
            <a:ext cx="7315200" cy="4800600"/>
          </a:xfrm>
        </p:spPr>
        <p:txBody>
          <a:bodyPr>
            <a:noAutofit/>
          </a:bodyPr>
          <a:lstStyle/>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	IF using the Tax Court method, which  expenses would use a different ratio (NOT 75/105) to allocate the expenses of the rental property? </a:t>
            </a: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Answer:</a:t>
            </a:r>
          </a:p>
          <a:p>
            <a:pPr eaLnBrk="1" hangingPunct="1">
              <a:buClr>
                <a:schemeClr val="tx1"/>
              </a:buClr>
            </a:pPr>
            <a:r>
              <a:rPr lang="en-US" altLang="en-US" sz="2400" b="1" i="1" u="sng" dirty="0">
                <a:latin typeface="Verdana" panose="020B0604030504040204" pitchFamily="34" charset="0"/>
                <a:ea typeface="Verdana" panose="020B0604030504040204" pitchFamily="34" charset="0"/>
                <a:cs typeface="Verdana" panose="020B0604030504040204" pitchFamily="34" charset="0"/>
              </a:rPr>
              <a:t>Mortgage interest </a:t>
            </a:r>
            <a:r>
              <a:rPr lang="en-US" altLang="en-US" sz="2400" b="1" i="1" dirty="0">
                <a:latin typeface="Verdana" panose="020B0604030504040204" pitchFamily="34" charset="0"/>
                <a:ea typeface="Verdana" panose="020B0604030504040204" pitchFamily="34" charset="0"/>
                <a:cs typeface="Verdana" panose="020B0604030504040204" pitchFamily="34" charset="0"/>
              </a:rPr>
              <a:t>($6,000) and </a:t>
            </a:r>
            <a:r>
              <a:rPr lang="en-US" altLang="en-US" sz="2400" b="1" i="1" u="sng" dirty="0">
                <a:latin typeface="Verdana" panose="020B0604030504040204" pitchFamily="34" charset="0"/>
                <a:ea typeface="Verdana" panose="020B0604030504040204" pitchFamily="34" charset="0"/>
                <a:cs typeface="Verdana" panose="020B0604030504040204" pitchFamily="34" charset="0"/>
              </a:rPr>
              <a:t>property taxes </a:t>
            </a:r>
            <a:r>
              <a:rPr lang="en-US" altLang="en-US" sz="2400" b="1" i="1" dirty="0">
                <a:latin typeface="Verdana" panose="020B0604030504040204" pitchFamily="34" charset="0"/>
                <a:ea typeface="Verdana" panose="020B0604030504040204" pitchFamily="34" charset="0"/>
                <a:cs typeface="Verdana" panose="020B0604030504040204" pitchFamily="34" charset="0"/>
              </a:rPr>
              <a:t>($1,400).</a:t>
            </a:r>
          </a:p>
          <a:p>
            <a:pPr eaLnBrk="1" hangingPunct="1">
              <a:buClr>
                <a:schemeClr val="tx1"/>
              </a:buClr>
              <a:buFontTx/>
              <a:buNone/>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	What is the ratio?</a:t>
            </a:r>
          </a:p>
          <a:p>
            <a:pPr eaLnBrk="1" hangingPunct="1">
              <a:buClr>
                <a:schemeClr val="tx1"/>
              </a:buClr>
            </a:pPr>
            <a:r>
              <a:rPr lang="en-US" altLang="en-US" sz="2400" b="1" i="1" dirty="0">
                <a:latin typeface="Verdana" panose="020B0604030504040204" pitchFamily="34" charset="0"/>
                <a:ea typeface="Verdana" panose="020B0604030504040204" pitchFamily="34" charset="0"/>
                <a:cs typeface="Verdana" panose="020B0604030504040204" pitchFamily="34" charset="0"/>
              </a:rPr>
              <a:t>75/365</a:t>
            </a:r>
          </a:p>
        </p:txBody>
      </p:sp>
      <p:sp>
        <p:nvSpPr>
          <p:cNvPr id="6" name="Text Placeholder 3">
            <a:extLst>
              <a:ext uri="{FF2B5EF4-FFF2-40B4-BE49-F238E27FC236}">
                <a16:creationId xmlns:a16="http://schemas.microsoft.com/office/drawing/2014/main" id="{0EAC9C8F-591E-4312-B8D4-DDFB3B24AB8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7F05528C-A610-4155-B937-6C420C4054F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13A149A6-C212-4D01-90BF-0DCCCAB4E1C2}"/>
              </a:ext>
            </a:extLst>
          </p:cNvPr>
          <p:cNvSpPr>
            <a:spLocks noGrp="1" noChangeArrowheads="1"/>
          </p:cNvSpPr>
          <p:nvPr>
            <p:ph type="title"/>
          </p:nvPr>
        </p:nvSpPr>
        <p:spPr>
          <a:xfrm>
            <a:off x="114300" y="364703"/>
            <a:ext cx="9012504" cy="8382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Reporting Vacation Homes Review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2">
                                            <p:txEl>
                                              <p:pRg st="1" end="1"/>
                                            </p:txEl>
                                          </p:spTgt>
                                        </p:tgtEl>
                                        <p:attrNameLst>
                                          <p:attrName>style.visibility</p:attrName>
                                        </p:attrNameLst>
                                      </p:cBhvr>
                                      <p:to>
                                        <p:strVal val="visible"/>
                                      </p:to>
                                    </p:set>
                                    <p:animEffect transition="in" filter="fade">
                                      <p:cBhvr>
                                        <p:cTn id="7" dur="500"/>
                                        <p:tgtEl>
                                          <p:spTgt spid="32772">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2772">
                                            <p:txEl>
                                              <p:pRg st="2" end="2"/>
                                            </p:txEl>
                                          </p:spTgt>
                                        </p:tgtEl>
                                        <p:attrNameLst>
                                          <p:attrName>style.visibility</p:attrName>
                                        </p:attrNameLst>
                                      </p:cBhvr>
                                      <p:to>
                                        <p:strVal val="visible"/>
                                      </p:to>
                                    </p:set>
                                    <p:animEffect transition="in" filter="fade">
                                      <p:cBhvr>
                                        <p:cTn id="10" dur="500"/>
                                        <p:tgtEl>
                                          <p:spTgt spid="3277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2772">
                                            <p:txEl>
                                              <p:pRg st="4" end="4"/>
                                            </p:txEl>
                                          </p:spTgt>
                                        </p:tgtEl>
                                        <p:attrNameLst>
                                          <p:attrName>style.visibility</p:attrName>
                                        </p:attrNameLst>
                                      </p:cBhvr>
                                      <p:to>
                                        <p:strVal val="visible"/>
                                      </p:to>
                                    </p:set>
                                    <p:animEffect transition="in" filter="fade">
                                      <p:cBhvr>
                                        <p:cTn id="15" dur="500"/>
                                        <p:tgtEl>
                                          <p:spTgt spid="32772">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2772">
                                            <p:txEl>
                                              <p:pRg st="5" end="5"/>
                                            </p:txEl>
                                          </p:spTgt>
                                        </p:tgtEl>
                                        <p:attrNameLst>
                                          <p:attrName>style.visibility</p:attrName>
                                        </p:attrNameLst>
                                      </p:cBhvr>
                                      <p:to>
                                        <p:strVal val="visible"/>
                                      </p:to>
                                    </p:set>
                                    <p:animEffect transition="in" filter="fade">
                                      <p:cBhvr>
                                        <p:cTn id="20" dur="500"/>
                                        <p:tgtEl>
                                          <p:spTgt spid="3277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a:xfrm>
            <a:off x="1066800" y="321097"/>
            <a:ext cx="7391400" cy="6096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#3:  Royalty Income</a:t>
            </a:r>
          </a:p>
        </p:txBody>
      </p:sp>
      <p:sp>
        <p:nvSpPr>
          <p:cNvPr id="31748" name="Rectangle 3"/>
          <p:cNvSpPr>
            <a:spLocks noGrp="1" noChangeArrowheads="1"/>
          </p:cNvSpPr>
          <p:nvPr>
            <p:ph idx="1"/>
          </p:nvPr>
        </p:nvSpPr>
        <p:spPr>
          <a:xfrm>
            <a:off x="1143000" y="1295400"/>
            <a:ext cx="7239000" cy="5105400"/>
          </a:xfrm>
        </p:spPr>
        <p:txBody>
          <a:bodyPr>
            <a:normAutofit/>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A</a:t>
            </a:r>
            <a:r>
              <a:rPr lang="en-US" altLang="en-US" sz="2600" i="1" dirty="0">
                <a:latin typeface="Verdana" panose="020B0604030504040204" pitchFamily="34" charset="0"/>
                <a:ea typeface="Verdana" panose="020B0604030504040204" pitchFamily="34" charset="0"/>
                <a:cs typeface="Verdana" panose="020B0604030504040204" pitchFamily="34" charset="0"/>
              </a:rPr>
              <a:t> royalty</a:t>
            </a:r>
            <a:r>
              <a:rPr lang="en-US" altLang="en-US" sz="2600" dirty="0">
                <a:latin typeface="Verdana" panose="020B0604030504040204" pitchFamily="34" charset="0"/>
                <a:ea typeface="Verdana" panose="020B0604030504040204" pitchFamily="34" charset="0"/>
                <a:cs typeface="Verdana" panose="020B0604030504040204" pitchFamily="34" charset="0"/>
              </a:rPr>
              <a:t> is a payment for the right to use intangible property.</a:t>
            </a:r>
          </a:p>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Generally, royalty income is reported on Schedule E.</a:t>
            </a:r>
          </a:p>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If the royalty payment is a result of a trade or business, then the income should be reported on Schedule C.</a:t>
            </a:r>
          </a:p>
        </p:txBody>
      </p:sp>
      <p:pic>
        <p:nvPicPr>
          <p:cNvPr id="31749" name="Picture 5" descr="C:\Program Files\Microsoft Office\MEDIA\CAGCAT10\j0299125.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4572000"/>
            <a:ext cx="1447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50F9777E-B611-45EC-A64F-B22340CA3E9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CFFBFCE1-B31A-48B7-AB57-A1EC17B7001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Content Placeholder 2"/>
          <p:cNvSpPr>
            <a:spLocks noGrp="1"/>
          </p:cNvSpPr>
          <p:nvPr>
            <p:ph idx="1"/>
          </p:nvPr>
        </p:nvSpPr>
        <p:spPr>
          <a:xfrm>
            <a:off x="1143000" y="1981200"/>
            <a:ext cx="7162800" cy="3429000"/>
          </a:xfrm>
        </p:spPr>
        <p:txBody>
          <a:bodyPr>
            <a:normAutofit/>
          </a:bodyPr>
          <a:lstStyle/>
          <a:p>
            <a:pPr eaLnBrk="1" hangingPunct="1"/>
            <a:r>
              <a:rPr lang="en-US" altLang="en-US" sz="2600" i="1">
                <a:latin typeface="Verdana" panose="020B0604030504040204" pitchFamily="34" charset="0"/>
                <a:ea typeface="Verdana" panose="020B0604030504040204" pitchFamily="34" charset="0"/>
                <a:cs typeface="Verdana" panose="020B0604030504040204" pitchFamily="34" charset="0"/>
              </a:rPr>
              <a:t>Ordinary expense </a:t>
            </a:r>
            <a:r>
              <a:rPr lang="en-US" altLang="en-US" sz="2600">
                <a:latin typeface="Verdana" panose="020B0604030504040204" pitchFamily="34" charset="0"/>
                <a:ea typeface="Verdana" panose="020B0604030504040204" pitchFamily="34" charset="0"/>
                <a:cs typeface="Verdana" panose="020B0604030504040204" pitchFamily="34" charset="0"/>
              </a:rPr>
              <a:t>is an expense that is customary or usual for the rental property activity.  </a:t>
            </a:r>
          </a:p>
          <a:p>
            <a:pPr eaLnBrk="1" hangingPunct="1"/>
            <a:r>
              <a:rPr lang="en-US" altLang="en-US" sz="2600">
                <a:latin typeface="Verdana" panose="020B0604030504040204" pitchFamily="34" charset="0"/>
                <a:ea typeface="Verdana" panose="020B0604030504040204" pitchFamily="34" charset="0"/>
                <a:cs typeface="Verdana" panose="020B0604030504040204" pitchFamily="34" charset="0"/>
              </a:rPr>
              <a:t>Examples of common rental activity expenses include advertising, repairs and maintenance, management fees and depreciation.</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70074F5-6B24-44FA-80FB-6DAB79785AB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68A722DC-802E-4379-856D-BC65076F8BFF}"/>
              </a:ext>
            </a:extLst>
          </p:cNvPr>
          <p:cNvSpPr>
            <a:spLocks noGrp="1" noChangeArrowheads="1"/>
          </p:cNvSpPr>
          <p:nvPr>
            <p:ph type="title"/>
          </p:nvPr>
        </p:nvSpPr>
        <p:spPr>
          <a:xfrm>
            <a:off x="696252" y="304800"/>
            <a:ext cx="7848600" cy="685800"/>
          </a:xfrm>
        </p:spPr>
        <p:txBody>
          <a:bodyPr>
            <a:noAutofit/>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#1:</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Rental Property</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a:xfrm>
            <a:off x="1039152" y="1392820"/>
            <a:ext cx="7162800" cy="4706938"/>
          </a:xfrm>
        </p:spPr>
        <p:txBody>
          <a:bodyPr>
            <a:normAutofit/>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Additionally, if a royalty payment is received while performing a service related to the royalty-producing asset, the royalty income should be reported on Schedule C.</a:t>
            </a:r>
          </a:p>
        </p:txBody>
      </p:sp>
      <p:pic>
        <p:nvPicPr>
          <p:cNvPr id="32773" name="Picture 5" descr="C:\Program Files\Microsoft Office\MEDIA\CAGCAT10\j028541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87102" y="4147132"/>
            <a:ext cx="1866900" cy="177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03614D81-72AF-4C36-8792-CECAB9BBFB6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9363DBAE-D177-4FEE-B458-94A1400DE8F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2">
            <a:extLst>
              <a:ext uri="{FF2B5EF4-FFF2-40B4-BE49-F238E27FC236}">
                <a16:creationId xmlns:a16="http://schemas.microsoft.com/office/drawing/2014/main" id="{DAFCACDC-5527-49E8-BAE8-992C4CF31089}"/>
              </a:ext>
            </a:extLst>
          </p:cNvPr>
          <p:cNvSpPr>
            <a:spLocks noGrp="1" noChangeArrowheads="1"/>
          </p:cNvSpPr>
          <p:nvPr>
            <p:ph type="title"/>
          </p:nvPr>
        </p:nvSpPr>
        <p:spPr>
          <a:xfrm>
            <a:off x="1066800" y="321097"/>
            <a:ext cx="7391400" cy="6096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#3:  Royalty Income</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p:cNvSpPr>
            <a:spLocks noGrp="1"/>
          </p:cNvSpPr>
          <p:nvPr>
            <p:ph idx="1"/>
          </p:nvPr>
        </p:nvSpPr>
        <p:spPr>
          <a:xfrm>
            <a:off x="924852" y="1145646"/>
            <a:ext cx="7391400" cy="5181600"/>
          </a:xfrm>
        </p:spPr>
        <p:txBody>
          <a:bodyPr>
            <a:normAutofit/>
          </a:bodyPr>
          <a:lstStyle/>
          <a:p>
            <a:r>
              <a:rPr lang="en-US" altLang="en-US" sz="2200" dirty="0">
                <a:latin typeface="Verdana" panose="020B0604030504040204" pitchFamily="34" charset="0"/>
                <a:ea typeface="Verdana" panose="020B0604030504040204" pitchFamily="34" charset="0"/>
                <a:cs typeface="Verdana" panose="020B0604030504040204" pitchFamily="34" charset="0"/>
              </a:rPr>
              <a:t>Here are some </a:t>
            </a:r>
            <a:r>
              <a:rPr lang="en-US" altLang="en-US" sz="2200" b="1" i="1" dirty="0">
                <a:latin typeface="Verdana" panose="020B0604030504040204" pitchFamily="34" charset="0"/>
                <a:ea typeface="Verdana" panose="020B0604030504040204" pitchFamily="34" charset="0"/>
                <a:cs typeface="Verdana" panose="020B0604030504040204" pitchFamily="34" charset="0"/>
              </a:rPr>
              <a:t>examples</a:t>
            </a:r>
            <a:r>
              <a:rPr lang="en-US" altLang="en-US" sz="2200" dirty="0">
                <a:latin typeface="Verdana" panose="020B0604030504040204" pitchFamily="34" charset="0"/>
                <a:ea typeface="Verdana" panose="020B0604030504040204" pitchFamily="34" charset="0"/>
                <a:cs typeface="Verdana" panose="020B0604030504040204" pitchFamily="34" charset="0"/>
              </a:rPr>
              <a:t>:</a:t>
            </a:r>
          </a:p>
          <a:p>
            <a:endParaRPr lang="en-US" altLang="en-US" sz="2200" dirty="0">
              <a:latin typeface="Verdana" panose="020B0604030504040204" pitchFamily="34" charset="0"/>
              <a:ea typeface="Verdana" panose="020B0604030504040204" pitchFamily="34" charset="0"/>
              <a:cs typeface="Verdana" panose="020B0604030504040204" pitchFamily="34" charset="0"/>
            </a:endParaRPr>
          </a:p>
          <a:p>
            <a:r>
              <a:rPr lang="en-US" altLang="en-US" sz="2200" dirty="0">
                <a:latin typeface="Verdana" panose="020B0604030504040204" pitchFamily="34" charset="0"/>
                <a:ea typeface="Verdana" panose="020B0604030504040204" pitchFamily="34" charset="0"/>
                <a:cs typeface="Verdana" panose="020B0604030504040204" pitchFamily="34" charset="0"/>
              </a:rPr>
              <a:t>Jay is a full-time author and receives royalties from his novels.  Since the royalty income is received from Jay’s trade or business, the income is reported on Schedule C and any related expenses are deductible.</a:t>
            </a:r>
          </a:p>
          <a:p>
            <a:endParaRPr lang="en-US" altLang="en-US" sz="2200" dirty="0">
              <a:latin typeface="Verdana" panose="020B0604030504040204" pitchFamily="34" charset="0"/>
              <a:ea typeface="Verdana" panose="020B0604030504040204" pitchFamily="34" charset="0"/>
              <a:cs typeface="Verdana" panose="020B0604030504040204" pitchFamily="34" charset="0"/>
            </a:endParaRPr>
          </a:p>
          <a:p>
            <a:r>
              <a:rPr lang="en-US" altLang="en-US" sz="2200" dirty="0">
                <a:latin typeface="Verdana" panose="020B0604030504040204" pitchFamily="34" charset="0"/>
                <a:ea typeface="Verdana" panose="020B0604030504040204" pitchFamily="34" charset="0"/>
                <a:cs typeface="Verdana" panose="020B0604030504040204" pitchFamily="34" charset="0"/>
              </a:rPr>
              <a:t>Katherine owns land that produces oil and receives royalty income.  Katherine is a full-time dentist.  Since Katherine’s royalty income is derived from an investment rather than a trade or business, the income is reported on Schedule E.  Any related expenses are also deductible.</a:t>
            </a:r>
          </a:p>
        </p:txBody>
      </p:sp>
      <p:sp>
        <p:nvSpPr>
          <p:cNvPr id="6" name="Text Placeholder 3">
            <a:extLst>
              <a:ext uri="{FF2B5EF4-FFF2-40B4-BE49-F238E27FC236}">
                <a16:creationId xmlns:a16="http://schemas.microsoft.com/office/drawing/2014/main" id="{93FF5845-FA2E-49FD-B242-EE325C909E0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3016041C-2CC3-42C8-B8D6-A29D885E64E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39FB9295-6812-473B-B791-81FDC0CC4090}"/>
              </a:ext>
            </a:extLst>
          </p:cNvPr>
          <p:cNvSpPr>
            <a:spLocks noGrp="1" noChangeArrowheads="1"/>
          </p:cNvSpPr>
          <p:nvPr>
            <p:ph type="title"/>
          </p:nvPr>
        </p:nvSpPr>
        <p:spPr>
          <a:xfrm>
            <a:off x="1066800" y="321097"/>
            <a:ext cx="7391400" cy="6096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#3:  Royalty Income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a:xfrm>
            <a:off x="952500" y="1828800"/>
            <a:ext cx="7620000" cy="4180443"/>
          </a:xfrm>
        </p:spPr>
        <p:txBody>
          <a:bodyPr/>
          <a:lstStyle/>
          <a:p>
            <a:pPr eaLnBrk="1" hangingPunct="1">
              <a:lnSpc>
                <a:spcPct val="90000"/>
              </a:lnSpc>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Indicate whether the following items would be reported on Schedule E or Schedule C.</a:t>
            </a:r>
          </a:p>
          <a:p>
            <a:pPr eaLnBrk="1" hangingPunct="1">
              <a:lnSpc>
                <a:spcPct val="90000"/>
              </a:lnSpc>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 </a:t>
            </a:r>
          </a:p>
          <a:p>
            <a:pPr eaLnBrk="1" hangingPunct="1">
              <a:lnSpc>
                <a:spcPct val="90000"/>
              </a:lnSpc>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1.  Royalty income received by Debra, a full-time author, for her mystery novel. </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Schedule C</a:t>
            </a:r>
          </a:p>
          <a:p>
            <a:pPr eaLnBrk="1" hangingPunct="1">
              <a:lnSpc>
                <a:spcPct val="90000"/>
              </a:lnSpc>
              <a:buClr>
                <a:schemeClr val="tx1"/>
              </a:buClr>
              <a:buFontTx/>
              <a:buNone/>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2.  Royalty income received by Mark, a professional baseball player, for coal mined on his land in Wyoming. </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Schedule E</a:t>
            </a:r>
          </a:p>
        </p:txBody>
      </p:sp>
      <p:sp>
        <p:nvSpPr>
          <p:cNvPr id="6" name="Text Placeholder 3">
            <a:extLst>
              <a:ext uri="{FF2B5EF4-FFF2-40B4-BE49-F238E27FC236}">
                <a16:creationId xmlns:a16="http://schemas.microsoft.com/office/drawing/2014/main" id="{780E0E0C-52C0-438F-ADB8-81AC6B3E9DC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84B53792-5F22-42D1-BD46-2B914BC68DA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ABE16C07-07F5-4761-8A90-3C8B6C0D8B62}"/>
              </a:ext>
            </a:extLst>
          </p:cNvPr>
          <p:cNvSpPr>
            <a:spLocks noGrp="1" noChangeArrowheads="1"/>
          </p:cNvSpPr>
          <p:nvPr>
            <p:ph type="title"/>
          </p:nvPr>
        </p:nvSpPr>
        <p:spPr>
          <a:xfrm>
            <a:off x="1066800" y="609600"/>
            <a:ext cx="7391400" cy="6096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#3:  Royalty Income</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Concept Check 8-2</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7652">
                                            <p:txEl>
                                              <p:pRg st="3" end="3"/>
                                            </p:txEl>
                                          </p:spTgt>
                                        </p:tgtEl>
                                        <p:attrNameLst>
                                          <p:attrName>style.visibility</p:attrName>
                                        </p:attrNameLst>
                                      </p:cBhvr>
                                      <p:to>
                                        <p:strVal val="visible"/>
                                      </p:to>
                                    </p:set>
                                    <p:animEffect transition="in" filter="fade">
                                      <p:cBhvr>
                                        <p:cTn id="7" dur="500"/>
                                        <p:tgtEl>
                                          <p:spTgt spid="27652">
                                            <p:txEl>
                                              <p:pRg st="3" end="3"/>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7652">
                                            <p:txEl>
                                              <p:pRg st="6" end="6"/>
                                            </p:txEl>
                                          </p:spTgt>
                                        </p:tgtEl>
                                        <p:attrNameLst>
                                          <p:attrName>style.visibility</p:attrName>
                                        </p:attrNameLst>
                                      </p:cBhvr>
                                      <p:to>
                                        <p:strVal val="visible"/>
                                      </p:to>
                                    </p:set>
                                    <p:animEffect transition="in" filter="fade">
                                      <p:cBhvr>
                                        <p:cTn id="12" dur="500"/>
                                        <p:tgtEl>
                                          <p:spTgt spid="2765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a:xfrm>
            <a:off x="924852" y="1936750"/>
            <a:ext cx="7391400" cy="4235450"/>
          </a:xfrm>
        </p:spPr>
        <p:txBody>
          <a:bodyPr/>
          <a:lstStyle/>
          <a:p>
            <a:pPr eaLnBrk="1" hangingPunct="1">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3.  Nathan recently wrote a book on proverbs.  He received income for his readings at various bookstores throughout the country.</a:t>
            </a: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Schedule C</a:t>
            </a:r>
          </a:p>
          <a:p>
            <a:pPr eaLnBrk="1" hangingPunct="1">
              <a:buClr>
                <a:schemeClr val="tx1"/>
              </a:buClr>
              <a:buFontTx/>
              <a:buNone/>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4.  Royalty income that Jane, a full-time professor of psychology at the University of San Diego, received for a textbook she wrote.</a:t>
            </a:r>
          </a:p>
          <a:p>
            <a:pPr eaLnBrk="1" hangingPunct="1">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Schedule E</a:t>
            </a:r>
          </a:p>
        </p:txBody>
      </p:sp>
      <p:sp>
        <p:nvSpPr>
          <p:cNvPr id="6" name="Text Placeholder 3">
            <a:extLst>
              <a:ext uri="{FF2B5EF4-FFF2-40B4-BE49-F238E27FC236}">
                <a16:creationId xmlns:a16="http://schemas.microsoft.com/office/drawing/2014/main" id="{8DE09A77-922C-41BE-A9A2-87685D9EE6D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B5D6B72A-212F-4CC6-9123-7E06AFC605D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CCDBA8F9-916A-4B08-B816-C00AC61A9E92}"/>
              </a:ext>
            </a:extLst>
          </p:cNvPr>
          <p:cNvSpPr>
            <a:spLocks noGrp="1" noChangeArrowheads="1"/>
          </p:cNvSpPr>
          <p:nvPr>
            <p:ph type="title"/>
          </p:nvPr>
        </p:nvSpPr>
        <p:spPr>
          <a:xfrm>
            <a:off x="1066800" y="609600"/>
            <a:ext cx="7391400" cy="6096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#3:  Royalty Income</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Concept Check 8-2</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8676">
                                            <p:txEl>
                                              <p:pRg st="1" end="1"/>
                                            </p:txEl>
                                          </p:spTgt>
                                        </p:tgtEl>
                                        <p:attrNameLst>
                                          <p:attrName>style.visibility</p:attrName>
                                        </p:attrNameLst>
                                      </p:cBhvr>
                                      <p:to>
                                        <p:strVal val="visible"/>
                                      </p:to>
                                    </p:set>
                                    <p:animEffect transition="in" filter="fade">
                                      <p:cBhvr>
                                        <p:cTn id="7" dur="500"/>
                                        <p:tgtEl>
                                          <p:spTgt spid="28676">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8676">
                                            <p:txEl>
                                              <p:pRg st="4" end="4"/>
                                            </p:txEl>
                                          </p:spTgt>
                                        </p:tgtEl>
                                        <p:attrNameLst>
                                          <p:attrName>style.visibility</p:attrName>
                                        </p:attrNameLst>
                                      </p:cBhvr>
                                      <p:to>
                                        <p:strVal val="visible"/>
                                      </p:to>
                                    </p:set>
                                    <p:animEffect transition="in" filter="fade">
                                      <p:cBhvr>
                                        <p:cTn id="12" dur="500"/>
                                        <p:tgtEl>
                                          <p:spTgt spid="2867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a:xfrm>
            <a:off x="838200" y="152400"/>
            <a:ext cx="7696200" cy="8382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#4:</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Flow-Through Entities</a:t>
            </a:r>
          </a:p>
        </p:txBody>
      </p:sp>
      <p:sp>
        <p:nvSpPr>
          <p:cNvPr id="36868" name="Rectangle 3"/>
          <p:cNvSpPr>
            <a:spLocks noGrp="1" noChangeArrowheads="1"/>
          </p:cNvSpPr>
          <p:nvPr>
            <p:ph idx="1"/>
          </p:nvPr>
        </p:nvSpPr>
        <p:spPr>
          <a:xfrm>
            <a:off x="914400" y="1385043"/>
            <a:ext cx="7543800" cy="4830763"/>
          </a:xfrm>
        </p:spPr>
        <p:txBody>
          <a:bodyPr>
            <a:normAutofit/>
          </a:bodyPr>
          <a:lstStyle/>
          <a:p>
            <a:pPr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Partnerships, Limited Liability Companies (LLC), S corporations, certain types of trusts and estates, are called </a:t>
            </a:r>
            <a:r>
              <a:rPr lang="en-US" altLang="en-US" sz="2400" i="1" dirty="0">
                <a:latin typeface="Verdana" panose="020B0604030504040204" pitchFamily="34" charset="0"/>
                <a:ea typeface="Verdana" panose="020B0604030504040204" pitchFamily="34" charset="0"/>
                <a:cs typeface="Verdana" panose="020B0604030504040204" pitchFamily="34" charset="0"/>
              </a:rPr>
              <a:t>flow-through entities.</a:t>
            </a:r>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These entities are known as </a:t>
            </a:r>
            <a:r>
              <a:rPr lang="en-US" altLang="en-US" sz="2400" i="1" dirty="0">
                <a:latin typeface="Verdana" panose="020B0604030504040204" pitchFamily="34" charset="0"/>
                <a:ea typeface="Verdana" panose="020B0604030504040204" pitchFamily="34" charset="0"/>
                <a:cs typeface="Verdana" panose="020B0604030504040204" pitchFamily="34" charset="0"/>
              </a:rPr>
              <a:t>flow-through entities</a:t>
            </a:r>
            <a:r>
              <a:rPr lang="en-US" altLang="en-US" sz="2400" dirty="0">
                <a:latin typeface="Verdana" panose="020B0604030504040204" pitchFamily="34" charset="0"/>
                <a:ea typeface="Verdana" panose="020B0604030504040204" pitchFamily="34" charset="0"/>
                <a:cs typeface="Verdana" panose="020B0604030504040204" pitchFamily="34" charset="0"/>
              </a:rPr>
              <a:t> because rather than being taxed directly, the income and expenses “flow-through” to the partners (shareholders or owners).</a:t>
            </a:r>
          </a:p>
          <a:p>
            <a:pPr eaLnBrk="1" hangingPunct="1"/>
            <a:r>
              <a:rPr lang="en-US" altLang="en-US" sz="2400" dirty="0">
                <a:latin typeface="Verdana" panose="020B0604030504040204" pitchFamily="34" charset="0"/>
                <a:ea typeface="Verdana" panose="020B0604030504040204" pitchFamily="34" charset="0"/>
                <a:cs typeface="Verdana" panose="020B0604030504040204" pitchFamily="34" charset="0"/>
              </a:rPr>
              <a:t>Ordinary income from flow-throughs is eligible for the QBI deduction of 20% - see chapter 6</a:t>
            </a:r>
          </a:p>
        </p:txBody>
      </p:sp>
      <p:sp>
        <p:nvSpPr>
          <p:cNvPr id="6" name="Text Placeholder 3">
            <a:extLst>
              <a:ext uri="{FF2B5EF4-FFF2-40B4-BE49-F238E27FC236}">
                <a16:creationId xmlns:a16="http://schemas.microsoft.com/office/drawing/2014/main" id="{26590AA0-B048-4765-B970-4EE337D5D33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88281CD9-B4BD-4709-86B4-CFFCFF1CBDE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a:xfrm>
            <a:off x="1028700" y="1452930"/>
            <a:ext cx="7315200" cy="4754563"/>
          </a:xfrm>
        </p:spPr>
        <p:txBody>
          <a:bodyPr>
            <a:noAutofit/>
          </a:bodyPr>
          <a:lstStyle/>
          <a:p>
            <a:r>
              <a:rPr lang="en-US" altLang="en-US" sz="2400" dirty="0">
                <a:latin typeface="Verdana" panose="020B0604030504040204" pitchFamily="34" charset="0"/>
                <a:ea typeface="Verdana" panose="020B0604030504040204" pitchFamily="34" charset="0"/>
                <a:cs typeface="Verdana" panose="020B0604030504040204" pitchFamily="34" charset="0"/>
              </a:rPr>
              <a:t>Flow-through entities file “informational returns” and provide its partners (shareholders or owners) with Schedule K-1s.</a:t>
            </a:r>
          </a:p>
          <a:p>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r>
              <a:rPr lang="en-US" altLang="en-US" sz="2400" dirty="0">
                <a:latin typeface="Verdana" panose="020B0604030504040204" pitchFamily="34" charset="0"/>
                <a:ea typeface="Verdana" panose="020B0604030504040204" pitchFamily="34" charset="0"/>
                <a:cs typeface="Verdana" panose="020B0604030504040204" pitchFamily="34" charset="0"/>
              </a:rPr>
              <a:t>The information from the K-1 is reported on the individual partner’s (shareholder’s or owner’s) personal tax return.</a:t>
            </a:r>
          </a:p>
          <a:p>
            <a:pPr>
              <a:buFontTx/>
              <a:buNone/>
            </a:pPr>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r>
              <a:rPr lang="en-US" altLang="en-US" sz="2400" dirty="0">
                <a:latin typeface="Verdana" panose="020B0604030504040204" pitchFamily="34" charset="0"/>
                <a:ea typeface="Verdana" panose="020B0604030504040204" pitchFamily="34" charset="0"/>
                <a:cs typeface="Verdana" panose="020B0604030504040204" pitchFamily="34" charset="0"/>
              </a:rPr>
              <a:t>The income and loss from K-1 is reported on the partner’s or shareholder’s or owner’s Schedule E.</a:t>
            </a:r>
          </a:p>
          <a:p>
            <a:endParaRPr lang="en-US" alt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3">
            <a:extLst>
              <a:ext uri="{FF2B5EF4-FFF2-40B4-BE49-F238E27FC236}">
                <a16:creationId xmlns:a16="http://schemas.microsoft.com/office/drawing/2014/main" id="{B893E70A-1EF0-45F6-BBE5-91381BEA253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BF5545C6-79A7-419B-B125-6568E93084C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D543727-A449-4447-90F4-5A07BFB78FBA}"/>
              </a:ext>
            </a:extLst>
          </p:cNvPr>
          <p:cNvSpPr>
            <a:spLocks noGrp="1" noChangeArrowheads="1"/>
          </p:cNvSpPr>
          <p:nvPr>
            <p:ph type="title"/>
          </p:nvPr>
        </p:nvSpPr>
        <p:spPr>
          <a:xfrm>
            <a:off x="838200" y="152400"/>
            <a:ext cx="7696200" cy="8382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#4:</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Flow-Through Entities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3"/>
          <p:cNvSpPr>
            <a:spLocks noGrp="1" noChangeArrowheads="1"/>
          </p:cNvSpPr>
          <p:nvPr>
            <p:ph idx="1"/>
          </p:nvPr>
        </p:nvSpPr>
        <p:spPr>
          <a:xfrm>
            <a:off x="1143000" y="1143000"/>
            <a:ext cx="7391400" cy="4267200"/>
          </a:xfrm>
        </p:spPr>
        <p:txBody>
          <a:bodyPr>
            <a:normAutofit lnSpcReduction="10000"/>
          </a:bodyPr>
          <a:lstStyle/>
          <a:p>
            <a:pPr eaLnBrk="1" hangingPunct="1">
              <a:buClr>
                <a:schemeClr val="tx1"/>
              </a:buClr>
              <a:buFontTx/>
              <a:buNone/>
            </a:pPr>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pPr eaLnBrk="1" hangingPunct="1">
              <a:buClr>
                <a:schemeClr val="tx1"/>
              </a:buClr>
            </a:pPr>
            <a:r>
              <a:rPr lang="en-US" altLang="en-US" sz="2400" dirty="0">
                <a:latin typeface="Verdana" panose="020B0604030504040204" pitchFamily="34" charset="0"/>
                <a:ea typeface="Verdana" panose="020B0604030504040204" pitchFamily="34" charset="0"/>
                <a:cs typeface="Verdana" panose="020B0604030504040204" pitchFamily="34" charset="0"/>
              </a:rPr>
              <a:t>Depending on the particular partner’s (shareholder’s or owner’s) situation, certain items may also be reported on a Schedule B, D, and E.</a:t>
            </a:r>
          </a:p>
          <a:p>
            <a:pPr eaLnBrk="1" hangingPunct="1">
              <a:buClr>
                <a:schemeClr val="tx1"/>
              </a:buClr>
              <a:buFontTx/>
              <a:buNone/>
            </a:pPr>
            <a:endParaRPr lang="en-US" altLang="en-US" sz="2400" dirty="0">
              <a:latin typeface="Verdana" panose="020B0604030504040204" pitchFamily="34" charset="0"/>
              <a:ea typeface="Verdana" panose="020B0604030504040204" pitchFamily="34" charset="0"/>
              <a:cs typeface="Verdana" panose="020B0604030504040204" pitchFamily="34" charset="0"/>
            </a:endParaRPr>
          </a:p>
          <a:p>
            <a:pPr eaLnBrk="1" hangingPunct="1">
              <a:buClr>
                <a:schemeClr val="tx1"/>
              </a:buClr>
            </a:pPr>
            <a:r>
              <a:rPr lang="en-US" altLang="en-US" sz="2400" dirty="0">
                <a:latin typeface="Verdana" panose="020B0604030504040204" pitchFamily="34" charset="0"/>
                <a:ea typeface="Verdana" panose="020B0604030504040204" pitchFamily="34" charset="0"/>
                <a:cs typeface="Verdana" panose="020B0604030504040204" pitchFamily="34" charset="0"/>
              </a:rPr>
              <a:t>Certain limited partnerships and rental activities are considered passive activities and as such, the amounts of net loss that may be deductible against active or portfolio income, are limited by the passive activity rules.   </a:t>
            </a:r>
          </a:p>
          <a:p>
            <a:pPr eaLnBrk="1" hangingPunct="1">
              <a:buClr>
                <a:schemeClr val="tx1"/>
              </a:buClr>
            </a:pPr>
            <a:endParaRPr lang="en-US" altLang="en-US" sz="2800" dirty="0">
              <a:latin typeface="Verdana" panose="020B0604030504040204" pitchFamily="34" charset="0"/>
              <a:ea typeface="Verdana" panose="020B0604030504040204" pitchFamily="34" charset="0"/>
              <a:cs typeface="Verdana" panose="020B0604030504040204" pitchFamily="34" charset="0"/>
            </a:endParaRPr>
          </a:p>
        </p:txBody>
      </p:sp>
      <p:sp>
        <p:nvSpPr>
          <p:cNvPr id="4" name="Text Placeholder 3">
            <a:extLst>
              <a:ext uri="{FF2B5EF4-FFF2-40B4-BE49-F238E27FC236}">
                <a16:creationId xmlns:a16="http://schemas.microsoft.com/office/drawing/2014/main" id="{614DE65B-5D84-47B1-9F18-6F53BEEA1F7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A546A08B-D819-43BF-AA51-E0A8368E902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94C228AD-EB25-4183-AB11-64C5508C308B}"/>
              </a:ext>
            </a:extLst>
          </p:cNvPr>
          <p:cNvSpPr>
            <a:spLocks noGrp="1" noChangeArrowheads="1"/>
          </p:cNvSpPr>
          <p:nvPr>
            <p:ph type="title"/>
          </p:nvPr>
        </p:nvSpPr>
        <p:spPr>
          <a:xfrm>
            <a:off x="838200" y="152400"/>
            <a:ext cx="7696200" cy="8382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#4:</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Flow-Through Entities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Content Placeholder 2"/>
          <p:cNvSpPr>
            <a:spLocks noGrp="1"/>
          </p:cNvSpPr>
          <p:nvPr>
            <p:ph idx="1"/>
          </p:nvPr>
        </p:nvSpPr>
        <p:spPr>
          <a:xfrm>
            <a:off x="1143000" y="1219200"/>
            <a:ext cx="7086600" cy="4876800"/>
          </a:xfrm>
        </p:spPr>
        <p:txBody>
          <a:bodyPr>
            <a:noAutofit/>
          </a:bodyPr>
          <a:lstStyle/>
          <a:p>
            <a:r>
              <a:rPr lang="en-US" altLang="en-US" sz="2300" dirty="0">
                <a:latin typeface="Verdana" panose="020B0604030504040204" pitchFamily="34" charset="0"/>
                <a:ea typeface="Verdana" panose="020B0604030504040204" pitchFamily="34" charset="0"/>
                <a:cs typeface="Verdana" panose="020B0604030504040204" pitchFamily="34" charset="0"/>
              </a:rPr>
              <a:t>Generally, losses from a passive activity may ONLY be offset against passive income (and not against active or portfolio income). </a:t>
            </a:r>
          </a:p>
          <a:p>
            <a:endParaRPr lang="en-US" altLang="en-US" sz="2300" dirty="0">
              <a:latin typeface="Verdana" panose="020B0604030504040204" pitchFamily="34" charset="0"/>
              <a:ea typeface="Verdana" panose="020B0604030504040204" pitchFamily="34" charset="0"/>
              <a:cs typeface="Verdana" panose="020B0604030504040204" pitchFamily="34" charset="0"/>
            </a:endParaRPr>
          </a:p>
          <a:p>
            <a:r>
              <a:rPr lang="en-US" altLang="en-US" sz="2300" dirty="0">
                <a:latin typeface="Verdana" panose="020B0604030504040204" pitchFamily="34" charset="0"/>
                <a:ea typeface="Verdana" panose="020B0604030504040204" pitchFamily="34" charset="0"/>
                <a:cs typeface="Verdana" panose="020B0604030504040204" pitchFamily="34" charset="0"/>
              </a:rPr>
              <a:t>One </a:t>
            </a:r>
            <a:r>
              <a:rPr lang="en-US" altLang="en-US" sz="2300" b="1" i="1" dirty="0">
                <a:latin typeface="Verdana" panose="020B0604030504040204" pitchFamily="34" charset="0"/>
                <a:ea typeface="Verdana" panose="020B0604030504040204" pitchFamily="34" charset="0"/>
                <a:cs typeface="Verdana" panose="020B0604030504040204" pitchFamily="34" charset="0"/>
              </a:rPr>
              <a:t>exception</a:t>
            </a:r>
            <a:r>
              <a:rPr lang="en-US" altLang="en-US" sz="2300" dirty="0">
                <a:latin typeface="Verdana" panose="020B0604030504040204" pitchFamily="34" charset="0"/>
                <a:ea typeface="Verdana" panose="020B0604030504040204" pitchFamily="34" charset="0"/>
                <a:cs typeface="Verdana" panose="020B0604030504040204" pitchFamily="34" charset="0"/>
              </a:rPr>
              <a:t> to this tax rule is rental activities.  Although rental activities by definition are considered passive activities, tax law allows </a:t>
            </a:r>
            <a:r>
              <a:rPr lang="en-US" altLang="en-US" sz="2300" u="sng" dirty="0">
                <a:latin typeface="Verdana" panose="020B0604030504040204" pitchFamily="34" charset="0"/>
                <a:ea typeface="Verdana" panose="020B0604030504040204" pitchFamily="34" charset="0"/>
                <a:cs typeface="Verdana" panose="020B0604030504040204" pitchFamily="34" charset="0"/>
              </a:rPr>
              <a:t>up to </a:t>
            </a:r>
            <a:r>
              <a:rPr lang="en-US" altLang="en-US" sz="2300" i="1" u="sng" dirty="0">
                <a:latin typeface="Verdana" panose="020B0604030504040204" pitchFamily="34" charset="0"/>
                <a:ea typeface="Verdana" panose="020B0604030504040204" pitchFamily="34" charset="0"/>
                <a:cs typeface="Verdana" panose="020B0604030504040204" pitchFamily="34" charset="0"/>
              </a:rPr>
              <a:t>$25,000 </a:t>
            </a:r>
            <a:r>
              <a:rPr lang="en-US" altLang="en-US" sz="2300" u="sng" dirty="0">
                <a:latin typeface="Verdana" panose="020B0604030504040204" pitchFamily="34" charset="0"/>
                <a:ea typeface="Verdana" panose="020B0604030504040204" pitchFamily="34" charset="0"/>
                <a:cs typeface="Verdana" panose="020B0604030504040204" pitchFamily="34" charset="0"/>
              </a:rPr>
              <a:t>in net losses</a:t>
            </a:r>
            <a:r>
              <a:rPr lang="en-US" altLang="en-US" sz="2300" dirty="0">
                <a:latin typeface="Verdana" panose="020B0604030504040204" pitchFamily="34" charset="0"/>
                <a:ea typeface="Verdana" panose="020B0604030504040204" pitchFamily="34" charset="0"/>
                <a:cs typeface="Verdana" panose="020B0604030504040204" pitchFamily="34" charset="0"/>
              </a:rPr>
              <a:t> that may be offset against active or portfolio income.  This is subject to an AGI amount limitation and phase outs </a:t>
            </a:r>
            <a:r>
              <a:rPr lang="en-US" altLang="en-US" sz="2300" i="1" dirty="0">
                <a:latin typeface="Verdana" panose="020B0604030504040204" pitchFamily="34" charset="0"/>
                <a:ea typeface="Verdana" panose="020B0604030504040204" pitchFamily="34" charset="0"/>
                <a:cs typeface="Verdana" panose="020B0604030504040204" pitchFamily="34" charset="0"/>
              </a:rPr>
              <a:t>(discussed in more detail in chapter 13).</a:t>
            </a:r>
          </a:p>
          <a:p>
            <a:endParaRPr lang="en-US" altLang="en-US" sz="23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254B8D1E-4AFF-4D8C-9153-EB19A0191C3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7BBD7A46-D238-47E6-BD11-51972F29EBD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8497F2F6-E7FC-4164-B821-95F05B2FBA60}"/>
              </a:ext>
            </a:extLst>
          </p:cNvPr>
          <p:cNvSpPr>
            <a:spLocks noGrp="1" noChangeArrowheads="1"/>
          </p:cNvSpPr>
          <p:nvPr>
            <p:ph type="title"/>
          </p:nvPr>
        </p:nvSpPr>
        <p:spPr>
          <a:xfrm>
            <a:off x="838200" y="152400"/>
            <a:ext cx="7696200" cy="838200"/>
          </a:xfrm>
        </p:spPr>
        <p:txBody>
          <a:bodyPr>
            <a:noAutofit/>
          </a:bodyPr>
          <a:lstStyle/>
          <a:p>
            <a:pPr eaLnBrk="1" hangingPunct="1"/>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#4:</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Flow-Through Entities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a:xfrm>
            <a:off x="914400" y="1295400"/>
            <a:ext cx="7543800" cy="5105400"/>
          </a:xfrm>
        </p:spPr>
        <p:txBody>
          <a:bodyPr>
            <a:noAutofit/>
          </a:bodyPr>
          <a:lstStyle/>
          <a:p>
            <a:pPr eaLnBrk="1" hangingPunct="1">
              <a:buClr>
                <a:schemeClr val="tx1"/>
              </a:buClr>
              <a:buFontTx/>
              <a:buNone/>
            </a:pPr>
            <a:r>
              <a:rPr lang="en-US" altLang="en-US" sz="2000" i="1" dirty="0">
                <a:latin typeface="Verdana" panose="020B0604030504040204" pitchFamily="34" charset="0"/>
                <a:ea typeface="Verdana" panose="020B0604030504040204" pitchFamily="34" charset="0"/>
                <a:cs typeface="Verdana" panose="020B0604030504040204" pitchFamily="34" charset="0"/>
              </a:rPr>
              <a:t>1.  Flow-through entities allocate an appropriate share of the entity’s income, expenses, or loss to their partners or shareholders or owners, on a Schedule K-1.  </a:t>
            </a:r>
          </a:p>
          <a:p>
            <a:pPr eaLnBrk="1" hangingPunct="1">
              <a:buClr>
                <a:schemeClr val="tx1"/>
              </a:buClr>
              <a:buFontTx/>
              <a:buNone/>
            </a:pPr>
            <a:r>
              <a:rPr lang="en-US" altLang="en-US" sz="2000" b="1" i="1" dirty="0">
                <a:latin typeface="Verdana" panose="020B0604030504040204" pitchFamily="34" charset="0"/>
                <a:ea typeface="Verdana" panose="020B0604030504040204" pitchFamily="34" charset="0"/>
                <a:cs typeface="Verdana" panose="020B0604030504040204" pitchFamily="34" charset="0"/>
              </a:rPr>
              <a:t>True </a:t>
            </a:r>
            <a:r>
              <a:rPr lang="en-US" altLang="en-US" sz="2000" i="1" dirty="0">
                <a:solidFill>
                  <a:srgbClr val="0070C0"/>
                </a:solidFill>
                <a:latin typeface="Verdana" panose="020B0604030504040204" pitchFamily="34" charset="0"/>
                <a:ea typeface="Verdana" panose="020B0604030504040204" pitchFamily="34" charset="0"/>
                <a:cs typeface="Verdana" panose="020B0604030504040204" pitchFamily="34" charset="0"/>
              </a:rPr>
              <a:t> </a:t>
            </a:r>
            <a:endParaRPr lang="en-US" altLang="en-US" sz="2000" i="1" dirty="0">
              <a:latin typeface="Verdana" panose="020B0604030504040204" pitchFamily="34" charset="0"/>
              <a:ea typeface="Verdana" panose="020B0604030504040204" pitchFamily="34" charset="0"/>
              <a:cs typeface="Verdana" panose="020B0604030504040204" pitchFamily="34" charset="0"/>
            </a:endParaRPr>
          </a:p>
          <a:p>
            <a:pPr eaLnBrk="1" hangingPunct="1">
              <a:buClr>
                <a:schemeClr val="tx1"/>
              </a:buClr>
              <a:buFontTx/>
              <a:buNone/>
            </a:pPr>
            <a:r>
              <a:rPr lang="en-US" altLang="en-US" sz="2000" i="1" dirty="0">
                <a:latin typeface="Verdana" panose="020B0604030504040204" pitchFamily="34" charset="0"/>
                <a:ea typeface="Verdana" panose="020B0604030504040204" pitchFamily="34" charset="0"/>
                <a:cs typeface="Verdana" panose="020B0604030504040204" pitchFamily="34" charset="0"/>
              </a:rPr>
              <a:t>2.  Ordinary income from all flow-through entities is considered self-employment income.  </a:t>
            </a:r>
          </a:p>
          <a:p>
            <a:pPr eaLnBrk="1" hangingPunct="1">
              <a:buClr>
                <a:schemeClr val="tx1"/>
              </a:buClr>
              <a:buFontTx/>
              <a:buNone/>
            </a:pPr>
            <a:r>
              <a:rPr lang="en-US" altLang="en-US" sz="2000" b="1" i="1" dirty="0">
                <a:latin typeface="Verdana" panose="020B0604030504040204" pitchFamily="34" charset="0"/>
                <a:ea typeface="Verdana" panose="020B0604030504040204" pitchFamily="34" charset="0"/>
                <a:cs typeface="Verdana" panose="020B0604030504040204" pitchFamily="34" charset="0"/>
              </a:rPr>
              <a:t>False</a:t>
            </a:r>
          </a:p>
          <a:p>
            <a:pPr eaLnBrk="1" hangingPunct="1">
              <a:buClr>
                <a:schemeClr val="tx1"/>
              </a:buClr>
              <a:buFontTx/>
              <a:buNone/>
            </a:pPr>
            <a:r>
              <a:rPr lang="en-US" altLang="en-US" sz="2000" i="1" dirty="0">
                <a:latin typeface="Verdana" panose="020B0604030504040204" pitchFamily="34" charset="0"/>
                <a:ea typeface="Verdana" panose="020B0604030504040204" pitchFamily="34" charset="0"/>
                <a:cs typeface="Verdana" panose="020B0604030504040204" pitchFamily="34" charset="0"/>
              </a:rPr>
              <a:t>3. The partners (shareholders or owners) must report the income and loss from the K-1s they received on a Schedule E of their individual tax returns.  </a:t>
            </a:r>
          </a:p>
          <a:p>
            <a:pPr eaLnBrk="1" hangingPunct="1">
              <a:buClr>
                <a:schemeClr val="tx1"/>
              </a:buClr>
              <a:buFontTx/>
              <a:buNone/>
            </a:pPr>
            <a:r>
              <a:rPr lang="en-US" altLang="en-US" sz="2000" b="1" i="1" dirty="0">
                <a:latin typeface="Verdana" panose="020B0604030504040204" pitchFamily="34" charset="0"/>
                <a:ea typeface="Verdana" panose="020B0604030504040204" pitchFamily="34" charset="0"/>
                <a:cs typeface="Verdana" panose="020B0604030504040204" pitchFamily="34" charset="0"/>
              </a:rPr>
              <a:t>True</a:t>
            </a:r>
            <a:r>
              <a:rPr lang="en-US" altLang="en-US" sz="2000" i="1" dirty="0">
                <a:latin typeface="Verdana" panose="020B0604030504040204" pitchFamily="34" charset="0"/>
                <a:ea typeface="Verdana" panose="020B0604030504040204" pitchFamily="34" charset="0"/>
                <a:cs typeface="Verdana" panose="020B0604030504040204" pitchFamily="34" charset="0"/>
              </a:rPr>
              <a:t>  </a:t>
            </a:r>
          </a:p>
          <a:p>
            <a:pPr eaLnBrk="1" hangingPunct="1">
              <a:buClr>
                <a:schemeClr val="tx1"/>
              </a:buClr>
              <a:buFontTx/>
              <a:buNone/>
            </a:pPr>
            <a:r>
              <a:rPr lang="en-US" altLang="en-US" sz="2000" i="1" dirty="0">
                <a:latin typeface="Verdana" panose="020B0604030504040204" pitchFamily="34" charset="0"/>
                <a:ea typeface="Verdana" panose="020B0604030504040204" pitchFamily="34" charset="0"/>
                <a:cs typeface="Verdana" panose="020B0604030504040204" pitchFamily="34" charset="0"/>
              </a:rPr>
              <a:t>4. By definition, rental properties are passive activities.  However, a taxpayer may deduct rental losses, subject to limitations and phase outs. </a:t>
            </a:r>
          </a:p>
          <a:p>
            <a:pPr eaLnBrk="1" hangingPunct="1">
              <a:buClr>
                <a:schemeClr val="tx1"/>
              </a:buClr>
              <a:buFontTx/>
              <a:buNone/>
            </a:pPr>
            <a:r>
              <a:rPr lang="en-US" altLang="en-US" sz="2000" b="1" i="1" dirty="0">
                <a:latin typeface="Verdana" panose="020B0604030504040204" pitchFamily="34" charset="0"/>
                <a:ea typeface="Verdana" panose="020B0604030504040204" pitchFamily="34" charset="0"/>
                <a:cs typeface="Verdana" panose="020B0604030504040204" pitchFamily="34" charset="0"/>
              </a:rPr>
              <a:t>True</a:t>
            </a:r>
          </a:p>
          <a:p>
            <a:pPr eaLnBrk="1" hangingPunct="1">
              <a:buClr>
                <a:schemeClr val="tx1"/>
              </a:buClr>
              <a:buFontTx/>
              <a:buNone/>
            </a:pPr>
            <a:endParaRPr lang="en-US" altLang="en-US" sz="2000" i="1" dirty="0">
              <a:solidFill>
                <a:srgbClr val="0070C0"/>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3">
            <a:extLst>
              <a:ext uri="{FF2B5EF4-FFF2-40B4-BE49-F238E27FC236}">
                <a16:creationId xmlns:a16="http://schemas.microsoft.com/office/drawing/2014/main" id="{566C8D75-4E89-467F-8BC8-AA68E25A34E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C3218B5C-D584-435D-8A7B-DA88324F1C2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2">
            <a:extLst>
              <a:ext uri="{FF2B5EF4-FFF2-40B4-BE49-F238E27FC236}">
                <a16:creationId xmlns:a16="http://schemas.microsoft.com/office/drawing/2014/main" id="{6B208FDA-7069-4780-BE51-ADA14F2EE192}"/>
              </a:ext>
            </a:extLst>
          </p:cNvPr>
          <p:cNvSpPr>
            <a:spLocks noGrp="1" noChangeArrowheads="1"/>
          </p:cNvSpPr>
          <p:nvPr>
            <p:ph type="title"/>
          </p:nvPr>
        </p:nvSpPr>
        <p:spPr>
          <a:xfrm>
            <a:off x="838200" y="228600"/>
            <a:ext cx="7696200" cy="838200"/>
          </a:xfrm>
        </p:spPr>
        <p:txBody>
          <a:bodyPr>
            <a:noAutofit/>
          </a:bodyPr>
          <a:lstStyle/>
          <a:p>
            <a:pPr eaLnBrk="1" hangingPunct="1"/>
            <a:r>
              <a:rPr lang="en-US" altLang="en-US" sz="3000" dirty="0">
                <a:latin typeface="Verdana" panose="020B0604030504040204" pitchFamily="34" charset="0"/>
                <a:ea typeface="Verdana" panose="020B0604030504040204" pitchFamily="34" charset="0"/>
                <a:cs typeface="Verdana" panose="020B0604030504040204" pitchFamily="34" charset="0"/>
              </a:rPr>
              <a:t>Learning Objective #4:</a:t>
            </a:r>
            <a:br>
              <a:rPr lang="en-US" altLang="en-US" sz="3000" dirty="0">
                <a:latin typeface="Verdana" panose="020B0604030504040204" pitchFamily="34" charset="0"/>
                <a:ea typeface="Verdana" panose="020B0604030504040204" pitchFamily="34" charset="0"/>
                <a:cs typeface="Verdana" panose="020B0604030504040204" pitchFamily="34" charset="0"/>
              </a:rPr>
            </a:br>
            <a:r>
              <a:rPr lang="en-US" altLang="en-US" sz="3000" dirty="0">
                <a:latin typeface="Verdana" panose="020B0604030504040204" pitchFamily="34" charset="0"/>
                <a:ea typeface="Verdana" panose="020B0604030504040204" pitchFamily="34" charset="0"/>
                <a:cs typeface="Verdana" panose="020B0604030504040204" pitchFamily="34" charset="0"/>
              </a:rPr>
              <a:t>Flow-Through Entities</a:t>
            </a:r>
            <a:br>
              <a:rPr lang="en-US" altLang="en-US" sz="3000" dirty="0">
                <a:latin typeface="Verdana" panose="020B0604030504040204" pitchFamily="34" charset="0"/>
                <a:ea typeface="Verdana" panose="020B0604030504040204" pitchFamily="34" charset="0"/>
                <a:cs typeface="Verdana" panose="020B0604030504040204" pitchFamily="34" charset="0"/>
              </a:rPr>
            </a:br>
            <a:r>
              <a:rPr lang="en-US" altLang="en-US" sz="3000" dirty="0">
                <a:latin typeface="Verdana" panose="020B0604030504040204" pitchFamily="34" charset="0"/>
                <a:ea typeface="Verdana" panose="020B0604030504040204" pitchFamily="34" charset="0"/>
                <a:cs typeface="Verdana" panose="020B0604030504040204" pitchFamily="34" charset="0"/>
              </a:rPr>
              <a:t>Concept Check 8-3</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796">
                                            <p:txEl>
                                              <p:pRg st="1" end="1"/>
                                            </p:txEl>
                                          </p:spTgt>
                                        </p:tgtEl>
                                        <p:attrNameLst>
                                          <p:attrName>style.visibility</p:attrName>
                                        </p:attrNameLst>
                                      </p:cBhvr>
                                      <p:to>
                                        <p:strVal val="visible"/>
                                      </p:to>
                                    </p:set>
                                    <p:animEffect transition="in" filter="fade">
                                      <p:cBhvr>
                                        <p:cTn id="7" dur="500"/>
                                        <p:tgtEl>
                                          <p:spTgt spid="33796">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796">
                                            <p:txEl>
                                              <p:pRg st="3" end="3"/>
                                            </p:txEl>
                                          </p:spTgt>
                                        </p:tgtEl>
                                        <p:attrNameLst>
                                          <p:attrName>style.visibility</p:attrName>
                                        </p:attrNameLst>
                                      </p:cBhvr>
                                      <p:to>
                                        <p:strVal val="visible"/>
                                      </p:to>
                                    </p:set>
                                    <p:animEffect transition="in" filter="fade">
                                      <p:cBhvr>
                                        <p:cTn id="12" dur="500"/>
                                        <p:tgtEl>
                                          <p:spTgt spid="33796">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796">
                                            <p:txEl>
                                              <p:pRg st="5" end="5"/>
                                            </p:txEl>
                                          </p:spTgt>
                                        </p:tgtEl>
                                        <p:attrNameLst>
                                          <p:attrName>style.visibility</p:attrName>
                                        </p:attrNameLst>
                                      </p:cBhvr>
                                      <p:to>
                                        <p:strVal val="visible"/>
                                      </p:to>
                                    </p:set>
                                    <p:animEffect transition="in" filter="fade">
                                      <p:cBhvr>
                                        <p:cTn id="17" dur="500"/>
                                        <p:tgtEl>
                                          <p:spTgt spid="33796">
                                            <p:txEl>
                                              <p:pRg st="5" end="5"/>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796">
                                            <p:txEl>
                                              <p:pRg st="7" end="7"/>
                                            </p:txEl>
                                          </p:spTgt>
                                        </p:tgtEl>
                                        <p:attrNameLst>
                                          <p:attrName>style.visibility</p:attrName>
                                        </p:attrNameLst>
                                      </p:cBhvr>
                                      <p:to>
                                        <p:strVal val="visible"/>
                                      </p:to>
                                    </p:set>
                                    <p:animEffect transition="in" filter="fade">
                                      <p:cBhvr>
                                        <p:cTn id="22" dur="500"/>
                                        <p:tgtEl>
                                          <p:spTgt spid="3379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xfrm>
            <a:off x="962952" y="1295400"/>
            <a:ext cx="7315200" cy="4267200"/>
          </a:xfrm>
        </p:spPr>
        <p:txBody>
          <a:bodyPr>
            <a:noAutofit/>
          </a:bodyPr>
          <a:lstStyle/>
          <a:p>
            <a:pPr eaLnBrk="1" hangingPunct="1">
              <a:buClr>
                <a:schemeClr val="tx1"/>
              </a:buClr>
            </a:pPr>
            <a:r>
              <a:rPr lang="en-US" altLang="en-US" sz="2300" dirty="0">
                <a:latin typeface="Verdana" panose="020B0604030504040204" pitchFamily="34" charset="0"/>
                <a:ea typeface="Verdana" panose="020B0604030504040204" pitchFamily="34" charset="0"/>
                <a:cs typeface="Verdana" panose="020B0604030504040204" pitchFamily="34" charset="0"/>
              </a:rPr>
              <a:t>Rental property is depreciated using straight-line depreciation over 27.5 or 39 years.</a:t>
            </a:r>
          </a:p>
          <a:p>
            <a:pPr eaLnBrk="1" hangingPunct="1">
              <a:buClr>
                <a:schemeClr val="tx1"/>
              </a:buClr>
              <a:buFontTx/>
              <a:buNone/>
            </a:pPr>
            <a:endParaRPr lang="en-US" altLang="en-US" sz="2300" dirty="0">
              <a:latin typeface="Verdana" panose="020B0604030504040204" pitchFamily="34" charset="0"/>
              <a:ea typeface="Verdana" panose="020B0604030504040204" pitchFamily="34" charset="0"/>
              <a:cs typeface="Verdana" panose="020B0604030504040204" pitchFamily="34" charset="0"/>
            </a:endParaRPr>
          </a:p>
          <a:p>
            <a:pPr eaLnBrk="1" hangingPunct="1">
              <a:buClr>
                <a:schemeClr val="tx1"/>
              </a:buClr>
            </a:pPr>
            <a:r>
              <a:rPr lang="en-US" altLang="en-US" sz="2300" dirty="0">
                <a:latin typeface="Verdana" panose="020B0604030504040204" pitchFamily="34" charset="0"/>
                <a:ea typeface="Verdana" panose="020B0604030504040204" pitchFamily="34" charset="0"/>
                <a:cs typeface="Verdana" panose="020B0604030504040204" pitchFamily="34" charset="0"/>
              </a:rPr>
              <a:t>The IRS depreciation tables are used to calculate the depreciation amount.</a:t>
            </a:r>
          </a:p>
          <a:p>
            <a:pPr eaLnBrk="1" hangingPunct="1">
              <a:buClr>
                <a:schemeClr val="tx1"/>
              </a:buClr>
            </a:pPr>
            <a:endParaRPr lang="en-US" altLang="en-US" sz="2300" dirty="0">
              <a:latin typeface="Verdana" panose="020B0604030504040204" pitchFamily="34" charset="0"/>
              <a:ea typeface="Verdana" panose="020B0604030504040204" pitchFamily="34" charset="0"/>
              <a:cs typeface="Verdana" panose="020B0604030504040204" pitchFamily="34" charset="0"/>
            </a:endParaRPr>
          </a:p>
          <a:p>
            <a:pPr eaLnBrk="1" hangingPunct="1">
              <a:buClr>
                <a:schemeClr val="tx1"/>
              </a:buClr>
            </a:pPr>
            <a:r>
              <a:rPr lang="en-US" altLang="en-US" sz="2300" dirty="0">
                <a:latin typeface="Verdana" panose="020B0604030504040204" pitchFamily="34" charset="0"/>
                <a:ea typeface="Verdana" panose="020B0604030504040204" pitchFamily="34" charset="0"/>
                <a:cs typeface="Verdana" panose="020B0604030504040204" pitchFamily="34" charset="0"/>
              </a:rPr>
              <a:t>Depreciate structure and furniture (five year property for rentals) only – land is not depreciable. </a:t>
            </a:r>
          </a:p>
          <a:p>
            <a:pPr eaLnBrk="1" hangingPunct="1">
              <a:buClr>
                <a:schemeClr val="tx1"/>
              </a:buClr>
            </a:pPr>
            <a:endParaRPr lang="en-US" altLang="en-US" sz="2300" dirty="0">
              <a:latin typeface="Verdana" panose="020B0604030504040204" pitchFamily="34" charset="0"/>
              <a:ea typeface="Verdana" panose="020B0604030504040204" pitchFamily="34" charset="0"/>
              <a:cs typeface="Verdana" panose="020B0604030504040204" pitchFamily="34" charset="0"/>
            </a:endParaRPr>
          </a:p>
          <a:p>
            <a:pPr eaLnBrk="1" hangingPunct="1">
              <a:buClr>
                <a:schemeClr val="tx1"/>
              </a:buClr>
            </a:pPr>
            <a:r>
              <a:rPr lang="en-US" altLang="en-US" sz="2300" dirty="0">
                <a:latin typeface="Verdana" panose="020B0604030504040204" pitchFamily="34" charset="0"/>
                <a:ea typeface="Verdana" panose="020B0604030504040204" pitchFamily="34" charset="0"/>
                <a:cs typeface="Verdana" panose="020B0604030504040204" pitchFamily="34" charset="0"/>
              </a:rPr>
              <a:t>The tables to use for rental properties are found in Chapter 6.</a:t>
            </a:r>
          </a:p>
          <a:p>
            <a:pPr eaLnBrk="1" hangingPunct="1">
              <a:buClr>
                <a:schemeClr val="tx1"/>
              </a:buClr>
              <a:buFontTx/>
              <a:buNone/>
            </a:pPr>
            <a:r>
              <a:rPr lang="en-US" altLang="en-US" sz="2300" dirty="0">
                <a:latin typeface="Verdana" panose="020B0604030504040204" pitchFamily="34" charset="0"/>
                <a:ea typeface="Verdana" panose="020B0604030504040204" pitchFamily="34" charset="0"/>
                <a:cs typeface="Verdana" panose="020B0604030504040204" pitchFamily="34" charset="0"/>
              </a:rPr>
              <a:t> </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1BD1493-2B11-4A79-934F-8D824DFEDB1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2">
            <a:extLst>
              <a:ext uri="{FF2B5EF4-FFF2-40B4-BE49-F238E27FC236}">
                <a16:creationId xmlns:a16="http://schemas.microsoft.com/office/drawing/2014/main" id="{B3288DA9-332B-4DE9-BBBE-2151650ECF30}"/>
              </a:ext>
            </a:extLst>
          </p:cNvPr>
          <p:cNvSpPr txBox="1">
            <a:spLocks noChangeArrowheads="1"/>
          </p:cNvSpPr>
          <p:nvPr/>
        </p:nvSpPr>
        <p:spPr>
          <a:xfrm>
            <a:off x="696252" y="304800"/>
            <a:ext cx="78486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altLang="en-US" sz="3600">
                <a:latin typeface="Verdana" panose="020B0604030504040204" pitchFamily="34" charset="0"/>
                <a:ea typeface="Verdana" panose="020B0604030504040204" pitchFamily="34" charset="0"/>
                <a:cs typeface="Verdana" panose="020B0604030504040204" pitchFamily="34" charset="0"/>
              </a:rPr>
              <a:t>Learning Objective #1:</a:t>
            </a:r>
            <a:br>
              <a:rPr lang="en-US" altLang="en-US" sz="3600">
                <a:latin typeface="Verdana" panose="020B0604030504040204" pitchFamily="34" charset="0"/>
                <a:ea typeface="Verdana" panose="020B0604030504040204" pitchFamily="34" charset="0"/>
                <a:cs typeface="Verdana" panose="020B0604030504040204" pitchFamily="34" charset="0"/>
              </a:rPr>
            </a:br>
            <a:r>
              <a:rPr lang="en-US" altLang="en-US" sz="3600">
                <a:latin typeface="Verdana" panose="020B0604030504040204" pitchFamily="34" charset="0"/>
                <a:ea typeface="Verdana" panose="020B0604030504040204" pitchFamily="34" charset="0"/>
                <a:cs typeface="Verdana" panose="020B0604030504040204" pitchFamily="34" charset="0"/>
              </a:rPr>
              <a:t>Rental Property</a:t>
            </a:r>
            <a:endParaRPr lang="en-US" altLang="en-US" sz="3600"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1143000" y="1524001"/>
            <a:ext cx="7239000" cy="4114800"/>
          </a:xfrm>
        </p:spPr>
        <p:txBody>
          <a:bodyPr>
            <a:normAutofit lnSpcReduction="10000"/>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If a taxpayer’s rental property is considered a trade or a business, the related income and expenses are reported on Schedule C.</a:t>
            </a:r>
          </a:p>
          <a:p>
            <a:pPr eaLnBrk="1" hangingPunct="1"/>
            <a:endParaRPr lang="en-US" alt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Generally, if a taxpayer materially participates in the rental activity and is considered a real estate professional, then the activity is considered a trade or business.</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44FC915-F658-41FC-A162-DBAB1643B3F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8567ADCC-00D8-4B5C-A65F-5F0C731480FE}"/>
              </a:ext>
            </a:extLst>
          </p:cNvPr>
          <p:cNvSpPr>
            <a:spLocks noGrp="1" noChangeArrowheads="1"/>
          </p:cNvSpPr>
          <p:nvPr>
            <p:ph type="title"/>
          </p:nvPr>
        </p:nvSpPr>
        <p:spPr>
          <a:xfrm>
            <a:off x="696252" y="304800"/>
            <a:ext cx="7848600" cy="685800"/>
          </a:xfrm>
        </p:spPr>
        <p:txBody>
          <a:bodyPr>
            <a:noAutofit/>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#1:</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Rental Property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1143000" y="1828800"/>
            <a:ext cx="7239000" cy="3505200"/>
          </a:xfrm>
        </p:spPr>
        <p:txBody>
          <a:bodyPr>
            <a:normAutofit/>
          </a:bodyPr>
          <a:lstStyle/>
          <a:p>
            <a:pPr eaLnBrk="1" hangingPunct="1"/>
            <a:r>
              <a:rPr lang="en-US" altLang="en-US" sz="2600" dirty="0">
                <a:latin typeface="Verdana" panose="020B0604030504040204" pitchFamily="34" charset="0"/>
                <a:ea typeface="Verdana" panose="020B0604030504040204" pitchFamily="34" charset="0"/>
                <a:cs typeface="Verdana" panose="020B0604030504040204" pitchFamily="34" charset="0"/>
              </a:rPr>
              <a:t>Expenses paid by the tenant or services provided in lieu of rental payments are considered rental income.  As such, the amount must be included as rental income and reported. </a:t>
            </a:r>
          </a:p>
        </p:txBody>
      </p:sp>
      <p:pic>
        <p:nvPicPr>
          <p:cNvPr id="8197" name="Picture 5" descr="C:\Program Files\Microsoft Office\MEDIA\CAGCAT10\j0185604.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4267200"/>
            <a:ext cx="16002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87C07E4E-1AE2-448E-BE05-C2DCDE6E62D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2">
            <a:extLst>
              <a:ext uri="{FF2B5EF4-FFF2-40B4-BE49-F238E27FC236}">
                <a16:creationId xmlns:a16="http://schemas.microsoft.com/office/drawing/2014/main" id="{8B871C62-8D9A-42C7-950A-3C74DF516D0B}"/>
              </a:ext>
            </a:extLst>
          </p:cNvPr>
          <p:cNvSpPr>
            <a:spLocks noGrp="1" noChangeArrowheads="1"/>
          </p:cNvSpPr>
          <p:nvPr>
            <p:ph type="title"/>
          </p:nvPr>
        </p:nvSpPr>
        <p:spPr>
          <a:xfrm>
            <a:off x="696252" y="304800"/>
            <a:ext cx="7848600" cy="685800"/>
          </a:xfrm>
        </p:spPr>
        <p:txBody>
          <a:bodyPr>
            <a:noAutofit/>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#1:</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Rental Property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2"/>
          <p:cNvSpPr>
            <a:spLocks noGrp="1"/>
          </p:cNvSpPr>
          <p:nvPr>
            <p:ph idx="1"/>
          </p:nvPr>
        </p:nvSpPr>
        <p:spPr>
          <a:xfrm>
            <a:off x="1143000" y="1600200"/>
            <a:ext cx="7315200" cy="3276600"/>
          </a:xfrm>
        </p:spPr>
        <p:txBody>
          <a:bodyPr>
            <a:noAutofit/>
          </a:bodyPr>
          <a:lstStyle/>
          <a:p>
            <a:pPr eaLnBrk="1" hangingPunct="1"/>
            <a:r>
              <a:rPr lang="en-US" altLang="en-US" sz="2600" b="1" i="1" dirty="0">
                <a:latin typeface="Verdana" panose="020B0604030504040204" pitchFamily="34" charset="0"/>
                <a:ea typeface="Verdana" panose="020B0604030504040204" pitchFamily="34" charset="0"/>
                <a:cs typeface="Verdana" panose="020B0604030504040204" pitchFamily="34" charset="0"/>
              </a:rPr>
              <a:t>Example</a:t>
            </a:r>
            <a:r>
              <a:rPr lang="en-US" altLang="en-US" sz="2600" dirty="0">
                <a:latin typeface="Verdana" panose="020B0604030504040204" pitchFamily="34" charset="0"/>
                <a:ea typeface="Verdana" panose="020B0604030504040204" pitchFamily="34" charset="0"/>
                <a:cs typeface="Verdana" panose="020B0604030504040204" pitchFamily="34" charset="0"/>
              </a:rPr>
              <a:t>:  Brady owns a rental property that he rents to his friend, Jack, for $800 per month.  In November, Jack repairs a leaky roof of the rental property for $450 and pays Brady $350 for rent.  </a:t>
            </a:r>
          </a:p>
          <a:p>
            <a:pPr eaLnBrk="1" hangingPunct="1"/>
            <a:endParaRPr lang="en-US" alt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600" i="1" dirty="0">
                <a:solidFill>
                  <a:srgbClr val="0070C0"/>
                </a:solidFill>
                <a:latin typeface="Verdana" panose="020B0604030504040204" pitchFamily="34" charset="0"/>
                <a:ea typeface="Verdana" panose="020B0604030504040204" pitchFamily="34" charset="0"/>
                <a:cs typeface="Verdana" panose="020B0604030504040204" pitchFamily="34" charset="0"/>
              </a:rPr>
              <a:t>Brady would report $800 for rental income and $450 for repair and maintenance expenses in November.</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24B41A8F-B16C-46E1-A9F9-87F70BDBB92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7" name="Rectangle 2">
            <a:extLst>
              <a:ext uri="{FF2B5EF4-FFF2-40B4-BE49-F238E27FC236}">
                <a16:creationId xmlns:a16="http://schemas.microsoft.com/office/drawing/2014/main" id="{B1BCEF7F-3744-43A9-B634-CF9E593856F4}"/>
              </a:ext>
            </a:extLst>
          </p:cNvPr>
          <p:cNvSpPr>
            <a:spLocks noGrp="1" noChangeArrowheads="1"/>
          </p:cNvSpPr>
          <p:nvPr>
            <p:ph type="title"/>
          </p:nvPr>
        </p:nvSpPr>
        <p:spPr>
          <a:xfrm>
            <a:off x="696252" y="304800"/>
            <a:ext cx="7848600" cy="685800"/>
          </a:xfrm>
        </p:spPr>
        <p:txBody>
          <a:bodyPr>
            <a:noAutofit/>
          </a:bodyPr>
          <a:lstStyle/>
          <a:p>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#1:</a:t>
            </a:r>
            <a:br>
              <a:rPr lang="en-US" altLang="en-US" sz="3600" dirty="0">
                <a:latin typeface="Verdana" panose="020B0604030504040204" pitchFamily="34" charset="0"/>
                <a:ea typeface="Verdana" panose="020B0604030504040204" pitchFamily="34" charset="0"/>
                <a:cs typeface="Verdana" panose="020B0604030504040204" pitchFamily="34" charset="0"/>
              </a:rPr>
            </a:br>
            <a:r>
              <a:rPr lang="en-US" altLang="en-US" sz="3600" dirty="0">
                <a:latin typeface="Verdana" panose="020B0604030504040204" pitchFamily="34" charset="0"/>
                <a:ea typeface="Verdana" panose="020B0604030504040204" pitchFamily="34" charset="0"/>
                <a:cs typeface="Verdana" panose="020B0604030504040204" pitchFamily="34" charset="0"/>
              </a:rPr>
              <a:t>Rental Property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a:xfrm>
            <a:off x="696252" y="1905000"/>
            <a:ext cx="8066748" cy="4191000"/>
          </a:xfrm>
        </p:spPr>
        <p:txBody>
          <a:bodyPr>
            <a:normAutofit lnSpcReduction="10000"/>
          </a:bodyPr>
          <a:lstStyle/>
          <a:p>
            <a:pPr eaLnBrk="1" hangingPunct="1">
              <a:lnSpc>
                <a:spcPct val="90000"/>
              </a:lnSpc>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1.  Rental income is generally reported on Schedule E.   </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True</a:t>
            </a:r>
          </a:p>
          <a:p>
            <a:pPr eaLnBrk="1" hangingPunct="1">
              <a:lnSpc>
                <a:spcPct val="90000"/>
              </a:lnSpc>
              <a:buClr>
                <a:schemeClr val="tx1"/>
              </a:buClr>
              <a:buFontTx/>
              <a:buNone/>
            </a:pPr>
            <a:r>
              <a:rPr lang="en-US" altLang="en-US" sz="2400" i="1" dirty="0">
                <a:solidFill>
                  <a:srgbClr val="0070C0"/>
                </a:solidFill>
                <a:latin typeface="Verdana" panose="020B0604030504040204" pitchFamily="34" charset="0"/>
                <a:ea typeface="Verdana" panose="020B0604030504040204" pitchFamily="34" charset="0"/>
                <a:cs typeface="Verdana" panose="020B0604030504040204" pitchFamily="34" charset="0"/>
              </a:rPr>
              <a:t> </a:t>
            </a:r>
          </a:p>
          <a:p>
            <a:pPr eaLnBrk="1" hangingPunct="1">
              <a:lnSpc>
                <a:spcPct val="90000"/>
              </a:lnSpc>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2.  All expenses related to rental property are deductible in the current year, including capital improvements.  </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False</a:t>
            </a:r>
          </a:p>
          <a:p>
            <a:pPr eaLnBrk="1" hangingPunct="1">
              <a:lnSpc>
                <a:spcPct val="90000"/>
              </a:lnSpc>
              <a:buClr>
                <a:schemeClr val="tx1"/>
              </a:buClr>
              <a:buFontTx/>
              <a:buNone/>
            </a:pPr>
            <a:endParaRPr lang="en-US" altLang="en-US" sz="2400" i="1" dirty="0">
              <a:solidFill>
                <a:srgbClr val="0070C0"/>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3.  Rental property structures must be depreciated using the straight-line method.  </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True</a:t>
            </a:r>
            <a:r>
              <a:rPr lang="en-US" altLang="en-US" sz="2400" i="1" dirty="0">
                <a:solidFill>
                  <a:srgbClr val="0070C0"/>
                </a:solidFill>
                <a:latin typeface="Verdana" panose="020B0604030504040204" pitchFamily="34" charset="0"/>
                <a:ea typeface="Verdana" panose="020B0604030504040204" pitchFamily="34" charset="0"/>
                <a:cs typeface="Verdana" panose="020B0604030504040204" pitchFamily="34" charset="0"/>
              </a:rPr>
              <a:t> </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BB79552-6185-4C01-9700-8757BF90A8E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A91AF653-A279-4043-949C-CAA5FA7DD673}"/>
              </a:ext>
            </a:extLst>
          </p:cNvPr>
          <p:cNvSpPr txBox="1">
            <a:spLocks noChangeArrowheads="1"/>
          </p:cNvSpPr>
          <p:nvPr/>
        </p:nvSpPr>
        <p:spPr>
          <a:xfrm>
            <a:off x="696252" y="533400"/>
            <a:ext cx="78486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pPr>
            <a:r>
              <a:rPr lang="en-US" altLang="en-US" sz="3600" dirty="0">
                <a:latin typeface="Verdana" panose="020B0604030504040204" pitchFamily="34" charset="0"/>
                <a:ea typeface="Verdana" panose="020B0604030504040204" pitchFamily="34" charset="0"/>
                <a:cs typeface="Verdana" panose="020B0604030504040204" pitchFamily="34" charset="0"/>
              </a:rPr>
              <a:t>Rental Property</a:t>
            </a:r>
          </a:p>
          <a:p>
            <a:pPr fontAlgn="auto">
              <a:spcAft>
                <a:spcPts val="0"/>
              </a:spcAft>
            </a:pPr>
            <a:r>
              <a:rPr lang="en-US" altLang="en-US" sz="3600" dirty="0">
                <a:latin typeface="Verdana" panose="020B0604030504040204" pitchFamily="34" charset="0"/>
                <a:ea typeface="Verdana" panose="020B0604030504040204" pitchFamily="34" charset="0"/>
                <a:cs typeface="Verdana" panose="020B0604030504040204" pitchFamily="34" charset="0"/>
              </a:rPr>
              <a:t>Concept Check 8-1</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xEl>
                                              <p:pRg st="1" end="1"/>
                                            </p:txEl>
                                          </p:spTgt>
                                        </p:tgtEl>
                                        <p:attrNameLst>
                                          <p:attrName>style.visibility</p:attrName>
                                        </p:attrNameLst>
                                      </p:cBhvr>
                                      <p:to>
                                        <p:strVal val="visible"/>
                                      </p:to>
                                    </p:set>
                                    <p:animEffect transition="in" filter="fade">
                                      <p:cBhvr>
                                        <p:cTn id="7" dur="500"/>
                                        <p:tgtEl>
                                          <p:spTgt spid="10244">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0244">
                                            <p:txEl>
                                              <p:pRg st="4" end="4"/>
                                            </p:txEl>
                                          </p:spTgt>
                                        </p:tgtEl>
                                        <p:attrNameLst>
                                          <p:attrName>style.visibility</p:attrName>
                                        </p:attrNameLst>
                                      </p:cBhvr>
                                      <p:to>
                                        <p:strVal val="visible"/>
                                      </p:to>
                                    </p:set>
                                    <p:animEffect transition="in" filter="fade">
                                      <p:cBhvr>
                                        <p:cTn id="12" dur="500"/>
                                        <p:tgtEl>
                                          <p:spTgt spid="10244">
                                            <p:txEl>
                                              <p:pRg st="4" end="4"/>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244">
                                            <p:txEl>
                                              <p:pRg st="7" end="7"/>
                                            </p:txEl>
                                          </p:spTgt>
                                        </p:tgtEl>
                                        <p:attrNameLst>
                                          <p:attrName>style.visibility</p:attrName>
                                        </p:attrNameLst>
                                      </p:cBhvr>
                                      <p:to>
                                        <p:strVal val="visible"/>
                                      </p:to>
                                    </p:set>
                                    <p:animEffect transition="in" filter="fade">
                                      <p:cBhvr>
                                        <p:cTn id="17" dur="500"/>
                                        <p:tgtEl>
                                          <p:spTgt spid="1024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a:xfrm>
            <a:off x="696252" y="1973052"/>
            <a:ext cx="7543800" cy="3581399"/>
          </a:xfrm>
        </p:spPr>
        <p:txBody>
          <a:bodyPr>
            <a:normAutofit/>
          </a:bodyPr>
          <a:lstStyle/>
          <a:p>
            <a:pPr eaLnBrk="1" hangingPunct="1">
              <a:lnSpc>
                <a:spcPct val="90000"/>
              </a:lnSpc>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4.  If a taxpayer’s rental property is considered a trade or a business, he or she reports the income on Schedule E.  </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False</a:t>
            </a:r>
          </a:p>
          <a:p>
            <a:pPr eaLnBrk="1" hangingPunct="1">
              <a:lnSpc>
                <a:spcPct val="90000"/>
              </a:lnSpc>
              <a:buClr>
                <a:schemeClr val="tx1"/>
              </a:buClr>
              <a:buFontTx/>
              <a:buNone/>
            </a:pPr>
            <a:endParaRPr lang="en-US" altLang="en-US" sz="2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buClr>
                <a:schemeClr val="tx1"/>
              </a:buClr>
              <a:buFontTx/>
              <a:buNone/>
            </a:pPr>
            <a:r>
              <a:rPr lang="en-US" altLang="en-US" sz="2400" i="1" dirty="0">
                <a:latin typeface="Verdana" panose="020B0604030504040204" pitchFamily="34" charset="0"/>
                <a:ea typeface="Verdana" panose="020B0604030504040204" pitchFamily="34" charset="0"/>
                <a:cs typeface="Verdana" panose="020B0604030504040204" pitchFamily="34" charset="0"/>
              </a:rPr>
              <a:t>5.  If a tenant provides a service in lieu of rent, the taxpayer is not required to report the value of that amount as rental income.  </a:t>
            </a:r>
          </a:p>
          <a:p>
            <a:pPr eaLnBrk="1" hangingPunct="1">
              <a:lnSpc>
                <a:spcPct val="90000"/>
              </a:lnSpc>
              <a:buClr>
                <a:schemeClr val="tx1"/>
              </a:buClr>
              <a:buFontTx/>
              <a:buNone/>
            </a:pPr>
            <a:r>
              <a:rPr lang="en-US" altLang="en-US" sz="24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621B343-FA49-4E0D-837B-A18D33CF814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8-</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Rectangle 2">
            <a:extLst>
              <a:ext uri="{FF2B5EF4-FFF2-40B4-BE49-F238E27FC236}">
                <a16:creationId xmlns:a16="http://schemas.microsoft.com/office/drawing/2014/main" id="{9E367A08-6059-4618-99DB-11BC496CEAC2}"/>
              </a:ext>
            </a:extLst>
          </p:cNvPr>
          <p:cNvSpPr txBox="1">
            <a:spLocks noChangeArrowheads="1"/>
          </p:cNvSpPr>
          <p:nvPr/>
        </p:nvSpPr>
        <p:spPr>
          <a:xfrm>
            <a:off x="696252" y="533400"/>
            <a:ext cx="78486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altLang="en-US" sz="3600" dirty="0">
                <a:latin typeface="Verdana" panose="020B0604030504040204" pitchFamily="34" charset="0"/>
                <a:ea typeface="Verdana" panose="020B0604030504040204" pitchFamily="34" charset="0"/>
                <a:cs typeface="Verdana" panose="020B0604030504040204" pitchFamily="34" charset="0"/>
              </a:rPr>
              <a:t>Learning Objective #1:</a:t>
            </a:r>
          </a:p>
          <a:p>
            <a:pPr fontAlgn="auto">
              <a:spcAft>
                <a:spcPts val="0"/>
              </a:spcAft>
            </a:pPr>
            <a:r>
              <a:rPr lang="en-US" altLang="en-US" sz="3600" dirty="0">
                <a:latin typeface="Verdana" panose="020B0604030504040204" pitchFamily="34" charset="0"/>
                <a:ea typeface="Verdana" panose="020B0604030504040204" pitchFamily="34" charset="0"/>
                <a:cs typeface="Verdana" panose="020B0604030504040204" pitchFamily="34" charset="0"/>
              </a:rPr>
              <a:t>Rental Property</a:t>
            </a:r>
          </a:p>
          <a:p>
            <a:pPr fontAlgn="auto">
              <a:spcAft>
                <a:spcPts val="0"/>
              </a:spcAft>
            </a:pPr>
            <a:r>
              <a:rPr lang="en-US" altLang="en-US" sz="3600" dirty="0">
                <a:latin typeface="Verdana" panose="020B0604030504040204" pitchFamily="34" charset="0"/>
                <a:ea typeface="Verdana" panose="020B0604030504040204" pitchFamily="34" charset="0"/>
                <a:cs typeface="Verdana" panose="020B0604030504040204" pitchFamily="34" charset="0"/>
              </a:rPr>
              <a:t>Concept Check 8-1</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268">
                                            <p:txEl>
                                              <p:pRg st="1" end="1"/>
                                            </p:txEl>
                                          </p:spTgt>
                                        </p:tgtEl>
                                        <p:attrNameLst>
                                          <p:attrName>style.visibility</p:attrName>
                                        </p:attrNameLst>
                                      </p:cBhvr>
                                      <p:to>
                                        <p:strVal val="visible"/>
                                      </p:to>
                                    </p:set>
                                    <p:animEffect transition="in" filter="fade">
                                      <p:cBhvr>
                                        <p:cTn id="7" dur="500"/>
                                        <p:tgtEl>
                                          <p:spTgt spid="11268">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268">
                                            <p:txEl>
                                              <p:pRg st="4" end="4"/>
                                            </p:txEl>
                                          </p:spTgt>
                                        </p:tgtEl>
                                        <p:attrNameLst>
                                          <p:attrName>style.visibility</p:attrName>
                                        </p:attrNameLst>
                                      </p:cBhvr>
                                      <p:to>
                                        <p:strVal val="visible"/>
                                      </p:to>
                                    </p:set>
                                    <p:animEffect transition="in" filter="fade">
                                      <p:cBhvr>
                                        <p:cTn id="12" dur="500"/>
                                        <p:tgtEl>
                                          <p:spTgt spid="1126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8927</TotalTime>
  <Words>4183</Words>
  <Application>Microsoft Office PowerPoint</Application>
  <PresentationFormat>On-screen Show (4:3)</PresentationFormat>
  <Paragraphs>374</Paragraphs>
  <Slides>38</Slides>
  <Notes>38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ＭＳ Ｐゴシック</vt:lpstr>
      <vt:lpstr>Arial</vt:lpstr>
      <vt:lpstr>Calibri</vt:lpstr>
      <vt:lpstr>Times</vt:lpstr>
      <vt:lpstr>Times New Roman</vt:lpstr>
      <vt:lpstr>Verdana</vt:lpstr>
      <vt:lpstr>Office Theme</vt:lpstr>
      <vt:lpstr>Chapter 8</vt:lpstr>
      <vt:lpstr>Learning Objective #1: Rental Property</vt:lpstr>
      <vt:lpstr>Learning Objective #1: Rental Property</vt:lpstr>
      <vt:lpstr>PowerPoint Presentation</vt:lpstr>
      <vt:lpstr>Learning Objective #1: Rental Property</vt:lpstr>
      <vt:lpstr>Learning Objective #1: Rental Property</vt:lpstr>
      <vt:lpstr>Learning Objective #1: Rental Property</vt:lpstr>
      <vt:lpstr>PowerPoint Presentation</vt:lpstr>
      <vt:lpstr>PowerPoint Presentation</vt:lpstr>
      <vt:lpstr>Learning Objective #2: Rental of Vacation Homes </vt:lpstr>
      <vt:lpstr>Learning Objective #2: Rental of Vacation Homes </vt:lpstr>
      <vt:lpstr>What is personal use of the home?</vt:lpstr>
      <vt:lpstr>Primarily Rental Homes</vt:lpstr>
      <vt:lpstr>Primarily Rental Homes</vt:lpstr>
      <vt:lpstr>Primarily Rental Homes</vt:lpstr>
      <vt:lpstr>Primarily Rental Homes</vt:lpstr>
      <vt:lpstr>Personal/Rental Homes</vt:lpstr>
      <vt:lpstr>Personal/Rental Homes</vt:lpstr>
      <vt:lpstr>Vacation Homes Review</vt:lpstr>
      <vt:lpstr>Vacation Homes Review</vt:lpstr>
      <vt:lpstr>Reporting Vacation Homes</vt:lpstr>
      <vt:lpstr>Reporting Vacation Homes</vt:lpstr>
      <vt:lpstr>Reporting Vacation Homes</vt:lpstr>
      <vt:lpstr>Reporting Vacation Homes</vt:lpstr>
      <vt:lpstr>Reporting Vacation Homes Review</vt:lpstr>
      <vt:lpstr>Reporting Vacation Homes Review</vt:lpstr>
      <vt:lpstr>Reporting Vacation Homes Review</vt:lpstr>
      <vt:lpstr>Reporting Vacation Homes Review</vt:lpstr>
      <vt:lpstr>Learning Objective #3:  Royalty Income</vt:lpstr>
      <vt:lpstr>Learning Objective #3:  Royalty Income</vt:lpstr>
      <vt:lpstr>Learning Objective #3:  Royalty Income</vt:lpstr>
      <vt:lpstr>Learning Objective #3:  Royalty Income Concept Check 8-2</vt:lpstr>
      <vt:lpstr>Learning Objective #3:  Royalty Income Concept Check 8-2</vt:lpstr>
      <vt:lpstr>Learning Objective #4: Flow-Through Entities</vt:lpstr>
      <vt:lpstr>Learning Objective #4: Flow-Through Entities</vt:lpstr>
      <vt:lpstr>Learning Objective #4: Flow-Through Entities</vt:lpstr>
      <vt:lpstr>Learning Objective #4: Flow-Through Entities</vt:lpstr>
      <vt:lpstr>Learning Objective #4: Flow-Through Entities Concept Check 8-3</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 10 REASONS TO TAKE THIS ACCOUNTING CLASS</dc:title>
  <dc:creator>Preferred Customer</dc:creator>
  <cp:lastModifiedBy>Hari, Barb</cp:lastModifiedBy>
  <cp:revision>227</cp:revision>
  <cp:lastPrinted>1999-08-20T22:10:54Z</cp:lastPrinted>
  <dcterms:created xsi:type="dcterms:W3CDTF">1998-01-21T17:06:16Z</dcterms:created>
  <dcterms:modified xsi:type="dcterms:W3CDTF">2018-11-02T18:34:05Z</dcterms:modified>
</cp:coreProperties>
</file>