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38"/>
  </p:notesMasterIdLst>
  <p:sldIdLst>
    <p:sldId id="297" r:id="rId3"/>
    <p:sldId id="257" r:id="rId4"/>
    <p:sldId id="258" r:id="rId5"/>
    <p:sldId id="259" r:id="rId6"/>
    <p:sldId id="260" r:id="rId7"/>
    <p:sldId id="261" r:id="rId8"/>
    <p:sldId id="296"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80" r:id="rId25"/>
    <p:sldId id="282" r:id="rId26"/>
    <p:sldId id="283" r:id="rId27"/>
    <p:sldId id="285" r:id="rId28"/>
    <p:sldId id="286" r:id="rId29"/>
    <p:sldId id="287" r:id="rId30"/>
    <p:sldId id="288" r:id="rId31"/>
    <p:sldId id="289" r:id="rId32"/>
    <p:sldId id="290" r:id="rId33"/>
    <p:sldId id="291" r:id="rId34"/>
    <p:sldId id="292" r:id="rId35"/>
    <p:sldId id="293" r:id="rId36"/>
    <p:sldId id="294" r:id="rId3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47" autoAdjust="0"/>
    <p:restoredTop sz="90793" autoAdjust="0"/>
  </p:normalViewPr>
  <p:slideViewPr>
    <p:cSldViewPr>
      <p:cViewPr varScale="1">
        <p:scale>
          <a:sx n="62" d="100"/>
          <a:sy n="62" d="100"/>
        </p:scale>
        <p:origin x="1458" y="66"/>
      </p:cViewPr>
      <p:guideLst>
        <p:guide orient="horz" pos="2160"/>
        <p:guide pos="2880"/>
      </p:guideLst>
    </p:cSldViewPr>
  </p:slideViewPr>
  <p:outlineViewPr>
    <p:cViewPr>
      <p:scale>
        <a:sx n="33" d="100"/>
        <a:sy n="33" d="100"/>
      </p:scale>
      <p:origin x="0" y="23022"/>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p:scale>
          <a:sx n="200" d="100"/>
          <a:sy n="200" d="100"/>
        </p:scale>
        <p:origin x="14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a:t>
            </a:fld>
            <a:endParaRPr lang="en-US" dirty="0"/>
          </a:p>
        </p:txBody>
      </p:sp>
    </p:spTree>
    <p:extLst>
      <p:ext uri="{BB962C8B-B14F-4D97-AF65-F5344CB8AC3E}">
        <p14:creationId xmlns:p14="http://schemas.microsoft.com/office/powerpoint/2010/main" val="3858548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Business inventory and accounts receivable are considered to be ordinary income assets. However, if the inventory and /or accounts receivable are sold outside (not part of ) the normal course of business, the sale can produce an ordinary gain (loss) situation if they are held for less than one year. In this situation, any gain on the sale is considered ordinary income and taxed at regular rates. Any loss on the sale is </a:t>
            </a:r>
            <a:r>
              <a:rPr lang="en-US" altLang="en-US"/>
              <a:t>fully deductible.</a:t>
            </a: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12</a:t>
            </a:fld>
            <a:endParaRPr lang="en-US" dirty="0"/>
          </a:p>
        </p:txBody>
      </p:sp>
    </p:spTree>
    <p:extLst>
      <p:ext uri="{BB962C8B-B14F-4D97-AF65-F5344CB8AC3E}">
        <p14:creationId xmlns:p14="http://schemas.microsoft.com/office/powerpoint/2010/main" val="325926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Preferential tax treatment on the sale of capital assets is allowed for assets held for more than one year.  One exception to this rule: property received as a gift </a:t>
            </a:r>
            <a:r>
              <a:rPr lang="en-US" altLang="en-US" dirty="0" err="1"/>
              <a:t>hasa</a:t>
            </a:r>
            <a:r>
              <a:rPr lang="en-US" altLang="en-US" dirty="0"/>
              <a:t> the same holding period as the transferor.  Another exception to this rule: property acquired through inheritance is always considered long-term property.</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15</a:t>
            </a:fld>
            <a:endParaRPr lang="en-US" dirty="0"/>
          </a:p>
        </p:txBody>
      </p:sp>
    </p:spTree>
    <p:extLst>
      <p:ext uri="{BB962C8B-B14F-4D97-AF65-F5344CB8AC3E}">
        <p14:creationId xmlns:p14="http://schemas.microsoft.com/office/powerpoint/2010/main" val="2825742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long term capital gain rates for most sales after December 31, 2012 are 0%, 15%, or 20%.  There are special rates for other types of sales.  Section 1250 assets used in a trade or business are taxed at the 25% rate up to the depreciation taken on the asset.  Section 1202 Qualified Small Business Stock property sales are taxed at a rate of 28%.  Assets defined as “collectibles” are taxed at a rate of 28%.</a:t>
            </a:r>
          </a:p>
          <a:p>
            <a:endParaRPr lang="en-US" dirty="0"/>
          </a:p>
          <a:p>
            <a:r>
              <a:rPr lang="en-US" dirty="0"/>
              <a:t>Starting  in 2018, the thresholds for each gain rate have been changed. They no coincide with a particular tax rate.  They are now based on taxable income within the tax rate.  See Table 4 for specific taxable income ranges.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16</a:t>
            </a:fld>
            <a:endParaRPr lang="en-US" dirty="0"/>
          </a:p>
        </p:txBody>
      </p:sp>
    </p:spTree>
    <p:extLst>
      <p:ext uri="{BB962C8B-B14F-4D97-AF65-F5344CB8AC3E}">
        <p14:creationId xmlns:p14="http://schemas.microsoft.com/office/powerpoint/2010/main" val="3447561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netting process is required to produce a single short-term gain or loss and a single long-term gain or loss.  The appropriate tax rules are applied to the resultant gain or loss.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17</a:t>
            </a:fld>
            <a:endParaRPr lang="en-US" dirty="0"/>
          </a:p>
        </p:txBody>
      </p:sp>
    </p:spTree>
    <p:extLst>
      <p:ext uri="{BB962C8B-B14F-4D97-AF65-F5344CB8AC3E}">
        <p14:creationId xmlns:p14="http://schemas.microsoft.com/office/powerpoint/2010/main" val="4056263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21</a:t>
            </a:fld>
            <a:endParaRPr lang="en-US" dirty="0"/>
          </a:p>
        </p:txBody>
      </p:sp>
    </p:spTree>
    <p:extLst>
      <p:ext uri="{BB962C8B-B14F-4D97-AF65-F5344CB8AC3E}">
        <p14:creationId xmlns:p14="http://schemas.microsoft.com/office/powerpoint/2010/main" val="780983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Section 1231 assets are used in a trade or business and held for </a:t>
            </a:r>
            <a:r>
              <a:rPr lang="en-US" altLang="en-US" i="1" dirty="0"/>
              <a:t>more than </a:t>
            </a:r>
            <a:r>
              <a:rPr lang="en-US" altLang="en-US" dirty="0"/>
              <a:t>one year.  All gains and losses from the sale of Section 1231 assets are netted before tax treatment can be determined.  </a:t>
            </a:r>
          </a:p>
          <a:p>
            <a:endParaRPr lang="en-US" altLang="en-US" dirty="0"/>
          </a:p>
          <a:p>
            <a:r>
              <a:rPr lang="en-US" altLang="en-US" dirty="0"/>
              <a:t>A net Section 1231 gain is subject to depreciation recapture provisions as outlined in the text under Section 1245 assets and Section 1250 assets.</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Recapture is a term used to transform some of the preferential tax treatment gain on Section 1231 property, where depreciation has been taken, to be taxed at ordinary rates.  Any gain above the prior depreciation taken, is taxed at preferential rates as any other capital gain.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22</a:t>
            </a:fld>
            <a:endParaRPr lang="en-US" dirty="0"/>
          </a:p>
        </p:txBody>
      </p:sp>
    </p:spTree>
    <p:extLst>
      <p:ext uri="{BB962C8B-B14F-4D97-AF65-F5344CB8AC3E}">
        <p14:creationId xmlns:p14="http://schemas.microsoft.com/office/powerpoint/2010/main" val="2284656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Net Section 1231 gains receive preferential tax rate treatment of  0% or 15% .  Net Section 1231 losses are deductible in full.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Section 1245 property is a subset of Section 1231 property and includes such assets as equipment but not buildings (these are Section 1250 property discussed later).  The amount of gain up to the amount of depreciation taken in prior years is taxed at ordinary rates. Refer to the “recapture” provisions explained in the chapter. Any excess gain above and beyond the depreciation taken is then taxed at preferential rates.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23</a:t>
            </a:fld>
            <a:endParaRPr lang="en-US" dirty="0"/>
          </a:p>
        </p:txBody>
      </p:sp>
    </p:spTree>
    <p:extLst>
      <p:ext uri="{BB962C8B-B14F-4D97-AF65-F5344CB8AC3E}">
        <p14:creationId xmlns:p14="http://schemas.microsoft.com/office/powerpoint/2010/main" val="563872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Section 1250 assets are buildings, either residential or commercial, and are a subset of Section 1231 property.  The amount of gain up to the amount of prior depreciation taken is taxed at 25%.  Any gain amount above the depreciation is taxed at preferential rates.  This is to “recapture” any gain due to depreciation.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24</a:t>
            </a:fld>
            <a:endParaRPr lang="en-US" dirty="0"/>
          </a:p>
        </p:txBody>
      </p:sp>
    </p:spTree>
    <p:extLst>
      <p:ext uri="{BB962C8B-B14F-4D97-AF65-F5344CB8AC3E}">
        <p14:creationId xmlns:p14="http://schemas.microsoft.com/office/powerpoint/2010/main" val="674190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Stocks can be purchased at different times and at different costs.  When the taxpayer sells the stock, the basis of these “blocks of stock” must be determined. Two methods are available to calculate the basis of stock.  One is the specific identification method where the taxpayer can identify all the shares sold.  The second method is the first-in, first-out method where the assumption is that the first stock purchased is the first stock to be sold.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28</a:t>
            </a:fld>
            <a:endParaRPr lang="en-US" dirty="0"/>
          </a:p>
        </p:txBody>
      </p:sp>
    </p:spTree>
    <p:extLst>
      <p:ext uri="{BB962C8B-B14F-4D97-AF65-F5344CB8AC3E}">
        <p14:creationId xmlns:p14="http://schemas.microsoft.com/office/powerpoint/2010/main" val="2140621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Mutual funds are investments where resources are pooled from many investors to purchase a stock portfolio.  At the end of the year, the taxpayer will receive a From 1099-DIV to record dividends, capital gains, and distributions from the fund for the year.  Capital gain distributions from mutual funds are reported on Schedule D.  If there are no other Schedule D transactions, there is the option to record these capital gains directly on Form 1040.</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29</a:t>
            </a:fld>
            <a:endParaRPr lang="en-US" dirty="0"/>
          </a:p>
        </p:txBody>
      </p:sp>
    </p:spTree>
    <p:extLst>
      <p:ext uri="{BB962C8B-B14F-4D97-AF65-F5344CB8AC3E}">
        <p14:creationId xmlns:p14="http://schemas.microsoft.com/office/powerpoint/2010/main" val="2883238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Before a gain or loss can be determined, the taxpayer must first know the basis of the property involved in the transaction.  Basis is the cost of the asset including cash, debt obligations, and other property or services included in acquiring the asset.</a:t>
            </a:r>
          </a:p>
          <a:p>
            <a:endParaRPr lang="en-US" altLang="en-US" dirty="0"/>
          </a:p>
          <a:p>
            <a:r>
              <a:rPr lang="en-US" altLang="en-US" dirty="0"/>
              <a:t>There are special situations where basis may not be the original cost.  Assets transferred by inheritance are valued at the Fair Market Value (FMV) of the property at the date or death or alternate valuation date.</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a:t>
            </a:fld>
            <a:endParaRPr lang="en-US" dirty="0"/>
          </a:p>
        </p:txBody>
      </p:sp>
    </p:spTree>
    <p:extLst>
      <p:ext uri="{BB962C8B-B14F-4D97-AF65-F5344CB8AC3E}">
        <p14:creationId xmlns:p14="http://schemas.microsoft.com/office/powerpoint/2010/main" val="668461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Calculating the “basis” of shares in a mutual fund purchased throughout the year can be challenging. The taxpayer may use only one of three methods to calculate the basis.  They are first-in first-out, specific identification, and average basis.  Many mutual fund investment firms calculate an average basis for the taxpayer on the taxpayer’s annual statement.  The taxpayer must determine which method to use and, once chosen, it must be used consistently from year to year until the entire fund shares have been sold.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30</a:t>
            </a:fld>
            <a:endParaRPr lang="en-US" dirty="0"/>
          </a:p>
        </p:txBody>
      </p:sp>
    </p:spTree>
    <p:extLst>
      <p:ext uri="{BB962C8B-B14F-4D97-AF65-F5344CB8AC3E}">
        <p14:creationId xmlns:p14="http://schemas.microsoft.com/office/powerpoint/2010/main" val="2888803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 is difficult to know exactly when a security becomes worthless, so the IRS has ruled that a security becomes worthless on the last day of the taxable year.  Filing for bankruptcy is not sufficient to indicate worthlessness; the taxpayer must wait until notice has been sent indicating that the stock is worthless.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31</a:t>
            </a:fld>
            <a:endParaRPr lang="en-US" dirty="0"/>
          </a:p>
        </p:txBody>
      </p:sp>
    </p:spTree>
    <p:extLst>
      <p:ext uri="{BB962C8B-B14F-4D97-AF65-F5344CB8AC3E}">
        <p14:creationId xmlns:p14="http://schemas.microsoft.com/office/powerpoint/2010/main" val="560746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Assets received as gifts and later sold present a special problem in determining a gain or loss.  The </a:t>
            </a:r>
            <a:r>
              <a:rPr lang="en-US" altLang="en-US" dirty="0" err="1"/>
              <a:t>donee</a:t>
            </a:r>
            <a:r>
              <a:rPr lang="en-US" altLang="en-US" dirty="0"/>
              <a:t> (person receiving the gift) must know the fair market value and the basis to the donor (person giving the gift) at the time of the gift.  If the fair market value is less than the donor’s basis, the </a:t>
            </a:r>
            <a:r>
              <a:rPr lang="en-US" altLang="en-US" dirty="0" err="1"/>
              <a:t>donee</a:t>
            </a:r>
            <a:r>
              <a:rPr lang="en-US" altLang="en-US" dirty="0"/>
              <a:t> will use the donor’s basis to calculate a gain and the fair market value to calculate a loss.</a:t>
            </a:r>
          </a:p>
          <a:p>
            <a:r>
              <a:rPr lang="en-US" altLang="en-US" dirty="0"/>
              <a:t>The IRS has a special provision that if the FMV is less than the basis.  If the selling price is between the adjusted basis and the fair market value, there will be no gain or loss on the sale. </a:t>
            </a:r>
          </a:p>
          <a:p>
            <a:r>
              <a:rPr lang="en-US" altLang="en-US" dirty="0"/>
              <a:t>If the fair market value is equal to or greater than the donor’s adjusted basis, the </a:t>
            </a:r>
            <a:r>
              <a:rPr lang="en-US" altLang="en-US" dirty="0" err="1"/>
              <a:t>donee</a:t>
            </a:r>
            <a:r>
              <a:rPr lang="en-US" altLang="en-US" dirty="0"/>
              <a:t> will use the donor’s adjusted basis to calculate a gain or loss.</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32</a:t>
            </a:fld>
            <a:endParaRPr lang="en-US" dirty="0"/>
          </a:p>
        </p:txBody>
      </p:sp>
    </p:spTree>
    <p:extLst>
      <p:ext uri="{BB962C8B-B14F-4D97-AF65-F5344CB8AC3E}">
        <p14:creationId xmlns:p14="http://schemas.microsoft.com/office/powerpoint/2010/main" val="870990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holding period for inherited property is always considered long-term.  The basis to the beneficiary is the fair market value either at the date of death or alternate valuation date elected by the personal representative. There are other rules that pertain to using the alternate date; one of which is that electing the alternate valuation date is available only if the property valuation reduces the overall estate  This reduces the potential for a large gain on the sale of inherited property while allowing for preferential tax treatment.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33</a:t>
            </a:fld>
            <a:endParaRPr lang="en-US" dirty="0"/>
          </a:p>
        </p:txBody>
      </p:sp>
    </p:spTree>
    <p:extLst>
      <p:ext uri="{BB962C8B-B14F-4D97-AF65-F5344CB8AC3E}">
        <p14:creationId xmlns:p14="http://schemas.microsoft.com/office/powerpoint/2010/main" val="621005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basis of property transferred from a spouse or former spouse incident to a divorce settlement is the same as the spouse or former spouse’s adjusted basis before the transfer.</a:t>
            </a:r>
          </a:p>
          <a:p>
            <a:endParaRPr lang="en-US" altLang="en-US" dirty="0"/>
          </a:p>
          <a:p>
            <a:r>
              <a:rPr lang="en-US" altLang="en-US" dirty="0"/>
              <a:t>Assets transferred by gift can be valued at the fair market value or basis. This is important when calculating a gain or loss on the subsequent sale. This is covered later in the chapter.</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a:t>
            </a:fld>
            <a:endParaRPr lang="en-US" dirty="0"/>
          </a:p>
        </p:txBody>
      </p:sp>
    </p:spTree>
    <p:extLst>
      <p:ext uri="{BB962C8B-B14F-4D97-AF65-F5344CB8AC3E}">
        <p14:creationId xmlns:p14="http://schemas.microsoft.com/office/powerpoint/2010/main" val="2351223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Adjusted basis is the cost of the asset less any accumulated depreciation. Remember that land does not depreciate so the adjusted basis for land will be the cost.</a:t>
            </a:r>
          </a:p>
          <a:p>
            <a:endParaRPr lang="en-US" altLang="en-US" dirty="0"/>
          </a:p>
          <a:p>
            <a:r>
              <a:rPr lang="en-US" altLang="en-US" dirty="0"/>
              <a:t>When the amount realized on the sale is more than the adjusted basis, the result is a gain.  When the amount realized on the sale is less than the adjusted basis the result is a loss.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a:t>
            </a:fld>
            <a:endParaRPr lang="en-US" dirty="0"/>
          </a:p>
        </p:txBody>
      </p:sp>
    </p:spTree>
    <p:extLst>
      <p:ext uri="{BB962C8B-B14F-4D97-AF65-F5344CB8AC3E}">
        <p14:creationId xmlns:p14="http://schemas.microsoft.com/office/powerpoint/2010/main" val="3842706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How an asset is used determines how the gains and losses are to be reported by the taxpayer. It is the “use” of the asset rather than the “form” of the asset that guides the taxpayer in determining how the asset will be treated for tax purposes.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5</a:t>
            </a:fld>
            <a:endParaRPr lang="en-US" dirty="0"/>
          </a:p>
        </p:txBody>
      </p:sp>
    </p:spTree>
    <p:extLst>
      <p:ext uri="{BB962C8B-B14F-4D97-AF65-F5344CB8AC3E}">
        <p14:creationId xmlns:p14="http://schemas.microsoft.com/office/powerpoint/2010/main" val="706319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If the property sold was used in the course of a trade or business, the taxpayer (sole proprietor) will use Form 4797 – Sales of Business Property to initially record the transaction.</a:t>
            </a:r>
          </a:p>
          <a:p>
            <a:endParaRPr lang="en-US" altLang="en-US" dirty="0"/>
          </a:p>
          <a:p>
            <a:r>
              <a:rPr lang="en-US" altLang="en-US" dirty="0"/>
              <a:t>If the property sold was used for investment, the taxpayer will use Schedule D to record the transaction.</a:t>
            </a:r>
          </a:p>
          <a:p>
            <a:endParaRPr lang="en-US" altLang="en-US" dirty="0"/>
          </a:p>
          <a:p>
            <a:r>
              <a:rPr lang="en-US" altLang="en-US" dirty="0"/>
              <a:t>Form 8949  is used to record all transactions and the subtotals are transferred to Schedule D.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6</a:t>
            </a:fld>
            <a:endParaRPr lang="en-US" dirty="0"/>
          </a:p>
        </p:txBody>
      </p:sp>
    </p:spTree>
    <p:extLst>
      <p:ext uri="{BB962C8B-B14F-4D97-AF65-F5344CB8AC3E}">
        <p14:creationId xmlns:p14="http://schemas.microsoft.com/office/powerpoint/2010/main" val="935600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Ordinary income property is any asset that is “not” a capital asset and is subject to tax at the taxpayer’s appropriate tax rate.  There is no preferential tax treatment on the sale of an ordinary asset.</a:t>
            </a:r>
          </a:p>
          <a:p>
            <a:endParaRPr lang="en-US" altLang="en-US" dirty="0"/>
          </a:p>
          <a:p>
            <a:r>
              <a:rPr lang="en-US" altLang="en-US" dirty="0"/>
              <a:t>“Capital Assets” are also called Section 1221 assets and include any asset used for personal purposes or investment.  There are eight exceptions to this definition highlighted in the text under Learning Objective 2.</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8</a:t>
            </a:fld>
            <a:endParaRPr lang="en-US" dirty="0"/>
          </a:p>
        </p:txBody>
      </p:sp>
    </p:spTree>
    <p:extLst>
      <p:ext uri="{BB962C8B-B14F-4D97-AF65-F5344CB8AC3E}">
        <p14:creationId xmlns:p14="http://schemas.microsoft.com/office/powerpoint/2010/main" val="1359424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Section 1231 assets are property used in a trade or business, subject to depreciation (or non-depreciable) and held for more than one year.</a:t>
            </a:r>
          </a:p>
          <a:p>
            <a:endParaRPr lang="en-US" altLang="en-US" dirty="0"/>
          </a:p>
          <a:p>
            <a:r>
              <a:rPr lang="en-US" altLang="en-US" dirty="0"/>
              <a:t>Any business asset disposed of within one year is considered an ordinary asset and taxed at the regular taxpayer rates.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9</a:t>
            </a:fld>
            <a:endParaRPr lang="en-US" dirty="0"/>
          </a:p>
        </p:txBody>
      </p:sp>
    </p:spTree>
    <p:extLst>
      <p:ext uri="{BB962C8B-B14F-4D97-AF65-F5344CB8AC3E}">
        <p14:creationId xmlns:p14="http://schemas.microsoft.com/office/powerpoint/2010/main" val="1420499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10</a:t>
            </a:fld>
            <a:endParaRPr lang="en-US" dirty="0"/>
          </a:p>
        </p:txBody>
      </p:sp>
    </p:spTree>
    <p:extLst>
      <p:ext uri="{BB962C8B-B14F-4D97-AF65-F5344CB8AC3E}">
        <p14:creationId xmlns:p14="http://schemas.microsoft.com/office/powerpoint/2010/main" val="312008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21195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94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2362369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54645108"/>
      </p:ext>
    </p:extLst>
  </p:cSld>
  <p:clrMap bg1="lt1" tx1="dk1" bg2="lt2" tx2="dk2" accent1="accent1" accent2="accent2" accent3="accent3" accent4="accent4" accent5="accent5" accent6="accent6" hlink="hlink" folHlink="folHlink"/>
  <p:sldLayoutIdLst>
    <p:sldLayoutId id="2147483821" r:id="rId1"/>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990162" y="609601"/>
            <a:ext cx="3772838" cy="2590799"/>
          </a:xfrm>
        </p:spPr>
        <p:txBody>
          <a:bodyPr anchor="ctr"/>
          <a:lstStyle/>
          <a:p>
            <a:pPr algn="ctr"/>
            <a:r>
              <a:rPr lang="en-US" altLang="en-US" b="1" dirty="0"/>
              <a:t>Chapter 7</a:t>
            </a:r>
            <a:endParaRPr lang="en-US" altLang="en-US" dirty="0"/>
          </a:p>
          <a:p>
            <a:pPr algn="ctr"/>
            <a:endParaRPr lang="en-US" altLang="en-US" dirty="0"/>
          </a:p>
          <a:p>
            <a:pPr algn="ctr"/>
            <a:r>
              <a:rPr lang="en-US" altLang="en-US" sz="3000" dirty="0"/>
              <a:t>Capital Gains and Other Sales of Property</a:t>
            </a:r>
            <a:endParaRPr lang="en-US" altLang="en-US" sz="3000" b="1" dirty="0"/>
          </a:p>
        </p:txBody>
      </p:sp>
      <p:sp>
        <p:nvSpPr>
          <p:cNvPr id="12"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8AC94153-A026-4170-9BC1-49949DB437ED}"/>
              </a:ext>
            </a:extLst>
          </p:cNvPr>
          <p:cNvPicPr>
            <a:picLocks noChangeAspect="1"/>
          </p:cNvPicPr>
          <p:nvPr/>
        </p:nvPicPr>
        <p:blipFill>
          <a:blip r:embed="rId3"/>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2091966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1143000"/>
          </a:xfrm>
        </p:spPr>
        <p:txBody>
          <a:bodyPr>
            <a:noAutofit/>
          </a:bodyPr>
          <a:lstStyle/>
          <a:p>
            <a:r>
              <a:rPr lang="en-US" dirty="0"/>
              <a:t>Learning Objective #2:</a:t>
            </a:r>
            <a:br>
              <a:rPr lang="en-US" dirty="0"/>
            </a:br>
            <a:r>
              <a:rPr lang="en-US" altLang="en-US" dirty="0"/>
              <a:t>Classifying Assets</a:t>
            </a:r>
            <a:br>
              <a:rPr lang="en-US" altLang="en-US" dirty="0"/>
            </a:br>
            <a:r>
              <a:rPr lang="en-US" altLang="en-US" dirty="0"/>
              <a:t>Concept Check 7-2</a:t>
            </a:r>
            <a:endParaRPr lang="en-US" dirty="0"/>
          </a:p>
        </p:txBody>
      </p:sp>
      <p:sp>
        <p:nvSpPr>
          <p:cNvPr id="3" name="Content Placeholder 2"/>
          <p:cNvSpPr>
            <a:spLocks noGrp="1"/>
          </p:cNvSpPr>
          <p:nvPr>
            <p:ph idx="1"/>
          </p:nvPr>
        </p:nvSpPr>
        <p:spPr>
          <a:xfrm>
            <a:off x="381000" y="1752600"/>
            <a:ext cx="8458200" cy="4328160"/>
          </a:xfrm>
        </p:spPr>
        <p:txBody>
          <a:bodyPr>
            <a:noAutofit/>
          </a:bodyPr>
          <a:lstStyle/>
          <a:p>
            <a:pPr marL="465138" indent="-465138">
              <a:buFont typeface="+mj-lt"/>
              <a:buAutoNum type="arabicPeriod"/>
            </a:pPr>
            <a:r>
              <a:rPr lang="en-US" altLang="en-US" sz="2200" i="1" dirty="0"/>
              <a:t>Inventory sold by a company is an ordinary income asset that appears on Form 4797-Sale of Business Assets.</a:t>
            </a:r>
          </a:p>
          <a:p>
            <a:pPr marL="0" indent="0">
              <a:buNone/>
            </a:pPr>
            <a:r>
              <a:rPr lang="en-US" altLang="en-US" sz="2200" b="1" i="1" dirty="0"/>
              <a:t>False</a:t>
            </a:r>
          </a:p>
          <a:p>
            <a:pPr marL="0" indent="0">
              <a:buNone/>
            </a:pPr>
            <a:endParaRPr lang="en-US" altLang="en-US" sz="2200" b="1" i="1" dirty="0"/>
          </a:p>
          <a:p>
            <a:pPr marL="465138" indent="-465138">
              <a:buFont typeface="+mj-lt"/>
              <a:buAutoNum type="arabicPeriod" startAt="2"/>
            </a:pPr>
            <a:r>
              <a:rPr lang="en-US" altLang="en-US" sz="2200" i="1" dirty="0"/>
              <a:t>A capital asset includes all of the following except:</a:t>
            </a:r>
          </a:p>
          <a:p>
            <a:pPr marL="914400" indent="-457200">
              <a:buFont typeface="+mj-lt"/>
              <a:buAutoNum type="alphaLcPeriod"/>
            </a:pPr>
            <a:r>
              <a:rPr lang="en-US" altLang="en-US" sz="2200" i="1" dirty="0"/>
              <a:t>taxpayer vacation home</a:t>
            </a:r>
          </a:p>
          <a:p>
            <a:pPr marL="914400" indent="-457200">
              <a:buFont typeface="+mj-lt"/>
              <a:buAutoNum type="alphaLcPeriod"/>
            </a:pPr>
            <a:r>
              <a:rPr lang="en-US" altLang="en-US" sz="2200" i="1" dirty="0"/>
              <a:t>inherited property</a:t>
            </a:r>
          </a:p>
          <a:p>
            <a:pPr marL="914400" indent="-457200">
              <a:buFont typeface="+mj-lt"/>
              <a:buAutoNum type="alphaLcPeriod"/>
            </a:pPr>
            <a:r>
              <a:rPr lang="en-US" altLang="en-US" sz="2200" i="1" dirty="0"/>
              <a:t>property used in a trade or business</a:t>
            </a:r>
          </a:p>
          <a:p>
            <a:pPr marL="914400" indent="-457200">
              <a:buFont typeface="+mj-lt"/>
              <a:buAutoNum type="alphaLcPeriod"/>
            </a:pPr>
            <a:r>
              <a:rPr lang="en-US" altLang="en-US" sz="2200" i="1" dirty="0"/>
              <a:t>stock portfolio</a:t>
            </a:r>
          </a:p>
          <a:p>
            <a:pPr marL="0" indent="0">
              <a:buNone/>
            </a:pPr>
            <a:r>
              <a:rPr lang="en-US" altLang="en-US" sz="2200" b="1" i="1" dirty="0"/>
              <a:t>Answer: c </a:t>
            </a:r>
            <a:endParaRPr lang="en-US" altLang="en-US" sz="2200" b="1" dirty="0"/>
          </a:p>
        </p:txBody>
      </p:sp>
      <p:sp>
        <p:nvSpPr>
          <p:cNvPr id="5" name="Text Placeholder 3">
            <a:extLst>
              <a:ext uri="{FF2B5EF4-FFF2-40B4-BE49-F238E27FC236}">
                <a16:creationId xmlns:a16="http://schemas.microsoft.com/office/drawing/2014/main" id="{064EB140-B7D8-4EC6-8115-167C69FA570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6EEB32A-BEDD-4D29-8720-7E00E190523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337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fade">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382000" cy="4114800"/>
          </a:xfrm>
        </p:spPr>
        <p:txBody>
          <a:bodyPr>
            <a:normAutofit fontScale="92500" lnSpcReduction="20000"/>
          </a:bodyPr>
          <a:lstStyle/>
          <a:p>
            <a:pPr marL="465138" indent="-465138">
              <a:lnSpc>
                <a:spcPct val="110000"/>
              </a:lnSpc>
              <a:buClr>
                <a:schemeClr val="tx1"/>
              </a:buClr>
              <a:buFontTx/>
              <a:buAutoNum type="arabicPeriod" startAt="3"/>
            </a:pPr>
            <a:r>
              <a:rPr lang="en-US" altLang="en-US" sz="2400" i="1" dirty="0"/>
              <a:t>An ordinary income asset is any short-term or long-term asset used in a business.</a:t>
            </a:r>
          </a:p>
          <a:p>
            <a:pPr marL="0" indent="0">
              <a:lnSpc>
                <a:spcPct val="110000"/>
              </a:lnSpc>
              <a:buClr>
                <a:schemeClr val="tx1"/>
              </a:buClr>
              <a:buNone/>
            </a:pPr>
            <a:r>
              <a:rPr lang="en-US" altLang="en-US" sz="2400" b="1" i="1" dirty="0"/>
              <a:t>False</a:t>
            </a:r>
          </a:p>
          <a:p>
            <a:pPr marL="0" indent="0">
              <a:lnSpc>
                <a:spcPct val="110000"/>
              </a:lnSpc>
              <a:buClr>
                <a:schemeClr val="tx1"/>
              </a:buClr>
              <a:buNone/>
            </a:pPr>
            <a:endParaRPr lang="en-US" altLang="en-US" sz="2400" b="1" i="1" dirty="0"/>
          </a:p>
          <a:p>
            <a:pPr marL="465138" indent="-465138">
              <a:lnSpc>
                <a:spcPct val="110000"/>
              </a:lnSpc>
              <a:buClr>
                <a:schemeClr val="tx1"/>
              </a:buClr>
              <a:buFontTx/>
              <a:buAutoNum type="arabicPeriod" startAt="4"/>
            </a:pPr>
            <a:r>
              <a:rPr lang="en-US" altLang="en-US" sz="2400" i="1" dirty="0"/>
              <a:t>A </a:t>
            </a:r>
            <a:r>
              <a:rPr lang="en-US" altLang="en-US" sz="2400" dirty="0"/>
              <a:t>§</a:t>
            </a:r>
            <a:r>
              <a:rPr lang="en-US" altLang="en-US" sz="2400" i="1" dirty="0"/>
              <a:t>1221 asset is any asset held for investment. </a:t>
            </a:r>
          </a:p>
          <a:p>
            <a:pPr marL="0" indent="0">
              <a:lnSpc>
                <a:spcPct val="110000"/>
              </a:lnSpc>
              <a:buClr>
                <a:schemeClr val="tx1"/>
              </a:buClr>
              <a:buNone/>
            </a:pPr>
            <a:r>
              <a:rPr lang="en-US" altLang="en-US" sz="2400" b="1" i="1" dirty="0"/>
              <a:t>True</a:t>
            </a:r>
          </a:p>
          <a:p>
            <a:pPr marL="0" indent="0">
              <a:lnSpc>
                <a:spcPct val="110000"/>
              </a:lnSpc>
              <a:buClr>
                <a:schemeClr val="tx1"/>
              </a:buClr>
              <a:buNone/>
            </a:pPr>
            <a:endParaRPr lang="en-US" altLang="en-US" sz="2400" b="1" i="1" dirty="0"/>
          </a:p>
          <a:p>
            <a:pPr marL="465138" indent="-465138">
              <a:lnSpc>
                <a:spcPct val="110000"/>
              </a:lnSpc>
              <a:buClr>
                <a:schemeClr val="tx1"/>
              </a:buClr>
              <a:buFont typeface="+mj-lt"/>
              <a:buAutoNum type="arabicPeriod" startAt="5"/>
            </a:pPr>
            <a:r>
              <a:rPr lang="en-US" altLang="en-US" sz="2400" i="1" dirty="0"/>
              <a:t>A </a:t>
            </a:r>
            <a:r>
              <a:rPr lang="en-US" altLang="en-US" sz="2400" dirty="0"/>
              <a:t>§</a:t>
            </a:r>
            <a:r>
              <a:rPr lang="en-US" altLang="en-US" sz="2400" i="1" dirty="0"/>
              <a:t>1231 asset is any depreciable or non-depreciable property used in a trade or business and not considered an ordinary income asset.</a:t>
            </a:r>
          </a:p>
          <a:p>
            <a:pPr marL="0" indent="0">
              <a:lnSpc>
                <a:spcPct val="110000"/>
              </a:lnSpc>
              <a:buClr>
                <a:schemeClr val="tx1"/>
              </a:buClr>
              <a:buNone/>
            </a:pPr>
            <a:r>
              <a:rPr lang="en-US" altLang="en-US" sz="2400" b="1" i="1" dirty="0"/>
              <a:t>True</a:t>
            </a:r>
            <a:endParaRPr lang="en-US" altLang="en-US" sz="2400" b="1" dirty="0"/>
          </a:p>
        </p:txBody>
      </p:sp>
      <p:sp>
        <p:nvSpPr>
          <p:cNvPr id="5" name="Text Placeholder 3">
            <a:extLst>
              <a:ext uri="{FF2B5EF4-FFF2-40B4-BE49-F238E27FC236}">
                <a16:creationId xmlns:a16="http://schemas.microsoft.com/office/drawing/2014/main" id="{A95E6FB6-1F3D-435D-AA58-8789DBBC3EC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FC25693-7D63-4871-A669-254B8B7639A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97BDEE4F-0C47-424F-AD26-674F79844D0B}"/>
              </a:ext>
            </a:extLst>
          </p:cNvPr>
          <p:cNvSpPr>
            <a:spLocks noGrp="1"/>
          </p:cNvSpPr>
          <p:nvPr>
            <p:ph type="title"/>
          </p:nvPr>
        </p:nvSpPr>
        <p:spPr>
          <a:xfrm>
            <a:off x="0" y="381000"/>
            <a:ext cx="9144000" cy="1143000"/>
          </a:xfrm>
        </p:spPr>
        <p:txBody>
          <a:bodyPr>
            <a:noAutofit/>
          </a:bodyPr>
          <a:lstStyle/>
          <a:p>
            <a:r>
              <a:rPr lang="en-US" dirty="0"/>
              <a:t>Learning Objective #2:</a:t>
            </a:r>
            <a:br>
              <a:rPr lang="en-US" dirty="0"/>
            </a:br>
            <a:r>
              <a:rPr lang="en-US" altLang="en-US" dirty="0"/>
              <a:t>Classifying Assets</a:t>
            </a:r>
            <a:br>
              <a:rPr lang="en-US" altLang="en-US" dirty="0"/>
            </a:br>
            <a:r>
              <a:rPr lang="en-US" altLang="en-US" dirty="0"/>
              <a:t>Concept Check 7-2</a:t>
            </a:r>
            <a:endParaRPr lang="en-US" dirty="0"/>
          </a:p>
        </p:txBody>
      </p:sp>
    </p:spTree>
    <p:extLst>
      <p:ext uri="{BB962C8B-B14F-4D97-AF65-F5344CB8AC3E}">
        <p14:creationId xmlns:p14="http://schemas.microsoft.com/office/powerpoint/2010/main" val="130126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#3:</a:t>
            </a:r>
            <a:br>
              <a:rPr lang="en-US" dirty="0"/>
            </a:br>
            <a:r>
              <a:rPr lang="en-US" altLang="en-US" dirty="0"/>
              <a:t>Ordinary Assets</a:t>
            </a:r>
            <a:endParaRPr lang="en-US" dirty="0"/>
          </a:p>
        </p:txBody>
      </p:sp>
      <p:sp>
        <p:nvSpPr>
          <p:cNvPr id="3" name="Content Placeholder 2"/>
          <p:cNvSpPr>
            <a:spLocks noGrp="1"/>
          </p:cNvSpPr>
          <p:nvPr>
            <p:ph idx="1"/>
          </p:nvPr>
        </p:nvSpPr>
        <p:spPr>
          <a:xfrm>
            <a:off x="330016" y="1340113"/>
            <a:ext cx="8509184" cy="4984487"/>
          </a:xfrm>
        </p:spPr>
        <p:txBody>
          <a:bodyPr vert="horz" lIns="91440" tIns="45720" rIns="91440" bIns="45720" rtlCol="0">
            <a:normAutofit/>
          </a:bodyPr>
          <a:lstStyle/>
          <a:p>
            <a:pPr marL="465138" indent="-465138"/>
            <a:r>
              <a:rPr lang="en-US" altLang="en-US" sz="2600" dirty="0"/>
              <a:t>Business inventory and accounts receivable are ordinary income assets. However, if they are sold outside (not part of) the normal course of business, the sale can produce an ordinary gain (loss) situation.</a:t>
            </a:r>
          </a:p>
          <a:p>
            <a:pPr marL="465138" indent="-465138"/>
            <a:r>
              <a:rPr lang="en-US" altLang="en-US" sz="2600" dirty="0"/>
              <a:t>Sale of business property held less than one year.</a:t>
            </a:r>
          </a:p>
          <a:p>
            <a:pPr marL="465138" indent="-465138"/>
            <a:r>
              <a:rPr lang="en-US" altLang="en-US" sz="2600" dirty="0"/>
              <a:t>Gains are taxed at the taxpayer’s regular rate</a:t>
            </a:r>
          </a:p>
          <a:p>
            <a:pPr marL="914400" lvl="1" indent="-457200"/>
            <a:r>
              <a:rPr lang="en-US" altLang="en-US" sz="2400" dirty="0"/>
              <a:t>There is no preferential tax treatment</a:t>
            </a:r>
          </a:p>
          <a:p>
            <a:pPr marL="465138" indent="-465138"/>
            <a:r>
              <a:rPr lang="en-US" altLang="en-US" sz="2600" dirty="0"/>
              <a:t>Losses are fully deductible</a:t>
            </a:r>
          </a:p>
        </p:txBody>
      </p:sp>
      <p:sp>
        <p:nvSpPr>
          <p:cNvPr id="5" name="Text Placeholder 3">
            <a:extLst>
              <a:ext uri="{FF2B5EF4-FFF2-40B4-BE49-F238E27FC236}">
                <a16:creationId xmlns:a16="http://schemas.microsoft.com/office/drawing/2014/main" id="{58985372-1698-44CB-A0EB-4F6D0477411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1FDFF5B-DD91-417F-ABA0-BC0C83A8DD9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02064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Autofit/>
          </a:bodyPr>
          <a:lstStyle/>
          <a:p>
            <a:r>
              <a:rPr lang="en-US" dirty="0"/>
              <a:t>Learning Objective #3:</a:t>
            </a:r>
            <a:br>
              <a:rPr lang="en-US" dirty="0"/>
            </a:br>
            <a:r>
              <a:rPr lang="en-US" altLang="en-US" dirty="0"/>
              <a:t>Ordinary Assets</a:t>
            </a:r>
            <a:br>
              <a:rPr lang="en-US" altLang="en-US" dirty="0"/>
            </a:br>
            <a:r>
              <a:rPr lang="en-US" altLang="en-US" dirty="0"/>
              <a:t>Concept Check 7-3</a:t>
            </a:r>
            <a:endParaRPr lang="en-US" dirty="0"/>
          </a:p>
        </p:txBody>
      </p:sp>
      <p:sp>
        <p:nvSpPr>
          <p:cNvPr id="3" name="Content Placeholder 2"/>
          <p:cNvSpPr>
            <a:spLocks noGrp="1"/>
          </p:cNvSpPr>
          <p:nvPr>
            <p:ph idx="1"/>
          </p:nvPr>
        </p:nvSpPr>
        <p:spPr>
          <a:xfrm>
            <a:off x="381000" y="1676400"/>
            <a:ext cx="8382000" cy="4419600"/>
          </a:xfrm>
        </p:spPr>
        <p:txBody>
          <a:bodyPr>
            <a:normAutofit/>
          </a:bodyPr>
          <a:lstStyle/>
          <a:p>
            <a:pPr marL="465138" indent="-465138">
              <a:lnSpc>
                <a:spcPct val="110000"/>
              </a:lnSpc>
              <a:buClr>
                <a:schemeClr val="tx1"/>
              </a:buClr>
              <a:buFontTx/>
              <a:buAutoNum type="arabicPeriod"/>
            </a:pPr>
            <a:r>
              <a:rPr lang="en-US" altLang="en-US" sz="2400" i="1" dirty="0"/>
              <a:t>When an ordinary asset is sold, the gain or loss is subject to capital gain or loss tax treatment.  </a:t>
            </a:r>
          </a:p>
          <a:p>
            <a:pPr marL="0" indent="0">
              <a:lnSpc>
                <a:spcPct val="110000"/>
              </a:lnSpc>
              <a:buNone/>
            </a:pPr>
            <a:r>
              <a:rPr lang="en-US" altLang="en-US" sz="2400" b="1" i="1" dirty="0"/>
              <a:t>False</a:t>
            </a:r>
          </a:p>
          <a:p>
            <a:pPr marL="0" indent="0">
              <a:lnSpc>
                <a:spcPct val="110000"/>
              </a:lnSpc>
              <a:buNone/>
            </a:pPr>
            <a:endParaRPr lang="en-US" altLang="en-US" sz="2400" b="1" i="1" dirty="0"/>
          </a:p>
          <a:p>
            <a:pPr marL="465138" indent="-465138">
              <a:lnSpc>
                <a:spcPct val="110000"/>
              </a:lnSpc>
              <a:buFont typeface="+mj-lt"/>
              <a:buAutoNum type="arabicPeriod" startAt="2"/>
            </a:pPr>
            <a:r>
              <a:rPr lang="en-US" altLang="en-US" sz="2400" i="1" dirty="0"/>
              <a:t>Why is the distinction between “ordinary” and “capital” so important?</a:t>
            </a:r>
          </a:p>
          <a:p>
            <a:pPr marL="0" indent="0">
              <a:lnSpc>
                <a:spcPct val="110000"/>
              </a:lnSpc>
              <a:buNone/>
            </a:pPr>
            <a:r>
              <a:rPr lang="en-US" altLang="en-US" sz="2400" b="1" i="1" dirty="0"/>
              <a:t>Because of the preferential tax rate treatment on capital gains versus ordinary gains.</a:t>
            </a:r>
            <a:endParaRPr lang="en-US" altLang="en-US" sz="2400" b="1" dirty="0"/>
          </a:p>
        </p:txBody>
      </p:sp>
      <p:sp>
        <p:nvSpPr>
          <p:cNvPr id="5" name="Text Placeholder 3">
            <a:extLst>
              <a:ext uri="{FF2B5EF4-FFF2-40B4-BE49-F238E27FC236}">
                <a16:creationId xmlns:a16="http://schemas.microsoft.com/office/drawing/2014/main" id="{B754730C-9A33-4EF1-A61F-C7BECCD184B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55E5D71-3DC5-4643-965B-B54123D13C4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1720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2102113"/>
            <a:ext cx="8432984" cy="2317487"/>
          </a:xfrm>
        </p:spPr>
        <p:txBody>
          <a:bodyPr>
            <a:normAutofit/>
          </a:bodyPr>
          <a:lstStyle/>
          <a:p>
            <a:pPr marL="465138" indent="-465138">
              <a:buClr>
                <a:schemeClr val="tx1"/>
              </a:buClr>
              <a:buFontTx/>
              <a:buAutoNum type="arabicPeriod" startAt="3"/>
            </a:pPr>
            <a:r>
              <a:rPr lang="en-US" altLang="en-US" sz="2400" i="1" dirty="0"/>
              <a:t>Ordinary gains or losses produced outside the normal course of business relate to the sale of  business property held for less than one year or the sale of receivables. </a:t>
            </a:r>
          </a:p>
          <a:p>
            <a:pPr marL="0" indent="0">
              <a:buNone/>
            </a:pPr>
            <a:r>
              <a:rPr lang="en-US" altLang="en-US" sz="2400" b="1" i="1" dirty="0"/>
              <a:t>True</a:t>
            </a:r>
            <a:endParaRPr lang="en-US" altLang="en-US" sz="2400" b="1" dirty="0"/>
          </a:p>
        </p:txBody>
      </p:sp>
      <p:sp>
        <p:nvSpPr>
          <p:cNvPr id="5" name="Text Placeholder 3">
            <a:extLst>
              <a:ext uri="{FF2B5EF4-FFF2-40B4-BE49-F238E27FC236}">
                <a16:creationId xmlns:a16="http://schemas.microsoft.com/office/drawing/2014/main" id="{BD312A1F-85B2-4F34-9E2B-EBEF7691D93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D508F86-61A7-4CD8-ABFA-A0E6F018A00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9C9DDF95-DFAA-4561-ACC9-6C1BDB7AA138}"/>
              </a:ext>
            </a:extLst>
          </p:cNvPr>
          <p:cNvSpPr>
            <a:spLocks noGrp="1"/>
          </p:cNvSpPr>
          <p:nvPr>
            <p:ph type="title"/>
          </p:nvPr>
        </p:nvSpPr>
        <p:spPr>
          <a:xfrm>
            <a:off x="0" y="152400"/>
            <a:ext cx="9144000" cy="1219200"/>
          </a:xfrm>
        </p:spPr>
        <p:txBody>
          <a:bodyPr>
            <a:noAutofit/>
          </a:bodyPr>
          <a:lstStyle/>
          <a:p>
            <a:r>
              <a:rPr lang="en-US" sz="3500" dirty="0"/>
              <a:t>Learning Objective #3:</a:t>
            </a:r>
            <a:br>
              <a:rPr lang="en-US" sz="3500" dirty="0"/>
            </a:br>
            <a:r>
              <a:rPr lang="en-US" altLang="en-US" sz="3500" dirty="0"/>
              <a:t>Ordinary Assets</a:t>
            </a:r>
            <a:br>
              <a:rPr lang="en-US" altLang="en-US" sz="3500" dirty="0"/>
            </a:br>
            <a:r>
              <a:rPr lang="en-US" altLang="en-US" sz="3500" dirty="0"/>
              <a:t>Concept Check 7-3</a:t>
            </a:r>
            <a:endParaRPr lang="en-US" sz="3500" dirty="0"/>
          </a:p>
        </p:txBody>
      </p:sp>
    </p:spTree>
    <p:extLst>
      <p:ext uri="{BB962C8B-B14F-4D97-AF65-F5344CB8AC3E}">
        <p14:creationId xmlns:p14="http://schemas.microsoft.com/office/powerpoint/2010/main" val="22589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#4:</a:t>
            </a:r>
            <a:br>
              <a:rPr lang="en-US" dirty="0"/>
            </a:br>
            <a:r>
              <a:rPr lang="en-US" altLang="en-US" dirty="0"/>
              <a:t>Capital Assets</a:t>
            </a:r>
            <a:endParaRPr lang="en-US" dirty="0"/>
          </a:p>
        </p:txBody>
      </p:sp>
      <p:sp>
        <p:nvSpPr>
          <p:cNvPr id="3" name="Content Placeholder 2"/>
          <p:cNvSpPr>
            <a:spLocks noGrp="1"/>
          </p:cNvSpPr>
          <p:nvPr>
            <p:ph idx="1"/>
          </p:nvPr>
        </p:nvSpPr>
        <p:spPr>
          <a:xfrm>
            <a:off x="381000" y="1371600"/>
            <a:ext cx="8382000" cy="4953000"/>
          </a:xfrm>
        </p:spPr>
        <p:txBody>
          <a:bodyPr>
            <a:normAutofit/>
          </a:bodyPr>
          <a:lstStyle/>
          <a:p>
            <a:pPr marL="465138" indent="-465138"/>
            <a:r>
              <a:rPr lang="en-US" altLang="en-US" sz="2600" dirty="0"/>
              <a:t>Tax treatment depends on holding period of the asset. Assets must be held for </a:t>
            </a:r>
            <a:r>
              <a:rPr lang="en-US" altLang="en-US" sz="2600" i="1" dirty="0"/>
              <a:t>more than</a:t>
            </a:r>
            <a:r>
              <a:rPr lang="en-US" altLang="en-US" sz="2600" dirty="0"/>
              <a:t> one year for preferential tax treatment.</a:t>
            </a:r>
          </a:p>
          <a:p>
            <a:pPr marL="914400" lvl="1" indent="-457200"/>
            <a:r>
              <a:rPr lang="en-US" altLang="en-US" sz="2400" dirty="0"/>
              <a:t>Exceptions:</a:t>
            </a:r>
          </a:p>
          <a:p>
            <a:pPr marL="1379538" lvl="2" indent="-465138"/>
            <a:r>
              <a:rPr lang="en-US" altLang="en-US" dirty="0"/>
              <a:t>Property received through a gift or nontaxable exchange generally has same holding period as the transferor.</a:t>
            </a:r>
          </a:p>
          <a:p>
            <a:pPr marL="1379538" lvl="2" indent="-465138"/>
            <a:r>
              <a:rPr lang="en-US" altLang="en-US" dirty="0"/>
              <a:t>Property acquired through inheritance is </a:t>
            </a:r>
            <a:r>
              <a:rPr lang="en-US" altLang="en-US" i="1" dirty="0"/>
              <a:t>always</a:t>
            </a:r>
            <a:r>
              <a:rPr lang="en-US" altLang="en-US" dirty="0"/>
              <a:t> considered long-term property.</a:t>
            </a:r>
          </a:p>
        </p:txBody>
      </p:sp>
      <p:sp>
        <p:nvSpPr>
          <p:cNvPr id="5" name="Text Placeholder 3">
            <a:extLst>
              <a:ext uri="{FF2B5EF4-FFF2-40B4-BE49-F238E27FC236}">
                <a16:creationId xmlns:a16="http://schemas.microsoft.com/office/drawing/2014/main" id="{4AE70837-7593-478F-AE1D-7EDD7386618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2158F9B-0B30-4ABF-8838-6340422DB73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58778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rmAutofit/>
          </a:bodyPr>
          <a:lstStyle/>
          <a:p>
            <a:r>
              <a:rPr lang="en-US" dirty="0"/>
              <a:t>Learning Objective #4:</a:t>
            </a:r>
            <a:br>
              <a:rPr lang="en-US" dirty="0"/>
            </a:br>
            <a:r>
              <a:rPr lang="en-US" altLang="en-US" dirty="0"/>
              <a:t>Capital Assets</a:t>
            </a:r>
            <a:endParaRPr lang="en-US" dirty="0"/>
          </a:p>
        </p:txBody>
      </p:sp>
      <p:sp>
        <p:nvSpPr>
          <p:cNvPr id="3" name="Content Placeholder 2"/>
          <p:cNvSpPr>
            <a:spLocks noGrp="1"/>
          </p:cNvSpPr>
          <p:nvPr>
            <p:ph idx="1"/>
          </p:nvPr>
        </p:nvSpPr>
        <p:spPr>
          <a:xfrm>
            <a:off x="330016" y="1447800"/>
            <a:ext cx="8509184" cy="4953000"/>
          </a:xfrm>
        </p:spPr>
        <p:txBody>
          <a:bodyPr vert="horz" lIns="91440" tIns="45720" rIns="91440" bIns="45720" rtlCol="0">
            <a:normAutofit/>
          </a:bodyPr>
          <a:lstStyle/>
          <a:p>
            <a:pPr marL="465138" indent="-465138"/>
            <a:r>
              <a:rPr lang="en-US" altLang="en-US" dirty="0"/>
              <a:t>Long term capital gain rates:</a:t>
            </a:r>
          </a:p>
          <a:p>
            <a:pPr marL="914400" lvl="1" indent="-457200"/>
            <a:r>
              <a:rPr lang="en-US" altLang="en-US" dirty="0"/>
              <a:t>0%, 15%, or 20% for most capital assets</a:t>
            </a:r>
          </a:p>
          <a:p>
            <a:pPr marL="914400" lvl="1" indent="-457200"/>
            <a:r>
              <a:rPr lang="en-US" altLang="en-US" dirty="0"/>
              <a:t>25% rate for depreciable real property used in a trade or business (§ 1250)</a:t>
            </a:r>
          </a:p>
          <a:p>
            <a:pPr marL="914400" lvl="1" indent="-457200"/>
            <a:r>
              <a:rPr lang="en-US" altLang="en-US" dirty="0"/>
              <a:t>28% rate for “collectibles” and gains on §1202 (Qualified Small Business Stock) property.</a:t>
            </a:r>
          </a:p>
        </p:txBody>
      </p:sp>
      <p:sp>
        <p:nvSpPr>
          <p:cNvPr id="5" name="Text Placeholder 3">
            <a:extLst>
              <a:ext uri="{FF2B5EF4-FFF2-40B4-BE49-F238E27FC236}">
                <a16:creationId xmlns:a16="http://schemas.microsoft.com/office/drawing/2014/main" id="{34B9541B-54C7-4655-A9A6-9DABE43EBBE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638E4EC-F51A-46B1-A404-CB43398D0B0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29981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#4:</a:t>
            </a:r>
            <a:br>
              <a:rPr lang="en-US" dirty="0"/>
            </a:br>
            <a:r>
              <a:rPr lang="en-US" altLang="en-US" dirty="0"/>
              <a:t>Capital Assets</a:t>
            </a:r>
            <a:endParaRPr lang="en-US" dirty="0"/>
          </a:p>
        </p:txBody>
      </p:sp>
      <p:sp>
        <p:nvSpPr>
          <p:cNvPr id="3" name="Content Placeholder 2"/>
          <p:cNvSpPr>
            <a:spLocks noGrp="1"/>
          </p:cNvSpPr>
          <p:nvPr>
            <p:ph idx="1"/>
          </p:nvPr>
        </p:nvSpPr>
        <p:spPr>
          <a:xfrm>
            <a:off x="304800" y="1340113"/>
            <a:ext cx="8534400" cy="2850887"/>
          </a:xfrm>
        </p:spPr>
        <p:txBody>
          <a:bodyPr vert="horz" lIns="91440" tIns="45720" rIns="91440" bIns="45720" rtlCol="0">
            <a:normAutofit/>
          </a:bodyPr>
          <a:lstStyle/>
          <a:p>
            <a:pPr marL="465138" indent="-465138"/>
            <a:r>
              <a:rPr lang="en-US" altLang="en-US" sz="2600" dirty="0"/>
              <a:t>All short-term gains and losses are netted.</a:t>
            </a:r>
          </a:p>
          <a:p>
            <a:pPr marL="465138" indent="-465138"/>
            <a:r>
              <a:rPr lang="en-US" altLang="en-US" sz="2600" dirty="0"/>
              <a:t>All long-term gains and losses are netted.</a:t>
            </a:r>
          </a:p>
          <a:p>
            <a:pPr marL="465138" indent="-465138"/>
            <a:r>
              <a:rPr lang="en-US" altLang="en-US" sz="2600" dirty="0"/>
              <a:t>The resultant gain or loss determines the deductibility of a loss and the tax rate used for gain.</a:t>
            </a:r>
          </a:p>
        </p:txBody>
      </p:sp>
      <p:sp>
        <p:nvSpPr>
          <p:cNvPr id="5" name="Text Placeholder 3">
            <a:extLst>
              <a:ext uri="{FF2B5EF4-FFF2-40B4-BE49-F238E27FC236}">
                <a16:creationId xmlns:a16="http://schemas.microsoft.com/office/drawing/2014/main" id="{F070E0FA-84EA-439F-8D24-91AD45B8FD2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9096EEA-8F71-48EB-B90B-FD38551AE95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7880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295400"/>
          </a:xfrm>
        </p:spPr>
        <p:txBody>
          <a:bodyPr>
            <a:noAutofit/>
          </a:bodyPr>
          <a:lstStyle/>
          <a:p>
            <a:r>
              <a:rPr lang="en-US" dirty="0"/>
              <a:t>Learning Objective #4:</a:t>
            </a:r>
            <a:br>
              <a:rPr lang="en-US" dirty="0"/>
            </a:br>
            <a:r>
              <a:rPr lang="en-US" altLang="en-US" dirty="0"/>
              <a:t>Capital Assets</a:t>
            </a:r>
            <a:br>
              <a:rPr lang="en-US" altLang="en-US" dirty="0"/>
            </a:br>
            <a:r>
              <a:rPr lang="en-US" altLang="en-US" dirty="0"/>
              <a:t>Concept Check 7-4</a:t>
            </a:r>
            <a:endParaRPr lang="en-US" dirty="0"/>
          </a:p>
        </p:txBody>
      </p:sp>
      <p:sp>
        <p:nvSpPr>
          <p:cNvPr id="3" name="Content Placeholder 2"/>
          <p:cNvSpPr>
            <a:spLocks noGrp="1"/>
          </p:cNvSpPr>
          <p:nvPr>
            <p:ph idx="1"/>
          </p:nvPr>
        </p:nvSpPr>
        <p:spPr>
          <a:xfrm>
            <a:off x="330016" y="1676400"/>
            <a:ext cx="8509184" cy="3886200"/>
          </a:xfrm>
        </p:spPr>
        <p:txBody>
          <a:bodyPr>
            <a:normAutofit/>
          </a:bodyPr>
          <a:lstStyle/>
          <a:p>
            <a:pPr marL="465138" indent="-465138">
              <a:buFont typeface="+mj-lt"/>
              <a:buAutoNum type="arabicPeriod"/>
            </a:pPr>
            <a:r>
              <a:rPr lang="en-US" altLang="en-US" sz="2400" i="1" dirty="0"/>
              <a:t>The tax treatment of a capital gain or loss varies depending on all of the following except:</a:t>
            </a:r>
          </a:p>
          <a:p>
            <a:pPr marL="914400" indent="-457200">
              <a:buFont typeface="+mj-lt"/>
              <a:buAutoNum type="alphaLcPeriod"/>
            </a:pPr>
            <a:r>
              <a:rPr lang="en-US" altLang="en-US" sz="2400" i="1" dirty="0"/>
              <a:t>the holding period.</a:t>
            </a:r>
          </a:p>
          <a:p>
            <a:pPr marL="914400" indent="-457200">
              <a:buFont typeface="+mj-lt"/>
              <a:buAutoNum type="alphaLcPeriod"/>
            </a:pPr>
            <a:r>
              <a:rPr lang="en-US" altLang="en-US" sz="2400" i="1" dirty="0"/>
              <a:t>the basis of the asset sold.</a:t>
            </a:r>
          </a:p>
          <a:p>
            <a:pPr marL="914400" indent="-457200">
              <a:buFont typeface="+mj-lt"/>
              <a:buAutoNum type="alphaLcPeriod"/>
            </a:pPr>
            <a:r>
              <a:rPr lang="en-US" altLang="en-US" sz="2400" i="1" dirty="0"/>
              <a:t>the taxpayer’s regular taxable income.</a:t>
            </a:r>
          </a:p>
          <a:p>
            <a:pPr marL="914400" indent="-457200">
              <a:buFont typeface="+mj-lt"/>
              <a:buAutoNum type="alphaLcPeriod"/>
            </a:pPr>
            <a:r>
              <a:rPr lang="en-US" altLang="en-US" sz="2400" i="1" dirty="0"/>
              <a:t>the netting of all gains and losses.</a:t>
            </a:r>
            <a:endParaRPr lang="en-US" altLang="en-US" sz="2400" dirty="0"/>
          </a:p>
          <a:p>
            <a:pPr marL="0" indent="0">
              <a:buNone/>
            </a:pPr>
            <a:r>
              <a:rPr lang="en-US" altLang="en-US" sz="2400" b="1" i="1" dirty="0"/>
              <a:t>Answer: b</a:t>
            </a:r>
          </a:p>
        </p:txBody>
      </p:sp>
      <p:sp>
        <p:nvSpPr>
          <p:cNvPr id="5" name="Text Placeholder 3">
            <a:extLst>
              <a:ext uri="{FF2B5EF4-FFF2-40B4-BE49-F238E27FC236}">
                <a16:creationId xmlns:a16="http://schemas.microsoft.com/office/drawing/2014/main" id="{08BD11FC-4638-4B2E-BCF3-31AAE7265C6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F534BC0-9921-4F16-9E89-8A0E2611099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116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76400"/>
            <a:ext cx="8534400" cy="4876800"/>
          </a:xfrm>
        </p:spPr>
        <p:txBody>
          <a:bodyPr>
            <a:normAutofit fontScale="92500" lnSpcReduction="10000"/>
          </a:bodyPr>
          <a:lstStyle/>
          <a:p>
            <a:pPr marL="465138" indent="-465138">
              <a:buClr>
                <a:schemeClr val="tx1"/>
              </a:buClr>
              <a:buFontTx/>
              <a:buAutoNum type="arabicPeriod" startAt="2"/>
            </a:pPr>
            <a:r>
              <a:rPr lang="en-US" altLang="en-US" sz="2400" i="1" dirty="0"/>
              <a:t>If property received has the same basis as the basis in the hands of the transferor, the holding period includes the holding period of the transferor. </a:t>
            </a:r>
          </a:p>
          <a:p>
            <a:pPr marL="0" indent="0">
              <a:buNone/>
            </a:pPr>
            <a:r>
              <a:rPr lang="en-US" altLang="en-US" sz="2400" b="1" i="1" dirty="0"/>
              <a:t>True</a:t>
            </a:r>
          </a:p>
          <a:p>
            <a:pPr marL="0" indent="0">
              <a:buNone/>
            </a:pPr>
            <a:endParaRPr lang="en-US" altLang="en-US" sz="2400" b="1" i="1" dirty="0"/>
          </a:p>
          <a:p>
            <a:pPr marL="465138" indent="-465138">
              <a:buFont typeface="+mj-lt"/>
              <a:buAutoNum type="arabicPeriod" startAt="3"/>
            </a:pPr>
            <a:r>
              <a:rPr lang="en-US" altLang="en-US" sz="2400" i="1" dirty="0"/>
              <a:t>The holding period of inherited property can be either short-term or long-term to the beneficiary. </a:t>
            </a:r>
          </a:p>
          <a:p>
            <a:pPr marL="0" indent="0">
              <a:buNone/>
            </a:pPr>
            <a:r>
              <a:rPr lang="en-US" altLang="en-US" sz="2400" b="1" i="1" dirty="0"/>
              <a:t>False</a:t>
            </a:r>
          </a:p>
          <a:p>
            <a:pPr marL="0" indent="0">
              <a:buNone/>
            </a:pPr>
            <a:endParaRPr lang="en-US" altLang="en-US" sz="2400" b="1" i="1" dirty="0"/>
          </a:p>
          <a:p>
            <a:pPr marL="465138" indent="-465138">
              <a:buFont typeface="+mj-lt"/>
              <a:buAutoNum type="arabicPeriod" startAt="4"/>
            </a:pPr>
            <a:r>
              <a:rPr lang="en-US" altLang="en-US" sz="2400" i="1" dirty="0"/>
              <a:t>The 3.8% surtax is charged on long-term capital gains only if a taxpayer is in the top tax bracket. True or False?</a:t>
            </a:r>
          </a:p>
          <a:p>
            <a:pPr marL="0" indent="0">
              <a:buNone/>
            </a:pPr>
            <a:r>
              <a:rPr lang="en-US" altLang="en-US" sz="2400" b="1" i="1" dirty="0"/>
              <a:t>False</a:t>
            </a:r>
            <a:endParaRPr lang="en-US" altLang="en-US" sz="2400" b="1" dirty="0"/>
          </a:p>
        </p:txBody>
      </p:sp>
      <p:sp>
        <p:nvSpPr>
          <p:cNvPr id="5" name="Text Placeholder 3">
            <a:extLst>
              <a:ext uri="{FF2B5EF4-FFF2-40B4-BE49-F238E27FC236}">
                <a16:creationId xmlns:a16="http://schemas.microsoft.com/office/drawing/2014/main" id="{796C6B25-AE8D-4357-A14F-5071ACD0855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F096AAB-934F-4C0C-AF1F-8B1C10B35A4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0A9821DA-4774-4609-9395-EDA97D2C7311}"/>
              </a:ext>
            </a:extLst>
          </p:cNvPr>
          <p:cNvSpPr>
            <a:spLocks noGrp="1"/>
          </p:cNvSpPr>
          <p:nvPr>
            <p:ph type="title"/>
          </p:nvPr>
        </p:nvSpPr>
        <p:spPr>
          <a:xfrm>
            <a:off x="0" y="152400"/>
            <a:ext cx="9144000" cy="1295400"/>
          </a:xfrm>
        </p:spPr>
        <p:txBody>
          <a:bodyPr>
            <a:noAutofit/>
          </a:bodyPr>
          <a:lstStyle/>
          <a:p>
            <a:r>
              <a:rPr lang="en-US" dirty="0"/>
              <a:t>Learning Objective #4:</a:t>
            </a:r>
            <a:br>
              <a:rPr lang="en-US" dirty="0"/>
            </a:br>
            <a:r>
              <a:rPr lang="en-US" altLang="en-US" dirty="0"/>
              <a:t>Capital Assets</a:t>
            </a:r>
            <a:br>
              <a:rPr lang="en-US" altLang="en-US" dirty="0"/>
            </a:br>
            <a:r>
              <a:rPr lang="en-US" altLang="en-US" dirty="0"/>
              <a:t>Concept Check 7-4</a:t>
            </a:r>
            <a:endParaRPr lang="en-US" dirty="0"/>
          </a:p>
        </p:txBody>
      </p:sp>
    </p:spTree>
    <p:extLst>
      <p:ext uri="{BB962C8B-B14F-4D97-AF65-F5344CB8AC3E}">
        <p14:creationId xmlns:p14="http://schemas.microsoft.com/office/powerpoint/2010/main" val="16360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#1:</a:t>
            </a:r>
            <a:br>
              <a:rPr lang="en-US" dirty="0"/>
            </a:br>
            <a:r>
              <a:rPr lang="en-US" altLang="en-US" dirty="0"/>
              <a:t>Terms &amp; Tax Forms</a:t>
            </a:r>
            <a:endParaRPr lang="en-US" dirty="0"/>
          </a:p>
        </p:txBody>
      </p:sp>
      <p:sp>
        <p:nvSpPr>
          <p:cNvPr id="3" name="Content Placeholder 2"/>
          <p:cNvSpPr>
            <a:spLocks noGrp="1"/>
          </p:cNvSpPr>
          <p:nvPr>
            <p:ph idx="1"/>
          </p:nvPr>
        </p:nvSpPr>
        <p:spPr>
          <a:xfrm>
            <a:off x="330016" y="1413164"/>
            <a:ext cx="8509184" cy="4911436"/>
          </a:xfrm>
        </p:spPr>
        <p:txBody>
          <a:bodyPr>
            <a:normAutofit/>
          </a:bodyPr>
          <a:lstStyle/>
          <a:p>
            <a:pPr marL="465138" indent="-465138"/>
            <a:r>
              <a:rPr lang="en-US" altLang="en-US" sz="2600" dirty="0"/>
              <a:t>Basis of property purchased is the cost of the asset including cash, debt obligations, and other property or services included in acquiring the asset.</a:t>
            </a:r>
          </a:p>
          <a:p>
            <a:pPr marL="465138" indent="-465138"/>
            <a:r>
              <a:rPr lang="en-US" altLang="en-US" sz="2600" dirty="0"/>
              <a:t>Basis of assets transferred by inheritance are valued at the FMV of the property at the date of death or FMV on the alternate valuation date if an estate return is being filed and the estate income is reduced by the valuation.</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8F148F44-60A8-4D73-94A2-7AEA38BEEBB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0592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752600"/>
            <a:ext cx="8534400" cy="4191000"/>
          </a:xfrm>
        </p:spPr>
        <p:txBody>
          <a:bodyPr>
            <a:normAutofit/>
          </a:bodyPr>
          <a:lstStyle/>
          <a:p>
            <a:pPr marL="465138" indent="-465138">
              <a:buNone/>
            </a:pPr>
            <a:r>
              <a:rPr lang="en-US" altLang="en-US" sz="2200" i="1" dirty="0"/>
              <a:t>5. For sales after 2017,  what are the maximum capital gain rates on the following?</a:t>
            </a:r>
          </a:p>
          <a:p>
            <a:pPr marL="914400" indent="-449263">
              <a:buFont typeface="+mj-lt"/>
              <a:buAutoNum type="alphaLcPeriod"/>
            </a:pPr>
            <a:r>
              <a:rPr lang="en-US" altLang="en-US" sz="2200" i="1" dirty="0"/>
              <a:t>Collectibles gains</a:t>
            </a:r>
          </a:p>
          <a:p>
            <a:pPr marL="914400" indent="-449263">
              <a:buFont typeface="+mj-lt"/>
              <a:buAutoNum type="alphaLcPeriod"/>
            </a:pPr>
            <a:r>
              <a:rPr lang="en-US" altLang="en-US" sz="2200" i="1" dirty="0"/>
              <a:t>§1202 gains</a:t>
            </a:r>
          </a:p>
          <a:p>
            <a:pPr marL="914400" indent="-449263">
              <a:buFont typeface="+mj-lt"/>
              <a:buAutoNum type="alphaLcPeriod"/>
            </a:pPr>
            <a:r>
              <a:rPr lang="en-US" altLang="en-US" sz="2200" i="1" dirty="0"/>
              <a:t>Unrecaptured §1250 gains</a:t>
            </a:r>
          </a:p>
          <a:p>
            <a:pPr marL="914400" indent="-449263">
              <a:buFont typeface="+mj-lt"/>
              <a:buAutoNum type="alphaLcPeriod"/>
            </a:pPr>
            <a:r>
              <a:rPr lang="en-US" altLang="en-US" sz="2200" i="1" dirty="0"/>
              <a:t>Single taxpayer’s regular taxable income is $425,000.</a:t>
            </a:r>
          </a:p>
          <a:p>
            <a:pPr marL="914400" indent="-449263">
              <a:buFont typeface="+mj-lt"/>
              <a:buAutoNum type="alphaLcPeriod"/>
            </a:pPr>
            <a:r>
              <a:rPr lang="en-US" altLang="en-US" sz="2200" i="1" dirty="0"/>
              <a:t>Married taxpayer’s regular taxable income is $480,000.</a:t>
            </a:r>
          </a:p>
          <a:p>
            <a:pPr marL="914400" indent="-449263">
              <a:buFont typeface="+mj-lt"/>
              <a:buAutoNum type="alphaLcPeriod"/>
            </a:pPr>
            <a:r>
              <a:rPr lang="en-US" altLang="en-US" sz="2200" i="1" dirty="0"/>
              <a:t>Single taxpayer’s regular taxable income is $38,598.</a:t>
            </a:r>
          </a:p>
        </p:txBody>
      </p:sp>
      <p:sp>
        <p:nvSpPr>
          <p:cNvPr id="5" name="Text Placeholder 3">
            <a:extLst>
              <a:ext uri="{FF2B5EF4-FFF2-40B4-BE49-F238E27FC236}">
                <a16:creationId xmlns:a16="http://schemas.microsoft.com/office/drawing/2014/main" id="{B0E6033A-E5DE-491C-96B3-A29F88B5F76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963B576-07FF-4659-B680-F8A4724DDA3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3153CB5E-B739-40CF-8795-5F767A198BEA}"/>
              </a:ext>
            </a:extLst>
          </p:cNvPr>
          <p:cNvSpPr>
            <a:spLocks noGrp="1"/>
          </p:cNvSpPr>
          <p:nvPr>
            <p:ph type="title"/>
          </p:nvPr>
        </p:nvSpPr>
        <p:spPr>
          <a:xfrm>
            <a:off x="0" y="152400"/>
            <a:ext cx="9144000" cy="1295400"/>
          </a:xfrm>
        </p:spPr>
        <p:txBody>
          <a:bodyPr>
            <a:noAutofit/>
          </a:bodyPr>
          <a:lstStyle/>
          <a:p>
            <a:r>
              <a:rPr lang="en-US" dirty="0"/>
              <a:t>Learning Objective #4:</a:t>
            </a:r>
            <a:br>
              <a:rPr lang="en-US" dirty="0"/>
            </a:br>
            <a:r>
              <a:rPr lang="en-US" altLang="en-US" dirty="0"/>
              <a:t>Capital Assets</a:t>
            </a:r>
            <a:br>
              <a:rPr lang="en-US" altLang="en-US" dirty="0"/>
            </a:br>
            <a:r>
              <a:rPr lang="en-US" altLang="en-US" dirty="0"/>
              <a:t>Concept Check 7-4</a:t>
            </a:r>
            <a:endParaRPr lang="en-US" dirty="0"/>
          </a:p>
        </p:txBody>
      </p:sp>
    </p:spTree>
    <p:extLst>
      <p:ext uri="{BB962C8B-B14F-4D97-AF65-F5344CB8AC3E}">
        <p14:creationId xmlns:p14="http://schemas.microsoft.com/office/powerpoint/2010/main" val="2817963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3600"/>
            <a:ext cx="8229600" cy="2667000"/>
          </a:xfrm>
        </p:spPr>
        <p:txBody>
          <a:bodyPr>
            <a:normAutofit/>
          </a:bodyPr>
          <a:lstStyle/>
          <a:p>
            <a:pPr marL="465138" indent="-465138">
              <a:buFont typeface="+mj-lt"/>
              <a:buAutoNum type="alphaLcPeriod"/>
            </a:pPr>
            <a:r>
              <a:rPr lang="en-US" altLang="en-US" sz="2400" b="1" i="1" dirty="0"/>
              <a:t>28%</a:t>
            </a:r>
          </a:p>
          <a:p>
            <a:pPr marL="465138" indent="-465138">
              <a:buFont typeface="+mj-lt"/>
              <a:buAutoNum type="alphaLcPeriod"/>
            </a:pPr>
            <a:r>
              <a:rPr lang="en-US" altLang="en-US" sz="2400" b="1" i="1" dirty="0"/>
              <a:t>28%</a:t>
            </a:r>
          </a:p>
          <a:p>
            <a:pPr marL="465138" indent="-465138">
              <a:buFont typeface="+mj-lt"/>
              <a:buAutoNum type="alphaLcPeriod"/>
            </a:pPr>
            <a:r>
              <a:rPr lang="en-US" altLang="en-US" sz="2400" b="1" i="1" dirty="0"/>
              <a:t>25%</a:t>
            </a:r>
          </a:p>
          <a:p>
            <a:pPr marL="465138" indent="-465138">
              <a:buFont typeface="+mj-lt"/>
              <a:buAutoNum type="alphaLcPeriod"/>
            </a:pPr>
            <a:r>
              <a:rPr lang="en-US" altLang="en-US" sz="2400" b="1" i="1" dirty="0"/>
              <a:t>15%</a:t>
            </a:r>
          </a:p>
          <a:p>
            <a:pPr marL="465138" indent="-465138">
              <a:buFont typeface="+mj-lt"/>
              <a:buAutoNum type="alphaLcPeriod"/>
            </a:pPr>
            <a:r>
              <a:rPr lang="en-US" altLang="en-US" sz="2400" b="1" i="1" dirty="0"/>
              <a:t>20%</a:t>
            </a:r>
          </a:p>
          <a:p>
            <a:pPr marL="465138" indent="-465138">
              <a:buFont typeface="+mj-lt"/>
              <a:buAutoNum type="alphaLcPeriod"/>
            </a:pPr>
            <a:r>
              <a:rPr lang="en-US" altLang="en-US" sz="2400" b="1" i="1" dirty="0"/>
              <a:t>0%</a:t>
            </a:r>
          </a:p>
        </p:txBody>
      </p:sp>
      <p:sp>
        <p:nvSpPr>
          <p:cNvPr id="5" name="Text Placeholder 3">
            <a:extLst>
              <a:ext uri="{FF2B5EF4-FFF2-40B4-BE49-F238E27FC236}">
                <a16:creationId xmlns:a16="http://schemas.microsoft.com/office/drawing/2014/main" id="{6658E99A-C42D-4FA2-993C-AF1F466CCD4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FF54A4C-DBB5-463B-B00D-200E35C6BAF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770E0B30-7528-4E6A-8CBA-C2416052D56E}"/>
              </a:ext>
            </a:extLst>
          </p:cNvPr>
          <p:cNvSpPr>
            <a:spLocks noGrp="1"/>
          </p:cNvSpPr>
          <p:nvPr>
            <p:ph type="title"/>
          </p:nvPr>
        </p:nvSpPr>
        <p:spPr>
          <a:xfrm>
            <a:off x="0" y="152400"/>
            <a:ext cx="9144000" cy="1295400"/>
          </a:xfrm>
        </p:spPr>
        <p:txBody>
          <a:bodyPr>
            <a:noAutofit/>
          </a:bodyPr>
          <a:lstStyle/>
          <a:p>
            <a:r>
              <a:rPr lang="en-US" dirty="0"/>
              <a:t>Learning Objective #4:</a:t>
            </a:r>
            <a:br>
              <a:rPr lang="en-US" dirty="0"/>
            </a:br>
            <a:r>
              <a:rPr lang="en-US" altLang="en-US" dirty="0"/>
              <a:t>Capital Assets</a:t>
            </a:r>
            <a:br>
              <a:rPr lang="en-US" altLang="en-US" dirty="0"/>
            </a:br>
            <a:r>
              <a:rPr lang="en-US" altLang="en-US" dirty="0"/>
              <a:t>Concept Check 7-4</a:t>
            </a:r>
            <a:endParaRPr lang="en-US" dirty="0"/>
          </a:p>
        </p:txBody>
      </p:sp>
    </p:spTree>
    <p:extLst>
      <p:ext uri="{BB962C8B-B14F-4D97-AF65-F5344CB8AC3E}">
        <p14:creationId xmlns:p14="http://schemas.microsoft.com/office/powerpoint/2010/main" val="249026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rmAutofit/>
          </a:bodyPr>
          <a:lstStyle/>
          <a:p>
            <a:r>
              <a:rPr lang="en-US" dirty="0"/>
              <a:t>Learning Objective #5:</a:t>
            </a:r>
            <a:br>
              <a:rPr lang="en-US" dirty="0"/>
            </a:br>
            <a:r>
              <a:rPr lang="en-US" altLang="en-US" dirty="0"/>
              <a:t>§1231 Business Assets</a:t>
            </a:r>
            <a:endParaRPr lang="en-US" dirty="0"/>
          </a:p>
        </p:txBody>
      </p:sp>
      <p:sp>
        <p:nvSpPr>
          <p:cNvPr id="3" name="Content Placeholder 2"/>
          <p:cNvSpPr>
            <a:spLocks noGrp="1"/>
          </p:cNvSpPr>
          <p:nvPr>
            <p:ph idx="1"/>
          </p:nvPr>
        </p:nvSpPr>
        <p:spPr>
          <a:xfrm>
            <a:off x="330016" y="1416313"/>
            <a:ext cx="8509184" cy="4908287"/>
          </a:xfrm>
        </p:spPr>
        <p:txBody>
          <a:bodyPr>
            <a:normAutofit/>
          </a:bodyPr>
          <a:lstStyle/>
          <a:p>
            <a:pPr marL="465138" indent="-465138"/>
            <a:r>
              <a:rPr lang="en-US" altLang="en-US" sz="2600" dirty="0"/>
              <a:t>Recall that </a:t>
            </a:r>
            <a:r>
              <a:rPr lang="en-US" altLang="en-US" sz="2600" dirty="0">
                <a:cs typeface="Times New Roman" pitchFamily="18" charset="0"/>
              </a:rPr>
              <a:t>§1231 assets are those used in a trade or business that are held for &gt; 1 year.</a:t>
            </a:r>
          </a:p>
          <a:p>
            <a:pPr marL="465138" indent="-465138"/>
            <a:r>
              <a:rPr lang="en-US" altLang="en-US" sz="2600" dirty="0"/>
              <a:t>Gains and losses from the sale of §1231 assets are netted before tax rates are applied.</a:t>
            </a:r>
          </a:p>
          <a:p>
            <a:pPr marL="465138" indent="-465138"/>
            <a:r>
              <a:rPr lang="en-US" altLang="en-US" sz="2600" dirty="0"/>
              <a:t>A net §1231 gain is taxed as a long-term capital gain subject to recapture provisions</a:t>
            </a:r>
          </a:p>
          <a:p>
            <a:pPr marL="465138" indent="-465138"/>
            <a:r>
              <a:rPr lang="en-US" altLang="en-US" sz="2400" dirty="0"/>
              <a:t>Recapture provisions apply to depreciation taken as a deduction in prior years.</a:t>
            </a:r>
          </a:p>
          <a:p>
            <a:pPr marL="465138" indent="-465138"/>
            <a:r>
              <a:rPr lang="en-US" altLang="en-US" sz="2400" dirty="0"/>
              <a:t>Depreciation recapture rules are designed to “transform” some or all of the §1231 gain into an </a:t>
            </a:r>
            <a:r>
              <a:rPr lang="en-US" altLang="en-US" sz="2400" i="1" dirty="0"/>
              <a:t>ordinary </a:t>
            </a:r>
            <a:r>
              <a:rPr lang="en-US" altLang="en-US" sz="2400" dirty="0"/>
              <a:t>gain.</a:t>
            </a:r>
          </a:p>
        </p:txBody>
      </p:sp>
      <p:sp>
        <p:nvSpPr>
          <p:cNvPr id="5" name="Text Placeholder 3">
            <a:extLst>
              <a:ext uri="{FF2B5EF4-FFF2-40B4-BE49-F238E27FC236}">
                <a16:creationId xmlns:a16="http://schemas.microsoft.com/office/drawing/2014/main" id="{BBBB2A4D-84E1-4A30-9E28-254D066172B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1A7154D-FE45-4908-8661-1C37102B504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62004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#5:</a:t>
            </a:r>
            <a:br>
              <a:rPr lang="en-US" dirty="0"/>
            </a:br>
            <a:r>
              <a:rPr lang="en-US" altLang="en-US" dirty="0"/>
              <a:t>§1231 Business Assets</a:t>
            </a:r>
            <a:endParaRPr lang="en-US" dirty="0"/>
          </a:p>
        </p:txBody>
      </p:sp>
      <p:sp>
        <p:nvSpPr>
          <p:cNvPr id="3" name="Content Placeholder 2"/>
          <p:cNvSpPr>
            <a:spLocks noGrp="1"/>
          </p:cNvSpPr>
          <p:nvPr>
            <p:ph idx="1"/>
          </p:nvPr>
        </p:nvSpPr>
        <p:spPr>
          <a:xfrm>
            <a:off x="330016" y="1371600"/>
            <a:ext cx="8509184" cy="5029200"/>
          </a:xfrm>
        </p:spPr>
        <p:txBody>
          <a:bodyPr vert="horz" lIns="91440" tIns="45720" rIns="91440" bIns="45720" rtlCol="0">
            <a:normAutofit/>
          </a:bodyPr>
          <a:lstStyle/>
          <a:p>
            <a:pPr marL="465138" indent="-465138"/>
            <a:r>
              <a:rPr lang="en-US" altLang="en-US" sz="2600" dirty="0"/>
              <a:t>Net §1231 gains receive preferential tax rate treatment</a:t>
            </a:r>
          </a:p>
          <a:p>
            <a:pPr marL="465138" indent="-465138"/>
            <a:r>
              <a:rPr lang="en-US" altLang="en-US" sz="2600" dirty="0"/>
              <a:t>Net §1231 losses are treated as ordinary losses not subject to deductibility limit provisions of $3,000 per year.</a:t>
            </a:r>
          </a:p>
          <a:p>
            <a:pPr marL="465138" indent="-465138"/>
            <a:r>
              <a:rPr lang="en-US" altLang="en-US" sz="2600" dirty="0"/>
              <a:t>§1245 applies to personal trade or business property and is a subset of §1231 property</a:t>
            </a:r>
          </a:p>
          <a:p>
            <a:pPr marL="914400" lvl="1" indent="-457200"/>
            <a:r>
              <a:rPr lang="en-US" altLang="en-US" sz="2400" dirty="0"/>
              <a:t>Tax rate to “recapture” the depreciation portion of a gain is taxed at ordinary rates</a:t>
            </a:r>
          </a:p>
          <a:p>
            <a:pPr marL="914400" lvl="1" indent="-457200"/>
            <a:r>
              <a:rPr lang="en-US" altLang="en-US" sz="2400" dirty="0"/>
              <a:t>Remaining gain, if any, is taxed at preferential rates.</a:t>
            </a:r>
          </a:p>
        </p:txBody>
      </p:sp>
      <p:sp>
        <p:nvSpPr>
          <p:cNvPr id="5" name="Text Placeholder 3">
            <a:extLst>
              <a:ext uri="{FF2B5EF4-FFF2-40B4-BE49-F238E27FC236}">
                <a16:creationId xmlns:a16="http://schemas.microsoft.com/office/drawing/2014/main" id="{23384E3B-2C8C-4B77-93B7-4DB39F8658A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7BAEBBB-E4CE-4BAB-8A52-E067DF6C215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646257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#5:</a:t>
            </a:r>
            <a:br>
              <a:rPr lang="en-US" dirty="0"/>
            </a:br>
            <a:r>
              <a:rPr lang="en-US" altLang="en-US" dirty="0"/>
              <a:t>§1231 Business Assets</a:t>
            </a:r>
            <a:endParaRPr lang="en-US" dirty="0"/>
          </a:p>
        </p:txBody>
      </p:sp>
      <p:sp>
        <p:nvSpPr>
          <p:cNvPr id="3" name="Content Placeholder 2"/>
          <p:cNvSpPr>
            <a:spLocks noGrp="1"/>
          </p:cNvSpPr>
          <p:nvPr>
            <p:ph idx="1"/>
          </p:nvPr>
        </p:nvSpPr>
        <p:spPr>
          <a:xfrm>
            <a:off x="304800" y="1371600"/>
            <a:ext cx="8534400" cy="4953000"/>
          </a:xfrm>
        </p:spPr>
        <p:txBody>
          <a:bodyPr vert="horz" lIns="91440" tIns="45720" rIns="91440" bIns="45720" rtlCol="0">
            <a:normAutofit/>
          </a:bodyPr>
          <a:lstStyle/>
          <a:p>
            <a:pPr marL="465138" indent="-465138"/>
            <a:r>
              <a:rPr lang="en-US" altLang="en-US" sz="2600" dirty="0"/>
              <a:t>§ 1250 applies to buildings – residential or nonresidential (commercial) and is a subset of §1231 property</a:t>
            </a:r>
          </a:p>
          <a:p>
            <a:pPr marL="914400" lvl="1" indent="-457200"/>
            <a:r>
              <a:rPr lang="en-US" altLang="en-US" sz="2400" dirty="0"/>
              <a:t>The amount of capital gain attributable to depreciation previously taken is taxed at the 25% rate up to the depreciation amount considered “</a:t>
            </a:r>
            <a:r>
              <a:rPr lang="en-US" altLang="en-US" sz="2400" dirty="0" err="1"/>
              <a:t>unrecaptured</a:t>
            </a:r>
            <a:r>
              <a:rPr lang="en-US" altLang="en-US" sz="2400" dirty="0"/>
              <a:t>”.</a:t>
            </a:r>
          </a:p>
          <a:p>
            <a:pPr marL="914400" lvl="1" indent="-457200"/>
            <a:r>
              <a:rPr lang="en-US" altLang="en-US" sz="2400" dirty="0"/>
              <a:t>Remaining gain, if any, is taxed at preferential rates</a:t>
            </a:r>
          </a:p>
        </p:txBody>
      </p:sp>
      <p:sp>
        <p:nvSpPr>
          <p:cNvPr id="5" name="Text Placeholder 3">
            <a:extLst>
              <a:ext uri="{FF2B5EF4-FFF2-40B4-BE49-F238E27FC236}">
                <a16:creationId xmlns:a16="http://schemas.microsoft.com/office/drawing/2014/main" id="{D719809D-7CA6-4D35-ABA3-23C2A129A86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58035D7-5354-44DB-AFD9-746AD43ABD9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2970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Autofit/>
          </a:bodyPr>
          <a:lstStyle/>
          <a:p>
            <a:r>
              <a:rPr lang="en-US" dirty="0"/>
              <a:t>Learning Objective #5: </a:t>
            </a:r>
            <a:br>
              <a:rPr lang="en-US" dirty="0"/>
            </a:br>
            <a:r>
              <a:rPr lang="en-US" altLang="en-US" dirty="0"/>
              <a:t>§1231 Business Assets</a:t>
            </a:r>
            <a:br>
              <a:rPr lang="en-US" altLang="en-US" dirty="0"/>
            </a:br>
            <a:r>
              <a:rPr lang="en-US" altLang="en-US" dirty="0"/>
              <a:t>Concept Check 7-5</a:t>
            </a:r>
            <a:endParaRPr lang="en-US" dirty="0"/>
          </a:p>
        </p:txBody>
      </p:sp>
      <p:sp>
        <p:nvSpPr>
          <p:cNvPr id="3" name="Content Placeholder 2"/>
          <p:cNvSpPr>
            <a:spLocks noGrp="1"/>
          </p:cNvSpPr>
          <p:nvPr>
            <p:ph idx="1"/>
          </p:nvPr>
        </p:nvSpPr>
        <p:spPr>
          <a:xfrm>
            <a:off x="330016" y="1828800"/>
            <a:ext cx="8509184" cy="4114800"/>
          </a:xfrm>
        </p:spPr>
        <p:txBody>
          <a:bodyPr>
            <a:noAutofit/>
          </a:bodyPr>
          <a:lstStyle/>
          <a:p>
            <a:pPr marL="465138" indent="-465138">
              <a:buClr>
                <a:schemeClr val="tx1"/>
              </a:buClr>
              <a:buFontTx/>
              <a:buAutoNum type="arabicPeriod"/>
            </a:pPr>
            <a:r>
              <a:rPr lang="en-US" altLang="en-US" sz="2200" i="1" dirty="0"/>
              <a:t>Under §1231, gains receive preferential tax rate treatment but losses are limited to $3,000 per year. </a:t>
            </a:r>
          </a:p>
          <a:p>
            <a:pPr marL="0" indent="0">
              <a:buNone/>
            </a:pPr>
            <a:r>
              <a:rPr lang="en-US" altLang="en-US" sz="2200" b="1" i="1" dirty="0"/>
              <a:t>False</a:t>
            </a:r>
          </a:p>
          <a:p>
            <a:pPr marL="0" indent="0">
              <a:buNone/>
            </a:pPr>
            <a:endParaRPr lang="en-US" altLang="en-US" sz="2200" b="1" i="1" dirty="0"/>
          </a:p>
          <a:p>
            <a:pPr marL="465138" indent="-465138">
              <a:buFont typeface="+mj-lt"/>
              <a:buAutoNum type="arabicPeriod" startAt="2"/>
            </a:pPr>
            <a:r>
              <a:rPr lang="en-US" altLang="en-US" sz="2200" i="1" dirty="0"/>
              <a:t>The only pure §1231 asset is land used in a trade or business.</a:t>
            </a:r>
          </a:p>
          <a:p>
            <a:pPr marL="0" indent="0">
              <a:buNone/>
            </a:pPr>
            <a:r>
              <a:rPr lang="en-US" altLang="en-US" sz="2200" b="1" dirty="0"/>
              <a:t>True</a:t>
            </a:r>
          </a:p>
          <a:p>
            <a:pPr marL="0" indent="0">
              <a:buNone/>
            </a:pPr>
            <a:endParaRPr lang="en-US" altLang="en-US" sz="2200" b="1" dirty="0"/>
          </a:p>
          <a:p>
            <a:pPr marL="465138" indent="-465138">
              <a:buFont typeface="+mj-lt"/>
              <a:buAutoNum type="arabicPeriod" startAt="3"/>
            </a:pPr>
            <a:r>
              <a:rPr lang="en-US" altLang="en-US" sz="2200" i="1" dirty="0"/>
              <a:t>What is meant by the term depreciation recapture?</a:t>
            </a:r>
          </a:p>
          <a:p>
            <a:pPr marL="0" indent="0">
              <a:buNone/>
            </a:pPr>
            <a:r>
              <a:rPr lang="en-US" altLang="en-US" sz="2200" b="1" i="1" dirty="0"/>
              <a:t>Depreciation recapture rules transform some or all of a §1231 gain into an ordinary gain.</a:t>
            </a:r>
          </a:p>
        </p:txBody>
      </p:sp>
      <p:sp>
        <p:nvSpPr>
          <p:cNvPr id="5" name="Text Placeholder 3">
            <a:extLst>
              <a:ext uri="{FF2B5EF4-FFF2-40B4-BE49-F238E27FC236}">
                <a16:creationId xmlns:a16="http://schemas.microsoft.com/office/drawing/2014/main" id="{4A069DC9-2A5F-49AF-A439-ADABE642146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D9A80AB-714D-4506-A9BE-39A8EC96B44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83469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05000"/>
            <a:ext cx="8432984" cy="3200400"/>
          </a:xfrm>
        </p:spPr>
        <p:txBody>
          <a:bodyPr>
            <a:normAutofit/>
          </a:bodyPr>
          <a:lstStyle/>
          <a:p>
            <a:pPr marL="465138" indent="-465138">
              <a:buFont typeface="+mj-lt"/>
              <a:buAutoNum type="arabicPeriod" startAt="4"/>
            </a:pPr>
            <a:r>
              <a:rPr lang="en-US" altLang="en-US" sz="2400" i="1" dirty="0"/>
              <a:t>What is the difference between a §1245 asset and a §1250 asset?</a:t>
            </a:r>
          </a:p>
          <a:p>
            <a:pPr marL="0" indent="0">
              <a:buNone/>
            </a:pPr>
            <a:r>
              <a:rPr lang="en-US" altLang="en-US" sz="2400" b="1" i="1" dirty="0"/>
              <a:t>§1245 assets are personal trade or business property subject to depreciation.  §1250 assets include depreciable real property used in a trade of business that has never been considered §1245 property</a:t>
            </a:r>
            <a:endParaRPr lang="en-US" altLang="en-US" sz="2400" b="1" dirty="0"/>
          </a:p>
        </p:txBody>
      </p:sp>
      <p:sp>
        <p:nvSpPr>
          <p:cNvPr id="5" name="Text Placeholder 3">
            <a:extLst>
              <a:ext uri="{FF2B5EF4-FFF2-40B4-BE49-F238E27FC236}">
                <a16:creationId xmlns:a16="http://schemas.microsoft.com/office/drawing/2014/main" id="{078B67E1-D22F-48F6-9109-244D65D8B45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53A93E7-F794-4BC3-BFFD-9A09DB0E65F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7B6BB37F-36B9-4BE9-860A-8C51BBBEB485}"/>
              </a:ext>
            </a:extLst>
          </p:cNvPr>
          <p:cNvSpPr>
            <a:spLocks noGrp="1"/>
          </p:cNvSpPr>
          <p:nvPr>
            <p:ph type="title"/>
          </p:nvPr>
        </p:nvSpPr>
        <p:spPr>
          <a:xfrm>
            <a:off x="0" y="228600"/>
            <a:ext cx="9144000" cy="1219200"/>
          </a:xfrm>
        </p:spPr>
        <p:txBody>
          <a:bodyPr>
            <a:noAutofit/>
          </a:bodyPr>
          <a:lstStyle/>
          <a:p>
            <a:r>
              <a:rPr lang="en-US" dirty="0"/>
              <a:t>Learning Objective #5:</a:t>
            </a:r>
            <a:br>
              <a:rPr lang="en-US" dirty="0"/>
            </a:br>
            <a:r>
              <a:rPr lang="en-US" altLang="en-US" dirty="0"/>
              <a:t>§1231 Business Assets</a:t>
            </a:r>
            <a:br>
              <a:rPr lang="en-US" altLang="en-US" dirty="0"/>
            </a:br>
            <a:r>
              <a:rPr lang="en-US" altLang="en-US" dirty="0"/>
              <a:t>Concept Check 7-5</a:t>
            </a:r>
            <a:endParaRPr lang="en-US" dirty="0"/>
          </a:p>
        </p:txBody>
      </p:sp>
    </p:spTree>
    <p:extLst>
      <p:ext uri="{BB962C8B-B14F-4D97-AF65-F5344CB8AC3E}">
        <p14:creationId xmlns:p14="http://schemas.microsoft.com/office/powerpoint/2010/main" val="1684019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905000"/>
            <a:ext cx="8534400" cy="3429000"/>
          </a:xfrm>
        </p:spPr>
        <p:txBody>
          <a:bodyPr>
            <a:normAutofit/>
          </a:bodyPr>
          <a:lstStyle/>
          <a:p>
            <a:pPr marL="465138" indent="-465138">
              <a:lnSpc>
                <a:spcPct val="110000"/>
              </a:lnSpc>
              <a:buFont typeface="+mj-lt"/>
              <a:buAutoNum type="arabicPeriod" startAt="5"/>
            </a:pPr>
            <a:r>
              <a:rPr lang="en-US" altLang="en-US" sz="2400" i="1" dirty="0"/>
              <a:t>What is the difference between “recapture” and “</a:t>
            </a:r>
            <a:r>
              <a:rPr lang="en-US" altLang="en-US" sz="2400" i="1" dirty="0" err="1"/>
              <a:t>unrecaptured</a:t>
            </a:r>
            <a:r>
              <a:rPr lang="en-US" altLang="en-US" sz="2400" i="1" dirty="0"/>
              <a:t>” gain provisions?</a:t>
            </a:r>
          </a:p>
          <a:p>
            <a:pPr marL="0" indent="0">
              <a:lnSpc>
                <a:spcPct val="110000"/>
              </a:lnSpc>
              <a:buNone/>
            </a:pPr>
            <a:r>
              <a:rPr lang="en-US" altLang="en-US" sz="2400" b="1" i="1" dirty="0"/>
              <a:t>Unrecaptured gain is taxed at a maximum 25% rate for all straight-line depreciation taken on the property. Recaptured gain is taxed at ordinary rates to the extent the depreciation taken exceeds straight-line deprecation.</a:t>
            </a:r>
            <a:endParaRPr lang="en-US" altLang="en-US" sz="2400" b="1" dirty="0"/>
          </a:p>
        </p:txBody>
      </p:sp>
      <p:sp>
        <p:nvSpPr>
          <p:cNvPr id="5" name="Text Placeholder 3">
            <a:extLst>
              <a:ext uri="{FF2B5EF4-FFF2-40B4-BE49-F238E27FC236}">
                <a16:creationId xmlns:a16="http://schemas.microsoft.com/office/drawing/2014/main" id="{95AD66D2-8E84-4C5D-A666-6FC8BA01629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12BBE31-DFE3-42EC-9880-7A97C66677D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E7430AA9-B20E-472F-BA24-55F10318F966}"/>
              </a:ext>
            </a:extLst>
          </p:cNvPr>
          <p:cNvSpPr>
            <a:spLocks noGrp="1"/>
          </p:cNvSpPr>
          <p:nvPr>
            <p:ph type="title"/>
          </p:nvPr>
        </p:nvSpPr>
        <p:spPr>
          <a:xfrm>
            <a:off x="0" y="304800"/>
            <a:ext cx="9144000" cy="1219200"/>
          </a:xfrm>
        </p:spPr>
        <p:txBody>
          <a:bodyPr>
            <a:noAutofit/>
          </a:bodyPr>
          <a:lstStyle/>
          <a:p>
            <a:r>
              <a:rPr lang="en-US" dirty="0"/>
              <a:t>Learning Objective #5:</a:t>
            </a:r>
            <a:br>
              <a:rPr lang="en-US" dirty="0"/>
            </a:br>
            <a:r>
              <a:rPr lang="en-US" altLang="en-US" dirty="0"/>
              <a:t>§1231 Business Assets</a:t>
            </a:r>
            <a:br>
              <a:rPr lang="en-US" altLang="en-US" dirty="0"/>
            </a:br>
            <a:r>
              <a:rPr lang="en-US" altLang="en-US" dirty="0"/>
              <a:t>Concept Check 7-5</a:t>
            </a:r>
            <a:endParaRPr lang="en-US" dirty="0"/>
          </a:p>
        </p:txBody>
      </p:sp>
    </p:spTree>
    <p:extLst>
      <p:ext uri="{BB962C8B-B14F-4D97-AF65-F5344CB8AC3E}">
        <p14:creationId xmlns:p14="http://schemas.microsoft.com/office/powerpoint/2010/main" val="378889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219200"/>
          </a:xfrm>
        </p:spPr>
        <p:txBody>
          <a:bodyPr>
            <a:normAutofit/>
          </a:bodyPr>
          <a:lstStyle/>
          <a:p>
            <a:r>
              <a:rPr lang="en-US" dirty="0"/>
              <a:t>Learning Objective #6:</a:t>
            </a:r>
            <a:br>
              <a:rPr lang="en-US" dirty="0"/>
            </a:br>
            <a:r>
              <a:rPr lang="en-US" altLang="en-US" dirty="0"/>
              <a:t>Special Types of Sales</a:t>
            </a:r>
            <a:endParaRPr lang="en-US" dirty="0"/>
          </a:p>
        </p:txBody>
      </p:sp>
      <p:sp>
        <p:nvSpPr>
          <p:cNvPr id="3" name="Content Placeholder 2"/>
          <p:cNvSpPr>
            <a:spLocks noGrp="1"/>
          </p:cNvSpPr>
          <p:nvPr>
            <p:ph idx="1"/>
          </p:nvPr>
        </p:nvSpPr>
        <p:spPr>
          <a:xfrm>
            <a:off x="381000" y="1416313"/>
            <a:ext cx="8382000" cy="4908287"/>
          </a:xfrm>
        </p:spPr>
        <p:txBody>
          <a:bodyPr>
            <a:normAutofit/>
          </a:bodyPr>
          <a:lstStyle/>
          <a:p>
            <a:pPr marL="465138" indent="-465138"/>
            <a:r>
              <a:rPr lang="en-US" altLang="en-US" dirty="0"/>
              <a:t>Sales of stock purchased as blocks of stock at different prices and/or dates are valued either using specific identification or the first-in, first-out method for determining basis.</a:t>
            </a:r>
          </a:p>
        </p:txBody>
      </p:sp>
      <p:sp>
        <p:nvSpPr>
          <p:cNvPr id="5" name="Text Placeholder 3">
            <a:extLst>
              <a:ext uri="{FF2B5EF4-FFF2-40B4-BE49-F238E27FC236}">
                <a16:creationId xmlns:a16="http://schemas.microsoft.com/office/drawing/2014/main" id="{D8AB4D90-1232-45DC-8296-B09A210D766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0A9BEBB-BAD8-472F-922F-66712E926E0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399992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#6:</a:t>
            </a:r>
            <a:br>
              <a:rPr lang="en-US" dirty="0"/>
            </a:br>
            <a:r>
              <a:rPr lang="en-US" altLang="en-US" dirty="0"/>
              <a:t>Special Types of Sales</a:t>
            </a:r>
            <a:endParaRPr lang="en-US" dirty="0"/>
          </a:p>
        </p:txBody>
      </p:sp>
      <p:sp>
        <p:nvSpPr>
          <p:cNvPr id="3" name="Content Placeholder 2"/>
          <p:cNvSpPr>
            <a:spLocks noGrp="1"/>
          </p:cNvSpPr>
          <p:nvPr>
            <p:ph idx="1"/>
          </p:nvPr>
        </p:nvSpPr>
        <p:spPr>
          <a:xfrm>
            <a:off x="381000" y="1371600"/>
            <a:ext cx="8382000" cy="4876800"/>
          </a:xfrm>
        </p:spPr>
        <p:txBody>
          <a:bodyPr>
            <a:normAutofit fontScale="92500" lnSpcReduction="10000"/>
          </a:bodyPr>
          <a:lstStyle/>
          <a:p>
            <a:pPr marL="460375" indent="-460375">
              <a:lnSpc>
                <a:spcPct val="110000"/>
              </a:lnSpc>
            </a:pPr>
            <a:r>
              <a:rPr lang="en-US" altLang="en-US" dirty="0"/>
              <a:t>A mutual fund pools resources from various investors and purchases shares of stock in a portfolio</a:t>
            </a:r>
          </a:p>
          <a:p>
            <a:pPr marL="460375" indent="-460375">
              <a:lnSpc>
                <a:spcPct val="110000"/>
              </a:lnSpc>
            </a:pPr>
            <a:r>
              <a:rPr lang="en-US" altLang="en-US" dirty="0"/>
              <a:t>Form 1099-DIV is the form sent annually to individual investors in the mutual fund to record dividends, capital gains, and distributions from the fund for the year.</a:t>
            </a:r>
          </a:p>
          <a:p>
            <a:pPr marL="460375" indent="-460375">
              <a:lnSpc>
                <a:spcPct val="110000"/>
              </a:lnSpc>
            </a:pPr>
            <a:r>
              <a:rPr lang="en-US" altLang="en-US" dirty="0"/>
              <a:t>Capital gains distributions from mutual funds are reported on Schedule D (or directly on Form 1040 if Schedule D is not required to be filed).</a:t>
            </a:r>
          </a:p>
        </p:txBody>
      </p:sp>
      <p:sp>
        <p:nvSpPr>
          <p:cNvPr id="5" name="Text Placeholder 3">
            <a:extLst>
              <a:ext uri="{FF2B5EF4-FFF2-40B4-BE49-F238E27FC236}">
                <a16:creationId xmlns:a16="http://schemas.microsoft.com/office/drawing/2014/main" id="{4C528F41-9DDF-4F5E-9766-CEF65493E01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7B26153-369D-4AC2-8E6E-AA06C9C4590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73449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#1:</a:t>
            </a:r>
            <a:br>
              <a:rPr lang="en-US" dirty="0"/>
            </a:br>
            <a:r>
              <a:rPr lang="en-US" altLang="en-US" dirty="0"/>
              <a:t>Terms &amp; Tax Forms</a:t>
            </a:r>
            <a:endParaRPr lang="en-US" dirty="0"/>
          </a:p>
        </p:txBody>
      </p:sp>
      <p:sp>
        <p:nvSpPr>
          <p:cNvPr id="3" name="Content Placeholder 2"/>
          <p:cNvSpPr>
            <a:spLocks noGrp="1"/>
          </p:cNvSpPr>
          <p:nvPr>
            <p:ph idx="1"/>
          </p:nvPr>
        </p:nvSpPr>
        <p:spPr>
          <a:xfrm>
            <a:off x="304800" y="1371600"/>
            <a:ext cx="8610600" cy="4953000"/>
          </a:xfrm>
        </p:spPr>
        <p:txBody>
          <a:bodyPr>
            <a:normAutofit/>
          </a:bodyPr>
          <a:lstStyle/>
          <a:p>
            <a:pPr marL="465138" indent="-465138"/>
            <a:r>
              <a:rPr lang="en-US" altLang="en-US" sz="2600" dirty="0"/>
              <a:t>Basis of property transferred to a taxpayer from a spouse or former spouse incident to a divorce settlement, is the same as the spouse’s or former spouse’s adjusted basis before the transfer.</a:t>
            </a:r>
          </a:p>
          <a:p>
            <a:pPr marL="465138" indent="-465138"/>
            <a:r>
              <a:rPr lang="en-US" altLang="en-US" sz="2600" dirty="0"/>
              <a:t>Assets transferred by gift can be valued at FMV or basis of the donor depending if the FMV is &lt; or = &gt; basis.</a:t>
            </a:r>
          </a:p>
        </p:txBody>
      </p:sp>
      <p:sp>
        <p:nvSpPr>
          <p:cNvPr id="5" name="Text Placeholder 3">
            <a:extLst>
              <a:ext uri="{FF2B5EF4-FFF2-40B4-BE49-F238E27FC236}">
                <a16:creationId xmlns:a16="http://schemas.microsoft.com/office/drawing/2014/main" id="{B27F1886-E9B3-492A-BFAA-28B51CA45BF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E503903-F9BA-4897-A654-58B31A90CF1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0882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#6:</a:t>
            </a:r>
            <a:br>
              <a:rPr lang="en-US" dirty="0"/>
            </a:br>
            <a:r>
              <a:rPr lang="en-US" altLang="en-US" dirty="0"/>
              <a:t>Special Types of Sales</a:t>
            </a:r>
            <a:endParaRPr lang="en-US" dirty="0"/>
          </a:p>
        </p:txBody>
      </p:sp>
      <p:sp>
        <p:nvSpPr>
          <p:cNvPr id="3" name="Content Placeholder 2"/>
          <p:cNvSpPr>
            <a:spLocks noGrp="1"/>
          </p:cNvSpPr>
          <p:nvPr>
            <p:ph idx="1"/>
          </p:nvPr>
        </p:nvSpPr>
        <p:spPr>
          <a:xfrm>
            <a:off x="381000" y="1447800"/>
            <a:ext cx="8382000" cy="4876800"/>
          </a:xfrm>
        </p:spPr>
        <p:txBody>
          <a:bodyPr>
            <a:normAutofit/>
          </a:bodyPr>
          <a:lstStyle/>
          <a:p>
            <a:pPr marL="465138" indent="-465138"/>
            <a:r>
              <a:rPr lang="en-US" altLang="en-US" sz="2600" dirty="0"/>
              <a:t>Three methods to calculate the “basis” of shares in a mutual fund purchased throughout a period</a:t>
            </a:r>
          </a:p>
          <a:p>
            <a:pPr marL="914400" lvl="1" indent="-457200"/>
            <a:r>
              <a:rPr lang="en-US" altLang="en-US" sz="2400" u="sng" dirty="0"/>
              <a:t>First-In, First-Out</a:t>
            </a:r>
            <a:r>
              <a:rPr lang="en-US" altLang="en-US" sz="2400" dirty="0"/>
              <a:t> – assumes first shares purchased are the first shares sold.</a:t>
            </a:r>
          </a:p>
          <a:p>
            <a:pPr marL="914400" lvl="1" indent="-457200"/>
            <a:r>
              <a:rPr lang="en-US" altLang="en-US" sz="2400" u="sng" dirty="0"/>
              <a:t>Specific Identification</a:t>
            </a:r>
            <a:r>
              <a:rPr lang="en-US" altLang="en-US" sz="2400" dirty="0"/>
              <a:t> – assumes that the shares sold can be identified with a specific purchase.</a:t>
            </a:r>
          </a:p>
          <a:p>
            <a:pPr marL="914400" lvl="1" indent="-457200"/>
            <a:r>
              <a:rPr lang="en-US" altLang="en-US" sz="2400" u="sng" dirty="0"/>
              <a:t>Average Basis</a:t>
            </a:r>
            <a:r>
              <a:rPr lang="en-US" altLang="en-US" sz="2400" dirty="0"/>
              <a:t> – Calculate the average of shares purchased for a period and use an average to determine the cost basis of shares sold.</a:t>
            </a:r>
          </a:p>
        </p:txBody>
      </p:sp>
      <p:sp>
        <p:nvSpPr>
          <p:cNvPr id="5" name="Text Placeholder 3">
            <a:extLst>
              <a:ext uri="{FF2B5EF4-FFF2-40B4-BE49-F238E27FC236}">
                <a16:creationId xmlns:a16="http://schemas.microsoft.com/office/drawing/2014/main" id="{199E8285-0BAC-4213-95D0-ADFBB9793A9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49E061B-F01B-47D9-94F1-7828DF320CB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678485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#6:</a:t>
            </a:r>
            <a:br>
              <a:rPr lang="en-US" dirty="0"/>
            </a:br>
            <a:r>
              <a:rPr lang="en-US" altLang="en-US" dirty="0"/>
              <a:t>Special Types of Sales</a:t>
            </a:r>
            <a:endParaRPr lang="en-US" dirty="0"/>
          </a:p>
        </p:txBody>
      </p:sp>
      <p:sp>
        <p:nvSpPr>
          <p:cNvPr id="3" name="Content Placeholder 2"/>
          <p:cNvSpPr>
            <a:spLocks noGrp="1"/>
          </p:cNvSpPr>
          <p:nvPr>
            <p:ph idx="1"/>
          </p:nvPr>
        </p:nvSpPr>
        <p:spPr>
          <a:xfrm>
            <a:off x="304800" y="1416313"/>
            <a:ext cx="8534400" cy="4908287"/>
          </a:xfrm>
        </p:spPr>
        <p:txBody>
          <a:bodyPr>
            <a:normAutofit/>
          </a:bodyPr>
          <a:lstStyle/>
          <a:p>
            <a:pPr marL="465138" indent="-465138"/>
            <a:r>
              <a:rPr lang="en-US" altLang="en-US" sz="2600" dirty="0"/>
              <a:t>Worthless securities are treated as losses from a sale or exchange of a capital asset on the last day of the taxable year.</a:t>
            </a:r>
          </a:p>
          <a:p>
            <a:pPr marL="914400" lvl="1" indent="-457200"/>
            <a:r>
              <a:rPr lang="en-US" altLang="en-US" sz="2400" dirty="0"/>
              <a:t>Declaration of bankruptcy is not sufficient to indicate worthlessness.</a:t>
            </a:r>
          </a:p>
          <a:p>
            <a:pPr marL="914400" lvl="1" indent="-457200"/>
            <a:r>
              <a:rPr lang="en-US" altLang="en-US" sz="2400" dirty="0"/>
              <a:t>Often difficult to pinpoint exactly when a security becomes worthless to determine a “sale date” for long-term versus short-term treatment.</a:t>
            </a:r>
          </a:p>
        </p:txBody>
      </p:sp>
      <p:sp>
        <p:nvSpPr>
          <p:cNvPr id="5" name="Text Placeholder 3">
            <a:extLst>
              <a:ext uri="{FF2B5EF4-FFF2-40B4-BE49-F238E27FC236}">
                <a16:creationId xmlns:a16="http://schemas.microsoft.com/office/drawing/2014/main" id="{5846F310-A973-4EA2-B72A-572561C4A46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BBB4F00-CEF4-44DD-AD4D-1B7B7D7AB64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927132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#6:</a:t>
            </a:r>
            <a:br>
              <a:rPr lang="en-US" dirty="0"/>
            </a:br>
            <a:r>
              <a:rPr lang="en-US" altLang="en-US" dirty="0"/>
              <a:t>Special Types of Sales</a:t>
            </a:r>
            <a:endParaRPr lang="en-US" dirty="0"/>
          </a:p>
        </p:txBody>
      </p:sp>
      <p:sp>
        <p:nvSpPr>
          <p:cNvPr id="3" name="Content Placeholder 2"/>
          <p:cNvSpPr>
            <a:spLocks noGrp="1"/>
          </p:cNvSpPr>
          <p:nvPr>
            <p:ph idx="1"/>
          </p:nvPr>
        </p:nvSpPr>
        <p:spPr>
          <a:xfrm>
            <a:off x="381000" y="1399310"/>
            <a:ext cx="8382000" cy="4925290"/>
          </a:xfrm>
        </p:spPr>
        <p:txBody>
          <a:bodyPr>
            <a:normAutofit/>
          </a:bodyPr>
          <a:lstStyle/>
          <a:p>
            <a:pPr marL="457200" indent="-457200"/>
            <a:r>
              <a:rPr lang="en-US" altLang="en-US" sz="2600" dirty="0"/>
              <a:t>Sales of assets given as gifts:</a:t>
            </a:r>
          </a:p>
          <a:p>
            <a:pPr marL="914400" lvl="1" indent="-457200"/>
            <a:r>
              <a:rPr lang="en-US" altLang="en-US" sz="2400" dirty="0"/>
              <a:t>FMV&lt;donor’s adjusted basis at time of gift</a:t>
            </a:r>
          </a:p>
          <a:p>
            <a:pPr marL="1371600" lvl="2" indent="-457200"/>
            <a:r>
              <a:rPr lang="en-US" altLang="en-US" sz="2200" dirty="0"/>
              <a:t>Use donor’s adjusted basis for a gain</a:t>
            </a:r>
          </a:p>
          <a:p>
            <a:pPr marL="1371600" lvl="2" indent="-457200"/>
            <a:r>
              <a:rPr lang="en-US" altLang="en-US" sz="2200" dirty="0"/>
              <a:t>Use FMV for a loss</a:t>
            </a:r>
          </a:p>
          <a:p>
            <a:pPr marL="1371600" lvl="2" indent="-457200"/>
            <a:r>
              <a:rPr lang="en-US" altLang="en-US" sz="2200" dirty="0"/>
              <a:t>Special provision, if the sell price is between the adjusted basis and the FMV, there is no gain or loss on the sale.</a:t>
            </a:r>
          </a:p>
          <a:p>
            <a:pPr marL="914400" lvl="1" indent="-457200"/>
            <a:r>
              <a:rPr lang="en-US" altLang="en-US" sz="2400" dirty="0"/>
              <a:t>FMV=&gt;donor’s adjusted basis at time of gift</a:t>
            </a:r>
          </a:p>
          <a:p>
            <a:pPr marL="1371600" lvl="2" indent="-457200">
              <a:tabLst>
                <a:tab pos="1028700" algn="l"/>
              </a:tabLst>
            </a:pPr>
            <a:r>
              <a:rPr lang="en-US" altLang="en-US" sz="2200" dirty="0"/>
              <a:t>Use donor’s adjusted basis for a gain or loss</a:t>
            </a:r>
          </a:p>
        </p:txBody>
      </p:sp>
      <p:sp>
        <p:nvSpPr>
          <p:cNvPr id="5" name="Text Placeholder 3">
            <a:extLst>
              <a:ext uri="{FF2B5EF4-FFF2-40B4-BE49-F238E27FC236}">
                <a16:creationId xmlns:a16="http://schemas.microsoft.com/office/drawing/2014/main" id="{BC5B7469-15FF-479B-8B56-2926B831E87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5F33E0C-75CD-4A73-BD9E-D5FFFCC857D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618392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#6:</a:t>
            </a:r>
            <a:br>
              <a:rPr lang="en-US" dirty="0"/>
            </a:br>
            <a:r>
              <a:rPr lang="en-US" altLang="en-US" dirty="0"/>
              <a:t>Special Types of Sales</a:t>
            </a:r>
            <a:endParaRPr lang="en-US" dirty="0"/>
          </a:p>
        </p:txBody>
      </p:sp>
      <p:sp>
        <p:nvSpPr>
          <p:cNvPr id="3" name="Content Placeholder 2"/>
          <p:cNvSpPr>
            <a:spLocks noGrp="1"/>
          </p:cNvSpPr>
          <p:nvPr>
            <p:ph idx="1"/>
          </p:nvPr>
        </p:nvSpPr>
        <p:spPr>
          <a:xfrm>
            <a:off x="350520" y="1447801"/>
            <a:ext cx="8412480" cy="4876799"/>
          </a:xfrm>
        </p:spPr>
        <p:txBody>
          <a:bodyPr vert="horz" lIns="91440" tIns="45720" rIns="91440" bIns="45720" rtlCol="0">
            <a:normAutofit/>
          </a:bodyPr>
          <a:lstStyle/>
          <a:p>
            <a:pPr marL="457200" indent="-457200"/>
            <a:r>
              <a:rPr lang="en-US" altLang="en-US" sz="2600" dirty="0"/>
              <a:t>Basis to beneficiaries is the FMV at the date of death or alternate valuation date (AVD applies only if valuing the asset reduces the overall estate amount).   </a:t>
            </a:r>
          </a:p>
          <a:p>
            <a:pPr marL="457200" indent="-457200"/>
            <a:r>
              <a:rPr lang="en-US" altLang="en-US" sz="2600" dirty="0"/>
              <a:t>The holding period is always considered long-term</a:t>
            </a:r>
          </a:p>
          <a:p>
            <a:pPr marL="914400" lvl="1" indent="-457200"/>
            <a:r>
              <a:rPr lang="en-US" altLang="en-US" sz="2400" dirty="0"/>
              <a:t>Example: Property inherited with a basis of $3,000 is sold six months later for $4,000.  The $1,000 gain is considered long-term and qualifies for preferential tax treatment. </a:t>
            </a:r>
          </a:p>
        </p:txBody>
      </p:sp>
      <p:sp>
        <p:nvSpPr>
          <p:cNvPr id="5" name="Text Placeholder 3">
            <a:extLst>
              <a:ext uri="{FF2B5EF4-FFF2-40B4-BE49-F238E27FC236}">
                <a16:creationId xmlns:a16="http://schemas.microsoft.com/office/drawing/2014/main" id="{95395547-0F74-4396-B8AE-01EB92590B8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6834658-EE40-4651-9488-F6C24FCFF5F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27984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Autofit/>
          </a:bodyPr>
          <a:lstStyle/>
          <a:p>
            <a:r>
              <a:rPr lang="en-US" dirty="0"/>
              <a:t>Learning Objective #6:</a:t>
            </a:r>
            <a:br>
              <a:rPr lang="en-US" dirty="0"/>
            </a:br>
            <a:r>
              <a:rPr lang="en-US" altLang="en-US" dirty="0"/>
              <a:t>Special Types of Sales</a:t>
            </a:r>
            <a:br>
              <a:rPr lang="en-US" altLang="en-US" dirty="0"/>
            </a:br>
            <a:r>
              <a:rPr lang="en-US" altLang="en-US" dirty="0"/>
              <a:t>Concept Check 7-6</a:t>
            </a:r>
            <a:endParaRPr lang="en-US" dirty="0"/>
          </a:p>
        </p:txBody>
      </p:sp>
      <p:sp>
        <p:nvSpPr>
          <p:cNvPr id="3" name="Content Placeholder 2"/>
          <p:cNvSpPr>
            <a:spLocks noGrp="1"/>
          </p:cNvSpPr>
          <p:nvPr>
            <p:ph idx="1"/>
          </p:nvPr>
        </p:nvSpPr>
        <p:spPr>
          <a:xfrm>
            <a:off x="381000" y="1752601"/>
            <a:ext cx="8382000" cy="4038599"/>
          </a:xfrm>
        </p:spPr>
        <p:txBody>
          <a:bodyPr>
            <a:normAutofit/>
          </a:bodyPr>
          <a:lstStyle/>
          <a:p>
            <a:pPr marL="465138" indent="-465138">
              <a:lnSpc>
                <a:spcPct val="110000"/>
              </a:lnSpc>
              <a:buFont typeface="+mj-lt"/>
              <a:buAutoNum type="arabicPeriod"/>
            </a:pPr>
            <a:r>
              <a:rPr lang="en-US" altLang="en-US" sz="2200" i="1" dirty="0"/>
              <a:t>Explain the three types of methods used to determine the basis of units in a mutual fund.</a:t>
            </a:r>
          </a:p>
          <a:p>
            <a:pPr marL="0" indent="0">
              <a:lnSpc>
                <a:spcPct val="110000"/>
              </a:lnSpc>
              <a:buNone/>
            </a:pPr>
            <a:r>
              <a:rPr lang="en-US" altLang="en-US" sz="2200" b="1" i="1" dirty="0"/>
              <a:t>First-In, First-Out – First shares purchased are the first shares sold.</a:t>
            </a:r>
          </a:p>
          <a:p>
            <a:pPr marL="0" indent="0">
              <a:lnSpc>
                <a:spcPct val="110000"/>
              </a:lnSpc>
              <a:buNone/>
            </a:pPr>
            <a:r>
              <a:rPr lang="en-US" altLang="en-US" sz="2200" b="1" i="1" dirty="0"/>
              <a:t>Specific Identification – Specifies exactly which units are for sale from the fund.</a:t>
            </a:r>
          </a:p>
          <a:p>
            <a:pPr marL="0" indent="0">
              <a:lnSpc>
                <a:spcPct val="110000"/>
              </a:lnSpc>
              <a:buNone/>
            </a:pPr>
            <a:r>
              <a:rPr lang="en-US" altLang="en-US" sz="2200" b="1" i="1" dirty="0"/>
              <a:t>Average Basis – Take total cost basis and divide by the total units to get an average cost per unit.</a:t>
            </a:r>
          </a:p>
        </p:txBody>
      </p:sp>
      <p:sp>
        <p:nvSpPr>
          <p:cNvPr id="5" name="Text Placeholder 3">
            <a:extLst>
              <a:ext uri="{FF2B5EF4-FFF2-40B4-BE49-F238E27FC236}">
                <a16:creationId xmlns:a16="http://schemas.microsoft.com/office/drawing/2014/main" id="{67B8DAA2-2713-4864-AA0B-BADFB1D94A6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4303A2C-F0BB-474B-90DD-E0EB2313902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092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752600"/>
            <a:ext cx="8382000" cy="4648200"/>
          </a:xfrm>
        </p:spPr>
        <p:txBody>
          <a:bodyPr>
            <a:noAutofit/>
          </a:bodyPr>
          <a:lstStyle/>
          <a:p>
            <a:pPr marL="465138" indent="-465138">
              <a:lnSpc>
                <a:spcPct val="110000"/>
              </a:lnSpc>
              <a:buClr>
                <a:schemeClr val="tx1"/>
              </a:buClr>
              <a:buFontTx/>
              <a:buAutoNum type="arabicPeriod" startAt="2"/>
            </a:pPr>
            <a:r>
              <a:rPr lang="en-US" altLang="en-US" sz="2000" i="1" dirty="0"/>
              <a:t>It is often difficult to pinpoint exactly when a security becomes worthless, so the loss on a worthless security is treated as occurring on the last day of the taxable year.</a:t>
            </a:r>
          </a:p>
          <a:p>
            <a:pPr marL="0" indent="0">
              <a:lnSpc>
                <a:spcPct val="110000"/>
              </a:lnSpc>
              <a:buNone/>
            </a:pPr>
            <a:r>
              <a:rPr lang="en-US" altLang="en-US" sz="2000" b="1" i="1" dirty="0"/>
              <a:t>True</a:t>
            </a:r>
          </a:p>
          <a:p>
            <a:pPr marL="0" indent="0">
              <a:lnSpc>
                <a:spcPct val="110000"/>
              </a:lnSpc>
              <a:buNone/>
            </a:pPr>
            <a:endParaRPr lang="en-US" altLang="en-US" sz="2000" b="1" i="1" dirty="0"/>
          </a:p>
          <a:p>
            <a:pPr marL="465138" indent="-465138">
              <a:lnSpc>
                <a:spcPct val="110000"/>
              </a:lnSpc>
              <a:buFont typeface="+mj-lt"/>
              <a:buAutoNum type="arabicPeriod" startAt="3"/>
            </a:pPr>
            <a:r>
              <a:rPr lang="en-US" altLang="en-US" sz="2000" i="1" dirty="0"/>
              <a:t>The basis for property given as a gift is always the FMV of the property at the time of the gift.</a:t>
            </a:r>
          </a:p>
          <a:p>
            <a:pPr marL="465138" indent="-465138">
              <a:lnSpc>
                <a:spcPct val="110000"/>
              </a:lnSpc>
              <a:buNone/>
            </a:pPr>
            <a:r>
              <a:rPr lang="en-US" altLang="en-US" sz="2000" b="1" i="1" dirty="0"/>
              <a:t>False</a:t>
            </a:r>
          </a:p>
          <a:p>
            <a:pPr marL="465138" indent="-465138">
              <a:lnSpc>
                <a:spcPct val="110000"/>
              </a:lnSpc>
              <a:buNone/>
            </a:pPr>
            <a:endParaRPr lang="en-US" altLang="en-US" sz="2000" b="1" i="1" dirty="0"/>
          </a:p>
          <a:p>
            <a:pPr marL="465138" indent="-465138">
              <a:buFont typeface="+mj-lt"/>
              <a:buAutoNum type="arabicPeriod" startAt="4"/>
            </a:pPr>
            <a:r>
              <a:rPr lang="en-US" altLang="en-US" sz="2000" i="1" dirty="0"/>
              <a:t>The tax treatment of a gain on the sale of inherited property depends on the holding period of the deceased taxpayer.</a:t>
            </a:r>
          </a:p>
          <a:p>
            <a:pPr marL="0" indent="0">
              <a:buNone/>
            </a:pPr>
            <a:r>
              <a:rPr lang="en-US" altLang="en-US" sz="2000" b="1" i="1" dirty="0"/>
              <a:t>False</a:t>
            </a:r>
            <a:endParaRPr lang="en-US" altLang="en-US" sz="2000" b="1" dirty="0"/>
          </a:p>
        </p:txBody>
      </p:sp>
      <p:sp>
        <p:nvSpPr>
          <p:cNvPr id="5" name="Text Placeholder 3">
            <a:extLst>
              <a:ext uri="{FF2B5EF4-FFF2-40B4-BE49-F238E27FC236}">
                <a16:creationId xmlns:a16="http://schemas.microsoft.com/office/drawing/2014/main" id="{C12A3B2B-1A36-4A93-A8F2-713E96C6EF9E}"/>
              </a:ext>
            </a:extLst>
          </p:cNvPr>
          <p:cNvSpPr>
            <a:spLocks noGrp="1"/>
          </p:cNvSpPr>
          <p:nvPr/>
        </p:nvSpPr>
        <p:spPr>
          <a:xfrm>
            <a:off x="76200" y="6400800"/>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D8BA785-4C36-4AED-B021-0E1C87526C1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02C25189-9303-4A60-BDF8-BBA7BD6C49FD}"/>
              </a:ext>
            </a:extLst>
          </p:cNvPr>
          <p:cNvSpPr>
            <a:spLocks noGrp="1"/>
          </p:cNvSpPr>
          <p:nvPr>
            <p:ph type="title"/>
          </p:nvPr>
        </p:nvSpPr>
        <p:spPr>
          <a:xfrm>
            <a:off x="0" y="228600"/>
            <a:ext cx="9144000" cy="1219200"/>
          </a:xfrm>
        </p:spPr>
        <p:txBody>
          <a:bodyPr>
            <a:noAutofit/>
          </a:bodyPr>
          <a:lstStyle/>
          <a:p>
            <a:r>
              <a:rPr lang="en-US" dirty="0"/>
              <a:t>Learning Objective #6:</a:t>
            </a:r>
            <a:br>
              <a:rPr lang="en-US" dirty="0"/>
            </a:br>
            <a:r>
              <a:rPr lang="en-US" altLang="en-US" dirty="0"/>
              <a:t>Special Types of Sales</a:t>
            </a:r>
            <a:br>
              <a:rPr lang="en-US" altLang="en-US" dirty="0"/>
            </a:br>
            <a:r>
              <a:rPr lang="en-US" altLang="en-US" dirty="0"/>
              <a:t>Concept Check 7-6</a:t>
            </a:r>
            <a:endParaRPr lang="en-US" dirty="0"/>
          </a:p>
        </p:txBody>
      </p:sp>
    </p:spTree>
    <p:extLst>
      <p:ext uri="{BB962C8B-B14F-4D97-AF65-F5344CB8AC3E}">
        <p14:creationId xmlns:p14="http://schemas.microsoft.com/office/powerpoint/2010/main" val="287661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rmAutofit/>
          </a:bodyPr>
          <a:lstStyle/>
          <a:p>
            <a:r>
              <a:rPr lang="en-US" dirty="0"/>
              <a:t>Learning Objective #1:</a:t>
            </a:r>
            <a:br>
              <a:rPr lang="en-US" dirty="0"/>
            </a:br>
            <a:r>
              <a:rPr lang="en-US" altLang="en-US" dirty="0"/>
              <a:t>Terms &amp; Tax Forms</a:t>
            </a:r>
            <a:endParaRPr lang="en-US" dirty="0"/>
          </a:p>
        </p:txBody>
      </p:sp>
      <p:sp>
        <p:nvSpPr>
          <p:cNvPr id="3" name="Content Placeholder 2"/>
          <p:cNvSpPr>
            <a:spLocks noGrp="1"/>
          </p:cNvSpPr>
          <p:nvPr>
            <p:ph idx="1"/>
          </p:nvPr>
        </p:nvSpPr>
        <p:spPr>
          <a:xfrm>
            <a:off x="304800" y="1447800"/>
            <a:ext cx="8534400" cy="4953000"/>
          </a:xfrm>
        </p:spPr>
        <p:txBody>
          <a:bodyPr vert="horz" lIns="91440" tIns="45720" rIns="91440" bIns="45720" rtlCol="0">
            <a:normAutofit/>
          </a:bodyPr>
          <a:lstStyle/>
          <a:p>
            <a:pPr marL="465138" indent="-465138"/>
            <a:r>
              <a:rPr lang="en-US" altLang="en-US" sz="2600" dirty="0"/>
              <a:t>Adjusted basis is the cost of the asset less any accumulated depreciation.</a:t>
            </a:r>
          </a:p>
          <a:p>
            <a:pPr marL="465138" indent="-465138"/>
            <a:r>
              <a:rPr lang="en-US" altLang="en-US" sz="2600" dirty="0"/>
              <a:t>The difference between the amount realized from the sale and the adjusted basis of the asset;</a:t>
            </a:r>
          </a:p>
          <a:p>
            <a:pPr marL="914400" lvl="1" indent="-457200"/>
            <a:r>
              <a:rPr lang="en-US" altLang="en-US" b="1" dirty="0"/>
              <a:t>Amount realized &gt; adjusted basis = gain</a:t>
            </a:r>
          </a:p>
          <a:p>
            <a:pPr marL="914400" lvl="1" indent="-457200"/>
            <a:r>
              <a:rPr lang="en-US" altLang="en-US" b="1" dirty="0"/>
              <a:t>Amount realized &lt; adjusted basis = (loss)</a:t>
            </a:r>
          </a:p>
        </p:txBody>
      </p:sp>
      <p:sp>
        <p:nvSpPr>
          <p:cNvPr id="5" name="Text Placeholder 3">
            <a:extLst>
              <a:ext uri="{FF2B5EF4-FFF2-40B4-BE49-F238E27FC236}">
                <a16:creationId xmlns:a16="http://schemas.microsoft.com/office/drawing/2014/main" id="{420926F9-41A8-4B59-8533-927DC0F7F0B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748BFCB-3A9D-431B-8564-E45B39F324C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69972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#1:</a:t>
            </a:r>
            <a:br>
              <a:rPr lang="en-US" dirty="0"/>
            </a:br>
            <a:r>
              <a:rPr lang="en-US" altLang="en-US" dirty="0"/>
              <a:t>Terms &amp; Tax Forms</a:t>
            </a:r>
            <a:endParaRPr lang="en-US" dirty="0"/>
          </a:p>
        </p:txBody>
      </p:sp>
      <p:sp>
        <p:nvSpPr>
          <p:cNvPr id="3" name="Content Placeholder 2"/>
          <p:cNvSpPr>
            <a:spLocks noGrp="1"/>
          </p:cNvSpPr>
          <p:nvPr>
            <p:ph idx="1"/>
          </p:nvPr>
        </p:nvSpPr>
        <p:spPr>
          <a:xfrm>
            <a:off x="381000" y="1416313"/>
            <a:ext cx="8382000" cy="4908287"/>
          </a:xfrm>
        </p:spPr>
        <p:txBody>
          <a:bodyPr>
            <a:normAutofit/>
          </a:bodyPr>
          <a:lstStyle/>
          <a:p>
            <a:pPr marL="465138" indent="-465138"/>
            <a:r>
              <a:rPr lang="en-US" altLang="en-US" sz="2600" dirty="0"/>
              <a:t>The nature of tax reporting for gains and losses on the sale of property depends primarily on the “use” of the asset rather than on the asset “form.”</a:t>
            </a:r>
          </a:p>
        </p:txBody>
      </p:sp>
      <p:sp>
        <p:nvSpPr>
          <p:cNvPr id="6" name="Text Placeholder 3">
            <a:extLst>
              <a:ext uri="{FF2B5EF4-FFF2-40B4-BE49-F238E27FC236}">
                <a16:creationId xmlns:a16="http://schemas.microsoft.com/office/drawing/2014/main" id="{106B8C0C-BEBB-417C-972D-B57E7A7AE27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61CFF0B9-8CC8-41C5-BA0E-40E7A4F7BF8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644855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rmAutofit/>
          </a:bodyPr>
          <a:lstStyle/>
          <a:p>
            <a:r>
              <a:rPr lang="en-US" dirty="0"/>
              <a:t>Learning Objective #1:</a:t>
            </a:r>
            <a:br>
              <a:rPr lang="en-US" dirty="0"/>
            </a:br>
            <a:r>
              <a:rPr lang="en-US" altLang="en-US" dirty="0"/>
              <a:t>Terms &amp; Tax Forms</a:t>
            </a:r>
            <a:endParaRPr lang="en-US" dirty="0"/>
          </a:p>
        </p:txBody>
      </p:sp>
      <p:sp>
        <p:nvSpPr>
          <p:cNvPr id="3" name="Content Placeholder 2"/>
          <p:cNvSpPr>
            <a:spLocks noGrp="1"/>
          </p:cNvSpPr>
          <p:nvPr>
            <p:ph idx="1"/>
          </p:nvPr>
        </p:nvSpPr>
        <p:spPr>
          <a:xfrm>
            <a:off x="381000" y="1447800"/>
            <a:ext cx="8382000" cy="4876800"/>
          </a:xfrm>
        </p:spPr>
        <p:txBody>
          <a:bodyPr vert="horz" lIns="91440" tIns="45720" rIns="91440" bIns="45720" rtlCol="0">
            <a:normAutofit/>
          </a:bodyPr>
          <a:lstStyle/>
          <a:p>
            <a:pPr marL="465138" indent="-465138"/>
            <a:r>
              <a:rPr lang="en-US" altLang="en-US" sz="2600" dirty="0"/>
              <a:t>Form 4797 – Sales of Business Property</a:t>
            </a:r>
          </a:p>
          <a:p>
            <a:pPr marL="914400" lvl="1" indent="-457200"/>
            <a:r>
              <a:rPr lang="en-US" altLang="en-US" sz="2400" dirty="0"/>
              <a:t>Use to report any and all gains or losses from sale or liquidation of business property.</a:t>
            </a:r>
          </a:p>
          <a:p>
            <a:pPr marL="914400" lvl="1" indent="-457200"/>
            <a:r>
              <a:rPr lang="en-US" altLang="en-US" sz="2400" dirty="0"/>
              <a:t>The form has four parts to it and is very detailed to include all possible situations involving property used in a business</a:t>
            </a:r>
          </a:p>
          <a:p>
            <a:pPr marL="465138" indent="-465138"/>
            <a:r>
              <a:rPr lang="en-US" altLang="en-US" sz="2600" dirty="0"/>
              <a:t>Schedule D – Capital Gains and Losses</a:t>
            </a:r>
          </a:p>
          <a:p>
            <a:pPr marL="914400" lvl="1" indent="-457200"/>
            <a:r>
              <a:rPr lang="en-US" altLang="en-US" sz="2400" dirty="0"/>
              <a:t>Use to report any and all gains or losses from sale of property held for investment.</a:t>
            </a:r>
          </a:p>
          <a:p>
            <a:pPr marL="465138" indent="-465138"/>
            <a:r>
              <a:rPr lang="en-US" altLang="en-US" sz="2600" dirty="0"/>
              <a:t>Form 8949 – Record Transactions</a:t>
            </a:r>
          </a:p>
        </p:txBody>
      </p:sp>
      <p:sp>
        <p:nvSpPr>
          <p:cNvPr id="5" name="Text Placeholder 3">
            <a:extLst>
              <a:ext uri="{FF2B5EF4-FFF2-40B4-BE49-F238E27FC236}">
                <a16:creationId xmlns:a16="http://schemas.microsoft.com/office/drawing/2014/main" id="{4CF2FB0E-EE3E-458E-87C4-B1FB1425864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8CF2A54-605D-47E8-B9CA-3D3847DE61A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82729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noAutofit/>
          </a:bodyPr>
          <a:lstStyle/>
          <a:p>
            <a:r>
              <a:rPr lang="en-US" dirty="0"/>
              <a:t>Learning Objective #1:</a:t>
            </a:r>
            <a:br>
              <a:rPr lang="en-US" dirty="0"/>
            </a:br>
            <a:r>
              <a:rPr lang="en-US" altLang="en-US" dirty="0"/>
              <a:t>Terms &amp; Tax Forms</a:t>
            </a:r>
            <a:br>
              <a:rPr lang="en-US" altLang="en-US" dirty="0"/>
            </a:br>
            <a:r>
              <a:rPr lang="en-US" altLang="en-US" dirty="0"/>
              <a:t>Concept Check 7-1</a:t>
            </a:r>
            <a:endParaRPr lang="en-US" dirty="0"/>
          </a:p>
        </p:txBody>
      </p:sp>
      <p:sp>
        <p:nvSpPr>
          <p:cNvPr id="3" name="Content Placeholder 2"/>
          <p:cNvSpPr>
            <a:spLocks noGrp="1"/>
          </p:cNvSpPr>
          <p:nvPr>
            <p:ph idx="1"/>
          </p:nvPr>
        </p:nvSpPr>
        <p:spPr>
          <a:xfrm>
            <a:off x="330016" y="1600200"/>
            <a:ext cx="8509184" cy="4953000"/>
          </a:xfrm>
        </p:spPr>
        <p:txBody>
          <a:bodyPr>
            <a:normAutofit/>
          </a:bodyPr>
          <a:lstStyle/>
          <a:p>
            <a:pPr marL="465138" lvl="1" indent="-465138">
              <a:buFontTx/>
              <a:buAutoNum type="arabicPeriod"/>
            </a:pPr>
            <a:r>
              <a:rPr lang="en-US" altLang="en-US" sz="2200" i="1" dirty="0"/>
              <a:t>A gain or loss on a sale is the difference between the cash received and the original cost of the asset.</a:t>
            </a:r>
          </a:p>
          <a:p>
            <a:pPr marL="0" lvl="1" indent="0">
              <a:buNone/>
            </a:pPr>
            <a:r>
              <a:rPr lang="en-US" altLang="en-US" sz="2200" b="1" i="1" dirty="0"/>
              <a:t>False</a:t>
            </a:r>
          </a:p>
          <a:p>
            <a:pPr marL="0" lvl="1" indent="0">
              <a:buNone/>
            </a:pPr>
            <a:endParaRPr lang="en-US" altLang="en-US" sz="2200" b="1" i="1" dirty="0"/>
          </a:p>
          <a:p>
            <a:pPr marL="465138" lvl="1" indent="-465138">
              <a:buFontTx/>
              <a:buAutoNum type="arabicPeriod" startAt="2"/>
            </a:pPr>
            <a:r>
              <a:rPr lang="en-US" altLang="en-US" sz="2200" i="1" dirty="0"/>
              <a:t>The gain or loss on the sale of an asset used for investment or in a trade or business operation appears on Form 4797.</a:t>
            </a:r>
          </a:p>
          <a:p>
            <a:pPr marL="0" lvl="1" indent="0">
              <a:buNone/>
            </a:pPr>
            <a:r>
              <a:rPr lang="en-US" altLang="en-US" sz="2200" b="1" i="1" dirty="0"/>
              <a:t>False</a:t>
            </a:r>
          </a:p>
          <a:p>
            <a:pPr marL="0" lvl="1" indent="0">
              <a:buNone/>
            </a:pPr>
            <a:endParaRPr lang="en-US" altLang="en-US" sz="2200" b="1" i="1" dirty="0"/>
          </a:p>
          <a:p>
            <a:pPr marL="465138" lvl="1" indent="-465138">
              <a:buFontTx/>
              <a:buAutoNum type="arabicPeriod" startAt="3"/>
            </a:pPr>
            <a:r>
              <a:rPr lang="en-US" altLang="en-US" sz="2200" i="1" dirty="0"/>
              <a:t>When the buyer assumes the seller’s liability, the seller includes this amount in computing the amount realized from the sale </a:t>
            </a:r>
          </a:p>
          <a:p>
            <a:pPr marL="0" lvl="1" indent="0">
              <a:buNone/>
            </a:pPr>
            <a:r>
              <a:rPr lang="en-US" altLang="en-US" sz="2200" b="1" i="1" dirty="0"/>
              <a:t>True</a:t>
            </a:r>
          </a:p>
        </p:txBody>
      </p:sp>
      <p:sp>
        <p:nvSpPr>
          <p:cNvPr id="5" name="Text Placeholder 3">
            <a:extLst>
              <a:ext uri="{FF2B5EF4-FFF2-40B4-BE49-F238E27FC236}">
                <a16:creationId xmlns:a16="http://schemas.microsoft.com/office/drawing/2014/main" id="{F5A7DEB2-8216-4B20-A95F-64FD81ABC46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546E88F-463A-4F2F-827F-4C6E83088F4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022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#2:</a:t>
            </a:r>
            <a:br>
              <a:rPr lang="en-US" dirty="0"/>
            </a:br>
            <a:r>
              <a:rPr lang="en-US" altLang="en-US" dirty="0"/>
              <a:t>Classifying Assets</a:t>
            </a:r>
            <a:endParaRPr lang="en-US" dirty="0"/>
          </a:p>
        </p:txBody>
      </p:sp>
      <p:sp>
        <p:nvSpPr>
          <p:cNvPr id="3" name="Content Placeholder 2"/>
          <p:cNvSpPr>
            <a:spLocks noGrp="1"/>
          </p:cNvSpPr>
          <p:nvPr>
            <p:ph idx="1"/>
          </p:nvPr>
        </p:nvSpPr>
        <p:spPr>
          <a:xfrm>
            <a:off x="304800" y="1447800"/>
            <a:ext cx="8534400" cy="4876800"/>
          </a:xfrm>
        </p:spPr>
        <p:txBody>
          <a:bodyPr vert="horz" lIns="91440" tIns="45720" rIns="91440" bIns="45720" rtlCol="0">
            <a:normAutofit/>
          </a:bodyPr>
          <a:lstStyle/>
          <a:p>
            <a:pPr marL="465138" indent="-465138"/>
            <a:r>
              <a:rPr lang="en-US" altLang="en-US" sz="2600" dirty="0"/>
              <a:t>Ordinary Asset</a:t>
            </a:r>
          </a:p>
          <a:p>
            <a:pPr marL="914400" lvl="1" indent="-457200"/>
            <a:r>
              <a:rPr lang="en-US" altLang="en-US" sz="2400" dirty="0"/>
              <a:t>Ordinary income property is any asset that is “not” a capital asset.</a:t>
            </a:r>
          </a:p>
          <a:p>
            <a:pPr marL="465138" indent="-465138"/>
            <a:r>
              <a:rPr lang="en-US" altLang="en-US" sz="2600" dirty="0"/>
              <a:t>Capital Asset (§1221)</a:t>
            </a:r>
          </a:p>
          <a:p>
            <a:pPr marL="914400" lvl="1" indent="-457200"/>
            <a:r>
              <a:rPr lang="en-US" altLang="en-US" sz="2400" dirty="0"/>
              <a:t>Any asset used for personal purposes or investment.</a:t>
            </a:r>
          </a:p>
          <a:p>
            <a:pPr marL="1379538" lvl="2" indent="-465138"/>
            <a:r>
              <a:rPr lang="en-US" altLang="en-US" sz="2200" dirty="0"/>
              <a:t>Eight exceptions to this definition</a:t>
            </a:r>
          </a:p>
        </p:txBody>
      </p:sp>
      <p:sp>
        <p:nvSpPr>
          <p:cNvPr id="5" name="Text Placeholder 3">
            <a:extLst>
              <a:ext uri="{FF2B5EF4-FFF2-40B4-BE49-F238E27FC236}">
                <a16:creationId xmlns:a16="http://schemas.microsoft.com/office/drawing/2014/main" id="{48AE6E04-1CDE-4299-B16D-418443E7C1A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DABE537-1888-4F96-8744-19AF7CE5A9D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0096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rmAutofit/>
          </a:bodyPr>
          <a:lstStyle/>
          <a:p>
            <a:r>
              <a:rPr lang="en-US" dirty="0"/>
              <a:t>Learning Objective #2:</a:t>
            </a:r>
            <a:br>
              <a:rPr lang="en-US" dirty="0"/>
            </a:br>
            <a:r>
              <a:rPr lang="en-US" altLang="en-US" dirty="0"/>
              <a:t>Classifying Assets</a:t>
            </a:r>
            <a:endParaRPr lang="en-US" dirty="0"/>
          </a:p>
        </p:txBody>
      </p:sp>
      <p:sp>
        <p:nvSpPr>
          <p:cNvPr id="3" name="Content Placeholder 2"/>
          <p:cNvSpPr>
            <a:spLocks noGrp="1"/>
          </p:cNvSpPr>
          <p:nvPr>
            <p:ph idx="1"/>
          </p:nvPr>
        </p:nvSpPr>
        <p:spPr>
          <a:xfrm>
            <a:off x="330016" y="1447800"/>
            <a:ext cx="8509184" cy="4953000"/>
          </a:xfrm>
        </p:spPr>
        <p:txBody>
          <a:bodyPr vert="horz" lIns="91440" tIns="45720" rIns="91440" bIns="45720" rtlCol="0">
            <a:normAutofit/>
          </a:bodyPr>
          <a:lstStyle/>
          <a:p>
            <a:pPr marL="465138" indent="-465138"/>
            <a:r>
              <a:rPr lang="en-US" altLang="en-US" sz="2600" dirty="0"/>
              <a:t>§ 1231 Business Asset</a:t>
            </a:r>
          </a:p>
          <a:p>
            <a:pPr marL="914400" lvl="1" indent="-457200"/>
            <a:r>
              <a:rPr lang="en-US" altLang="en-US" sz="2400" dirty="0"/>
              <a:t>Depreciable or non-depreciable property used in a trade or business</a:t>
            </a:r>
          </a:p>
          <a:p>
            <a:pPr marL="914400" lvl="1" indent="-457200"/>
            <a:r>
              <a:rPr lang="en-US" altLang="en-US" sz="2400" dirty="0"/>
              <a:t>Held for more than one year</a:t>
            </a:r>
          </a:p>
          <a:p>
            <a:pPr marL="465138" indent="-465138"/>
            <a:r>
              <a:rPr lang="en-US" altLang="en-US" sz="2600" dirty="0"/>
              <a:t>Any business asset disposed of within one year of acquisition is an ordinary income asset and is taxed to the taxpayer at ordinary tax rates.</a:t>
            </a:r>
          </a:p>
        </p:txBody>
      </p:sp>
      <p:sp>
        <p:nvSpPr>
          <p:cNvPr id="5" name="Text Placeholder 3">
            <a:extLst>
              <a:ext uri="{FF2B5EF4-FFF2-40B4-BE49-F238E27FC236}">
                <a16:creationId xmlns:a16="http://schemas.microsoft.com/office/drawing/2014/main" id="{8D7B5D22-06D1-4ACC-B741-95B564195C1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825D5C2-5DFD-4ADA-860A-27E4625CB3C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7-</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1944062"/>
      </p:ext>
    </p:extLst>
  </p:cSld>
  <p:clrMapOvr>
    <a:masterClrMapping/>
  </p:clrMapOvr>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6619</TotalTime>
  <Words>4653</Words>
  <Application>Microsoft Office PowerPoint</Application>
  <PresentationFormat>On-screen Show (4:3)</PresentationFormat>
  <Paragraphs>329</Paragraphs>
  <Slides>35</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ＭＳ Ｐゴシック</vt:lpstr>
      <vt:lpstr>Arial</vt:lpstr>
      <vt:lpstr>Courier New</vt:lpstr>
      <vt:lpstr>Times New Roman</vt:lpstr>
      <vt:lpstr>Verdana</vt:lpstr>
      <vt:lpstr>Wingdings</vt:lpstr>
      <vt:lpstr>Sample</vt:lpstr>
      <vt:lpstr>1_Sample</vt:lpstr>
      <vt:lpstr>PowerPoint Presentation</vt:lpstr>
      <vt:lpstr>Learning Objective #1: Terms &amp; Tax Forms</vt:lpstr>
      <vt:lpstr>Learning Objective #1: Terms &amp; Tax Forms</vt:lpstr>
      <vt:lpstr>Learning Objective #1: Terms &amp; Tax Forms</vt:lpstr>
      <vt:lpstr>Learning Objective #1: Terms &amp; Tax Forms</vt:lpstr>
      <vt:lpstr>Learning Objective #1: Terms &amp; Tax Forms</vt:lpstr>
      <vt:lpstr>Learning Objective #1: Terms &amp; Tax Forms Concept Check 7-1</vt:lpstr>
      <vt:lpstr>Learning Objective #2: Classifying Assets</vt:lpstr>
      <vt:lpstr>Learning Objective #2: Classifying Assets</vt:lpstr>
      <vt:lpstr>Learning Objective #2: Classifying Assets Concept Check 7-2</vt:lpstr>
      <vt:lpstr>Learning Objective #2: Classifying Assets Concept Check 7-2</vt:lpstr>
      <vt:lpstr>Learning Objective #3: Ordinary Assets</vt:lpstr>
      <vt:lpstr>Learning Objective #3: Ordinary Assets Concept Check 7-3</vt:lpstr>
      <vt:lpstr>Learning Objective #3: Ordinary Assets Concept Check 7-3</vt:lpstr>
      <vt:lpstr>Learning Objective #4: Capital Assets</vt:lpstr>
      <vt:lpstr>Learning Objective #4: Capital Assets</vt:lpstr>
      <vt:lpstr>Learning Objective #4: Capital Assets</vt:lpstr>
      <vt:lpstr>Learning Objective #4: Capital Assets Concept Check 7-4</vt:lpstr>
      <vt:lpstr>Learning Objective #4: Capital Assets Concept Check 7-4</vt:lpstr>
      <vt:lpstr>Learning Objective #4: Capital Assets Concept Check 7-4</vt:lpstr>
      <vt:lpstr>Learning Objective #4: Capital Assets Concept Check 7-4</vt:lpstr>
      <vt:lpstr>Learning Objective #5: §1231 Business Assets</vt:lpstr>
      <vt:lpstr>Learning Objective #5: §1231 Business Assets</vt:lpstr>
      <vt:lpstr>Learning Objective #5: §1231 Business Assets</vt:lpstr>
      <vt:lpstr>Learning Objective #5:  §1231 Business Assets Concept Check 7-5</vt:lpstr>
      <vt:lpstr>Learning Objective #5: §1231 Business Assets Concept Check 7-5</vt:lpstr>
      <vt:lpstr>Learning Objective #5: §1231 Business Assets Concept Check 7-5</vt:lpstr>
      <vt:lpstr>Learning Objective #6: Special Types of Sales</vt:lpstr>
      <vt:lpstr>Learning Objective #6: Special Types of Sales</vt:lpstr>
      <vt:lpstr>Learning Objective #6: Special Types of Sales</vt:lpstr>
      <vt:lpstr>Learning Objective #6: Special Types of Sales</vt:lpstr>
      <vt:lpstr>Learning Objective #6: Special Types of Sales</vt:lpstr>
      <vt:lpstr>Learning Objective #6: Special Types of Sales</vt:lpstr>
      <vt:lpstr>Learning Objective #6: Special Types of Sales Concept Check 7-6</vt:lpstr>
      <vt:lpstr>Learning Objective #6: Special Types of Sales Concept Check 7-6</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Capital Gains and Other Sales of Property</dc:title>
  <dc:creator>Cruz</dc:creator>
  <cp:lastModifiedBy>Hari, Barb</cp:lastModifiedBy>
  <cp:revision>464</cp:revision>
  <dcterms:modified xsi:type="dcterms:W3CDTF">2018-11-02T18:32:33Z</dcterms:modified>
</cp:coreProperties>
</file>