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notesMasterIdLst>
    <p:notesMasterId r:id="rId50"/>
  </p:notesMasterIdLst>
  <p:handoutMasterIdLst>
    <p:handoutMasterId r:id="rId51"/>
  </p:handoutMasterIdLst>
  <p:sldIdLst>
    <p:sldId id="286" r:id="rId2"/>
    <p:sldId id="28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10" r:id="rId24"/>
    <p:sldId id="334"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 id="330" r:id="rId45"/>
    <p:sldId id="331" r:id="rId46"/>
    <p:sldId id="332" r:id="rId47"/>
    <p:sldId id="333" r:id="rId48"/>
    <p:sldId id="335" r:id="rId49"/>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head070"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FAF6A8-3FE6-4B12-98BE-AF5354EB20A3}" v="145" dt="2018-09-22T16:39:08.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24" autoAdjust="0"/>
    <p:restoredTop sz="78223" autoAdjust="0"/>
  </p:normalViewPr>
  <p:slideViewPr>
    <p:cSldViewPr>
      <p:cViewPr varScale="1">
        <p:scale>
          <a:sx n="53" d="100"/>
          <a:sy n="53" d="100"/>
        </p:scale>
        <p:origin x="199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6" d="100"/>
          <a:sy n="56" d="100"/>
        </p:scale>
        <p:origin x="-255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59"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70660"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61"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4BA6E98D-9CF9-4845-9879-2FFD8E56D061}" type="slidenum">
              <a:rPr lang="en-US"/>
              <a:pPr>
                <a:defRPr/>
              </a:pPr>
              <a:t>‹#›</a:t>
            </a:fld>
            <a:endParaRPr lang="en-US"/>
          </a:p>
        </p:txBody>
      </p:sp>
    </p:spTree>
    <p:extLst>
      <p:ext uri="{BB962C8B-B14F-4D97-AF65-F5344CB8AC3E}">
        <p14:creationId xmlns:p14="http://schemas.microsoft.com/office/powerpoint/2010/main" val="2958620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3" name="Rectangle 3"/>
          <p:cNvSpPr>
            <a:spLocks noGrp="1" noChangeArrowheads="1"/>
          </p:cNvSpPr>
          <p:nvPr>
            <p:ph type="dt"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933450" y="4408488"/>
            <a:ext cx="5130800" cy="4179887"/>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7"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0BA30647-6313-47DD-BEA4-31B10C9EA610}" type="slidenum">
              <a:rPr lang="en-US"/>
              <a:pPr>
                <a:defRPr/>
              </a:pPr>
              <a:t>‹#›</a:t>
            </a:fld>
            <a:endParaRPr lang="en-US"/>
          </a:p>
        </p:txBody>
      </p:sp>
    </p:spTree>
    <p:extLst>
      <p:ext uri="{BB962C8B-B14F-4D97-AF65-F5344CB8AC3E}">
        <p14:creationId xmlns:p14="http://schemas.microsoft.com/office/powerpoint/2010/main" val="13974465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11B2E2B4-67A0-4704-BDC1-A0BFC58955D8}" type="slidenum">
              <a:rPr lang="en-US" sz="1200">
                <a:latin typeface="Times New Roman" pitchFamily="18" charset="0"/>
              </a:rPr>
              <a:pPr algn="r" defTabSz="928688" eaLnBrk="0" hangingPunct="0"/>
              <a:t>1</a:t>
            </a:fld>
            <a:endParaRPr lang="en-US" sz="1200">
              <a:latin typeface="Times New Roman" pitchFamily="18" charset="0"/>
            </a:endParaRPr>
          </a:p>
        </p:txBody>
      </p:sp>
      <p:sp>
        <p:nvSpPr>
          <p:cNvPr id="16386" name="Rectangle 1026"/>
          <p:cNvSpPr>
            <a:spLocks noGrp="1" noRot="1" noChangeAspect="1" noChangeArrowheads="1" noTextEdit="1"/>
          </p:cNvSpPr>
          <p:nvPr>
            <p:ph type="sldImg"/>
          </p:nvPr>
        </p:nvSpPr>
        <p:spPr>
          <a:xfrm>
            <a:off x="1177925" y="696913"/>
            <a:ext cx="4641850" cy="3481387"/>
          </a:xfrm>
          <a:ln/>
        </p:spPr>
      </p:sp>
      <p:sp>
        <p:nvSpPr>
          <p:cNvPr id="16387" name="Rectangle 1027"/>
          <p:cNvSpPr>
            <a:spLocks noGrp="1" noChangeArrowheads="1"/>
          </p:cNvSpPr>
          <p:nvPr>
            <p:ph type="body" idx="1"/>
          </p:nvPr>
        </p:nvSpPr>
        <p:spPr>
          <a:xfrm>
            <a:off x="933450" y="4410075"/>
            <a:ext cx="5130800" cy="4176713"/>
          </a:xfrm>
          <a:noFill/>
          <a:ln/>
        </p:spPr>
        <p:txBody>
          <a:bodyPr lIns="92940" tIns="46470" rIns="92940" bIns="46470"/>
          <a:lstStyle/>
          <a:p>
            <a:r>
              <a:rPr lang="en-US" dirty="0"/>
              <a:t>Chapter 6, Self Employed Business Income, Schedule C.</a:t>
            </a:r>
          </a:p>
        </p:txBody>
      </p:sp>
    </p:spTree>
    <p:extLst>
      <p:ext uri="{BB962C8B-B14F-4D97-AF65-F5344CB8AC3E}">
        <p14:creationId xmlns:p14="http://schemas.microsoft.com/office/powerpoint/2010/main" val="1561551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A8B9AF53-55A5-4107-AD52-8C5754A53CE9}" type="slidenum">
              <a:rPr lang="en-US" sz="1200">
                <a:latin typeface="Times New Roman" pitchFamily="18" charset="0"/>
              </a:rPr>
              <a:pPr algn="r" defTabSz="928688" eaLnBrk="0" hangingPunct="0"/>
              <a:t>10</a:t>
            </a:fld>
            <a:endParaRPr lang="en-US" sz="1200">
              <a:latin typeface="Times New Roman" pitchFamily="18" charset="0"/>
            </a:endParaRPr>
          </a:p>
        </p:txBody>
      </p:sp>
      <p:sp>
        <p:nvSpPr>
          <p:cNvPr id="34818" name="Rectangle 2"/>
          <p:cNvSpPr>
            <a:spLocks noGrp="1" noRot="1" noChangeAspect="1" noChangeArrowheads="1" noTextEdit="1"/>
          </p:cNvSpPr>
          <p:nvPr>
            <p:ph type="sldImg"/>
          </p:nvPr>
        </p:nvSpPr>
        <p:spPr>
          <a:xfrm>
            <a:off x="1177925" y="696913"/>
            <a:ext cx="4641850" cy="3481387"/>
          </a:xfrm>
          <a:ln/>
        </p:spPr>
      </p:sp>
      <p:sp>
        <p:nvSpPr>
          <p:cNvPr id="34819"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Depreciation is a major non-cash flow expense on most Schedule C businesses.  The major components in the calculation of depreciation expense are basis, depreciation period, depreciation convention, depreciation method.  </a:t>
            </a:r>
          </a:p>
          <a:p>
            <a:endParaRPr lang="en-US"/>
          </a:p>
          <a:p>
            <a:endParaRPr lang="en-US" dirty="0"/>
          </a:p>
        </p:txBody>
      </p:sp>
    </p:spTree>
    <p:extLst>
      <p:ext uri="{BB962C8B-B14F-4D97-AF65-F5344CB8AC3E}">
        <p14:creationId xmlns:p14="http://schemas.microsoft.com/office/powerpoint/2010/main" val="3561873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9D8E2DDA-8814-45B7-A4AA-D8CF075EB298}" type="slidenum">
              <a:rPr lang="en-US" sz="1200">
                <a:latin typeface="Times New Roman" pitchFamily="18" charset="0"/>
              </a:rPr>
              <a:pPr algn="r" defTabSz="928688" eaLnBrk="0" hangingPunct="0"/>
              <a:t>11</a:t>
            </a:fld>
            <a:endParaRPr lang="en-US" sz="1200">
              <a:latin typeface="Times New Roman" pitchFamily="18" charset="0"/>
            </a:endParaRPr>
          </a:p>
        </p:txBody>
      </p:sp>
      <p:sp>
        <p:nvSpPr>
          <p:cNvPr id="36866" name="Rectangle 2"/>
          <p:cNvSpPr>
            <a:spLocks noGrp="1" noRot="1" noChangeAspect="1" noChangeArrowheads="1" noTextEdit="1"/>
          </p:cNvSpPr>
          <p:nvPr>
            <p:ph type="sldImg"/>
          </p:nvPr>
        </p:nvSpPr>
        <p:spPr>
          <a:xfrm>
            <a:off x="1177925" y="696913"/>
            <a:ext cx="4641850" cy="3481387"/>
          </a:xfrm>
          <a:ln/>
        </p:spPr>
      </p:sp>
      <p:sp>
        <p:nvSpPr>
          <p:cNvPr id="36867"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For most asset purchases/acquisitions, the basis of an asset is its cost.  A business asset can be acquired in several ways and the basis of the asset is dependent upon the method of acquisition (e.g., exchange, inheritance, transfer of a personal asset to a business asset).  </a:t>
            </a:r>
          </a:p>
        </p:txBody>
      </p:sp>
    </p:spTree>
    <p:extLst>
      <p:ext uri="{BB962C8B-B14F-4D97-AF65-F5344CB8AC3E}">
        <p14:creationId xmlns:p14="http://schemas.microsoft.com/office/powerpoint/2010/main" val="3442842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D3B0D841-DBA6-48CB-97CB-8B3B09582A0C}" type="slidenum">
              <a:rPr lang="en-US" sz="1200">
                <a:latin typeface="Times New Roman" pitchFamily="18" charset="0"/>
              </a:rPr>
              <a:pPr algn="r" defTabSz="928688" eaLnBrk="0" hangingPunct="0"/>
              <a:t>12</a:t>
            </a:fld>
            <a:endParaRPr lang="en-US" sz="1200">
              <a:latin typeface="Times New Roman" pitchFamily="18" charset="0"/>
            </a:endParaRPr>
          </a:p>
        </p:txBody>
      </p:sp>
      <p:sp>
        <p:nvSpPr>
          <p:cNvPr id="38914" name="Rectangle 2"/>
          <p:cNvSpPr>
            <a:spLocks noGrp="1" noRot="1" noChangeAspect="1" noChangeArrowheads="1" noTextEdit="1"/>
          </p:cNvSpPr>
          <p:nvPr>
            <p:ph type="sldImg"/>
          </p:nvPr>
        </p:nvSpPr>
        <p:spPr>
          <a:xfrm>
            <a:off x="1177925" y="696913"/>
            <a:ext cx="4641850" cy="3481387"/>
          </a:xfrm>
          <a:ln/>
        </p:spPr>
      </p:sp>
      <p:sp>
        <p:nvSpPr>
          <p:cNvPr id="38915"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155718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0C79670-E944-42E9-B880-C167CA47EA85}" type="slidenum">
              <a:rPr lang="en-US" sz="1200">
                <a:latin typeface="Times New Roman" pitchFamily="18" charset="0"/>
              </a:rPr>
              <a:pPr algn="r" defTabSz="928688" eaLnBrk="0" hangingPunct="0"/>
              <a:t>13</a:t>
            </a:fld>
            <a:endParaRPr lang="en-US" sz="1200">
              <a:latin typeface="Times New Roman" pitchFamily="18" charset="0"/>
            </a:endParaRPr>
          </a:p>
        </p:txBody>
      </p:sp>
      <p:sp>
        <p:nvSpPr>
          <p:cNvPr id="40962" name="Rectangle 2"/>
          <p:cNvSpPr>
            <a:spLocks noGrp="1" noRot="1" noChangeAspect="1" noChangeArrowheads="1" noTextEdit="1"/>
          </p:cNvSpPr>
          <p:nvPr>
            <p:ph type="sldImg"/>
          </p:nvPr>
        </p:nvSpPr>
        <p:spPr>
          <a:xfrm>
            <a:off x="1177925" y="696913"/>
            <a:ext cx="4641850" cy="3481387"/>
          </a:xfrm>
          <a:ln/>
        </p:spPr>
      </p:sp>
      <p:sp>
        <p:nvSpPr>
          <p:cNvPr id="40963"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The IRS provides the depreciable lives for business assets.  The most commonly used lives are 5,7, 27.5, and 39 years.  Most business assets fall within one of these categories. </a:t>
            </a:r>
          </a:p>
        </p:txBody>
      </p:sp>
    </p:spTree>
    <p:extLst>
      <p:ext uri="{BB962C8B-B14F-4D97-AF65-F5344CB8AC3E}">
        <p14:creationId xmlns:p14="http://schemas.microsoft.com/office/powerpoint/2010/main" val="860674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D60CA42F-4983-4A1E-A36D-9391F41D72C5}" type="slidenum">
              <a:rPr lang="en-US" sz="1200">
                <a:latin typeface="Times New Roman" pitchFamily="18" charset="0"/>
              </a:rPr>
              <a:pPr algn="r" defTabSz="928688" eaLnBrk="0" hangingPunct="0"/>
              <a:t>14</a:t>
            </a:fld>
            <a:endParaRPr lang="en-US" sz="1200">
              <a:latin typeface="Times New Roman" pitchFamily="18" charset="0"/>
            </a:endParaRPr>
          </a:p>
        </p:txBody>
      </p:sp>
      <p:sp>
        <p:nvSpPr>
          <p:cNvPr id="43010" name="Rectangle 2"/>
          <p:cNvSpPr>
            <a:spLocks noGrp="1" noRot="1" noChangeAspect="1" noChangeArrowheads="1" noTextEdit="1"/>
          </p:cNvSpPr>
          <p:nvPr>
            <p:ph type="sldImg"/>
          </p:nvPr>
        </p:nvSpPr>
        <p:spPr>
          <a:xfrm>
            <a:off x="1177925" y="696913"/>
            <a:ext cx="4641850" cy="3481387"/>
          </a:xfrm>
          <a:ln/>
        </p:spPr>
      </p:sp>
      <p:sp>
        <p:nvSpPr>
          <p:cNvPr id="43011"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325550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C8DAD957-71C9-4913-BFA7-917EC04E2E22}" type="slidenum">
              <a:rPr lang="en-US" sz="1200">
                <a:latin typeface="Times New Roman" pitchFamily="18" charset="0"/>
              </a:rPr>
              <a:pPr algn="r" defTabSz="928688" eaLnBrk="0" hangingPunct="0"/>
              <a:t>15</a:t>
            </a:fld>
            <a:endParaRPr lang="en-US" sz="1200">
              <a:latin typeface="Times New Roman" pitchFamily="18" charset="0"/>
            </a:endParaRPr>
          </a:p>
        </p:txBody>
      </p:sp>
      <p:sp>
        <p:nvSpPr>
          <p:cNvPr id="45058" name="Rectangle 2"/>
          <p:cNvSpPr>
            <a:spLocks noGrp="1" noRot="1" noChangeAspect="1" noChangeArrowheads="1" noTextEdit="1"/>
          </p:cNvSpPr>
          <p:nvPr>
            <p:ph type="sldImg"/>
          </p:nvPr>
        </p:nvSpPr>
        <p:spPr>
          <a:xfrm>
            <a:off x="1177925" y="696913"/>
            <a:ext cx="4641850" cy="3481387"/>
          </a:xfrm>
          <a:ln/>
        </p:spPr>
      </p:sp>
      <p:sp>
        <p:nvSpPr>
          <p:cNvPr id="4505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1507196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03447A4A-00A2-4624-99A9-439B35FBD69E}" type="slidenum">
              <a:rPr lang="en-US" sz="1200">
                <a:latin typeface="Times New Roman" pitchFamily="18" charset="0"/>
              </a:rPr>
              <a:pPr algn="r" defTabSz="928688" eaLnBrk="0" hangingPunct="0"/>
              <a:t>16</a:t>
            </a:fld>
            <a:endParaRPr lang="en-US" sz="1200">
              <a:latin typeface="Times New Roman" pitchFamily="18" charset="0"/>
            </a:endParaRPr>
          </a:p>
        </p:txBody>
      </p:sp>
      <p:sp>
        <p:nvSpPr>
          <p:cNvPr id="47106" name="Rectangle 2"/>
          <p:cNvSpPr>
            <a:spLocks noGrp="1" noRot="1" noChangeAspect="1" noChangeArrowheads="1" noTextEdit="1"/>
          </p:cNvSpPr>
          <p:nvPr>
            <p:ph type="sldImg"/>
          </p:nvPr>
        </p:nvSpPr>
        <p:spPr>
          <a:xfrm>
            <a:off x="1177925" y="696913"/>
            <a:ext cx="4641850" cy="3481387"/>
          </a:xfrm>
          <a:ln/>
        </p:spPr>
      </p:sp>
      <p:sp>
        <p:nvSpPr>
          <p:cNvPr id="47107"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The IRS mandates conventions for the depreciation calculation.  For assets where the half-year convention is mandated (e.g., autos, equipment, and computers), the asset is depreciated for half a year no matter when during the year it was purchased.  Mid-month is typically used for real property and mid-quarter is required if more than 40% of personal property is purchased in the last quarter of the tax year.</a:t>
            </a:r>
          </a:p>
        </p:txBody>
      </p:sp>
    </p:spTree>
    <p:extLst>
      <p:ext uri="{BB962C8B-B14F-4D97-AF65-F5344CB8AC3E}">
        <p14:creationId xmlns:p14="http://schemas.microsoft.com/office/powerpoint/2010/main" val="405113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7A642AF8-E959-4CF0-8E93-776A7D98CA8E}" type="slidenum">
              <a:rPr lang="en-US" sz="1200">
                <a:latin typeface="Times New Roman" pitchFamily="18" charset="0"/>
              </a:rPr>
              <a:pPr algn="r" defTabSz="928688" eaLnBrk="0" hangingPunct="0"/>
              <a:t>17</a:t>
            </a:fld>
            <a:endParaRPr lang="en-US" sz="1200">
              <a:latin typeface="Times New Roman" pitchFamily="18" charset="0"/>
            </a:endParaRPr>
          </a:p>
        </p:txBody>
      </p:sp>
      <p:sp>
        <p:nvSpPr>
          <p:cNvPr id="49154" name="Rectangle 2"/>
          <p:cNvSpPr>
            <a:spLocks noGrp="1" noRot="1" noChangeAspect="1" noChangeArrowheads="1" noTextEdit="1"/>
          </p:cNvSpPr>
          <p:nvPr>
            <p:ph type="sldImg"/>
          </p:nvPr>
        </p:nvSpPr>
        <p:spPr>
          <a:xfrm>
            <a:off x="1177925" y="696913"/>
            <a:ext cx="4641850" cy="3481387"/>
          </a:xfrm>
          <a:ln/>
        </p:spPr>
      </p:sp>
      <p:sp>
        <p:nvSpPr>
          <p:cNvPr id="49155"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1264375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1562684F-1A03-4B58-B7BD-533619E2FB89}" type="slidenum">
              <a:rPr lang="en-US" sz="1200">
                <a:latin typeface="Times New Roman" pitchFamily="18" charset="0"/>
              </a:rPr>
              <a:pPr algn="r" defTabSz="928688" eaLnBrk="0" hangingPunct="0"/>
              <a:t>18</a:t>
            </a:fld>
            <a:endParaRPr lang="en-US" sz="1200">
              <a:latin typeface="Times New Roman" pitchFamily="18" charset="0"/>
            </a:endParaRPr>
          </a:p>
        </p:txBody>
      </p:sp>
      <p:sp>
        <p:nvSpPr>
          <p:cNvPr id="51202" name="Rectangle 2"/>
          <p:cNvSpPr>
            <a:spLocks noGrp="1" noRot="1" noChangeAspect="1" noChangeArrowheads="1" noTextEdit="1"/>
          </p:cNvSpPr>
          <p:nvPr>
            <p:ph type="sldImg"/>
          </p:nvPr>
        </p:nvSpPr>
        <p:spPr>
          <a:xfrm>
            <a:off x="1177925" y="696913"/>
            <a:ext cx="4641850" cy="3481387"/>
          </a:xfrm>
          <a:ln/>
        </p:spPr>
      </p:sp>
      <p:sp>
        <p:nvSpPr>
          <p:cNvPr id="51203"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2210340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3A8126CF-8A42-4E3D-AF3E-1480A4A0ED68}" type="slidenum">
              <a:rPr lang="en-US" sz="1200">
                <a:latin typeface="Times New Roman" pitchFamily="18" charset="0"/>
              </a:rPr>
              <a:pPr algn="r" defTabSz="928688" eaLnBrk="0" hangingPunct="0"/>
              <a:t>19</a:t>
            </a:fld>
            <a:endParaRPr lang="en-US" sz="1200">
              <a:latin typeface="Times New Roman" pitchFamily="18" charset="0"/>
            </a:endParaRPr>
          </a:p>
        </p:txBody>
      </p:sp>
      <p:sp>
        <p:nvSpPr>
          <p:cNvPr id="53250" name="Rectangle 2"/>
          <p:cNvSpPr>
            <a:spLocks noGrp="1" noRot="1" noChangeAspect="1" noChangeArrowheads="1" noTextEdit="1"/>
          </p:cNvSpPr>
          <p:nvPr>
            <p:ph type="sldImg"/>
          </p:nvPr>
        </p:nvSpPr>
        <p:spPr>
          <a:xfrm>
            <a:off x="1177925" y="696913"/>
            <a:ext cx="4641850" cy="3481387"/>
          </a:xfrm>
          <a:ln/>
        </p:spPr>
      </p:sp>
      <p:sp>
        <p:nvSpPr>
          <p:cNvPr id="53251"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Most business assets are depreciated using the 200% declining balance method.  Real property (buildings) are depreciated using the straight-line method.  </a:t>
            </a:r>
          </a:p>
        </p:txBody>
      </p:sp>
    </p:spTree>
    <p:extLst>
      <p:ext uri="{BB962C8B-B14F-4D97-AF65-F5344CB8AC3E}">
        <p14:creationId xmlns:p14="http://schemas.microsoft.com/office/powerpoint/2010/main" val="2047567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7FE7F084-7C13-4768-BBC3-3246C37649B9}" type="slidenum">
              <a:rPr lang="en-US" sz="1200">
                <a:latin typeface="Times New Roman" pitchFamily="18" charset="0"/>
              </a:rPr>
              <a:pPr algn="r" defTabSz="928688" eaLnBrk="0" hangingPunct="0"/>
              <a:t>2</a:t>
            </a:fld>
            <a:endParaRPr lang="en-US" sz="1200">
              <a:latin typeface="Times New Roman" pitchFamily="18" charset="0"/>
            </a:endParaRPr>
          </a:p>
        </p:txBody>
      </p:sp>
      <p:sp>
        <p:nvSpPr>
          <p:cNvPr id="18434" name="Rectangle 2"/>
          <p:cNvSpPr>
            <a:spLocks noGrp="1" noRot="1" noChangeAspect="1" noChangeArrowheads="1" noTextEdit="1"/>
          </p:cNvSpPr>
          <p:nvPr>
            <p:ph type="sldImg"/>
          </p:nvPr>
        </p:nvSpPr>
        <p:spPr>
          <a:xfrm>
            <a:off x="1177925" y="696913"/>
            <a:ext cx="4641850" cy="3481387"/>
          </a:xfrm>
          <a:ln/>
        </p:spPr>
      </p:sp>
      <p:sp>
        <p:nvSpPr>
          <p:cNvPr id="18435"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If an activity is engaged in for profit, it is considered a trade or business and the income/loss is reported on Schedule C.</a:t>
            </a:r>
          </a:p>
        </p:txBody>
      </p:sp>
    </p:spTree>
    <p:extLst>
      <p:ext uri="{BB962C8B-B14F-4D97-AF65-F5344CB8AC3E}">
        <p14:creationId xmlns:p14="http://schemas.microsoft.com/office/powerpoint/2010/main" val="512230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43C8803B-166B-4016-A8D2-D9F97794F777}" type="slidenum">
              <a:rPr lang="en-US" sz="1200">
                <a:latin typeface="Times New Roman" pitchFamily="18" charset="0"/>
              </a:rPr>
              <a:pPr algn="r" defTabSz="928688" eaLnBrk="0" hangingPunct="0"/>
              <a:t>20</a:t>
            </a:fld>
            <a:endParaRPr lang="en-US" sz="1200">
              <a:latin typeface="Times New Roman" pitchFamily="18" charset="0"/>
            </a:endParaRPr>
          </a:p>
        </p:txBody>
      </p:sp>
      <p:sp>
        <p:nvSpPr>
          <p:cNvPr id="55298" name="Rectangle 2"/>
          <p:cNvSpPr>
            <a:spLocks noGrp="1" noRot="1" noChangeAspect="1" noChangeArrowheads="1" noTextEdit="1"/>
          </p:cNvSpPr>
          <p:nvPr>
            <p:ph type="sldImg"/>
          </p:nvPr>
        </p:nvSpPr>
        <p:spPr>
          <a:xfrm>
            <a:off x="1177925" y="696913"/>
            <a:ext cx="4641850" cy="3481387"/>
          </a:xfrm>
          <a:ln/>
        </p:spPr>
      </p:sp>
      <p:sp>
        <p:nvSpPr>
          <p:cNvPr id="5529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2353893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C621965-8551-402B-8C44-D29C39211ADE}" type="slidenum">
              <a:rPr lang="en-US" sz="1200">
                <a:latin typeface="Times New Roman" pitchFamily="18" charset="0"/>
              </a:rPr>
              <a:pPr algn="r" defTabSz="928688" eaLnBrk="0" hangingPunct="0"/>
              <a:t>21</a:t>
            </a:fld>
            <a:endParaRPr lang="en-US" sz="1200">
              <a:latin typeface="Times New Roman" pitchFamily="18" charset="0"/>
            </a:endParaRPr>
          </a:p>
        </p:txBody>
      </p:sp>
      <p:sp>
        <p:nvSpPr>
          <p:cNvPr id="57346" name="Rectangle 2"/>
          <p:cNvSpPr>
            <a:spLocks noGrp="1" noRot="1" noChangeAspect="1" noChangeArrowheads="1" noTextEdit="1"/>
          </p:cNvSpPr>
          <p:nvPr>
            <p:ph type="sldImg"/>
          </p:nvPr>
        </p:nvSpPr>
        <p:spPr>
          <a:xfrm>
            <a:off x="1177925" y="696913"/>
            <a:ext cx="4641850" cy="3481387"/>
          </a:xfrm>
          <a:ln/>
        </p:spPr>
      </p:sp>
      <p:sp>
        <p:nvSpPr>
          <p:cNvPr id="57347"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543239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94D76652-EC85-47E7-86DE-B4DAE84FDA50}" type="slidenum">
              <a:rPr lang="en-US" sz="1200">
                <a:latin typeface="Times New Roman" pitchFamily="18" charset="0"/>
              </a:rPr>
              <a:pPr algn="r" defTabSz="928688" eaLnBrk="0" hangingPunct="0"/>
              <a:t>22</a:t>
            </a:fld>
            <a:endParaRPr lang="en-US" sz="1200">
              <a:latin typeface="Times New Roman" pitchFamily="18" charset="0"/>
            </a:endParaRPr>
          </a:p>
        </p:txBody>
      </p:sp>
      <p:sp>
        <p:nvSpPr>
          <p:cNvPr id="59394" name="Rectangle 2"/>
          <p:cNvSpPr>
            <a:spLocks noGrp="1" noRot="1" noChangeAspect="1" noChangeArrowheads="1" noTextEdit="1"/>
          </p:cNvSpPr>
          <p:nvPr>
            <p:ph type="sldImg"/>
          </p:nvPr>
        </p:nvSpPr>
        <p:spPr>
          <a:xfrm>
            <a:off x="1177925" y="696913"/>
            <a:ext cx="4641850" cy="3481387"/>
          </a:xfrm>
          <a:ln/>
        </p:spPr>
      </p:sp>
      <p:sp>
        <p:nvSpPr>
          <p:cNvPr id="59395"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A taxpayer can elect to expense up to $1,000,000 of business property (non-real property) in 2018.  The expense election cannot create a net operating loss.</a:t>
            </a:r>
          </a:p>
        </p:txBody>
      </p:sp>
    </p:spTree>
    <p:extLst>
      <p:ext uri="{BB962C8B-B14F-4D97-AF65-F5344CB8AC3E}">
        <p14:creationId xmlns:p14="http://schemas.microsoft.com/office/powerpoint/2010/main" val="5520785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F67A7EC-2D7B-46C1-9072-177D3BFB6C76}" type="slidenum">
              <a:rPr lang="en-US" sz="1200">
                <a:latin typeface="Times New Roman" pitchFamily="18" charset="0"/>
              </a:rPr>
              <a:pPr algn="r" defTabSz="928688" eaLnBrk="0" hangingPunct="0"/>
              <a:t>23</a:t>
            </a:fld>
            <a:endParaRPr lang="en-US" sz="1200">
              <a:latin typeface="Times New Roman" pitchFamily="18" charset="0"/>
            </a:endParaRPr>
          </a:p>
        </p:txBody>
      </p:sp>
      <p:sp>
        <p:nvSpPr>
          <p:cNvPr id="63490" name="Rectangle 2"/>
          <p:cNvSpPr>
            <a:spLocks noGrp="1" noRot="1" noChangeAspect="1" noChangeArrowheads="1" noTextEdit="1"/>
          </p:cNvSpPr>
          <p:nvPr>
            <p:ph type="sldImg"/>
          </p:nvPr>
        </p:nvSpPr>
        <p:spPr>
          <a:xfrm>
            <a:off x="1211263" y="677863"/>
            <a:ext cx="4641850" cy="3481387"/>
          </a:xfrm>
          <a:ln/>
        </p:spPr>
      </p:sp>
      <p:sp>
        <p:nvSpPr>
          <p:cNvPr id="63491"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13023825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F67A7EC-2D7B-46C1-9072-177D3BFB6C76}" type="slidenum">
              <a:rPr lang="en-US" sz="1200">
                <a:latin typeface="Times New Roman" pitchFamily="18" charset="0"/>
              </a:rPr>
              <a:pPr algn="r" defTabSz="928688" eaLnBrk="0" hangingPunct="0"/>
              <a:t>24</a:t>
            </a:fld>
            <a:endParaRPr lang="en-US" sz="1200">
              <a:latin typeface="Times New Roman" pitchFamily="18" charset="0"/>
            </a:endParaRPr>
          </a:p>
        </p:txBody>
      </p:sp>
      <p:sp>
        <p:nvSpPr>
          <p:cNvPr id="63490" name="Rectangle 2"/>
          <p:cNvSpPr>
            <a:spLocks noGrp="1" noRot="1" noChangeAspect="1" noChangeArrowheads="1" noTextEdit="1"/>
          </p:cNvSpPr>
          <p:nvPr>
            <p:ph type="sldImg"/>
          </p:nvPr>
        </p:nvSpPr>
        <p:spPr>
          <a:xfrm>
            <a:off x="1211263" y="677863"/>
            <a:ext cx="4641850" cy="3481387"/>
          </a:xfrm>
          <a:ln/>
        </p:spPr>
      </p:sp>
      <p:sp>
        <p:nvSpPr>
          <p:cNvPr id="63491" name="Rectangle 3"/>
          <p:cNvSpPr>
            <a:spLocks noGrp="1" noChangeArrowheads="1"/>
          </p:cNvSpPr>
          <p:nvPr>
            <p:ph type="body" idx="1"/>
          </p:nvPr>
        </p:nvSpPr>
        <p:spPr>
          <a:xfrm>
            <a:off x="933450" y="4410075"/>
            <a:ext cx="5130800" cy="4176713"/>
          </a:xfrm>
          <a:noFill/>
          <a:ln/>
        </p:spPr>
        <p:txBody>
          <a:bodyPr lIns="92940" tIns="46470" rIns="92940" bIns="46470"/>
          <a:lstStyle/>
          <a:p>
            <a:r>
              <a:rPr lang="en-US" baseline="0" dirty="0"/>
              <a:t>Taxpayers can elect to take 100% of the cost of new assets with less than 20 year lives.  </a:t>
            </a:r>
            <a:endParaRPr lang="en-US" dirty="0"/>
          </a:p>
        </p:txBody>
      </p:sp>
    </p:spTree>
    <p:extLst>
      <p:ext uri="{BB962C8B-B14F-4D97-AF65-F5344CB8AC3E}">
        <p14:creationId xmlns:p14="http://schemas.microsoft.com/office/powerpoint/2010/main" val="26683669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8B14C308-89A7-476E-9691-FAE36232A474}" type="slidenum">
              <a:rPr lang="en-US" sz="1200">
                <a:latin typeface="Times New Roman" pitchFamily="18" charset="0"/>
              </a:rPr>
              <a:pPr algn="r" defTabSz="928688" eaLnBrk="0" hangingPunct="0"/>
              <a:t>25</a:t>
            </a:fld>
            <a:endParaRPr lang="en-US" sz="1200">
              <a:latin typeface="Times New Roman" pitchFamily="18" charset="0"/>
            </a:endParaRPr>
          </a:p>
        </p:txBody>
      </p:sp>
      <p:sp>
        <p:nvSpPr>
          <p:cNvPr id="65538" name="Rectangle 2"/>
          <p:cNvSpPr>
            <a:spLocks noGrp="1" noRot="1" noChangeAspect="1" noChangeArrowheads="1" noTextEdit="1"/>
          </p:cNvSpPr>
          <p:nvPr>
            <p:ph type="sldImg"/>
          </p:nvPr>
        </p:nvSpPr>
        <p:spPr>
          <a:xfrm>
            <a:off x="1177925" y="696913"/>
            <a:ext cx="4641850" cy="3481387"/>
          </a:xfrm>
          <a:ln/>
        </p:spPr>
      </p:sp>
      <p:sp>
        <p:nvSpPr>
          <p:cNvPr id="65539"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Listed property are assets that have both a business and personal use component.  Only the business portion can be depreciated.  </a:t>
            </a:r>
          </a:p>
        </p:txBody>
      </p:sp>
    </p:spTree>
    <p:extLst>
      <p:ext uri="{BB962C8B-B14F-4D97-AF65-F5344CB8AC3E}">
        <p14:creationId xmlns:p14="http://schemas.microsoft.com/office/powerpoint/2010/main" val="1506418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4E0168FA-1EFD-4C66-B9E3-0A7C0239B58A}" type="slidenum">
              <a:rPr lang="en-US" sz="1200">
                <a:latin typeface="Times New Roman" pitchFamily="18" charset="0"/>
              </a:rPr>
              <a:pPr algn="r" defTabSz="928688" eaLnBrk="0" hangingPunct="0"/>
              <a:t>26</a:t>
            </a:fld>
            <a:endParaRPr lang="en-US" sz="1200">
              <a:latin typeface="Times New Roman" pitchFamily="18" charset="0"/>
            </a:endParaRPr>
          </a:p>
        </p:txBody>
      </p:sp>
      <p:sp>
        <p:nvSpPr>
          <p:cNvPr id="67586" name="Rectangle 2"/>
          <p:cNvSpPr>
            <a:spLocks noGrp="1" noRot="1" noChangeAspect="1" noChangeArrowheads="1" noTextEdit="1"/>
          </p:cNvSpPr>
          <p:nvPr>
            <p:ph type="sldImg"/>
          </p:nvPr>
        </p:nvSpPr>
        <p:spPr>
          <a:xfrm>
            <a:off x="1177925" y="696913"/>
            <a:ext cx="4641850" cy="3481387"/>
          </a:xfrm>
          <a:ln/>
        </p:spPr>
      </p:sp>
      <p:sp>
        <p:nvSpPr>
          <p:cNvPr id="67587"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The depreciation on luxury automobiles is limited to $18,000 assuming the 100% bonus is taken</a:t>
            </a:r>
            <a:r>
              <a:rPr lang="en-US" baseline="0" dirty="0"/>
              <a:t> ($10,000 if the bonus is not taken)</a:t>
            </a:r>
            <a:r>
              <a:rPr lang="en-US" dirty="0"/>
              <a:t>.  The limit does not apply to autos that weigh more than 6,000 pounds.  Although there is no depreciation limit for SUVs greater than 6,000 lbs, the Section 179 deduction is limited to $25,000 for SUV vehicles.  </a:t>
            </a:r>
          </a:p>
        </p:txBody>
      </p:sp>
    </p:spTree>
    <p:extLst>
      <p:ext uri="{BB962C8B-B14F-4D97-AF65-F5344CB8AC3E}">
        <p14:creationId xmlns:p14="http://schemas.microsoft.com/office/powerpoint/2010/main" val="34845629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83C83702-DCDC-4573-A401-8E7A2103903F}" type="slidenum">
              <a:rPr lang="en-US" sz="1200">
                <a:latin typeface="Times New Roman" pitchFamily="18" charset="0"/>
              </a:rPr>
              <a:pPr algn="r" defTabSz="928688" eaLnBrk="0" hangingPunct="0"/>
              <a:t>27</a:t>
            </a:fld>
            <a:endParaRPr lang="en-US" sz="1200">
              <a:latin typeface="Times New Roman" pitchFamily="18" charset="0"/>
            </a:endParaRPr>
          </a:p>
        </p:txBody>
      </p:sp>
      <p:sp>
        <p:nvSpPr>
          <p:cNvPr id="69634" name="Rectangle 2"/>
          <p:cNvSpPr>
            <a:spLocks noGrp="1" noRot="1" noChangeAspect="1" noChangeArrowheads="1" noTextEdit="1"/>
          </p:cNvSpPr>
          <p:nvPr>
            <p:ph type="sldImg"/>
          </p:nvPr>
        </p:nvSpPr>
        <p:spPr>
          <a:xfrm>
            <a:off x="1177925" y="696913"/>
            <a:ext cx="4641850" cy="3481387"/>
          </a:xfrm>
          <a:ln/>
        </p:spPr>
      </p:sp>
      <p:sp>
        <p:nvSpPr>
          <p:cNvPr id="69635"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2952366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FEA21D83-465D-49E8-A589-CC02E2740D1E}" type="slidenum">
              <a:rPr lang="en-US" sz="1200">
                <a:latin typeface="Times New Roman" pitchFamily="18" charset="0"/>
              </a:rPr>
              <a:pPr algn="r" defTabSz="928688" eaLnBrk="0" hangingPunct="0"/>
              <a:t>28</a:t>
            </a:fld>
            <a:endParaRPr lang="en-US" sz="1200">
              <a:latin typeface="Times New Roman" pitchFamily="18" charset="0"/>
            </a:endParaRPr>
          </a:p>
        </p:txBody>
      </p:sp>
      <p:sp>
        <p:nvSpPr>
          <p:cNvPr id="71682" name="Rectangle 2"/>
          <p:cNvSpPr>
            <a:spLocks noGrp="1" noRot="1" noChangeAspect="1" noChangeArrowheads="1" noTextEdit="1"/>
          </p:cNvSpPr>
          <p:nvPr>
            <p:ph type="sldImg"/>
          </p:nvPr>
        </p:nvSpPr>
        <p:spPr>
          <a:xfrm>
            <a:off x="1177925" y="696913"/>
            <a:ext cx="4641850" cy="3481387"/>
          </a:xfrm>
          <a:ln/>
        </p:spPr>
      </p:sp>
      <p:sp>
        <p:nvSpPr>
          <p:cNvPr id="71683"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If a taxpayer leases a vehicle, the entire lease amount is deductible.  However, income must be recognized if the value of the leased vehicle is over the luxury auto levels.  </a:t>
            </a:r>
          </a:p>
        </p:txBody>
      </p:sp>
    </p:spTree>
    <p:extLst>
      <p:ext uri="{BB962C8B-B14F-4D97-AF65-F5344CB8AC3E}">
        <p14:creationId xmlns:p14="http://schemas.microsoft.com/office/powerpoint/2010/main" val="2207240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5FA9110C-5543-463C-A732-C3E0C7BFB501}" type="slidenum">
              <a:rPr lang="en-US" sz="1200">
                <a:latin typeface="Times New Roman" pitchFamily="18" charset="0"/>
              </a:rPr>
              <a:pPr algn="r" defTabSz="928688" eaLnBrk="0" hangingPunct="0"/>
              <a:t>29</a:t>
            </a:fld>
            <a:endParaRPr lang="en-US" sz="1200">
              <a:latin typeface="Times New Roman" pitchFamily="18" charset="0"/>
            </a:endParaRPr>
          </a:p>
        </p:txBody>
      </p:sp>
      <p:sp>
        <p:nvSpPr>
          <p:cNvPr id="73730" name="Rectangle 2"/>
          <p:cNvSpPr>
            <a:spLocks noGrp="1" noRot="1" noChangeAspect="1" noChangeArrowheads="1" noTextEdit="1"/>
          </p:cNvSpPr>
          <p:nvPr>
            <p:ph type="sldImg"/>
          </p:nvPr>
        </p:nvSpPr>
        <p:spPr>
          <a:xfrm>
            <a:off x="1177925" y="696913"/>
            <a:ext cx="4641850" cy="3481387"/>
          </a:xfrm>
          <a:ln/>
        </p:spPr>
      </p:sp>
      <p:sp>
        <p:nvSpPr>
          <p:cNvPr id="73731"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Travel and transportation are deductible business expenditures if the costs incurred are for ordinary and necessary business travel.  </a:t>
            </a:r>
          </a:p>
        </p:txBody>
      </p:sp>
    </p:spTree>
    <p:extLst>
      <p:ext uri="{BB962C8B-B14F-4D97-AF65-F5344CB8AC3E}">
        <p14:creationId xmlns:p14="http://schemas.microsoft.com/office/powerpoint/2010/main" val="431431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031D1FEB-99C9-476A-9755-1B86674497A3}" type="slidenum">
              <a:rPr lang="en-US" sz="1200">
                <a:latin typeface="Times New Roman" pitchFamily="18" charset="0"/>
              </a:rPr>
              <a:pPr algn="r" defTabSz="928688" eaLnBrk="0" hangingPunct="0"/>
              <a:t>3</a:t>
            </a:fld>
            <a:endParaRPr lang="en-US" sz="1200">
              <a:latin typeface="Times New Roman" pitchFamily="18" charset="0"/>
            </a:endParaRPr>
          </a:p>
        </p:txBody>
      </p:sp>
      <p:sp>
        <p:nvSpPr>
          <p:cNvPr id="20482" name="Rectangle 2"/>
          <p:cNvSpPr>
            <a:spLocks noGrp="1" noRot="1" noChangeAspect="1" noChangeArrowheads="1" noTextEdit="1"/>
          </p:cNvSpPr>
          <p:nvPr>
            <p:ph type="sldImg"/>
          </p:nvPr>
        </p:nvSpPr>
        <p:spPr>
          <a:xfrm>
            <a:off x="1177925" y="696913"/>
            <a:ext cx="4641850" cy="3481387"/>
          </a:xfrm>
          <a:ln/>
        </p:spPr>
      </p:sp>
      <p:sp>
        <p:nvSpPr>
          <p:cNvPr id="20483"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All receipts received for the Schedule C business are considered income. Often, an independent contractor will receive a Form 1099-MISC from the payer of the income.  </a:t>
            </a:r>
          </a:p>
        </p:txBody>
      </p:sp>
    </p:spTree>
    <p:extLst>
      <p:ext uri="{BB962C8B-B14F-4D97-AF65-F5344CB8AC3E}">
        <p14:creationId xmlns:p14="http://schemas.microsoft.com/office/powerpoint/2010/main" val="3426241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CDA73CF6-C887-4A5B-9C84-BEC36F9A0E9A}" type="slidenum">
              <a:rPr lang="en-US" sz="1200">
                <a:latin typeface="Times New Roman" pitchFamily="18" charset="0"/>
              </a:rPr>
              <a:pPr algn="r" defTabSz="928688" eaLnBrk="0" hangingPunct="0"/>
              <a:t>30</a:t>
            </a:fld>
            <a:endParaRPr lang="en-US" sz="1200">
              <a:latin typeface="Times New Roman" pitchFamily="18" charset="0"/>
            </a:endParaRPr>
          </a:p>
        </p:txBody>
      </p:sp>
      <p:sp>
        <p:nvSpPr>
          <p:cNvPr id="75778" name="Rectangle 2"/>
          <p:cNvSpPr>
            <a:spLocks noGrp="1" noRot="1" noChangeAspect="1" noChangeArrowheads="1" noTextEdit="1"/>
          </p:cNvSpPr>
          <p:nvPr>
            <p:ph type="sldImg"/>
          </p:nvPr>
        </p:nvSpPr>
        <p:spPr>
          <a:xfrm>
            <a:off x="1177925" y="696913"/>
            <a:ext cx="4641850" cy="3481387"/>
          </a:xfrm>
          <a:ln/>
        </p:spPr>
      </p:sp>
      <p:sp>
        <p:nvSpPr>
          <p:cNvPr id="75779"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Basically, any costs from workplace to workplace or for visiting clients are deductible.  Commuting costs are a non-deductible personal expense. </a:t>
            </a:r>
          </a:p>
        </p:txBody>
      </p:sp>
    </p:spTree>
    <p:extLst>
      <p:ext uri="{BB962C8B-B14F-4D97-AF65-F5344CB8AC3E}">
        <p14:creationId xmlns:p14="http://schemas.microsoft.com/office/powerpoint/2010/main" val="24048911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3CC35026-C30D-4DD2-9238-02AB7A2CDC52}" type="slidenum">
              <a:rPr lang="en-US" sz="1200">
                <a:latin typeface="Times New Roman" pitchFamily="18" charset="0"/>
              </a:rPr>
              <a:pPr algn="r" defTabSz="928688" eaLnBrk="0" hangingPunct="0"/>
              <a:t>31</a:t>
            </a:fld>
            <a:endParaRPr lang="en-US" sz="1200">
              <a:latin typeface="Times New Roman" pitchFamily="18" charset="0"/>
            </a:endParaRPr>
          </a:p>
        </p:txBody>
      </p:sp>
      <p:sp>
        <p:nvSpPr>
          <p:cNvPr id="77826" name="Rectangle 2"/>
          <p:cNvSpPr>
            <a:spLocks noGrp="1" noRot="1" noChangeAspect="1" noChangeArrowheads="1" noTextEdit="1"/>
          </p:cNvSpPr>
          <p:nvPr>
            <p:ph type="sldImg"/>
          </p:nvPr>
        </p:nvSpPr>
        <p:spPr>
          <a:xfrm>
            <a:off x="1177925" y="696913"/>
            <a:ext cx="4641850" cy="3481387"/>
          </a:xfrm>
          <a:ln/>
        </p:spPr>
      </p:sp>
      <p:sp>
        <p:nvSpPr>
          <p:cNvPr id="77827"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A taxpayer can deduct a standard mileage rate per business mile or deduct actual auto costs.  The actual method usually yields a larger deduction where the standard rate is easier and requires less record keeping.  </a:t>
            </a:r>
          </a:p>
        </p:txBody>
      </p:sp>
    </p:spTree>
    <p:extLst>
      <p:ext uri="{BB962C8B-B14F-4D97-AF65-F5344CB8AC3E}">
        <p14:creationId xmlns:p14="http://schemas.microsoft.com/office/powerpoint/2010/main" val="24018504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FEDB5CE6-F6B6-4291-B140-F1AE684341D4}" type="slidenum">
              <a:rPr lang="en-US" sz="1200">
                <a:latin typeface="Times New Roman" pitchFamily="18" charset="0"/>
              </a:rPr>
              <a:pPr algn="r" defTabSz="928688" eaLnBrk="0" hangingPunct="0"/>
              <a:t>32</a:t>
            </a:fld>
            <a:endParaRPr lang="en-US" sz="1200">
              <a:latin typeface="Times New Roman" pitchFamily="18" charset="0"/>
            </a:endParaRPr>
          </a:p>
        </p:txBody>
      </p:sp>
      <p:sp>
        <p:nvSpPr>
          <p:cNvPr id="79874" name="Rectangle 2"/>
          <p:cNvSpPr>
            <a:spLocks noGrp="1" noRot="1" noChangeAspect="1" noChangeArrowheads="1" noTextEdit="1"/>
          </p:cNvSpPr>
          <p:nvPr>
            <p:ph type="sldImg"/>
          </p:nvPr>
        </p:nvSpPr>
        <p:spPr>
          <a:xfrm>
            <a:off x="1177925" y="696913"/>
            <a:ext cx="4641850" cy="3481387"/>
          </a:xfrm>
          <a:ln/>
        </p:spPr>
      </p:sp>
      <p:sp>
        <p:nvSpPr>
          <p:cNvPr id="79875"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Travel, meals, lodging and other incidental expenses are deductible if the business travel requires an overnight stay.  </a:t>
            </a:r>
          </a:p>
        </p:txBody>
      </p:sp>
    </p:spTree>
    <p:extLst>
      <p:ext uri="{BB962C8B-B14F-4D97-AF65-F5344CB8AC3E}">
        <p14:creationId xmlns:p14="http://schemas.microsoft.com/office/powerpoint/2010/main" val="7119542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DA721C75-4B73-4448-9A65-341EA2C329DC}" type="slidenum">
              <a:rPr lang="en-US" sz="1200">
                <a:latin typeface="Times New Roman" pitchFamily="18" charset="0"/>
              </a:rPr>
              <a:pPr algn="r" defTabSz="928688" eaLnBrk="0" hangingPunct="0"/>
              <a:t>33</a:t>
            </a:fld>
            <a:endParaRPr lang="en-US" sz="1200">
              <a:latin typeface="Times New Roman" pitchFamily="18" charset="0"/>
            </a:endParaRPr>
          </a:p>
        </p:txBody>
      </p:sp>
      <p:sp>
        <p:nvSpPr>
          <p:cNvPr id="81922" name="Rectangle 2"/>
          <p:cNvSpPr>
            <a:spLocks noGrp="1" noRot="1" noChangeAspect="1" noChangeArrowheads="1" noTextEdit="1"/>
          </p:cNvSpPr>
          <p:nvPr>
            <p:ph type="sldImg"/>
          </p:nvPr>
        </p:nvSpPr>
        <p:spPr>
          <a:xfrm>
            <a:off x="1177925" y="696913"/>
            <a:ext cx="4641850" cy="3481387"/>
          </a:xfrm>
          <a:ln/>
        </p:spPr>
      </p:sp>
      <p:sp>
        <p:nvSpPr>
          <p:cNvPr id="81923"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The deduction for meals are almost always limited to 50% of the costs.  A standard meal per diem is allowed per day but the total is still limited to 50%.</a:t>
            </a:r>
          </a:p>
        </p:txBody>
      </p:sp>
    </p:spTree>
    <p:extLst>
      <p:ext uri="{BB962C8B-B14F-4D97-AF65-F5344CB8AC3E}">
        <p14:creationId xmlns:p14="http://schemas.microsoft.com/office/powerpoint/2010/main" val="1934269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B3D08DAE-1760-46F3-83EA-0BBD0B01A273}" type="slidenum">
              <a:rPr lang="en-US" sz="1200">
                <a:latin typeface="Times New Roman" pitchFamily="18" charset="0"/>
              </a:rPr>
              <a:pPr algn="r" defTabSz="928688" eaLnBrk="0" hangingPunct="0"/>
              <a:t>34</a:t>
            </a:fld>
            <a:endParaRPr lang="en-US" sz="1200">
              <a:latin typeface="Times New Roman" pitchFamily="18" charset="0"/>
            </a:endParaRPr>
          </a:p>
        </p:txBody>
      </p:sp>
      <p:sp>
        <p:nvSpPr>
          <p:cNvPr id="83970" name="Rectangle 2"/>
          <p:cNvSpPr>
            <a:spLocks noGrp="1" noRot="1" noChangeAspect="1" noChangeArrowheads="1" noTextEdit="1"/>
          </p:cNvSpPr>
          <p:nvPr>
            <p:ph type="sldImg"/>
          </p:nvPr>
        </p:nvSpPr>
        <p:spPr>
          <a:xfrm>
            <a:off x="1177925" y="696913"/>
            <a:ext cx="4641850" cy="3481387"/>
          </a:xfrm>
          <a:ln/>
        </p:spPr>
      </p:sp>
      <p:sp>
        <p:nvSpPr>
          <p:cNvPr id="83971"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41766185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8FE506B1-CBAA-4B2B-A681-077440C5F740}" type="slidenum">
              <a:rPr lang="en-US" sz="1200">
                <a:latin typeface="Times New Roman" pitchFamily="18" charset="0"/>
              </a:rPr>
              <a:pPr algn="r" defTabSz="928688" eaLnBrk="0" hangingPunct="0"/>
              <a:t>35</a:t>
            </a:fld>
            <a:endParaRPr lang="en-US" sz="1200">
              <a:latin typeface="Times New Roman" pitchFamily="18" charset="0"/>
            </a:endParaRPr>
          </a:p>
        </p:txBody>
      </p:sp>
      <p:sp>
        <p:nvSpPr>
          <p:cNvPr id="86018" name="Rectangle 2"/>
          <p:cNvSpPr>
            <a:spLocks noGrp="1" noRot="1" noChangeAspect="1" noChangeArrowheads="1" noTextEdit="1"/>
          </p:cNvSpPr>
          <p:nvPr>
            <p:ph type="sldImg"/>
          </p:nvPr>
        </p:nvSpPr>
        <p:spPr>
          <a:xfrm>
            <a:off x="1177925" y="696913"/>
            <a:ext cx="4641850" cy="3481387"/>
          </a:xfrm>
          <a:ln/>
        </p:spPr>
      </p:sp>
      <p:sp>
        <p:nvSpPr>
          <p:cNvPr id="8601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35060627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B2B4CDF5-7B5A-4A70-9E6D-7DF37EDA439E}" type="slidenum">
              <a:rPr lang="en-US" sz="1200">
                <a:latin typeface="Times New Roman" pitchFamily="18" charset="0"/>
              </a:rPr>
              <a:pPr algn="r" defTabSz="928688" eaLnBrk="0" hangingPunct="0"/>
              <a:t>36</a:t>
            </a:fld>
            <a:endParaRPr lang="en-US" sz="1200">
              <a:latin typeface="Times New Roman" pitchFamily="18" charset="0"/>
            </a:endParaRPr>
          </a:p>
        </p:txBody>
      </p:sp>
      <p:sp>
        <p:nvSpPr>
          <p:cNvPr id="88066" name="Rectangle 2"/>
          <p:cNvSpPr>
            <a:spLocks noGrp="1" noRot="1" noChangeAspect="1" noChangeArrowheads="1" noTextEdit="1"/>
          </p:cNvSpPr>
          <p:nvPr>
            <p:ph type="sldImg"/>
          </p:nvPr>
        </p:nvSpPr>
        <p:spPr>
          <a:xfrm>
            <a:off x="1177925" y="696913"/>
            <a:ext cx="4641850" cy="3481387"/>
          </a:xfrm>
          <a:ln/>
        </p:spPr>
      </p:sp>
      <p:sp>
        <p:nvSpPr>
          <p:cNvPr id="88067"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For a self-employed individual, the business use of the home is deductible if it is used exclusively and  regularly in the taxpayer’s trade or business.  For home office costs for an employee to be deductible, the use of the home must be “for the convenience of the employer.”</a:t>
            </a:r>
          </a:p>
        </p:txBody>
      </p:sp>
    </p:spTree>
    <p:extLst>
      <p:ext uri="{BB962C8B-B14F-4D97-AF65-F5344CB8AC3E}">
        <p14:creationId xmlns:p14="http://schemas.microsoft.com/office/powerpoint/2010/main" val="19891025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06D87C5-EA03-4A2D-9BEB-3397384BC011}" type="slidenum">
              <a:rPr lang="en-US" sz="1200">
                <a:latin typeface="Times New Roman" pitchFamily="18" charset="0"/>
              </a:rPr>
              <a:pPr algn="r" defTabSz="928688" eaLnBrk="0" hangingPunct="0"/>
              <a:t>37</a:t>
            </a:fld>
            <a:endParaRPr lang="en-US" sz="1200">
              <a:latin typeface="Times New Roman" pitchFamily="18" charset="0"/>
            </a:endParaRPr>
          </a:p>
        </p:txBody>
      </p:sp>
      <p:sp>
        <p:nvSpPr>
          <p:cNvPr id="90114" name="Rectangle 2"/>
          <p:cNvSpPr>
            <a:spLocks noGrp="1" noRot="1" noChangeAspect="1" noChangeArrowheads="1" noTextEdit="1"/>
          </p:cNvSpPr>
          <p:nvPr>
            <p:ph type="sldImg"/>
          </p:nvPr>
        </p:nvSpPr>
        <p:spPr>
          <a:xfrm>
            <a:off x="1177925" y="696913"/>
            <a:ext cx="4641850" cy="3481387"/>
          </a:xfrm>
          <a:ln/>
        </p:spPr>
      </p:sp>
      <p:sp>
        <p:nvSpPr>
          <p:cNvPr id="90115"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Direct business expenses are 100% deductible where indirect expenses (e.g., utilities) are allocated based on the business square footage.  </a:t>
            </a:r>
          </a:p>
        </p:txBody>
      </p:sp>
    </p:spTree>
    <p:extLst>
      <p:ext uri="{BB962C8B-B14F-4D97-AF65-F5344CB8AC3E}">
        <p14:creationId xmlns:p14="http://schemas.microsoft.com/office/powerpoint/2010/main" val="15871996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BA9AEC35-C631-4E61-86AE-BC66003ABD40}" type="slidenum">
              <a:rPr lang="en-US" sz="1200">
                <a:latin typeface="Times New Roman" pitchFamily="18" charset="0"/>
              </a:rPr>
              <a:pPr algn="r" defTabSz="928688" eaLnBrk="0" hangingPunct="0"/>
              <a:t>38</a:t>
            </a:fld>
            <a:endParaRPr lang="en-US" sz="1200">
              <a:latin typeface="Times New Roman" pitchFamily="18" charset="0"/>
            </a:endParaRPr>
          </a:p>
        </p:txBody>
      </p:sp>
      <p:sp>
        <p:nvSpPr>
          <p:cNvPr id="92162" name="Rectangle 2"/>
          <p:cNvSpPr>
            <a:spLocks noGrp="1" noRot="1" noChangeAspect="1" noChangeArrowheads="1" noTextEdit="1"/>
          </p:cNvSpPr>
          <p:nvPr>
            <p:ph type="sldImg"/>
          </p:nvPr>
        </p:nvSpPr>
        <p:spPr>
          <a:xfrm>
            <a:off x="1177925" y="696913"/>
            <a:ext cx="4641850" cy="3481387"/>
          </a:xfrm>
          <a:ln/>
        </p:spPr>
      </p:sp>
      <p:sp>
        <p:nvSpPr>
          <p:cNvPr id="92163"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The home office deduction cannot create a loss.  Expenses such as mortgage interest and real estate taxes are deducted first to determine if any income is left for other business home costs.  </a:t>
            </a:r>
          </a:p>
        </p:txBody>
      </p:sp>
    </p:spTree>
    <p:extLst>
      <p:ext uri="{BB962C8B-B14F-4D97-AF65-F5344CB8AC3E}">
        <p14:creationId xmlns:p14="http://schemas.microsoft.com/office/powerpoint/2010/main" val="1935824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6093508-923D-4B33-82B8-EA5EB9C6EB0B}" type="slidenum">
              <a:rPr lang="en-US" sz="1200">
                <a:latin typeface="Times New Roman" pitchFamily="18" charset="0"/>
              </a:rPr>
              <a:pPr algn="r" defTabSz="928688" eaLnBrk="0" hangingPunct="0"/>
              <a:t>39</a:t>
            </a:fld>
            <a:endParaRPr lang="en-US" sz="1200">
              <a:latin typeface="Times New Roman" pitchFamily="18" charset="0"/>
            </a:endParaRPr>
          </a:p>
        </p:txBody>
      </p:sp>
      <p:sp>
        <p:nvSpPr>
          <p:cNvPr id="94210" name="Rectangle 2"/>
          <p:cNvSpPr>
            <a:spLocks noGrp="1" noRot="1" noChangeAspect="1" noChangeArrowheads="1" noTextEdit="1"/>
          </p:cNvSpPr>
          <p:nvPr>
            <p:ph type="sldImg"/>
          </p:nvPr>
        </p:nvSpPr>
        <p:spPr>
          <a:xfrm>
            <a:off x="1177925" y="696913"/>
            <a:ext cx="4641850" cy="3481387"/>
          </a:xfrm>
          <a:ln/>
        </p:spPr>
      </p:sp>
      <p:sp>
        <p:nvSpPr>
          <p:cNvPr id="94211"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Partially worthless or completely worthless bad debts can be deducted as ordinary expense deductions.  Business losses (casualty or bad debts) are not limited by the 10% AGI floor like personal casualty losses.  </a:t>
            </a:r>
          </a:p>
        </p:txBody>
      </p:sp>
    </p:spTree>
    <p:extLst>
      <p:ext uri="{BB962C8B-B14F-4D97-AF65-F5344CB8AC3E}">
        <p14:creationId xmlns:p14="http://schemas.microsoft.com/office/powerpoint/2010/main" val="1801981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02BC5662-8E42-4D70-9DA6-20E6FDB77AB4}" type="slidenum">
              <a:rPr lang="en-US" sz="1200">
                <a:latin typeface="Times New Roman" pitchFamily="18" charset="0"/>
              </a:rPr>
              <a:pPr algn="r" defTabSz="928688" eaLnBrk="0" hangingPunct="0"/>
              <a:t>4</a:t>
            </a:fld>
            <a:endParaRPr lang="en-US" sz="1200">
              <a:latin typeface="Times New Roman" pitchFamily="18" charset="0"/>
            </a:endParaRPr>
          </a:p>
        </p:txBody>
      </p:sp>
      <p:sp>
        <p:nvSpPr>
          <p:cNvPr id="22530" name="Rectangle 2"/>
          <p:cNvSpPr>
            <a:spLocks noGrp="1" noRot="1" noChangeAspect="1" noChangeArrowheads="1" noTextEdit="1"/>
          </p:cNvSpPr>
          <p:nvPr>
            <p:ph type="sldImg"/>
          </p:nvPr>
        </p:nvSpPr>
        <p:spPr>
          <a:xfrm>
            <a:off x="1177925" y="696913"/>
            <a:ext cx="4641850" cy="3481387"/>
          </a:xfrm>
          <a:ln/>
        </p:spPr>
      </p:sp>
      <p:sp>
        <p:nvSpPr>
          <p:cNvPr id="22531"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Typically, the cash method of accounting is used for most Schedule C businesses.  However, if inventory is a material item, the inventory and cost of goods sold must be accounted for with the accrual method of accounting.</a:t>
            </a:r>
          </a:p>
        </p:txBody>
      </p:sp>
    </p:spTree>
    <p:extLst>
      <p:ext uri="{BB962C8B-B14F-4D97-AF65-F5344CB8AC3E}">
        <p14:creationId xmlns:p14="http://schemas.microsoft.com/office/powerpoint/2010/main" val="18246592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57849E70-1865-464F-AACA-3003ABAAC8CB}" type="slidenum">
              <a:rPr lang="en-US" sz="1200">
                <a:latin typeface="Times New Roman" pitchFamily="18" charset="0"/>
              </a:rPr>
              <a:pPr algn="r" defTabSz="928688" eaLnBrk="0" hangingPunct="0"/>
              <a:t>40</a:t>
            </a:fld>
            <a:endParaRPr lang="en-US" sz="1200">
              <a:latin typeface="Times New Roman" pitchFamily="18" charset="0"/>
            </a:endParaRPr>
          </a:p>
        </p:txBody>
      </p:sp>
      <p:sp>
        <p:nvSpPr>
          <p:cNvPr id="96258" name="Rectangle 2"/>
          <p:cNvSpPr>
            <a:spLocks noGrp="1" noRot="1" noChangeAspect="1" noChangeArrowheads="1" noTextEdit="1"/>
          </p:cNvSpPr>
          <p:nvPr>
            <p:ph type="sldImg"/>
          </p:nvPr>
        </p:nvSpPr>
        <p:spPr>
          <a:xfrm>
            <a:off x="1177925" y="696913"/>
            <a:ext cx="4641850" cy="3481387"/>
          </a:xfrm>
          <a:ln/>
        </p:spPr>
      </p:sp>
      <p:sp>
        <p:nvSpPr>
          <p:cNvPr id="9625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18667394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F16C9134-6295-4992-BEF9-5AFC5AF156DE}" type="slidenum">
              <a:rPr lang="en-US" sz="1200">
                <a:latin typeface="Times New Roman" pitchFamily="18" charset="0"/>
              </a:rPr>
              <a:pPr algn="r" defTabSz="928688" eaLnBrk="0" hangingPunct="0"/>
              <a:t>41</a:t>
            </a:fld>
            <a:endParaRPr lang="en-US" sz="1200">
              <a:latin typeface="Times New Roman" pitchFamily="18" charset="0"/>
            </a:endParaRPr>
          </a:p>
        </p:txBody>
      </p:sp>
      <p:sp>
        <p:nvSpPr>
          <p:cNvPr id="98306" name="Rectangle 2"/>
          <p:cNvSpPr>
            <a:spLocks noGrp="1" noRot="1" noChangeAspect="1" noChangeArrowheads="1" noTextEdit="1"/>
          </p:cNvSpPr>
          <p:nvPr>
            <p:ph type="sldImg"/>
          </p:nvPr>
        </p:nvSpPr>
        <p:spPr>
          <a:xfrm>
            <a:off x="1177925" y="696913"/>
            <a:ext cx="4641850" cy="3481387"/>
          </a:xfrm>
          <a:ln/>
        </p:spPr>
      </p:sp>
      <p:sp>
        <p:nvSpPr>
          <p:cNvPr id="98307"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882064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43EF0ACF-E4B2-4784-99AF-F36B0A99F37C}" type="slidenum">
              <a:rPr lang="en-US" sz="1200">
                <a:latin typeface="Times New Roman" pitchFamily="18" charset="0"/>
              </a:rPr>
              <a:pPr algn="r" defTabSz="928688" eaLnBrk="0" hangingPunct="0"/>
              <a:t>42</a:t>
            </a:fld>
            <a:endParaRPr lang="en-US" sz="1200">
              <a:latin typeface="Times New Roman" pitchFamily="18" charset="0"/>
            </a:endParaRPr>
          </a:p>
        </p:txBody>
      </p:sp>
      <p:sp>
        <p:nvSpPr>
          <p:cNvPr id="100354" name="Rectangle 2"/>
          <p:cNvSpPr>
            <a:spLocks noGrp="1" noRot="1" noChangeAspect="1" noChangeArrowheads="1" noTextEdit="1"/>
          </p:cNvSpPr>
          <p:nvPr>
            <p:ph type="sldImg"/>
          </p:nvPr>
        </p:nvSpPr>
        <p:spPr>
          <a:xfrm>
            <a:off x="1177925" y="696913"/>
            <a:ext cx="4641850" cy="3481387"/>
          </a:xfrm>
          <a:ln/>
        </p:spPr>
      </p:sp>
      <p:sp>
        <p:nvSpPr>
          <p:cNvPr id="100355"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If an activity is considered a hobby by the IRS, income is included but the expenses are not allowed.</a:t>
            </a:r>
          </a:p>
        </p:txBody>
      </p:sp>
    </p:spTree>
    <p:extLst>
      <p:ext uri="{BB962C8B-B14F-4D97-AF65-F5344CB8AC3E}">
        <p14:creationId xmlns:p14="http://schemas.microsoft.com/office/powerpoint/2010/main" val="31172336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F8C334F2-7C9B-4BFB-89C3-93C379175E74}" type="slidenum">
              <a:rPr lang="en-US" sz="1200">
                <a:latin typeface="Times New Roman" pitchFamily="18" charset="0"/>
              </a:rPr>
              <a:pPr algn="r" defTabSz="928688" eaLnBrk="0" hangingPunct="0"/>
              <a:t>43</a:t>
            </a:fld>
            <a:endParaRPr lang="en-US" sz="1200">
              <a:latin typeface="Times New Roman" pitchFamily="18" charset="0"/>
            </a:endParaRPr>
          </a:p>
        </p:txBody>
      </p:sp>
      <p:sp>
        <p:nvSpPr>
          <p:cNvPr id="102402" name="Rectangle 2"/>
          <p:cNvSpPr>
            <a:spLocks noGrp="1" noRot="1" noChangeAspect="1" noChangeArrowheads="1" noTextEdit="1"/>
          </p:cNvSpPr>
          <p:nvPr>
            <p:ph type="sldImg"/>
          </p:nvPr>
        </p:nvSpPr>
        <p:spPr>
          <a:xfrm>
            <a:off x="1177925" y="696913"/>
            <a:ext cx="4641850" cy="3481387"/>
          </a:xfrm>
          <a:ln/>
        </p:spPr>
      </p:sp>
      <p:sp>
        <p:nvSpPr>
          <p:cNvPr id="102403"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To be deductible, education expenses cannot qualify a taxpayer for a new business or profession.  The education expenses can only maintain or improve the skills of the taxpayer in his or her current profession.  </a:t>
            </a:r>
          </a:p>
        </p:txBody>
      </p:sp>
    </p:spTree>
    <p:extLst>
      <p:ext uri="{BB962C8B-B14F-4D97-AF65-F5344CB8AC3E}">
        <p14:creationId xmlns:p14="http://schemas.microsoft.com/office/powerpoint/2010/main" val="13423224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510FAC68-A50B-4094-84A7-92D3246E3C77}" type="slidenum">
              <a:rPr lang="en-US" sz="1200">
                <a:latin typeface="Times New Roman" pitchFamily="18" charset="0"/>
              </a:rPr>
              <a:pPr algn="r" defTabSz="928688" eaLnBrk="0" hangingPunct="0"/>
              <a:t>44</a:t>
            </a:fld>
            <a:endParaRPr lang="en-US" sz="1200">
              <a:latin typeface="Times New Roman" pitchFamily="18" charset="0"/>
            </a:endParaRPr>
          </a:p>
        </p:txBody>
      </p:sp>
      <p:sp>
        <p:nvSpPr>
          <p:cNvPr id="104450" name="Rectangle 2"/>
          <p:cNvSpPr>
            <a:spLocks noGrp="1" noRot="1" noChangeAspect="1" noChangeArrowheads="1" noTextEdit="1"/>
          </p:cNvSpPr>
          <p:nvPr>
            <p:ph type="sldImg"/>
          </p:nvPr>
        </p:nvSpPr>
        <p:spPr>
          <a:xfrm>
            <a:off x="1177925" y="696913"/>
            <a:ext cx="4641850" cy="3481387"/>
          </a:xfrm>
          <a:ln/>
        </p:spPr>
      </p:sp>
      <p:sp>
        <p:nvSpPr>
          <p:cNvPr id="104451"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8096138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C07D4ACF-26B3-4CB5-9319-DF8613B1B86A}" type="slidenum">
              <a:rPr lang="en-US" sz="1200">
                <a:latin typeface="Times New Roman" pitchFamily="18" charset="0"/>
              </a:rPr>
              <a:pPr algn="r" defTabSz="928688" eaLnBrk="0" hangingPunct="0"/>
              <a:t>45</a:t>
            </a:fld>
            <a:endParaRPr lang="en-US" sz="1200">
              <a:latin typeface="Times New Roman" pitchFamily="18" charset="0"/>
            </a:endParaRPr>
          </a:p>
        </p:txBody>
      </p:sp>
      <p:sp>
        <p:nvSpPr>
          <p:cNvPr id="106498" name="Rectangle 2"/>
          <p:cNvSpPr>
            <a:spLocks noGrp="1" noRot="1" noChangeAspect="1" noChangeArrowheads="1" noTextEdit="1"/>
          </p:cNvSpPr>
          <p:nvPr>
            <p:ph type="sldImg"/>
          </p:nvPr>
        </p:nvSpPr>
        <p:spPr>
          <a:xfrm>
            <a:off x="1177925" y="696913"/>
            <a:ext cx="4641850" cy="3481387"/>
          </a:xfrm>
          <a:ln/>
        </p:spPr>
      </p:sp>
      <p:sp>
        <p:nvSpPr>
          <p:cNvPr id="10649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36051485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3E688720-1B3D-4CA8-A0F7-EC34632EE956}" type="slidenum">
              <a:rPr lang="en-US" sz="1200">
                <a:latin typeface="Times New Roman" pitchFamily="18" charset="0"/>
              </a:rPr>
              <a:pPr algn="r" defTabSz="928688" eaLnBrk="0" hangingPunct="0"/>
              <a:t>46</a:t>
            </a:fld>
            <a:endParaRPr lang="en-US" sz="1200">
              <a:latin typeface="Times New Roman" pitchFamily="18" charset="0"/>
            </a:endParaRPr>
          </a:p>
        </p:txBody>
      </p:sp>
      <p:sp>
        <p:nvSpPr>
          <p:cNvPr id="108546" name="Rectangle 2"/>
          <p:cNvSpPr>
            <a:spLocks noGrp="1" noRot="1" noChangeAspect="1" noChangeArrowheads="1" noTextEdit="1"/>
          </p:cNvSpPr>
          <p:nvPr>
            <p:ph type="sldImg"/>
          </p:nvPr>
        </p:nvSpPr>
        <p:spPr>
          <a:xfrm>
            <a:off x="1177925" y="696913"/>
            <a:ext cx="4641850" cy="3481387"/>
          </a:xfrm>
          <a:ln/>
        </p:spPr>
      </p:sp>
      <p:sp>
        <p:nvSpPr>
          <p:cNvPr id="108547" name="Rectangle 3"/>
          <p:cNvSpPr>
            <a:spLocks noGrp="1" noChangeArrowheads="1"/>
          </p:cNvSpPr>
          <p:nvPr>
            <p:ph type="body" idx="1"/>
          </p:nvPr>
        </p:nvSpPr>
        <p:spPr>
          <a:xfrm>
            <a:off x="933450" y="4410075"/>
            <a:ext cx="5130800" cy="4176713"/>
          </a:xfrm>
          <a:noFill/>
          <a:ln/>
        </p:spPr>
        <p:txBody>
          <a:bodyPr lIns="92940" tIns="46470" rIns="92940" bIns="46470"/>
          <a:lstStyle/>
          <a:p>
            <a:r>
              <a:rPr lang="en-US" dirty="0"/>
              <a:t>A self-employed taxpayer must pay social security and Medicare on his or her self-employment income.  Social security is paid on the first $128,400 of income where Medicare is not limited.  </a:t>
            </a:r>
          </a:p>
        </p:txBody>
      </p:sp>
    </p:spTree>
    <p:extLst>
      <p:ext uri="{BB962C8B-B14F-4D97-AF65-F5344CB8AC3E}">
        <p14:creationId xmlns:p14="http://schemas.microsoft.com/office/powerpoint/2010/main" val="31130949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40001737-BFEC-4EC2-A829-87AC91FA2287}" type="slidenum">
              <a:rPr lang="en-US" sz="1200">
                <a:latin typeface="Times New Roman" pitchFamily="18" charset="0"/>
              </a:rPr>
              <a:pPr algn="r" defTabSz="928688" eaLnBrk="0" hangingPunct="0"/>
              <a:t>47</a:t>
            </a:fld>
            <a:endParaRPr lang="en-US" sz="1200">
              <a:latin typeface="Times New Roman" pitchFamily="18" charset="0"/>
            </a:endParaRPr>
          </a:p>
        </p:txBody>
      </p:sp>
      <p:sp>
        <p:nvSpPr>
          <p:cNvPr id="110594" name="Rectangle 2"/>
          <p:cNvSpPr>
            <a:spLocks noGrp="1" noRot="1" noChangeAspect="1" noChangeArrowheads="1" noTextEdit="1"/>
          </p:cNvSpPr>
          <p:nvPr>
            <p:ph type="sldImg"/>
          </p:nvPr>
        </p:nvSpPr>
        <p:spPr>
          <a:xfrm>
            <a:off x="1177925" y="696913"/>
            <a:ext cx="4641850" cy="3481387"/>
          </a:xfrm>
          <a:ln/>
        </p:spPr>
      </p:sp>
      <p:sp>
        <p:nvSpPr>
          <p:cNvPr id="110595"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dirty="0"/>
          </a:p>
        </p:txBody>
      </p:sp>
    </p:spTree>
    <p:extLst>
      <p:ext uri="{BB962C8B-B14F-4D97-AF65-F5344CB8AC3E}">
        <p14:creationId xmlns:p14="http://schemas.microsoft.com/office/powerpoint/2010/main" val="2742773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3E6D0DBA-C325-4416-AF7E-A5E47D5D1146}" type="slidenum">
              <a:rPr lang="en-US" sz="1200">
                <a:latin typeface="Times New Roman" pitchFamily="18" charset="0"/>
              </a:rPr>
              <a:pPr algn="r" defTabSz="928688" eaLnBrk="0" hangingPunct="0"/>
              <a:t>5</a:t>
            </a:fld>
            <a:endParaRPr lang="en-US" sz="1200">
              <a:latin typeface="Times New Roman" pitchFamily="18" charset="0"/>
            </a:endParaRPr>
          </a:p>
        </p:txBody>
      </p:sp>
      <p:sp>
        <p:nvSpPr>
          <p:cNvPr id="24578" name="Rectangle 2"/>
          <p:cNvSpPr>
            <a:spLocks noGrp="1" noRot="1" noChangeAspect="1" noChangeArrowheads="1" noTextEdit="1"/>
          </p:cNvSpPr>
          <p:nvPr>
            <p:ph type="sldImg"/>
          </p:nvPr>
        </p:nvSpPr>
        <p:spPr>
          <a:xfrm>
            <a:off x="1177925" y="696913"/>
            <a:ext cx="4641850" cy="3481387"/>
          </a:xfrm>
          <a:ln/>
        </p:spPr>
      </p:sp>
      <p:sp>
        <p:nvSpPr>
          <p:cNvPr id="24579"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2390310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71C2C068-B0BD-44B2-84B5-1D7BC3D8D3AD}" type="slidenum">
              <a:rPr lang="en-US" sz="1200">
                <a:latin typeface="Times New Roman" pitchFamily="18" charset="0"/>
              </a:rPr>
              <a:pPr algn="r" defTabSz="928688" eaLnBrk="0" hangingPunct="0"/>
              <a:t>6</a:t>
            </a:fld>
            <a:endParaRPr lang="en-US" sz="1200">
              <a:latin typeface="Times New Roman" pitchFamily="18" charset="0"/>
            </a:endParaRPr>
          </a:p>
        </p:txBody>
      </p:sp>
      <p:sp>
        <p:nvSpPr>
          <p:cNvPr id="26626" name="Rectangle 2"/>
          <p:cNvSpPr>
            <a:spLocks noGrp="1" noRot="1" noChangeAspect="1" noChangeArrowheads="1" noTextEdit="1"/>
          </p:cNvSpPr>
          <p:nvPr>
            <p:ph type="sldImg"/>
          </p:nvPr>
        </p:nvSpPr>
        <p:spPr>
          <a:xfrm>
            <a:off x="1177925" y="696913"/>
            <a:ext cx="4641850" cy="3481387"/>
          </a:xfrm>
          <a:ln/>
        </p:spPr>
      </p:sp>
      <p:sp>
        <p:nvSpPr>
          <p:cNvPr id="26627"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4021031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80578C7A-9C28-4E6F-BB2F-9736DE89C0E6}" type="slidenum">
              <a:rPr lang="en-US" sz="1200">
                <a:latin typeface="Times New Roman" pitchFamily="18" charset="0"/>
              </a:rPr>
              <a:pPr algn="r" defTabSz="928688" eaLnBrk="0" hangingPunct="0"/>
              <a:t>7</a:t>
            </a:fld>
            <a:endParaRPr lang="en-US" sz="1200">
              <a:latin typeface="Times New Roman" pitchFamily="18" charset="0"/>
            </a:endParaRPr>
          </a:p>
        </p:txBody>
      </p:sp>
      <p:sp>
        <p:nvSpPr>
          <p:cNvPr id="28674" name="Rectangle 2"/>
          <p:cNvSpPr>
            <a:spLocks noGrp="1" noRot="1" noChangeAspect="1" noChangeArrowheads="1" noTextEdit="1"/>
          </p:cNvSpPr>
          <p:nvPr>
            <p:ph type="sldImg"/>
          </p:nvPr>
        </p:nvSpPr>
        <p:spPr>
          <a:xfrm>
            <a:off x="1177925" y="696913"/>
            <a:ext cx="4641850" cy="3481387"/>
          </a:xfrm>
          <a:ln/>
        </p:spPr>
      </p:sp>
      <p:sp>
        <p:nvSpPr>
          <p:cNvPr id="28675"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Ordinary, necessary, and reasonable expenses are deductible on Schedule C.</a:t>
            </a:r>
          </a:p>
        </p:txBody>
      </p:sp>
    </p:spTree>
    <p:extLst>
      <p:ext uri="{BB962C8B-B14F-4D97-AF65-F5344CB8AC3E}">
        <p14:creationId xmlns:p14="http://schemas.microsoft.com/office/powerpoint/2010/main" val="2652514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E7FF1A2C-596E-45B0-9A97-C6D9A8D42CD7}" type="slidenum">
              <a:rPr lang="en-US" sz="1200">
                <a:latin typeface="Times New Roman" pitchFamily="18" charset="0"/>
              </a:rPr>
              <a:pPr algn="r" defTabSz="928688" eaLnBrk="0" hangingPunct="0"/>
              <a:t>8</a:t>
            </a:fld>
            <a:endParaRPr lang="en-US" sz="1200">
              <a:latin typeface="Times New Roman" pitchFamily="18" charset="0"/>
            </a:endParaRPr>
          </a:p>
        </p:txBody>
      </p:sp>
      <p:sp>
        <p:nvSpPr>
          <p:cNvPr id="30722" name="Rectangle 2"/>
          <p:cNvSpPr>
            <a:spLocks noGrp="1" noRot="1" noChangeAspect="1" noChangeArrowheads="1" noTextEdit="1"/>
          </p:cNvSpPr>
          <p:nvPr>
            <p:ph type="sldImg"/>
          </p:nvPr>
        </p:nvSpPr>
        <p:spPr>
          <a:xfrm>
            <a:off x="1177925" y="696913"/>
            <a:ext cx="4641850" cy="3481387"/>
          </a:xfrm>
          <a:ln/>
        </p:spPr>
      </p:sp>
      <p:sp>
        <p:nvSpPr>
          <p:cNvPr id="30723" name="Rectangle 3"/>
          <p:cNvSpPr>
            <a:spLocks noGrp="1" noChangeArrowheads="1"/>
          </p:cNvSpPr>
          <p:nvPr>
            <p:ph type="body" idx="1"/>
          </p:nvPr>
        </p:nvSpPr>
        <p:spPr>
          <a:xfrm>
            <a:off x="933450" y="4410075"/>
            <a:ext cx="5130800" cy="4176713"/>
          </a:xfrm>
          <a:noFill/>
          <a:ln/>
        </p:spPr>
        <p:txBody>
          <a:bodyPr lIns="92940" tIns="46470" rIns="92940" bIns="46470"/>
          <a:lstStyle/>
          <a:p>
            <a:r>
              <a:rPr lang="en-US"/>
              <a:t>If a payment is against the public good, the payment is not deductible.  Payments such as fines and bribes are not deductible even if the expense is ordinary, necessary, and reasonable in the taxpayer’s business. </a:t>
            </a:r>
          </a:p>
        </p:txBody>
      </p:sp>
    </p:spTree>
    <p:extLst>
      <p:ext uri="{BB962C8B-B14F-4D97-AF65-F5344CB8AC3E}">
        <p14:creationId xmlns:p14="http://schemas.microsoft.com/office/powerpoint/2010/main" val="3197929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965575" y="8820150"/>
            <a:ext cx="3032125" cy="463550"/>
          </a:xfrm>
          <a:prstGeom prst="rect">
            <a:avLst/>
          </a:prstGeom>
          <a:noFill/>
          <a:ln w="9525">
            <a:noFill/>
            <a:miter lim="800000"/>
            <a:headEnd/>
            <a:tailEnd/>
          </a:ln>
        </p:spPr>
        <p:txBody>
          <a:bodyPr lIns="92940" tIns="46470" rIns="92940" bIns="46470" anchor="b"/>
          <a:lstStyle/>
          <a:p>
            <a:pPr algn="r" defTabSz="928688" eaLnBrk="0" hangingPunct="0"/>
            <a:fld id="{1857AE1C-A00D-4601-AC7A-A6297691A555}" type="slidenum">
              <a:rPr lang="en-US" sz="1200">
                <a:latin typeface="Times New Roman" pitchFamily="18" charset="0"/>
              </a:rPr>
              <a:pPr algn="r" defTabSz="928688" eaLnBrk="0" hangingPunct="0"/>
              <a:t>9</a:t>
            </a:fld>
            <a:endParaRPr lang="en-US" sz="1200">
              <a:latin typeface="Times New Roman" pitchFamily="18" charset="0"/>
            </a:endParaRPr>
          </a:p>
        </p:txBody>
      </p:sp>
      <p:sp>
        <p:nvSpPr>
          <p:cNvPr id="32770" name="Rectangle 2"/>
          <p:cNvSpPr>
            <a:spLocks noGrp="1" noRot="1" noChangeAspect="1" noChangeArrowheads="1" noTextEdit="1"/>
          </p:cNvSpPr>
          <p:nvPr>
            <p:ph type="sldImg"/>
          </p:nvPr>
        </p:nvSpPr>
        <p:spPr>
          <a:xfrm>
            <a:off x="1177925" y="696913"/>
            <a:ext cx="4641850" cy="3481387"/>
          </a:xfrm>
          <a:ln/>
        </p:spPr>
      </p:sp>
      <p:sp>
        <p:nvSpPr>
          <p:cNvPr id="32771" name="Rectangle 3"/>
          <p:cNvSpPr>
            <a:spLocks noGrp="1" noChangeArrowheads="1"/>
          </p:cNvSpPr>
          <p:nvPr>
            <p:ph type="body" idx="1"/>
          </p:nvPr>
        </p:nvSpPr>
        <p:spPr>
          <a:xfrm>
            <a:off x="933450" y="4410075"/>
            <a:ext cx="5130800" cy="4176713"/>
          </a:xfrm>
          <a:noFill/>
          <a:ln/>
        </p:spPr>
        <p:txBody>
          <a:bodyPr lIns="92940" tIns="46470" rIns="92940" bIns="46470"/>
          <a:lstStyle/>
          <a:p>
            <a:endParaRPr lang="en-US"/>
          </a:p>
        </p:txBody>
      </p:sp>
    </p:spTree>
    <p:extLst>
      <p:ext uri="{BB962C8B-B14F-4D97-AF65-F5344CB8AC3E}">
        <p14:creationId xmlns:p14="http://schemas.microsoft.com/office/powerpoint/2010/main" val="391657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FBDA102-3673-47A1-98FC-DEE8182BD8F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064EFE-C137-4D09-90F7-25BD9176667C}" type="slidenum">
              <a:rPr lang="en-US" smtClean="0"/>
              <a:t>‹#›</a:t>
            </a:fld>
            <a:endParaRPr lang="en-US"/>
          </a:p>
        </p:txBody>
      </p:sp>
      <p:sp>
        <p:nvSpPr>
          <p:cNvPr id="7" name="Text Box 6"/>
          <p:cNvSpPr txBox="1">
            <a:spLocks noChangeArrowheads="1"/>
          </p:cNvSpPr>
          <p:nvPr userDrawn="1"/>
        </p:nvSpPr>
        <p:spPr bwMode="auto">
          <a:xfrm>
            <a:off x="2133600" y="6519446"/>
            <a:ext cx="7315200" cy="338554"/>
          </a:xfrm>
          <a:prstGeom prst="rect">
            <a:avLst/>
          </a:prstGeom>
          <a:noFill/>
          <a:ln w="9525">
            <a:noFill/>
            <a:miter lim="800000"/>
            <a:headEnd/>
            <a:tailEnd/>
          </a:ln>
          <a:effectLst/>
        </p:spPr>
        <p:txBody>
          <a:bodyPr wrap="square">
            <a:spAutoFit/>
          </a:bodyPr>
          <a:lstStyle/>
          <a:p>
            <a:pPr eaLnBrk="0" hangingPunct="0"/>
            <a:r>
              <a:rPr lang="en-US" sz="800" b="1" i="1" dirty="0">
                <a:solidFill>
                  <a:schemeClr val="bg1"/>
                </a:solidFill>
                <a:latin typeface="Times New Roman" pitchFamily="18" charset="0"/>
              </a:rPr>
              <a:t>Copyright © 2015</a:t>
            </a:r>
            <a:r>
              <a:rPr lang="en-US" sz="800" b="1" i="1" baseline="0" dirty="0">
                <a:solidFill>
                  <a:schemeClr val="bg1"/>
                </a:solidFill>
                <a:latin typeface="Times New Roman" pitchFamily="18" charset="0"/>
              </a:rPr>
              <a:t> </a:t>
            </a:r>
            <a:r>
              <a:rPr lang="en-US" sz="800" b="1" i="1" dirty="0">
                <a:solidFill>
                  <a:schemeClr val="bg1"/>
                </a:solidFill>
                <a:latin typeface="Times New Roman" pitchFamily="18" charset="0"/>
              </a:rPr>
              <a:t>by the McGraw-Hill Education.  This is proprietary</a:t>
            </a:r>
            <a:r>
              <a:rPr lang="en-US" sz="800" b="1" i="1" baseline="0" dirty="0">
                <a:solidFill>
                  <a:schemeClr val="bg1"/>
                </a:solidFill>
                <a:latin typeface="Times New Roman" pitchFamily="18" charset="0"/>
              </a:rPr>
              <a:t> material solely for authorized instructor use.  Not authorized for sale or distribution in any manner.  This document may not be copied, scanned, duplicated, forwarded, distributed, or posted on a website in whole or part.</a:t>
            </a:r>
            <a:endParaRPr lang="en-US" sz="800" i="1" dirty="0">
              <a:solidFill>
                <a:schemeClr val="bg1"/>
              </a:solidFill>
              <a:latin typeface="Times" pitchFamily="34" charset="0"/>
            </a:endParaRPr>
          </a:p>
        </p:txBody>
      </p:sp>
    </p:spTree>
    <p:extLst>
      <p:ext uri="{BB962C8B-B14F-4D97-AF65-F5344CB8AC3E}">
        <p14:creationId xmlns:p14="http://schemas.microsoft.com/office/powerpoint/2010/main" val="613247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BDA102-3673-47A1-98FC-DEE8182BD8F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3D368015-4717-44E7-9A84-C786CB50E187}" type="slidenum">
              <a:rPr lang="en-US" smtClean="0"/>
              <a:pPr>
                <a:defRPr/>
              </a:pPr>
              <a:t>‹#›</a:t>
            </a:fld>
            <a:endParaRPr lang="en-US"/>
          </a:p>
        </p:txBody>
      </p:sp>
    </p:spTree>
    <p:extLst>
      <p:ext uri="{BB962C8B-B14F-4D97-AF65-F5344CB8AC3E}">
        <p14:creationId xmlns:p14="http://schemas.microsoft.com/office/powerpoint/2010/main" val="3398641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BDA102-3673-47A1-98FC-DEE8182BD8F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2B933A2E-23AF-49A5-A3DC-0E4175896930}" type="slidenum">
              <a:rPr lang="en-US" smtClean="0"/>
              <a:pPr>
                <a:defRPr/>
              </a:pPr>
              <a:t>‹#›</a:t>
            </a:fld>
            <a:endParaRPr lang="en-US"/>
          </a:p>
        </p:txBody>
      </p:sp>
    </p:spTree>
    <p:extLst>
      <p:ext uri="{BB962C8B-B14F-4D97-AF65-F5344CB8AC3E}">
        <p14:creationId xmlns:p14="http://schemas.microsoft.com/office/powerpoint/2010/main" val="1797448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BDA102-3673-47A1-98FC-DEE8182BD8F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687253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BDA102-3673-47A1-98FC-DEE8182BD8F2}"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E42031D6-7D05-4308-9FDD-517BD5852CB5}" type="slidenum">
              <a:rPr lang="en-US" smtClean="0"/>
              <a:pPr>
                <a:defRPr/>
              </a:pPr>
              <a:t>‹#›</a:t>
            </a:fld>
            <a:endParaRPr lang="en-US"/>
          </a:p>
        </p:txBody>
      </p:sp>
    </p:spTree>
    <p:extLst>
      <p:ext uri="{BB962C8B-B14F-4D97-AF65-F5344CB8AC3E}">
        <p14:creationId xmlns:p14="http://schemas.microsoft.com/office/powerpoint/2010/main" val="3551430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FBDA102-3673-47A1-98FC-DEE8182BD8F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CB825A5E-6615-482C-9644-783C1B84824C}" type="slidenum">
              <a:rPr lang="en-US" smtClean="0"/>
              <a:pPr>
                <a:defRPr/>
              </a:pPr>
              <a:t>‹#›</a:t>
            </a:fld>
            <a:endParaRPr lang="en-US"/>
          </a:p>
        </p:txBody>
      </p:sp>
    </p:spTree>
    <p:extLst>
      <p:ext uri="{BB962C8B-B14F-4D97-AF65-F5344CB8AC3E}">
        <p14:creationId xmlns:p14="http://schemas.microsoft.com/office/powerpoint/2010/main" val="97780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FBDA102-3673-47A1-98FC-DEE8182BD8F2}"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r>
              <a:rPr lang="en-US"/>
              <a:t>14-</a:t>
            </a:r>
            <a:fld id="{0AA1A007-C804-4105-BB4B-EB3B1D9E1B90}" type="slidenum">
              <a:rPr lang="en-US" smtClean="0"/>
              <a:pPr>
                <a:defRPr/>
              </a:pPr>
              <a:t>‹#›</a:t>
            </a:fld>
            <a:endParaRPr lang="en-US"/>
          </a:p>
        </p:txBody>
      </p:sp>
    </p:spTree>
    <p:extLst>
      <p:ext uri="{BB962C8B-B14F-4D97-AF65-F5344CB8AC3E}">
        <p14:creationId xmlns:p14="http://schemas.microsoft.com/office/powerpoint/2010/main" val="3740675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FBDA102-3673-47A1-98FC-DEE8182BD8F2}"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r>
              <a:rPr lang="en-US"/>
              <a:t>14-</a:t>
            </a:r>
            <a:fld id="{EEEA72D9-E80F-4CDD-8543-FD1CC52DCC82}" type="slidenum">
              <a:rPr lang="en-US" smtClean="0"/>
              <a:pPr>
                <a:defRPr/>
              </a:pPr>
              <a:t>‹#›</a:t>
            </a:fld>
            <a:endParaRPr lang="en-US"/>
          </a:p>
        </p:txBody>
      </p:sp>
    </p:spTree>
    <p:extLst>
      <p:ext uri="{BB962C8B-B14F-4D97-AF65-F5344CB8AC3E}">
        <p14:creationId xmlns:p14="http://schemas.microsoft.com/office/powerpoint/2010/main" val="410061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BDA102-3673-47A1-98FC-DEE8182BD8F2}"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US"/>
              <a:t>14-</a:t>
            </a:r>
            <a:fld id="{3C34AC68-44B4-4267-8B88-C3C74D517CEC}" type="slidenum">
              <a:rPr lang="en-US" smtClean="0"/>
              <a:pPr>
                <a:defRPr/>
              </a:pPr>
              <a:t>‹#›</a:t>
            </a:fld>
            <a:endParaRPr lang="en-US"/>
          </a:p>
        </p:txBody>
      </p:sp>
    </p:spTree>
    <p:extLst>
      <p:ext uri="{BB962C8B-B14F-4D97-AF65-F5344CB8AC3E}">
        <p14:creationId xmlns:p14="http://schemas.microsoft.com/office/powerpoint/2010/main" val="20206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BDA102-3673-47A1-98FC-DEE8182BD8F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D24A8958-2E4B-43F9-8D54-010B7240B8E4}" type="slidenum">
              <a:rPr lang="en-US" smtClean="0"/>
              <a:pPr>
                <a:defRPr/>
              </a:pPr>
              <a:t>‹#›</a:t>
            </a:fld>
            <a:endParaRPr lang="en-US"/>
          </a:p>
        </p:txBody>
      </p:sp>
    </p:spTree>
    <p:extLst>
      <p:ext uri="{BB962C8B-B14F-4D97-AF65-F5344CB8AC3E}">
        <p14:creationId xmlns:p14="http://schemas.microsoft.com/office/powerpoint/2010/main" val="261187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BDA102-3673-47A1-98FC-DEE8182BD8F2}"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5166C4A7-5758-45CC-805F-EE68F487CC2F}" type="slidenum">
              <a:rPr lang="en-US" smtClean="0"/>
              <a:pPr>
                <a:defRPr/>
              </a:pPr>
              <a:t>‹#›</a:t>
            </a:fld>
            <a:endParaRPr lang="en-US"/>
          </a:p>
        </p:txBody>
      </p:sp>
    </p:spTree>
    <p:extLst>
      <p:ext uri="{BB962C8B-B14F-4D97-AF65-F5344CB8AC3E}">
        <p14:creationId xmlns:p14="http://schemas.microsoft.com/office/powerpoint/2010/main" val="1272431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BDA102-3673-47A1-98FC-DEE8182BD8F2}" type="datetimeFigureOut">
              <a:rPr lang="en-US" smtClean="0"/>
              <a:t>11/2/2018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r>
              <a:rPr lang="en-US"/>
              <a:t>14-</a:t>
            </a:r>
            <a:fld id="{058E4D9C-A887-498D-97F4-A490172192AE}" type="slidenum">
              <a:rPr lang="en-US" smtClean="0"/>
              <a:pPr>
                <a:defRPr/>
              </a:pPr>
              <a:t>‹#›</a:t>
            </a:fld>
            <a:endParaRPr lang="en-US"/>
          </a:p>
        </p:txBody>
      </p:sp>
    </p:spTree>
    <p:extLst>
      <p:ext uri="{BB962C8B-B14F-4D97-AF65-F5344CB8AC3E}">
        <p14:creationId xmlns:p14="http://schemas.microsoft.com/office/powerpoint/2010/main" val="170580843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2"/>
          <p:cNvSpPr>
            <a:spLocks noGrp="1" noChangeArrowheads="1"/>
          </p:cNvSpPr>
          <p:nvPr>
            <p:ph type="ctrTitle"/>
          </p:nvPr>
        </p:nvSpPr>
        <p:spPr>
          <a:xfrm>
            <a:off x="5105400" y="761999"/>
            <a:ext cx="3733800" cy="914400"/>
          </a:xfrm>
        </p:spPr>
        <p:txBody>
          <a:bodyPr>
            <a:normAutofit fontScale="90000"/>
          </a:bodyPr>
          <a:lstStyle/>
          <a:p>
            <a:pPr eaLnBrk="1" hangingPunct="1">
              <a:defRPr/>
            </a:pPr>
            <a:r>
              <a:rPr lang="en-US" b="1" dirty="0">
                <a:latin typeface="Verdana" panose="020B0604030504040204" pitchFamily="34" charset="0"/>
                <a:ea typeface="Verdana" panose="020B0604030504040204" pitchFamily="34" charset="0"/>
                <a:cs typeface="Verdana" panose="020B0604030504040204" pitchFamily="34" charset="0"/>
              </a:rPr>
              <a:t>Chapter 6</a:t>
            </a:r>
            <a:br>
              <a:rPr lang="en-US" b="1" dirty="0">
                <a:latin typeface="Verdana" panose="020B0604030504040204" pitchFamily="34" charset="0"/>
                <a:ea typeface="Verdana" panose="020B0604030504040204" pitchFamily="34" charset="0"/>
                <a:cs typeface="Verdana" panose="020B0604030504040204" pitchFamily="34" charset="0"/>
              </a:rPr>
            </a:br>
            <a:r>
              <a:rPr lang="en-US" dirty="0">
                <a:latin typeface="Verdana" panose="020B0604030504040204" pitchFamily="34" charset="0"/>
                <a:ea typeface="Verdana" panose="020B0604030504040204" pitchFamily="34" charset="0"/>
                <a:cs typeface="Verdana" panose="020B0604030504040204" pitchFamily="34" charset="0"/>
              </a:rPr>
              <a:t> </a:t>
            </a:r>
          </a:p>
        </p:txBody>
      </p:sp>
      <p:sp>
        <p:nvSpPr>
          <p:cNvPr id="15362" name="Rectangle 3"/>
          <p:cNvSpPr>
            <a:spLocks noGrp="1" noChangeArrowheads="1"/>
          </p:cNvSpPr>
          <p:nvPr>
            <p:ph type="subTitle" idx="1"/>
          </p:nvPr>
        </p:nvSpPr>
        <p:spPr>
          <a:xfrm>
            <a:off x="5257800" y="1828800"/>
            <a:ext cx="3733800" cy="3581400"/>
          </a:xfrm>
        </p:spPr>
        <p:txBody>
          <a:bodyPr>
            <a:normAutofit/>
          </a:bodyPr>
          <a:lstStyle/>
          <a:p>
            <a:pPr marL="0" indent="0" algn="ctr" eaLnBrk="1" hangingPunct="1">
              <a:lnSpc>
                <a:spcPct val="90000"/>
              </a:lnSpc>
              <a:buFontTx/>
              <a:buNone/>
            </a:pPr>
            <a:r>
              <a:rPr 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Self-Employed</a:t>
            </a:r>
          </a:p>
          <a:p>
            <a:pPr marL="0" indent="0" algn="ctr" eaLnBrk="1" hangingPunct="1">
              <a:lnSpc>
                <a:spcPct val="90000"/>
              </a:lnSpc>
              <a:buFontTx/>
              <a:buNone/>
            </a:pPr>
            <a:r>
              <a:rPr 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Business Income Schedule C</a:t>
            </a:r>
          </a:p>
          <a:p>
            <a:pPr marL="0" indent="0" algn="ctr" eaLnBrk="1" hangingPunct="1">
              <a:lnSpc>
                <a:spcPct val="90000"/>
              </a:lnSpc>
              <a:buFontTx/>
              <a:buNone/>
            </a:pP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0" indent="0" algn="ctr" eaLnBrk="1" hangingPunct="1">
              <a:lnSpc>
                <a:spcPct val="90000"/>
              </a:lnSpc>
              <a:buFontTx/>
              <a:buNone/>
            </a:pP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“A fine is a tax for doing something wrong.  </a:t>
            </a:r>
          </a:p>
          <a:p>
            <a:pPr marL="0" indent="0" algn="ctr" eaLnBrk="1" hangingPunct="1">
              <a:lnSpc>
                <a:spcPct val="90000"/>
              </a:lnSpc>
              <a:buFontTx/>
              <a:buNone/>
            </a:pP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A tax is a fine for doing something right.”</a:t>
            </a:r>
          </a:p>
          <a:p>
            <a:pPr marL="0" indent="0" algn="ctr" eaLnBrk="1" hangingPunct="1">
              <a:lnSpc>
                <a:spcPct val="90000"/>
              </a:lnSpc>
              <a:buFontTx/>
              <a:buNone/>
            </a:pP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Anonymous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B716006D-EEA9-49B9-9DD3-2AA9756A53AE}"/>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2"/>
          <p:cNvSpPr>
            <a:spLocks noGrp="1" noChangeArrowheads="1"/>
          </p:cNvSpPr>
          <p:nvPr>
            <p:ph type="title" idx="4294967295"/>
          </p:nvPr>
        </p:nvSpPr>
        <p:spPr>
          <a:xfrm>
            <a:off x="228600" y="2286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
        <p:nvSpPr>
          <p:cNvPr id="33794" name="Rectangle 3"/>
          <p:cNvSpPr>
            <a:spLocks noGrp="1" noChangeArrowheads="1"/>
          </p:cNvSpPr>
          <p:nvPr>
            <p:ph type="body" idx="4294967295"/>
          </p:nvPr>
        </p:nvSpPr>
        <p:spPr>
          <a:xfrm>
            <a:off x="838200" y="1676400"/>
            <a:ext cx="7848600" cy="3962400"/>
          </a:xfrm>
        </p:spPr>
        <p:txBody>
          <a:bodyPr>
            <a:noAutofit/>
          </a:bodyPr>
          <a:lstStyle/>
          <a:p>
            <a:pPr marL="609600" indent="-609600" eaLnBrk="1" hangingPunct="1"/>
            <a:r>
              <a:rPr lang="en-US" sz="2400" dirty="0">
                <a:latin typeface="Verdana" panose="020B0604030504040204" pitchFamily="34" charset="0"/>
                <a:ea typeface="Verdana" panose="020B0604030504040204" pitchFamily="34" charset="0"/>
                <a:cs typeface="Verdana" panose="020B0604030504040204" pitchFamily="34" charset="0"/>
              </a:rPr>
              <a:t>Components of Depreciation</a:t>
            </a:r>
          </a:p>
          <a:p>
            <a:pPr marL="990600" lvl="1" indent="-533400" eaLnBrk="1" hangingPunct="1">
              <a:buFont typeface="Arial" charset="0"/>
              <a:buNone/>
            </a:pPr>
            <a:r>
              <a:rPr lang="en-US" sz="2400" dirty="0">
                <a:latin typeface="Verdana" panose="020B0604030504040204" pitchFamily="34" charset="0"/>
                <a:ea typeface="Verdana" panose="020B0604030504040204" pitchFamily="34" charset="0"/>
                <a:cs typeface="Verdana" panose="020B0604030504040204" pitchFamily="34" charset="0"/>
              </a:rPr>
              <a:t>1.  Basis (usually the cost of the asset).</a:t>
            </a:r>
          </a:p>
          <a:p>
            <a:pPr marL="990600" lvl="1" indent="-533400" eaLnBrk="1" hangingPunct="1">
              <a:buFont typeface="Arial" charset="0"/>
              <a:buNone/>
            </a:pPr>
            <a:r>
              <a:rPr lang="en-US" sz="2400" dirty="0">
                <a:latin typeface="Verdana" panose="020B0604030504040204" pitchFamily="34" charset="0"/>
                <a:ea typeface="Verdana" panose="020B0604030504040204" pitchFamily="34" charset="0"/>
                <a:cs typeface="Verdana" panose="020B0604030504040204" pitchFamily="34" charset="0"/>
              </a:rPr>
              <a:t>2.  Depreciation Periods (Asset Class Lives).</a:t>
            </a:r>
          </a:p>
          <a:p>
            <a:pPr marL="990600" lvl="1" indent="-533400" eaLnBrk="1" hangingPunct="1">
              <a:buFont typeface="Arial" charset="0"/>
              <a:buNone/>
            </a:pPr>
            <a:r>
              <a:rPr lang="en-US" sz="2400" dirty="0">
                <a:latin typeface="Verdana" panose="020B0604030504040204" pitchFamily="34" charset="0"/>
                <a:ea typeface="Verdana" panose="020B0604030504040204" pitchFamily="34" charset="0"/>
                <a:cs typeface="Verdana" panose="020B0604030504040204" pitchFamily="34" charset="0"/>
              </a:rPr>
              <a:t>3.  Depreciation Convention (half-year, mid-quarter, mid-month).</a:t>
            </a:r>
          </a:p>
          <a:p>
            <a:pPr marL="990600" lvl="1" indent="-533400" eaLnBrk="1" hangingPunct="1">
              <a:buFontTx/>
              <a:buAutoNum type="arabicPeriod" startAt="4"/>
            </a:pPr>
            <a:r>
              <a:rPr lang="en-US" sz="2400" dirty="0">
                <a:latin typeface="Verdana" panose="020B0604030504040204" pitchFamily="34" charset="0"/>
                <a:ea typeface="Verdana" panose="020B0604030504040204" pitchFamily="34" charset="0"/>
                <a:cs typeface="Verdana" panose="020B0604030504040204" pitchFamily="34" charset="0"/>
              </a:rPr>
              <a:t>Depreciation Method (200% or 150% Declining Balance or Straight-line).</a:t>
            </a:r>
          </a:p>
          <a:p>
            <a:pPr marL="609600" indent="-609600" eaLnBrk="1" hangingPunct="1"/>
            <a:r>
              <a:rPr lang="en-US" sz="2400" dirty="0">
                <a:latin typeface="Verdana" panose="020B0604030504040204" pitchFamily="34" charset="0"/>
                <a:ea typeface="Verdana" panose="020B0604030504040204" pitchFamily="34" charset="0"/>
                <a:cs typeface="Verdana" panose="020B0604030504040204" pitchFamily="34" charset="0"/>
              </a:rPr>
              <a:t>Reported on Schedule C, Schedule E, and Form 2106</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BA58BC1-240D-4CCC-832F-0C26AD8F315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2"/>
          <p:cNvSpPr>
            <a:spLocks noGrp="1" noChangeArrowheads="1"/>
          </p:cNvSpPr>
          <p:nvPr>
            <p:ph type="title" idx="4294967295"/>
          </p:nvPr>
        </p:nvSpPr>
        <p:spPr>
          <a:xfrm>
            <a:off x="228600" y="2286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
        <p:nvSpPr>
          <p:cNvPr id="35842" name="Rectangle 3"/>
          <p:cNvSpPr>
            <a:spLocks noGrp="1" noChangeArrowheads="1"/>
          </p:cNvSpPr>
          <p:nvPr>
            <p:ph type="body" idx="4294967295"/>
          </p:nvPr>
        </p:nvSpPr>
        <p:spPr>
          <a:xfrm>
            <a:off x="713232" y="1896851"/>
            <a:ext cx="7848600" cy="3657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Basis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Asset purchased;      Basis = Cost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Personal to Business;  Basis = Lesser of FMV or cost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Non-taxable Exchange; Basis = Cost less any deferred gain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Inherited; Basis = FMV at the date of death</a:t>
            </a: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5090E66-6296-4146-B6AE-A3537A9C636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2"/>
          <p:cNvSpPr>
            <a:spLocks noGrp="1" noChangeArrowheads="1"/>
          </p:cNvSpPr>
          <p:nvPr>
            <p:ph type="title" idx="4294967295"/>
          </p:nvPr>
        </p:nvSpPr>
        <p:spPr>
          <a:xfrm>
            <a:off x="419099" y="3810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6-3</a:t>
            </a:r>
          </a:p>
        </p:txBody>
      </p:sp>
      <p:sp>
        <p:nvSpPr>
          <p:cNvPr id="200707" name="Rectangle 3"/>
          <p:cNvSpPr>
            <a:spLocks noGrp="1" noChangeArrowheads="1"/>
          </p:cNvSpPr>
          <p:nvPr>
            <p:ph type="body" idx="4294967295"/>
          </p:nvPr>
        </p:nvSpPr>
        <p:spPr>
          <a:xfrm>
            <a:off x="696252" y="1676400"/>
            <a:ext cx="7848600" cy="4038600"/>
          </a:xfrm>
        </p:spPr>
        <p:txBody>
          <a:bodyPr>
            <a:noAutofit/>
          </a:bodyPr>
          <a:lstStyle/>
          <a:p>
            <a:pPr marL="533400" indent="-533400" eaLnBrk="1" hangingPunct="1">
              <a:lnSpc>
                <a:spcPct val="90000"/>
              </a:lnSpc>
              <a:buFontTx/>
              <a:buAutoNum type="arabicPeriod"/>
            </a:pPr>
            <a:r>
              <a:rPr lang="en-US" sz="2200" i="1" dirty="0">
                <a:latin typeface="Verdana" panose="020B0604030504040204" pitchFamily="34" charset="0"/>
                <a:ea typeface="Verdana" panose="020B0604030504040204" pitchFamily="34" charset="0"/>
                <a:cs typeface="Verdana" panose="020B0604030504040204" pitchFamily="34" charset="0"/>
              </a:rPr>
              <a:t>Shelly purchased a laptop computer for her personal use last year for $2,200.  This year, she started her own business and transferred the computer to business use.  The value of the computer at transfer was $1,300.  What is Shelly’s depreciable basis in her computer?</a:t>
            </a:r>
          </a:p>
          <a:p>
            <a:pPr marL="533400" indent="-533400" eaLnBrk="1" hangingPunct="1">
              <a:lnSpc>
                <a:spcPct val="90000"/>
              </a:lnSpc>
              <a:buFontTx/>
              <a:buNone/>
            </a:pPr>
            <a:r>
              <a:rPr lang="en-US" sz="2200" b="1" i="1" dirty="0">
                <a:latin typeface="Verdana" panose="020B0604030504040204" pitchFamily="34" charset="0"/>
                <a:ea typeface="Verdana" panose="020B0604030504040204" pitchFamily="34" charset="0"/>
                <a:cs typeface="Verdana" panose="020B0604030504040204" pitchFamily="34" charset="0"/>
              </a:rPr>
              <a:t>$1,300</a:t>
            </a:r>
          </a:p>
          <a:p>
            <a:pPr marL="533400" indent="-533400" eaLnBrk="1" hangingPunct="1">
              <a:lnSpc>
                <a:spcPct val="90000"/>
              </a:lnSpc>
              <a:buFontTx/>
              <a:buNone/>
            </a:pPr>
            <a:endParaRPr lang="en-US" sz="2200" b="1"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90000"/>
              </a:lnSpc>
              <a:buFontTx/>
              <a:buAutoNum type="arabicPeriod" startAt="2"/>
            </a:pPr>
            <a:r>
              <a:rPr lang="en-US" sz="2200" i="1" dirty="0">
                <a:latin typeface="Verdana" panose="020B0604030504040204" pitchFamily="34" charset="0"/>
                <a:ea typeface="Verdana" panose="020B0604030504040204" pitchFamily="34" charset="0"/>
                <a:cs typeface="Verdana" panose="020B0604030504040204" pitchFamily="34" charset="0"/>
              </a:rPr>
              <a:t>Jackson purchased a van for $22,000 and used it 100% for business.  In the current year, he deducted $4,400 in depreciation related to the van.  What is Jackson’s adjusted basis in the van at the end of the current year?</a:t>
            </a:r>
          </a:p>
          <a:p>
            <a:pPr marL="533400" indent="-533400" eaLnBrk="1" hangingPunct="1">
              <a:lnSpc>
                <a:spcPct val="90000"/>
              </a:lnSpc>
              <a:buFontTx/>
              <a:buNone/>
            </a:pPr>
            <a:r>
              <a:rPr lang="en-US" sz="2200" b="1" i="1" dirty="0">
                <a:latin typeface="Verdana" panose="020B0604030504040204" pitchFamily="34" charset="0"/>
                <a:ea typeface="Verdana" panose="020B0604030504040204" pitchFamily="34" charset="0"/>
                <a:cs typeface="Verdana" panose="020B0604030504040204" pitchFamily="34" charset="0"/>
              </a:rPr>
              <a:t>$17,600</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52ED0EA-74CF-4EB2-B0AD-4F6433C230E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0707">
                                            <p:txEl>
                                              <p:pRg st="1" end="1"/>
                                            </p:txEl>
                                          </p:spTgt>
                                        </p:tgtEl>
                                        <p:attrNameLst>
                                          <p:attrName>style.visibility</p:attrName>
                                        </p:attrNameLst>
                                      </p:cBhvr>
                                      <p:to>
                                        <p:strVal val="visible"/>
                                      </p:to>
                                    </p:set>
                                    <p:animEffect transition="in" filter="fade">
                                      <p:cBhvr>
                                        <p:cTn id="7" dur="500"/>
                                        <p:tgtEl>
                                          <p:spTgt spid="2007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0707">
                                            <p:txEl>
                                              <p:pRg st="4" end="4"/>
                                            </p:txEl>
                                          </p:spTgt>
                                        </p:tgtEl>
                                        <p:attrNameLst>
                                          <p:attrName>style.visibility</p:attrName>
                                        </p:attrNameLst>
                                      </p:cBhvr>
                                      <p:to>
                                        <p:strVal val="visible"/>
                                      </p:to>
                                    </p:set>
                                    <p:animEffect transition="in" filter="fade">
                                      <p:cBhvr>
                                        <p:cTn id="12" dur="500"/>
                                        <p:tgtEl>
                                          <p:spTgt spid="2007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2"/>
          <p:cNvSpPr>
            <a:spLocks noGrp="1" noChangeArrowheads="1"/>
          </p:cNvSpPr>
          <p:nvPr>
            <p:ph type="title" idx="4294967295"/>
          </p:nvPr>
        </p:nvSpPr>
        <p:spPr>
          <a:xfrm>
            <a:off x="228600" y="13753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
        <p:nvSpPr>
          <p:cNvPr id="39938" name="Rectangle 3"/>
          <p:cNvSpPr>
            <a:spLocks noGrp="1" noChangeArrowheads="1"/>
          </p:cNvSpPr>
          <p:nvPr>
            <p:ph type="body" idx="4294967295"/>
          </p:nvPr>
        </p:nvSpPr>
        <p:spPr>
          <a:xfrm>
            <a:off x="838200" y="1676400"/>
            <a:ext cx="7848600" cy="4114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Typical Depreciation Periods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3 years		Specialized Tools, 					Racehorses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5 years		Autos, Trucks, 						Computers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7 years		Furniture, Fixtures, 					Equipment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27.5 years	Residential Real Property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39 years	Nonresidential Real Property</a:t>
            </a: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94B90DF-9192-418D-B83B-D0F73FD6840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Rectangle 2"/>
          <p:cNvSpPr>
            <a:spLocks noGrp="1" noChangeArrowheads="1"/>
          </p:cNvSpPr>
          <p:nvPr>
            <p:ph type="title" idx="4294967295"/>
          </p:nvPr>
        </p:nvSpPr>
        <p:spPr>
          <a:xfrm>
            <a:off x="228600" y="3810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6-4</a:t>
            </a:r>
          </a:p>
        </p:txBody>
      </p:sp>
      <p:sp>
        <p:nvSpPr>
          <p:cNvPr id="202755" name="Rectangle 3"/>
          <p:cNvSpPr>
            <a:spLocks noGrp="1" noChangeArrowheads="1"/>
          </p:cNvSpPr>
          <p:nvPr>
            <p:ph type="body" idx="4294967295"/>
          </p:nvPr>
        </p:nvSpPr>
        <p:spPr>
          <a:xfrm>
            <a:off x="851915" y="1676400"/>
            <a:ext cx="7848600" cy="3886200"/>
          </a:xfrm>
        </p:spPr>
        <p:txBody>
          <a:bodyPr>
            <a:noAutofit/>
          </a:bodyPr>
          <a:lstStyle/>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1.  An auto used in a trade or business would be depreciated over what period of time for MACRS tax purposes?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a.  3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b.  5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c.  7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d. 10 years</a:t>
            </a:r>
          </a:p>
          <a:p>
            <a:pPr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Answer:  B</a:t>
            </a:r>
          </a:p>
          <a:p>
            <a:pPr eaLnBrk="1" hangingPunct="1">
              <a:lnSpc>
                <a:spcPct val="80000"/>
              </a:lnSpc>
              <a:buFontTx/>
              <a:buNone/>
            </a:pPr>
            <a:endParaRPr lang="en-US" sz="2000" b="1"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2.  An apartment complex would be depreciated over what period of time for MACRS tax purposes? </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a.  10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b.  20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c.  27 ½  years.</a:t>
            </a:r>
          </a:p>
          <a:p>
            <a:pPr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d. 39 years </a:t>
            </a:r>
          </a:p>
          <a:p>
            <a:pPr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Answer:  C</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D371E70-AD7B-4E3D-8BD9-B684F93AF5B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755">
                                            <p:txEl>
                                              <p:pRg st="5" end="5"/>
                                            </p:txEl>
                                          </p:spTgt>
                                        </p:tgtEl>
                                        <p:attrNameLst>
                                          <p:attrName>style.visibility</p:attrName>
                                        </p:attrNameLst>
                                      </p:cBhvr>
                                      <p:to>
                                        <p:strVal val="visible"/>
                                      </p:to>
                                    </p:set>
                                    <p:animEffect transition="in" filter="fade">
                                      <p:cBhvr>
                                        <p:cTn id="7" dur="500"/>
                                        <p:tgtEl>
                                          <p:spTgt spid="20275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2755">
                                            <p:txEl>
                                              <p:pRg st="12" end="12"/>
                                            </p:txEl>
                                          </p:spTgt>
                                        </p:tgtEl>
                                        <p:attrNameLst>
                                          <p:attrName>style.visibility</p:attrName>
                                        </p:attrNameLst>
                                      </p:cBhvr>
                                      <p:to>
                                        <p:strVal val="visible"/>
                                      </p:to>
                                    </p:set>
                                    <p:animEffect transition="in" filter="fade">
                                      <p:cBhvr>
                                        <p:cTn id="12" dur="500"/>
                                        <p:tgtEl>
                                          <p:spTgt spid="20275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4294967295"/>
          </p:nvPr>
        </p:nvSpPr>
        <p:spPr>
          <a:xfrm>
            <a:off x="696252" y="2011151"/>
            <a:ext cx="7848600" cy="3581400"/>
          </a:xfrm>
        </p:spPr>
        <p:txBody>
          <a:bodyPr>
            <a:normAutofit/>
          </a:bodyPr>
          <a:lstStyle/>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A warehouse would be depreciated over what period of time for MACRS tax purposes? </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a.  10  years.</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b.  20  years.</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c.  27 ½  years.</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d. 39 years</a:t>
            </a:r>
            <a:r>
              <a:rPr lang="en-US" sz="2400"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Answer:  D</a:t>
            </a:r>
          </a:p>
          <a:p>
            <a:pPr eaLnBrk="1" hangingPunct="1">
              <a:lnSpc>
                <a:spcPct val="90000"/>
              </a:lnSpc>
            </a:pP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FDB407E-C5B5-4F5F-9771-B5161B9E2C2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FE64D54D-80EA-4632-98DD-0300AB14DDB6}"/>
              </a:ext>
            </a:extLst>
          </p:cNvPr>
          <p:cNvSpPr txBox="1">
            <a:spLocks noChangeArrowheads="1"/>
          </p:cNvSpPr>
          <p:nvPr/>
        </p:nvSpPr>
        <p:spPr>
          <a:xfrm>
            <a:off x="228600"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a:latin typeface="Verdana" panose="020B0604030504040204" pitchFamily="34" charset="0"/>
                <a:ea typeface="Verdana" panose="020B0604030504040204" pitchFamily="34" charset="0"/>
                <a:cs typeface="Verdana" panose="020B0604030504040204" pitchFamily="34" charset="0"/>
              </a:rPr>
            </a:br>
            <a:r>
              <a:rPr lang="en-US" sz="3600">
                <a:latin typeface="Verdana" panose="020B0604030504040204" pitchFamily="34" charset="0"/>
                <a:ea typeface="Verdana" panose="020B0604030504040204" pitchFamily="34" charset="0"/>
                <a:cs typeface="Verdana" panose="020B0604030504040204" pitchFamily="34" charset="0"/>
              </a:rPr>
              <a:t>Concept Check 6-4</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034">
                                            <p:txEl>
                                              <p:pRg st="5" end="5"/>
                                            </p:txEl>
                                          </p:spTgt>
                                        </p:tgtEl>
                                        <p:attrNameLst>
                                          <p:attrName>style.visibility</p:attrName>
                                        </p:attrNameLst>
                                      </p:cBhvr>
                                      <p:to>
                                        <p:strVal val="visible"/>
                                      </p:to>
                                    </p:set>
                                    <p:animEffect transition="in" filter="fade">
                                      <p:cBhvr>
                                        <p:cTn id="7" dur="500"/>
                                        <p:tgtEl>
                                          <p:spTgt spid="4403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idx="4294967295"/>
          </p:nvPr>
        </p:nvSpPr>
        <p:spPr>
          <a:xfrm>
            <a:off x="704088" y="1752600"/>
            <a:ext cx="7848600" cy="3352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Depreciation Conventions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Half-year Convention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Mid-Quarter Convention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Mid-Month Convention</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Year of Disposal – convention is the same in the year of disposal.</a:t>
            </a:r>
          </a:p>
          <a:p>
            <a:pPr lvl="1"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6BCC28E-1749-48EF-B300-FE2E3D3CEC8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4927B5B8-ABCC-4B98-8287-01A9C3EA7285}"/>
              </a:ext>
            </a:extLst>
          </p:cNvPr>
          <p:cNvSpPr txBox="1">
            <a:spLocks noChangeArrowheads="1"/>
          </p:cNvSpPr>
          <p:nvPr/>
        </p:nvSpPr>
        <p:spPr>
          <a:xfrm>
            <a:off x="228600" y="13753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Rectangle 2"/>
          <p:cNvSpPr>
            <a:spLocks noGrp="1" noChangeArrowheads="1"/>
          </p:cNvSpPr>
          <p:nvPr>
            <p:ph type="title" idx="4294967295"/>
          </p:nvPr>
        </p:nvSpPr>
        <p:spPr>
          <a:xfrm>
            <a:off x="228600" y="3810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6-5</a:t>
            </a:r>
          </a:p>
        </p:txBody>
      </p:sp>
      <p:sp>
        <p:nvSpPr>
          <p:cNvPr id="48130" name="Rectangle 3"/>
          <p:cNvSpPr>
            <a:spLocks noGrp="1" noChangeArrowheads="1"/>
          </p:cNvSpPr>
          <p:nvPr>
            <p:ph type="body" idx="4294967295"/>
          </p:nvPr>
        </p:nvSpPr>
        <p:spPr>
          <a:xfrm>
            <a:off x="685800" y="1676401"/>
            <a:ext cx="7848600" cy="4343399"/>
          </a:xfrm>
        </p:spPr>
        <p:txBody>
          <a:bodyPr>
            <a:noAutofit/>
          </a:bodyPr>
          <a:lstStyle/>
          <a:p>
            <a:pPr marL="457200" indent="-457200" eaLnBrk="1" hangingPunct="1">
              <a:lnSpc>
                <a:spcPct val="80000"/>
              </a:lnSpc>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A taxpayer can choose any depreciation convention as long as he or she is consistent in doing so. </a:t>
            </a:r>
          </a:p>
          <a:p>
            <a:pPr marL="457200" indent="-4572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457200" indent="-4572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457200" indent="-457200" eaLnBrk="1" hangingPunct="1">
              <a:lnSpc>
                <a:spcPct val="80000"/>
              </a:lnSpc>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A taxpayer must use mid-quarter convention for personal property if more than 40% of the property is purchased in the fourth quarter.  </a:t>
            </a:r>
          </a:p>
          <a:p>
            <a:pPr marL="457200" indent="-4572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457200" indent="-4572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457200" indent="-457200" eaLnBrk="1" hangingPunct="1">
              <a:lnSpc>
                <a:spcPct val="80000"/>
              </a:lnSpc>
              <a:buFontTx/>
              <a:buAutoNum type="arabicPeriod" startAt="3"/>
            </a:pPr>
            <a:r>
              <a:rPr lang="en-US" sz="2400" i="1" dirty="0">
                <a:latin typeface="Verdana" panose="020B0604030504040204" pitchFamily="34" charset="0"/>
                <a:ea typeface="Verdana" panose="020B0604030504040204" pitchFamily="34" charset="0"/>
                <a:cs typeface="Verdana" panose="020B0604030504040204" pitchFamily="34" charset="0"/>
              </a:rPr>
              <a:t>The half-year convention is the most often used convention for personal property.  </a:t>
            </a:r>
          </a:p>
          <a:p>
            <a:pPr marL="457200" indent="-4572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8943EB7-B52C-46EF-8850-1D64D003CB6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animEffect transition="in" filter="fade">
                                      <p:cBhvr>
                                        <p:cTn id="7" dur="500"/>
                                        <p:tgtEl>
                                          <p:spTgt spid="481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0">
                                            <p:txEl>
                                              <p:pRg st="4" end="4"/>
                                            </p:txEl>
                                          </p:spTgt>
                                        </p:tgtEl>
                                        <p:attrNameLst>
                                          <p:attrName>style.visibility</p:attrName>
                                        </p:attrNameLst>
                                      </p:cBhvr>
                                      <p:to>
                                        <p:strVal val="visible"/>
                                      </p:to>
                                    </p:set>
                                    <p:animEffect transition="in" filter="fade">
                                      <p:cBhvr>
                                        <p:cTn id="12" dur="500"/>
                                        <p:tgtEl>
                                          <p:spTgt spid="48130">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30">
                                            <p:txEl>
                                              <p:pRg st="7" end="7"/>
                                            </p:txEl>
                                          </p:spTgt>
                                        </p:tgtEl>
                                        <p:attrNameLst>
                                          <p:attrName>style.visibility</p:attrName>
                                        </p:attrNameLst>
                                      </p:cBhvr>
                                      <p:to>
                                        <p:strVal val="visible"/>
                                      </p:to>
                                    </p:set>
                                    <p:animEffect transition="in" filter="fade">
                                      <p:cBhvr>
                                        <p:cTn id="17" dur="500"/>
                                        <p:tgtEl>
                                          <p:spTgt spid="481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3"/>
          <p:cNvSpPr>
            <a:spLocks noGrp="1" noChangeArrowheads="1"/>
          </p:cNvSpPr>
          <p:nvPr>
            <p:ph type="body" idx="4294967295"/>
          </p:nvPr>
        </p:nvSpPr>
        <p:spPr>
          <a:xfrm>
            <a:off x="762000" y="1752600"/>
            <a:ext cx="7848600" cy="4038600"/>
          </a:xfrm>
        </p:spPr>
        <p:txBody>
          <a:bodyPr>
            <a:noAutofit/>
          </a:bodyPr>
          <a:lstStyle/>
          <a:p>
            <a:pPr marL="609600" indent="-609600" eaLnBrk="1" hangingPunct="1">
              <a:buFontTx/>
              <a:buAutoNum type="arabicPeriod" startAt="4"/>
            </a:pPr>
            <a:r>
              <a:rPr lang="en-US" sz="2400" i="1" dirty="0">
                <a:latin typeface="Verdana" panose="020B0604030504040204" pitchFamily="34" charset="0"/>
                <a:ea typeface="Verdana" panose="020B0604030504040204" pitchFamily="34" charset="0"/>
                <a:cs typeface="Verdana" panose="020B0604030504040204" pitchFamily="34" charset="0"/>
              </a:rPr>
              <a:t>To depreciate an apartment complex, a taxpayer should use the half-year convention. </a:t>
            </a:r>
          </a:p>
          <a:p>
            <a:pPr marL="609600" indent="-609600" eaLnBrk="1" hangingPunct="1">
              <a:buFontTx/>
              <a:buNone/>
            </a:pPr>
            <a:r>
              <a:rPr lang="en-US" sz="2400" i="1" dirty="0">
                <a:latin typeface="Verdana" panose="020B0604030504040204" pitchFamily="34" charset="0"/>
                <a:ea typeface="Verdana" panose="020B0604030504040204" pitchFamily="34" charset="0"/>
                <a:cs typeface="Verdana" panose="020B0604030504040204" pitchFamily="34" charset="0"/>
              </a:rPr>
              <a:t>False</a:t>
            </a:r>
          </a:p>
          <a:p>
            <a:pPr marL="609600" indent="-609600" eaLnBrk="1" hangingPunct="1">
              <a:buFontTx/>
              <a:buAutoNum type="arabicPeriod" startAt="5"/>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buFontTx/>
              <a:buAutoNum type="arabicPeriod" startAt="5"/>
            </a:pPr>
            <a:r>
              <a:rPr lang="en-US" sz="2400" i="1" dirty="0">
                <a:latin typeface="Verdana" panose="020B0604030504040204" pitchFamily="34" charset="0"/>
                <a:ea typeface="Verdana" panose="020B0604030504040204" pitchFamily="34" charset="0"/>
                <a:cs typeface="Verdana" panose="020B0604030504040204" pitchFamily="34" charset="0"/>
              </a:rPr>
              <a:t>The taxpayer must use the same depreciation convention in the year of disposal as the convention used in the year of acquisition.  </a:t>
            </a:r>
          </a:p>
          <a:p>
            <a:pPr marL="609600" indent="-609600" eaLnBrk="1" hangingPunct="1">
              <a:buFontTx/>
              <a:buNone/>
            </a:pPr>
            <a:r>
              <a:rPr lang="en-US" sz="2400"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2D0AE21-8D02-4738-B59E-EACF61EF892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EEE1C6A1-FC21-4A6B-9C5C-699CA89AD945}"/>
              </a:ext>
            </a:extLst>
          </p:cNvPr>
          <p:cNvSpPr txBox="1">
            <a:spLocks noChangeArrowheads="1"/>
          </p:cNvSpPr>
          <p:nvPr/>
        </p:nvSpPr>
        <p:spPr>
          <a:xfrm>
            <a:off x="228600"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a:latin typeface="Verdana" panose="020B0604030504040204" pitchFamily="34" charset="0"/>
                <a:ea typeface="Verdana" panose="020B0604030504040204" pitchFamily="34" charset="0"/>
                <a:cs typeface="Verdana" panose="020B0604030504040204" pitchFamily="34" charset="0"/>
              </a:rPr>
            </a:br>
            <a:r>
              <a:rPr lang="en-US" sz="3600">
                <a:latin typeface="Verdana" panose="020B0604030504040204" pitchFamily="34" charset="0"/>
                <a:ea typeface="Verdana" panose="020B0604030504040204" pitchFamily="34" charset="0"/>
                <a:cs typeface="Verdana" panose="020B0604030504040204" pitchFamily="34" charset="0"/>
              </a:rPr>
              <a:t>Concept Check 6-5</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827">
                                            <p:txEl>
                                              <p:pRg st="1" end="1"/>
                                            </p:txEl>
                                          </p:spTgt>
                                        </p:tgtEl>
                                        <p:attrNameLst>
                                          <p:attrName>style.visibility</p:attrName>
                                        </p:attrNameLst>
                                      </p:cBhvr>
                                      <p:to>
                                        <p:strVal val="visible"/>
                                      </p:to>
                                    </p:set>
                                    <p:animEffect transition="in" filter="fade">
                                      <p:cBhvr>
                                        <p:cTn id="7" dur="500"/>
                                        <p:tgtEl>
                                          <p:spTgt spid="2058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827">
                                            <p:txEl>
                                              <p:pRg st="4" end="4"/>
                                            </p:txEl>
                                          </p:spTgt>
                                        </p:tgtEl>
                                        <p:attrNameLst>
                                          <p:attrName>style.visibility</p:attrName>
                                        </p:attrNameLst>
                                      </p:cBhvr>
                                      <p:to>
                                        <p:strVal val="visible"/>
                                      </p:to>
                                    </p:set>
                                    <p:animEffect transition="in" filter="fade">
                                      <p:cBhvr>
                                        <p:cTn id="12" dur="500"/>
                                        <p:tgtEl>
                                          <p:spTgt spid="2058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4294967295"/>
          </p:nvPr>
        </p:nvSpPr>
        <p:spPr>
          <a:xfrm>
            <a:off x="838200" y="1828800"/>
            <a:ext cx="7848600" cy="3276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Depreciation Methods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200% Declining Balance Switching to Straight-line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150% Declining Balance Switching to Straight-line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Straight-line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0EFB1EB-CA5F-4A65-95E9-4348F012780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45A1F68C-3C91-4D43-9131-9DACC48B1F40}"/>
              </a:ext>
            </a:extLst>
          </p:cNvPr>
          <p:cNvSpPr txBox="1">
            <a:spLocks noChangeArrowheads="1"/>
          </p:cNvSpPr>
          <p:nvPr/>
        </p:nvSpPr>
        <p:spPr>
          <a:xfrm>
            <a:off x="228600" y="13753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Rectangle 2"/>
          <p:cNvSpPr>
            <a:spLocks noGrp="1" noChangeArrowheads="1"/>
          </p:cNvSpPr>
          <p:nvPr>
            <p:ph type="title" idx="4294967295"/>
          </p:nvPr>
        </p:nvSpPr>
        <p:spPr>
          <a:xfrm>
            <a:off x="467652" y="55388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#1:Income and Expenses of the Self-Employed</a:t>
            </a:r>
          </a:p>
        </p:txBody>
      </p:sp>
      <p:sp>
        <p:nvSpPr>
          <p:cNvPr id="17410" name="Rectangle 3"/>
          <p:cNvSpPr>
            <a:spLocks noGrp="1" noChangeArrowheads="1"/>
          </p:cNvSpPr>
          <p:nvPr>
            <p:ph type="body" idx="4294967295"/>
          </p:nvPr>
        </p:nvSpPr>
        <p:spPr>
          <a:xfrm>
            <a:off x="685800" y="2057400"/>
            <a:ext cx="7848600" cy="3048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Trade or Business – any activity that is engaged in for profit</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Self-employed income is reported on Schedule C</a:t>
            </a:r>
          </a:p>
          <a:p>
            <a:pPr eaLnBrk="1" hangingPunct="1">
              <a:buFontTx/>
              <a:buNone/>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FD76F47-77C6-41B9-AC70-5BE5AAD1C9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Rectangle 2"/>
          <p:cNvSpPr>
            <a:spLocks noGrp="1" noChangeArrowheads="1"/>
          </p:cNvSpPr>
          <p:nvPr>
            <p:ph type="title" idx="4294967295"/>
          </p:nvPr>
        </p:nvSpPr>
        <p:spPr>
          <a:xfrm>
            <a:off x="467652" y="4572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6-6</a:t>
            </a:r>
          </a:p>
        </p:txBody>
      </p:sp>
      <p:sp>
        <p:nvSpPr>
          <p:cNvPr id="207875" name="Rectangle 3"/>
          <p:cNvSpPr>
            <a:spLocks noGrp="1" noChangeArrowheads="1"/>
          </p:cNvSpPr>
          <p:nvPr>
            <p:ph type="body" idx="4294967295"/>
          </p:nvPr>
        </p:nvSpPr>
        <p:spPr>
          <a:xfrm>
            <a:off x="838200" y="1905000"/>
            <a:ext cx="7848600" cy="3886200"/>
          </a:xfrm>
        </p:spPr>
        <p:txBody>
          <a:bodyPr>
            <a:noAutofit/>
          </a:bodyPr>
          <a:lstStyle/>
          <a:p>
            <a:pPr marL="457200" indent="-457200" eaLnBrk="1" hangingPunct="1">
              <a:lnSpc>
                <a:spcPct val="90000"/>
              </a:lnSpc>
              <a:buFont typeface="+mj-lt"/>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Shu purchased a piece of business equipment for $12,000 on May 3, 2018.  This equipment is the only business asset </a:t>
            </a:r>
            <a:r>
              <a:rPr lang="en-US" sz="2400" i="1" dirty="0" err="1">
                <a:latin typeface="Verdana" panose="020B0604030504040204" pitchFamily="34" charset="0"/>
                <a:ea typeface="Verdana" panose="020B0604030504040204" pitchFamily="34" charset="0"/>
                <a:cs typeface="Verdana" panose="020B0604030504040204" pitchFamily="34" charset="0"/>
              </a:rPr>
              <a:t>Shu</a:t>
            </a:r>
            <a:r>
              <a:rPr lang="en-US" sz="2400" i="1" dirty="0">
                <a:latin typeface="Verdana" panose="020B0604030504040204" pitchFamily="34" charset="0"/>
                <a:ea typeface="Verdana" panose="020B0604030504040204" pitchFamily="34" charset="0"/>
                <a:cs typeface="Verdana" panose="020B0604030504040204" pitchFamily="34" charset="0"/>
              </a:rPr>
              <a:t> purchased during the year.  What is </a:t>
            </a:r>
            <a:r>
              <a:rPr lang="en-US" sz="2400" i="1" dirty="0" err="1">
                <a:latin typeface="Verdana" panose="020B0604030504040204" pitchFamily="34" charset="0"/>
                <a:ea typeface="Verdana" panose="020B0604030504040204" pitchFamily="34" charset="0"/>
                <a:cs typeface="Verdana" panose="020B0604030504040204" pitchFamily="34" charset="0"/>
              </a:rPr>
              <a:t>Shu’s</a:t>
            </a:r>
            <a:r>
              <a:rPr lang="en-US" sz="2400" i="1" dirty="0">
                <a:latin typeface="Verdana" panose="020B0604030504040204" pitchFamily="34" charset="0"/>
                <a:ea typeface="Verdana" panose="020B0604030504040204" pitchFamily="34" charset="0"/>
                <a:cs typeface="Verdana" panose="020B0604030504040204" pitchFamily="34" charset="0"/>
              </a:rPr>
              <a:t> depreciation expense related to the equipment?</a:t>
            </a:r>
          </a:p>
          <a:p>
            <a:pPr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$1,715</a:t>
            </a:r>
          </a:p>
          <a:p>
            <a:pPr marL="0" indent="0" eaLnBrk="1" hangingPunct="1">
              <a:lnSpc>
                <a:spcPct val="90000"/>
              </a:lnSpc>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457200" indent="-457200">
              <a:lnSpc>
                <a:spcPct val="90000"/>
              </a:lnSpc>
              <a:buFont typeface="+mj-lt"/>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If Shu sold the equipment on January 5, 2020, what would the depreciation expense be for 2020?</a:t>
            </a:r>
          </a:p>
          <a:p>
            <a:pPr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$1,049</a:t>
            </a:r>
          </a:p>
          <a:p>
            <a:pPr eaLnBrk="1" hangingPunct="1">
              <a:lnSpc>
                <a:spcPct val="90000"/>
              </a:lnSpc>
            </a:pPr>
            <a:endParaRPr lang="en-US" sz="2400" i="1"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36491A7-7F8C-4426-A452-CB8DADD3591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875">
                                            <p:txEl>
                                              <p:pRg st="1" end="1"/>
                                            </p:txEl>
                                          </p:spTgt>
                                        </p:tgtEl>
                                        <p:attrNameLst>
                                          <p:attrName>style.visibility</p:attrName>
                                        </p:attrNameLst>
                                      </p:cBhvr>
                                      <p:to>
                                        <p:strVal val="visible"/>
                                      </p:to>
                                    </p:set>
                                    <p:animEffect transition="in" filter="fade">
                                      <p:cBhvr>
                                        <p:cTn id="7" dur="500"/>
                                        <p:tgtEl>
                                          <p:spTgt spid="2078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7875">
                                            <p:txEl>
                                              <p:pRg st="4" end="4"/>
                                            </p:txEl>
                                          </p:spTgt>
                                        </p:tgtEl>
                                        <p:attrNameLst>
                                          <p:attrName>style.visibility</p:attrName>
                                        </p:attrNameLst>
                                      </p:cBhvr>
                                      <p:to>
                                        <p:strVal val="visible"/>
                                      </p:to>
                                    </p:set>
                                    <p:animEffect transition="in" filter="fade">
                                      <p:cBhvr>
                                        <p:cTn id="12" dur="500"/>
                                        <p:tgtEl>
                                          <p:spTgt spid="2078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3" name="Rectangle 3"/>
          <p:cNvSpPr>
            <a:spLocks noGrp="1" noChangeArrowheads="1"/>
          </p:cNvSpPr>
          <p:nvPr>
            <p:ph type="body" idx="4294967295"/>
          </p:nvPr>
        </p:nvSpPr>
        <p:spPr>
          <a:xfrm>
            <a:off x="762000" y="2057400"/>
            <a:ext cx="7848600" cy="2819400"/>
          </a:xfrm>
        </p:spPr>
        <p:txBody>
          <a:bodyPr>
            <a:normAutofit/>
          </a:bodyPr>
          <a:lstStyle/>
          <a:p>
            <a:pPr marL="457200" indent="-457200" eaLnBrk="1" hangingPunct="1">
              <a:buFont typeface="+mj-lt"/>
              <a:buAutoNum type="arabicPeriod" startAt="3"/>
            </a:pPr>
            <a:r>
              <a:rPr lang="en-US" sz="2400" i="1" dirty="0">
                <a:latin typeface="Verdana" panose="020B0604030504040204" pitchFamily="34" charset="0"/>
                <a:ea typeface="Verdana" panose="020B0604030504040204" pitchFamily="34" charset="0"/>
                <a:cs typeface="Verdana" panose="020B0604030504040204" pitchFamily="34" charset="0"/>
              </a:rPr>
              <a:t>Davis purchased an apartment complex on March 5, 2018, for $330,000.  What is Davis’s depreciation expense related to the complex?</a:t>
            </a:r>
          </a:p>
          <a:p>
            <a:pPr marL="0" indent="0" eaLnBrk="1" hangingPunct="1">
              <a:buNone/>
            </a:pPr>
            <a:r>
              <a:rPr lang="en-US" sz="2400" b="1" i="1" dirty="0">
                <a:latin typeface="Verdana" panose="020B0604030504040204" pitchFamily="34" charset="0"/>
                <a:ea typeface="Verdana" panose="020B0604030504040204" pitchFamily="34" charset="0"/>
                <a:cs typeface="Verdana" panose="020B0604030504040204" pitchFamily="34" charset="0"/>
              </a:rPr>
              <a:t>$9,501</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4E77068-DAAF-4BC4-8C8E-BF622D35FC1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979B4930-FEAF-412D-BDBA-957890534673}"/>
              </a:ext>
            </a:extLst>
          </p:cNvPr>
          <p:cNvSpPr txBox="1">
            <a:spLocks noChangeArrowheads="1"/>
          </p:cNvSpPr>
          <p:nvPr/>
        </p:nvSpPr>
        <p:spPr>
          <a:xfrm>
            <a:off x="467652" y="4572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133">
                                            <p:txEl>
                                              <p:pRg st="1" end="1"/>
                                            </p:txEl>
                                          </p:spTgt>
                                        </p:tgtEl>
                                        <p:attrNameLst>
                                          <p:attrName>style.visibility</p:attrName>
                                        </p:attrNameLst>
                                      </p:cBhvr>
                                      <p:to>
                                        <p:strVal val="visible"/>
                                      </p:to>
                                    </p:set>
                                    <p:animEffect transition="in" filter="fade">
                                      <p:cBhvr>
                                        <p:cTn id="7" dur="500"/>
                                        <p:tgtEl>
                                          <p:spTgt spid="1761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2"/>
          <p:cNvSpPr>
            <a:spLocks noGrp="1" noChangeArrowheads="1"/>
          </p:cNvSpPr>
          <p:nvPr>
            <p:ph type="title" idx="4294967295"/>
          </p:nvPr>
        </p:nvSpPr>
        <p:spPr>
          <a:xfrm>
            <a:off x="228600" y="210312"/>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
        <p:nvSpPr>
          <p:cNvPr id="58370" name="Rectangle 3"/>
          <p:cNvSpPr>
            <a:spLocks noGrp="1" noChangeArrowheads="1"/>
          </p:cNvSpPr>
          <p:nvPr>
            <p:ph type="body" idx="4294967295"/>
          </p:nvPr>
        </p:nvSpPr>
        <p:spPr>
          <a:xfrm>
            <a:off x="762000" y="1752600"/>
            <a:ext cx="7848600" cy="3429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Maximum IRC Section 179 expense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2017		$   510,000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2018		$1,000,000</a:t>
            </a:r>
          </a:p>
          <a:p>
            <a:pPr marL="457200" lvl="1" indent="0" eaLnBrk="1" hangingPunct="1">
              <a:buNone/>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Section 179 expense cannot create a NOL</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1224CFB-9766-42AE-8984-4153022F99B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3"/>
          <p:cNvSpPr>
            <a:spLocks noGrp="1" noChangeArrowheads="1"/>
          </p:cNvSpPr>
          <p:nvPr>
            <p:ph type="body" idx="4294967295"/>
          </p:nvPr>
        </p:nvSpPr>
        <p:spPr>
          <a:xfrm>
            <a:off x="762000" y="1981200"/>
            <a:ext cx="7772400" cy="4191000"/>
          </a:xfrm>
        </p:spPr>
        <p:txBody>
          <a:bodyPr>
            <a:normAutofit fontScale="92500" lnSpcReduction="20000"/>
          </a:bodyPr>
          <a:lstStyle/>
          <a:p>
            <a:pPr marL="533400" indent="-533400" eaLnBrk="1" hangingPunct="1">
              <a:buFontTx/>
              <a:buAutoNum type="arabicPeriod"/>
            </a:pPr>
            <a:r>
              <a:rPr lang="en-US" sz="2000" i="1" dirty="0">
                <a:latin typeface="Verdana" panose="020B0604030504040204" pitchFamily="34" charset="0"/>
                <a:ea typeface="Verdana" panose="020B0604030504040204" pitchFamily="34" charset="0"/>
                <a:cs typeface="Verdana" panose="020B0604030504040204" pitchFamily="34" charset="0"/>
              </a:rPr>
              <a:t>Assume the same asset purchase as Concept Check #6-6.  Shu purchased a piece of business equipment for $12,000 on May 3, 2018.  This equipment is the only business asset purchased during the year and the business has substantial income.  What is </a:t>
            </a:r>
            <a:r>
              <a:rPr lang="en-US" sz="2000" i="1" dirty="0" err="1">
                <a:latin typeface="Verdana" panose="020B0604030504040204" pitchFamily="34" charset="0"/>
                <a:ea typeface="Verdana" panose="020B0604030504040204" pitchFamily="34" charset="0"/>
                <a:cs typeface="Verdana" panose="020B0604030504040204" pitchFamily="34" charset="0"/>
              </a:rPr>
              <a:t>Shu’s</a:t>
            </a:r>
            <a:r>
              <a:rPr lang="en-US" sz="2000" i="1" dirty="0">
                <a:latin typeface="Verdana" panose="020B0604030504040204" pitchFamily="34" charset="0"/>
                <a:ea typeface="Verdana" panose="020B0604030504040204" pitchFamily="34" charset="0"/>
                <a:cs typeface="Verdana" panose="020B0604030504040204" pitchFamily="34" charset="0"/>
              </a:rPr>
              <a:t> deduction for the equipment assuming §179 expense is elected?  Would there be any additional MACRS regular depreciation?</a:t>
            </a:r>
          </a:p>
          <a:p>
            <a:pPr marL="533400" indent="-533400" eaLnBrk="1" hangingPunct="1">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§179 Expense = $12,000; Additional MACRS = $0</a:t>
            </a:r>
          </a:p>
          <a:p>
            <a:pPr marL="533400" indent="-533400" eaLnBrk="1" hangingPunct="1">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buFontTx/>
              <a:buNone/>
            </a:pPr>
            <a:r>
              <a:rPr lang="en-US" sz="2000" i="1" dirty="0">
                <a:latin typeface="Verdana" panose="020B0604030504040204" pitchFamily="34" charset="0"/>
                <a:ea typeface="Verdana" panose="020B0604030504040204" pitchFamily="34" charset="0"/>
                <a:cs typeface="Verdana" panose="020B0604030504040204" pitchFamily="34" charset="0"/>
              </a:rPr>
              <a:t>2.     What if the equipment Shu purchased had cost $1,025,000.  What would the total expense deduction be if §179 were elected?</a:t>
            </a:r>
          </a:p>
          <a:p>
            <a:pPr marL="533400" indent="-533400" eaLnBrk="1" hangingPunct="1">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§179 Expense = $1,000,000; Additional MACRS = $3,573 this is assuming there is no 100% bonus discussed in the next section.</a:t>
            </a:r>
            <a:endParaRPr lang="en-US" sz="4000" b="1" i="1"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CF36322-5AB6-4968-BBEA-58A8096FEAA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B844F671-8BBC-4EF0-8F23-57D9B08DD8F8}"/>
              </a:ext>
            </a:extLst>
          </p:cNvPr>
          <p:cNvSpPr txBox="1">
            <a:spLocks noChangeArrowheads="1"/>
          </p:cNvSpPr>
          <p:nvPr/>
        </p:nvSpPr>
        <p:spPr>
          <a:xfrm>
            <a:off x="467652" y="4572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9923">
                                            <p:txEl>
                                              <p:pRg st="1" end="1"/>
                                            </p:txEl>
                                          </p:spTgt>
                                        </p:tgtEl>
                                        <p:attrNameLst>
                                          <p:attrName>style.visibility</p:attrName>
                                        </p:attrNameLst>
                                      </p:cBhvr>
                                      <p:to>
                                        <p:strVal val="visible"/>
                                      </p:to>
                                    </p:set>
                                    <p:animEffect transition="in" filter="fade">
                                      <p:cBhvr>
                                        <p:cTn id="7" dur="500"/>
                                        <p:tgtEl>
                                          <p:spTgt spid="2099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9923">
                                            <p:txEl>
                                              <p:pRg st="4" end="4"/>
                                            </p:txEl>
                                          </p:spTgt>
                                        </p:tgtEl>
                                        <p:attrNameLst>
                                          <p:attrName>style.visibility</p:attrName>
                                        </p:attrNameLst>
                                      </p:cBhvr>
                                      <p:to>
                                        <p:strVal val="visible"/>
                                      </p:to>
                                    </p:set>
                                    <p:animEffect transition="in" filter="fade">
                                      <p:cBhvr>
                                        <p:cTn id="12" dur="500"/>
                                        <p:tgtEl>
                                          <p:spTgt spid="209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3"/>
          <p:cNvSpPr>
            <a:spLocks noGrp="1" noChangeArrowheads="1"/>
          </p:cNvSpPr>
          <p:nvPr>
            <p:ph type="body" idx="4294967295"/>
          </p:nvPr>
        </p:nvSpPr>
        <p:spPr>
          <a:xfrm>
            <a:off x="914400" y="1828800"/>
            <a:ext cx="7772400" cy="2895600"/>
          </a:xfrm>
        </p:spPr>
        <p:txBody>
          <a:bodyPr>
            <a:normAutofit/>
          </a:bodyPr>
          <a:lstStyle/>
          <a:p>
            <a:pPr marL="533400" indent="-533400" eaLnBrk="1" hangingPunct="1">
              <a:buFontTx/>
              <a:buNone/>
            </a:pPr>
            <a:r>
              <a:rPr lang="en-US" sz="2600" i="1" dirty="0">
                <a:latin typeface="Verdana" panose="020B0604030504040204" pitchFamily="34" charset="0"/>
                <a:ea typeface="Verdana" panose="020B0604030504040204" pitchFamily="34" charset="0"/>
                <a:cs typeface="Verdana" panose="020B0604030504040204" pitchFamily="34" charset="0"/>
              </a:rPr>
              <a:t>100 % Bonus. </a:t>
            </a:r>
          </a:p>
          <a:p>
            <a:pPr marL="533400" indent="-533400" eaLnBrk="1" hangingPunct="1">
              <a:buFontTx/>
              <a:buNone/>
            </a:pPr>
            <a:r>
              <a:rPr lang="en-US" sz="2600" i="1" dirty="0">
                <a:latin typeface="Verdana" panose="020B0604030504040204" pitchFamily="34" charset="0"/>
                <a:ea typeface="Verdana" panose="020B0604030504040204" pitchFamily="34" charset="0"/>
                <a:cs typeface="Verdana" panose="020B0604030504040204" pitchFamily="34" charset="0"/>
              </a:rPr>
              <a:t>MACRS &lt; 20 year lives</a:t>
            </a:r>
          </a:p>
          <a:p>
            <a:pPr marL="533400" indent="-533400" eaLnBrk="1" hangingPunct="1">
              <a:buFontTx/>
              <a:buNone/>
            </a:pPr>
            <a:r>
              <a:rPr lang="en-US" sz="2600" i="1" dirty="0">
                <a:latin typeface="Verdana" panose="020B0604030504040204" pitchFamily="34" charset="0"/>
                <a:ea typeface="Verdana" panose="020B0604030504040204" pitchFamily="34" charset="0"/>
                <a:cs typeface="Verdana" panose="020B0604030504040204" pitchFamily="34" charset="0"/>
              </a:rPr>
              <a:t>Fully Deductible/No limits other than Luxury Auto Limits</a:t>
            </a:r>
          </a:p>
          <a:p>
            <a:pPr marL="533400" indent="-533400" eaLnBrk="1" hangingPunct="1">
              <a:buFontTx/>
              <a:buNone/>
            </a:pPr>
            <a:r>
              <a:rPr lang="en-US" sz="2600" i="1" dirty="0">
                <a:latin typeface="Verdana" panose="020B0604030504040204" pitchFamily="34" charset="0"/>
                <a:ea typeface="Verdana" panose="020B0604030504040204" pitchFamily="34" charset="0"/>
                <a:cs typeface="Verdana" panose="020B0604030504040204" pitchFamily="34" charset="0"/>
              </a:rPr>
              <a:t>Lessens Importance of Section 179</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ED97D54-CB46-4C6E-A432-ECC5B33C807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C56ABF27-32CC-4455-95E4-7AD916C7C458}"/>
              </a:ext>
            </a:extLst>
          </p:cNvPr>
          <p:cNvSpPr txBox="1">
            <a:spLocks noChangeArrowheads="1"/>
          </p:cNvSpPr>
          <p:nvPr/>
        </p:nvSpPr>
        <p:spPr>
          <a:xfrm>
            <a:off x="228600" y="210312"/>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type="body" idx="4294967295"/>
          </p:nvPr>
        </p:nvSpPr>
        <p:spPr>
          <a:xfrm>
            <a:off x="696252" y="1447800"/>
            <a:ext cx="7848600" cy="4114800"/>
          </a:xfrm>
        </p:spPr>
        <p:txBody>
          <a:bodyPr>
            <a:normAutofit fontScale="92500"/>
          </a:bodyPr>
          <a:lstStyle/>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Listed property</a:t>
            </a:r>
          </a:p>
          <a:p>
            <a:pPr lvl="1" eaLnBrk="1" hangingPunct="1"/>
            <a:r>
              <a:rPr lang="en-US" dirty="0">
                <a:latin typeface="Verdana" panose="020B0604030504040204" pitchFamily="34" charset="0"/>
                <a:ea typeface="Verdana" panose="020B0604030504040204" pitchFamily="34" charset="0"/>
                <a:cs typeface="Verdana" panose="020B0604030504040204" pitchFamily="34" charset="0"/>
              </a:rPr>
              <a:t>Assets that have both a business and personal use component to them</a:t>
            </a:r>
          </a:p>
          <a:p>
            <a:pPr lvl="1" eaLnBrk="1" hangingPunct="1"/>
            <a:r>
              <a:rPr lang="en-US" dirty="0">
                <a:latin typeface="Verdana" panose="020B0604030504040204" pitchFamily="34" charset="0"/>
                <a:ea typeface="Verdana" panose="020B0604030504040204" pitchFamily="34" charset="0"/>
                <a:cs typeface="Verdana" panose="020B0604030504040204" pitchFamily="34" charset="0"/>
              </a:rPr>
              <a:t>Examples: autos and boats</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Section 179 is not allowed if listed property is used less than 50% for business</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Straight-line depreciation is required for listed property used less than 50% for business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0F6BE7C-C6EA-416C-A215-1C9F9C52E9C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BBE3FA5B-0E95-476A-B71E-86555E7D1EF2}"/>
              </a:ext>
            </a:extLst>
          </p:cNvPr>
          <p:cNvSpPr txBox="1">
            <a:spLocks noChangeArrowheads="1"/>
          </p:cNvSpPr>
          <p:nvPr/>
        </p:nvSpPr>
        <p:spPr>
          <a:xfrm>
            <a:off x="228600" y="210312"/>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4294967295"/>
          </p:nvPr>
        </p:nvSpPr>
        <p:spPr>
          <a:xfrm>
            <a:off x="914400" y="1295400"/>
            <a:ext cx="7848600" cy="4648200"/>
          </a:xfrm>
        </p:spPr>
        <p:txBody>
          <a:bodyPr>
            <a:normAutofit lnSpcReduction="10000"/>
          </a:bodyPr>
          <a:lstStyle/>
          <a:p>
            <a:pPr eaLnBrk="1" hangingPunct="1">
              <a:lnSpc>
                <a:spcPct val="80000"/>
              </a:lnSpc>
            </a:pPr>
            <a:r>
              <a:rPr lang="en-US" sz="2600" dirty="0">
                <a:latin typeface="Verdana" panose="020B0604030504040204" pitchFamily="34" charset="0"/>
                <a:ea typeface="Verdana" panose="020B0604030504040204" pitchFamily="34" charset="0"/>
                <a:cs typeface="Verdana" panose="020B0604030504040204" pitchFamily="34" charset="0"/>
              </a:rPr>
              <a:t>Luxury Automobile Limitations</a:t>
            </a:r>
          </a:p>
          <a:p>
            <a:pPr lvl="1" eaLnBrk="1" hangingPunct="1">
              <a:lnSpc>
                <a:spcPct val="80000"/>
              </a:lnSpc>
            </a:pPr>
            <a:r>
              <a:rPr lang="en-US" sz="2400" dirty="0">
                <a:latin typeface="Verdana" panose="020B0604030504040204" pitchFamily="34" charset="0"/>
                <a:ea typeface="Verdana" panose="020B0604030504040204" pitchFamily="34" charset="0"/>
                <a:cs typeface="Verdana" panose="020B0604030504040204" pitchFamily="34" charset="0"/>
              </a:rPr>
              <a:t>Autos less than 6,000 pounds</a:t>
            </a:r>
          </a:p>
          <a:p>
            <a:pPr lvl="4" eaLnBrk="1" hangingPunct="1">
              <a:lnSpc>
                <a:spcPct val="80000"/>
              </a:lnSpc>
              <a:buFont typeface="Times New Roman" pitchFamily="18" charset="0"/>
              <a:buNone/>
            </a:pPr>
            <a:r>
              <a:rPr lang="en-US" sz="2400" dirty="0">
                <a:latin typeface="Verdana" panose="020B0604030504040204" pitchFamily="34" charset="0"/>
                <a:ea typeface="Verdana" panose="020B0604030504040204" pitchFamily="34" charset="0"/>
                <a:cs typeface="Verdana" panose="020B0604030504040204" pitchFamily="34" charset="0"/>
              </a:rPr>
              <a:t>			</a:t>
            </a:r>
            <a:r>
              <a:rPr lang="en-US" sz="2400" u="sng" dirty="0">
                <a:latin typeface="Verdana" panose="020B0604030504040204" pitchFamily="34" charset="0"/>
                <a:ea typeface="Verdana" panose="020B0604030504040204" pitchFamily="34" charset="0"/>
                <a:cs typeface="Verdana" panose="020B0604030504040204" pitchFamily="34" charset="0"/>
              </a:rPr>
              <a:t>Autos</a:t>
            </a:r>
            <a:r>
              <a:rPr lang="en-US" sz="2400" dirty="0">
                <a:latin typeface="Verdana" panose="020B0604030504040204" pitchFamily="34" charset="0"/>
                <a:ea typeface="Verdana" panose="020B0604030504040204" pitchFamily="34" charset="0"/>
                <a:cs typeface="Verdana" panose="020B0604030504040204" pitchFamily="34" charset="0"/>
              </a:rPr>
              <a:t>		</a:t>
            </a:r>
            <a:endParaRPr lang="en-US" sz="2400" u="sng" dirty="0">
              <a:latin typeface="Verdana" panose="020B0604030504040204" pitchFamily="34" charset="0"/>
              <a:ea typeface="Verdana" panose="020B0604030504040204" pitchFamily="34" charset="0"/>
              <a:cs typeface="Verdana" panose="020B0604030504040204" pitchFamily="34" charset="0"/>
            </a:endParaRPr>
          </a:p>
          <a:p>
            <a:pPr lvl="1" algn="just" eaLnBrk="1" hangingPunct="1">
              <a:lnSpc>
                <a:spcPct val="80000"/>
              </a:lnSpc>
            </a:pPr>
            <a:r>
              <a:rPr lang="en-US" sz="2400" dirty="0">
                <a:latin typeface="Verdana" panose="020B0604030504040204" pitchFamily="34" charset="0"/>
                <a:ea typeface="Verdana" panose="020B0604030504040204" pitchFamily="34" charset="0"/>
                <a:cs typeface="Verdana" panose="020B0604030504040204" pitchFamily="34" charset="0"/>
              </a:rPr>
              <a:t>1</a:t>
            </a:r>
            <a:r>
              <a:rPr lang="en-US" sz="2400" baseline="30000" dirty="0">
                <a:latin typeface="Verdana" panose="020B0604030504040204" pitchFamily="34" charset="0"/>
                <a:ea typeface="Verdana" panose="020B0604030504040204" pitchFamily="34" charset="0"/>
                <a:cs typeface="Verdana" panose="020B0604030504040204" pitchFamily="34" charset="0"/>
              </a:rPr>
              <a:t>st</a:t>
            </a:r>
            <a:r>
              <a:rPr lang="en-US" sz="2400" dirty="0">
                <a:latin typeface="Verdana" panose="020B0604030504040204" pitchFamily="34" charset="0"/>
                <a:ea typeface="Verdana" panose="020B0604030504040204" pitchFamily="34" charset="0"/>
                <a:cs typeface="Verdana" panose="020B0604030504040204" pitchFamily="34" charset="0"/>
              </a:rPr>
              <a:t> year	*	$18,000</a:t>
            </a:r>
          </a:p>
          <a:p>
            <a:pPr lvl="1" algn="just" eaLnBrk="1" hangingPunct="1">
              <a:lnSpc>
                <a:spcPct val="80000"/>
              </a:lnSpc>
            </a:pPr>
            <a:r>
              <a:rPr lang="en-US" sz="2400" dirty="0">
                <a:latin typeface="Verdana" panose="020B0604030504040204" pitchFamily="34" charset="0"/>
                <a:ea typeface="Verdana" panose="020B0604030504040204" pitchFamily="34" charset="0"/>
                <a:cs typeface="Verdana" panose="020B0604030504040204" pitchFamily="34" charset="0"/>
              </a:rPr>
              <a:t>2</a:t>
            </a:r>
            <a:r>
              <a:rPr lang="en-US" sz="2400" baseline="30000" dirty="0">
                <a:latin typeface="Verdana" panose="020B0604030504040204" pitchFamily="34" charset="0"/>
                <a:ea typeface="Verdana" panose="020B0604030504040204" pitchFamily="34" charset="0"/>
                <a:cs typeface="Verdana" panose="020B0604030504040204" pitchFamily="34" charset="0"/>
              </a:rPr>
              <a:t>nd</a:t>
            </a:r>
            <a:r>
              <a:rPr lang="en-US" sz="2400" dirty="0">
                <a:latin typeface="Verdana" panose="020B0604030504040204" pitchFamily="34" charset="0"/>
                <a:ea typeface="Verdana" panose="020B0604030504040204" pitchFamily="34" charset="0"/>
                <a:cs typeface="Verdana" panose="020B0604030504040204" pitchFamily="34" charset="0"/>
              </a:rPr>
              <a:t> year 	        $16,000</a:t>
            </a:r>
          </a:p>
          <a:p>
            <a:pPr lvl="1" algn="just" eaLnBrk="1" hangingPunct="1">
              <a:lnSpc>
                <a:spcPct val="80000"/>
              </a:lnSpc>
            </a:pPr>
            <a:r>
              <a:rPr lang="en-US" sz="2400" dirty="0">
                <a:latin typeface="Verdana" panose="020B0604030504040204" pitchFamily="34" charset="0"/>
                <a:ea typeface="Verdana" panose="020B0604030504040204" pitchFamily="34" charset="0"/>
                <a:cs typeface="Verdana" panose="020B0604030504040204" pitchFamily="34" charset="0"/>
              </a:rPr>
              <a:t>3</a:t>
            </a:r>
            <a:r>
              <a:rPr lang="en-US" sz="2400" baseline="30000" dirty="0">
                <a:latin typeface="Verdana" panose="020B0604030504040204" pitchFamily="34" charset="0"/>
                <a:ea typeface="Verdana" panose="020B0604030504040204" pitchFamily="34" charset="0"/>
                <a:cs typeface="Verdana" panose="020B0604030504040204" pitchFamily="34" charset="0"/>
              </a:rPr>
              <a:t>rd</a:t>
            </a:r>
            <a:r>
              <a:rPr lang="en-US" sz="2400" dirty="0">
                <a:latin typeface="Verdana" panose="020B0604030504040204" pitchFamily="34" charset="0"/>
                <a:ea typeface="Verdana" panose="020B0604030504040204" pitchFamily="34" charset="0"/>
                <a:cs typeface="Verdana" panose="020B0604030504040204" pitchFamily="34" charset="0"/>
              </a:rPr>
              <a:t> year                $  9,600</a:t>
            </a:r>
          </a:p>
          <a:p>
            <a:pPr lvl="1" algn="just" eaLnBrk="1" hangingPunct="1">
              <a:lnSpc>
                <a:spcPct val="80000"/>
              </a:lnSpc>
            </a:pPr>
            <a:r>
              <a:rPr lang="en-US" sz="2400" dirty="0">
                <a:latin typeface="Verdana" panose="020B0604030504040204" pitchFamily="34" charset="0"/>
                <a:ea typeface="Verdana" panose="020B0604030504040204" pitchFamily="34" charset="0"/>
                <a:cs typeface="Verdana" panose="020B0604030504040204" pitchFamily="34" charset="0"/>
              </a:rPr>
              <a:t>4</a:t>
            </a:r>
            <a:r>
              <a:rPr lang="en-US" sz="2400" baseline="30000" dirty="0">
                <a:latin typeface="Verdana" panose="020B0604030504040204" pitchFamily="34" charset="0"/>
                <a:ea typeface="Verdana" panose="020B0604030504040204" pitchFamily="34" charset="0"/>
                <a:cs typeface="Verdana" panose="020B0604030504040204" pitchFamily="34" charset="0"/>
              </a:rPr>
              <a:t>th</a:t>
            </a:r>
            <a:r>
              <a:rPr lang="en-US" sz="2400" dirty="0">
                <a:latin typeface="Verdana" panose="020B0604030504040204" pitchFamily="34" charset="0"/>
                <a:ea typeface="Verdana" panose="020B0604030504040204" pitchFamily="34" charset="0"/>
                <a:cs typeface="Verdana" panose="020B0604030504040204" pitchFamily="34" charset="0"/>
              </a:rPr>
              <a:t> and after	        $  5,760  </a:t>
            </a:r>
          </a:p>
          <a:p>
            <a:pPr lvl="1" eaLnBrk="1" hangingPunct="1">
              <a:lnSpc>
                <a:spcPct val="80000"/>
              </a:lnSpc>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Assuming the 100% bonus – if not the limit is $10,000</a:t>
            </a:r>
          </a:p>
          <a:p>
            <a:pPr marL="457200" lvl="1" indent="0" eaLnBrk="1" hangingPunct="1">
              <a:lnSpc>
                <a:spcPct val="80000"/>
              </a:lnSpc>
              <a:buNone/>
            </a:pPr>
            <a:endParaRPr 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r>
              <a:rPr lang="en-US" sz="2600" dirty="0">
                <a:latin typeface="Verdana" panose="020B0604030504040204" pitchFamily="34" charset="0"/>
                <a:ea typeface="Verdana" panose="020B0604030504040204" pitchFamily="34" charset="0"/>
                <a:cs typeface="Verdana" panose="020B0604030504040204" pitchFamily="34" charset="0"/>
              </a:rPr>
              <a:t>SUVs greater than 6,000 lbs – Section 179 is limited to $25,000 – the 100% bonus is no included in this limitation</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6ACD455-39A8-437C-B625-75CAC44FE9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89E494F3-B6C2-44D3-B7C9-1A93506E8B54}"/>
              </a:ext>
            </a:extLst>
          </p:cNvPr>
          <p:cNvSpPr txBox="1">
            <a:spLocks noChangeArrowheads="1"/>
          </p:cNvSpPr>
          <p:nvPr/>
        </p:nvSpPr>
        <p:spPr>
          <a:xfrm>
            <a:off x="457200" y="1524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Rectangle 3"/>
          <p:cNvSpPr>
            <a:spLocks noGrp="1" noChangeArrowheads="1"/>
          </p:cNvSpPr>
          <p:nvPr>
            <p:ph type="body" idx="4294967295"/>
          </p:nvPr>
        </p:nvSpPr>
        <p:spPr>
          <a:xfrm>
            <a:off x="533400" y="1143000"/>
            <a:ext cx="8610599" cy="4191000"/>
          </a:xfrm>
        </p:spPr>
        <p:txBody>
          <a:bodyPr>
            <a:noAutofit/>
          </a:bodyPr>
          <a:lstStyle/>
          <a:p>
            <a:pPr marL="533400" indent="-533400" eaLnBrk="1" hangingPunct="1">
              <a:lnSpc>
                <a:spcPct val="80000"/>
              </a:lnSpc>
              <a:buFontTx/>
              <a:buAutoNum type="arabicPeriod"/>
            </a:pPr>
            <a:r>
              <a:rPr lang="en-US" sz="2000" i="1" dirty="0">
                <a:latin typeface="Verdana" panose="020B0604030504040204" pitchFamily="34" charset="0"/>
                <a:ea typeface="Verdana" panose="020B0604030504040204" pitchFamily="34" charset="0"/>
                <a:cs typeface="Verdana" panose="020B0604030504040204" pitchFamily="34" charset="0"/>
              </a:rPr>
              <a:t>Zachary purchased a Ford Expedition (more than 6,000 lbs.) for $39,000 in March 2018.  What is the maximum depreciation expense allowed assuming Zachary is eligible for the §179 expense election? </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a.   $   7,800.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b.   $25,000.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c.   $27,800.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d.  $33,400.</a:t>
            </a:r>
          </a:p>
          <a:p>
            <a:pPr marL="533400" indent="-533400"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Answer:  C</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2. 	Assume the same facts as number 1 above.  However, the Expedition was used only 80% for business.  What is the maximum depreciation expense allowed assuming Zachary is eligible for §179 expense election and no bonus is elected?</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a.  $   7,800.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b.  $ 20,000.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c.  $ 22,240.</a:t>
            </a:r>
          </a:p>
          <a:p>
            <a:pPr marL="533400" indent="-533400" eaLnBrk="1" hangingPunct="1">
              <a:lnSpc>
                <a:spcPct val="80000"/>
              </a:lnSpc>
              <a:buFontTx/>
              <a:buNone/>
            </a:pPr>
            <a:r>
              <a:rPr lang="en-US" sz="2000" i="1" dirty="0">
                <a:latin typeface="Verdana" panose="020B0604030504040204" pitchFamily="34" charset="0"/>
                <a:ea typeface="Verdana" panose="020B0604030504040204" pitchFamily="34" charset="0"/>
                <a:cs typeface="Verdana" panose="020B0604030504040204" pitchFamily="34" charset="0"/>
              </a:rPr>
              <a:t>	d. $  26,720.</a:t>
            </a:r>
          </a:p>
          <a:p>
            <a:pPr marL="533400" indent="-533400" eaLnBrk="1" hangingPunct="1">
              <a:lnSpc>
                <a:spcPct val="80000"/>
              </a:lnSpc>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Answer:  C</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FDF8360-AC5F-4E1C-859B-8D7C1D24F33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5FE02AC9-A125-4539-940C-AF5CB319A436}"/>
              </a:ext>
            </a:extLst>
          </p:cNvPr>
          <p:cNvSpPr txBox="1">
            <a:spLocks noChangeArrowheads="1"/>
          </p:cNvSpPr>
          <p:nvPr/>
        </p:nvSpPr>
        <p:spPr>
          <a:xfrm>
            <a:off x="0" y="76200"/>
            <a:ext cx="92964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6-8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995">
                                            <p:txEl>
                                              <p:pRg st="5" end="5"/>
                                            </p:txEl>
                                          </p:spTgt>
                                        </p:tgtEl>
                                        <p:attrNameLst>
                                          <p:attrName>style.visibility</p:attrName>
                                        </p:attrNameLst>
                                      </p:cBhvr>
                                      <p:to>
                                        <p:strVal val="visible"/>
                                      </p:to>
                                    </p:set>
                                    <p:animEffect transition="in" filter="fade">
                                      <p:cBhvr>
                                        <p:cTn id="7" dur="500"/>
                                        <p:tgtEl>
                                          <p:spTgt spid="21299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2995">
                                            <p:txEl>
                                              <p:pRg st="11" end="11"/>
                                            </p:txEl>
                                          </p:spTgt>
                                        </p:tgtEl>
                                        <p:attrNameLst>
                                          <p:attrName>style.visibility</p:attrName>
                                        </p:attrNameLst>
                                      </p:cBhvr>
                                      <p:to>
                                        <p:strVal val="visible"/>
                                      </p:to>
                                    </p:set>
                                    <p:animEffect transition="in" filter="fade">
                                      <p:cBhvr>
                                        <p:cTn id="12" dur="500"/>
                                        <p:tgtEl>
                                          <p:spTgt spid="21299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4294967295"/>
          </p:nvPr>
        </p:nvSpPr>
        <p:spPr>
          <a:xfrm>
            <a:off x="914400" y="1524000"/>
            <a:ext cx="7848600" cy="3276600"/>
          </a:xfrm>
        </p:spPr>
        <p:txBody>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Leased Vehicles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“Lease inclusion amount”- the amount included in income when a leased vehicle is over the luxury auto levels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See Rev. Proc. 2018-25 for amounts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The total business lease amount is deductible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3A93229-2E94-4949-AA7A-DAFC996FB0B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D7B1DA3F-A654-4D1E-862B-470CB41869A8}"/>
              </a:ext>
            </a:extLst>
          </p:cNvPr>
          <p:cNvSpPr txBox="1">
            <a:spLocks noChangeArrowheads="1"/>
          </p:cNvSpPr>
          <p:nvPr/>
        </p:nvSpPr>
        <p:spPr>
          <a:xfrm>
            <a:off x="457200" y="2286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 Depreciation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6" name="Rectangle 2"/>
          <p:cNvSpPr>
            <a:spLocks noGrp="1" noChangeArrowheads="1"/>
          </p:cNvSpPr>
          <p:nvPr>
            <p:ph type="title" idx="4294967295"/>
          </p:nvPr>
        </p:nvSpPr>
        <p:spPr>
          <a:xfrm>
            <a:off x="954023" y="277920"/>
            <a:ext cx="73152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p:txBody>
      </p:sp>
      <p:sp>
        <p:nvSpPr>
          <p:cNvPr id="72706" name="Rectangle 3"/>
          <p:cNvSpPr>
            <a:spLocks noGrp="1" noChangeArrowheads="1"/>
          </p:cNvSpPr>
          <p:nvPr>
            <p:ph type="body" idx="4294967295"/>
          </p:nvPr>
        </p:nvSpPr>
        <p:spPr>
          <a:xfrm>
            <a:off x="954023" y="1752600"/>
            <a:ext cx="7848600" cy="3810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Ordinary and necessary travel expenses are deductible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Transportation – expenses of getting from one workplace to another workplace within the taxpayer’s home area</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Travel – refers to business travel away from home that requires an overnight stay</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E08A853-D255-4006-B552-6FC0B7DD91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838200" y="2209800"/>
            <a:ext cx="7848600" cy="32766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Gross receipts include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Direct sales to customers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Work performed as an independent contractor</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Amounts reported to a “statutory employee”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Independent contractors usually receive a Form 1099-MISC to report income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CAB4F7C-9F96-43AA-BA75-AC40213E992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23ACD8B-A48D-4E57-9934-C41CED86D2F5}"/>
              </a:ext>
            </a:extLst>
          </p:cNvPr>
          <p:cNvSpPr txBox="1">
            <a:spLocks noChangeArrowheads="1"/>
          </p:cNvSpPr>
          <p:nvPr/>
        </p:nvSpPr>
        <p:spPr>
          <a:xfrm>
            <a:off x="467652" y="55388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#1: Income and Expenses of the Self-Employed</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body" idx="4294967295"/>
          </p:nvPr>
        </p:nvSpPr>
        <p:spPr>
          <a:xfrm>
            <a:off x="957071" y="1828800"/>
            <a:ext cx="7848600" cy="3657600"/>
          </a:xfrm>
        </p:spPr>
        <p:txBody>
          <a:bodyPr>
            <a:normAutofit fontScale="92500" lnSpcReduction="20000"/>
          </a:bodyPr>
          <a:lstStyle/>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Deductible Local Transportation Cost</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Getting from one workplace to another workplace</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Visiting clients and customers</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Business meeting away from the taxpayer’s regular workplace</a:t>
            </a:r>
          </a:p>
          <a:p>
            <a:pPr lvl="1" eaLnBrk="1" hangingPunct="1"/>
            <a:r>
              <a:rPr lang="en-US" sz="2600" dirty="0">
                <a:latin typeface="Verdana" panose="020B0604030504040204" pitchFamily="34" charset="0"/>
                <a:ea typeface="Verdana" panose="020B0604030504040204" pitchFamily="34" charset="0"/>
                <a:cs typeface="Verdana" panose="020B0604030504040204" pitchFamily="34" charset="0"/>
              </a:rPr>
              <a:t>Getting from home to a temporary workplace</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Transportation between a home office and temporary work location is deductible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0B8A464-A170-4F89-82C0-F222D9D36C1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35861ABA-7316-4237-8360-CA211F06FDEA}"/>
              </a:ext>
            </a:extLst>
          </p:cNvPr>
          <p:cNvSpPr txBox="1">
            <a:spLocks noChangeArrowheads="1"/>
          </p:cNvSpPr>
          <p:nvPr/>
        </p:nvSpPr>
        <p:spPr>
          <a:xfrm>
            <a:off x="954023" y="27792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960119" y="1752600"/>
            <a:ext cx="7848600" cy="3810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Automobile Expenses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Standard Mileage Rate-  54.5 cents per mile for 2018</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Actual Expenses-  actual business auto costs are deducted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Actual expenses usually gives a larger deduction but require more record keeping</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EFDD550-956E-4E4A-8541-8678BCBD303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9C52216C-5DF1-4294-8555-D1AA3D414D58}"/>
              </a:ext>
            </a:extLst>
          </p:cNvPr>
          <p:cNvSpPr txBox="1">
            <a:spLocks noChangeArrowheads="1"/>
          </p:cNvSpPr>
          <p:nvPr/>
        </p:nvSpPr>
        <p:spPr>
          <a:xfrm>
            <a:off x="954023" y="27792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type="body" idx="4294967295"/>
          </p:nvPr>
        </p:nvSpPr>
        <p:spPr>
          <a:xfrm>
            <a:off x="954023" y="1764286"/>
            <a:ext cx="7848600" cy="4191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Travel Cost for Business Travel</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Requires an overnight stay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Travel, meals, lodging and other incidental expenses are allowed</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Should not last more than one year</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Limitations exist if the trip is partly personal or if there are lavish or extravagant expenditures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476C7BC-EC32-480E-A34D-0382E6FAB00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F7BDE7D9-258D-40CF-A73A-FC8D2BBD7792}"/>
              </a:ext>
            </a:extLst>
          </p:cNvPr>
          <p:cNvSpPr txBox="1">
            <a:spLocks noChangeArrowheads="1"/>
          </p:cNvSpPr>
          <p:nvPr/>
        </p:nvSpPr>
        <p:spPr>
          <a:xfrm>
            <a:off x="954023" y="27792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type="body" idx="4294967295"/>
          </p:nvPr>
        </p:nvSpPr>
        <p:spPr>
          <a:xfrm>
            <a:off x="954023" y="1415206"/>
            <a:ext cx="7848600" cy="4800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Meals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Business meal costs are deductible but are limited to 50%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Must be directly related or associated with business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 Business Entertainment is no longer deductible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Standard meal per diem is $51 per day – can be higher in high cost areas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Cannot be lavish or extravagant</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2C933F5-DB6B-49DD-BA1F-B68D1F43C95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F491DE35-F875-47AD-87EC-55B8677909DB}"/>
              </a:ext>
            </a:extLst>
          </p:cNvPr>
          <p:cNvSpPr txBox="1">
            <a:spLocks noChangeArrowheads="1"/>
          </p:cNvSpPr>
          <p:nvPr/>
        </p:nvSpPr>
        <p:spPr>
          <a:xfrm>
            <a:off x="954023" y="27792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3"/>
          <p:cNvSpPr>
            <a:spLocks noGrp="1" noChangeArrowheads="1"/>
          </p:cNvSpPr>
          <p:nvPr>
            <p:ph type="body" idx="4294967295"/>
          </p:nvPr>
        </p:nvSpPr>
        <p:spPr>
          <a:xfrm>
            <a:off x="954023" y="1752600"/>
            <a:ext cx="7772400" cy="4191000"/>
          </a:xfrm>
        </p:spPr>
        <p:txBody>
          <a:bodyPr>
            <a:noAutofit/>
          </a:bodyPr>
          <a:lstStyle/>
          <a:p>
            <a:pPr marL="533400" indent="-533400" eaLnBrk="1" hangingPunct="1">
              <a:lnSpc>
                <a:spcPct val="80000"/>
              </a:lnSpc>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A taxpayer can take depreciation on a business auto and use the standard mileage rate in the same year. </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533400" indent="-5334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2. 	Transportation costs are allowed only when the taxpayer visits a client.</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533400" indent="-5334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A deduction is allowed for meals, lodging, and other incidental expenses when a taxpayer travels away from home requiring sleep. </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EA7A8D0-7068-4976-BF79-1F3189F8EFB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293D63F5-9316-4F7F-9ECE-A99357D6BD08}"/>
              </a:ext>
            </a:extLst>
          </p:cNvPr>
          <p:cNvSpPr txBox="1">
            <a:spLocks noChangeArrowheads="1"/>
          </p:cNvSpPr>
          <p:nvPr/>
        </p:nvSpPr>
        <p:spPr>
          <a:xfrm>
            <a:off x="954023" y="60960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6-9</a:t>
            </a:r>
          </a:p>
          <a:p>
            <a:pPr fontAlgn="auto">
              <a:spcAft>
                <a:spcPts val="0"/>
              </a:spcAft>
              <a:defRPr/>
            </a:pP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163">
                                            <p:txEl>
                                              <p:pRg st="1" end="1"/>
                                            </p:txEl>
                                          </p:spTgt>
                                        </p:tgtEl>
                                        <p:attrNameLst>
                                          <p:attrName>style.visibility</p:attrName>
                                        </p:attrNameLst>
                                      </p:cBhvr>
                                      <p:to>
                                        <p:strVal val="visible"/>
                                      </p:to>
                                    </p:set>
                                    <p:animEffect transition="in" filter="fade">
                                      <p:cBhvr>
                                        <p:cTn id="7" dur="500"/>
                                        <p:tgtEl>
                                          <p:spTgt spid="2201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0163">
                                            <p:txEl>
                                              <p:pRg st="4" end="4"/>
                                            </p:txEl>
                                          </p:spTgt>
                                        </p:tgtEl>
                                        <p:attrNameLst>
                                          <p:attrName>style.visibility</p:attrName>
                                        </p:attrNameLst>
                                      </p:cBhvr>
                                      <p:to>
                                        <p:strVal val="visible"/>
                                      </p:to>
                                    </p:set>
                                    <p:animEffect transition="in" filter="fade">
                                      <p:cBhvr>
                                        <p:cTn id="12" dur="500"/>
                                        <p:tgtEl>
                                          <p:spTgt spid="22016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0163">
                                            <p:txEl>
                                              <p:pRg st="7" end="7"/>
                                            </p:txEl>
                                          </p:spTgt>
                                        </p:tgtEl>
                                        <p:attrNameLst>
                                          <p:attrName>style.visibility</p:attrName>
                                        </p:attrNameLst>
                                      </p:cBhvr>
                                      <p:to>
                                        <p:strVal val="visible"/>
                                      </p:to>
                                    </p:set>
                                    <p:animEffect transition="in" filter="fade">
                                      <p:cBhvr>
                                        <p:cTn id="17" dur="500"/>
                                        <p:tgtEl>
                                          <p:spTgt spid="2201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body" idx="4294967295"/>
          </p:nvPr>
        </p:nvSpPr>
        <p:spPr>
          <a:xfrm>
            <a:off x="952499" y="1791440"/>
            <a:ext cx="7772400" cy="3085360"/>
          </a:xfrm>
        </p:spPr>
        <p:txBody>
          <a:bodyPr>
            <a:normAutofit lnSpcReduction="10000"/>
          </a:bodyPr>
          <a:lstStyle/>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4. 	A taxpayer can deduct $51/day for meals and incidentals without keeping receipts on a business trip (subject to the 50% limitation). </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533400" indent="-533400" eaLnBrk="1" hangingPunct="1">
              <a:lnSpc>
                <a:spcPct val="8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5.  	Taking five clients to a Major League baseball game immediately following a substantial business discussion is deductible up to 50% of costs. </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F0414C2-1923-4D57-956B-F8F4FB40969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F030C91D-A71E-4A0B-9E7F-EBB6B87E6E2B}"/>
              </a:ext>
            </a:extLst>
          </p:cNvPr>
          <p:cNvSpPr txBox="1">
            <a:spLocks noChangeArrowheads="1"/>
          </p:cNvSpPr>
          <p:nvPr/>
        </p:nvSpPr>
        <p:spPr>
          <a:xfrm>
            <a:off x="954023" y="60960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 Transportation and Travel</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6-9</a:t>
            </a:r>
          </a:p>
          <a:p>
            <a:pPr fontAlgn="auto">
              <a:spcAft>
                <a:spcPts val="0"/>
              </a:spcAft>
              <a:defRPr/>
            </a:pP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186">
                                            <p:txEl>
                                              <p:pRg st="1" end="1"/>
                                            </p:txEl>
                                          </p:spTgt>
                                        </p:tgtEl>
                                        <p:attrNameLst>
                                          <p:attrName>style.visibility</p:attrName>
                                        </p:attrNameLst>
                                      </p:cBhvr>
                                      <p:to>
                                        <p:strVal val="visible"/>
                                      </p:to>
                                    </p:set>
                                    <p:animEffect transition="in" filter="fade">
                                      <p:cBhvr>
                                        <p:cTn id="7" dur="500"/>
                                        <p:tgtEl>
                                          <p:spTgt spid="22118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1186">
                                            <p:txEl>
                                              <p:pRg st="4" end="4"/>
                                            </p:txEl>
                                          </p:spTgt>
                                        </p:tgtEl>
                                        <p:attrNameLst>
                                          <p:attrName>style.visibility</p:attrName>
                                        </p:attrNameLst>
                                      </p:cBhvr>
                                      <p:to>
                                        <p:strVal val="visible"/>
                                      </p:to>
                                    </p:set>
                                    <p:animEffect transition="in" filter="fade">
                                      <p:cBhvr>
                                        <p:cTn id="12" dur="500"/>
                                        <p:tgtEl>
                                          <p:spTgt spid="2211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Rectangle 2"/>
          <p:cNvSpPr>
            <a:spLocks noGrp="1" noChangeArrowheads="1"/>
          </p:cNvSpPr>
          <p:nvPr>
            <p:ph type="title" idx="4294967295"/>
          </p:nvPr>
        </p:nvSpPr>
        <p:spPr>
          <a:xfrm>
            <a:off x="962952" y="304800"/>
            <a:ext cx="73152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p>
        </p:txBody>
      </p:sp>
      <p:sp>
        <p:nvSpPr>
          <p:cNvPr id="87042" name="Rectangle 3"/>
          <p:cNvSpPr>
            <a:spLocks noGrp="1" noChangeArrowheads="1"/>
          </p:cNvSpPr>
          <p:nvPr>
            <p:ph type="body" idx="4294967295"/>
          </p:nvPr>
        </p:nvSpPr>
        <p:spPr>
          <a:xfrm>
            <a:off x="969048" y="1828800"/>
            <a:ext cx="7848600" cy="38862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Business use of the home is deductible if the business use is: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Exclusive</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Regular</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For the taxpayer’s trade or business</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A specific area of the home must be used only for business</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Employees – use must be “for the convenience of the employer”</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551BC4E-CCE2-4BFB-A1E2-8439B06C89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Grp="1" noChangeArrowheads="1"/>
          </p:cNvSpPr>
          <p:nvPr>
            <p:ph type="body" idx="4294967295"/>
          </p:nvPr>
        </p:nvSpPr>
        <p:spPr>
          <a:xfrm>
            <a:off x="962952" y="1828800"/>
            <a:ext cx="7848600" cy="35814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Home office deductions are reported on Form 8829</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Calculation determined by square footage used regularly and exclusively for business</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Direct business expenses are 100% deductible</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Indirect home expenses are deductible based on square footage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8863A2D-396B-415A-93DF-F561BF1C39A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FBD5D6FB-05BF-4074-A31F-425224877F59}"/>
              </a:ext>
            </a:extLst>
          </p:cNvPr>
          <p:cNvSpPr txBox="1">
            <a:spLocks noChangeArrowheads="1"/>
          </p:cNvSpPr>
          <p:nvPr/>
        </p:nvSpPr>
        <p:spPr>
          <a:xfrm>
            <a:off x="962952" y="30480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body" idx="4294967295"/>
          </p:nvPr>
        </p:nvSpPr>
        <p:spPr>
          <a:xfrm>
            <a:off x="962952" y="2057400"/>
            <a:ext cx="7848600" cy="3733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Home office deduction limited to business income</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Order of deductions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Expenses deductible in any event (mortgage interest and real estate taxes)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Business use of insurance, utilities, and then depreciation</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FF7B21A-8501-4310-9B4F-EA8947EAA5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8A7F9A33-6064-4C7B-9980-96B933E1AA4E}"/>
              </a:ext>
            </a:extLst>
          </p:cNvPr>
          <p:cNvSpPr txBox="1">
            <a:spLocks noChangeArrowheads="1"/>
          </p:cNvSpPr>
          <p:nvPr/>
        </p:nvSpPr>
        <p:spPr>
          <a:xfrm>
            <a:off x="962952" y="30480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p:cNvSpPr>
            <a:spLocks noGrp="1" noChangeArrowheads="1"/>
          </p:cNvSpPr>
          <p:nvPr>
            <p:ph type="body" idx="4294967295"/>
          </p:nvPr>
        </p:nvSpPr>
        <p:spPr>
          <a:xfrm>
            <a:off x="962952" y="1905000"/>
            <a:ext cx="7848600" cy="3733800"/>
          </a:xfrm>
        </p:spPr>
        <p:txBody>
          <a:bodyPr>
            <a:no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Business Bad Debts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Business bad debts can be deducted as an ordinary expense if incurred in a business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Can be partially worthless or completely worthless</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Business Casualty Losses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Receive an ordinary loss</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Not limited by the 10% AGI floor like personal casualty losses</a:t>
            </a:r>
          </a:p>
          <a:p>
            <a:pPr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FontTx/>
              <a:buNone/>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5601E77-0512-46C9-B6B9-5D55231C20F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BDAE0A58-A0BF-4D7C-B2D5-3516FEA51EE3}"/>
              </a:ext>
            </a:extLst>
          </p:cNvPr>
          <p:cNvSpPr txBox="1">
            <a:spLocks noChangeArrowheads="1"/>
          </p:cNvSpPr>
          <p:nvPr/>
        </p:nvSpPr>
        <p:spPr>
          <a:xfrm>
            <a:off x="962952" y="304800"/>
            <a:ext cx="7315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4294967295"/>
          </p:nvPr>
        </p:nvSpPr>
        <p:spPr>
          <a:xfrm>
            <a:off x="762000" y="1905000"/>
            <a:ext cx="7848600" cy="39624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Cost of Goods Sold  - reduction from sales to produce gross profit</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Accrual Method of Accounting – must be used if inventory is a material income-producing factor</a:t>
            </a:r>
          </a:p>
          <a:p>
            <a:pPr lvl="1"/>
            <a:r>
              <a:rPr lang="en-US" sz="2400" dirty="0">
                <a:latin typeface="Verdana" panose="020B0604030504040204" pitchFamily="34" charset="0"/>
                <a:ea typeface="Verdana" panose="020B0604030504040204" pitchFamily="34" charset="0"/>
                <a:cs typeface="Verdana" panose="020B0604030504040204" pitchFamily="34" charset="0"/>
              </a:rPr>
              <a:t>If average annual gross receipts over the last three years is under $25 million, the cash basis of accounting can be used.</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515A80F-E6B7-4B17-9EA9-160D69A2462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9364AAB8-1A78-4FE4-BAE5-CFF62BC50357}"/>
              </a:ext>
            </a:extLst>
          </p:cNvPr>
          <p:cNvSpPr txBox="1">
            <a:spLocks noChangeArrowheads="1"/>
          </p:cNvSpPr>
          <p:nvPr/>
        </p:nvSpPr>
        <p:spPr>
          <a:xfrm>
            <a:off x="467652" y="55388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#1: Income and Expenses of the Self-Employed</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4294967295"/>
          </p:nvPr>
        </p:nvSpPr>
        <p:spPr>
          <a:xfrm>
            <a:off x="962952" y="1600200"/>
            <a:ext cx="7772400" cy="4191000"/>
          </a:xfrm>
        </p:spPr>
        <p:txBody>
          <a:bodyPr>
            <a:noAutofit/>
          </a:bodyPr>
          <a:lstStyle/>
          <a:p>
            <a:pPr marL="533400" indent="-533400" eaLnBrk="1" hangingPunct="1">
              <a:lnSpc>
                <a:spcPct val="80000"/>
              </a:lnSpc>
              <a:buFontTx/>
              <a:buAutoNum type="arabicPeriod"/>
            </a:pPr>
            <a:r>
              <a:rPr lang="en-US" sz="1600" i="1" dirty="0">
                <a:latin typeface="Verdana" panose="020B0604030504040204" pitchFamily="34" charset="0"/>
                <a:ea typeface="Verdana" panose="020B0604030504040204" pitchFamily="34" charset="0"/>
                <a:cs typeface="Verdana" panose="020B0604030504040204" pitchFamily="34" charset="0"/>
              </a:rPr>
              <a:t>Jose uses 20% of his house exclusively for business.  He had the entire exterior of the house painted and the interior of one room that he uses for an office painted for $3,000 and $500, respectively.  What is the total deduction Jose can take as a home office expense for the painting? </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a.  $   500.</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b.  $3,500.</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c.  $   700.</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d. $1,100.</a:t>
            </a:r>
          </a:p>
          <a:p>
            <a:pPr marL="533400" indent="-533400" eaLnBrk="1" hangingPunct="1">
              <a:lnSpc>
                <a:spcPct val="80000"/>
              </a:lnSpc>
              <a:buFontTx/>
              <a:buNone/>
            </a:pPr>
            <a:r>
              <a:rPr lang="en-US" sz="1600" b="1" i="1" dirty="0">
                <a:latin typeface="Verdana" panose="020B0604030504040204" pitchFamily="34" charset="0"/>
                <a:ea typeface="Verdana" panose="020B0604030504040204" pitchFamily="34" charset="0"/>
                <a:cs typeface="Verdana" panose="020B0604030504040204" pitchFamily="34" charset="0"/>
              </a:rPr>
              <a:t>Answer:  D</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2. 	Which of the following comments is true regarding the home office deduction?</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a.  The taxpayer must see clients at home to be allowed a home office deduction.</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b.  The home office deduction is limited to income from the Schedule C business.</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c.  The taxpayer is allowed to take §179 on the business portion of the home itself .</a:t>
            </a:r>
          </a:p>
          <a:p>
            <a:pPr marL="533400" indent="-533400"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d. Depreciation on the home is never allowed as a home office deduction.</a:t>
            </a:r>
          </a:p>
          <a:p>
            <a:pPr marL="533400" indent="-533400" eaLnBrk="1" hangingPunct="1">
              <a:lnSpc>
                <a:spcPct val="80000"/>
              </a:lnSpc>
              <a:buFontTx/>
              <a:buNone/>
            </a:pPr>
            <a:r>
              <a:rPr lang="en-US" sz="1600" b="1" i="1" dirty="0">
                <a:latin typeface="Verdana" panose="020B0604030504040204" pitchFamily="34" charset="0"/>
                <a:ea typeface="Verdana" panose="020B0604030504040204" pitchFamily="34" charset="0"/>
                <a:cs typeface="Verdana" panose="020B0604030504040204" pitchFamily="34" charset="0"/>
              </a:rPr>
              <a:t>Answer:  B</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A39F753-9026-457B-AAB6-A7A30069064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EBA47A5-9EDF-4146-858C-515FE6C4D167}"/>
              </a:ext>
            </a:extLst>
          </p:cNvPr>
          <p:cNvSpPr txBox="1">
            <a:spLocks noChangeArrowheads="1"/>
          </p:cNvSpPr>
          <p:nvPr/>
        </p:nvSpPr>
        <p:spPr>
          <a:xfrm>
            <a:off x="367176" y="228600"/>
            <a:ext cx="850675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400" dirty="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p>
          <a:p>
            <a:pPr fontAlgn="auto">
              <a:spcAft>
                <a:spcPts val="0"/>
              </a:spcAft>
              <a:defRPr/>
            </a:pPr>
            <a:r>
              <a:rPr lang="en-US" sz="3400" dirty="0">
                <a:latin typeface="Verdana" panose="020B0604030504040204" pitchFamily="34" charset="0"/>
                <a:ea typeface="Verdana" panose="020B0604030504040204" pitchFamily="34" charset="0"/>
                <a:cs typeface="Verdana" panose="020B0604030504040204" pitchFamily="34" charset="0"/>
              </a:rPr>
              <a:t>Concept Check 6-10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7331">
                                            <p:txEl>
                                              <p:pRg st="5" end="5"/>
                                            </p:txEl>
                                          </p:spTgt>
                                        </p:tgtEl>
                                        <p:attrNameLst>
                                          <p:attrName>style.visibility</p:attrName>
                                        </p:attrNameLst>
                                      </p:cBhvr>
                                      <p:to>
                                        <p:strVal val="visible"/>
                                      </p:to>
                                    </p:set>
                                    <p:animEffect transition="in" filter="fade">
                                      <p:cBhvr>
                                        <p:cTn id="7" dur="500"/>
                                        <p:tgtEl>
                                          <p:spTgt spid="22733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7331">
                                            <p:txEl>
                                              <p:pRg st="11" end="11"/>
                                            </p:txEl>
                                          </p:spTgt>
                                        </p:tgtEl>
                                        <p:attrNameLst>
                                          <p:attrName>style.visibility</p:attrName>
                                        </p:attrNameLst>
                                      </p:cBhvr>
                                      <p:to>
                                        <p:strVal val="visible"/>
                                      </p:to>
                                    </p:set>
                                    <p:animEffect transition="in" filter="fade">
                                      <p:cBhvr>
                                        <p:cTn id="12" dur="500"/>
                                        <p:tgtEl>
                                          <p:spTgt spid="22733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body" idx="4294967295"/>
          </p:nvPr>
        </p:nvSpPr>
        <p:spPr>
          <a:xfrm>
            <a:off x="962952" y="2209800"/>
            <a:ext cx="7772400" cy="3505200"/>
          </a:xfrm>
        </p:spPr>
        <p:txBody>
          <a:bodyPr/>
          <a:lstStyle/>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When a business property is partially destroyed by casualty, the loss is calculated using which of the following?</a:t>
            </a: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a.  The decrease in the FMV of the property.</a:t>
            </a: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b.  The adjusted basis of the property.</a:t>
            </a: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c.  The lower of the decrease in  FMV or the adjusted basis of the property.</a:t>
            </a:r>
          </a:p>
          <a:p>
            <a:pPr marL="533400" indent="-533400" eaLnBrk="1" hangingPunct="1">
              <a:lnSpc>
                <a:spcPct val="8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d. The adjusted basis of the property less 10% of AGI.</a:t>
            </a:r>
          </a:p>
          <a:p>
            <a:pPr marL="533400" indent="-5334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Answer:  C</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27750BC-DE08-49E7-A000-322DEBF845D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6D3B9ED8-5284-43C6-8CC1-AED72367D331}"/>
              </a:ext>
            </a:extLst>
          </p:cNvPr>
          <p:cNvSpPr txBox="1">
            <a:spLocks noChangeArrowheads="1"/>
          </p:cNvSpPr>
          <p:nvPr/>
        </p:nvSpPr>
        <p:spPr>
          <a:xfrm>
            <a:off x="367176" y="228600"/>
            <a:ext cx="850675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400" dirty="0">
                <a:latin typeface="Verdana" panose="020B0604030504040204" pitchFamily="34" charset="0"/>
                <a:ea typeface="Verdana" panose="020B0604030504040204" pitchFamily="34" charset="0"/>
                <a:cs typeface="Verdana" panose="020B0604030504040204" pitchFamily="34" charset="0"/>
              </a:rPr>
              <a:t>Learning Objective #5: Business Use of Home and Business Bad Debts</a:t>
            </a:r>
          </a:p>
          <a:p>
            <a:pPr fontAlgn="auto">
              <a:spcAft>
                <a:spcPts val="0"/>
              </a:spcAft>
              <a:defRPr/>
            </a:pPr>
            <a:r>
              <a:rPr lang="en-US" sz="3400" dirty="0">
                <a:latin typeface="Verdana" panose="020B0604030504040204" pitchFamily="34" charset="0"/>
                <a:ea typeface="Verdana" panose="020B0604030504040204" pitchFamily="34" charset="0"/>
                <a:cs typeface="Verdana" panose="020B0604030504040204" pitchFamily="34" charset="0"/>
              </a:rPr>
              <a:t>Concept Check 6-10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8354">
                                            <p:txEl>
                                              <p:pRg st="5" end="5"/>
                                            </p:txEl>
                                          </p:spTgt>
                                        </p:tgtEl>
                                        <p:attrNameLst>
                                          <p:attrName>style.visibility</p:attrName>
                                        </p:attrNameLst>
                                      </p:cBhvr>
                                      <p:to>
                                        <p:strVal val="visible"/>
                                      </p:to>
                                    </p:set>
                                    <p:animEffect transition="in" filter="fade">
                                      <p:cBhvr>
                                        <p:cTn id="7" dur="500"/>
                                        <p:tgtEl>
                                          <p:spTgt spid="2283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2"/>
          <p:cNvSpPr>
            <a:spLocks noGrp="1" noChangeArrowheads="1"/>
          </p:cNvSpPr>
          <p:nvPr>
            <p:ph type="title" idx="4294967295"/>
          </p:nvPr>
        </p:nvSpPr>
        <p:spPr>
          <a:xfrm>
            <a:off x="467652" y="2286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 Hobby Loss Rules and Education Expenses</a:t>
            </a:r>
          </a:p>
        </p:txBody>
      </p:sp>
      <p:sp>
        <p:nvSpPr>
          <p:cNvPr id="99330" name="Rectangle 4"/>
          <p:cNvSpPr>
            <a:spLocks noGrp="1" noChangeArrowheads="1"/>
          </p:cNvSpPr>
          <p:nvPr>
            <p:ph type="body" idx="4294967295"/>
          </p:nvPr>
        </p:nvSpPr>
        <p:spPr>
          <a:xfrm>
            <a:off x="696252" y="1981200"/>
            <a:ext cx="7848600" cy="2362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Hobby Losses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Eliminated for 2018</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Income from Hobbies must be included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Expenses not allowed</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8FDD0BD-2725-48F6-896C-6BDE2E4CAA3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3"/>
          <p:cNvSpPr>
            <a:spLocks noGrp="1" noChangeArrowheads="1"/>
          </p:cNvSpPr>
          <p:nvPr>
            <p:ph type="body" idx="4294967295"/>
          </p:nvPr>
        </p:nvSpPr>
        <p:spPr>
          <a:xfrm>
            <a:off x="696252" y="1589003"/>
            <a:ext cx="7848600" cy="42672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Education Expenses – deductible if:</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Maintains or improves skills of the taxpayer; or </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Meets the express requirements of the law or regulation for a job</a:t>
            </a: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Educational Expenses – not deductible if:</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Cannot meet the minimum educational requirements for employment</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Qualifies the taxpayer for a new trade or business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661873F-8F0A-456B-83B4-66969FCC547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3DC45696-DAA0-4CED-B5E9-460777A40042}"/>
              </a:ext>
            </a:extLst>
          </p:cNvPr>
          <p:cNvSpPr txBox="1">
            <a:spLocks noChangeArrowheads="1"/>
          </p:cNvSpPr>
          <p:nvPr/>
        </p:nvSpPr>
        <p:spPr>
          <a:xfrm>
            <a:off x="467652" y="2286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 Hobby Loss Rules and Education Expenses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4" name="Rectangle 6"/>
          <p:cNvSpPr>
            <a:spLocks noGrp="1" noChangeArrowheads="1"/>
          </p:cNvSpPr>
          <p:nvPr>
            <p:ph type="body" idx="4294967295"/>
          </p:nvPr>
        </p:nvSpPr>
        <p:spPr>
          <a:xfrm>
            <a:off x="734352" y="1677395"/>
            <a:ext cx="7772400" cy="4114800"/>
          </a:xfrm>
        </p:spPr>
        <p:txBody>
          <a:bodyPr>
            <a:normAutofit/>
          </a:bodyPr>
          <a:lstStyle/>
          <a:p>
            <a:pPr marL="533400" indent="-533400" eaLnBrk="1" hangingPunct="1">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If a taxpayer has shown a net profit for the last three years, the activity is not considered a hobby. </a:t>
            </a:r>
          </a:p>
          <a:p>
            <a:pPr marL="533400" indent="-533400" eaLnBrk="1" hangingPunct="1">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533400" indent="-533400" eaLnBrk="1" hangingPunct="1">
              <a:buFontTx/>
              <a:buNone/>
            </a:pPr>
            <a:endParaRPr lang="en-US" sz="2400" b="1"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buFontTx/>
              <a:buNone/>
            </a:pPr>
            <a:r>
              <a:rPr lang="en-US" sz="2400" i="1" dirty="0">
                <a:latin typeface="Verdana" panose="020B0604030504040204" pitchFamily="34" charset="0"/>
                <a:ea typeface="Verdana" panose="020B0604030504040204" pitchFamily="34" charset="0"/>
                <a:cs typeface="Verdana" panose="020B0604030504040204" pitchFamily="34" charset="0"/>
              </a:rPr>
              <a:t>2. 	A taxpayer can never take a net loss on an activity considered a hobby.</a:t>
            </a:r>
          </a:p>
          <a:p>
            <a:pPr marL="533400" indent="-533400" eaLnBrk="1" hangingPunct="1">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4F101B2-AB37-4636-B243-C7AF5C612C2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C4332616-1372-4AB8-9CED-4BD5E5012481}"/>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 Hobby Loss Rules and Education Expenses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6-11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2454">
                                            <p:txEl>
                                              <p:pRg st="1" end="1"/>
                                            </p:txEl>
                                          </p:spTgt>
                                        </p:tgtEl>
                                        <p:attrNameLst>
                                          <p:attrName>style.visibility</p:attrName>
                                        </p:attrNameLst>
                                      </p:cBhvr>
                                      <p:to>
                                        <p:strVal val="visible"/>
                                      </p:to>
                                    </p:set>
                                    <p:animEffect transition="in" filter="fade">
                                      <p:cBhvr>
                                        <p:cTn id="7" dur="500"/>
                                        <p:tgtEl>
                                          <p:spTgt spid="2324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2454">
                                            <p:txEl>
                                              <p:pRg st="4" end="4"/>
                                            </p:txEl>
                                          </p:spTgt>
                                        </p:tgtEl>
                                        <p:attrNameLst>
                                          <p:attrName>style.visibility</p:attrName>
                                        </p:attrNameLst>
                                      </p:cBhvr>
                                      <p:to>
                                        <p:strVal val="visible"/>
                                      </p:to>
                                    </p:set>
                                    <p:animEffect transition="in" filter="fade">
                                      <p:cBhvr>
                                        <p:cTn id="12" dur="500"/>
                                        <p:tgtEl>
                                          <p:spTgt spid="2324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Rectangle 3"/>
          <p:cNvSpPr>
            <a:spLocks noGrp="1" noChangeArrowheads="1"/>
          </p:cNvSpPr>
          <p:nvPr>
            <p:ph type="body" idx="4294967295"/>
          </p:nvPr>
        </p:nvSpPr>
        <p:spPr>
          <a:xfrm>
            <a:off x="734352" y="2049251"/>
            <a:ext cx="7772400" cy="3208549"/>
          </a:xfrm>
        </p:spPr>
        <p:txBody>
          <a:bodyPr>
            <a:normAutofit lnSpcReduction="10000"/>
          </a:bodyPr>
          <a:lstStyle/>
          <a:p>
            <a:pPr marL="533400" indent="-533400"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Expenses that can be deducted elsewhere on the tax return must be the first expenses deducted from hobby income. </a:t>
            </a:r>
          </a:p>
          <a:p>
            <a:pPr marL="533400" indent="-5334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533400" indent="-533400" eaLnBrk="1" hangingPunct="1">
              <a:lnSpc>
                <a:spcPct val="9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4.	Education expenses that help qualify a taxpayer for a new trade or business (or profession) are deductible.</a:t>
            </a:r>
          </a:p>
          <a:p>
            <a:pPr marL="533400" indent="-5334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E7BC7B2-6C05-4856-A93E-14D4D6C2623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2679DB7-2F18-4258-95FC-3011AF645D00}"/>
              </a:ext>
            </a:extLst>
          </p:cNvPr>
          <p:cNvSpPr txBox="1">
            <a:spLocks noChangeArrowheads="1"/>
          </p:cNvSpPr>
          <p:nvPr/>
        </p:nvSpPr>
        <p:spPr>
          <a:xfrm>
            <a:off x="467652" y="381000"/>
            <a:ext cx="8305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 Hobby Loss Rules and Education Expenses</a:t>
            </a:r>
          </a:p>
          <a:p>
            <a:pPr fontAlgn="auto">
              <a:spcAft>
                <a:spcPts val="0"/>
              </a:spcAft>
              <a:defRPr/>
            </a:pPr>
            <a:r>
              <a:rPr lang="en-US" sz="3600" dirty="0">
                <a:latin typeface="Verdana" panose="020B0604030504040204" pitchFamily="34" charset="0"/>
                <a:ea typeface="Verdana" panose="020B0604030504040204" pitchFamily="34" charset="0"/>
                <a:cs typeface="Verdana" panose="020B0604030504040204" pitchFamily="34" charset="0"/>
              </a:rPr>
              <a:t>Concept Check 6-11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475">
                                            <p:txEl>
                                              <p:pRg st="1" end="1"/>
                                            </p:txEl>
                                          </p:spTgt>
                                        </p:tgtEl>
                                        <p:attrNameLst>
                                          <p:attrName>style.visibility</p:attrName>
                                        </p:attrNameLst>
                                      </p:cBhvr>
                                      <p:to>
                                        <p:strVal val="visible"/>
                                      </p:to>
                                    </p:set>
                                    <p:animEffect transition="in" filter="fade">
                                      <p:cBhvr>
                                        <p:cTn id="7" dur="500"/>
                                        <p:tgtEl>
                                          <p:spTgt spid="2334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3475">
                                            <p:txEl>
                                              <p:pRg st="4" end="4"/>
                                            </p:txEl>
                                          </p:spTgt>
                                        </p:tgtEl>
                                        <p:attrNameLst>
                                          <p:attrName>style.visibility</p:attrName>
                                        </p:attrNameLst>
                                      </p:cBhvr>
                                      <p:to>
                                        <p:strVal val="visible"/>
                                      </p:to>
                                    </p:set>
                                    <p:animEffect transition="in" filter="fade">
                                      <p:cBhvr>
                                        <p:cTn id="12" dur="500"/>
                                        <p:tgtEl>
                                          <p:spTgt spid="2334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2" name="Rectangle 2"/>
          <p:cNvSpPr>
            <a:spLocks noGrp="1" noChangeArrowheads="1"/>
          </p:cNvSpPr>
          <p:nvPr>
            <p:ph type="title" idx="4294967295"/>
          </p:nvPr>
        </p:nvSpPr>
        <p:spPr>
          <a:xfrm>
            <a:off x="762000" y="228600"/>
            <a:ext cx="76962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#7: Self-Employment Tax</a:t>
            </a:r>
          </a:p>
        </p:txBody>
      </p:sp>
      <p:sp>
        <p:nvSpPr>
          <p:cNvPr id="107522" name="Rectangle 3"/>
          <p:cNvSpPr>
            <a:spLocks noGrp="1" noChangeArrowheads="1"/>
          </p:cNvSpPr>
          <p:nvPr>
            <p:ph type="body" idx="4294967295"/>
          </p:nvPr>
        </p:nvSpPr>
        <p:spPr>
          <a:xfrm>
            <a:off x="762000" y="1447800"/>
            <a:ext cx="7848600" cy="3886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Consists of two parts: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Social Security 	12.40%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Medicare 		  2.90%</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Total 			15.30%</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Social security limited to first $128,400 of self-employment income in 2018</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Medicare is not limited</a:t>
            </a: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DE2BB66-23A2-4535-A843-5219B5EB5EF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type="body" idx="4294967295"/>
          </p:nvPr>
        </p:nvSpPr>
        <p:spPr>
          <a:xfrm>
            <a:off x="762000" y="1600200"/>
            <a:ext cx="7772400" cy="4114800"/>
          </a:xfrm>
        </p:spPr>
        <p:txBody>
          <a:bodyPr>
            <a:noAutofit/>
          </a:bodyPr>
          <a:lstStyle/>
          <a:p>
            <a:pPr marL="533400" indent="-533400" eaLnBrk="1" hangingPunct="1">
              <a:lnSpc>
                <a:spcPct val="80000"/>
              </a:lnSpc>
              <a:buFontTx/>
              <a:buAutoNum type="arabicPeriod"/>
            </a:pPr>
            <a:r>
              <a:rPr lang="en-US" sz="2100" i="1" dirty="0">
                <a:latin typeface="Verdana" panose="020B0604030504040204" pitchFamily="34" charset="0"/>
                <a:ea typeface="Verdana" panose="020B0604030504040204" pitchFamily="34" charset="0"/>
                <a:cs typeface="Verdana" panose="020B0604030504040204" pitchFamily="34" charset="0"/>
              </a:rPr>
              <a:t>Kia had $43,000 of income from a self-employed consulting practice and had no other income during the year.  What is Kia’s total self-employment tax? </a:t>
            </a:r>
          </a:p>
          <a:p>
            <a:pPr marL="533400" indent="-533400" eaLnBrk="1" hangingPunct="1">
              <a:lnSpc>
                <a:spcPct val="80000"/>
              </a:lnSpc>
              <a:buFontTx/>
              <a:buNone/>
            </a:pPr>
            <a:r>
              <a:rPr lang="en-US" sz="2100" b="1" i="1" dirty="0">
                <a:latin typeface="Verdana" panose="020B0604030504040204" pitchFamily="34" charset="0"/>
                <a:ea typeface="Verdana" panose="020B0604030504040204" pitchFamily="34" charset="0"/>
                <a:cs typeface="Verdana" panose="020B0604030504040204" pitchFamily="34" charset="0"/>
              </a:rPr>
              <a:t>$6,076</a:t>
            </a:r>
          </a:p>
          <a:p>
            <a:pPr marL="533400" indent="-533400" eaLnBrk="1" hangingPunct="1">
              <a:lnSpc>
                <a:spcPct val="80000"/>
              </a:lnSpc>
              <a:buFontTx/>
              <a:buNone/>
            </a:pPr>
            <a:r>
              <a:rPr lang="en-US" sz="2100" i="1" dirty="0">
                <a:latin typeface="Verdana" panose="020B0604030504040204" pitchFamily="34" charset="0"/>
                <a:ea typeface="Verdana" panose="020B0604030504040204" pitchFamily="34" charset="0"/>
                <a:cs typeface="Verdana" panose="020B0604030504040204" pitchFamily="34" charset="0"/>
              </a:rPr>
              <a:t>2. 	Assume the same facts as #1.  In addition to her $43,000 in self-employment income, Kia received a W-2 from her employer (different from her self-employed business) with $119,000 in wages.  What is Kia’s self-employment tax in this situation?</a:t>
            </a:r>
          </a:p>
          <a:p>
            <a:pPr marL="533400" indent="-533400" eaLnBrk="1" hangingPunct="1">
              <a:lnSpc>
                <a:spcPct val="80000"/>
              </a:lnSpc>
              <a:buFontTx/>
              <a:buNone/>
            </a:pPr>
            <a:r>
              <a:rPr lang="en-US" sz="2100" b="1" i="1" dirty="0">
                <a:latin typeface="Verdana" panose="020B0604030504040204" pitchFamily="34" charset="0"/>
                <a:ea typeface="Verdana" panose="020B0604030504040204" pitchFamily="34" charset="0"/>
                <a:cs typeface="Verdana" panose="020B0604030504040204" pitchFamily="34" charset="0"/>
              </a:rPr>
              <a:t>$1,152</a:t>
            </a:r>
          </a:p>
          <a:p>
            <a:pPr marL="533400" indent="-533400" eaLnBrk="1" hangingPunct="1">
              <a:lnSpc>
                <a:spcPct val="80000"/>
              </a:lnSpc>
              <a:buFontTx/>
              <a:buAutoNum type="arabicPeriod" startAt="3"/>
            </a:pPr>
            <a:r>
              <a:rPr lang="en-US" sz="2100" i="1" dirty="0">
                <a:latin typeface="Verdana" panose="020B0604030504040204" pitchFamily="34" charset="0"/>
                <a:ea typeface="Verdana" panose="020B0604030504040204" pitchFamily="34" charset="0"/>
                <a:cs typeface="Verdana" panose="020B0604030504040204" pitchFamily="34" charset="0"/>
              </a:rPr>
              <a:t>Assume the same facts as #2 above.  In addition to her $43,000 in self-employment income, Kia received a W-2 from her employer (different from her self-employed business) with $95,000 in W-2 wages.  What is Kia’s self-employment tax in this situation?</a:t>
            </a:r>
          </a:p>
          <a:p>
            <a:pPr marL="533400" indent="-533400" eaLnBrk="1" hangingPunct="1">
              <a:lnSpc>
                <a:spcPct val="80000"/>
              </a:lnSpc>
              <a:buFontTx/>
              <a:buNone/>
            </a:pPr>
            <a:r>
              <a:rPr lang="en-US" sz="2100" b="1" i="1" dirty="0">
                <a:latin typeface="Verdana" panose="020B0604030504040204" pitchFamily="34" charset="0"/>
                <a:ea typeface="Verdana" panose="020B0604030504040204" pitchFamily="34" charset="0"/>
                <a:cs typeface="Verdana" panose="020B0604030504040204" pitchFamily="34" charset="0"/>
              </a:rPr>
              <a:t>$6,494</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989E72A-2956-48CC-A71B-F8AB22ECFF2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115CDD6E-09CE-4177-A66C-19A7F018F8DC}"/>
              </a:ext>
            </a:extLst>
          </p:cNvPr>
          <p:cNvSpPr txBox="1">
            <a:spLocks noChangeArrowheads="1"/>
          </p:cNvSpPr>
          <p:nvPr/>
        </p:nvSpPr>
        <p:spPr>
          <a:xfrm>
            <a:off x="762000" y="533400"/>
            <a:ext cx="76962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Learning Objective #7: Self-Employment Tax</a:t>
            </a:r>
          </a:p>
          <a:p>
            <a:pPr fontAlgn="auto">
              <a:spcAft>
                <a:spcPts val="0"/>
              </a:spcAft>
              <a:defRPr/>
            </a:pPr>
            <a:r>
              <a:rPr lang="en-US" sz="3200" dirty="0">
                <a:latin typeface="Verdana" panose="020B0604030504040204" pitchFamily="34" charset="0"/>
                <a:ea typeface="Verdana" panose="020B0604030504040204" pitchFamily="34" charset="0"/>
                <a:cs typeface="Verdana" panose="020B0604030504040204" pitchFamily="34" charset="0"/>
              </a:rPr>
              <a:t>Concept Check 6-12</a:t>
            </a:r>
          </a:p>
          <a:p>
            <a:pPr fontAlgn="auto">
              <a:spcAft>
                <a:spcPts val="0"/>
              </a:spcAft>
              <a:defRPr/>
            </a:pPr>
            <a:endParaRPr lang="en-US" sz="32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23">
                                            <p:txEl>
                                              <p:pRg st="1" end="1"/>
                                            </p:txEl>
                                          </p:spTgt>
                                        </p:tgtEl>
                                        <p:attrNameLst>
                                          <p:attrName>style.visibility</p:attrName>
                                        </p:attrNameLst>
                                      </p:cBhvr>
                                      <p:to>
                                        <p:strVal val="visible"/>
                                      </p:to>
                                    </p:set>
                                    <p:animEffect transition="in" filter="fade">
                                      <p:cBhvr>
                                        <p:cTn id="7" dur="500"/>
                                        <p:tgtEl>
                                          <p:spTgt spid="2355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23">
                                            <p:txEl>
                                              <p:pRg st="3" end="3"/>
                                            </p:txEl>
                                          </p:spTgt>
                                        </p:tgtEl>
                                        <p:attrNameLst>
                                          <p:attrName>style.visibility</p:attrName>
                                        </p:attrNameLst>
                                      </p:cBhvr>
                                      <p:to>
                                        <p:strVal val="visible"/>
                                      </p:to>
                                    </p:set>
                                    <p:animEffect transition="in" filter="fade">
                                      <p:cBhvr>
                                        <p:cTn id="12" dur="500"/>
                                        <p:tgtEl>
                                          <p:spTgt spid="2355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23">
                                            <p:txEl>
                                              <p:pRg st="5" end="5"/>
                                            </p:txEl>
                                          </p:spTgt>
                                        </p:tgtEl>
                                        <p:attrNameLst>
                                          <p:attrName>style.visibility</p:attrName>
                                        </p:attrNameLst>
                                      </p:cBhvr>
                                      <p:to>
                                        <p:strVal val="visible"/>
                                      </p:to>
                                    </p:set>
                                    <p:animEffect transition="in" filter="fade">
                                      <p:cBhvr>
                                        <p:cTn id="17" dur="500"/>
                                        <p:tgtEl>
                                          <p:spTgt spid="2355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DD5EA2-1BFE-416D-AE0D-9B7D145CEC22}"/>
              </a:ext>
            </a:extLst>
          </p:cNvPr>
          <p:cNvSpPr>
            <a:spLocks noGrp="1"/>
          </p:cNvSpPr>
          <p:nvPr>
            <p:ph type="title"/>
          </p:nvPr>
        </p:nvSpPr>
        <p:spPr>
          <a:xfrm>
            <a:off x="505752" y="0"/>
            <a:ext cx="8229600" cy="1143000"/>
          </a:xfrm>
        </p:spPr>
        <p:txBody>
          <a:bodyPr>
            <a:norm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QBI Deduction</a:t>
            </a:r>
          </a:p>
        </p:txBody>
      </p:sp>
      <p:sp>
        <p:nvSpPr>
          <p:cNvPr id="4" name="Content Placeholder 3">
            <a:extLst>
              <a:ext uri="{FF2B5EF4-FFF2-40B4-BE49-F238E27FC236}">
                <a16:creationId xmlns:a16="http://schemas.microsoft.com/office/drawing/2014/main" id="{BC33D208-2444-432C-9548-DE0A632FF76D}"/>
              </a:ext>
            </a:extLst>
          </p:cNvPr>
          <p:cNvSpPr>
            <a:spLocks noGrp="1"/>
          </p:cNvSpPr>
          <p:nvPr>
            <p:ph idx="1"/>
          </p:nvPr>
        </p:nvSpPr>
        <p:spPr>
          <a:xfrm>
            <a:off x="505752" y="1112837"/>
            <a:ext cx="8229600" cy="4525963"/>
          </a:xfrm>
        </p:spPr>
        <p:txBody>
          <a:bodyPr>
            <a:norm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Deduction up to 20% of the qualified business income (QBI)</a:t>
            </a:r>
          </a:p>
          <a:p>
            <a:r>
              <a:rPr lang="en-US" sz="2600" dirty="0">
                <a:latin typeface="Verdana" panose="020B0604030504040204" pitchFamily="34" charset="0"/>
                <a:ea typeface="Verdana" panose="020B0604030504040204" pitchFamily="34" charset="0"/>
                <a:cs typeface="Verdana" panose="020B0604030504040204" pitchFamily="34" charset="0"/>
              </a:rPr>
              <a:t> The deduction is the lesser of 20% of QBI or 20% of taxable income (less net capital gains). </a:t>
            </a:r>
          </a:p>
          <a:p>
            <a:r>
              <a:rPr lang="en-US" sz="2600" dirty="0">
                <a:latin typeface="Verdana" panose="020B0604030504040204" pitchFamily="34" charset="0"/>
                <a:ea typeface="Verdana" panose="020B0604030504040204" pitchFamily="34" charset="0"/>
                <a:cs typeface="Verdana" panose="020B0604030504040204" pitchFamily="34" charset="0"/>
              </a:rPr>
              <a:t>If taxpayers are above the threshold income limit ($315,000 married, $157,500 all others), the taxpayer is subject to an additional W-2 wage limitations.</a:t>
            </a:r>
          </a:p>
        </p:txBody>
      </p:sp>
      <p:sp>
        <p:nvSpPr>
          <p:cNvPr id="5" name="Slide Number Placeholder 5">
            <a:extLst>
              <a:ext uri="{FF2B5EF4-FFF2-40B4-BE49-F238E27FC236}">
                <a16:creationId xmlns:a16="http://schemas.microsoft.com/office/drawing/2014/main" id="{67631623-E20B-4A51-A549-62705A7CE00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4D332F9F-E077-436C-9947-360762E3909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09651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4" name="Rectangle 2"/>
          <p:cNvSpPr>
            <a:spLocks noGrp="1" noChangeArrowheads="1"/>
          </p:cNvSpPr>
          <p:nvPr>
            <p:ph type="title" idx="4294967295"/>
          </p:nvPr>
        </p:nvSpPr>
        <p:spPr>
          <a:xfrm>
            <a:off x="0" y="685800"/>
            <a:ext cx="9067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Income and Expenses of the Self-Employed</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6-1</a:t>
            </a:r>
          </a:p>
        </p:txBody>
      </p:sp>
      <p:sp>
        <p:nvSpPr>
          <p:cNvPr id="194563" name="Rectangle 3"/>
          <p:cNvSpPr>
            <a:spLocks noGrp="1" noChangeArrowheads="1"/>
          </p:cNvSpPr>
          <p:nvPr>
            <p:ph type="body" idx="4294967295"/>
          </p:nvPr>
        </p:nvSpPr>
        <p:spPr>
          <a:xfrm>
            <a:off x="647700" y="2286000"/>
            <a:ext cx="7772400" cy="3505200"/>
          </a:xfrm>
        </p:spPr>
        <p:txBody>
          <a:bodyPr>
            <a:normAutofit/>
          </a:bodyPr>
          <a:lstStyle/>
          <a:p>
            <a:pPr marL="533400" indent="-533400"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1.  Schedule C is used only when an individual is an employee of a company.  </a:t>
            </a:r>
          </a:p>
          <a:p>
            <a:pPr marL="533400" indent="-5334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533400" indent="-533400" eaLnBrk="1" hangingPunct="1">
              <a:lnSpc>
                <a:spcPct val="90000"/>
              </a:lnSpc>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90000"/>
              </a:lnSpc>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The income reported on a Schedule C will always match the amount the individual receives on one or more 1099-MISCs. </a:t>
            </a:r>
          </a:p>
          <a:p>
            <a:pPr marL="533400" indent="-5334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D98B386-6131-44D5-826E-7A87539D7E5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63">
                                            <p:txEl>
                                              <p:pRg st="1" end="1"/>
                                            </p:txEl>
                                          </p:spTgt>
                                        </p:tgtEl>
                                        <p:attrNameLst>
                                          <p:attrName>style.visibility</p:attrName>
                                        </p:attrNameLst>
                                      </p:cBhvr>
                                      <p:to>
                                        <p:strVal val="visible"/>
                                      </p:to>
                                    </p:set>
                                    <p:animEffect transition="in" filter="fade">
                                      <p:cBhvr>
                                        <p:cTn id="7" dur="500"/>
                                        <p:tgtEl>
                                          <p:spTgt spid="194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63">
                                            <p:txEl>
                                              <p:pRg st="4" end="4"/>
                                            </p:txEl>
                                          </p:spTgt>
                                        </p:tgtEl>
                                        <p:attrNameLst>
                                          <p:attrName>style.visibility</p:attrName>
                                        </p:attrNameLst>
                                      </p:cBhvr>
                                      <p:to>
                                        <p:strVal val="visible"/>
                                      </p:to>
                                    </p:set>
                                    <p:animEffect transition="in" filter="fade">
                                      <p:cBhvr>
                                        <p:cTn id="12" dur="500"/>
                                        <p:tgtEl>
                                          <p:spTgt spid="1945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3" name="Rectangle 3"/>
          <p:cNvSpPr>
            <a:spLocks noGrp="1" noChangeArrowheads="1"/>
          </p:cNvSpPr>
          <p:nvPr>
            <p:ph type="body" idx="4294967295"/>
          </p:nvPr>
        </p:nvSpPr>
        <p:spPr>
          <a:xfrm>
            <a:off x="696252" y="2514600"/>
            <a:ext cx="7848600" cy="2068512"/>
          </a:xfrm>
        </p:spPr>
        <p:txBody>
          <a:bodyPr>
            <a:noAutofit/>
          </a:bodyPr>
          <a:lstStyle/>
          <a:p>
            <a:pPr marL="0" indent="0" eaLnBrk="1" hangingPunct="1">
              <a:buNone/>
            </a:pPr>
            <a:r>
              <a:rPr lang="en-US" sz="2400" i="1" dirty="0">
                <a:latin typeface="Verdana" panose="020B0604030504040204" pitchFamily="34" charset="0"/>
                <a:ea typeface="Verdana" panose="020B0604030504040204" pitchFamily="34" charset="0"/>
                <a:cs typeface="Verdana" panose="020B0604030504040204" pitchFamily="34" charset="0"/>
              </a:rPr>
              <a:t>3.  If inventory is a material income-producing factor, the accrual method of accounting must be used to account for inventory.  True or False?</a:t>
            </a:r>
          </a:p>
          <a:p>
            <a:pPr eaLnBrk="1" hangingPunct="1">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 Placeholder 3"/>
          <p:cNvSpPr>
            <a:spLocks noGrp="1"/>
          </p:cNvSpPr>
          <p:nvPr/>
        </p:nvSpPr>
        <p:spPr>
          <a:xfrm>
            <a:off x="228600" y="6324600"/>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26822E2-6C6B-4FEC-992D-2A8ED4A7A8D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519A51F8-B620-4ACE-AC49-36F43A00300E}"/>
              </a:ext>
            </a:extLst>
          </p:cNvPr>
          <p:cNvSpPr txBox="1">
            <a:spLocks noChangeArrowheads="1"/>
          </p:cNvSpPr>
          <p:nvPr/>
        </p:nvSpPr>
        <p:spPr>
          <a:xfrm>
            <a:off x="0" y="685800"/>
            <a:ext cx="90678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3600">
                <a:latin typeface="Verdana" panose="020B0604030504040204" pitchFamily="34" charset="0"/>
                <a:ea typeface="Verdana" panose="020B0604030504040204" pitchFamily="34" charset="0"/>
                <a:cs typeface="Verdana" panose="020B0604030504040204" pitchFamily="34" charset="0"/>
              </a:rPr>
              <a:t>Learning Objective #1: Income and Expenses of the Self-Employed</a:t>
            </a:r>
            <a:br>
              <a:rPr lang="en-US" sz="3600">
                <a:latin typeface="Verdana" panose="020B0604030504040204" pitchFamily="34" charset="0"/>
                <a:ea typeface="Verdana" panose="020B0604030504040204" pitchFamily="34" charset="0"/>
                <a:cs typeface="Verdana" panose="020B0604030504040204" pitchFamily="34" charset="0"/>
              </a:rPr>
            </a:br>
            <a:r>
              <a:rPr lang="en-US" sz="3600">
                <a:latin typeface="Verdana" panose="020B0604030504040204" pitchFamily="34" charset="0"/>
                <a:ea typeface="Verdana" panose="020B0604030504040204" pitchFamily="34" charset="0"/>
                <a:cs typeface="Verdana" panose="020B0604030504040204" pitchFamily="34" charset="0"/>
              </a:rPr>
              <a:t>Concept Check 6-1</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413">
                                            <p:txEl>
                                              <p:pRg st="1" end="1"/>
                                            </p:txEl>
                                          </p:spTgt>
                                        </p:tgtEl>
                                        <p:attrNameLst>
                                          <p:attrName>style.visibility</p:attrName>
                                        </p:attrNameLst>
                                      </p:cBhvr>
                                      <p:to>
                                        <p:strVal val="visible"/>
                                      </p:to>
                                    </p:set>
                                    <p:animEffect transition="in" filter="fade">
                                      <p:cBhvr>
                                        <p:cTn id="7" dur="500"/>
                                        <p:tgtEl>
                                          <p:spTgt spid="1454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2"/>
          <p:cNvSpPr>
            <a:spLocks noGrp="1" noChangeArrowheads="1"/>
          </p:cNvSpPr>
          <p:nvPr>
            <p:ph type="title" idx="4294967295"/>
          </p:nvPr>
        </p:nvSpPr>
        <p:spPr>
          <a:xfrm>
            <a:off x="467652" y="8382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Ordinary &amp; Necessary Trade or Business Expenses</a:t>
            </a:r>
          </a:p>
        </p:txBody>
      </p:sp>
      <p:sp>
        <p:nvSpPr>
          <p:cNvPr id="27650" name="Rectangle 3"/>
          <p:cNvSpPr>
            <a:spLocks noGrp="1" noChangeArrowheads="1"/>
          </p:cNvSpPr>
          <p:nvPr>
            <p:ph type="body" idx="4294967295"/>
          </p:nvPr>
        </p:nvSpPr>
        <p:spPr>
          <a:xfrm>
            <a:off x="810768" y="2286000"/>
            <a:ext cx="7848600" cy="3886200"/>
          </a:xfrm>
        </p:spPr>
        <p:txBody>
          <a:bodyPr>
            <a:normAutofit fontScale="92500" lnSpcReduction="10000"/>
          </a:bodyPr>
          <a:lstStyle/>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To be deductible, expenses must be ordinary, necessary, and reasonable</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Ordinary – expenses must be customary or usual</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Necessary – expenses that are appropriate and helpful rather than essential</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Reasonable – expenses must be reasonable in amount and reasonable in relation to their purpose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6F04866-64D1-49E1-874E-88251E9AAD0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8" name="Rectangle 2"/>
          <p:cNvSpPr>
            <a:spLocks noGrp="1" noChangeArrowheads="1"/>
          </p:cNvSpPr>
          <p:nvPr>
            <p:ph type="title" idx="4294967295"/>
          </p:nvPr>
        </p:nvSpPr>
        <p:spPr>
          <a:xfrm>
            <a:off x="467652" y="6858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Ordinary &amp; Necessary Trade or Business Expenses</a:t>
            </a:r>
          </a:p>
        </p:txBody>
      </p:sp>
      <p:sp>
        <p:nvSpPr>
          <p:cNvPr id="29698" name="Rectangle 3"/>
          <p:cNvSpPr>
            <a:spLocks noGrp="1" noChangeArrowheads="1"/>
          </p:cNvSpPr>
          <p:nvPr>
            <p:ph type="body" idx="4294967295"/>
          </p:nvPr>
        </p:nvSpPr>
        <p:spPr>
          <a:xfrm>
            <a:off x="762000" y="2286000"/>
            <a:ext cx="7848600" cy="34290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Forbidden Expenses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Bribes, kickbacks, and other illegal payments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Lobbying and political expenses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Fines and penalty payments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Not deductible even if ordinary, necessary, and reasonable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1260BE0-F93B-40A5-9A20-5B70BCC915B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6" name="Rectangle 2"/>
          <p:cNvSpPr>
            <a:spLocks noGrp="1" noChangeArrowheads="1"/>
          </p:cNvSpPr>
          <p:nvPr>
            <p:ph type="title" idx="4294967295"/>
          </p:nvPr>
        </p:nvSpPr>
        <p:spPr>
          <a:xfrm>
            <a:off x="381000" y="533400"/>
            <a:ext cx="83058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Ordinary &amp; Necessary Trade or Business Expenses Concept Check 6-2</a:t>
            </a:r>
          </a:p>
        </p:txBody>
      </p:sp>
      <p:sp>
        <p:nvSpPr>
          <p:cNvPr id="197635" name="Rectangle 3"/>
          <p:cNvSpPr>
            <a:spLocks noGrp="1" noChangeArrowheads="1"/>
          </p:cNvSpPr>
          <p:nvPr>
            <p:ph type="body" idx="4294967295"/>
          </p:nvPr>
        </p:nvSpPr>
        <p:spPr>
          <a:xfrm>
            <a:off x="734352" y="2057400"/>
            <a:ext cx="7772400" cy="4114800"/>
          </a:xfrm>
        </p:spPr>
        <p:txBody>
          <a:bodyPr>
            <a:normAutofit/>
          </a:bodyPr>
          <a:lstStyle/>
          <a:p>
            <a:pPr marL="609600" indent="-609600" eaLnBrk="1" hangingPunct="1">
              <a:lnSpc>
                <a:spcPct val="90000"/>
              </a:lnSpc>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For an expense to be deductible on Schedule C, the expense must be ________, ________, and ________.</a:t>
            </a:r>
          </a:p>
          <a:p>
            <a:pPr marL="609600" indent="-6096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Ordinary, necessary, and reasonable</a:t>
            </a:r>
          </a:p>
          <a:p>
            <a:pPr marL="609600" indent="-609600" eaLnBrk="1" hangingPunct="1">
              <a:lnSpc>
                <a:spcPct val="90000"/>
              </a:lnSpc>
              <a:buFontTx/>
              <a:buNone/>
            </a:pPr>
            <a:endParaRPr lang="en-US" sz="2400" b="1"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90000"/>
              </a:lnSpc>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Certain types of expenditures are expressly forbidden from being deductible from income on Schedule C.  What are two examples of forbidden expenses?  ________ and ________</a:t>
            </a:r>
          </a:p>
          <a:p>
            <a:pPr marL="609600" indent="-609600"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fines and penalties, bribes, lobbying</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36486BE-7CDD-4D80-8FB7-3EDFDE33DB2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6-</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635">
                                            <p:txEl>
                                              <p:pRg st="1" end="1"/>
                                            </p:txEl>
                                          </p:spTgt>
                                        </p:tgtEl>
                                        <p:attrNameLst>
                                          <p:attrName>style.visibility</p:attrName>
                                        </p:attrNameLst>
                                      </p:cBhvr>
                                      <p:to>
                                        <p:strVal val="visible"/>
                                      </p:to>
                                    </p:set>
                                    <p:animEffect transition="in" filter="fade">
                                      <p:cBhvr>
                                        <p:cTn id="7" dur="500"/>
                                        <p:tgtEl>
                                          <p:spTgt spid="1976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7635">
                                            <p:txEl>
                                              <p:pRg st="4" end="4"/>
                                            </p:txEl>
                                          </p:spTgt>
                                        </p:tgtEl>
                                        <p:attrNameLst>
                                          <p:attrName>style.visibility</p:attrName>
                                        </p:attrNameLst>
                                      </p:cBhvr>
                                      <p:to>
                                        <p:strVal val="visible"/>
                                      </p:to>
                                    </p:set>
                                    <p:animEffect transition="in" filter="fade">
                                      <p:cBhvr>
                                        <p:cTn id="12" dur="500"/>
                                        <p:tgtEl>
                                          <p:spTgt spid="1976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9148</TotalTime>
  <Words>4390</Words>
  <Application>Microsoft Office PowerPoint</Application>
  <PresentationFormat>On-screen Show (4:3)</PresentationFormat>
  <Paragraphs>490</Paragraphs>
  <Slides>48</Slides>
  <Notes>47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ＭＳ Ｐゴシック</vt:lpstr>
      <vt:lpstr>Arial</vt:lpstr>
      <vt:lpstr>Calibri</vt:lpstr>
      <vt:lpstr>Times</vt:lpstr>
      <vt:lpstr>Times New Roman</vt:lpstr>
      <vt:lpstr>Verdana</vt:lpstr>
      <vt:lpstr>Office Theme</vt:lpstr>
      <vt:lpstr>Chapter 6  </vt:lpstr>
      <vt:lpstr>Learning Objective #1:Income and Expenses of the Self-Employed</vt:lpstr>
      <vt:lpstr>PowerPoint Presentation</vt:lpstr>
      <vt:lpstr>PowerPoint Presentation</vt:lpstr>
      <vt:lpstr>Learning Objective #1: Income and Expenses of the Self-Employed Concept Check 6-1</vt:lpstr>
      <vt:lpstr>PowerPoint Presentation</vt:lpstr>
      <vt:lpstr>Learning Objective #2: Ordinary &amp; Necessary Trade or Business Expenses</vt:lpstr>
      <vt:lpstr>Learning Objective #2: Ordinary &amp; Necessary Trade or Business Expenses</vt:lpstr>
      <vt:lpstr>Learning Objective #2: Ordinary &amp; Necessary Trade or Business Expenses Concept Check 6-2</vt:lpstr>
      <vt:lpstr>Learning Objective #3: Depreciation</vt:lpstr>
      <vt:lpstr>Learning Objective #3: Depreciation</vt:lpstr>
      <vt:lpstr>Learning Objective #3: Depreciation Concept Check 6-3</vt:lpstr>
      <vt:lpstr>Learning Objective #3: Depreciation</vt:lpstr>
      <vt:lpstr>Learning Objective #3: Depreciation Concept Check 6-4</vt:lpstr>
      <vt:lpstr>PowerPoint Presentation</vt:lpstr>
      <vt:lpstr>PowerPoint Presentation</vt:lpstr>
      <vt:lpstr>Learning Objective #3: Depreciation Concept Check 6-5</vt:lpstr>
      <vt:lpstr>PowerPoint Presentation</vt:lpstr>
      <vt:lpstr>PowerPoint Presentation</vt:lpstr>
      <vt:lpstr>Learning Objective #3:  Depreciation Concept Check 6-6</vt:lpstr>
      <vt:lpstr>PowerPoint Presentation</vt:lpstr>
      <vt:lpstr>Learning Objective #3: Depreciation</vt:lpstr>
      <vt:lpstr>PowerPoint Presentation</vt:lpstr>
      <vt:lpstr>PowerPoint Presentation</vt:lpstr>
      <vt:lpstr>PowerPoint Presentation</vt:lpstr>
      <vt:lpstr>PowerPoint Presentation</vt:lpstr>
      <vt:lpstr>PowerPoint Presentation</vt:lpstr>
      <vt:lpstr>PowerPoint Presentation</vt:lpstr>
      <vt:lpstr>Learning Objective #4: Transportation and Travel</vt:lpstr>
      <vt:lpstr>PowerPoint Presentation</vt:lpstr>
      <vt:lpstr>PowerPoint Presentation</vt:lpstr>
      <vt:lpstr>PowerPoint Presentation</vt:lpstr>
      <vt:lpstr>PowerPoint Presentation</vt:lpstr>
      <vt:lpstr>PowerPoint Presentation</vt:lpstr>
      <vt:lpstr>PowerPoint Presentation</vt:lpstr>
      <vt:lpstr>Learning Objective #5: Business Use of Home and Business Bad Debts</vt:lpstr>
      <vt:lpstr>PowerPoint Presentation</vt:lpstr>
      <vt:lpstr>PowerPoint Presentation</vt:lpstr>
      <vt:lpstr>PowerPoint Presentation</vt:lpstr>
      <vt:lpstr>PowerPoint Presentation</vt:lpstr>
      <vt:lpstr>PowerPoint Presentation</vt:lpstr>
      <vt:lpstr>Learning Objective #6: Hobby Loss Rules and Education Expenses</vt:lpstr>
      <vt:lpstr>PowerPoint Presentation</vt:lpstr>
      <vt:lpstr>PowerPoint Presentation</vt:lpstr>
      <vt:lpstr>PowerPoint Presentation</vt:lpstr>
      <vt:lpstr>Learning Objective #7: Self-Employment Tax</vt:lpstr>
      <vt:lpstr>PowerPoint Presentation</vt:lpstr>
      <vt:lpstr>QBI Deduction</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REASONS TO TAKE THIS ACCOUNTING CLASS</dc:title>
  <dc:creator>Preferred Customer</dc:creator>
  <cp:lastModifiedBy>Hari, Barb</cp:lastModifiedBy>
  <cp:revision>329</cp:revision>
  <cp:lastPrinted>1999-08-20T22:10:54Z</cp:lastPrinted>
  <dcterms:created xsi:type="dcterms:W3CDTF">2011-09-07T17:02:47Z</dcterms:created>
  <dcterms:modified xsi:type="dcterms:W3CDTF">2018-11-02T18:31:50Z</dcterms:modified>
</cp:coreProperties>
</file>