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4" r:id="rId1"/>
    <p:sldMasterId id="2147483822" r:id="rId2"/>
  </p:sldMasterIdLst>
  <p:notesMasterIdLst>
    <p:notesMasterId r:id="rId47"/>
  </p:notesMasterIdLst>
  <p:handoutMasterIdLst>
    <p:handoutMasterId r:id="rId48"/>
  </p:handoutMasterIdLst>
  <p:sldIdLst>
    <p:sldId id="256" r:id="rId3"/>
    <p:sldId id="257" r:id="rId4"/>
    <p:sldId id="263" r:id="rId5"/>
    <p:sldId id="258" r:id="rId6"/>
    <p:sldId id="259" r:id="rId7"/>
    <p:sldId id="260" r:id="rId8"/>
    <p:sldId id="261" r:id="rId9"/>
    <p:sldId id="311" r:id="rId10"/>
    <p:sldId id="262" r:id="rId11"/>
    <p:sldId id="264" r:id="rId12"/>
    <p:sldId id="265" r:id="rId13"/>
    <p:sldId id="266" r:id="rId14"/>
    <p:sldId id="268" r:id="rId15"/>
    <p:sldId id="267" r:id="rId16"/>
    <p:sldId id="310" r:id="rId17"/>
    <p:sldId id="269" r:id="rId18"/>
    <p:sldId id="270" r:id="rId19"/>
    <p:sldId id="271" r:id="rId20"/>
    <p:sldId id="272" r:id="rId21"/>
    <p:sldId id="313" r:id="rId22"/>
    <p:sldId id="312" r:id="rId23"/>
    <p:sldId id="274" r:id="rId24"/>
    <p:sldId id="273" r:id="rId25"/>
    <p:sldId id="276" r:id="rId26"/>
    <p:sldId id="278" r:id="rId27"/>
    <p:sldId id="300" r:id="rId28"/>
    <p:sldId id="279" r:id="rId29"/>
    <p:sldId id="280" r:id="rId30"/>
    <p:sldId id="281" r:id="rId31"/>
    <p:sldId id="282" r:id="rId32"/>
    <p:sldId id="283" r:id="rId33"/>
    <p:sldId id="284" r:id="rId34"/>
    <p:sldId id="285" r:id="rId35"/>
    <p:sldId id="286" r:id="rId36"/>
    <p:sldId id="314" r:id="rId37"/>
    <p:sldId id="287" r:id="rId38"/>
    <p:sldId id="288" r:id="rId39"/>
    <p:sldId id="289" r:id="rId40"/>
    <p:sldId id="290" r:id="rId41"/>
    <p:sldId id="301" r:id="rId42"/>
    <p:sldId id="302" r:id="rId43"/>
    <p:sldId id="303" r:id="rId44"/>
    <p:sldId id="304" r:id="rId45"/>
    <p:sldId id="305" r:id="rId4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ke D" initials="MD"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6A64B6-E248-4BFE-BDC1-FBA7B6D2878A}" v="948" dt="2018-09-30T21:02:38.8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50" autoAdjust="0"/>
    <p:restoredTop sz="86364" autoAdjust="0"/>
  </p:normalViewPr>
  <p:slideViewPr>
    <p:cSldViewPr>
      <p:cViewPr varScale="1">
        <p:scale>
          <a:sx n="53" d="100"/>
          <a:sy n="53" d="100"/>
        </p:scale>
        <p:origin x="67" y="40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3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dirty="0"/>
            </a:lvl1pPr>
          </a:lstStyle>
          <a:p>
            <a:pPr>
              <a:defRPr/>
            </a:pPr>
            <a:endParaRPr lang="en-US"/>
          </a:p>
        </p:txBody>
      </p:sp>
      <p:sp>
        <p:nvSpPr>
          <p:cNvPr id="8499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dirty="0"/>
            </a:lvl1pPr>
          </a:lstStyle>
          <a:p>
            <a:pPr>
              <a:defRPr/>
            </a:pPr>
            <a:endParaRPr lang="en-US"/>
          </a:p>
        </p:txBody>
      </p:sp>
      <p:sp>
        <p:nvSpPr>
          <p:cNvPr id="8499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dirty="0"/>
            </a:lvl1pPr>
          </a:lstStyle>
          <a:p>
            <a:pPr>
              <a:defRPr/>
            </a:pPr>
            <a:endParaRPr lang="en-US"/>
          </a:p>
        </p:txBody>
      </p:sp>
      <p:sp>
        <p:nvSpPr>
          <p:cNvPr id="8499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0428B89-1FFB-480E-BE9D-9A9CC159059C}" type="slidenum">
              <a:rPr lang="en-US"/>
              <a:pPr>
                <a:defRPr/>
              </a:pPr>
              <a:t>‹#›</a:t>
            </a:fld>
            <a:endParaRPr lang="en-US" dirty="0"/>
          </a:p>
        </p:txBody>
      </p:sp>
    </p:spTree>
    <p:extLst>
      <p:ext uri="{BB962C8B-B14F-4D97-AF65-F5344CB8AC3E}">
        <p14:creationId xmlns:p14="http://schemas.microsoft.com/office/powerpoint/2010/main" val="33860427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dirty="0"/>
            </a:lvl1pPr>
          </a:lstStyle>
          <a:p>
            <a:pPr>
              <a:defRPr/>
            </a:pPr>
            <a:endParaRPr lang="en-US"/>
          </a:p>
        </p:txBody>
      </p:sp>
      <p:sp>
        <p:nvSpPr>
          <p:cNvPr id="491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dirty="0"/>
            </a:lvl1pPr>
          </a:lstStyle>
          <a:p>
            <a:pPr>
              <a:defRPr/>
            </a:pPr>
            <a:endParaRPr lang="en-US"/>
          </a:p>
        </p:txBody>
      </p:sp>
      <p:sp>
        <p:nvSpPr>
          <p:cNvPr id="49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91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dirty="0"/>
            </a:lvl1pPr>
          </a:lstStyle>
          <a:p>
            <a:pPr>
              <a:defRPr/>
            </a:pPr>
            <a:endParaRPr lang="en-US"/>
          </a:p>
        </p:txBody>
      </p:sp>
      <p:sp>
        <p:nvSpPr>
          <p:cNvPr id="491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6AFFBB4-B49D-4AC8-ADE6-BB6AD5A4CBF1}" type="slidenum">
              <a:rPr lang="en-US"/>
              <a:pPr>
                <a:defRPr/>
              </a:pPr>
              <a:t>‹#›</a:t>
            </a:fld>
            <a:endParaRPr lang="en-US" dirty="0"/>
          </a:p>
        </p:txBody>
      </p:sp>
    </p:spTree>
    <p:extLst>
      <p:ext uri="{BB962C8B-B14F-4D97-AF65-F5344CB8AC3E}">
        <p14:creationId xmlns:p14="http://schemas.microsoft.com/office/powerpoint/2010/main" val="214668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Chapter 4 - Adjustments for Adjusted Gross Income.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Symbol" pitchFamily="18" charset="2"/>
              <a:buNone/>
            </a:pPr>
            <a:r>
              <a:rPr lang="en-US" altLang="en-US"/>
              <a:t>A health savings account, or as it is commonly referred to an HSA, is a tax-exempt savings account used for qualified medical expenses.  In general, qualified taxpayers can take a </a:t>
            </a:r>
            <a:r>
              <a:rPr lang="en-US" altLang="en-US" i="1"/>
              <a:t>for</a:t>
            </a:r>
            <a:r>
              <a:rPr lang="en-US" altLang="en-US"/>
              <a:t> AGI deduction for contributions to an HSA.  </a:t>
            </a:r>
          </a:p>
          <a:p>
            <a:pPr eaLnBrk="1" hangingPunct="1">
              <a:buFont typeface="Symbol" pitchFamily="18" charset="2"/>
              <a:buNone/>
            </a:pPr>
            <a:endParaRPr lang="en-US" altLang="en-US"/>
          </a:p>
          <a:p>
            <a:pPr eaLnBrk="1" hangingPunct="1"/>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To be eligible for an HSA, the taxpayer must be self-employed, or an employee (or spouse) of an employer with a high deductible health plan, or an employee of a company that has no health coverage and has purchased a high-deductible policy on his or her own. In addition, the individual must have no other health insurance coverage, except certain specified coverage.</a:t>
            </a:r>
            <a:r>
              <a:rPr lang="en-US" altLang="en-US" sz="1000"/>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 High Deductible Health Plan is a health plan with specified minimum deductible amounts and a maximum annual deductible and out- of- pocket expense limitation.</a:t>
            </a:r>
          </a:p>
          <a:p>
            <a:pPr eaLnBrk="1" hangingPunct="1"/>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Taxpayers who contribute to or withdraw from a Health Savings Account, or HSA, during the year must file a Form 8889 and attach it to their Form 1040. Distributions from a Health Savings Account are tax free as long as they are used to pay for qualified medical expenses.</a:t>
            </a:r>
            <a:r>
              <a:rPr lang="en-US" altLang="en-US" sz="1000" dirty="0"/>
              <a:t> </a:t>
            </a:r>
            <a:endParaRPr lang="en-US" altLang="en-US" dirty="0"/>
          </a:p>
          <a:p>
            <a:pPr eaLnBrk="1" hangingPunct="1"/>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insurance company or any bank (including a similar financial institution as defined in section 408(n)) can be an HSA trustee or custodian. Other persons may request approval to be a trustee or custodian in accordance with the procedures set forth in Treas. Reg. § 1.408-2(e) (relating to IRA nonbank trustees). ​</a:t>
            </a:r>
          </a:p>
          <a:p>
            <a:endParaRPr lang="en-US" dirty="0"/>
          </a:p>
        </p:txBody>
      </p:sp>
      <p:sp>
        <p:nvSpPr>
          <p:cNvPr id="4" name="Slide Number Placeholder 3"/>
          <p:cNvSpPr>
            <a:spLocks noGrp="1"/>
          </p:cNvSpPr>
          <p:nvPr>
            <p:ph type="sldNum" sz="quarter" idx="10"/>
          </p:nvPr>
        </p:nvSpPr>
        <p:spPr/>
        <p:txBody>
          <a:bodyPr/>
          <a:lstStyle/>
          <a:p>
            <a:pPr>
              <a:defRPr/>
            </a:pPr>
            <a:fld id="{E6AFFBB4-B49D-4AC8-ADE6-BB6AD5A4CBF1}" type="slidenum">
              <a:rPr lang="en-US" smtClean="0"/>
              <a:pPr>
                <a:defRPr/>
              </a:pPr>
              <a:t>15</a:t>
            </a:fld>
            <a:endParaRPr lang="en-US" dirty="0"/>
          </a:p>
        </p:txBody>
      </p:sp>
    </p:spTree>
    <p:extLst>
      <p:ext uri="{BB962C8B-B14F-4D97-AF65-F5344CB8AC3E}">
        <p14:creationId xmlns:p14="http://schemas.microsoft.com/office/powerpoint/2010/main" val="897621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57200" marR="0" lvl="1" indent="0" algn="l" defTabSz="914400" rtl="0" eaLnBrk="1" fontAlgn="base" latinLnBrk="0" hangingPunct="1">
              <a:lnSpc>
                <a:spcPct val="100000"/>
              </a:lnSpc>
              <a:spcBef>
                <a:spcPct val="30000"/>
              </a:spcBef>
              <a:spcAft>
                <a:spcPct val="0"/>
              </a:spcAft>
              <a:buClrTx/>
              <a:buSzTx/>
              <a:buFontTx/>
              <a:buNone/>
              <a:tabLst/>
              <a:defRPr/>
            </a:pPr>
            <a:r>
              <a:rPr lang="en-US" sz="1200" dirty="0"/>
              <a:t>Beginning in 2018, the moving expense deduction and the exclusion from income provision is allowed only to members of the U.S. Armed Forces, or their spouse or dependents, on active duty, who</a:t>
            </a:r>
            <a:r>
              <a:rPr lang="en-US" sz="1200" baseline="0" dirty="0"/>
              <a:t> </a:t>
            </a:r>
            <a:r>
              <a:rPr lang="en-US" sz="1200" dirty="0"/>
              <a:t>moves because of a permanent change of station. </a:t>
            </a:r>
          </a:p>
          <a:p>
            <a:pPr lvl="1" eaLnBrk="1" hangingPunct="1"/>
            <a:endParaRPr lang="en-US" altLang="en-US" b="1" dirty="0"/>
          </a:p>
          <a:p>
            <a:pPr eaLnBrk="1" hangingPunct="1"/>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 service member would not include in their income the value of moving and storage services provided by the government because of a permanent change of station,</a:t>
            </a:r>
            <a:r>
              <a:rPr lang="en-US" baseline="0" dirty="0"/>
              <a:t> nor would they </a:t>
            </a:r>
            <a:r>
              <a:rPr lang="en-US" dirty="0"/>
              <a:t>include in income amounts received as a dislocation allowance, temporary lodging expense, temporary lodging allowance, or move-in housing allowance.</a:t>
            </a:r>
            <a:endParaRPr lang="en-US" alt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Qualified student loan interest is deductible up to $2,500 per year.  A qualified loan is one that was used solely to pay education expenses on behalf of the taxpayer, the taxpayer’s spouse, or any other dependent of the taxpayer at the time the loan was incurred.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Generally, if the total reimbursements or allowances that the service member receives from the government because of the move are more than their actual moving expenses, the excess is included in their wages on Form W-2. if any reimbursements or allowances (other than dislocation, temporary lodging, temporary lodging expense, or move-in housing allowances) exceed the cost of moving and the excess is not included in their wages on Form W-2, the excess still must be included in gross income on Form 1040. </a:t>
            </a:r>
            <a:endParaRPr lang="en-US" alt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charset="0"/>
                <a:ea typeface="+mn-ea"/>
                <a:cs typeface="+mn-cs"/>
              </a:rPr>
              <a:t>Additional allowable moving expenses include the storage of household goods within a consecutive 30-day period after items are moved from the former home and actual expenses or mileage at the rate of 18 cents per mile for 2018 for driving a personal auto. Also included would be </a:t>
            </a:r>
            <a:r>
              <a:rPr lang="en-US" altLang="en-US" dirty="0"/>
              <a:t>moving expenses of persons other than the military service member if they are members of the service member’s household.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Arial" charset="0"/>
              <a:ea typeface="+mn-ea"/>
              <a:cs typeface="+mn-cs"/>
            </a:endParaRPr>
          </a:p>
          <a:p>
            <a:pPr eaLnBrk="1" hangingPunct="1"/>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a:t>The service member can deduct the expenses of traveling (including lodging but not meals) from their old home to their new home, including car expenses and air fare. They cannot deduct any expenses for meals nor can they deduct the cost of unnecessary side trips or very expensive lodging. </a:t>
            </a:r>
            <a:endParaRPr lang="en-US" altLang="en-US" sz="1200" dirty="0"/>
          </a:p>
          <a:p>
            <a:pPr eaLnBrk="1" hangingPunct="1"/>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r>
              <a:rPr lang="en-US" sz="1200" b="0" i="0" u="none" strike="noStrike" baseline="0" dirty="0">
                <a:solidFill>
                  <a:srgbClr val="211D1E"/>
                </a:solidFill>
                <a:latin typeface="Arial" panose="020B0604020202020204" pitchFamily="34" charset="0"/>
                <a:cs typeface="Arial" panose="020B0604020202020204" pitchFamily="34" charset="0"/>
              </a:rPr>
              <a:t>A foreign move is a move from the United States or its possessions to a foreign country or from one foreign country to another foreign country. It is not a move from a foreign country to the United States or its possessions. </a:t>
            </a:r>
            <a:endParaRPr lang="en-US" altLang="en-US" dirty="0">
              <a:latin typeface="Arial" panose="020B0604020202020204" pitchFamily="34" charset="0"/>
              <a:cs typeface="Arial" panose="020B060402020202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dirty="0"/>
              <a:t>Self-employed individuals must pay self-employment, or FICA, tax equal to 15.3% of net earnings from self-employment.  Self-employed persons are allowed a </a:t>
            </a:r>
            <a:r>
              <a:rPr lang="en-US" altLang="en-US" i="1" dirty="0"/>
              <a:t>for</a:t>
            </a:r>
            <a:r>
              <a:rPr lang="en-US" altLang="en-US" dirty="0"/>
              <a:t> AGI deduction equal to one-half of the self-employment tax imposed. Net earnings are revenues minus expenses. Self-employment tax is calculated on Form SE. The Form SE is filed with the taxpayer’s 1040.</a:t>
            </a:r>
          </a:p>
          <a:p>
            <a:pPr eaLnBrk="1" hangingPunct="1"/>
            <a:endParaRPr lang="en-US" altLang="en-US" dirty="0"/>
          </a:p>
          <a:p>
            <a:pPr eaLnBrk="1" hangingPunct="1"/>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Self-employed persons are allowed a </a:t>
            </a:r>
            <a:r>
              <a:rPr lang="en-US" altLang="en-US" i="1" dirty="0"/>
              <a:t>for</a:t>
            </a:r>
            <a:r>
              <a:rPr lang="en-US" altLang="en-US" dirty="0"/>
              <a:t> AGI deduction equal to one-half of the self-employment tax imposed. The amount related to the employer’s portion of the Self-employment tax that is an above the line, or </a:t>
            </a:r>
            <a:r>
              <a:rPr lang="en-US" altLang="en-US" i="1" dirty="0"/>
              <a:t>for</a:t>
            </a:r>
            <a:r>
              <a:rPr lang="en-US" altLang="en-US" dirty="0"/>
              <a:t> AGI, deduction is 7.65% of net income. </a:t>
            </a:r>
          </a:p>
          <a:p>
            <a:endParaRPr lang="en-US" altLang="en-US" dirty="0"/>
          </a:p>
          <a:p>
            <a:endParaRPr lang="en-US" altLang="en-US" dirty="0"/>
          </a:p>
          <a:p>
            <a:endParaRPr lang="en-US" altLang="en-US" dirty="0"/>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09CB126-83F7-4390-A4C8-AAE5F21BDA52}" type="slidenum">
              <a:rPr lang="en-US" altLang="en-US" smtClean="0"/>
              <a:pPr/>
              <a:t>26</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Self-employed individuals may be able to deduct 100% of self-employed health insurance payments as a </a:t>
            </a:r>
            <a:r>
              <a:rPr lang="en-US" altLang="en-US" i="1"/>
              <a:t>for</a:t>
            </a:r>
            <a:r>
              <a:rPr lang="en-US" altLang="en-US"/>
              <a:t> AGI deduction.  The amount of the deduction may be limited in several respects.  The first limitation is that taxpayers cannot take a deduction for the amount in excess of net earnings from self-employment from the trade or business under which coverage is provided. </a:t>
            </a:r>
          </a:p>
          <a:p>
            <a:pPr eaLnBrk="1" hangingPunct="1"/>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The second limitation for the Self-employed Health Insurance deduction pertains to availability of other health insurance coverage.  If the taxpayer is entitled to participate in any subsidized health plan maintained by any employer of the taxpayer or of the taxpayer’s spouse, a deduction is not allowed.</a:t>
            </a:r>
          </a:p>
          <a:p>
            <a:pPr eaLnBrk="1" hangingPunct="1"/>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Qualified education expenses are those costs incurred by attendance at an eligible educational institution.  These costs include tuition, fees, books, supplies, equipment, room, board, transportation, and other necessary expenses of attendance.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Symbol" pitchFamily="18" charset="2"/>
              <a:buNone/>
            </a:pPr>
            <a:r>
              <a:rPr lang="en-US" altLang="en-US" dirty="0"/>
              <a:t>If a taxpayer withdraws funds early from a time deposit account, like a CD, he or she may be subject to an early withdrawal penalty.  The taxpayer is entitled to report the penalty as a </a:t>
            </a:r>
            <a:r>
              <a:rPr lang="en-US" altLang="en-US" i="1" dirty="0"/>
              <a:t>for</a:t>
            </a:r>
            <a:r>
              <a:rPr lang="en-US" altLang="en-US" dirty="0"/>
              <a:t> AGI deduction on line 30 of the Schedule</a:t>
            </a:r>
            <a:r>
              <a:rPr lang="en-US" altLang="en-US" baseline="0" dirty="0"/>
              <a:t> 1</a:t>
            </a:r>
            <a:r>
              <a:rPr lang="en-US" altLang="en-US" dirty="0"/>
              <a:t>. </a:t>
            </a:r>
          </a:p>
          <a:p>
            <a:pPr eaLnBrk="1" hangingPunct="1"/>
            <a:endParaRPr lang="en-US"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New Tax Law </a:t>
            </a:r>
            <a:r>
              <a:rPr lang="en-US" dirty="0"/>
              <a:t>Beginning in 2019, alimony will no longer be deductible by the payer spouse nor included in income of the recipient spouse. This rule will only apply to divorce or separation agreements executed after December 31, 2018 and will also affect those agreements executed on or before December 31, 2018, but modified after that date to include these new provisions. </a:t>
            </a:r>
          </a:p>
          <a:p>
            <a:pPr eaLnBrk="1" hangingPunct="1"/>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In a divorce or legal separation, certain payments may flow from one party to the other.  These payments are either alimony, child support, or a property settlement.  Of the three, only alimony has a tax consequence and it is important to be able to distinguish it from the other two types of payments. If payments do properly qualify as alimony, the payments are deductible by the payer as a </a:t>
            </a:r>
            <a:r>
              <a:rPr lang="en-US" altLang="en-US" i="1" dirty="0"/>
              <a:t>for </a:t>
            </a:r>
            <a:r>
              <a:rPr lang="en-US" altLang="en-US" dirty="0"/>
              <a:t>AGI deduction. </a:t>
            </a:r>
          </a:p>
          <a:p>
            <a:pPr eaLnBrk="1" hangingPunct="1"/>
            <a:endParaRPr lang="en-US"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In order to qualify as alimony, a payment must be cash and must be required under the provisions of a decree of divorce or separate maintenance or the provisions of a written separation agreement requiring one spouse to make payments to support the other spouse.  All payments must occur after the decree or after the execution of the agreement in order to be deductible. </a:t>
            </a:r>
            <a:br>
              <a:rPr lang="en-US" altLang="en-US"/>
            </a:br>
            <a:r>
              <a:rPr lang="en-US" altLang="en-US"/>
              <a:t>All payments must end at the payee spouse’s death.</a:t>
            </a:r>
          </a:p>
          <a:p>
            <a:pPr eaLnBrk="1" hangingPunct="1"/>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payment of alimony has tax ramifications as well to the party receiving the benefit.  Alimony received is taxable to the payee spouse in the year received.  It is declared as income on line 31a of the Schedule</a:t>
            </a:r>
            <a:r>
              <a:rPr lang="en-US" altLang="en-US" baseline="0" dirty="0"/>
              <a:t> 1</a:t>
            </a:r>
            <a:r>
              <a:rPr lang="en-US" altLang="en-US" dirty="0"/>
              <a:t>.  </a:t>
            </a:r>
            <a:br>
              <a:rPr lang="en-US" altLang="en-US" dirty="0"/>
            </a:br>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43000" y="609600"/>
            <a:ext cx="4572000" cy="3429000"/>
          </a:xfrm>
          <a:ln/>
        </p:spPr>
      </p:sp>
      <p:sp>
        <p:nvSpPr>
          <p:cNvPr id="53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Qualified education expenses must be paid or incurred within a reasonable period before or after the loan date and must occur while the recipient was carrying at least half the normal course load.  The eligible expenses can be incurred at either the undergraduate or the graduate level.</a:t>
            </a:r>
          </a:p>
          <a:p>
            <a:pPr eaLnBrk="1" hangingPunct="1"/>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Eligible educators can deduct up to $250 of qualified education expenses as a </a:t>
            </a:r>
            <a:r>
              <a:rPr lang="en-US" altLang="en-US" i="1"/>
              <a:t>for </a:t>
            </a:r>
            <a:r>
              <a:rPr lang="en-US" altLang="en-US"/>
              <a:t>AGI deduction.  The deduction is taken on the Form 1040.  If filing jointly, and both spouses are educators, the maximum deduction is $500. </a:t>
            </a:r>
            <a:br>
              <a:rPr lang="en-US" altLang="en-US"/>
            </a:br>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An eligible educator is a teacher, instructor, counselor, principal, or aide in a kindergarten through 12th grade school who devotes at least 900 hours in the school year to that job.  Qualification under the 900-hour test is measured within the academic year, while the $250 deduction is measured in terms of the expenses paid for during the calendar year.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Qualified education expenses are those for books, supplies, equipment  and other materials used in the classroom.  The expense must also be ordinary, that is common and accepted in the educational field, and necessary, that is helpful and appropriate in the taxpayer’s educational profession.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The deduction for student loan expense may be limited by the modified AGI of the taxpayer.</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deductible amount of student loan interest is reduced when modified adjusted gross income reaches $135,000 for a joint return and $65,000 for a single return.  The deduction is totally eliminated when modified adjusted gross income reaches $165,000 and $80,000 for single returns.</a:t>
            </a:r>
          </a:p>
          <a:p>
            <a:pPr eaLnBrk="1" hangingPunct="1"/>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formula for calculating the disallowed interest is the preliminary deduction multiplied by the applicable fraction, which then equals the disallowed interest. For married taxpayers, the applicable fraction is Modified AGI minus $135,000 divided by $30,000, and for single taxpayers, the fraction is Modified AGI minus $65,000 divided $15,000. </a:t>
            </a:r>
          </a:p>
          <a:p>
            <a:pPr eaLnBrk="1" hangingPunct="1"/>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rPr>
              <a:t>COMP- this </a:t>
            </a:r>
            <a:r>
              <a:rPr lang="en-US" b="1" dirty="0" err="1">
                <a:solidFill>
                  <a:srgbClr val="FF0000"/>
                </a:solidFill>
              </a:rPr>
              <a:t>wkst</a:t>
            </a:r>
            <a:r>
              <a:rPr lang="en-US" b="1" baseline="0" dirty="0">
                <a:solidFill>
                  <a:srgbClr val="FF0000"/>
                </a:solidFill>
              </a:rPr>
              <a:t> needs to be update for 2018.</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pPr>
              <a:defRPr/>
            </a:pPr>
            <a:fld id="{E6AFFBB4-B49D-4AC8-ADE6-BB6AD5A4CBF1}" type="slidenum">
              <a:rPr lang="en-US" smtClean="0"/>
              <a:pPr>
                <a:defRPr/>
              </a:pPr>
              <a:t>8</a:t>
            </a:fld>
            <a:endParaRPr lang="en-US" dirty="0"/>
          </a:p>
        </p:txBody>
      </p:sp>
    </p:spTree>
    <p:extLst>
      <p:ext uri="{BB962C8B-B14F-4D97-AF65-F5344CB8AC3E}">
        <p14:creationId xmlns:p14="http://schemas.microsoft.com/office/powerpoint/2010/main" val="17749854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7"/>
          <p:cNvSpPr txBox="1">
            <a:spLocks noChangeArrowheads="1"/>
          </p:cNvSpPr>
          <p:nvPr userDrawn="1"/>
        </p:nvSpPr>
        <p:spPr bwMode="auto">
          <a:xfrm>
            <a:off x="228600" y="6553200"/>
            <a:ext cx="13874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sz="1200" i="1" dirty="0">
                <a:solidFill>
                  <a:schemeClr val="bg1"/>
                </a:solidFill>
                <a:latin typeface="Times" pitchFamily="34" charset="0"/>
              </a:rPr>
              <a:t>McGraw-Hill/Irwin</a:t>
            </a:r>
          </a:p>
        </p:txBody>
      </p:sp>
      <p:sp>
        <p:nvSpPr>
          <p:cNvPr id="5" name="Text Box 6"/>
          <p:cNvSpPr txBox="1">
            <a:spLocks noChangeArrowheads="1"/>
          </p:cNvSpPr>
          <p:nvPr userDrawn="1"/>
        </p:nvSpPr>
        <p:spPr bwMode="auto">
          <a:xfrm>
            <a:off x="6324600" y="6507163"/>
            <a:ext cx="27701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sz="1200" i="1" dirty="0">
                <a:solidFill>
                  <a:schemeClr val="bg1"/>
                </a:solidFill>
                <a:latin typeface="Times" pitchFamily="34" charset="0"/>
              </a:rPr>
              <a:t>©The McGraw-Hill Companies, Inc. 2010</a:t>
            </a:r>
          </a:p>
        </p:txBody>
      </p:sp>
      <p:pic>
        <p:nvPicPr>
          <p:cNvPr id="6" name="Picture 2" descr="Untitled-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7"/>
          <p:cNvSpPr txBox="1">
            <a:spLocks noChangeArrowheads="1"/>
          </p:cNvSpPr>
          <p:nvPr userDrawn="1"/>
        </p:nvSpPr>
        <p:spPr bwMode="auto">
          <a:xfrm>
            <a:off x="152400" y="6583363"/>
            <a:ext cx="16962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altLang="en-US" sz="1200" i="1" dirty="0">
                <a:solidFill>
                  <a:schemeClr val="bg1"/>
                </a:solidFill>
                <a:latin typeface="Times" pitchFamily="18" charset="0"/>
              </a:rPr>
              <a:t>McGraw-Hill</a:t>
            </a:r>
            <a:r>
              <a:rPr lang="en-US" altLang="en-US" sz="1200" i="1" baseline="0" dirty="0">
                <a:solidFill>
                  <a:schemeClr val="bg1"/>
                </a:solidFill>
                <a:latin typeface="Times" pitchFamily="18" charset="0"/>
              </a:rPr>
              <a:t> Education</a:t>
            </a:r>
            <a:endParaRPr lang="en-US" altLang="en-US" sz="1200" i="1" dirty="0">
              <a:solidFill>
                <a:schemeClr val="bg1"/>
              </a:solidFill>
              <a:latin typeface="Times" pitchFamily="18" charset="0"/>
            </a:endParaRPr>
          </a:p>
        </p:txBody>
      </p:sp>
      <p:sp>
        <p:nvSpPr>
          <p:cNvPr id="8" name="Rectangle 7"/>
          <p:cNvSpPr>
            <a:spLocks noChangeArrowheads="1"/>
          </p:cNvSpPr>
          <p:nvPr userDrawn="1"/>
        </p:nvSpPr>
        <p:spPr bwMode="auto">
          <a:xfrm>
            <a:off x="2743200" y="6472238"/>
            <a:ext cx="6527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altLang="en-US" sz="800" b="1" i="1" dirty="0">
                <a:solidFill>
                  <a:schemeClr val="bg1"/>
                </a:solidFill>
                <a:latin typeface="Times New Roman" pitchFamily="18" charset="0"/>
              </a:rPr>
              <a:t>Copyright © 201</a:t>
            </a:r>
            <a:r>
              <a:rPr lang="en-US" altLang="en-US" sz="800" b="1" i="1" baseline="0" dirty="0">
                <a:solidFill>
                  <a:schemeClr val="bg1"/>
                </a:solidFill>
                <a:latin typeface="Times New Roman" pitchFamily="18" charset="0"/>
              </a:rPr>
              <a:t> </a:t>
            </a:r>
            <a:r>
              <a:rPr lang="en-US" altLang="en-US" sz="800" b="1" i="1" dirty="0">
                <a:solidFill>
                  <a:schemeClr val="bg1"/>
                </a:solidFill>
                <a:latin typeface="Times New Roman" pitchFamily="18" charset="0"/>
              </a:rPr>
              <a:t>by the McGraw-Hill Education.  This is proprietary material solely for authorized instructor use.  Not authorized for sale or distribution in any manner.  This document may not be copied, scanned, duplicated, forwarded, distributed, or posted on a website in whole or part.</a:t>
            </a:r>
            <a:endParaRPr lang="en-US" altLang="en-US" sz="800" i="1" dirty="0">
              <a:solidFill>
                <a:schemeClr val="bg1"/>
              </a:solidFill>
              <a:latin typeface="Times" pitchFamily="18" charset="0"/>
            </a:endParaRPr>
          </a:p>
        </p:txBody>
      </p:sp>
      <p:sp>
        <p:nvSpPr>
          <p:cNvPr id="180227" name="Rectangle 3"/>
          <p:cNvSpPr>
            <a:spLocks noGrp="1" noChangeArrowheads="1"/>
          </p:cNvSpPr>
          <p:nvPr>
            <p:ph type="ctrTitle"/>
          </p:nvPr>
        </p:nvSpPr>
        <p:spPr>
          <a:xfrm>
            <a:off x="5257800" y="533400"/>
            <a:ext cx="3581400" cy="1470025"/>
          </a:xfrm>
        </p:spPr>
        <p:txBody>
          <a:bodyPr/>
          <a:lstStyle>
            <a:lvl1pPr>
              <a:defRPr/>
            </a:lvl1pPr>
          </a:lstStyle>
          <a:p>
            <a:r>
              <a:rPr lang="en-US"/>
              <a:t>Click to edit Master title style</a:t>
            </a:r>
          </a:p>
        </p:txBody>
      </p:sp>
      <p:sp>
        <p:nvSpPr>
          <p:cNvPr id="180228" name="Rectangle 4"/>
          <p:cNvSpPr>
            <a:spLocks noGrp="1" noChangeArrowheads="1"/>
          </p:cNvSpPr>
          <p:nvPr>
            <p:ph type="subTitle" idx="1"/>
          </p:nvPr>
        </p:nvSpPr>
        <p:spPr>
          <a:xfrm>
            <a:off x="5257800" y="2438400"/>
            <a:ext cx="3657600" cy="3962400"/>
          </a:xfrm>
        </p:spPr>
        <p:txBody>
          <a:bodyPr/>
          <a:lstStyle>
            <a:lvl1pPr marL="0" indent="0" algn="ctr">
              <a:buFontTx/>
              <a:buNone/>
              <a:defRPr>
                <a:solidFill>
                  <a:schemeClr val="bg1"/>
                </a:solidFill>
              </a:defRPr>
            </a:lvl1pPr>
          </a:lstStyle>
          <a:p>
            <a:r>
              <a:rPr lang="en-US"/>
              <a:t>Click to edit Master subtitle style</a:t>
            </a:r>
          </a:p>
        </p:txBody>
      </p:sp>
      <p:pic>
        <p:nvPicPr>
          <p:cNvPr id="11" name="Picture 10" descr="C:\Cruz\Cruz2015e\Design\Cruz_8e2015_cover.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4869" y="228600"/>
            <a:ext cx="4824292" cy="617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473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34869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67550" y="0"/>
            <a:ext cx="2076450" cy="6400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0"/>
            <a:ext cx="6076950" cy="6400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1442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C3F0A51-305C-4D73-8F62-87BBA9586571}"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846E49-2FF4-48EC-8BBD-D091FC5E42CB}" type="slidenum">
              <a:rPr lang="en-US" smtClean="0"/>
              <a:t>‹#›</a:t>
            </a:fld>
            <a:endParaRPr lang="en-US"/>
          </a:p>
        </p:txBody>
      </p:sp>
      <p:sp>
        <p:nvSpPr>
          <p:cNvPr id="7" name="Text Box 7"/>
          <p:cNvSpPr txBox="1">
            <a:spLocks noChangeArrowheads="1"/>
          </p:cNvSpPr>
          <p:nvPr userDrawn="1"/>
        </p:nvSpPr>
        <p:spPr bwMode="auto">
          <a:xfrm>
            <a:off x="228600" y="6553200"/>
            <a:ext cx="13874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sz="1200" i="1" dirty="0">
                <a:solidFill>
                  <a:schemeClr val="bg1"/>
                </a:solidFill>
                <a:latin typeface="Times" pitchFamily="34" charset="0"/>
              </a:rPr>
              <a:t>McGraw-Hill/Irwin</a:t>
            </a:r>
          </a:p>
        </p:txBody>
      </p:sp>
      <p:sp>
        <p:nvSpPr>
          <p:cNvPr id="8" name="Text Box 6"/>
          <p:cNvSpPr txBox="1">
            <a:spLocks noChangeArrowheads="1"/>
          </p:cNvSpPr>
          <p:nvPr userDrawn="1"/>
        </p:nvSpPr>
        <p:spPr bwMode="auto">
          <a:xfrm>
            <a:off x="6324600" y="6507163"/>
            <a:ext cx="27701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sz="1200" i="1" dirty="0">
                <a:solidFill>
                  <a:schemeClr val="bg1"/>
                </a:solidFill>
                <a:latin typeface="Times" pitchFamily="34" charset="0"/>
              </a:rPr>
              <a:t>©The McGraw-Hill Companies, Inc. 2010</a:t>
            </a:r>
          </a:p>
        </p:txBody>
      </p:sp>
      <p:pic>
        <p:nvPicPr>
          <p:cNvPr id="9" name="Picture 2" descr="Untitled-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
          <p:cNvSpPr txBox="1">
            <a:spLocks noChangeArrowheads="1"/>
          </p:cNvSpPr>
          <p:nvPr userDrawn="1"/>
        </p:nvSpPr>
        <p:spPr bwMode="auto">
          <a:xfrm>
            <a:off x="152400" y="6583363"/>
            <a:ext cx="16962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altLang="en-US" sz="1200" i="1" dirty="0">
                <a:solidFill>
                  <a:schemeClr val="bg1"/>
                </a:solidFill>
                <a:latin typeface="Times" pitchFamily="18" charset="0"/>
              </a:rPr>
              <a:t>McGraw-Hill</a:t>
            </a:r>
            <a:r>
              <a:rPr lang="en-US" altLang="en-US" sz="1200" i="1" baseline="0" dirty="0">
                <a:solidFill>
                  <a:schemeClr val="bg1"/>
                </a:solidFill>
                <a:latin typeface="Times" pitchFamily="18" charset="0"/>
              </a:rPr>
              <a:t> Education</a:t>
            </a:r>
            <a:endParaRPr lang="en-US" altLang="en-US" sz="1200" i="1" dirty="0">
              <a:solidFill>
                <a:schemeClr val="bg1"/>
              </a:solidFill>
              <a:latin typeface="Times" pitchFamily="18" charset="0"/>
            </a:endParaRPr>
          </a:p>
        </p:txBody>
      </p:sp>
      <p:sp>
        <p:nvSpPr>
          <p:cNvPr id="11" name="Rectangle 10"/>
          <p:cNvSpPr>
            <a:spLocks noChangeArrowheads="1"/>
          </p:cNvSpPr>
          <p:nvPr userDrawn="1"/>
        </p:nvSpPr>
        <p:spPr bwMode="auto">
          <a:xfrm>
            <a:off x="2743200" y="6472238"/>
            <a:ext cx="6527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altLang="en-US" sz="800" b="1" i="1" dirty="0">
                <a:solidFill>
                  <a:schemeClr val="bg1"/>
                </a:solidFill>
                <a:latin typeface="Times New Roman" pitchFamily="18" charset="0"/>
              </a:rPr>
              <a:t>Copyright © 201</a:t>
            </a:r>
            <a:r>
              <a:rPr lang="en-US" altLang="en-US" sz="800" b="1" i="1" baseline="0" dirty="0">
                <a:solidFill>
                  <a:schemeClr val="bg1"/>
                </a:solidFill>
                <a:latin typeface="Times New Roman" pitchFamily="18" charset="0"/>
              </a:rPr>
              <a:t> </a:t>
            </a:r>
            <a:r>
              <a:rPr lang="en-US" altLang="en-US" sz="800" b="1" i="1" dirty="0">
                <a:solidFill>
                  <a:schemeClr val="bg1"/>
                </a:solidFill>
                <a:latin typeface="Times New Roman" pitchFamily="18" charset="0"/>
              </a:rPr>
              <a:t>by the McGraw-Hill Education.  This is proprietary material solely for authorized instructor use.  Not authorized for sale or distribution in any manner.  This document may not be copied, scanned, duplicated, forwarded, distributed, or posted on a website in whole or part.</a:t>
            </a:r>
            <a:endParaRPr lang="en-US" altLang="en-US" sz="800" i="1" dirty="0">
              <a:solidFill>
                <a:schemeClr val="bg1"/>
              </a:solidFill>
              <a:latin typeface="Times" pitchFamily="18" charset="0"/>
            </a:endParaRPr>
          </a:p>
        </p:txBody>
      </p:sp>
      <p:pic>
        <p:nvPicPr>
          <p:cNvPr id="12" name="Picture 11" descr="C:\Cruz\Cruz2015e\Design\Cruz_8e2015_cover.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4869" y="228600"/>
            <a:ext cx="4824292" cy="617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0904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3F0A51-305C-4D73-8F62-87BBA9586571}"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3723266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3F0A51-305C-4D73-8F62-87BBA9586571}"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923643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3F0A51-305C-4D73-8F62-87BBA9586571}"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6994223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3F0A51-305C-4D73-8F62-87BBA9586571}" type="datetimeFigureOut">
              <a:rPr lang="en-US" smtClean="0"/>
              <a:t>11/13/2018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631955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3F0A51-305C-4D73-8F62-87BBA9586571}" type="datetimeFigureOut">
              <a:rPr lang="en-US" smtClean="0"/>
              <a:t>11/13/2018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38268044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3F0A51-305C-4D73-8F62-87BBA9586571}" type="datetimeFigureOut">
              <a:rPr lang="en-US" smtClean="0"/>
              <a:t>11/13/2018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2692714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3F0A51-305C-4D73-8F62-87BBA9586571}"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390877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99778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3F0A51-305C-4D73-8F62-87BBA9586571}" type="datetimeFigureOut">
              <a:rPr lang="en-US" smtClean="0"/>
              <a:t>11/13/2018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6115636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3F0A51-305C-4D73-8F62-87BBA9586571}"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12360043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3F0A51-305C-4D73-8F62-87BBA9586571}" type="datetimeFigureOut">
              <a:rPr lang="en-US" smtClean="0"/>
              <a:t>11/13/2018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846E49-2FF4-48EC-8BBD-D091FC5E42CB}" type="slidenum">
              <a:rPr lang="en-US" smtClean="0"/>
              <a:t>‹#›</a:t>
            </a:fld>
            <a:endParaRPr lang="en-US"/>
          </a:p>
        </p:txBody>
      </p:sp>
    </p:spTree>
    <p:extLst>
      <p:ext uri="{BB962C8B-B14F-4D97-AF65-F5344CB8AC3E}">
        <p14:creationId xmlns:p14="http://schemas.microsoft.com/office/powerpoint/2010/main" val="3300980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15646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1295400"/>
            <a:ext cx="36957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295400"/>
            <a:ext cx="36957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37033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35144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76457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0035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2122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36046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slide maste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5"/>
          <p:cNvSpPr>
            <a:spLocks noChangeArrowheads="1"/>
          </p:cNvSpPr>
          <p:nvPr userDrawn="1"/>
        </p:nvSpPr>
        <p:spPr bwMode="auto">
          <a:xfrm>
            <a:off x="8596313" y="6524625"/>
            <a:ext cx="609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400" b="1" dirty="0">
                <a:solidFill>
                  <a:srgbClr val="000034"/>
                </a:solidFill>
                <a:cs typeface="Arial" charset="0"/>
              </a:rPr>
              <a:t>4-</a:t>
            </a:r>
            <a:fld id="{C183C5A5-B259-4ACF-9E0B-F9FC0E2BDA1D}" type="slidenum">
              <a:rPr lang="en-US" altLang="en-US" sz="1400" b="1" smtClean="0">
                <a:solidFill>
                  <a:srgbClr val="000034"/>
                </a:solidFill>
                <a:cs typeface="Arial" charset="0"/>
              </a:rPr>
              <a:pPr algn="r" eaLnBrk="1" hangingPunct="1">
                <a:defRPr/>
              </a:pPr>
              <a:t>‹#›</a:t>
            </a:fld>
            <a:endParaRPr lang="en-US" altLang="en-US" sz="1400" b="1" dirty="0">
              <a:solidFill>
                <a:srgbClr val="000034"/>
              </a:solidFill>
              <a:cs typeface="Arial" charset="0"/>
            </a:endParaRPr>
          </a:p>
        </p:txBody>
      </p:sp>
      <p:sp>
        <p:nvSpPr>
          <p:cNvPr id="1028" name="Rectangle 4"/>
          <p:cNvSpPr>
            <a:spLocks noGrp="1" noChangeArrowheads="1"/>
          </p:cNvSpPr>
          <p:nvPr>
            <p:ph type="title"/>
          </p:nvPr>
        </p:nvSpPr>
        <p:spPr bwMode="auto">
          <a:xfrm>
            <a:off x="838200" y="0"/>
            <a:ext cx="8305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9" name="Rectangle 5"/>
          <p:cNvSpPr>
            <a:spLocks noGrp="1" noChangeArrowheads="1"/>
          </p:cNvSpPr>
          <p:nvPr>
            <p:ph type="body" idx="1"/>
          </p:nvPr>
        </p:nvSpPr>
        <p:spPr bwMode="auto">
          <a:xfrm>
            <a:off x="1371600" y="1295400"/>
            <a:ext cx="75438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3809"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Arial" charset="0"/>
        </a:defRPr>
      </a:lvl2pPr>
      <a:lvl3pPr algn="ctr" rtl="0" eaLnBrk="0" fontAlgn="base" hangingPunct="0">
        <a:spcBef>
          <a:spcPct val="0"/>
        </a:spcBef>
        <a:spcAft>
          <a:spcPct val="0"/>
        </a:spcAft>
        <a:defRPr sz="4400">
          <a:solidFill>
            <a:schemeClr val="bg1"/>
          </a:solidFill>
          <a:latin typeface="Arial" charset="0"/>
        </a:defRPr>
      </a:lvl3pPr>
      <a:lvl4pPr algn="ctr" rtl="0" eaLnBrk="0" fontAlgn="base" hangingPunct="0">
        <a:spcBef>
          <a:spcPct val="0"/>
        </a:spcBef>
        <a:spcAft>
          <a:spcPct val="0"/>
        </a:spcAft>
        <a:defRPr sz="4400">
          <a:solidFill>
            <a:schemeClr val="bg1"/>
          </a:solidFill>
          <a:latin typeface="Arial" charset="0"/>
        </a:defRPr>
      </a:lvl4pPr>
      <a:lvl5pPr algn="ctr" rtl="0" eaLnBrk="0" fontAlgn="base" hangingPunct="0">
        <a:spcBef>
          <a:spcPct val="0"/>
        </a:spcBef>
        <a:spcAft>
          <a:spcPct val="0"/>
        </a:spcAft>
        <a:defRPr sz="4400">
          <a:solidFill>
            <a:schemeClr val="bg1"/>
          </a:solidFill>
          <a:latin typeface="Arial" charset="0"/>
        </a:defRPr>
      </a:lvl5pPr>
      <a:lvl6pPr marL="457200" algn="ctr" rtl="0" fontAlgn="base">
        <a:spcBef>
          <a:spcPct val="0"/>
        </a:spcBef>
        <a:spcAft>
          <a:spcPct val="0"/>
        </a:spcAft>
        <a:defRPr sz="4400">
          <a:solidFill>
            <a:schemeClr val="bg1"/>
          </a:solidFill>
          <a:latin typeface="Arial" charset="0"/>
        </a:defRPr>
      </a:lvl6pPr>
      <a:lvl7pPr marL="914400" algn="ctr" rtl="0" fontAlgn="base">
        <a:spcBef>
          <a:spcPct val="0"/>
        </a:spcBef>
        <a:spcAft>
          <a:spcPct val="0"/>
        </a:spcAft>
        <a:defRPr sz="4400">
          <a:solidFill>
            <a:schemeClr val="bg1"/>
          </a:solidFill>
          <a:latin typeface="Arial" charset="0"/>
        </a:defRPr>
      </a:lvl7pPr>
      <a:lvl8pPr marL="1371600" algn="ctr" rtl="0" fontAlgn="base">
        <a:spcBef>
          <a:spcPct val="0"/>
        </a:spcBef>
        <a:spcAft>
          <a:spcPct val="0"/>
        </a:spcAft>
        <a:defRPr sz="4400">
          <a:solidFill>
            <a:schemeClr val="bg1"/>
          </a:solidFill>
          <a:latin typeface="Arial" charset="0"/>
        </a:defRPr>
      </a:lvl8pPr>
      <a:lvl9pPr marL="1828800" algn="ctr" rtl="0" fontAlgn="base">
        <a:spcBef>
          <a:spcPct val="0"/>
        </a:spcBef>
        <a:spcAft>
          <a:spcPct val="0"/>
        </a:spcAft>
        <a:defRPr sz="4400">
          <a:solidFill>
            <a:schemeClr val="bg1"/>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3F0A51-305C-4D73-8F62-87BBA9586571}" type="datetimeFigureOut">
              <a:rPr lang="en-US" smtClean="0"/>
              <a:t>11/13/2018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846E49-2FF4-48EC-8BBD-D091FC5E42CB}" type="slidenum">
              <a:rPr lang="en-US" smtClean="0"/>
              <a:t>‹#›</a:t>
            </a:fld>
            <a:endParaRPr lang="en-US"/>
          </a:p>
        </p:txBody>
      </p:sp>
      <p:pic>
        <p:nvPicPr>
          <p:cNvPr id="7" name="Picture 2" descr="slide maste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userDrawn="1"/>
        </p:nvSpPr>
        <p:spPr bwMode="auto">
          <a:xfrm>
            <a:off x="8596313" y="6524625"/>
            <a:ext cx="609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400" b="1" dirty="0">
                <a:solidFill>
                  <a:srgbClr val="000034"/>
                </a:solidFill>
                <a:cs typeface="Arial" charset="0"/>
              </a:rPr>
              <a:t>4-</a:t>
            </a:r>
            <a:fld id="{C183C5A5-B259-4ACF-9E0B-F9FC0E2BDA1D}" type="slidenum">
              <a:rPr lang="en-US" altLang="en-US" sz="1400" b="1" smtClean="0">
                <a:solidFill>
                  <a:srgbClr val="000034"/>
                </a:solidFill>
                <a:cs typeface="Arial" charset="0"/>
              </a:rPr>
              <a:pPr algn="r" eaLnBrk="1" hangingPunct="1">
                <a:defRPr/>
              </a:pPr>
              <a:t>‹#›</a:t>
            </a:fld>
            <a:endParaRPr lang="en-US" altLang="en-US" sz="1400" b="1" dirty="0">
              <a:solidFill>
                <a:srgbClr val="000034"/>
              </a:solidFill>
              <a:cs typeface="Arial" charset="0"/>
            </a:endParaRPr>
          </a:p>
        </p:txBody>
      </p:sp>
    </p:spTree>
    <p:extLst>
      <p:ext uri="{BB962C8B-B14F-4D97-AF65-F5344CB8AC3E}">
        <p14:creationId xmlns:p14="http://schemas.microsoft.com/office/powerpoint/2010/main" val="2297548470"/>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029200" y="533401"/>
            <a:ext cx="3429000" cy="761999"/>
          </a:xfrm>
        </p:spPr>
        <p:txBody>
          <a:bodyPr>
            <a:noAutofit/>
          </a:bodyPr>
          <a:lstStyle/>
          <a:p>
            <a:pPr eaLnBrk="1" hangingPunct="1"/>
            <a:r>
              <a:rPr lang="en-US" altLang="en-US" b="1" dirty="0">
                <a:solidFill>
                  <a:schemeClr val="tx1"/>
                </a:solidFill>
                <a:latin typeface="Verdana" panose="020B0604030504040204" pitchFamily="34" charset="0"/>
                <a:ea typeface="Verdana" panose="020B0604030504040204" pitchFamily="34" charset="0"/>
                <a:cs typeface="Verdana" panose="020B0604030504040204" pitchFamily="34" charset="0"/>
              </a:rPr>
              <a:t>Chapter 4</a:t>
            </a:r>
          </a:p>
        </p:txBody>
      </p:sp>
      <p:sp>
        <p:nvSpPr>
          <p:cNvPr id="3075" name="Rectangle 3"/>
          <p:cNvSpPr>
            <a:spLocks noGrp="1" noChangeArrowheads="1"/>
          </p:cNvSpPr>
          <p:nvPr>
            <p:ph type="subTitle" idx="1"/>
          </p:nvPr>
        </p:nvSpPr>
        <p:spPr>
          <a:xfrm>
            <a:off x="4953000" y="1828800"/>
            <a:ext cx="3962400" cy="1447800"/>
          </a:xfrm>
        </p:spPr>
        <p:txBody>
          <a:bodyPr>
            <a:normAutofit/>
          </a:bodyPr>
          <a:lstStyle/>
          <a:p>
            <a:pPr eaLnBrk="1" hangingPunct="1">
              <a:lnSpc>
                <a:spcPct val="80000"/>
              </a:lnSpc>
            </a:pPr>
            <a:r>
              <a:rPr lang="en-US" altLang="en-US" sz="3000" dirty="0">
                <a:solidFill>
                  <a:schemeClr val="tx1"/>
                </a:solidFill>
                <a:latin typeface="Verdana" panose="020B0604030504040204" pitchFamily="34" charset="0"/>
                <a:ea typeface="Verdana" panose="020B0604030504040204" pitchFamily="34" charset="0"/>
                <a:cs typeface="Verdana" panose="020B0604030504040204" pitchFamily="34" charset="0"/>
              </a:rPr>
              <a:t>Adjustments </a:t>
            </a:r>
            <a:r>
              <a:rPr lang="en-US" altLang="en-US" sz="3000" i="1" dirty="0">
                <a:solidFill>
                  <a:schemeClr val="tx1"/>
                </a:solidFill>
                <a:latin typeface="Verdana" panose="020B0604030504040204" pitchFamily="34" charset="0"/>
                <a:ea typeface="Verdana" panose="020B0604030504040204" pitchFamily="34" charset="0"/>
                <a:cs typeface="Verdana" panose="020B0604030504040204" pitchFamily="34" charset="0"/>
              </a:rPr>
              <a:t>for</a:t>
            </a:r>
            <a:r>
              <a:rPr lang="en-US" altLang="en-US" sz="3000" dirty="0">
                <a:solidFill>
                  <a:schemeClr val="tx1"/>
                </a:solidFill>
                <a:latin typeface="Verdana" panose="020B0604030504040204" pitchFamily="34" charset="0"/>
                <a:ea typeface="Verdana" panose="020B0604030504040204" pitchFamily="34" charset="0"/>
                <a:cs typeface="Verdana" panose="020B0604030504040204" pitchFamily="34" charset="0"/>
              </a:rPr>
              <a:t> Adjusted Gross Income </a:t>
            </a:r>
          </a:p>
          <a:p>
            <a:pPr eaLnBrk="1" hangingPunct="1">
              <a:lnSpc>
                <a:spcPct val="80000"/>
              </a:lnSpc>
            </a:pPr>
            <a:endParaRPr lang="en-US" altLang="en-US" sz="63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pPr>
            <a:endParaRPr lang="en-US" altLang="en-US" sz="1400" dirty="0">
              <a:solidFill>
                <a:schemeClr val="tx1"/>
              </a:solidFill>
            </a:endParaRPr>
          </a:p>
        </p:txBody>
      </p:sp>
      <p:sp>
        <p:nvSpPr>
          <p:cNvPr id="2" name="Rectangle 1"/>
          <p:cNvSpPr/>
          <p:nvPr/>
        </p:nvSpPr>
        <p:spPr>
          <a:xfrm>
            <a:off x="5029200" y="4191000"/>
            <a:ext cx="3886200" cy="757130"/>
          </a:xfrm>
          <a:prstGeom prst="rect">
            <a:avLst/>
          </a:prstGeom>
        </p:spPr>
        <p:txBody>
          <a:bodyPr wrap="square">
            <a:spAutoFit/>
          </a:bodyPr>
          <a:lstStyle/>
          <a:p>
            <a:pPr eaLnBrk="1" hangingPunct="1">
              <a:lnSpc>
                <a:spcPct val="80000"/>
              </a:lnSpc>
            </a:pPr>
            <a:r>
              <a:rPr lang="en-US" altLang="en-US" dirty="0">
                <a:latin typeface="Verdana" panose="020B0604030504040204" pitchFamily="34" charset="0"/>
                <a:ea typeface="Verdana" panose="020B0604030504040204" pitchFamily="34" charset="0"/>
                <a:cs typeface="Verdana" panose="020B0604030504040204" pitchFamily="34" charset="0"/>
              </a:rPr>
              <a:t>“Don’t tax you, don’t tax me;</a:t>
            </a:r>
          </a:p>
          <a:p>
            <a:pPr eaLnBrk="1" hangingPunct="1">
              <a:lnSpc>
                <a:spcPct val="80000"/>
              </a:lnSpc>
            </a:pPr>
            <a:r>
              <a:rPr lang="en-US" altLang="en-US" dirty="0">
                <a:latin typeface="Verdana" panose="020B0604030504040204" pitchFamily="34" charset="0"/>
                <a:ea typeface="Verdana" panose="020B0604030504040204" pitchFamily="34" charset="0"/>
                <a:cs typeface="Verdana" panose="020B0604030504040204" pitchFamily="34" charset="0"/>
              </a:rPr>
              <a:t>Tax the fellow behind the tree.”</a:t>
            </a:r>
          </a:p>
          <a:p>
            <a:pPr eaLnBrk="1" hangingPunct="1">
              <a:lnSpc>
                <a:spcPct val="80000"/>
              </a:lnSpc>
            </a:pPr>
            <a:r>
              <a:rPr lang="en-US" altLang="en-US" dirty="0">
                <a:latin typeface="Verdana" panose="020B0604030504040204" pitchFamily="34" charset="0"/>
                <a:ea typeface="Verdana" panose="020B0604030504040204" pitchFamily="34" charset="0"/>
                <a:cs typeface="Verdana" panose="020B0604030504040204" pitchFamily="34" charset="0"/>
              </a:rPr>
              <a:t>Senator Russell B. Long</a:t>
            </a:r>
          </a:p>
        </p:txBody>
      </p:sp>
      <p:sp>
        <p:nvSpPr>
          <p:cNvPr id="9"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7" name="Picture 6">
            <a:extLst>
              <a:ext uri="{FF2B5EF4-FFF2-40B4-BE49-F238E27FC236}">
                <a16:creationId xmlns:a16="http://schemas.microsoft.com/office/drawing/2014/main" id="{B5F651E5-6919-4D84-8763-3E3F19CB1568}"/>
              </a:ext>
            </a:extLst>
          </p:cNvPr>
          <p:cNvPicPr>
            <a:picLocks noChangeAspect="1"/>
          </p:cNvPicPr>
          <p:nvPr/>
        </p:nvPicPr>
        <p:blipFill>
          <a:blip r:embed="rId3"/>
          <a:stretch>
            <a:fillRect/>
          </a:stretch>
        </p:blipFill>
        <p:spPr>
          <a:xfrm>
            <a:off x="242887" y="304800"/>
            <a:ext cx="4481513" cy="57727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457200" y="1905000"/>
            <a:ext cx="8229600" cy="2133600"/>
          </a:xfrm>
        </p:spPr>
        <p:txBody>
          <a:bodyPr>
            <a:normAutofit lnSpcReduction="10000"/>
          </a:bodyPr>
          <a:lstStyle/>
          <a:p>
            <a:pPr eaLnBrk="1" hangingPunct="1">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3</a:t>
            </a:r>
            <a:r>
              <a:rPr lang="en-US" altLang="en-US" sz="2600" dirty="0">
                <a:latin typeface="Verdana" panose="020B0604030504040204" pitchFamily="34" charset="0"/>
                <a:ea typeface="Verdana" panose="020B0604030504040204" pitchFamily="34" charset="0"/>
                <a:cs typeface="Verdana" panose="020B0604030504040204" pitchFamily="34" charset="0"/>
              </a:rPr>
              <a:t>. </a:t>
            </a:r>
            <a:r>
              <a:rPr lang="en-US" altLang="en-US" sz="2600" i="1" dirty="0">
                <a:latin typeface="Verdana" panose="020B0604030504040204" pitchFamily="34" charset="0"/>
                <a:ea typeface="Verdana" panose="020B0604030504040204" pitchFamily="34" charset="0"/>
                <a:cs typeface="Verdana" panose="020B0604030504040204" pitchFamily="34" charset="0"/>
              </a:rPr>
              <a:t>The deductible amount of student loan interest is reduced when modified AGI for those filing married jointly reaches__________.</a:t>
            </a:r>
          </a:p>
          <a:p>
            <a:pPr eaLnBrk="1" hangingPunct="1">
              <a:buClr>
                <a:schemeClr val="tx1"/>
              </a:buClr>
              <a:buFontTx/>
              <a:buNone/>
            </a:pPr>
            <a:r>
              <a:rPr lang="en-US" altLang="en-US" sz="2600" b="1" i="1" dirty="0">
                <a:latin typeface="Verdana" panose="020B0604030504040204" pitchFamily="34" charset="0"/>
                <a:ea typeface="Verdana" panose="020B0604030504040204" pitchFamily="34" charset="0"/>
                <a:cs typeface="Verdana" panose="020B0604030504040204" pitchFamily="34" charset="0"/>
              </a:rPr>
              <a:t>$135,000</a:t>
            </a:r>
          </a:p>
          <a:p>
            <a:pPr eaLnBrk="1" hangingPunct="1"/>
            <a:endParaRPr lang="en-US" altLang="en-US" sz="2800" i="1" dirty="0"/>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24D6081-D2A4-4759-87F2-59D9A3AC98D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CEEE9584-EBE9-41D9-B293-862555A43851}"/>
              </a:ext>
            </a:extLst>
          </p:cNvPr>
          <p:cNvSpPr>
            <a:spLocks noGrp="1" noChangeArrowheads="1"/>
          </p:cNvSpPr>
          <p:nvPr>
            <p:ph type="title"/>
          </p:nvPr>
        </p:nvSpPr>
        <p:spPr>
          <a:xfrm>
            <a:off x="457200" y="274638"/>
            <a:ext cx="8229600" cy="1143000"/>
          </a:xfrm>
        </p:spPr>
        <p:txBody>
          <a:bodyPr>
            <a:noAutofit/>
          </a:bodyPr>
          <a:lstStyle/>
          <a:p>
            <a:r>
              <a:rPr lang="en-US" sz="3600" dirty="0">
                <a:latin typeface="Verdana" panose="020B0604030504040204" pitchFamily="34" charset="0"/>
                <a:ea typeface="Verdana" panose="020B0604030504040204" pitchFamily="34" charset="0"/>
                <a:cs typeface="Verdana" panose="020B0604030504040204" pitchFamily="34" charset="0"/>
              </a:rPr>
              <a:t>Learning Objective #1:</a:t>
            </a:r>
            <a:br>
              <a:rPr 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Student Loan Interest</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Concept Check 4-1</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20052" y="287225"/>
            <a:ext cx="8305800" cy="838200"/>
          </a:xfrm>
        </p:spPr>
        <p:txBody>
          <a:bodyPr>
            <a:noAutofit/>
          </a:bodyPr>
          <a:lstStyle/>
          <a:p>
            <a:r>
              <a:rPr lang="en-US" sz="3600" dirty="0">
                <a:latin typeface="Verdana" panose="020B0604030504040204" pitchFamily="34" charset="0"/>
                <a:ea typeface="Verdana" panose="020B0604030504040204" pitchFamily="34" charset="0"/>
                <a:cs typeface="Verdana" panose="020B0604030504040204" pitchFamily="34" charset="0"/>
              </a:rPr>
              <a:t>Learning Objective #2:</a:t>
            </a:r>
            <a:r>
              <a:rPr lang="en-US" altLang="en-US" sz="3600" dirty="0">
                <a:latin typeface="Verdana" panose="020B0604030504040204" pitchFamily="34" charset="0"/>
                <a:ea typeface="Verdana" panose="020B0604030504040204" pitchFamily="34" charset="0"/>
                <a:cs typeface="Verdana" panose="020B0604030504040204" pitchFamily="34" charset="0"/>
              </a:rPr>
              <a:t> Health Savings Account Deduction </a:t>
            </a:r>
          </a:p>
        </p:txBody>
      </p:sp>
      <p:sp>
        <p:nvSpPr>
          <p:cNvPr id="12291" name="Rectangle 3"/>
          <p:cNvSpPr>
            <a:spLocks noGrp="1" noChangeArrowheads="1"/>
          </p:cNvSpPr>
          <p:nvPr>
            <p:ph idx="1"/>
          </p:nvPr>
        </p:nvSpPr>
        <p:spPr/>
        <p:txBody>
          <a:bodyPr/>
          <a:lstStyle/>
          <a:p>
            <a:pPr eaLnBrk="1" hangingPunct="1">
              <a:buFont typeface="Symbol" pitchFamily="18" charset="2"/>
              <a:buChar char=""/>
            </a:pPr>
            <a:r>
              <a:rPr lang="en-US" altLang="en-US" sz="2600" dirty="0">
                <a:latin typeface="Verdana" panose="020B0604030504040204" pitchFamily="34" charset="0"/>
                <a:ea typeface="Verdana" panose="020B0604030504040204" pitchFamily="34" charset="0"/>
                <a:cs typeface="Verdana" panose="020B0604030504040204" pitchFamily="34" charset="0"/>
              </a:rPr>
              <a:t>A health savings account (HSA) is a tax-exempt savings account used for qualified medical expenses.</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It can be used for the expenses of the account holder, spouse, and dependents.</a:t>
            </a:r>
          </a:p>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In general, qualified taxpayers can take a </a:t>
            </a:r>
            <a:r>
              <a:rPr lang="en-US" altLang="en-US" sz="2600" i="1" dirty="0">
                <a:latin typeface="Verdana" panose="020B0604030504040204" pitchFamily="34" charset="0"/>
                <a:ea typeface="Verdana" panose="020B0604030504040204" pitchFamily="34" charset="0"/>
                <a:cs typeface="Verdana" panose="020B0604030504040204" pitchFamily="34" charset="0"/>
              </a:rPr>
              <a:t>for</a:t>
            </a:r>
            <a:r>
              <a:rPr lang="en-US" altLang="en-US" sz="2600" dirty="0">
                <a:latin typeface="Verdana" panose="020B0604030504040204" pitchFamily="34" charset="0"/>
                <a:ea typeface="Verdana" panose="020B0604030504040204" pitchFamily="34" charset="0"/>
                <a:cs typeface="Verdana" panose="020B0604030504040204" pitchFamily="34" charset="0"/>
              </a:rPr>
              <a:t> AGI deduction for contributions to the HSA.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B794749-7F67-4FE4-B241-C16C3A41D5F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1143000" y="1295400"/>
            <a:ext cx="7696200" cy="4343400"/>
          </a:xfrm>
        </p:spPr>
        <p:txBody>
          <a:bodyPr/>
          <a:lstStyle/>
          <a:p>
            <a:pPr eaLnBrk="1" hangingPunct="1">
              <a:lnSpc>
                <a:spcPct val="80000"/>
              </a:lnSpc>
              <a:buFont typeface="Symbol" pitchFamily="18" charset="2"/>
              <a:buChar char=""/>
            </a:pPr>
            <a:r>
              <a:rPr lang="en-US" altLang="en-US" sz="2800" dirty="0"/>
              <a:t>To be eligible for an HSA, the taxpayer must be self-employed, or an employee (or spouse) of an employer with a high deductible health plan, or an employee of a company that has no health coverage and has purchased a high-deductible policy on his or her own.</a:t>
            </a:r>
          </a:p>
          <a:p>
            <a:pPr lvl="1" eaLnBrk="1" hangingPunct="1">
              <a:lnSpc>
                <a:spcPct val="80000"/>
              </a:lnSpc>
            </a:pPr>
            <a:r>
              <a:rPr lang="en-US" altLang="en-US" sz="2400" dirty="0"/>
              <a:t>In addition, the individual must have no other health insurance coverage, except certain specified coverage.    </a:t>
            </a:r>
          </a:p>
          <a:p>
            <a:pPr lvl="1" eaLnBrk="1" hangingPunct="1">
              <a:lnSpc>
                <a:spcPct val="80000"/>
              </a:lnSpc>
            </a:pPr>
            <a:r>
              <a:rPr lang="en-US" altLang="en-US" sz="2400" dirty="0"/>
              <a:t>Taxpayers cannot have other health insurance except for coverage for accidents, disability, dental care, vision care, long-term care, or workers’ compensation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3520857-D1A0-4B32-895F-7A6F279FE2D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86939214-CC23-4D55-B839-F7077ABA2FD4}"/>
              </a:ext>
            </a:extLst>
          </p:cNvPr>
          <p:cNvSpPr>
            <a:spLocks noGrp="1" noChangeArrowheads="1"/>
          </p:cNvSpPr>
          <p:nvPr>
            <p:ph type="title"/>
          </p:nvPr>
        </p:nvSpPr>
        <p:spPr>
          <a:xfrm>
            <a:off x="620052" y="287225"/>
            <a:ext cx="8305800" cy="838200"/>
          </a:xfrm>
        </p:spPr>
        <p:txBody>
          <a:bodyPr>
            <a:noAutofit/>
          </a:bodyPr>
          <a:lstStyle/>
          <a:p>
            <a:r>
              <a:rPr lang="en-US" sz="3600" dirty="0">
                <a:latin typeface="Verdana" panose="020B0604030504040204" pitchFamily="34" charset="0"/>
                <a:ea typeface="Verdana" panose="020B0604030504040204" pitchFamily="34" charset="0"/>
                <a:cs typeface="Verdana" panose="020B0604030504040204" pitchFamily="34" charset="0"/>
              </a:rPr>
              <a:t>Learning Objective #2:</a:t>
            </a:r>
            <a:r>
              <a:rPr lang="en-US" altLang="en-US" sz="3600" dirty="0">
                <a:latin typeface="Verdana" panose="020B0604030504040204" pitchFamily="34" charset="0"/>
                <a:ea typeface="Verdana" panose="020B0604030504040204" pitchFamily="34" charset="0"/>
                <a:cs typeface="Verdana" panose="020B0604030504040204" pitchFamily="34" charset="0"/>
              </a:rPr>
              <a:t> Health Savings Account Deduction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990600" y="1371600"/>
            <a:ext cx="8001000" cy="5105400"/>
          </a:xfrm>
        </p:spPr>
        <p:txBody>
          <a:bodyPr/>
          <a:lstStyle/>
          <a:p>
            <a:pPr eaLnBrk="1" hangingPunct="1">
              <a:lnSpc>
                <a:spcPct val="90000"/>
              </a:lnSpc>
            </a:pPr>
            <a:r>
              <a:rPr lang="en-US" altLang="en-US" sz="2800" dirty="0"/>
              <a:t>A High Deductible Health Plan (HDHP) is a health plan with specified minimum deductible amounts and a maximum annual deductible and out-of-pocket expense limitation. </a:t>
            </a:r>
          </a:p>
          <a:p>
            <a:pPr eaLnBrk="1" hangingPunct="1">
              <a:lnSpc>
                <a:spcPct val="90000"/>
              </a:lnSpc>
            </a:pPr>
            <a:r>
              <a:rPr lang="en-US" altLang="en-US" sz="2800" dirty="0"/>
              <a:t>For calendar year 2018, these amounts are as follows:</a:t>
            </a:r>
          </a:p>
          <a:p>
            <a:pPr eaLnBrk="1" hangingPunct="1">
              <a:lnSpc>
                <a:spcPct val="90000"/>
              </a:lnSpc>
              <a:buFontTx/>
              <a:buNone/>
            </a:pPr>
            <a:r>
              <a:rPr lang="en-US" altLang="en-US" sz="2800" dirty="0"/>
              <a:t>			       </a:t>
            </a:r>
            <a:r>
              <a:rPr lang="en-US" altLang="en-US" sz="2000" dirty="0"/>
              <a:t>Minimum		Maximum Deductible</a:t>
            </a:r>
          </a:p>
          <a:p>
            <a:pPr eaLnBrk="1" hangingPunct="1">
              <a:lnSpc>
                <a:spcPct val="90000"/>
              </a:lnSpc>
              <a:buFontTx/>
              <a:buNone/>
            </a:pPr>
            <a:r>
              <a:rPr lang="en-US" altLang="en-US" sz="2000" dirty="0"/>
              <a:t>			          Deductible 	and Annual Out-						of-pocket</a:t>
            </a:r>
          </a:p>
          <a:p>
            <a:pPr eaLnBrk="1" hangingPunct="1">
              <a:lnSpc>
                <a:spcPct val="90000"/>
              </a:lnSpc>
              <a:buFontTx/>
              <a:buNone/>
            </a:pPr>
            <a:r>
              <a:rPr lang="en-US" altLang="en-US" sz="2000" dirty="0"/>
              <a:t>Individual Coverage	 $1,350	 		$  6,650</a:t>
            </a:r>
          </a:p>
          <a:p>
            <a:pPr eaLnBrk="1" hangingPunct="1">
              <a:lnSpc>
                <a:spcPct val="90000"/>
              </a:lnSpc>
              <a:buFontTx/>
              <a:buNone/>
            </a:pPr>
            <a:r>
              <a:rPr lang="en-US" altLang="en-US" sz="2000" dirty="0"/>
              <a:t>Family Coverage	                 $2,700	 		$13,300</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539B094-1598-4950-B0C2-2864E0AC795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23C6A0DA-48A9-4BD7-8560-2BEA2B2FF989}"/>
              </a:ext>
            </a:extLst>
          </p:cNvPr>
          <p:cNvSpPr>
            <a:spLocks noGrp="1" noChangeArrowheads="1"/>
          </p:cNvSpPr>
          <p:nvPr>
            <p:ph type="title"/>
          </p:nvPr>
        </p:nvSpPr>
        <p:spPr>
          <a:xfrm>
            <a:off x="620052" y="287225"/>
            <a:ext cx="8305800" cy="838200"/>
          </a:xfrm>
        </p:spPr>
        <p:txBody>
          <a:bodyPr>
            <a:noAutofit/>
          </a:bodyPr>
          <a:lstStyle/>
          <a:p>
            <a:r>
              <a:rPr lang="en-US" sz="3600" dirty="0">
                <a:latin typeface="Verdana" panose="020B0604030504040204" pitchFamily="34" charset="0"/>
                <a:ea typeface="Verdana" panose="020B0604030504040204" pitchFamily="34" charset="0"/>
                <a:cs typeface="Verdana" panose="020B0604030504040204" pitchFamily="34" charset="0"/>
              </a:rPr>
              <a:t>Learning Objective #2:</a:t>
            </a:r>
            <a:r>
              <a:rPr lang="en-US" altLang="en-US" sz="3600" dirty="0">
                <a:latin typeface="Verdana" panose="020B0604030504040204" pitchFamily="34" charset="0"/>
                <a:ea typeface="Verdana" panose="020B0604030504040204" pitchFamily="34" charset="0"/>
                <a:cs typeface="Verdana" panose="020B0604030504040204" pitchFamily="34" charset="0"/>
              </a:rPr>
              <a:t> Health Savings Account Deduction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eaLnBrk="1" hangingPunct="1">
              <a:lnSpc>
                <a:spcPct val="90000"/>
              </a:lnSpc>
            </a:pPr>
            <a:r>
              <a:rPr lang="en-US" altLang="en-US"/>
              <a:t>Taxpayers who contribute to or withdraw from an HSA during the year must file a Form 8889 and attach it to their Form 1040.</a:t>
            </a:r>
            <a:r>
              <a:rPr lang="en-US" altLang="en-US" sz="2800"/>
              <a:t> </a:t>
            </a:r>
            <a:endParaRPr lang="en-US" altLang="en-US"/>
          </a:p>
          <a:p>
            <a:pPr eaLnBrk="1" hangingPunct="1">
              <a:lnSpc>
                <a:spcPct val="90000"/>
              </a:lnSpc>
            </a:pPr>
            <a:r>
              <a:rPr lang="en-US" altLang="en-US"/>
              <a:t>Contributions made by a qualified individual are a </a:t>
            </a:r>
            <a:r>
              <a:rPr lang="en-US" altLang="en-US" i="1"/>
              <a:t>for</a:t>
            </a:r>
            <a:r>
              <a:rPr lang="en-US" altLang="en-US"/>
              <a:t> AGI deduction, assuming the limitations are met. </a:t>
            </a:r>
          </a:p>
          <a:p>
            <a:pPr eaLnBrk="1" hangingPunct="1">
              <a:lnSpc>
                <a:spcPct val="90000"/>
              </a:lnSpc>
            </a:pPr>
            <a:r>
              <a:rPr lang="en-US" altLang="en-US"/>
              <a:t>Distributions from an HSA are tax free as long as they are used to pay for qualified medical expenses.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77415CA-7F7F-4576-8695-3192B8DCC2C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C1ECB6D8-E57A-407B-8A82-F08C4F2E92E9}"/>
              </a:ext>
            </a:extLst>
          </p:cNvPr>
          <p:cNvSpPr>
            <a:spLocks noGrp="1" noChangeArrowheads="1"/>
          </p:cNvSpPr>
          <p:nvPr>
            <p:ph type="title"/>
          </p:nvPr>
        </p:nvSpPr>
        <p:spPr>
          <a:xfrm>
            <a:off x="620052" y="287225"/>
            <a:ext cx="8305800" cy="838200"/>
          </a:xfrm>
        </p:spPr>
        <p:txBody>
          <a:bodyPr>
            <a:noAutofit/>
          </a:bodyPr>
          <a:lstStyle/>
          <a:p>
            <a:r>
              <a:rPr lang="en-US" sz="3600" dirty="0">
                <a:latin typeface="Verdana" panose="020B0604030504040204" pitchFamily="34" charset="0"/>
                <a:ea typeface="Verdana" panose="020B0604030504040204" pitchFamily="34" charset="0"/>
                <a:cs typeface="Verdana" panose="020B0604030504040204" pitchFamily="34" charset="0"/>
              </a:rPr>
              <a:t>Learning Objective #2:</a:t>
            </a:r>
            <a:r>
              <a:rPr lang="en-US" altLang="en-US" sz="3600" dirty="0">
                <a:latin typeface="Verdana" panose="020B0604030504040204" pitchFamily="34" charset="0"/>
                <a:ea typeface="Verdana" panose="020B0604030504040204" pitchFamily="34" charset="0"/>
                <a:cs typeface="Verdana" panose="020B0604030504040204" pitchFamily="34" charset="0"/>
              </a:rPr>
              <a:t> Health Savings Account Deduction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295400"/>
            <a:ext cx="7620000" cy="4572000"/>
          </a:xfrm>
        </p:spPr>
        <p:txBody>
          <a:bodyPr/>
          <a:lstStyle/>
          <a:p>
            <a:r>
              <a:rPr lang="en-US" sz="2800" dirty="0"/>
              <a:t>Any insurance company or any bank (including a similar financial institution as defined in section 408(n)) can be an HSA trustee or custodian. </a:t>
            </a:r>
          </a:p>
          <a:p>
            <a:pPr lvl="1"/>
            <a:r>
              <a:rPr lang="en-US" sz="2400" dirty="0"/>
              <a:t>In addition, any other person already approved by the IRS to be a trustee or custodian of IRAs or Archer MSAs is automatically approved to be an HSA trustee or custodian.</a:t>
            </a:r>
          </a:p>
          <a:p>
            <a:pPr lvl="1"/>
            <a:r>
              <a:rPr lang="en-US" sz="2400" dirty="0"/>
              <a:t>Other persons may request approval to be a trustee or custodian in accordance with the procedures set forth in Treas. Reg. § 1.408-2(e) (relating to IRA nonbank trustees). ​</a:t>
            </a:r>
          </a:p>
          <a:p>
            <a:endParaRPr lang="en-US" dirty="0"/>
          </a:p>
        </p:txBody>
      </p:sp>
      <p:sp>
        <p:nvSpPr>
          <p:cNvPr id="6"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187C65D7-6532-40F8-9234-625AFB4FCA5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9CFF08CA-7377-4517-9F00-626335AEA417}"/>
              </a:ext>
            </a:extLst>
          </p:cNvPr>
          <p:cNvSpPr>
            <a:spLocks noGrp="1" noChangeArrowheads="1"/>
          </p:cNvSpPr>
          <p:nvPr>
            <p:ph type="title"/>
          </p:nvPr>
        </p:nvSpPr>
        <p:spPr>
          <a:xfrm>
            <a:off x="620052" y="287225"/>
            <a:ext cx="8305800" cy="838200"/>
          </a:xfrm>
        </p:spPr>
        <p:txBody>
          <a:bodyPr>
            <a:noAutofit/>
          </a:bodyPr>
          <a:lstStyle/>
          <a:p>
            <a:r>
              <a:rPr lang="en-US" sz="3600" dirty="0">
                <a:latin typeface="Verdana" panose="020B0604030504040204" pitchFamily="34" charset="0"/>
                <a:ea typeface="Verdana" panose="020B0604030504040204" pitchFamily="34" charset="0"/>
                <a:cs typeface="Verdana" panose="020B0604030504040204" pitchFamily="34" charset="0"/>
              </a:rPr>
              <a:t>Learning Objective #2:</a:t>
            </a:r>
            <a:r>
              <a:rPr lang="en-US" altLang="en-US" sz="3600" dirty="0">
                <a:latin typeface="Verdana" panose="020B0604030504040204" pitchFamily="34" charset="0"/>
                <a:ea typeface="Verdana" panose="020B0604030504040204" pitchFamily="34" charset="0"/>
                <a:cs typeface="Verdana" panose="020B0604030504040204" pitchFamily="34" charset="0"/>
              </a:rPr>
              <a:t> Health Savings Account Deduction </a:t>
            </a:r>
          </a:p>
        </p:txBody>
      </p:sp>
    </p:spTree>
    <p:extLst>
      <p:ext uri="{BB962C8B-B14F-4D97-AF65-F5344CB8AC3E}">
        <p14:creationId xmlns:p14="http://schemas.microsoft.com/office/powerpoint/2010/main" val="1458000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09600" y="381000"/>
            <a:ext cx="8001000" cy="8382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#2: Health Savings Account Deduction </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Concept Check 4-2</a:t>
            </a:r>
          </a:p>
        </p:txBody>
      </p:sp>
      <p:sp>
        <p:nvSpPr>
          <p:cNvPr id="21507" name="Rectangle 3"/>
          <p:cNvSpPr>
            <a:spLocks noGrp="1" noChangeArrowheads="1"/>
          </p:cNvSpPr>
          <p:nvPr>
            <p:ph idx="1"/>
          </p:nvPr>
        </p:nvSpPr>
        <p:spPr>
          <a:xfrm>
            <a:off x="838200" y="1654175"/>
            <a:ext cx="7543800" cy="4213225"/>
          </a:xfrm>
        </p:spPr>
        <p:txBody>
          <a:bodyPr>
            <a:noAutofit/>
          </a:bodyPr>
          <a:lstStyle/>
          <a:p>
            <a:pPr eaLnBrk="1" hangingPunct="1">
              <a:lnSpc>
                <a:spcPct val="90000"/>
              </a:lnSpc>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1.</a:t>
            </a:r>
            <a:r>
              <a:rPr lang="en-US" altLang="en-US" sz="2400" dirty="0">
                <a:latin typeface="Verdana" panose="020B0604030504040204" pitchFamily="34" charset="0"/>
                <a:ea typeface="Verdana" panose="020B0604030504040204" pitchFamily="34" charset="0"/>
                <a:cs typeface="Verdana" panose="020B0604030504040204" pitchFamily="34" charset="0"/>
              </a:rPr>
              <a:t> </a:t>
            </a:r>
            <a:r>
              <a:rPr lang="en-US" altLang="en-US" sz="2400" i="1" dirty="0">
                <a:latin typeface="Verdana" panose="020B0604030504040204" pitchFamily="34" charset="0"/>
                <a:ea typeface="Verdana" panose="020B0604030504040204" pitchFamily="34" charset="0"/>
                <a:cs typeface="Verdana" panose="020B0604030504040204" pitchFamily="34" charset="0"/>
              </a:rPr>
              <a:t>To be eligible to fund an HSA, a taxpayer must be __________, or an employee (or spouse) of an employer who maintains a high deductible health plan, or an employee of a company that has no health coverage and has purchased a high-deductible policy on his or her own.</a:t>
            </a:r>
          </a:p>
          <a:p>
            <a:pPr eaLnBrk="1" hangingPunct="1">
              <a:lnSpc>
                <a:spcPct val="90000"/>
              </a:lnSpc>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Self-employed</a:t>
            </a:r>
          </a:p>
          <a:p>
            <a:pPr eaLnBrk="1" hangingPunct="1">
              <a:lnSpc>
                <a:spcPct val="90000"/>
              </a:lnSpc>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2. If they are used to pay for qualified medical expenses, distributions from HSAs are _________.</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Tax-free</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AC73EFA0-1382-4D71-8A05-97EF4A2B4E6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fade">
                                      <p:cBhvr>
                                        <p:cTn id="7" dur="500"/>
                                        <p:tgtEl>
                                          <p:spTgt spid="2150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507">
                                            <p:txEl>
                                              <p:pRg st="4" end="4"/>
                                            </p:txEl>
                                          </p:spTgt>
                                        </p:tgtEl>
                                        <p:attrNameLst>
                                          <p:attrName>style.visibility</p:attrName>
                                        </p:attrNameLst>
                                      </p:cBhvr>
                                      <p:to>
                                        <p:strVal val="visible"/>
                                      </p:to>
                                    </p:set>
                                    <p:animEffect transition="in" filter="fade">
                                      <p:cBhvr>
                                        <p:cTn id="12" dur="500"/>
                                        <p:tgtEl>
                                          <p:spTgt spid="215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74638"/>
            <a:ext cx="8229600" cy="1325562"/>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#2: Health Savings Account Deduction</a:t>
            </a:r>
            <a:r>
              <a:rPr lang="en-US" altLang="en-US" sz="3600" dirty="0"/>
              <a:t> </a:t>
            </a:r>
            <a:br>
              <a:rPr lang="en-US" altLang="en-US" sz="3600" dirty="0"/>
            </a:br>
            <a:r>
              <a:rPr lang="en-US" altLang="en-US" sz="3600" dirty="0">
                <a:latin typeface="Verdana" panose="020B0604030504040204" pitchFamily="34" charset="0"/>
                <a:ea typeface="Verdana" panose="020B0604030504040204" pitchFamily="34" charset="0"/>
                <a:cs typeface="Verdana" panose="020B0604030504040204" pitchFamily="34" charset="0"/>
              </a:rPr>
              <a:t>Concept Check 4-2</a:t>
            </a:r>
          </a:p>
        </p:txBody>
      </p:sp>
      <p:sp>
        <p:nvSpPr>
          <p:cNvPr id="22531" name="Rectangle 3"/>
          <p:cNvSpPr>
            <a:spLocks noGrp="1" noChangeArrowheads="1"/>
          </p:cNvSpPr>
          <p:nvPr>
            <p:ph idx="1"/>
          </p:nvPr>
        </p:nvSpPr>
        <p:spPr>
          <a:xfrm>
            <a:off x="762000" y="1828800"/>
            <a:ext cx="8077200" cy="3886200"/>
          </a:xfrm>
        </p:spPr>
        <p:txBody>
          <a:bodyPr/>
          <a:lstStyle/>
          <a:p>
            <a:pPr eaLnBrk="1" hangingPunct="1">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3</a:t>
            </a:r>
            <a:r>
              <a:rPr lang="en-US" altLang="en-US" sz="2600" dirty="0">
                <a:latin typeface="Verdana" panose="020B0604030504040204" pitchFamily="34" charset="0"/>
                <a:ea typeface="Verdana" panose="020B0604030504040204" pitchFamily="34" charset="0"/>
                <a:cs typeface="Verdana" panose="020B0604030504040204" pitchFamily="34" charset="0"/>
              </a:rPr>
              <a:t>. </a:t>
            </a:r>
            <a:r>
              <a:rPr lang="en-US" altLang="en-US" sz="2600" i="1" dirty="0">
                <a:latin typeface="Verdana" panose="020B0604030504040204" pitchFamily="34" charset="0"/>
                <a:ea typeface="Verdana" panose="020B0604030504040204" pitchFamily="34" charset="0"/>
                <a:cs typeface="Verdana" panose="020B0604030504040204" pitchFamily="34" charset="0"/>
              </a:rPr>
              <a:t>If taxpayers make contributions to, or withdrawals from, an HSA during the year, they must complete a Form _________ and attach it to their Form _______.</a:t>
            </a:r>
            <a:r>
              <a:rPr lang="en-US" altLang="en-US" sz="2600" dirty="0">
                <a:latin typeface="Verdana" panose="020B0604030504040204" pitchFamily="34" charset="0"/>
                <a:ea typeface="Verdana" panose="020B0604030504040204" pitchFamily="34" charset="0"/>
                <a:cs typeface="Verdana" panose="020B0604030504040204" pitchFamily="34" charset="0"/>
              </a:rPr>
              <a:t> </a:t>
            </a:r>
          </a:p>
          <a:p>
            <a:pPr eaLnBrk="1" hangingPunct="1">
              <a:buClr>
                <a:schemeClr val="tx1"/>
              </a:buClr>
              <a:buFontTx/>
              <a:buNone/>
            </a:pPr>
            <a:r>
              <a:rPr lang="en-US" altLang="en-US" sz="2600" b="1" i="1" dirty="0"/>
              <a:t>Form 8889 and Form 1040</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8DA5AB3-2F8D-47A4-94CC-F0242BB497B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1219200" y="1219200"/>
            <a:ext cx="7315200" cy="5105400"/>
          </a:xfrm>
        </p:spPr>
        <p:txBody>
          <a:bodyPr>
            <a:normAutofit fontScale="55000" lnSpcReduction="20000"/>
          </a:bodyPr>
          <a:lstStyle/>
          <a:p>
            <a:pPr>
              <a:lnSpc>
                <a:spcPct val="90000"/>
              </a:lnSpc>
              <a:buFont typeface="Symbol" pitchFamily="18" charset="2"/>
              <a:buChar char=""/>
            </a:pPr>
            <a:r>
              <a:rPr lang="en-US" altLang="en-US" sz="3800" dirty="0">
                <a:latin typeface="Verdana" panose="020B0604030504040204" pitchFamily="34" charset="0"/>
                <a:ea typeface="Verdana" panose="020B0604030504040204" pitchFamily="34" charset="0"/>
                <a:cs typeface="Verdana" panose="020B0604030504040204" pitchFamily="34" charset="0"/>
              </a:rPr>
              <a:t>New Tax Law - </a:t>
            </a:r>
            <a:r>
              <a:rPr lang="en-US" sz="3800" dirty="0">
                <a:latin typeface="Verdana" panose="020B0604030504040204" pitchFamily="34" charset="0"/>
                <a:ea typeface="Verdana" panose="020B0604030504040204" pitchFamily="34" charset="0"/>
                <a:cs typeface="Verdana" panose="020B0604030504040204" pitchFamily="34" charset="0"/>
              </a:rPr>
              <a:t>Beginning in 2018, the moving expense deduction and the exclusion from income provision is allowed only to members of the U.S. Armed Forces, or their spouse or dependents, on active duty. </a:t>
            </a:r>
          </a:p>
          <a:p>
            <a:pPr>
              <a:lnSpc>
                <a:spcPct val="90000"/>
              </a:lnSpc>
              <a:buFont typeface="Symbol" pitchFamily="18" charset="2"/>
              <a:buChar char=""/>
            </a:pPr>
            <a:r>
              <a:rPr lang="en-US" sz="3800" dirty="0">
                <a:latin typeface="Verdana" panose="020B0604030504040204" pitchFamily="34" charset="0"/>
                <a:ea typeface="Verdana" panose="020B0604030504040204" pitchFamily="34" charset="0"/>
                <a:cs typeface="Verdana" panose="020B0604030504040204" pitchFamily="34" charset="0"/>
              </a:rPr>
              <a:t>If a member of the U.S. Armed Forces is on active duty and moves because of a permanent change of station, they can deduct their unreimbursed moving expenses. </a:t>
            </a:r>
          </a:p>
          <a:p>
            <a:pPr algn="just"/>
            <a:r>
              <a:rPr lang="en-US" sz="3800" dirty="0">
                <a:solidFill>
                  <a:srgbClr val="211D1E"/>
                </a:solidFill>
                <a:latin typeface="Verdana" panose="020B0604030504040204" pitchFamily="34" charset="0"/>
                <a:ea typeface="Verdana" panose="020B0604030504040204" pitchFamily="34" charset="0"/>
                <a:cs typeface="Verdana" panose="020B0604030504040204" pitchFamily="34" charset="0"/>
              </a:rPr>
              <a:t>A permanent change of station includes: </a:t>
            </a:r>
          </a:p>
          <a:p>
            <a:pPr lvl="1"/>
            <a:r>
              <a:rPr lang="en-US" sz="3200" dirty="0">
                <a:solidFill>
                  <a:srgbClr val="211D1E"/>
                </a:solidFill>
                <a:latin typeface="Verdana" panose="020B0604030504040204" pitchFamily="34" charset="0"/>
                <a:ea typeface="Verdana" panose="020B0604030504040204" pitchFamily="34" charset="0"/>
                <a:cs typeface="Verdana" panose="020B0604030504040204" pitchFamily="34" charset="0"/>
              </a:rPr>
              <a:t>A move from their home to their first post of active duty, </a:t>
            </a:r>
          </a:p>
          <a:p>
            <a:pPr lvl="1"/>
            <a:r>
              <a:rPr lang="en-US" sz="3200" dirty="0">
                <a:solidFill>
                  <a:srgbClr val="211D1E"/>
                </a:solidFill>
                <a:latin typeface="Verdana" panose="020B0604030504040204" pitchFamily="34" charset="0"/>
                <a:ea typeface="Verdana" panose="020B0604030504040204" pitchFamily="34" charset="0"/>
                <a:cs typeface="Verdana" panose="020B0604030504040204" pitchFamily="34" charset="0"/>
              </a:rPr>
              <a:t>A move from one permanent post of duty to another, and </a:t>
            </a:r>
          </a:p>
          <a:p>
            <a:pPr lvl="1"/>
            <a:r>
              <a:rPr lang="en-US" sz="3200" dirty="0">
                <a:solidFill>
                  <a:srgbClr val="211D1E"/>
                </a:solidFill>
                <a:latin typeface="Verdana" panose="020B0604030504040204" pitchFamily="34" charset="0"/>
                <a:ea typeface="Verdana" panose="020B0604030504040204" pitchFamily="34" charset="0"/>
                <a:cs typeface="Verdana" panose="020B0604030504040204" pitchFamily="34" charset="0"/>
              </a:rPr>
              <a:t>A move from their last post of duty to their home or to a nearer point in the United States. The move must occur within 1 year of ending their active duty or within the period allowed under the Joint Travel Regulations. </a:t>
            </a:r>
          </a:p>
          <a:p>
            <a:pPr>
              <a:lnSpc>
                <a:spcPct val="90000"/>
              </a:lnSpc>
              <a:buFont typeface="Symbol" pitchFamily="18" charset="2"/>
              <a:buChar char=""/>
            </a:pPr>
            <a:endParaRPr lang="en-US" altLang="en-US" sz="2400" dirty="0"/>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A3625678-95F0-45E8-B22D-867749373F4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94D9C6F6-353A-467C-9CF1-8CE41D49EA59}"/>
              </a:ext>
            </a:extLst>
          </p:cNvPr>
          <p:cNvSpPr>
            <a:spLocks noGrp="1" noChangeArrowheads="1"/>
          </p:cNvSpPr>
          <p:nvPr>
            <p:ph type="title"/>
          </p:nvPr>
        </p:nvSpPr>
        <p:spPr>
          <a:xfrm>
            <a:off x="457200" y="0"/>
            <a:ext cx="8229600" cy="1143000"/>
          </a:xfrm>
        </p:spPr>
        <p:txBody>
          <a:bodyPr>
            <a:normAutofit fontScale="90000"/>
          </a:bodyPr>
          <a:lstStyle/>
          <a:p>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#3:</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Military Moving Expenses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0"/>
            <a:ext cx="8229600" cy="1143000"/>
          </a:xfrm>
        </p:spPr>
        <p:txBody>
          <a:bodyPr>
            <a:normAutofit fontScale="90000"/>
          </a:bodyPr>
          <a:lstStyle/>
          <a:p>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#3:</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Military Moving Expenses</a:t>
            </a:r>
          </a:p>
        </p:txBody>
      </p:sp>
      <p:sp>
        <p:nvSpPr>
          <p:cNvPr id="19459" name="Rectangle 3"/>
          <p:cNvSpPr>
            <a:spLocks noGrp="1" noChangeArrowheads="1"/>
          </p:cNvSpPr>
          <p:nvPr>
            <p:ph idx="1"/>
          </p:nvPr>
        </p:nvSpPr>
        <p:spPr/>
        <p:txBody>
          <a:bodyPr>
            <a:normAutofit/>
          </a:bodyPr>
          <a:lstStyle/>
          <a:p>
            <a:r>
              <a:rPr lang="en-US" sz="2600" dirty="0">
                <a:latin typeface="Verdana" panose="020B0604030504040204" pitchFamily="34" charset="0"/>
                <a:ea typeface="Verdana" panose="020B0604030504040204" pitchFamily="34" charset="0"/>
                <a:cs typeface="Verdana" panose="020B0604030504040204" pitchFamily="34" charset="0"/>
              </a:rPr>
              <a:t>A service member would not include in their income the value of moving and storage services provided by the government because of a permanent change of station. </a:t>
            </a:r>
          </a:p>
          <a:p>
            <a:r>
              <a:rPr lang="en-US" sz="2600" dirty="0">
                <a:latin typeface="Verdana" panose="020B0604030504040204" pitchFamily="34" charset="0"/>
                <a:ea typeface="Verdana" panose="020B0604030504040204" pitchFamily="34" charset="0"/>
                <a:cs typeface="Verdana" panose="020B0604030504040204" pitchFamily="34" charset="0"/>
              </a:rPr>
              <a:t>Similarly, they would not include in income amounts received as a dislocation allowance, temporary lodging expense, temporary lodging allowance, or move-in housing allowance.</a:t>
            </a:r>
            <a:endParaRPr lang="en-US" alt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9BA7E69-47FD-45FB-BBFF-F23C4529E76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990600" y="1612900"/>
            <a:ext cx="7470775" cy="4178300"/>
          </a:xfrm>
        </p:spPr>
        <p:txBody>
          <a:bodyPr>
            <a:normAutofit/>
          </a:bodyPr>
          <a:lstStyle/>
          <a:p>
            <a:pPr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Only interest on a “qualified” student loan is potentially deductible.</a:t>
            </a:r>
          </a:p>
          <a:p>
            <a:pPr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A qualified education loan is one incurred by the taxpayer solely to pay qualified education expenses incurred on behalf of the taxpayer, taxpayer’s spouse, or any dependent of the taxpayer at the time the loan was incurred.</a:t>
            </a:r>
          </a:p>
          <a:p>
            <a:pPr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The deduction is limited to $2,500 per year.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66DE312-60A5-44CD-9AB2-2E34B8B4F44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0043609A-1F6C-474F-B216-06BE6E493582}"/>
              </a:ext>
            </a:extLst>
          </p:cNvPr>
          <p:cNvSpPr txBox="1">
            <a:spLocks noChangeArrowheads="1"/>
          </p:cNvSpPr>
          <p:nvPr/>
        </p:nvSpPr>
        <p:spPr>
          <a:xfrm>
            <a:off x="609600" y="427038"/>
            <a:ext cx="8229600" cy="1143000"/>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0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pPr>
            <a:r>
              <a:rPr lang="en-US" altLang="en-US" sz="4000" dirty="0">
                <a:latin typeface="Verdana" panose="020B0604030504040204" pitchFamily="34" charset="0"/>
                <a:ea typeface="Verdana" panose="020B0604030504040204" pitchFamily="34" charset="0"/>
                <a:cs typeface="Verdana" panose="020B0604030504040204" pitchFamily="34" charset="0"/>
              </a:rPr>
              <a:t>Student Loan Interest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p:txBody>
          <a:bodyPr>
            <a:noAutofit/>
          </a:bodyPr>
          <a:lstStyle/>
          <a:p>
            <a:r>
              <a:rPr lang="en-US" sz="2400" dirty="0">
                <a:latin typeface="Verdana" panose="020B0604030504040204" pitchFamily="34" charset="0"/>
                <a:ea typeface="Verdana" panose="020B0604030504040204" pitchFamily="34" charset="0"/>
                <a:cs typeface="Verdana" panose="020B0604030504040204" pitchFamily="34" charset="0"/>
              </a:rPr>
              <a:t>Generally, if the total reimbursements or allowances that the service member receives from the government because of the move are more than their actual moving expenses, the excess is included in their wages on Form W-2. </a:t>
            </a:r>
          </a:p>
          <a:p>
            <a:r>
              <a:rPr lang="en-US" sz="2400" dirty="0">
                <a:latin typeface="Verdana" panose="020B0604030504040204" pitchFamily="34" charset="0"/>
                <a:ea typeface="Verdana" panose="020B0604030504040204" pitchFamily="34" charset="0"/>
                <a:cs typeface="Verdana" panose="020B0604030504040204" pitchFamily="34" charset="0"/>
              </a:rPr>
              <a:t>However, if any reimbursements or allowances (other than dislocation, temporary lodging, temporary lodging expense, or move-in housing allowances) exceed the cost of moving and the excess is not included in their wages on Form W-2, the excess still must be included in gross income on Form 1040. </a:t>
            </a:r>
            <a:endParaRPr lang="en-US" alt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D6FD346-9018-4031-AAF2-74C06E3890E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CF92E227-9133-4A22-8E4B-3733F77D725D}"/>
              </a:ext>
            </a:extLst>
          </p:cNvPr>
          <p:cNvSpPr>
            <a:spLocks noGrp="1" noChangeArrowheads="1"/>
          </p:cNvSpPr>
          <p:nvPr>
            <p:ph type="title"/>
          </p:nvPr>
        </p:nvSpPr>
        <p:spPr>
          <a:xfrm>
            <a:off x="457200" y="0"/>
            <a:ext cx="8229600" cy="1143000"/>
          </a:xfrm>
        </p:spPr>
        <p:txBody>
          <a:bodyPr>
            <a:normAutofit fontScale="90000"/>
          </a:bodyPr>
          <a:lstStyle/>
          <a:p>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#3:</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Military Moving Expenses</a:t>
            </a:r>
          </a:p>
        </p:txBody>
      </p:sp>
    </p:spTree>
    <p:extLst>
      <p:ext uri="{BB962C8B-B14F-4D97-AF65-F5344CB8AC3E}">
        <p14:creationId xmlns:p14="http://schemas.microsoft.com/office/powerpoint/2010/main" val="3220735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p:txBody>
          <a:bodyPr>
            <a:normAutofit/>
          </a:bodyPr>
          <a:lstStyle/>
          <a:p>
            <a:pPr eaLnBrk="1" hangingPunct="1"/>
            <a:r>
              <a:rPr lang="en-US" altLang="en-US" sz="2800" dirty="0">
                <a:latin typeface="Verdana" panose="020B0604030504040204" pitchFamily="34" charset="0"/>
                <a:ea typeface="Verdana" panose="020B0604030504040204" pitchFamily="34" charset="0"/>
                <a:cs typeface="Verdana" panose="020B0604030504040204" pitchFamily="34" charset="0"/>
              </a:rPr>
              <a:t>Additional moving expenses include:</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storage of household goods within a consecutive 30-day period after items are moved from the former home; </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actual expenses or mileage at the rate of 18.0 cents per mile for 2018 for driving a personal auto;</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moving expenses of persons other than the military service member if they are members of the service member’s household.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264284C-D659-4681-8042-CCC66E5065C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DF7253E7-AD36-49EB-93FA-4C30DAAD807B}"/>
              </a:ext>
            </a:extLst>
          </p:cNvPr>
          <p:cNvSpPr>
            <a:spLocks noGrp="1" noChangeArrowheads="1"/>
          </p:cNvSpPr>
          <p:nvPr>
            <p:ph type="title"/>
          </p:nvPr>
        </p:nvSpPr>
        <p:spPr>
          <a:xfrm>
            <a:off x="457200" y="0"/>
            <a:ext cx="8229600" cy="1143000"/>
          </a:xfrm>
        </p:spPr>
        <p:txBody>
          <a:bodyPr>
            <a:normAutofit fontScale="90000"/>
          </a:bodyPr>
          <a:lstStyle/>
          <a:p>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#3:</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Military Moving Expenses</a:t>
            </a:r>
          </a:p>
        </p:txBody>
      </p:sp>
    </p:spTree>
    <p:extLst>
      <p:ext uri="{BB962C8B-B14F-4D97-AF65-F5344CB8AC3E}">
        <p14:creationId xmlns:p14="http://schemas.microsoft.com/office/powerpoint/2010/main" val="30070507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1143000" y="1524000"/>
            <a:ext cx="7543800" cy="4343400"/>
          </a:xfrm>
        </p:spPr>
        <p:txBody>
          <a:bodyPr>
            <a:normAutofit fontScale="92500" lnSpcReduction="10000"/>
          </a:bodyPr>
          <a:lstStyle/>
          <a:p>
            <a:r>
              <a:rPr lang="en-US" sz="2400" dirty="0">
                <a:latin typeface="Verdana" panose="020B0604030504040204" pitchFamily="34" charset="0"/>
                <a:ea typeface="Verdana" panose="020B0604030504040204" pitchFamily="34" charset="0"/>
                <a:cs typeface="Verdana" panose="020B0604030504040204" pitchFamily="34" charset="0"/>
              </a:rPr>
              <a:t>The service member can deduct the expenses of traveling (including lodging but not meals) from their old home to their new home, including car expenses and air fare. They can deduct as car expenses either: </a:t>
            </a:r>
          </a:p>
          <a:p>
            <a:pPr lvl="1"/>
            <a:r>
              <a:rPr lang="en-US" sz="2000" dirty="0">
                <a:latin typeface="Verdana" panose="020B0604030504040204" pitchFamily="34" charset="0"/>
                <a:ea typeface="Verdana" panose="020B0604030504040204" pitchFamily="34" charset="0"/>
                <a:cs typeface="Verdana" panose="020B0604030504040204" pitchFamily="34" charset="0"/>
              </a:rPr>
              <a:t>Their actual out-of-pocket expenses such as gas and oil, or </a:t>
            </a:r>
          </a:p>
          <a:p>
            <a:pPr lvl="1"/>
            <a:r>
              <a:rPr lang="en-US" sz="2000" dirty="0">
                <a:latin typeface="Verdana" panose="020B0604030504040204" pitchFamily="34" charset="0"/>
                <a:ea typeface="Verdana" panose="020B0604030504040204" pitchFamily="34" charset="0"/>
                <a:cs typeface="Verdana" panose="020B0604030504040204" pitchFamily="34" charset="0"/>
              </a:rPr>
              <a:t>The standard mileage rate for moving expenses in 2018 of 18 cents a mile. </a:t>
            </a:r>
          </a:p>
          <a:p>
            <a:r>
              <a:rPr lang="en-US" sz="2400" dirty="0">
                <a:latin typeface="Verdana" panose="020B0604030504040204" pitchFamily="34" charset="0"/>
                <a:ea typeface="Verdana" panose="020B0604030504040204" pitchFamily="34" charset="0"/>
                <a:cs typeface="Verdana" panose="020B0604030504040204" pitchFamily="34" charset="0"/>
              </a:rPr>
              <a:t>They can add parking fees and tolls to the amount claimed under either method. They cannot deduct any expenses for meals nor can they deduct the cost of unnecessary side trips or very expensive lodging. </a:t>
            </a:r>
            <a:endParaRPr lang="en-US" alt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B1E93D0-3502-47B2-AD83-C536234773C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F285B317-18C2-48CC-B602-409904B5D152}"/>
              </a:ext>
            </a:extLst>
          </p:cNvPr>
          <p:cNvSpPr>
            <a:spLocks noGrp="1" noChangeArrowheads="1"/>
          </p:cNvSpPr>
          <p:nvPr>
            <p:ph type="title"/>
          </p:nvPr>
        </p:nvSpPr>
        <p:spPr>
          <a:xfrm>
            <a:off x="457200" y="0"/>
            <a:ext cx="8229600" cy="1143000"/>
          </a:xfrm>
        </p:spPr>
        <p:txBody>
          <a:bodyPr>
            <a:normAutofit fontScale="90000"/>
          </a:bodyPr>
          <a:lstStyle/>
          <a:p>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#3:</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Military Moving Expenses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a:xfrm>
            <a:off x="914400" y="1600200"/>
            <a:ext cx="7772400" cy="4343400"/>
          </a:xfrm>
        </p:spPr>
        <p:txBody>
          <a:bodyPr>
            <a:normAutofit fontScale="92500"/>
          </a:bodyPr>
          <a:lstStyle/>
          <a:p>
            <a:r>
              <a:rPr lang="en-US" sz="2400" dirty="0">
                <a:latin typeface="Verdana" panose="020B0604030504040204" pitchFamily="34" charset="0"/>
                <a:ea typeface="Verdana" panose="020B0604030504040204" pitchFamily="34" charset="0"/>
                <a:cs typeface="Verdana" panose="020B0604030504040204" pitchFamily="34" charset="0"/>
              </a:rPr>
              <a:t>A foreign move is a move from the United States or its possessions to a foreign country or from one foreign country to another foreign country. It is not a move from a foreign country to the United States or its possessions. </a:t>
            </a:r>
          </a:p>
          <a:p>
            <a:r>
              <a:rPr lang="en-US" sz="2400" dirty="0">
                <a:latin typeface="Verdana" panose="020B0604030504040204" pitchFamily="34" charset="0"/>
                <a:ea typeface="Verdana" panose="020B0604030504040204" pitchFamily="34" charset="0"/>
                <a:cs typeface="Verdana" panose="020B0604030504040204" pitchFamily="34" charset="0"/>
              </a:rPr>
              <a:t>For a foreign move, the deductible moving expenses described earlier are expanded to include the reasonable expenses of: </a:t>
            </a:r>
          </a:p>
          <a:p>
            <a:pPr lvl="1"/>
            <a:r>
              <a:rPr lang="en-US" sz="1800" dirty="0">
                <a:latin typeface="Verdana" panose="020B0604030504040204" pitchFamily="34" charset="0"/>
                <a:ea typeface="Verdana" panose="020B0604030504040204" pitchFamily="34" charset="0"/>
                <a:cs typeface="Verdana" panose="020B0604030504040204" pitchFamily="34" charset="0"/>
              </a:rPr>
              <a:t>Moving the service member’s household goods and personal effects to and from storage, and </a:t>
            </a:r>
          </a:p>
          <a:p>
            <a:pPr lvl="1"/>
            <a:r>
              <a:rPr lang="en-US" sz="1800" dirty="0">
                <a:latin typeface="Verdana" panose="020B0604030504040204" pitchFamily="34" charset="0"/>
                <a:ea typeface="Verdana" panose="020B0604030504040204" pitchFamily="34" charset="0"/>
                <a:cs typeface="Verdana" panose="020B0604030504040204" pitchFamily="34" charset="0"/>
              </a:rPr>
              <a:t>Storing these items for part or all of the time the new job location remains their main duty location. The new duty location must be outside the United States. </a:t>
            </a:r>
          </a:p>
          <a:p>
            <a:pPr eaLnBrk="1" hangingPunct="1">
              <a:lnSpc>
                <a:spcPct val="90000"/>
              </a:lnSpc>
            </a:pPr>
            <a:endParaRPr lang="en-US" alt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C6FC6F6-C261-4DDB-9855-F97B6D5AFA8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2FDC0A43-C6CF-4A02-BCB5-EB076A40C212}"/>
              </a:ext>
            </a:extLst>
          </p:cNvPr>
          <p:cNvSpPr>
            <a:spLocks noGrp="1" noChangeArrowheads="1"/>
          </p:cNvSpPr>
          <p:nvPr>
            <p:ph type="title"/>
          </p:nvPr>
        </p:nvSpPr>
        <p:spPr>
          <a:xfrm>
            <a:off x="457200" y="0"/>
            <a:ext cx="8229600" cy="1143000"/>
          </a:xfrm>
        </p:spPr>
        <p:txBody>
          <a:bodyPr>
            <a:normAutofit fontScale="90000"/>
          </a:bodyPr>
          <a:lstStyle/>
          <a:p>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#3:</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Military Moving Expenses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#3:</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Military Moving Expenses</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 Concept Check 4-3</a:t>
            </a:r>
          </a:p>
        </p:txBody>
      </p:sp>
      <p:sp>
        <p:nvSpPr>
          <p:cNvPr id="28675" name="Rectangle 3"/>
          <p:cNvSpPr>
            <a:spLocks noGrp="1" noChangeArrowheads="1"/>
          </p:cNvSpPr>
          <p:nvPr>
            <p:ph idx="1"/>
          </p:nvPr>
        </p:nvSpPr>
        <p:spPr>
          <a:xfrm>
            <a:off x="457200" y="1752600"/>
            <a:ext cx="8229600" cy="4495800"/>
          </a:xfrm>
        </p:spPr>
        <p:txBody>
          <a:bodyPr>
            <a:normAutofit/>
          </a:bodyPr>
          <a:lstStyle/>
          <a:p>
            <a:pPr eaLnBrk="1" hangingPunct="1">
              <a:lnSpc>
                <a:spcPct val="90000"/>
              </a:lnSpc>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1. For 2018, a service member who incurs moving expenses as a result of a move related to a permanent change of station may deduct any unreimbursed moving expenses subject to prescribed limitations.  True or False?</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True</a:t>
            </a:r>
          </a:p>
          <a:p>
            <a:pPr eaLnBrk="1" hangingPunct="1">
              <a:lnSpc>
                <a:spcPct val="90000"/>
              </a:lnSpc>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a:lnSpc>
                <a:spcPct val="90000"/>
              </a:lnSpc>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2. A spouse or dependents of an active duty military member may deduct moving expenses as a result of a military order and incident to a permanent change of station.  True or False?</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A27F6BC-36DB-42AC-B685-73E731EFD47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fade">
                                      <p:cBhvr>
                                        <p:cTn id="7" dur="500"/>
                                        <p:tgtEl>
                                          <p:spTgt spid="2867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675">
                                            <p:txEl>
                                              <p:pRg st="4" end="4"/>
                                            </p:txEl>
                                          </p:spTgt>
                                        </p:tgtEl>
                                        <p:attrNameLst>
                                          <p:attrName>style.visibility</p:attrName>
                                        </p:attrNameLst>
                                      </p:cBhvr>
                                      <p:to>
                                        <p:strVal val="visible"/>
                                      </p:to>
                                    </p:set>
                                    <p:animEffect transition="in" filter="fade">
                                      <p:cBhvr>
                                        <p:cTn id="12" dur="500"/>
                                        <p:tgtEl>
                                          <p:spTgt spid="286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#4:</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Deduction for Half of </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Self-Employment Tax </a:t>
            </a:r>
          </a:p>
        </p:txBody>
      </p:sp>
      <p:sp>
        <p:nvSpPr>
          <p:cNvPr id="25603" name="Rectangle 3"/>
          <p:cNvSpPr>
            <a:spLocks noGrp="1" noChangeArrowheads="1"/>
          </p:cNvSpPr>
          <p:nvPr>
            <p:ph idx="1"/>
          </p:nvPr>
        </p:nvSpPr>
        <p:spPr>
          <a:xfrm>
            <a:off x="457200" y="1981200"/>
            <a:ext cx="8229600" cy="3657600"/>
          </a:xfrm>
        </p:spPr>
        <p:txBody>
          <a:bodyPr>
            <a:normAutofit/>
          </a:bodyPr>
          <a:lstStyle/>
          <a:p>
            <a:pPr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Self-employed individuals pay self-employment, or FICA, tax equal to 15.3% of </a:t>
            </a:r>
            <a:r>
              <a:rPr lang="en-US" altLang="en-US" sz="2600" i="1" u="sng" dirty="0">
                <a:latin typeface="Verdana" panose="020B0604030504040204" pitchFamily="34" charset="0"/>
                <a:ea typeface="Verdana" panose="020B0604030504040204" pitchFamily="34" charset="0"/>
                <a:cs typeface="Verdana" panose="020B0604030504040204" pitchFamily="34" charset="0"/>
              </a:rPr>
              <a:t>net</a:t>
            </a:r>
            <a:r>
              <a:rPr lang="en-US" altLang="en-US" sz="2600" dirty="0">
                <a:latin typeface="Verdana" panose="020B0604030504040204" pitchFamily="34" charset="0"/>
                <a:ea typeface="Verdana" panose="020B0604030504040204" pitchFamily="34" charset="0"/>
                <a:cs typeface="Verdana" panose="020B0604030504040204" pitchFamily="34" charset="0"/>
              </a:rPr>
              <a:t> earnings from self-employment.</a:t>
            </a:r>
          </a:p>
          <a:p>
            <a:pPr eaLnBrk="1" hangingPunct="1">
              <a:lnSpc>
                <a:spcPct val="90000"/>
              </a:lnSpc>
            </a:pPr>
            <a:r>
              <a:rPr lang="en-US" altLang="en-US" sz="2600" dirty="0">
                <a:solidFill>
                  <a:srgbClr val="000000"/>
                </a:solidFill>
                <a:latin typeface="Verdana" panose="020B0604030504040204" pitchFamily="34" charset="0"/>
                <a:ea typeface="Verdana" panose="020B0604030504040204" pitchFamily="34" charset="0"/>
                <a:cs typeface="Verdana" panose="020B0604030504040204" pitchFamily="34" charset="0"/>
              </a:rPr>
              <a:t>Net earnings are the business revenues minus the business expenses.</a:t>
            </a:r>
          </a:p>
          <a:p>
            <a:pPr eaLnBrk="1" hangingPunct="1">
              <a:lnSpc>
                <a:spcPct val="90000"/>
              </a:lnSpc>
            </a:pPr>
            <a:r>
              <a:rPr lang="en-US" altLang="en-US" sz="2600" dirty="0">
                <a:solidFill>
                  <a:srgbClr val="000000"/>
                </a:solidFill>
                <a:latin typeface="Verdana" panose="020B0604030504040204" pitchFamily="34" charset="0"/>
                <a:ea typeface="Verdana" panose="020B0604030504040204" pitchFamily="34" charset="0"/>
                <a:cs typeface="Verdana" panose="020B0604030504040204" pitchFamily="34" charset="0"/>
              </a:rPr>
              <a:t>Self-employment tax is calculated on Form SE.</a:t>
            </a:r>
          </a:p>
          <a:p>
            <a:pPr lvl="1" eaLnBrk="1" hangingPunct="1">
              <a:lnSpc>
                <a:spcPct val="90000"/>
              </a:lnSpc>
            </a:pPr>
            <a:r>
              <a:rPr lang="en-US" altLang="en-US" sz="2600" dirty="0">
                <a:solidFill>
                  <a:srgbClr val="000000"/>
                </a:solidFill>
                <a:latin typeface="Verdana" panose="020B0604030504040204" pitchFamily="34" charset="0"/>
                <a:ea typeface="Verdana" panose="020B0604030504040204" pitchFamily="34" charset="0"/>
                <a:cs typeface="Verdana" panose="020B0604030504040204" pitchFamily="34" charset="0"/>
              </a:rPr>
              <a:t>The Form SE is filed with the taxpayer’s 1040.</a:t>
            </a:r>
          </a:p>
          <a:p>
            <a:pPr eaLnBrk="1" hangingPunct="1">
              <a:lnSpc>
                <a:spcPct val="90000"/>
              </a:lnSpc>
            </a:pPr>
            <a:endParaRPr lang="en-US" alt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0EA5DD1-516F-4D05-A831-359EEEB4AAC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7" name="Content Placeholder 2"/>
          <p:cNvSpPr>
            <a:spLocks noGrp="1"/>
          </p:cNvSpPr>
          <p:nvPr>
            <p:ph idx="1"/>
          </p:nvPr>
        </p:nvSpPr>
        <p:spPr>
          <a:xfrm>
            <a:off x="457200" y="1828800"/>
            <a:ext cx="8229600" cy="4267200"/>
          </a:xfrm>
        </p:spPr>
        <p:txBody>
          <a:bodyPr/>
          <a:lstStyle/>
          <a:p>
            <a:r>
              <a:rPr lang="en-US" altLang="en-US" dirty="0"/>
              <a:t>Self-employed persons are allowed a </a:t>
            </a:r>
            <a:r>
              <a:rPr lang="en-US" altLang="en-US" i="1" dirty="0"/>
              <a:t>for</a:t>
            </a:r>
            <a:r>
              <a:rPr lang="en-US" altLang="en-US" dirty="0"/>
              <a:t> AGI deduction equal to one-half of the self-employment tax imposed.</a:t>
            </a:r>
          </a:p>
          <a:p>
            <a:endParaRPr lang="en-US" altLang="en-US" dirty="0"/>
          </a:p>
          <a:p>
            <a:r>
              <a:rPr lang="en-US" altLang="en-US" dirty="0"/>
              <a:t>The amount related to the employer’s portion of the Self-employment tax that is an above the line, or </a:t>
            </a:r>
            <a:r>
              <a:rPr lang="en-US" altLang="en-US" i="1" dirty="0"/>
              <a:t>for</a:t>
            </a:r>
            <a:r>
              <a:rPr lang="en-US" altLang="en-US" dirty="0"/>
              <a:t> AGI, deduction is 7.65% of net income.</a:t>
            </a:r>
          </a:p>
          <a:p>
            <a:endParaRPr lang="en-US" altLang="en-US" dirty="0"/>
          </a:p>
          <a:p>
            <a:endParaRPr lang="en-US" altLang="en-US" dirty="0"/>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3278377-21E4-4FBC-8122-D0C78E39E44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62CFC154-7234-439F-9BD0-26CDDADE5FAB}"/>
              </a:ext>
            </a:extLst>
          </p:cNvPr>
          <p:cNvSpPr>
            <a:spLocks noGrp="1" noChangeArrowheads="1"/>
          </p:cNvSpPr>
          <p:nvPr>
            <p:ph type="title"/>
          </p:nvPr>
        </p:nvSpPr>
        <p:spPr>
          <a:xfrm>
            <a:off x="457200" y="274638"/>
            <a:ext cx="8229600" cy="1143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#4:</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Deduction for Half of </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Self-Employment Tax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80048" y="381000"/>
            <a:ext cx="8783904" cy="838200"/>
          </a:xfrm>
        </p:spPr>
        <p:txBody>
          <a:bodyPr>
            <a:noAutofit/>
          </a:bodyPr>
          <a:lstStyle/>
          <a:p>
            <a:pPr eaLnBrk="1" hangingPunct="1"/>
            <a:r>
              <a:rPr lang="en-US" altLang="en-US" sz="3000" dirty="0">
                <a:latin typeface="Verdana" panose="020B0604030504040204" pitchFamily="34" charset="0"/>
                <a:ea typeface="Verdana" panose="020B0604030504040204" pitchFamily="34" charset="0"/>
                <a:cs typeface="Verdana" panose="020B0604030504040204" pitchFamily="34" charset="0"/>
              </a:rPr>
              <a:t>Learning Objective #4:Deduction for Half of </a:t>
            </a:r>
            <a:br>
              <a:rPr lang="en-US" altLang="en-US" sz="3000" dirty="0">
                <a:latin typeface="Verdana" panose="020B0604030504040204" pitchFamily="34" charset="0"/>
                <a:ea typeface="Verdana" panose="020B0604030504040204" pitchFamily="34" charset="0"/>
                <a:cs typeface="Verdana" panose="020B0604030504040204" pitchFamily="34" charset="0"/>
              </a:rPr>
            </a:br>
            <a:r>
              <a:rPr lang="en-US" altLang="en-US" sz="3000" dirty="0">
                <a:latin typeface="Verdana" panose="020B0604030504040204" pitchFamily="34" charset="0"/>
                <a:ea typeface="Verdana" panose="020B0604030504040204" pitchFamily="34" charset="0"/>
                <a:cs typeface="Verdana" panose="020B0604030504040204" pitchFamily="34" charset="0"/>
              </a:rPr>
              <a:t>Self-Employment Tax</a:t>
            </a:r>
            <a:br>
              <a:rPr lang="en-US" altLang="en-US" sz="3000" dirty="0">
                <a:latin typeface="Verdana" panose="020B0604030504040204" pitchFamily="34" charset="0"/>
                <a:ea typeface="Verdana" panose="020B0604030504040204" pitchFamily="34" charset="0"/>
                <a:cs typeface="Verdana" panose="020B0604030504040204" pitchFamily="34" charset="0"/>
              </a:rPr>
            </a:br>
            <a:r>
              <a:rPr lang="en-US" altLang="en-US" sz="3000" dirty="0">
                <a:latin typeface="Verdana" panose="020B0604030504040204" pitchFamily="34" charset="0"/>
                <a:ea typeface="Verdana" panose="020B0604030504040204" pitchFamily="34" charset="0"/>
                <a:cs typeface="Verdana" panose="020B0604030504040204" pitchFamily="34" charset="0"/>
              </a:rPr>
              <a:t>Concept Check 4-4</a:t>
            </a:r>
          </a:p>
        </p:txBody>
      </p:sp>
      <p:sp>
        <p:nvSpPr>
          <p:cNvPr id="31747" name="Rectangle 3"/>
          <p:cNvSpPr>
            <a:spLocks noGrp="1" noChangeArrowheads="1"/>
          </p:cNvSpPr>
          <p:nvPr>
            <p:ph idx="1"/>
          </p:nvPr>
        </p:nvSpPr>
        <p:spPr>
          <a:xfrm>
            <a:off x="457200" y="1674812"/>
            <a:ext cx="8318500" cy="4268788"/>
          </a:xfrm>
        </p:spPr>
        <p:txBody>
          <a:bodyPr>
            <a:noAutofit/>
          </a:bodyPr>
          <a:lstStyle/>
          <a:p>
            <a:pPr eaLnBrk="1" hangingPunct="1">
              <a:lnSpc>
                <a:spcPct val="90000"/>
              </a:lnSpc>
              <a:buFontTx/>
              <a:buNone/>
            </a:pPr>
            <a:r>
              <a:rPr lang="en-US" altLang="en-US" sz="2200" i="1" dirty="0">
                <a:latin typeface="Verdana" panose="020B0604030504040204" pitchFamily="34" charset="0"/>
                <a:ea typeface="Verdana" panose="020B0604030504040204" pitchFamily="34" charset="0"/>
                <a:cs typeface="Verdana" panose="020B0604030504040204" pitchFamily="34" charset="0"/>
              </a:rPr>
              <a:t>1. Self-employment tax is calculated on the ____ earnings of the business.</a:t>
            </a:r>
          </a:p>
          <a:p>
            <a:pPr eaLnBrk="1" hangingPunct="1">
              <a:lnSpc>
                <a:spcPct val="90000"/>
              </a:lnSpc>
              <a:buClr>
                <a:schemeClr val="tx1"/>
              </a:buClr>
              <a:buFontTx/>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Net</a:t>
            </a:r>
          </a:p>
          <a:p>
            <a:pPr eaLnBrk="1" hangingPunct="1">
              <a:lnSpc>
                <a:spcPct val="90000"/>
              </a:lnSpc>
              <a:buClr>
                <a:schemeClr val="tx1"/>
              </a:buClr>
              <a:buFontTx/>
              <a:buNone/>
            </a:pPr>
            <a:endParaRPr lang="en-US" altLang="en-US" sz="22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Clr>
                <a:schemeClr val="tx1"/>
              </a:buClr>
              <a:buFontTx/>
              <a:buNone/>
            </a:pPr>
            <a:r>
              <a:rPr lang="en-US" altLang="en-US" sz="2200" i="1" dirty="0">
                <a:latin typeface="Verdana" panose="020B0604030504040204" pitchFamily="34" charset="0"/>
                <a:ea typeface="Verdana" panose="020B0604030504040204" pitchFamily="34" charset="0"/>
                <a:cs typeface="Verdana" panose="020B0604030504040204" pitchFamily="34" charset="0"/>
              </a:rPr>
              <a:t>2. For W-2 employees, the FICA tax is calculated at a rate of ______ of their gross earnings for 2018.</a:t>
            </a:r>
          </a:p>
          <a:p>
            <a:pPr eaLnBrk="1" hangingPunct="1">
              <a:lnSpc>
                <a:spcPct val="90000"/>
              </a:lnSpc>
              <a:buClr>
                <a:schemeClr val="tx1"/>
              </a:buClr>
              <a:buFontTx/>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7.65%</a:t>
            </a:r>
          </a:p>
          <a:p>
            <a:pPr eaLnBrk="1" hangingPunct="1">
              <a:lnSpc>
                <a:spcPct val="90000"/>
              </a:lnSpc>
              <a:buClr>
                <a:schemeClr val="tx1"/>
              </a:buClr>
              <a:buFontTx/>
              <a:buNone/>
            </a:pPr>
            <a:endParaRPr lang="en-US" altLang="en-US" sz="2200" i="1" dirty="0">
              <a:latin typeface="Verdana" panose="020B0604030504040204" pitchFamily="34" charset="0"/>
              <a:ea typeface="Verdana" panose="020B0604030504040204" pitchFamily="34" charset="0"/>
              <a:cs typeface="Verdana" panose="020B0604030504040204" pitchFamily="34" charset="0"/>
            </a:endParaRPr>
          </a:p>
          <a:p>
            <a:pPr marL="514350" indent="-514350" eaLnBrk="1" hangingPunct="1">
              <a:lnSpc>
                <a:spcPct val="90000"/>
              </a:lnSpc>
              <a:buClr>
                <a:schemeClr val="tx1"/>
              </a:buClr>
              <a:buFontTx/>
              <a:buAutoNum type="arabicPeriod" startAt="3"/>
            </a:pPr>
            <a:r>
              <a:rPr lang="en-US" altLang="en-US" sz="2200" i="1" dirty="0">
                <a:latin typeface="Verdana" panose="020B0604030504040204" pitchFamily="34" charset="0"/>
                <a:ea typeface="Verdana" panose="020B0604030504040204" pitchFamily="34" charset="0"/>
                <a:cs typeface="Verdana" panose="020B0604030504040204" pitchFamily="34" charset="0"/>
              </a:rPr>
              <a:t>An employer is required by law to withhold the additional Medicare tax from wages it pays to individuals in excess of $______ in a calendar year.</a:t>
            </a:r>
          </a:p>
          <a:p>
            <a:pPr marL="0" indent="0" eaLnBrk="1" hangingPunct="1">
              <a:lnSpc>
                <a:spcPct val="90000"/>
              </a:lnSpc>
              <a:buClr>
                <a:schemeClr val="tx1"/>
              </a:buClr>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$200,000</a:t>
            </a:r>
          </a:p>
        </p:txBody>
      </p:sp>
      <p:sp>
        <p:nvSpPr>
          <p:cNvPr id="6"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576FA915-E037-40AC-B7DA-84ED2F32F47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fade">
                                      <p:cBhvr>
                                        <p:cTn id="7" dur="500"/>
                                        <p:tgtEl>
                                          <p:spTgt spid="3174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747">
                                            <p:txEl>
                                              <p:pRg st="4" end="4"/>
                                            </p:txEl>
                                          </p:spTgt>
                                        </p:tgtEl>
                                        <p:attrNameLst>
                                          <p:attrName>style.visibility</p:attrName>
                                        </p:attrNameLst>
                                      </p:cBhvr>
                                      <p:to>
                                        <p:strVal val="visible"/>
                                      </p:to>
                                    </p:set>
                                    <p:animEffect transition="in" filter="fade">
                                      <p:cBhvr>
                                        <p:cTn id="12" dur="500"/>
                                        <p:tgtEl>
                                          <p:spTgt spid="3174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747">
                                            <p:txEl>
                                              <p:pRg st="7" end="7"/>
                                            </p:txEl>
                                          </p:spTgt>
                                        </p:tgtEl>
                                        <p:attrNameLst>
                                          <p:attrName>style.visibility</p:attrName>
                                        </p:attrNameLst>
                                      </p:cBhvr>
                                      <p:to>
                                        <p:strVal val="visible"/>
                                      </p:to>
                                    </p:set>
                                    <p:animEffect transition="in" filter="fade">
                                      <p:cBhvr>
                                        <p:cTn id="17" dur="500"/>
                                        <p:tgtEl>
                                          <p:spTgt spid="3174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a:xfrm>
            <a:off x="457200" y="2027237"/>
            <a:ext cx="8229600" cy="4525963"/>
          </a:xfrm>
        </p:spPr>
        <p:txBody>
          <a:bodyPr>
            <a:normAutofit/>
          </a:bodyPr>
          <a:lstStyle/>
          <a:p>
            <a:pPr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Self-employed individuals may be able to deduct 100% of self-employed health insurance payments. </a:t>
            </a:r>
          </a:p>
          <a:p>
            <a:pPr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The amount of the deduction may be limited in two respects:</a:t>
            </a:r>
          </a:p>
          <a:p>
            <a:pPr lvl="1" eaLnBrk="1" hangingPunct="1">
              <a:lnSpc>
                <a:spcPct val="90000"/>
              </a:lnSpc>
            </a:pPr>
            <a:r>
              <a:rPr lang="en-US" altLang="en-US" sz="2400" dirty="0">
                <a:latin typeface="Verdana" panose="020B0604030504040204" pitchFamily="34" charset="0"/>
                <a:ea typeface="Verdana" panose="020B0604030504040204" pitchFamily="34" charset="0"/>
                <a:cs typeface="Verdana" panose="020B0604030504040204" pitchFamily="34" charset="0"/>
              </a:rPr>
              <a:t>First, taxpayers cannot take a deduction for the amount in excess of net earnings from self-employment from the trade or business under which coverage is provided.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C93D5CF-07A5-461B-897C-F321EC6F55A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F83D0D9-F433-4BBD-A037-A3FFDFF15649}"/>
              </a:ext>
            </a:extLst>
          </p:cNvPr>
          <p:cNvSpPr>
            <a:spLocks noGrp="1" noChangeArrowheads="1"/>
          </p:cNvSpPr>
          <p:nvPr>
            <p:ph type="title"/>
          </p:nvPr>
        </p:nvSpPr>
        <p:spPr>
          <a:xfrm>
            <a:off x="457200" y="457200"/>
            <a:ext cx="8229600" cy="1143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#5:</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Self-employed Health Insurance Deduction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a:xfrm>
            <a:off x="457200" y="2057400"/>
            <a:ext cx="8229600" cy="3505200"/>
          </a:xfrm>
        </p:spPr>
        <p:txBody>
          <a:bodyPr>
            <a:normAutofit lnSpcReduction="10000"/>
          </a:bodyPr>
          <a:lstStyle/>
          <a:p>
            <a:pPr eaLnBrk="1" hangingPunct="1">
              <a:lnSpc>
                <a:spcPct val="90000"/>
              </a:lnSpc>
            </a:pPr>
            <a:r>
              <a:rPr lang="en-US" altLang="en-US" sz="2800" dirty="0">
                <a:latin typeface="Verdana" panose="020B0604030504040204" pitchFamily="34" charset="0"/>
                <a:ea typeface="Verdana" panose="020B0604030504040204" pitchFamily="34" charset="0"/>
                <a:cs typeface="Verdana" panose="020B0604030504040204" pitchFamily="34" charset="0"/>
              </a:rPr>
              <a:t>The second limitation pertains to availability of other health insurance coverage. </a:t>
            </a:r>
          </a:p>
          <a:p>
            <a:pPr lvl="1"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If the taxpayer is entitled to participate in any subsidized health plan maintained by any employer of the taxpayer or of the taxpayer’s spouse, a deduction is not allowed.</a:t>
            </a:r>
          </a:p>
          <a:p>
            <a:pPr lvl="1"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Eligibility for alternative coverage is determined on a monthly basis. </a:t>
            </a:r>
          </a:p>
          <a:p>
            <a:pPr lvl="1" eaLnBrk="1" hangingPunct="1">
              <a:lnSpc>
                <a:spcPct val="90000"/>
              </a:lnSpc>
            </a:pPr>
            <a:endParaRPr lang="en-US" altLang="en-US"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53D9100-ABA7-4E9A-BE8E-05E904F4AE5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02CD6B6-1A7B-48AE-82ED-B6C55CF11E7E}"/>
              </a:ext>
            </a:extLst>
          </p:cNvPr>
          <p:cNvSpPr>
            <a:spLocks noGrp="1" noChangeArrowheads="1"/>
          </p:cNvSpPr>
          <p:nvPr>
            <p:ph type="title"/>
          </p:nvPr>
        </p:nvSpPr>
        <p:spPr>
          <a:xfrm>
            <a:off x="457200" y="457200"/>
            <a:ext cx="8229600" cy="1143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#5:</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Self-employed Health Insurance Deduction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a:xfrm>
            <a:off x="457200" y="1874837"/>
            <a:ext cx="8229600" cy="4525963"/>
          </a:xfrm>
        </p:spPr>
        <p:txBody>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A “qualified” loan is one used solely to pay for “qualified” educational expenses. </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Qualified education expenses are the costs of attendance at an eligible educational institution. </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These costs include tuition, fees, books, supplies, equipment, room, board, transportation, and other necessary expenses of attendance.</a:t>
            </a:r>
          </a:p>
        </p:txBody>
      </p:sp>
      <p:sp>
        <p:nvSpPr>
          <p:cNvPr id="6"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1B19558E-2B01-4AF1-ABB6-D3F1F36C48E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96940DAE-0309-4C72-A6A1-674217787FCA}"/>
              </a:ext>
            </a:extLst>
          </p:cNvPr>
          <p:cNvSpPr txBox="1">
            <a:spLocks noChangeArrowheads="1"/>
          </p:cNvSpPr>
          <p:nvPr/>
        </p:nvSpPr>
        <p:spPr>
          <a:xfrm>
            <a:off x="609600" y="427038"/>
            <a:ext cx="8229600" cy="1143000"/>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0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pPr>
            <a:r>
              <a:rPr lang="en-US" altLang="en-US" sz="4000" dirty="0">
                <a:latin typeface="Verdana" panose="020B0604030504040204" pitchFamily="34" charset="0"/>
                <a:ea typeface="Verdana" panose="020B0604030504040204" pitchFamily="34" charset="0"/>
                <a:cs typeface="Verdana" panose="020B0604030504040204" pitchFamily="34" charset="0"/>
              </a:rPr>
              <a:t>Student Loan Interest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685800"/>
            <a:ext cx="8229600" cy="1143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#5:</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Self-employed Health Insurance Deduction</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Concept Check 4-5</a:t>
            </a:r>
          </a:p>
        </p:txBody>
      </p:sp>
      <p:sp>
        <p:nvSpPr>
          <p:cNvPr id="34819" name="Rectangle 3"/>
          <p:cNvSpPr>
            <a:spLocks noGrp="1" noChangeArrowheads="1"/>
          </p:cNvSpPr>
          <p:nvPr>
            <p:ph idx="1"/>
          </p:nvPr>
        </p:nvSpPr>
        <p:spPr>
          <a:xfrm>
            <a:off x="838199" y="2590800"/>
            <a:ext cx="7467600" cy="3886200"/>
          </a:xfrm>
        </p:spPr>
        <p:txBody>
          <a:bodyPr>
            <a:noAutofit/>
          </a:bodyPr>
          <a:lstStyle/>
          <a:p>
            <a:pPr eaLnBrk="1" hangingPunct="1">
              <a:lnSpc>
                <a:spcPct val="80000"/>
              </a:lnSpc>
            </a:pPr>
            <a:r>
              <a:rPr lang="en-US" altLang="en-US" sz="2400" i="1" dirty="0">
                <a:latin typeface="Verdana" panose="020B0604030504040204" pitchFamily="34" charset="0"/>
                <a:ea typeface="Verdana" panose="020B0604030504040204" pitchFamily="34" charset="0"/>
                <a:cs typeface="Verdana" panose="020B0604030504040204" pitchFamily="34" charset="0"/>
              </a:rPr>
              <a:t>1.  Self-employed individuals are allowed to take a for AGI deduction for up to 80% of the cost of their self-employed health insurance premiums.  True or False?</a:t>
            </a:r>
          </a:p>
          <a:p>
            <a:pPr eaLnBrk="1" hangingPunct="1">
              <a:lnSpc>
                <a:spcPct val="8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False</a:t>
            </a:r>
          </a:p>
          <a:p>
            <a:pPr eaLnBrk="1" hangingPunct="1">
              <a:lnSpc>
                <a:spcPct val="80000"/>
              </a:lnSpc>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pPr>
            <a:r>
              <a:rPr lang="en-US" altLang="en-US" sz="2400" i="1" dirty="0">
                <a:latin typeface="Verdana" panose="020B0604030504040204" pitchFamily="34" charset="0"/>
                <a:ea typeface="Verdana" panose="020B0604030504040204" pitchFamily="34" charset="0"/>
                <a:cs typeface="Verdana" panose="020B0604030504040204" pitchFamily="34" charset="0"/>
              </a:rPr>
              <a:t>2.  One limitation on this deduction is that taxpayers cannot deduct the premium cost that exceeds </a:t>
            </a:r>
            <a:r>
              <a:rPr lang="en-US" altLang="en-US" sz="2400" b="1" i="1" dirty="0">
                <a:latin typeface="Verdana" panose="020B0604030504040204" pitchFamily="34" charset="0"/>
                <a:ea typeface="Verdana" panose="020B0604030504040204" pitchFamily="34" charset="0"/>
                <a:cs typeface="Verdana" panose="020B0604030504040204" pitchFamily="34" charset="0"/>
              </a:rPr>
              <a:t>gross</a:t>
            </a:r>
            <a:r>
              <a:rPr lang="en-US" altLang="en-US" sz="2400" i="1" dirty="0">
                <a:latin typeface="Verdana" panose="020B0604030504040204" pitchFamily="34" charset="0"/>
                <a:ea typeface="Verdana" panose="020B0604030504040204" pitchFamily="34" charset="0"/>
                <a:cs typeface="Verdana" panose="020B0604030504040204" pitchFamily="34" charset="0"/>
              </a:rPr>
              <a:t> earnings from self-employment.  True or False?</a:t>
            </a:r>
          </a:p>
          <a:p>
            <a:pPr eaLnBrk="1" hangingPunct="1">
              <a:lnSpc>
                <a:spcPct val="8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F23744C-407E-4E98-AB4F-03B50965540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819">
                                            <p:txEl>
                                              <p:pRg st="4" end="4"/>
                                            </p:txEl>
                                          </p:spTgt>
                                        </p:tgtEl>
                                        <p:attrNameLst>
                                          <p:attrName>style.visibility</p:attrName>
                                        </p:attrNameLst>
                                      </p:cBhvr>
                                      <p:to>
                                        <p:strVal val="visible"/>
                                      </p:to>
                                    </p:set>
                                    <p:animEffect transition="in" filter="fade">
                                      <p:cBhvr>
                                        <p:cTn id="12" dur="500"/>
                                        <p:tgtEl>
                                          <p:spTgt spid="348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a:xfrm>
            <a:off x="446314" y="2743200"/>
            <a:ext cx="8229600" cy="2895600"/>
          </a:xfrm>
        </p:spPr>
        <p:txBody>
          <a:bodyPr>
            <a:normAutofit/>
          </a:bodyPr>
          <a:lstStyle/>
          <a:p>
            <a:pPr eaLnBrk="1" hangingPunct="1"/>
            <a:r>
              <a:rPr lang="en-US" altLang="en-US" sz="2400" i="1" dirty="0">
                <a:latin typeface="Verdana" panose="020B0604030504040204" pitchFamily="34" charset="0"/>
                <a:ea typeface="Verdana" panose="020B0604030504040204" pitchFamily="34" charset="0"/>
                <a:cs typeface="Verdana" panose="020B0604030504040204" pitchFamily="34" charset="0"/>
              </a:rPr>
              <a:t>3.  Another limitation on this deduction is that eligible participation in a subsidized health plan offered by the employer of either the taxpayer or the taxpayer’s spouse will prohibit the deduction.  True or False?</a:t>
            </a: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7FD320A-8DF9-4E76-A7B6-75F247621DC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38DFCF7F-3611-4305-B5F2-D642893341B6}"/>
              </a:ext>
            </a:extLst>
          </p:cNvPr>
          <p:cNvSpPr>
            <a:spLocks noGrp="1" noChangeArrowheads="1"/>
          </p:cNvSpPr>
          <p:nvPr>
            <p:ph type="title"/>
          </p:nvPr>
        </p:nvSpPr>
        <p:spPr>
          <a:xfrm>
            <a:off x="457200" y="685800"/>
            <a:ext cx="8229600" cy="1143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#5:</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Self-employed Health Insurance Deduction</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Concept Check 4-5</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Effect transition="in" filter="fade">
                                      <p:cBhvr>
                                        <p:cTn id="7" dur="500"/>
                                        <p:tgtEl>
                                          <p:spTgt spid="358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#6: Penalty on Early Withdrawal of Savings </a:t>
            </a:r>
          </a:p>
        </p:txBody>
      </p:sp>
      <p:sp>
        <p:nvSpPr>
          <p:cNvPr id="32771" name="Rectangle 3"/>
          <p:cNvSpPr>
            <a:spLocks noGrp="1" noChangeArrowheads="1"/>
          </p:cNvSpPr>
          <p:nvPr>
            <p:ph idx="1"/>
          </p:nvPr>
        </p:nvSpPr>
        <p:spPr>
          <a:xfrm>
            <a:off x="821871" y="1600200"/>
            <a:ext cx="7848600" cy="4038600"/>
          </a:xfrm>
        </p:spPr>
        <p:txBody>
          <a:bodyPr>
            <a:normAutofit/>
          </a:bodyPr>
          <a:lstStyle/>
          <a:p>
            <a:pPr eaLnBrk="1" hangingPunct="1">
              <a:lnSpc>
                <a:spcPct val="90000"/>
              </a:lnSpc>
              <a:buFont typeface="Symbol" pitchFamily="18" charset="2"/>
              <a:buChar char=""/>
            </a:pPr>
            <a:r>
              <a:rPr lang="en-US" altLang="en-US" sz="2600" dirty="0">
                <a:latin typeface="Verdana" panose="020B0604030504040204" pitchFamily="34" charset="0"/>
                <a:ea typeface="Verdana" panose="020B0604030504040204" pitchFamily="34" charset="0"/>
                <a:cs typeface="Verdana" panose="020B0604030504040204" pitchFamily="34" charset="0"/>
              </a:rPr>
              <a:t>If a taxpayer withdraws funds early from a time deposit account, like a CD, he or she may be subject to an early withdrawal penalty.</a:t>
            </a:r>
          </a:p>
          <a:p>
            <a:pPr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The taxpayer is entitled to report the penalty as a </a:t>
            </a:r>
            <a:r>
              <a:rPr lang="en-US" altLang="en-US" sz="2600" i="1" dirty="0">
                <a:latin typeface="Verdana" panose="020B0604030504040204" pitchFamily="34" charset="0"/>
                <a:ea typeface="Verdana" panose="020B0604030504040204" pitchFamily="34" charset="0"/>
                <a:cs typeface="Verdana" panose="020B0604030504040204" pitchFamily="34" charset="0"/>
              </a:rPr>
              <a:t>for</a:t>
            </a:r>
            <a:r>
              <a:rPr lang="en-US" altLang="en-US" sz="2600" dirty="0">
                <a:latin typeface="Verdana" panose="020B0604030504040204" pitchFamily="34" charset="0"/>
                <a:ea typeface="Verdana" panose="020B0604030504040204" pitchFamily="34" charset="0"/>
                <a:cs typeface="Verdana" panose="020B0604030504040204" pitchFamily="34" charset="0"/>
              </a:rPr>
              <a:t> AGI deduction on line 30 of the Schedule 1. </a:t>
            </a:r>
            <a:endParaRPr lang="en-US" altLang="en-US" sz="2600"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The amount of the penalty is reported on a Form 1099-INT, issued by the financial institution.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3C1AF1C1-EE8A-4CB0-96D3-0156E9FE5B3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#6: Penalty on Early Withdrawal of Savings</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Concept Check 4-6</a:t>
            </a:r>
          </a:p>
        </p:txBody>
      </p:sp>
      <p:sp>
        <p:nvSpPr>
          <p:cNvPr id="37891" name="Rectangle 3"/>
          <p:cNvSpPr>
            <a:spLocks noGrp="1" noChangeArrowheads="1"/>
          </p:cNvSpPr>
          <p:nvPr>
            <p:ph idx="1"/>
          </p:nvPr>
        </p:nvSpPr>
        <p:spPr>
          <a:xfrm>
            <a:off x="939799" y="1927225"/>
            <a:ext cx="7264400" cy="4625975"/>
          </a:xfrm>
        </p:spPr>
        <p:txBody>
          <a:bodyPr>
            <a:normAutofit/>
          </a:bodyPr>
          <a:lstStyle/>
          <a:p>
            <a:pPr eaLnBrk="1" hangingPunct="1"/>
            <a:r>
              <a:rPr lang="en-US" altLang="en-US" sz="2400" i="1" dirty="0">
                <a:latin typeface="Verdana" panose="020B0604030504040204" pitchFamily="34" charset="0"/>
                <a:ea typeface="Verdana" panose="020B0604030504040204" pitchFamily="34" charset="0"/>
                <a:cs typeface="Verdana" panose="020B0604030504040204" pitchFamily="34" charset="0"/>
              </a:rPr>
              <a:t>1.  The early withdrawal penalty is reported on Schedule 1 of Form 1040 and as an ___________ deduction.</a:t>
            </a: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above-the-line</a:t>
            </a:r>
          </a:p>
          <a:p>
            <a:pPr eaLnBrk="1" hangingPunct="1"/>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400" i="1" dirty="0">
                <a:latin typeface="Verdana" panose="020B0604030504040204" pitchFamily="34" charset="0"/>
                <a:ea typeface="Verdana" panose="020B0604030504040204" pitchFamily="34" charset="0"/>
                <a:cs typeface="Verdana" panose="020B0604030504040204" pitchFamily="34" charset="0"/>
              </a:rPr>
              <a:t>2.  The amount of the penalty is reported to the taxpayer by the financial institution on a Form___________.</a:t>
            </a: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1099-INT</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DB33CA6-8A6D-4B60-A01E-92F0E9F81C3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891">
                                            <p:txEl>
                                              <p:pRg st="4" end="4"/>
                                            </p:txEl>
                                          </p:spTgt>
                                        </p:tgtEl>
                                        <p:attrNameLst>
                                          <p:attrName>style.visibility</p:attrName>
                                        </p:attrNameLst>
                                      </p:cBhvr>
                                      <p:to>
                                        <p:strVal val="visible"/>
                                      </p:to>
                                    </p:set>
                                    <p:animEffect transition="in" filter="fade">
                                      <p:cBhvr>
                                        <p:cTn id="12" dur="500"/>
                                        <p:tgtEl>
                                          <p:spTgt spid="378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457200" y="1371600"/>
            <a:ext cx="8229600" cy="4343400"/>
          </a:xfrm>
        </p:spPr>
        <p:txBody>
          <a:bodyPr>
            <a:noAutofit/>
          </a:bodyPr>
          <a:lstStyle/>
          <a:p>
            <a:r>
              <a:rPr lang="en-US" sz="2200" b="1" dirty="0">
                <a:latin typeface="Verdana" panose="020B0604030504040204" pitchFamily="34" charset="0"/>
                <a:ea typeface="Verdana" panose="020B0604030504040204" pitchFamily="34" charset="0"/>
                <a:cs typeface="Verdana" panose="020B0604030504040204" pitchFamily="34" charset="0"/>
              </a:rPr>
              <a:t>New Tax Law </a:t>
            </a:r>
            <a:r>
              <a:rPr lang="en-US" sz="2200" dirty="0">
                <a:latin typeface="Verdana" panose="020B0604030504040204" pitchFamily="34" charset="0"/>
                <a:ea typeface="Verdana" panose="020B0604030504040204" pitchFamily="34" charset="0"/>
                <a:cs typeface="Verdana" panose="020B0604030504040204" pitchFamily="34" charset="0"/>
              </a:rPr>
              <a:t>Beginning in 2019, alimony will no longer be deductible by the payer spouse nor included in income of the recipient spouse. This rule will only apply to divorce or separation agreements executed after December 31, 2018 and will also affect those agreements executed on or before December 31, 2018, but modified after that date to include these new provisions. </a:t>
            </a:r>
          </a:p>
          <a:p>
            <a:r>
              <a:rPr lang="en-US" sz="2200" dirty="0">
                <a:latin typeface="Verdana" panose="020B0604030504040204" pitchFamily="34" charset="0"/>
                <a:ea typeface="Verdana" panose="020B0604030504040204" pitchFamily="34" charset="0"/>
                <a:cs typeface="Verdana" panose="020B0604030504040204" pitchFamily="34" charset="0"/>
              </a:rPr>
              <a:t>For those agreements that were executed on or before December 31, 2018, and were not subsequently modified after that date, the respective parties will still be able to deduct the payments and be required to include the payments in income until such time that the agreements expire. </a:t>
            </a:r>
            <a:endParaRPr lang="en-US" altLang="en-US" sz="22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F05611F-B682-4B41-BA36-DC5DC321102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2081E1D7-7977-42F1-8B34-CACEAF1C0263}"/>
              </a:ext>
            </a:extLst>
          </p:cNvPr>
          <p:cNvSpPr>
            <a:spLocks noGrp="1" noChangeArrowheads="1"/>
          </p:cNvSpPr>
          <p:nvPr>
            <p:ph type="title"/>
          </p:nvPr>
        </p:nvSpPr>
        <p:spPr>
          <a:xfrm>
            <a:off x="457200" y="274638"/>
            <a:ext cx="8229600" cy="1143000"/>
          </a:xfrm>
        </p:spPr>
        <p:txBody>
          <a:bodyPr>
            <a:normAutofit fontScale="90000"/>
          </a:bodyPr>
          <a:lstStyle/>
          <a:p>
            <a:pPr eaLnBrk="1" hangingPunct="1"/>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#7:</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Alimony Paid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a:xfrm>
            <a:off x="457200" y="1828800"/>
            <a:ext cx="8229600" cy="3810000"/>
          </a:xfrm>
        </p:spPr>
        <p:txBody>
          <a:bodyPr>
            <a:normAutofit/>
          </a:bodyPr>
          <a:lstStyle/>
          <a:p>
            <a:pPr eaLnBrk="1" hangingPunct="1">
              <a:lnSpc>
                <a:spcPct val="90000"/>
              </a:lnSpc>
              <a:buFont typeface="Symbol" pitchFamily="18" charset="2"/>
              <a:buChar char=""/>
            </a:pPr>
            <a:r>
              <a:rPr lang="en-US" altLang="en-US" sz="2600" dirty="0">
                <a:latin typeface="Verdana" panose="020B0604030504040204" pitchFamily="34" charset="0"/>
                <a:ea typeface="Verdana" panose="020B0604030504040204" pitchFamily="34" charset="0"/>
                <a:cs typeface="Verdana" panose="020B0604030504040204" pitchFamily="34" charset="0"/>
              </a:rPr>
              <a:t>Alimony is one of three potential payments that can exist in a divorce or legal separation.</a:t>
            </a:r>
          </a:p>
          <a:p>
            <a:pPr lvl="1" eaLnBrk="1" hangingPunct="1">
              <a:lnSpc>
                <a:spcPct val="90000"/>
              </a:lnSpc>
              <a:buFont typeface="Symbol" pitchFamily="18" charset="2"/>
              <a:buChar char=""/>
            </a:pPr>
            <a:r>
              <a:rPr lang="en-US" altLang="en-US" sz="2600" dirty="0">
                <a:latin typeface="Verdana" panose="020B0604030504040204" pitchFamily="34" charset="0"/>
                <a:ea typeface="Verdana" panose="020B0604030504040204" pitchFamily="34" charset="0"/>
                <a:cs typeface="Verdana" panose="020B0604030504040204" pitchFamily="34" charset="0"/>
              </a:rPr>
              <a:t>Alimony, child support, property settlement</a:t>
            </a:r>
          </a:p>
          <a:p>
            <a:pPr eaLnBrk="1" hangingPunct="1">
              <a:lnSpc>
                <a:spcPct val="90000"/>
              </a:lnSpc>
              <a:buFont typeface="Symbol" pitchFamily="18" charset="2"/>
              <a:buChar char=""/>
            </a:pPr>
            <a:r>
              <a:rPr lang="en-US" altLang="en-US" sz="2600" dirty="0">
                <a:latin typeface="Verdana" panose="020B0604030504040204" pitchFamily="34" charset="0"/>
                <a:ea typeface="Verdana" panose="020B0604030504040204" pitchFamily="34" charset="0"/>
                <a:cs typeface="Verdana" panose="020B0604030504040204" pitchFamily="34" charset="0"/>
              </a:rPr>
              <a:t>Only alimony has a tax consequence.</a:t>
            </a:r>
          </a:p>
          <a:p>
            <a:pPr eaLnBrk="1" hangingPunct="1">
              <a:lnSpc>
                <a:spcPct val="90000"/>
              </a:lnSpc>
              <a:buFont typeface="Symbol" pitchFamily="18" charset="2"/>
              <a:buChar char=""/>
            </a:pPr>
            <a:r>
              <a:rPr lang="en-US" altLang="en-US" sz="2600" dirty="0">
                <a:latin typeface="Verdana" panose="020B0604030504040204" pitchFamily="34" charset="0"/>
                <a:ea typeface="Verdana" panose="020B0604030504040204" pitchFamily="34" charset="0"/>
                <a:cs typeface="Verdana" panose="020B0604030504040204" pitchFamily="34" charset="0"/>
              </a:rPr>
              <a:t>If payments properly qualify as alimony, the payments are deductible by the payer as a </a:t>
            </a:r>
            <a:r>
              <a:rPr lang="en-US" altLang="en-US" sz="2600" i="1" dirty="0">
                <a:latin typeface="Verdana" panose="020B0604030504040204" pitchFamily="34" charset="0"/>
                <a:ea typeface="Verdana" panose="020B0604030504040204" pitchFamily="34" charset="0"/>
                <a:cs typeface="Verdana" panose="020B0604030504040204" pitchFamily="34" charset="0"/>
              </a:rPr>
              <a:t>for </a:t>
            </a:r>
            <a:r>
              <a:rPr lang="en-US" altLang="en-US" sz="2600" dirty="0">
                <a:latin typeface="Verdana" panose="020B0604030504040204" pitchFamily="34" charset="0"/>
                <a:ea typeface="Verdana" panose="020B0604030504040204" pitchFamily="34" charset="0"/>
                <a:cs typeface="Verdana" panose="020B0604030504040204" pitchFamily="34" charset="0"/>
              </a:rPr>
              <a:t>AGI, or an above- the-line, deduction.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696F8F3-200A-4355-BBF1-1C45CEE4A29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9C76526B-BC1B-46AC-8D31-B12C4C41AC7D}"/>
              </a:ext>
            </a:extLst>
          </p:cNvPr>
          <p:cNvSpPr>
            <a:spLocks noGrp="1" noChangeArrowheads="1"/>
          </p:cNvSpPr>
          <p:nvPr>
            <p:ph type="title"/>
          </p:nvPr>
        </p:nvSpPr>
        <p:spPr>
          <a:xfrm>
            <a:off x="457200" y="274638"/>
            <a:ext cx="8229600" cy="1143000"/>
          </a:xfrm>
        </p:spPr>
        <p:txBody>
          <a:bodyPr>
            <a:normAutofit fontScale="90000"/>
          </a:bodyPr>
          <a:lstStyle/>
          <a:p>
            <a:pPr eaLnBrk="1" hangingPunct="1"/>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#7:</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Alimony Paid</a:t>
            </a:r>
          </a:p>
        </p:txBody>
      </p:sp>
    </p:spTree>
    <p:extLst>
      <p:ext uri="{BB962C8B-B14F-4D97-AF65-F5344CB8AC3E}">
        <p14:creationId xmlns:p14="http://schemas.microsoft.com/office/powerpoint/2010/main" val="20065324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fontScale="90000"/>
          </a:bodyPr>
          <a:lstStyle/>
          <a:p>
            <a:pPr eaLnBrk="1" hangingPunct="1"/>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#7:</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Alimony Paid</a:t>
            </a:r>
          </a:p>
        </p:txBody>
      </p:sp>
      <p:sp>
        <p:nvSpPr>
          <p:cNvPr id="35843" name="Rectangle 3"/>
          <p:cNvSpPr>
            <a:spLocks noGrp="1" noChangeArrowheads="1"/>
          </p:cNvSpPr>
          <p:nvPr>
            <p:ph idx="1"/>
          </p:nvPr>
        </p:nvSpPr>
        <p:spPr/>
        <p:txBody>
          <a:bodyPr>
            <a:normAutofit/>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Alimony is a legal consequence requiring one spouse to make payments to support the other spouse. </a:t>
            </a:r>
          </a:p>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In order to qualify as alimony: </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a payment must be cash and,</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 must be required under the provisions of a decree of divorce or separate maintenance agreement. </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All payments must end at the payee spouse’s death.</a:t>
            </a:r>
          </a:p>
          <a:p>
            <a:pPr lvl="1" eaLnBrk="1" hangingPunct="1"/>
            <a:endParaRPr lang="en-US" alt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22BD5AE-6412-416E-A027-5C4C1BCD96F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a:xfrm>
            <a:off x="457200" y="1600201"/>
            <a:ext cx="8229600" cy="3962400"/>
          </a:xfrm>
        </p:spPr>
        <p:txBody>
          <a:bodyPr>
            <a:normAutofit fontScale="70000" lnSpcReduction="20000"/>
          </a:bodyPr>
          <a:lstStyle/>
          <a:p>
            <a:pPr eaLnBrk="1" hangingPunct="1">
              <a:buFont typeface="Symbol" pitchFamily="18" charset="2"/>
              <a:buChar char=""/>
            </a:pPr>
            <a:r>
              <a:rPr lang="en-US" altLang="en-US" sz="3700" dirty="0">
                <a:latin typeface="Verdana" panose="020B0604030504040204" pitchFamily="34" charset="0"/>
                <a:ea typeface="Verdana" panose="020B0604030504040204" pitchFamily="34" charset="0"/>
                <a:cs typeface="Verdana" panose="020B0604030504040204" pitchFamily="34" charset="0"/>
              </a:rPr>
              <a:t>The recipient of the payments must include these payments as income on his or her tax return.</a:t>
            </a:r>
          </a:p>
          <a:p>
            <a:pPr eaLnBrk="1" hangingPunct="1"/>
            <a:r>
              <a:rPr lang="en-US" altLang="en-US" sz="3700" dirty="0">
                <a:latin typeface="Verdana" panose="020B0604030504040204" pitchFamily="34" charset="0"/>
                <a:ea typeface="Verdana" panose="020B0604030504040204" pitchFamily="34" charset="0"/>
                <a:cs typeface="Verdana" panose="020B0604030504040204" pitchFamily="34" charset="0"/>
              </a:rPr>
              <a:t>If alimony payments decrease sharply in the second or third year of payment, the payments may be subject to a recapture provision.</a:t>
            </a:r>
          </a:p>
          <a:p>
            <a:pPr lvl="1" eaLnBrk="1" hangingPunct="1"/>
            <a:r>
              <a:rPr lang="en-US" altLang="en-US" sz="3100" dirty="0">
                <a:latin typeface="Verdana" panose="020B0604030504040204" pitchFamily="34" charset="0"/>
                <a:ea typeface="Verdana" panose="020B0604030504040204" pitchFamily="34" charset="0"/>
                <a:cs typeface="Verdana" panose="020B0604030504040204" pitchFamily="34" charset="0"/>
              </a:rPr>
              <a:t>This relates to the concept of “substance over form”.</a:t>
            </a:r>
          </a:p>
          <a:p>
            <a:pPr lvl="1" eaLnBrk="1" hangingPunct="1"/>
            <a:r>
              <a:rPr lang="en-US" altLang="en-US" sz="3100" dirty="0">
                <a:latin typeface="Verdana" panose="020B0604030504040204" pitchFamily="34" charset="0"/>
                <a:ea typeface="Verdana" panose="020B0604030504040204" pitchFamily="34" charset="0"/>
                <a:cs typeface="Verdana" panose="020B0604030504040204" pitchFamily="34" charset="0"/>
              </a:rPr>
              <a:t>The recapture rules effectively reclassify payments from alimony to a property settlement.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6690665-1728-4371-AB22-542F388664E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83317360-584F-48C0-B2A3-064C09FD83EC}"/>
              </a:ext>
            </a:extLst>
          </p:cNvPr>
          <p:cNvSpPr>
            <a:spLocks noGrp="1" noChangeArrowheads="1"/>
          </p:cNvSpPr>
          <p:nvPr>
            <p:ph type="title"/>
          </p:nvPr>
        </p:nvSpPr>
        <p:spPr>
          <a:xfrm>
            <a:off x="457200" y="274638"/>
            <a:ext cx="8229600" cy="1143000"/>
          </a:xfrm>
        </p:spPr>
        <p:txBody>
          <a:bodyPr>
            <a:normAutofit fontScale="90000"/>
          </a:bodyPr>
          <a:lstStyle/>
          <a:p>
            <a:pPr eaLnBrk="1" hangingPunct="1"/>
            <a:r>
              <a:rPr lang="en-US" altLang="en-US" sz="4000" dirty="0">
                <a:latin typeface="Verdana" panose="020B0604030504040204" pitchFamily="34" charset="0"/>
                <a:ea typeface="Verdana" panose="020B0604030504040204" pitchFamily="34" charset="0"/>
                <a:cs typeface="Verdana" panose="020B0604030504040204" pitchFamily="34" charset="0"/>
              </a:rPr>
              <a:t>Learning Objective #7:</a:t>
            </a:r>
            <a:br>
              <a:rPr lang="en-US" altLang="en-US" sz="4000" dirty="0">
                <a:latin typeface="Verdana" panose="020B0604030504040204" pitchFamily="34" charset="0"/>
                <a:ea typeface="Verdana" panose="020B0604030504040204" pitchFamily="34" charset="0"/>
                <a:cs typeface="Verdana" panose="020B0604030504040204" pitchFamily="34" charset="0"/>
              </a:rPr>
            </a:br>
            <a:r>
              <a:rPr lang="en-US" altLang="en-US" sz="4000" dirty="0">
                <a:latin typeface="Verdana" panose="020B0604030504040204" pitchFamily="34" charset="0"/>
                <a:ea typeface="Verdana" panose="020B0604030504040204" pitchFamily="34" charset="0"/>
                <a:cs typeface="Verdana" panose="020B0604030504040204" pitchFamily="34" charset="0"/>
              </a:rPr>
              <a:t>Alimony Paid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80047" y="274638"/>
            <a:ext cx="8783905" cy="1143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#7:</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Alimony Paid</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 Concept Check 4-7</a:t>
            </a:r>
          </a:p>
        </p:txBody>
      </p:sp>
      <p:sp>
        <p:nvSpPr>
          <p:cNvPr id="41987" name="Rectangle 3"/>
          <p:cNvSpPr>
            <a:spLocks noGrp="1" noChangeArrowheads="1"/>
          </p:cNvSpPr>
          <p:nvPr>
            <p:ph idx="1"/>
          </p:nvPr>
        </p:nvSpPr>
        <p:spPr>
          <a:xfrm>
            <a:off x="457200" y="1722437"/>
            <a:ext cx="8229600" cy="4525963"/>
          </a:xfrm>
        </p:spPr>
        <p:txBody>
          <a:bodyPr>
            <a:normAutofit/>
          </a:bodyPr>
          <a:lstStyle/>
          <a:p>
            <a:pPr eaLnBrk="1" hangingPunct="1">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1. Alimony may be paid in either cash or property, as long as the payments are made on a regular basis to a non-live-in ex-spouse. True or False?</a:t>
            </a: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False</a:t>
            </a:r>
          </a:p>
          <a:p>
            <a:pPr eaLnBrk="1" hangingPunct="1"/>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2. For payments to qualify as alimony, the couple must be legally divorced at the time payments are made.  True or False?</a:t>
            </a: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D1CFD4C-AA3A-4D6F-908F-90908A153C8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animEffect transition="in" filter="fade">
                                      <p:cBhvr>
                                        <p:cTn id="7" dur="500"/>
                                        <p:tgtEl>
                                          <p:spTgt spid="41987">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1987">
                                            <p:txEl>
                                              <p:pRg st="4" end="4"/>
                                            </p:txEl>
                                          </p:spTgt>
                                        </p:tgtEl>
                                        <p:attrNameLst>
                                          <p:attrName>style.visibility</p:attrName>
                                        </p:attrNameLst>
                                      </p:cBhvr>
                                      <p:to>
                                        <p:strVal val="visible"/>
                                      </p:to>
                                    </p:set>
                                    <p:animEffect transition="in" filter="fade">
                                      <p:cBhvr>
                                        <p:cTn id="12" dur="500"/>
                                        <p:tgtEl>
                                          <p:spTgt spid="419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80047" y="274638"/>
            <a:ext cx="8783905" cy="1143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#7:</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Alimony Paid</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 Concept Check 4-7</a:t>
            </a:r>
          </a:p>
        </p:txBody>
      </p:sp>
      <p:sp>
        <p:nvSpPr>
          <p:cNvPr id="43011" name="Rectangle 3"/>
          <p:cNvSpPr>
            <a:spLocks noGrp="1" noChangeArrowheads="1"/>
          </p:cNvSpPr>
          <p:nvPr>
            <p:ph idx="1"/>
          </p:nvPr>
        </p:nvSpPr>
        <p:spPr>
          <a:xfrm>
            <a:off x="457200" y="1981200"/>
            <a:ext cx="8229600" cy="2895600"/>
          </a:xfrm>
        </p:spPr>
        <p:txBody>
          <a:bodyPr>
            <a:normAutofit/>
          </a:bodyPr>
          <a:lstStyle/>
          <a:p>
            <a:pPr eaLnBrk="1" hangingPunct="1">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3. The goal of the alimony recapture rules is to properly define the substance of payments made to a former spouse to ensure proper tax treatment.  True or False?</a:t>
            </a: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DF78189-7B16-46B1-B20B-90D9F6087C4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animEffect transition="in" filter="fade">
                                      <p:cBhvr>
                                        <p:cTn id="7" dur="2000"/>
                                        <p:tgtEl>
                                          <p:spTgt spid="430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57200" y="1828800"/>
            <a:ext cx="8229600" cy="3429000"/>
          </a:xfrm>
        </p:spPr>
        <p:txBody>
          <a:bodyPr>
            <a:normAutofit/>
          </a:bodyPr>
          <a:lstStyle/>
          <a:p>
            <a:pPr eaLnBrk="1" hangingPunct="1">
              <a:lnSpc>
                <a:spcPct val="8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Qualified education expenses must be paid or incurred within a reasonable period before or after the loan date</a:t>
            </a:r>
          </a:p>
          <a:p>
            <a:pPr eaLnBrk="1" hangingPunct="1">
              <a:lnSpc>
                <a:spcPct val="8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Expenses must occur during the period the recipient was carrying at least half the normal full-time workload for the intended course of study.</a:t>
            </a:r>
          </a:p>
          <a:p>
            <a:pPr eaLnBrk="1" hangingPunct="1">
              <a:lnSpc>
                <a:spcPct val="8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The course of study can be either at the undergraduate or graduate level.</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92BA8F4-0365-4ABE-95AF-CBC01812369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2246EAAA-1A5D-4998-A237-72724C882C5D}"/>
              </a:ext>
            </a:extLst>
          </p:cNvPr>
          <p:cNvSpPr txBox="1">
            <a:spLocks noChangeArrowheads="1"/>
          </p:cNvSpPr>
          <p:nvPr/>
        </p:nvSpPr>
        <p:spPr>
          <a:xfrm>
            <a:off x="609600" y="427038"/>
            <a:ext cx="8229600" cy="1143000"/>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0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pPr>
            <a:r>
              <a:rPr lang="en-US" altLang="en-US" sz="4000" dirty="0">
                <a:latin typeface="Verdana" panose="020B0604030504040204" pitchFamily="34" charset="0"/>
                <a:ea typeface="Verdana" panose="020B0604030504040204" pitchFamily="34" charset="0"/>
                <a:cs typeface="Verdana" panose="020B0604030504040204" pitchFamily="34" charset="0"/>
              </a:rPr>
              <a:t>Student Loan Interest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#8:</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Educator Expenses</a:t>
            </a:r>
          </a:p>
        </p:txBody>
      </p:sp>
      <p:sp>
        <p:nvSpPr>
          <p:cNvPr id="39939" name="Rectangle 3"/>
          <p:cNvSpPr>
            <a:spLocks noGrp="1" noChangeArrowheads="1"/>
          </p:cNvSpPr>
          <p:nvPr>
            <p:ph idx="1"/>
          </p:nvPr>
        </p:nvSpPr>
        <p:spPr>
          <a:xfrm>
            <a:off x="457200" y="1828800"/>
            <a:ext cx="8229600" cy="3657600"/>
          </a:xfrm>
        </p:spPr>
        <p:txBody>
          <a:bodyPr>
            <a:normAutofit/>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Eligible educators can deduct up to $250 of qualified education expenses as a </a:t>
            </a:r>
            <a:r>
              <a:rPr lang="en-US" altLang="en-US" sz="2600" i="1" dirty="0">
                <a:latin typeface="Verdana" panose="020B0604030504040204" pitchFamily="34" charset="0"/>
                <a:ea typeface="Verdana" panose="020B0604030504040204" pitchFamily="34" charset="0"/>
                <a:cs typeface="Verdana" panose="020B0604030504040204" pitchFamily="34" charset="0"/>
              </a:rPr>
              <a:t>for</a:t>
            </a:r>
            <a:r>
              <a:rPr lang="en-US" altLang="en-US" sz="2600" dirty="0">
                <a:latin typeface="Verdana" panose="020B0604030504040204" pitchFamily="34" charset="0"/>
                <a:ea typeface="Verdana" panose="020B0604030504040204" pitchFamily="34" charset="0"/>
                <a:cs typeface="Verdana" panose="020B0604030504040204" pitchFamily="34" charset="0"/>
              </a:rPr>
              <a:t>  AGI deduction.</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If the taxpayers’ filing status is married filing jointly and both individuals are eligible educators, the maximum deduction is $500. </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but neither spouse can deduct more than $250 of his or her expenses. </a:t>
            </a:r>
          </a:p>
          <a:p>
            <a:pPr lvl="1" eaLnBrk="1" hangingPunct="1"/>
            <a:endParaRPr lang="en-US" alt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1D95890-DEE9-4A6C-8C13-C46FDE89AEF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40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938108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#8:</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Educator Expenses</a:t>
            </a:r>
          </a:p>
        </p:txBody>
      </p:sp>
      <p:sp>
        <p:nvSpPr>
          <p:cNvPr id="40963" name="Rectangle 3"/>
          <p:cNvSpPr>
            <a:spLocks noGrp="1" noChangeArrowheads="1"/>
          </p:cNvSpPr>
          <p:nvPr>
            <p:ph idx="1"/>
          </p:nvPr>
        </p:nvSpPr>
        <p:spPr>
          <a:xfrm>
            <a:off x="457200" y="1600201"/>
            <a:ext cx="8229600" cy="3505200"/>
          </a:xfrm>
        </p:spPr>
        <p:txBody>
          <a:bodyPr>
            <a:noAutofit/>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An eligible educator is a teacher, instructor, counselor, principal, or aide in a kindergarten through 12th grade school who devotes at least 900 hours in the school year to that job </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Qualification under the 900-hour test is measured within the academic year.</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The $250 deduction is measured in terms of the expenses paid during the calendar year.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A8F7590-3FD8-44DC-8B8B-706D8DCA508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41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537353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#8:</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Educator Expenses</a:t>
            </a:r>
          </a:p>
        </p:txBody>
      </p:sp>
      <p:sp>
        <p:nvSpPr>
          <p:cNvPr id="41987" name="Rectangle 3"/>
          <p:cNvSpPr>
            <a:spLocks noGrp="1" noChangeArrowheads="1"/>
          </p:cNvSpPr>
          <p:nvPr>
            <p:ph idx="1"/>
          </p:nvPr>
        </p:nvSpPr>
        <p:spPr>
          <a:xfrm>
            <a:off x="457200" y="1905000"/>
            <a:ext cx="8229600" cy="3429000"/>
          </a:xfrm>
        </p:spPr>
        <p:txBody>
          <a:bodyPr>
            <a:normAutofit/>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Qualified education expenses for the deduction are those for books, supplies, equipment (including computers and software), and other materials used in the classroom. </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The expense must also be ordinary (common and accepted in the educational field) and necessary (helpful and appropriate).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4CB5476-7F96-4EA8-AA21-52D40C6B8D6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42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696532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80047" y="533400"/>
            <a:ext cx="8783905" cy="1143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#8:</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Educator Expenses </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 Concept Check 4-8</a:t>
            </a:r>
          </a:p>
        </p:txBody>
      </p:sp>
      <p:sp>
        <p:nvSpPr>
          <p:cNvPr id="176131" name="Rectangle 3"/>
          <p:cNvSpPr>
            <a:spLocks noGrp="1" noChangeArrowheads="1"/>
          </p:cNvSpPr>
          <p:nvPr>
            <p:ph idx="1"/>
          </p:nvPr>
        </p:nvSpPr>
        <p:spPr>
          <a:xfrm>
            <a:off x="457200" y="2286000"/>
            <a:ext cx="8229600" cy="3200400"/>
          </a:xfrm>
        </p:spPr>
        <p:txBody>
          <a:bodyPr>
            <a:normAutofit/>
          </a:bodyPr>
          <a:lstStyle/>
          <a:p>
            <a:pPr eaLnBrk="1" hangingPunct="1">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1. To be eligible for the deduction, an educator must work a least_____ hours in the job.</a:t>
            </a:r>
          </a:p>
          <a:p>
            <a:pPr eaLnBrk="1" hangingPunct="1">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900</a:t>
            </a:r>
          </a:p>
          <a:p>
            <a:pPr eaLnBrk="1" hangingPunct="1">
              <a:buFontTx/>
              <a:buNone/>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2.  The maximum deduction for a couple who are both eligible educators and filing MFJ is______.</a:t>
            </a:r>
          </a:p>
          <a:p>
            <a:pPr eaLnBrk="1" hangingPunct="1">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$500</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625C6BF-5BB3-40C7-A866-A82E9E87B2A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43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925226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76131">
                                            <p:txEl>
                                              <p:pRg st="1" end="1"/>
                                            </p:txEl>
                                          </p:spTgt>
                                        </p:tgtEl>
                                        <p:attrNameLst>
                                          <p:attrName>style.visibility</p:attrName>
                                        </p:attrNameLst>
                                      </p:cBhvr>
                                      <p:to>
                                        <p:strVal val="visible"/>
                                      </p:to>
                                    </p:set>
                                    <p:animEffect transition="in" filter="fade">
                                      <p:cBhvr>
                                        <p:cTn id="7" dur="500"/>
                                        <p:tgtEl>
                                          <p:spTgt spid="17613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76131">
                                            <p:txEl>
                                              <p:pRg st="4" end="4"/>
                                            </p:txEl>
                                          </p:spTgt>
                                        </p:tgtEl>
                                        <p:attrNameLst>
                                          <p:attrName>style.visibility</p:attrName>
                                        </p:attrNameLst>
                                      </p:cBhvr>
                                      <p:to>
                                        <p:strVal val="visible"/>
                                      </p:to>
                                    </p:set>
                                    <p:animEffect transition="in" filter="fade">
                                      <p:cBhvr>
                                        <p:cTn id="12" dur="500"/>
                                        <p:tgtEl>
                                          <p:spTgt spid="1761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7155" name="Rectangle 3"/>
          <p:cNvSpPr>
            <a:spLocks noGrp="1" noChangeArrowheads="1"/>
          </p:cNvSpPr>
          <p:nvPr>
            <p:ph idx="1"/>
          </p:nvPr>
        </p:nvSpPr>
        <p:spPr>
          <a:xfrm>
            <a:off x="457200" y="2362200"/>
            <a:ext cx="8229600" cy="2362200"/>
          </a:xfrm>
        </p:spPr>
        <p:txBody>
          <a:bodyPr>
            <a:normAutofit/>
          </a:bodyPr>
          <a:lstStyle/>
          <a:p>
            <a:pPr eaLnBrk="1" hangingPunct="1">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3. Expenses for _______ and  ________ do not qualify for this deduction.</a:t>
            </a:r>
          </a:p>
          <a:p>
            <a:pPr eaLnBrk="1" hangingPunct="1">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Home Schooling; non-athletic supplies for health or PE classes.</a:t>
            </a:r>
          </a:p>
          <a:p>
            <a:pPr eaLnBrk="1" hangingPunct="1"/>
            <a:endParaRPr lang="en-US" alt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2FDFDD0-DF72-4E4D-B9F1-A26D2EA4EA5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44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5D0F546C-592E-4DD5-83D4-9DCC603BDCEC}"/>
              </a:ext>
            </a:extLst>
          </p:cNvPr>
          <p:cNvSpPr>
            <a:spLocks noGrp="1" noChangeArrowheads="1"/>
          </p:cNvSpPr>
          <p:nvPr>
            <p:ph type="title"/>
          </p:nvPr>
        </p:nvSpPr>
        <p:spPr>
          <a:xfrm>
            <a:off x="180047" y="533400"/>
            <a:ext cx="8783905" cy="1143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#8:</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Educator Expenses </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 Concept Check 4-8</a:t>
            </a:r>
          </a:p>
        </p:txBody>
      </p:sp>
    </p:spTree>
    <p:extLst>
      <p:ext uri="{BB962C8B-B14F-4D97-AF65-F5344CB8AC3E}">
        <p14:creationId xmlns:p14="http://schemas.microsoft.com/office/powerpoint/2010/main" val="5029023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77155">
                                            <p:txEl>
                                              <p:pRg st="1" end="1"/>
                                            </p:txEl>
                                          </p:spTgt>
                                        </p:tgtEl>
                                        <p:attrNameLst>
                                          <p:attrName>style.visibility</p:attrName>
                                        </p:attrNameLst>
                                      </p:cBhvr>
                                      <p:to>
                                        <p:strVal val="visible"/>
                                      </p:to>
                                    </p:set>
                                    <p:animEffect transition="in" filter="fade">
                                      <p:cBhvr>
                                        <p:cTn id="7" dur="500"/>
                                        <p:tgtEl>
                                          <p:spTgt spid="1771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457200" y="1828800"/>
            <a:ext cx="8229600" cy="3657600"/>
          </a:xfrm>
        </p:spPr>
        <p:txBody>
          <a:bodyPr/>
          <a:lstStyle/>
          <a:p>
            <a:pPr eaLnBrk="1" hangingPunct="1">
              <a:lnSpc>
                <a:spcPct val="90000"/>
              </a:lnSpc>
            </a:pPr>
            <a:r>
              <a:rPr lang="en-US" altLang="en-US" sz="2600" dirty="0">
                <a:latin typeface="Verdana" panose="020B0604030504040204" pitchFamily="34" charset="0"/>
                <a:ea typeface="Verdana" panose="020B0604030504040204" pitchFamily="34" charset="0"/>
                <a:cs typeface="Verdana" panose="020B0604030504040204" pitchFamily="34" charset="0"/>
              </a:rPr>
              <a:t>Deduction for student loan expense may be limited based on modified AGI of taxpayer. </a:t>
            </a:r>
          </a:p>
          <a:p>
            <a:pPr lvl="1" eaLnBrk="1" hangingPunct="1">
              <a:lnSpc>
                <a:spcPct val="90000"/>
              </a:lnSpc>
            </a:pPr>
            <a:r>
              <a:rPr lang="en-US" altLang="en-US" sz="2400" dirty="0">
                <a:latin typeface="Verdana" panose="020B0604030504040204" pitchFamily="34" charset="0"/>
                <a:ea typeface="Verdana" panose="020B0604030504040204" pitchFamily="34" charset="0"/>
                <a:cs typeface="Verdana" panose="020B0604030504040204" pitchFamily="34" charset="0"/>
              </a:rPr>
              <a:t>Modified AGI is equal to AGI on the taxpayer’s tax return plus (a) any deduction for student loan interest, and (b) any foreign, U.S. possession, or Puerto Rican income excluded from taxable income (c) any deduction taken for tuition and fees (d) any deduction taken with regard to domestic activities production.</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470B47E-94EB-43A3-BBF1-183B5C8958F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07D2BC11-6510-4BE6-BBB7-5F023EFCFA36}"/>
              </a:ext>
            </a:extLst>
          </p:cNvPr>
          <p:cNvSpPr txBox="1">
            <a:spLocks noChangeArrowheads="1"/>
          </p:cNvSpPr>
          <p:nvPr/>
        </p:nvSpPr>
        <p:spPr>
          <a:xfrm>
            <a:off x="609600" y="427038"/>
            <a:ext cx="8229600" cy="1143000"/>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0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pPr>
            <a:r>
              <a:rPr lang="en-US" altLang="en-US" sz="4000" dirty="0">
                <a:latin typeface="Verdana" panose="020B0604030504040204" pitchFamily="34" charset="0"/>
                <a:ea typeface="Verdana" panose="020B0604030504040204" pitchFamily="34" charset="0"/>
                <a:cs typeface="Verdana" panose="020B0604030504040204" pitchFamily="34" charset="0"/>
              </a:rPr>
              <a:t>Student Loan Interest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The deductible amount of student loan interest is reduced when modified adjusted gross income reaches:</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 $135,000 on a joint return ($65,000 for a single return) and:</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 is totally eliminated when modified adjusted gross income reaches $165,000 ($80,000 for single returns).</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5B0FADB-50CC-4C40-9345-ABF9E273038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C6660472-0B7B-406E-AE1F-66FA9BEFC2A8}"/>
              </a:ext>
            </a:extLst>
          </p:cNvPr>
          <p:cNvSpPr txBox="1">
            <a:spLocks noChangeArrowheads="1"/>
          </p:cNvSpPr>
          <p:nvPr/>
        </p:nvSpPr>
        <p:spPr>
          <a:xfrm>
            <a:off x="609600" y="427038"/>
            <a:ext cx="8229600" cy="1143000"/>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0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pPr>
            <a:r>
              <a:rPr lang="en-US" altLang="en-US" sz="4000" dirty="0">
                <a:latin typeface="Verdana" panose="020B0604030504040204" pitchFamily="34" charset="0"/>
                <a:ea typeface="Verdana" panose="020B0604030504040204" pitchFamily="34" charset="0"/>
                <a:cs typeface="Verdana" panose="020B0604030504040204" pitchFamily="34" charset="0"/>
              </a:rPr>
              <a:t>Student Loan Interest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normAutofit/>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The formula for calculating the disallowed interest is:</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Preliminary Deduction × Fraction (see below)     =    Disallowed Interest</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For married taxpayers, the fraction is:  (Modified AGI − $135,000) / $30,000</a:t>
            </a:r>
          </a:p>
          <a:p>
            <a:pPr lvl="1"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For single taxpayers, the fraction is:</a:t>
            </a:r>
          </a:p>
          <a:p>
            <a:pPr marL="457200" lvl="1" indent="0" eaLnBrk="1" hangingPunct="1">
              <a:buNone/>
            </a:pPr>
            <a:r>
              <a:rPr lang="en-US" altLang="en-US" sz="2400" dirty="0">
                <a:latin typeface="Verdana" panose="020B0604030504040204" pitchFamily="34" charset="0"/>
                <a:ea typeface="Verdana" panose="020B0604030504040204" pitchFamily="34" charset="0"/>
                <a:cs typeface="Verdana" panose="020B0604030504040204" pitchFamily="34" charset="0"/>
              </a:rPr>
              <a:t>(Modified AGI − $65,000) / $15,000 </a:t>
            </a:r>
          </a:p>
          <a:p>
            <a:pPr lvl="1" eaLnBrk="1" hangingPunct="1">
              <a:buFontTx/>
              <a:buNone/>
            </a:pPr>
            <a:endParaRPr lang="en-US" altLang="en-US" dirty="0">
              <a:solidFill>
                <a:srgbClr val="FF0000"/>
              </a:solidFill>
            </a:endParaRPr>
          </a:p>
          <a:p>
            <a:pPr lvl="1" eaLnBrk="1" hangingPunct="1">
              <a:buFontTx/>
              <a:buNone/>
            </a:pPr>
            <a:r>
              <a:rPr lang="en-US" altLang="en-US" dirty="0"/>
              <a:t> </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DBB4508-D9DD-440E-BE16-F92EE522073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45FEBB28-962D-46E6-934B-34703F64F190}"/>
              </a:ext>
            </a:extLst>
          </p:cNvPr>
          <p:cNvSpPr txBox="1">
            <a:spLocks noChangeArrowheads="1"/>
          </p:cNvSpPr>
          <p:nvPr/>
        </p:nvSpPr>
        <p:spPr>
          <a:xfrm>
            <a:off x="609600" y="427038"/>
            <a:ext cx="8229600" cy="1143000"/>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0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pPr>
            <a:r>
              <a:rPr lang="en-US" altLang="en-US" sz="4000" dirty="0">
                <a:latin typeface="Verdana" panose="020B0604030504040204" pitchFamily="34" charset="0"/>
                <a:ea typeface="Verdana" panose="020B0604030504040204" pitchFamily="34" charset="0"/>
                <a:cs typeface="Verdana" panose="020B0604030504040204" pitchFamily="34" charset="0"/>
              </a:rPr>
              <a:t>Student Loan Interest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a:latin typeface="Verdana" panose="020B0604030504040204" pitchFamily="34" charset="0"/>
                <a:ea typeface="Verdana" panose="020B0604030504040204" pitchFamily="34" charset="0"/>
                <a:cs typeface="Verdana" panose="020B0604030504040204" pitchFamily="34" charset="0"/>
              </a:rPr>
              <a:t>Student Loan Interest </a:t>
            </a:r>
            <a:r>
              <a:rPr lang="en-US" sz="3600" dirty="0" err="1">
                <a:latin typeface="Verdana" panose="020B0604030504040204" pitchFamily="34" charset="0"/>
                <a:ea typeface="Verdana" panose="020B0604030504040204" pitchFamily="34" charset="0"/>
                <a:cs typeface="Verdana" panose="020B0604030504040204" pitchFamily="34" charset="0"/>
              </a:rPr>
              <a:t>Wkst</a:t>
            </a:r>
            <a:endParaRPr lang="en-US" sz="3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EC05303-88C5-47EC-A1C8-854A1367D0F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pic>
        <p:nvPicPr>
          <p:cNvPr id="7" name="Content Placeholder 6">
            <a:extLst>
              <a:ext uri="{FF2B5EF4-FFF2-40B4-BE49-F238E27FC236}">
                <a16:creationId xmlns:a16="http://schemas.microsoft.com/office/drawing/2014/main" id="{3869C3F4-1FAA-461B-BD8B-1539442B182C}"/>
              </a:ext>
            </a:extLst>
          </p:cNvPr>
          <p:cNvPicPr>
            <a:picLocks noGrp="1" noChangeAspect="1"/>
          </p:cNvPicPr>
          <p:nvPr>
            <p:ph idx="1"/>
          </p:nvPr>
        </p:nvPicPr>
        <p:blipFill>
          <a:blip r:embed="rId3"/>
          <a:stretch>
            <a:fillRect/>
          </a:stretch>
        </p:blipFill>
        <p:spPr>
          <a:xfrm>
            <a:off x="1278492" y="1600200"/>
            <a:ext cx="6587016" cy="4525963"/>
          </a:xfrm>
          <a:prstGeom prst="rect">
            <a:avLst/>
          </a:prstGeom>
        </p:spPr>
      </p:pic>
    </p:spTree>
    <p:extLst>
      <p:ext uri="{BB962C8B-B14F-4D97-AF65-F5344CB8AC3E}">
        <p14:creationId xmlns:p14="http://schemas.microsoft.com/office/powerpoint/2010/main" val="2342463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Autofit/>
          </a:bodyPr>
          <a:lstStyle/>
          <a:p>
            <a:r>
              <a:rPr lang="en-US" sz="3600" dirty="0">
                <a:latin typeface="Verdana" panose="020B0604030504040204" pitchFamily="34" charset="0"/>
                <a:ea typeface="Verdana" panose="020B0604030504040204" pitchFamily="34" charset="0"/>
                <a:cs typeface="Verdana" panose="020B0604030504040204" pitchFamily="34" charset="0"/>
              </a:rPr>
              <a:t>Learning Objective #1:</a:t>
            </a:r>
            <a:br>
              <a:rPr 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Student Loan Interest</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Concept Check 4-1</a:t>
            </a:r>
          </a:p>
        </p:txBody>
      </p:sp>
      <p:sp>
        <p:nvSpPr>
          <p:cNvPr id="14339" name="Rectangle 3"/>
          <p:cNvSpPr>
            <a:spLocks noGrp="1" noChangeArrowheads="1"/>
          </p:cNvSpPr>
          <p:nvPr>
            <p:ph idx="1"/>
          </p:nvPr>
        </p:nvSpPr>
        <p:spPr>
          <a:xfrm>
            <a:off x="1143000" y="1828800"/>
            <a:ext cx="7696200" cy="3962400"/>
          </a:xfrm>
        </p:spPr>
        <p:txBody>
          <a:bodyPr>
            <a:noAutofit/>
          </a:bodyPr>
          <a:lstStyle/>
          <a:p>
            <a:pPr eaLnBrk="1" hangingPunct="1">
              <a:lnSpc>
                <a:spcPct val="90000"/>
              </a:lnSpc>
            </a:pPr>
            <a:r>
              <a:rPr lang="en-US" altLang="en-US" sz="2600" i="1" dirty="0">
                <a:latin typeface="Verdana" panose="020B0604030504040204" pitchFamily="34" charset="0"/>
                <a:ea typeface="Verdana" panose="020B0604030504040204" pitchFamily="34" charset="0"/>
                <a:cs typeface="Verdana" panose="020B0604030504040204" pitchFamily="34" charset="0"/>
              </a:rPr>
              <a:t>1.  In order for the interest on a student loan to qualify for the deduction, the student must be enrolled at least___________.</a:t>
            </a:r>
          </a:p>
          <a:p>
            <a:pPr eaLnBrk="1" hangingPunct="1">
              <a:lnSpc>
                <a:spcPct val="90000"/>
              </a:lnSpc>
              <a:buClr>
                <a:schemeClr val="tx1"/>
              </a:buClr>
              <a:buFontTx/>
              <a:buNone/>
            </a:pPr>
            <a:r>
              <a:rPr lang="en-US" altLang="en-US" sz="2600" b="1" i="1" dirty="0">
                <a:latin typeface="Verdana" panose="020B0604030504040204" pitchFamily="34" charset="0"/>
                <a:ea typeface="Verdana" panose="020B0604030504040204" pitchFamily="34" charset="0"/>
                <a:cs typeface="Verdana" panose="020B0604030504040204" pitchFamily="34" charset="0"/>
              </a:rPr>
              <a:t>Half-time</a:t>
            </a:r>
          </a:p>
          <a:p>
            <a:pPr eaLnBrk="1" hangingPunct="1">
              <a:lnSpc>
                <a:spcPct val="90000"/>
              </a:lnSpc>
            </a:pPr>
            <a:endParaRPr lang="en-US" altLang="en-US" sz="26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pPr>
            <a:r>
              <a:rPr lang="en-US" altLang="en-US" sz="2600" i="1" dirty="0">
                <a:latin typeface="Verdana" panose="020B0604030504040204" pitchFamily="34" charset="0"/>
                <a:ea typeface="Verdana" panose="020B0604030504040204" pitchFamily="34" charset="0"/>
                <a:cs typeface="Verdana" panose="020B0604030504040204" pitchFamily="34" charset="0"/>
              </a:rPr>
              <a:t>2. Under the student loan program, qualified education expenses include   __________,  and __________.</a:t>
            </a:r>
            <a:r>
              <a:rPr lang="en-US" altLang="en-US" sz="2600" dirty="0">
                <a:latin typeface="Verdana" panose="020B0604030504040204" pitchFamily="34" charset="0"/>
                <a:ea typeface="Verdana" panose="020B0604030504040204" pitchFamily="34" charset="0"/>
                <a:cs typeface="Verdana" panose="020B0604030504040204" pitchFamily="34" charset="0"/>
              </a:rPr>
              <a:t> </a:t>
            </a:r>
          </a:p>
          <a:p>
            <a:pPr eaLnBrk="1" hangingPunct="1">
              <a:lnSpc>
                <a:spcPct val="90000"/>
              </a:lnSpc>
              <a:buClr>
                <a:schemeClr val="tx1"/>
              </a:buClr>
              <a:buFontTx/>
              <a:buNone/>
            </a:pPr>
            <a:r>
              <a:rPr lang="en-US" altLang="en-US" sz="2600" b="1" i="1" dirty="0">
                <a:latin typeface="Verdana" panose="020B0604030504040204" pitchFamily="34" charset="0"/>
                <a:ea typeface="Verdana" panose="020B0604030504040204" pitchFamily="34" charset="0"/>
                <a:cs typeface="Verdana" panose="020B0604030504040204" pitchFamily="34" charset="0"/>
              </a:rPr>
              <a:t>Tuition and fees</a:t>
            </a:r>
          </a:p>
        </p:txBody>
      </p:sp>
      <p:sp>
        <p:nvSpPr>
          <p:cNvPr id="5" name="Text Placeholder 3"/>
          <p:cNvSpPr>
            <a:spLocks noGrp="1"/>
          </p:cNvSpPr>
          <p:nvPr/>
        </p:nvSpPr>
        <p:spPr>
          <a:xfrm>
            <a:off x="180047" y="6248400"/>
            <a:ext cx="8783905" cy="457200"/>
          </a:xfrm>
          <a:prstGeom prst="rect">
            <a:avLst/>
          </a:prstGeom>
          <a:noFill/>
        </p:spPr>
        <p:txBody>
          <a:bodyPr vert="horz" lIns="91440" tIns="45720" rIns="91440" bIns="45720" rtlCol="0">
            <a:normAutofit/>
          </a:bodyPr>
          <a:lstStyle>
            <a:lvl1pPr marL="342900" indent="-342900" algn="ctr"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1pPr>
            <a:lvl2pPr marL="742950" indent="-28575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2pPr>
            <a:lvl3pPr marL="1143000" indent="-228600" algn="l" defTabSz="914400" rtl="0" eaLnBrk="1" latinLnBrk="0" hangingPunct="1">
              <a:spcBef>
                <a:spcPct val="20000"/>
              </a:spcBef>
              <a:buClrTx/>
              <a:buFont typeface="Wingdings" pitchFamily="2" charset="2"/>
              <a:buChar char="§"/>
              <a:defRPr sz="1100" kern="1200">
                <a:solidFill>
                  <a:schemeClr val="tx1"/>
                </a:solidFill>
                <a:latin typeface="Arial" pitchFamily="34" charset="0"/>
                <a:ea typeface="Verdana" pitchFamily="34" charset="0"/>
                <a:cs typeface="Arial" pitchFamily="34" charset="0"/>
              </a:defRPr>
            </a:lvl3pPr>
            <a:lvl4pPr marL="1600200" indent="-228600" algn="l" defTabSz="914400" rtl="0" eaLnBrk="1" latinLnBrk="0" hangingPunct="1">
              <a:spcBef>
                <a:spcPct val="20000"/>
              </a:spcBef>
              <a:buClrTx/>
              <a:buFont typeface="Courier New" pitchFamily="49" charset="0"/>
              <a:buChar char="o"/>
              <a:defRPr sz="1100" kern="1200">
                <a:solidFill>
                  <a:schemeClr val="tx1"/>
                </a:solidFill>
                <a:latin typeface="Arial" pitchFamily="34" charset="0"/>
                <a:ea typeface="Verdana" pitchFamily="34" charset="0"/>
                <a:cs typeface="Arial" pitchFamily="34" charset="0"/>
              </a:defRPr>
            </a:lvl4pPr>
            <a:lvl5pPr marL="2057400" indent="-228600" algn="l" defTabSz="914400" rtl="0" eaLnBrk="1" latinLnBrk="0" hangingPunct="1">
              <a:spcBef>
                <a:spcPct val="20000"/>
              </a:spcBef>
              <a:buClrTx/>
              <a:buFont typeface="Arial" pitchFamily="34" charset="0"/>
              <a:buChar char="»"/>
              <a:defRPr sz="1100" kern="1200">
                <a:solidFill>
                  <a:schemeClr val="tx1"/>
                </a:solidFill>
                <a:latin typeface="Arial" pitchFamily="34" charset="0"/>
                <a:ea typeface="Verdana"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0622D81-BDE9-4D5D-ABF2-B1F4B8B8380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Effect transition="in" filter="fade">
                                      <p:cBhvr>
                                        <p:cTn id="7" dur="500"/>
                                        <p:tgtEl>
                                          <p:spTgt spid="1433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339">
                                            <p:txEl>
                                              <p:pRg st="4" end="4"/>
                                            </p:txEl>
                                          </p:spTgt>
                                        </p:tgtEl>
                                        <p:attrNameLst>
                                          <p:attrName>style.visibility</p:attrName>
                                        </p:attrNameLst>
                                      </p:cBhvr>
                                      <p:to>
                                        <p:strVal val="visible"/>
                                      </p:to>
                                    </p:set>
                                    <p:animEffect transition="in" filter="fade">
                                      <p:cBhvr>
                                        <p:cTn id="12" dur="500"/>
                                        <p:tgtEl>
                                          <p:spTgt spid="143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uiExpand="1" build="p"/>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4362</TotalTime>
  <Words>5696</Words>
  <Application>Microsoft Office PowerPoint</Application>
  <PresentationFormat>On-screen Show (4:3)</PresentationFormat>
  <Paragraphs>329</Paragraphs>
  <Slides>44</Slides>
  <Notes>44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44</vt:i4>
      </vt:variant>
    </vt:vector>
  </HeadingPairs>
  <TitlesOfParts>
    <vt:vector size="52" baseType="lpstr">
      <vt:lpstr>Arial</vt:lpstr>
      <vt:lpstr>Calibri</vt:lpstr>
      <vt:lpstr>Symbol</vt:lpstr>
      <vt:lpstr>Times</vt:lpstr>
      <vt:lpstr>Times New Roman</vt:lpstr>
      <vt:lpstr>Verdana</vt:lpstr>
      <vt:lpstr>Default Design</vt:lpstr>
      <vt:lpstr>Office Theme</vt:lpstr>
      <vt:lpstr>Chapter 4</vt:lpstr>
      <vt:lpstr>PowerPoint Presentation</vt:lpstr>
      <vt:lpstr>PowerPoint Presentation</vt:lpstr>
      <vt:lpstr>PowerPoint Presentation</vt:lpstr>
      <vt:lpstr>PowerPoint Presentation</vt:lpstr>
      <vt:lpstr>PowerPoint Presentation</vt:lpstr>
      <vt:lpstr>PowerPoint Presentation</vt:lpstr>
      <vt:lpstr>Student Loan Interest Wkst</vt:lpstr>
      <vt:lpstr>Learning Objective #1: Student Loan Interest Concept Check 4-1</vt:lpstr>
      <vt:lpstr>Learning Objective #1: Student Loan Interest Concept Check 4-1</vt:lpstr>
      <vt:lpstr>Learning Objective #2: Health Savings Account Deduction </vt:lpstr>
      <vt:lpstr>Learning Objective #2: Health Savings Account Deduction </vt:lpstr>
      <vt:lpstr>Learning Objective #2: Health Savings Account Deduction </vt:lpstr>
      <vt:lpstr>Learning Objective #2: Health Savings Account Deduction </vt:lpstr>
      <vt:lpstr>Learning Objective #2: Health Savings Account Deduction </vt:lpstr>
      <vt:lpstr>Learning Objective #2: Health Savings Account Deduction  Concept Check 4-2</vt:lpstr>
      <vt:lpstr>Learning Objective #2: Health Savings Account Deduction  Concept Check 4-2</vt:lpstr>
      <vt:lpstr>Learning Objective #3: Military Moving Expenses</vt:lpstr>
      <vt:lpstr>Learning Objective #3: Military Moving Expenses</vt:lpstr>
      <vt:lpstr>Learning Objective #3: Military Moving Expenses</vt:lpstr>
      <vt:lpstr>Learning Objective #3: Military Moving Expenses</vt:lpstr>
      <vt:lpstr>Learning Objective #3: Military Moving Expenses</vt:lpstr>
      <vt:lpstr>Learning Objective #3: Military Moving Expenses</vt:lpstr>
      <vt:lpstr>Learning Objective #3: Military Moving Expenses  Concept Check 4-3</vt:lpstr>
      <vt:lpstr>Learning Objective #4: Deduction for Half of  Self-Employment Tax </vt:lpstr>
      <vt:lpstr>Learning Objective #4: Deduction for Half of  Self-Employment Tax </vt:lpstr>
      <vt:lpstr>Learning Objective #4:Deduction for Half of  Self-Employment Tax Concept Check 4-4</vt:lpstr>
      <vt:lpstr>Learning Objective #5: Self-employed Health Insurance Deduction </vt:lpstr>
      <vt:lpstr>Learning Objective #5: Self-employed Health Insurance Deduction </vt:lpstr>
      <vt:lpstr>Learning Objective #5: Self-employed Health Insurance Deduction Concept Check 4-5</vt:lpstr>
      <vt:lpstr>Learning Objective #5: Self-employed Health Insurance Deduction Concept Check 4-5</vt:lpstr>
      <vt:lpstr>Learning Objective #6: Penalty on Early Withdrawal of Savings </vt:lpstr>
      <vt:lpstr>Learning Objective #6: Penalty on Early Withdrawal of Savings Concept Check 4-6</vt:lpstr>
      <vt:lpstr>Learning Objective #7: Alimony Paid</vt:lpstr>
      <vt:lpstr>Learning Objective #7: Alimony Paid</vt:lpstr>
      <vt:lpstr>Learning Objective #7: Alimony Paid</vt:lpstr>
      <vt:lpstr>Learning Objective #7: Alimony Paid</vt:lpstr>
      <vt:lpstr>Learning Objective #7: Alimony Paid  Concept Check 4-7</vt:lpstr>
      <vt:lpstr>Learning Objective #7: Alimony Paid  Concept Check 4-7</vt:lpstr>
      <vt:lpstr>Learning Objective #8: Educator Expenses</vt:lpstr>
      <vt:lpstr>Learning Objective #8: Educator Expenses</vt:lpstr>
      <vt:lpstr>Learning Objective #8: Educator Expenses</vt:lpstr>
      <vt:lpstr>Learning Objective #8: Educator Expenses   Concept Check 4-8</vt:lpstr>
      <vt:lpstr>Learning Objective #8: Educator Expenses   Concept Check 4-8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Deschamps, Michael</dc:creator>
  <cp:lastModifiedBy>Janicek, Michele</cp:lastModifiedBy>
  <cp:revision>138</cp:revision>
  <cp:lastPrinted>1601-01-01T00:00:00Z</cp:lastPrinted>
  <dcterms:created xsi:type="dcterms:W3CDTF">1601-01-01T00:00:00Z</dcterms:created>
  <dcterms:modified xsi:type="dcterms:W3CDTF">2018-11-13T18:46:26Z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