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comments/comment2.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815" r:id="rId1"/>
  </p:sldMasterIdLst>
  <p:notesMasterIdLst>
    <p:notesMasterId r:id="rId33"/>
  </p:notesMasterIdLst>
  <p:sldIdLst>
    <p:sldId id="289" r:id="rId2"/>
    <p:sldId id="257" r:id="rId3"/>
    <p:sldId id="258" r:id="rId4"/>
    <p:sldId id="259" r:id="rId5"/>
    <p:sldId id="260" r:id="rId6"/>
    <p:sldId id="261" r:id="rId7"/>
    <p:sldId id="262" r:id="rId8"/>
    <p:sldId id="263" r:id="rId9"/>
    <p:sldId id="264" r:id="rId10"/>
    <p:sldId id="265" r:id="rId11"/>
    <p:sldId id="290" r:id="rId12"/>
    <p:sldId id="268" r:id="rId13"/>
    <p:sldId id="269" r:id="rId14"/>
    <p:sldId id="270" r:id="rId15"/>
    <p:sldId id="271" r:id="rId16"/>
    <p:sldId id="272" r:id="rId17"/>
    <p:sldId id="273" r:id="rId18"/>
    <p:sldId id="274"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a Cruz" initials="AC" lastIdx="2" clrIdx="0">
    <p:extLst>
      <p:ext uri="{19B8F6BF-5375-455C-9EA6-DF929625EA0E}">
        <p15:presenceInfo xmlns:p15="http://schemas.microsoft.com/office/powerpoint/2012/main" userId="Ana Cruz" providerId="None"/>
      </p:ext>
    </p:extLst>
  </p:cmAuthor>
  <p:cmAuthor id="2" name="Niswander, Rick" initials="NR" lastIdx="0" clrIdx="1">
    <p:extLst>
      <p:ext uri="{19B8F6BF-5375-455C-9EA6-DF929625EA0E}">
        <p15:presenceInfo xmlns:p15="http://schemas.microsoft.com/office/powerpoint/2012/main" userId="S-1-5-21-2729471323-2036483721-1727631122-10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F97"/>
    <a:srgbClr val="5B493F"/>
    <a:srgbClr val="007DB7"/>
    <a:srgbClr val="90ECFE"/>
    <a:srgbClr val="48B5DB"/>
    <a:srgbClr val="002536"/>
    <a:srgbClr val="C58A4E"/>
    <a:srgbClr val="44C9F2"/>
    <a:srgbClr val="1DB9FF"/>
    <a:srgbClr val="0094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3FB517-B04A-45BA-B0D0-383EF379943A}" v="341" dt="2018-08-19T18:58:37.7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90" autoAdjust="0"/>
    <p:restoredTop sz="86317" autoAdjust="0"/>
  </p:normalViewPr>
  <p:slideViewPr>
    <p:cSldViewPr>
      <p:cViewPr varScale="1">
        <p:scale>
          <a:sx n="59" d="100"/>
          <a:sy n="59" d="100"/>
        </p:scale>
        <p:origin x="139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111" d="100"/>
          <a:sy n="111" d="100"/>
        </p:scale>
        <p:origin x="-5224"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8-12T20:59:30.721" idx="1">
    <p:pos x="10" y="10"/>
    <p:text>Slide 1 -edition should be changed to 2019</p:text>
    <p:extLst>
      <p:ext uri="{C676402C-5697-4E1C-873F-D02D1690AC5C}">
        <p15:threadingInfo xmlns:p15="http://schemas.microsoft.com/office/powerpoint/2012/main" timeZoneBias="24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8-08-12T21:04:30.391" idx="2">
    <p:pos x="1446" y="3443"/>
    <p:text>McGraw-Hill to remove the footer for 2017 on slide 11.</p:text>
    <p:extLst mod="1">
      <p:ext uri="{C676402C-5697-4E1C-873F-D02D1690AC5C}">
        <p15:threadingInfo xmlns:p15="http://schemas.microsoft.com/office/powerpoint/2012/main" timeZoneBias="24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1"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endParaRPr lang="en-US" dirty="0"/>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789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89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fld id="{DFB95050-E3A9-4E27-9553-0C85D1628038}" type="slidenum">
              <a:rPr lang="en-US"/>
              <a:pPr>
                <a:defRPr/>
              </a:pPr>
              <a:t>‹#›</a:t>
            </a:fld>
            <a:endParaRPr lang="en-US" dirty="0"/>
          </a:p>
        </p:txBody>
      </p:sp>
    </p:spTree>
    <p:extLst>
      <p:ext uri="{BB962C8B-B14F-4D97-AF65-F5344CB8AC3E}">
        <p14:creationId xmlns:p14="http://schemas.microsoft.com/office/powerpoint/2010/main" val="29590094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a:t>
            </a:fld>
            <a:endParaRPr lang="en-US" dirty="0"/>
          </a:p>
        </p:txBody>
      </p:sp>
    </p:spTree>
    <p:extLst>
      <p:ext uri="{BB962C8B-B14F-4D97-AF65-F5344CB8AC3E}">
        <p14:creationId xmlns:p14="http://schemas.microsoft.com/office/powerpoint/2010/main" val="1950644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16</a:t>
            </a:fld>
            <a:endParaRPr lang="en-US" dirty="0"/>
          </a:p>
        </p:txBody>
      </p:sp>
    </p:spTree>
    <p:extLst>
      <p:ext uri="{BB962C8B-B14F-4D97-AF65-F5344CB8AC3E}">
        <p14:creationId xmlns:p14="http://schemas.microsoft.com/office/powerpoint/2010/main" val="1707318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27</a:t>
            </a:fld>
            <a:endParaRPr lang="en-US" dirty="0"/>
          </a:p>
        </p:txBody>
      </p:sp>
    </p:spTree>
    <p:extLst>
      <p:ext uri="{BB962C8B-B14F-4D97-AF65-F5344CB8AC3E}">
        <p14:creationId xmlns:p14="http://schemas.microsoft.com/office/powerpoint/2010/main" val="3391636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Title 7"/>
          <p:cNvSpPr>
            <a:spLocks noGrp="1"/>
          </p:cNvSpPr>
          <p:nvPr>
            <p:ph type="title"/>
          </p:nvPr>
        </p:nvSpPr>
        <p:spPr>
          <a:xfrm>
            <a:off x="45720" y="27709"/>
            <a:ext cx="9052560" cy="1039091"/>
          </a:xfrm>
        </p:spPr>
        <p:txBody>
          <a:bodyPr>
            <a:normAutofit/>
          </a:bodyPr>
          <a:lstStyle>
            <a:lvl1pPr algn="ctr">
              <a:defRPr sz="3600">
                <a:latin typeface="Verdana" pitchFamily="34" charset="0"/>
                <a:ea typeface="Verdana" pitchFamily="34" charset="0"/>
                <a:cs typeface="Verdana"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ClrTx/>
              <a:buSzPct val="100000"/>
              <a:defRPr/>
            </a:lvl1pPr>
            <a:lvl2pPr>
              <a:buClrTx/>
              <a:defRPr/>
            </a:lvl2pPr>
            <a:lvl3pPr marL="1143000" indent="-228600">
              <a:buClrTx/>
              <a:buFont typeface="Wingdings" pitchFamily="2" charset="2"/>
              <a:buChar char="§"/>
              <a:defRPr/>
            </a:lvl3pPr>
            <a:lvl4pPr marL="1600200" indent="-228600">
              <a:buClrTx/>
              <a:buFont typeface="Courier New" pitchFamily="49" charset="0"/>
              <a:buChar char="o"/>
              <a:defRPr/>
            </a:lvl4pPr>
            <a:lvl5pPr>
              <a:buClrTx/>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54940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Figure + Caption Layout">
    <p:bg>
      <p:bgPr>
        <a:pattFill prst="pct5">
          <a:fgClr>
            <a:schemeClr val="bg1"/>
          </a:fgClr>
          <a:bgClr>
            <a:schemeClr val="bg1"/>
          </a:bgClr>
        </a:patt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519169" y="357626"/>
            <a:ext cx="8032638" cy="1004011"/>
          </a:xfrm>
        </p:spPr>
        <p:txBody>
          <a:bodyPr>
            <a:normAutofit/>
          </a:bodyPr>
          <a:lstStyle>
            <a:lvl1pPr algn="ctr">
              <a:defRPr sz="3600" b="0">
                <a:solidFill>
                  <a:schemeClr val="tx1"/>
                </a:solidFill>
              </a:defRPr>
            </a:lvl1pPr>
          </a:lstStyle>
          <a:p>
            <a:r>
              <a:rPr lang="en-US" dirty="0"/>
              <a:t>Click to edit Master title style</a:t>
            </a:r>
          </a:p>
        </p:txBody>
      </p:sp>
      <p:sp>
        <p:nvSpPr>
          <p:cNvPr id="3" name="Picture Placeholder 2"/>
          <p:cNvSpPr>
            <a:spLocks noGrp="1"/>
          </p:cNvSpPr>
          <p:nvPr>
            <p:ph type="pic" sz="quarter" idx="10"/>
          </p:nvPr>
        </p:nvSpPr>
        <p:spPr>
          <a:xfrm>
            <a:off x="1143000" y="1752600"/>
            <a:ext cx="6997700" cy="3429000"/>
          </a:xfrm>
        </p:spPr>
        <p:txBody>
          <a:bodyPr/>
          <a:lstStyle/>
          <a:p>
            <a:r>
              <a:rPr lang="en-US" dirty="0"/>
              <a:t>Click icon to add picture</a:t>
            </a:r>
          </a:p>
        </p:txBody>
      </p:sp>
      <p:sp>
        <p:nvSpPr>
          <p:cNvPr id="11" name="Text Placeholder 3"/>
          <p:cNvSpPr>
            <a:spLocks noGrp="1"/>
          </p:cNvSpPr>
          <p:nvPr>
            <p:ph type="body" sz="half" idx="2"/>
          </p:nvPr>
        </p:nvSpPr>
        <p:spPr>
          <a:xfrm>
            <a:off x="519169" y="5486400"/>
            <a:ext cx="8032638" cy="6651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latin typeface="Verdana" pitchFamily="34" charset="0"/>
                <a:ea typeface="Verdana" pitchFamily="34" charset="0"/>
                <a:cs typeface="Verdana" pitchFamily="34" charset="0"/>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3232471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28600"/>
            <a:ext cx="8229600" cy="622828"/>
          </a:xfrm>
        </p:spPr>
        <p:txBody>
          <a:bodyPr anchor="t">
            <a:noAutofit/>
          </a:bodyPr>
          <a:lstStyle>
            <a:lvl1pPr algn="l">
              <a:defRPr sz="3600">
                <a:latin typeface="Verdana" pitchFamily="34" charset="0"/>
                <a:ea typeface="Verdana" pitchFamily="34" charset="0"/>
                <a:cs typeface="Verdana" pitchFamily="34" charset="0"/>
              </a:defRPr>
            </a:lvl1pPr>
          </a:lstStyle>
          <a:p>
            <a:r>
              <a:rPr lang="en-US" dirty="0"/>
              <a:t>Click to edit Master title style</a:t>
            </a:r>
          </a:p>
        </p:txBody>
      </p:sp>
      <p:sp>
        <p:nvSpPr>
          <p:cNvPr id="7" name="Conten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400">
                <a:solidFill>
                  <a:schemeClr val="tx1"/>
                </a:solidFill>
                <a:latin typeface="Verdana" pitchFamily="34" charset="0"/>
                <a:ea typeface="Verdana" pitchFamily="34" charset="0"/>
                <a:cs typeface="Verdana" pitchFamily="34" charset="0"/>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a:t>Add edition here</a:t>
            </a:r>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4400" baseline="0">
                <a:latin typeface="Verdana" pitchFamily="34" charset="0"/>
                <a:ea typeface="Verdana" pitchFamily="34" charset="0"/>
                <a:cs typeface="Verdana" pitchFamily="34" charset="0"/>
              </a:defRPr>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a:t>Chapter ##</a:t>
            </a:r>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800">
                <a:latin typeface="Verdana" pitchFamily="34" charset="0"/>
                <a:ea typeface="Verdana" pitchFamily="34" charset="0"/>
                <a:cs typeface="Verdana" pitchFamily="34" charset="0"/>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a:t>Chapter title</a:t>
            </a:r>
          </a:p>
        </p:txBody>
      </p:sp>
      <p:sp>
        <p:nvSpPr>
          <p:cNvPr id="5" name="Content Placeholder 4"/>
          <p:cNvSpPr>
            <a:spLocks noGrp="1"/>
          </p:cNvSpPr>
          <p:nvPr>
            <p:ph sz="quarter" idx="16"/>
          </p:nvPr>
        </p:nvSpPr>
        <p:spPr>
          <a:xfrm>
            <a:off x="2514600" y="6324600"/>
            <a:ext cx="6019800" cy="463730"/>
          </a:xfrm>
          <a:noFill/>
        </p:spPr>
        <p:txBody>
          <a:bodyPr>
            <a:noAutofit/>
          </a:bodyPr>
          <a:lstStyle>
            <a:lvl1pPr algn="ctr">
              <a:defRPr sz="1100">
                <a:latin typeface="Arial" pitchFamily="34" charset="0"/>
                <a:cs typeface="Arial" pitchFamily="34" charset="0"/>
              </a:defRPr>
            </a:lvl1pPr>
            <a:lvl2pPr>
              <a:defRPr sz="1100">
                <a:latin typeface="Arial" pitchFamily="34" charset="0"/>
                <a:cs typeface="Arial" pitchFamily="34" charset="0"/>
              </a:defRPr>
            </a:lvl2pPr>
            <a:lvl3pPr>
              <a:defRPr sz="1100">
                <a:latin typeface="Arial" pitchFamily="34" charset="0"/>
                <a:cs typeface="Arial" pitchFamily="34" charset="0"/>
              </a:defRPr>
            </a:lvl3pPr>
            <a:lvl4pPr>
              <a:defRPr sz="1100">
                <a:latin typeface="Arial" pitchFamily="34" charset="0"/>
                <a:cs typeface="Arial" pitchFamily="34" charset="0"/>
              </a:defRPr>
            </a:lvl4pPr>
            <a:lvl5pPr>
              <a:defRPr sz="1100">
                <a:latin typeface="Arial" pitchFamily="34" charset="0"/>
                <a:cs typeface="Arial" pitchFamily="34" charset="0"/>
              </a:defRPr>
            </a:lvl5pPr>
          </a:lstStyle>
          <a:p>
            <a:pPr lvl="0"/>
            <a:r>
              <a:rPr lang="en-US" dirty="0"/>
              <a:t>Click to edit Master text styles</a:t>
            </a:r>
          </a:p>
        </p:txBody>
      </p:sp>
      <p:sp>
        <p:nvSpPr>
          <p:cNvPr id="3" name="Text Placeholder 2"/>
          <p:cNvSpPr>
            <a:spLocks noGrp="1"/>
          </p:cNvSpPr>
          <p:nvPr>
            <p:ph type="body" sz="quarter" idx="17"/>
          </p:nvPr>
        </p:nvSpPr>
        <p:spPr>
          <a:xfrm>
            <a:off x="152400" y="6400800"/>
            <a:ext cx="2209800" cy="457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789453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 Placeholder 3">
            <a:extLst>
              <a:ext uri="{FF2B5EF4-FFF2-40B4-BE49-F238E27FC236}">
                <a16:creationId xmlns:a16="http://schemas.microsoft.com/office/drawing/2014/main" id="{ADF93CD0-13B0-46D3-92F8-1658779B429A}"/>
              </a:ext>
            </a:extLst>
          </p:cNvPr>
          <p:cNvSpPr>
            <a:spLocks noGrp="1"/>
          </p:cNvSpPr>
          <p:nvPr userDrawn="1"/>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51809251"/>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25" r:id="rId3"/>
  </p:sldLayoutIdLst>
  <p:hf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ubtitle 4"/>
          <p:cNvSpPr>
            <a:spLocks noGrp="1"/>
          </p:cNvSpPr>
          <p:nvPr>
            <p:ph type="body" sz="quarter" idx="14"/>
          </p:nvPr>
        </p:nvSpPr>
        <p:spPr>
          <a:xfrm>
            <a:off x="4876800" y="533401"/>
            <a:ext cx="3886200" cy="3047999"/>
          </a:xfrm>
        </p:spPr>
        <p:txBody>
          <a:bodyPr anchor="ctr"/>
          <a:lstStyle/>
          <a:p>
            <a:pPr algn="ctr" eaLnBrk="0" hangingPunct="0">
              <a:spcBef>
                <a:spcPts val="600"/>
              </a:spcBef>
            </a:pPr>
            <a:r>
              <a:rPr lang="en-US" altLang="en-US" b="1" dirty="0"/>
              <a:t>Chapter 2</a:t>
            </a:r>
            <a:r>
              <a:rPr lang="en-US" altLang="en-US" dirty="0"/>
              <a:t> </a:t>
            </a:r>
          </a:p>
          <a:p>
            <a:pPr algn="ctr" eaLnBrk="0" hangingPunct="0">
              <a:spcBef>
                <a:spcPts val="600"/>
              </a:spcBef>
            </a:pPr>
            <a:endParaRPr lang="en-US" sz="3000" dirty="0"/>
          </a:p>
          <a:p>
            <a:pPr algn="ctr" eaLnBrk="0" hangingPunct="0">
              <a:spcBef>
                <a:spcPts val="600"/>
              </a:spcBef>
            </a:pPr>
            <a:r>
              <a:rPr lang="en-US" sz="3000" dirty="0"/>
              <a:t>Expanded Tax Formula, Form 1040, and Basic Concepts</a:t>
            </a:r>
          </a:p>
        </p:txBody>
      </p:sp>
      <p:sp>
        <p:nvSpPr>
          <p:cNvPr id="12"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FEBEC579-AE53-4E21-B9DE-4F40ED2A9D49}"/>
              </a:ext>
            </a:extLst>
          </p:cNvPr>
          <p:cNvPicPr>
            <a:picLocks noChangeAspect="1"/>
          </p:cNvPicPr>
          <p:nvPr/>
        </p:nvPicPr>
        <p:blipFill>
          <a:blip r:embed="rId2"/>
          <a:stretch>
            <a:fillRect/>
          </a:stretch>
        </p:blipFill>
        <p:spPr>
          <a:xfrm>
            <a:off x="242887" y="304800"/>
            <a:ext cx="4481513" cy="5772796"/>
          </a:xfrm>
          <a:prstGeom prst="rect">
            <a:avLst/>
          </a:prstGeom>
        </p:spPr>
      </p:pic>
    </p:spTree>
    <p:extLst>
      <p:ext uri="{BB962C8B-B14F-4D97-AF65-F5344CB8AC3E}">
        <p14:creationId xmlns:p14="http://schemas.microsoft.com/office/powerpoint/2010/main" val="9978395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676400"/>
          </a:xfrm>
        </p:spPr>
        <p:txBody>
          <a:bodyPr>
            <a:noAutofit/>
          </a:bodyPr>
          <a:lstStyle/>
          <a:p>
            <a:r>
              <a:rPr lang="en-US" dirty="0"/>
              <a:t>Learning Objective #2: Determine the Proper Filing Status</a:t>
            </a:r>
            <a:br>
              <a:rPr lang="en-US" dirty="0"/>
            </a:br>
            <a:r>
              <a:rPr lang="en-US" dirty="0"/>
              <a:t>Concept Check 2-2</a:t>
            </a:r>
          </a:p>
        </p:txBody>
      </p:sp>
      <p:sp>
        <p:nvSpPr>
          <p:cNvPr id="3" name="Content Placeholder 2"/>
          <p:cNvSpPr>
            <a:spLocks noGrp="1"/>
          </p:cNvSpPr>
          <p:nvPr>
            <p:ph idx="1"/>
          </p:nvPr>
        </p:nvSpPr>
        <p:spPr>
          <a:xfrm>
            <a:off x="381000" y="1905000"/>
            <a:ext cx="8382000" cy="4419600"/>
          </a:xfrm>
        </p:spPr>
        <p:txBody>
          <a:bodyPr/>
          <a:lstStyle/>
          <a:p>
            <a:pPr marL="457200" lvl="1" indent="-457200">
              <a:buFontTx/>
              <a:buAutoNum type="arabicPeriod" startAt="3"/>
            </a:pPr>
            <a:r>
              <a:rPr lang="en-US" sz="2400" i="1" dirty="0"/>
              <a:t>A surviving spouse who qualified  as married filing jointly when the spouse died can file as a qualifying widow(</a:t>
            </a:r>
            <a:r>
              <a:rPr lang="en-US" sz="2400" i="1" dirty="0" err="1"/>
              <a:t>er</a:t>
            </a:r>
            <a:r>
              <a:rPr lang="en-US" sz="2400" i="1" dirty="0"/>
              <a:t>) for the next two years as long as the surviving spouse pays for more than half the cost of keeping up a household and does not remarry.  True or False?  </a:t>
            </a:r>
          </a:p>
          <a:p>
            <a:pPr marL="0" lvl="1" indent="0">
              <a:buNone/>
            </a:pPr>
            <a:r>
              <a:rPr lang="en-US" sz="2400" b="1" i="1" dirty="0"/>
              <a:t>False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73B48BF2-8985-466F-A85D-1A02DC9B874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8924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#3:</a:t>
            </a:r>
            <a:br>
              <a:rPr lang="en-US" dirty="0"/>
            </a:br>
            <a:r>
              <a:rPr lang="en-US" dirty="0"/>
              <a:t>Determine Dependents</a:t>
            </a:r>
          </a:p>
        </p:txBody>
      </p:sp>
      <p:sp>
        <p:nvSpPr>
          <p:cNvPr id="3" name="Content Placeholder 2"/>
          <p:cNvSpPr>
            <a:spLocks noGrp="1"/>
          </p:cNvSpPr>
          <p:nvPr>
            <p:ph idx="1"/>
          </p:nvPr>
        </p:nvSpPr>
        <p:spPr>
          <a:xfrm>
            <a:off x="393607" y="1828800"/>
            <a:ext cx="8356784" cy="4191000"/>
          </a:xfrm>
        </p:spPr>
        <p:txBody>
          <a:bodyPr vert="horz" lIns="91440" tIns="45720" rIns="91440" bIns="45720" rtlCol="0">
            <a:normAutofit/>
          </a:bodyPr>
          <a:lstStyle/>
          <a:p>
            <a:r>
              <a:rPr lang="en-US" dirty="0"/>
              <a:t>Taxpayers may have related individuals living with them and/or they may provide financial support for a related individual. As we will see in this section, these individuals may qualify as dependents if they meet certain tests. The existence of dependents is important for determination of child credits, filing status, and other matters. </a:t>
            </a:r>
          </a:p>
        </p:txBody>
      </p:sp>
      <p:sp>
        <p:nvSpPr>
          <p:cNvPr id="5" name="Slide Number Placeholder 5">
            <a:extLst>
              <a:ext uri="{FF2B5EF4-FFF2-40B4-BE49-F238E27FC236}">
                <a16:creationId xmlns:a16="http://schemas.microsoft.com/office/drawing/2014/main" id="{EF4771B1-2666-444C-8549-4CDDF1530BF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57825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3607" y="1828800"/>
            <a:ext cx="8356784" cy="4572000"/>
          </a:xfrm>
        </p:spPr>
        <p:txBody>
          <a:bodyPr vert="horz" lIns="91440" tIns="45720" rIns="91440" bIns="45720" rtlCol="0">
            <a:normAutofit/>
          </a:bodyPr>
          <a:lstStyle/>
          <a:p>
            <a:pPr marL="0" indent="0">
              <a:lnSpc>
                <a:spcPct val="90000"/>
              </a:lnSpc>
              <a:buNone/>
            </a:pPr>
            <a:r>
              <a:rPr lang="en-US" sz="2600" dirty="0"/>
              <a:t>The Dependent must be a qualifying child or relative and meet three general tests:</a:t>
            </a:r>
          </a:p>
          <a:p>
            <a:pPr marL="914400" lvl="1" indent="-457200">
              <a:lnSpc>
                <a:spcPct val="90000"/>
              </a:lnSpc>
            </a:pPr>
            <a:r>
              <a:rPr lang="en-US" sz="2400" dirty="0"/>
              <a:t>Dependent taxpayer test</a:t>
            </a:r>
          </a:p>
          <a:p>
            <a:pPr marL="1371600" lvl="2" indent="-457200"/>
            <a:r>
              <a:rPr lang="en-US" sz="2200" dirty="0"/>
              <a:t>If the dependent can be claimed by someone else, then the taxpayer cannot claim this person as a dependent</a:t>
            </a:r>
          </a:p>
          <a:p>
            <a:pPr marL="914400" lvl="1" indent="-457200">
              <a:lnSpc>
                <a:spcPct val="90000"/>
              </a:lnSpc>
            </a:pPr>
            <a:r>
              <a:rPr lang="en-US" sz="2400" dirty="0"/>
              <a:t>Joint return test</a:t>
            </a:r>
          </a:p>
          <a:p>
            <a:pPr marL="1371600" lvl="2" indent="-457200"/>
            <a:r>
              <a:rPr lang="en-US" sz="2200" dirty="0"/>
              <a:t>The person claimed as a dependent cannot file a joint return with his or her spouse, unless a return is filed only to claim a refund and there is no tax liability on the return </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23787CE1-F154-4104-A43E-95C6F4CCAFC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5E29962A-0FA0-4095-AF9D-F0628A782994}"/>
              </a:ext>
            </a:extLst>
          </p:cNvPr>
          <p:cNvSpPr>
            <a:spLocks noGrp="1"/>
          </p:cNvSpPr>
          <p:nvPr>
            <p:ph type="title"/>
          </p:nvPr>
        </p:nvSpPr>
        <p:spPr>
          <a:xfrm>
            <a:off x="0" y="0"/>
            <a:ext cx="9144000" cy="1600200"/>
          </a:xfrm>
        </p:spPr>
        <p:txBody>
          <a:bodyPr>
            <a:noAutofit/>
          </a:bodyPr>
          <a:lstStyle/>
          <a:p>
            <a:r>
              <a:rPr lang="en-US" dirty="0"/>
              <a:t>Learning Objective #3:</a:t>
            </a:r>
            <a:br>
              <a:rPr lang="en-US" dirty="0"/>
            </a:br>
            <a:r>
              <a:rPr lang="en-US" dirty="0"/>
              <a:t>Determine Dependents</a:t>
            </a:r>
          </a:p>
        </p:txBody>
      </p:sp>
    </p:spTree>
    <p:extLst>
      <p:ext uri="{BB962C8B-B14F-4D97-AF65-F5344CB8AC3E}">
        <p14:creationId xmlns:p14="http://schemas.microsoft.com/office/powerpoint/2010/main" val="12315326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216" y="1828800"/>
            <a:ext cx="8356784" cy="4495800"/>
          </a:xfrm>
        </p:spPr>
        <p:txBody>
          <a:bodyPr vert="horz" lIns="91440" tIns="45720" rIns="91440" bIns="45720" rtlCol="0">
            <a:normAutofit/>
          </a:bodyPr>
          <a:lstStyle/>
          <a:p>
            <a:pPr marL="914400" lvl="1" indent="-457200">
              <a:lnSpc>
                <a:spcPct val="90000"/>
              </a:lnSpc>
            </a:pPr>
            <a:r>
              <a:rPr lang="en-US" sz="2400" dirty="0"/>
              <a:t>Citizen or resident test</a:t>
            </a:r>
          </a:p>
          <a:p>
            <a:pPr marL="1371600" lvl="2" indent="-457200"/>
            <a:r>
              <a:rPr lang="en-US" sz="2200" dirty="0"/>
              <a:t>The dependent must meet one of the following:</a:t>
            </a:r>
          </a:p>
          <a:p>
            <a:pPr marL="1828800" lvl="3" indent="-457200"/>
            <a:r>
              <a:rPr lang="en-US" dirty="0"/>
              <a:t>be a U.S. citizen, resident, or national </a:t>
            </a:r>
          </a:p>
          <a:p>
            <a:pPr marL="1828800" lvl="3" indent="-457200"/>
            <a:r>
              <a:rPr lang="en-US" dirty="0"/>
              <a:t>be resident of Canada or Mexico</a:t>
            </a:r>
          </a:p>
          <a:p>
            <a:pPr marL="1828800" lvl="3" indent="-457200"/>
            <a:r>
              <a:rPr lang="en-US" dirty="0"/>
              <a:t>be an adopted child of the taxpayer if the child is a member of the taxpayer’s household all year and the taxpayer is a U.S. citizen or national</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EBC54137-B48E-498E-9CCA-775910C4578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7793A533-0097-4449-AB45-8F9F342F5C71}"/>
              </a:ext>
            </a:extLst>
          </p:cNvPr>
          <p:cNvSpPr>
            <a:spLocks noGrp="1"/>
          </p:cNvSpPr>
          <p:nvPr>
            <p:ph type="title"/>
          </p:nvPr>
        </p:nvSpPr>
        <p:spPr>
          <a:xfrm>
            <a:off x="0" y="0"/>
            <a:ext cx="9144000" cy="1600200"/>
          </a:xfrm>
        </p:spPr>
        <p:txBody>
          <a:bodyPr>
            <a:noAutofit/>
          </a:bodyPr>
          <a:lstStyle/>
          <a:p>
            <a:r>
              <a:rPr lang="en-US" dirty="0"/>
              <a:t>Learning Objective #3:</a:t>
            </a:r>
            <a:br>
              <a:rPr lang="en-US" dirty="0"/>
            </a:br>
            <a:r>
              <a:rPr lang="en-US" dirty="0"/>
              <a:t>Determine Dependents</a:t>
            </a:r>
          </a:p>
        </p:txBody>
      </p:sp>
    </p:spTree>
    <p:extLst>
      <p:ext uri="{BB962C8B-B14F-4D97-AF65-F5344CB8AC3E}">
        <p14:creationId xmlns:p14="http://schemas.microsoft.com/office/powerpoint/2010/main" val="4078480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828800"/>
            <a:ext cx="8509184" cy="4495800"/>
          </a:xfrm>
        </p:spPr>
        <p:txBody>
          <a:bodyPr vert="horz" lIns="91440" tIns="45720" rIns="91440" bIns="45720" rtlCol="0">
            <a:normAutofit/>
          </a:bodyPr>
          <a:lstStyle/>
          <a:p>
            <a:pPr marL="457200" indent="-457200">
              <a:lnSpc>
                <a:spcPct val="90000"/>
              </a:lnSpc>
            </a:pPr>
            <a:r>
              <a:rPr lang="en-US" dirty="0"/>
              <a:t>A Qualifying Child must meet five specific tests:</a:t>
            </a:r>
          </a:p>
          <a:p>
            <a:pPr marL="914400" lvl="1" indent="-457200">
              <a:lnSpc>
                <a:spcPct val="90000"/>
              </a:lnSpc>
            </a:pPr>
            <a:r>
              <a:rPr lang="en-US" dirty="0"/>
              <a:t>Relationship test</a:t>
            </a:r>
          </a:p>
          <a:p>
            <a:pPr marL="914400" lvl="1" indent="-457200">
              <a:lnSpc>
                <a:spcPct val="90000"/>
              </a:lnSpc>
            </a:pPr>
            <a:r>
              <a:rPr lang="en-US" dirty="0"/>
              <a:t>Age test</a:t>
            </a:r>
          </a:p>
          <a:p>
            <a:pPr marL="914400" lvl="1" indent="-457200">
              <a:lnSpc>
                <a:spcPct val="90000"/>
              </a:lnSpc>
            </a:pPr>
            <a:r>
              <a:rPr lang="en-US" dirty="0"/>
              <a:t>Residency test</a:t>
            </a:r>
          </a:p>
          <a:p>
            <a:pPr marL="914400" lvl="1" indent="-457200">
              <a:lnSpc>
                <a:spcPct val="90000"/>
              </a:lnSpc>
            </a:pPr>
            <a:r>
              <a:rPr lang="en-US" dirty="0"/>
              <a:t>Support test</a:t>
            </a:r>
          </a:p>
          <a:p>
            <a:pPr marL="914400" lvl="1" indent="-457200">
              <a:lnSpc>
                <a:spcPct val="90000"/>
              </a:lnSpc>
            </a:pPr>
            <a:r>
              <a:rPr lang="en-US" dirty="0"/>
              <a:t>Special test for qualifying child of more than one taxpayer</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1DC4A970-0756-4C4B-AAFD-992153B734D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ADE3E0E2-6E40-41EA-9C96-CD8F5F780590}"/>
              </a:ext>
            </a:extLst>
          </p:cNvPr>
          <p:cNvSpPr>
            <a:spLocks noGrp="1"/>
          </p:cNvSpPr>
          <p:nvPr>
            <p:ph type="title"/>
          </p:nvPr>
        </p:nvSpPr>
        <p:spPr>
          <a:xfrm>
            <a:off x="0" y="0"/>
            <a:ext cx="9144000" cy="1600200"/>
          </a:xfrm>
        </p:spPr>
        <p:txBody>
          <a:bodyPr>
            <a:noAutofit/>
          </a:bodyPr>
          <a:lstStyle/>
          <a:p>
            <a:r>
              <a:rPr lang="en-US" dirty="0"/>
              <a:t>Learning Objective #3:</a:t>
            </a:r>
            <a:br>
              <a:rPr lang="en-US" dirty="0"/>
            </a:br>
            <a:r>
              <a:rPr lang="en-US" dirty="0"/>
              <a:t>Determine Dependents</a:t>
            </a:r>
          </a:p>
        </p:txBody>
      </p:sp>
    </p:spTree>
    <p:extLst>
      <p:ext uri="{BB962C8B-B14F-4D97-AF65-F5344CB8AC3E}">
        <p14:creationId xmlns:p14="http://schemas.microsoft.com/office/powerpoint/2010/main" val="4061667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7848600" cy="2133600"/>
          </a:xfrm>
        </p:spPr>
        <p:txBody>
          <a:bodyPr>
            <a:noAutofit/>
          </a:bodyPr>
          <a:lstStyle/>
          <a:p>
            <a:r>
              <a:rPr lang="en-US" dirty="0"/>
              <a:t>Learning Objective #3: Determine Dependents</a:t>
            </a:r>
            <a:br>
              <a:rPr lang="en-US" dirty="0"/>
            </a:br>
            <a:r>
              <a:rPr lang="en-US" dirty="0"/>
              <a:t>Concept Check 2-3</a:t>
            </a:r>
          </a:p>
        </p:txBody>
      </p:sp>
      <p:sp>
        <p:nvSpPr>
          <p:cNvPr id="3" name="Content Placeholder 2"/>
          <p:cNvSpPr>
            <a:spLocks noGrp="1"/>
          </p:cNvSpPr>
          <p:nvPr>
            <p:ph idx="1"/>
          </p:nvPr>
        </p:nvSpPr>
        <p:spPr>
          <a:xfrm>
            <a:off x="381000" y="2362200"/>
            <a:ext cx="8382000" cy="3886200"/>
          </a:xfrm>
        </p:spPr>
        <p:txBody>
          <a:bodyPr>
            <a:normAutofit/>
          </a:bodyPr>
          <a:lstStyle/>
          <a:p>
            <a:pPr marL="457200" lvl="1" indent="-457200">
              <a:buFont typeface="+mj-lt"/>
              <a:buAutoNum type="arabicPeriod"/>
            </a:pPr>
            <a:r>
              <a:rPr lang="en-US" sz="2400" i="1" dirty="0"/>
              <a:t>What are the five specific tests you need to meet  to claim someone as a qualifying child?</a:t>
            </a:r>
          </a:p>
          <a:p>
            <a:pPr marL="0" lvl="1" indent="0">
              <a:buNone/>
            </a:pPr>
            <a:r>
              <a:rPr lang="en-US" sz="2400" b="1" i="1" dirty="0"/>
              <a:t>Relationship test</a:t>
            </a:r>
          </a:p>
          <a:p>
            <a:pPr marL="0" lvl="1" indent="0">
              <a:buNone/>
            </a:pPr>
            <a:r>
              <a:rPr lang="en-US" sz="2400" b="1" i="1" dirty="0"/>
              <a:t>Age test </a:t>
            </a:r>
          </a:p>
          <a:p>
            <a:pPr marL="0" lvl="1" indent="0">
              <a:buNone/>
            </a:pPr>
            <a:r>
              <a:rPr lang="en-US" sz="2400" b="1" i="1" dirty="0"/>
              <a:t>Residency test</a:t>
            </a:r>
          </a:p>
          <a:p>
            <a:pPr marL="0" lvl="1" indent="0">
              <a:buNone/>
            </a:pPr>
            <a:r>
              <a:rPr lang="en-US" sz="2400" b="1" i="1" dirty="0"/>
              <a:t>Support test </a:t>
            </a:r>
          </a:p>
          <a:p>
            <a:pPr marL="0" lvl="1" indent="0">
              <a:buNone/>
            </a:pPr>
            <a:r>
              <a:rPr lang="en-US" sz="2400" b="1" i="1" dirty="0"/>
              <a:t>Special test for qualifying child of more than one taxpayer</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954178E0-EC74-4895-8C5E-13D5834818A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54841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7848600" cy="2286000"/>
          </a:xfrm>
        </p:spPr>
        <p:txBody>
          <a:bodyPr>
            <a:noAutofit/>
          </a:bodyPr>
          <a:lstStyle/>
          <a:p>
            <a:r>
              <a:rPr lang="en-US" dirty="0"/>
              <a:t>Learning Objective #3: Determine Dependents</a:t>
            </a:r>
            <a:br>
              <a:rPr lang="en-US" dirty="0"/>
            </a:br>
            <a:r>
              <a:rPr lang="en-US" dirty="0"/>
              <a:t>Concept Check 2-3</a:t>
            </a:r>
          </a:p>
        </p:txBody>
      </p:sp>
      <p:sp>
        <p:nvSpPr>
          <p:cNvPr id="3" name="Content Placeholder 2"/>
          <p:cNvSpPr>
            <a:spLocks noGrp="1"/>
          </p:cNvSpPr>
          <p:nvPr>
            <p:ph idx="1"/>
          </p:nvPr>
        </p:nvSpPr>
        <p:spPr>
          <a:xfrm>
            <a:off x="381000" y="2514600"/>
            <a:ext cx="8382000" cy="3810000"/>
          </a:xfrm>
        </p:spPr>
        <p:txBody>
          <a:bodyPr>
            <a:normAutofit/>
          </a:bodyPr>
          <a:lstStyle/>
          <a:p>
            <a:pPr marL="457200" indent="-457200">
              <a:buFont typeface="+mj-lt"/>
              <a:buAutoNum type="arabicPeriod" startAt="2"/>
            </a:pPr>
            <a:r>
              <a:rPr lang="en-US" sz="2400" i="1" dirty="0"/>
              <a:t>To meet the age test, a child who is not disabled must be_________, or _________ if a full time student </a:t>
            </a:r>
          </a:p>
          <a:p>
            <a:pPr marL="0" indent="0">
              <a:buNone/>
            </a:pPr>
            <a:r>
              <a:rPr lang="en-US" sz="2400" b="1" i="1" dirty="0"/>
              <a:t>Under 19 years of age, or under 24 years of age and a full time student.</a:t>
            </a:r>
          </a:p>
          <a:p>
            <a:pPr marL="0" indent="0">
              <a:buNone/>
            </a:pPr>
            <a:r>
              <a:rPr lang="en-US" sz="2400" b="1" i="1" dirty="0"/>
              <a:t>Also, for years after 2008, the child must be younger than the person claiming the dependency.</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CCB7AFB4-5898-4C1D-B5B7-28AA02A0B8A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88337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295400"/>
          </a:xfrm>
        </p:spPr>
        <p:txBody>
          <a:bodyPr>
            <a:noAutofit/>
          </a:bodyPr>
          <a:lstStyle/>
          <a:p>
            <a:r>
              <a:rPr lang="en-US" dirty="0"/>
              <a:t>Learning Objective #3:</a:t>
            </a:r>
            <a:br>
              <a:rPr lang="en-US" dirty="0"/>
            </a:br>
            <a:r>
              <a:rPr lang="en-US" dirty="0"/>
              <a:t>Determine Dependents</a:t>
            </a:r>
          </a:p>
        </p:txBody>
      </p:sp>
      <p:sp>
        <p:nvSpPr>
          <p:cNvPr id="3" name="Content Placeholder 2"/>
          <p:cNvSpPr>
            <a:spLocks noGrp="1"/>
          </p:cNvSpPr>
          <p:nvPr>
            <p:ph idx="1"/>
          </p:nvPr>
        </p:nvSpPr>
        <p:spPr>
          <a:xfrm>
            <a:off x="330016" y="1981200"/>
            <a:ext cx="8509184" cy="4343400"/>
          </a:xfrm>
        </p:spPr>
        <p:txBody>
          <a:bodyPr vert="horz" lIns="91440" tIns="45720" rIns="91440" bIns="45720" rtlCol="0">
            <a:normAutofit/>
          </a:bodyPr>
          <a:lstStyle/>
          <a:p>
            <a:pPr marL="457200" indent="-457200">
              <a:lnSpc>
                <a:spcPct val="90000"/>
              </a:lnSpc>
            </a:pPr>
            <a:r>
              <a:rPr lang="en-US" dirty="0"/>
              <a:t>A Qualifying Relative must meet four specific tests:</a:t>
            </a:r>
          </a:p>
          <a:p>
            <a:pPr marL="914400" lvl="1" indent="-457200">
              <a:lnSpc>
                <a:spcPct val="90000"/>
              </a:lnSpc>
            </a:pPr>
            <a:r>
              <a:rPr lang="en-US" dirty="0"/>
              <a:t>Not a qualifying child test</a:t>
            </a:r>
          </a:p>
          <a:p>
            <a:pPr marL="914400" lvl="1" indent="-457200">
              <a:lnSpc>
                <a:spcPct val="90000"/>
              </a:lnSpc>
            </a:pPr>
            <a:r>
              <a:rPr lang="en-US" dirty="0"/>
              <a:t>Relationship or member of household test</a:t>
            </a:r>
          </a:p>
          <a:p>
            <a:pPr marL="914400" lvl="1" indent="-457200">
              <a:lnSpc>
                <a:spcPct val="90000"/>
              </a:lnSpc>
            </a:pPr>
            <a:r>
              <a:rPr lang="en-US" dirty="0"/>
              <a:t>Gross income test</a:t>
            </a:r>
          </a:p>
          <a:p>
            <a:pPr marL="1314450" lvl="2" indent="-457200">
              <a:lnSpc>
                <a:spcPct val="90000"/>
              </a:lnSpc>
            </a:pPr>
            <a:r>
              <a:rPr lang="en-US" dirty="0"/>
              <a:t>Cannot have gross income equal or greater than $4,050</a:t>
            </a:r>
          </a:p>
          <a:p>
            <a:pPr marL="914400" lvl="1" indent="-457200">
              <a:lnSpc>
                <a:spcPct val="90000"/>
              </a:lnSpc>
            </a:pPr>
            <a:r>
              <a:rPr lang="en-US" dirty="0"/>
              <a:t>Support test</a:t>
            </a:r>
          </a:p>
          <a:p>
            <a:pPr marL="914400" lvl="1" indent="-457200">
              <a:lnSpc>
                <a:spcPct val="90000"/>
              </a:lnSpc>
            </a:pPr>
            <a:endParaRPr lang="en-US" dirty="0"/>
          </a:p>
          <a:p>
            <a:pPr marL="457200" lvl="1" indent="0">
              <a:lnSpc>
                <a:spcPct val="90000"/>
              </a:lnSpc>
              <a:buNone/>
            </a:pPr>
            <a:endParaRPr lang="en-US" dirty="0"/>
          </a:p>
          <a:p>
            <a:pPr marL="3600450" lvl="8" indent="0">
              <a:lnSpc>
                <a:spcPct val="90000"/>
              </a:lnSpc>
              <a:buNone/>
            </a:pPr>
            <a:endParaRPr lang="en-US" dirty="0"/>
          </a:p>
          <a:p>
            <a:pPr marL="3600450" lvl="8" indent="0">
              <a:lnSpc>
                <a:spcPct val="90000"/>
              </a:lnSpc>
              <a:buNone/>
            </a:pPr>
            <a:endParaRPr lang="en-US" dirty="0"/>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5604816F-D09B-44A9-B703-C98EA1922B4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239783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#3:</a:t>
            </a:r>
            <a:br>
              <a:rPr lang="en-US" dirty="0"/>
            </a:br>
            <a:r>
              <a:rPr lang="en-US" dirty="0"/>
              <a:t>Determine Dependents</a:t>
            </a:r>
            <a:br>
              <a:rPr lang="en-US" dirty="0"/>
            </a:br>
            <a:r>
              <a:rPr lang="en-US" dirty="0"/>
              <a:t>Concept Check 2-4</a:t>
            </a:r>
          </a:p>
        </p:txBody>
      </p:sp>
      <p:sp>
        <p:nvSpPr>
          <p:cNvPr id="3" name="Content Placeholder 2"/>
          <p:cNvSpPr>
            <a:spLocks noGrp="1"/>
          </p:cNvSpPr>
          <p:nvPr>
            <p:ph idx="1"/>
          </p:nvPr>
        </p:nvSpPr>
        <p:spPr>
          <a:xfrm>
            <a:off x="381000" y="1828800"/>
            <a:ext cx="8305800" cy="4495800"/>
          </a:xfrm>
        </p:spPr>
        <p:txBody>
          <a:bodyPr/>
          <a:lstStyle/>
          <a:p>
            <a:pPr marL="457200" lvl="1" indent="-457200">
              <a:lnSpc>
                <a:spcPct val="90000"/>
              </a:lnSpc>
              <a:buFont typeface="+mj-lt"/>
              <a:buAutoNum type="arabicPeriod"/>
            </a:pPr>
            <a:r>
              <a:rPr lang="en-US" sz="2400" i="1" dirty="0"/>
              <a:t>You must meet one of these four tests to be a qualifying relative:  Not a qualifying child test, relationship or member of household test, gross income test and support test.  True or False?</a:t>
            </a:r>
          </a:p>
          <a:p>
            <a:pPr marL="0" lvl="1" indent="0">
              <a:lnSpc>
                <a:spcPct val="90000"/>
              </a:lnSpc>
              <a:buNone/>
            </a:pPr>
            <a:r>
              <a:rPr lang="en-US" sz="2400" b="1" i="1" dirty="0"/>
              <a:t>False</a:t>
            </a:r>
          </a:p>
          <a:p>
            <a:pPr marL="0" lvl="1" indent="0">
              <a:lnSpc>
                <a:spcPct val="90000"/>
              </a:lnSpc>
              <a:buNone/>
            </a:pPr>
            <a:endParaRPr lang="en-US" sz="2400" b="1" i="1" dirty="0"/>
          </a:p>
          <a:p>
            <a:pPr marL="457200" lvl="1" indent="-457200">
              <a:lnSpc>
                <a:spcPct val="90000"/>
              </a:lnSpc>
              <a:buFont typeface="+mj-lt"/>
              <a:buAutoNum type="arabicPeriod" startAt="2"/>
            </a:pPr>
            <a:r>
              <a:rPr lang="en-US" sz="2400" i="1" dirty="0"/>
              <a:t>A qualifying relative can earn up to $12,000 for the year 2018.  True or False?</a:t>
            </a:r>
          </a:p>
          <a:p>
            <a:pPr marL="0" lvl="1" indent="0">
              <a:lnSpc>
                <a:spcPct val="90000"/>
              </a:lnSpc>
              <a:buNone/>
            </a:pPr>
            <a:r>
              <a:rPr lang="en-US" sz="2400" b="1" i="1" dirty="0"/>
              <a:t>False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4D66F8EF-A9D1-47CE-B13D-843DF041E16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53154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534400" cy="1600200"/>
          </a:xfrm>
        </p:spPr>
        <p:txBody>
          <a:bodyPr>
            <a:noAutofit/>
          </a:bodyPr>
          <a:lstStyle/>
          <a:p>
            <a:r>
              <a:rPr lang="en-US" dirty="0"/>
              <a:t>Learning Objective #4:</a:t>
            </a:r>
            <a:br>
              <a:rPr lang="en-US" dirty="0"/>
            </a:br>
            <a:r>
              <a:rPr lang="en-US" dirty="0"/>
              <a:t>Determine the Standard Deduction</a:t>
            </a:r>
          </a:p>
        </p:txBody>
      </p:sp>
      <p:sp>
        <p:nvSpPr>
          <p:cNvPr id="3" name="Content Placeholder 2"/>
          <p:cNvSpPr>
            <a:spLocks noGrp="1"/>
          </p:cNvSpPr>
          <p:nvPr>
            <p:ph type="body" sz="half" idx="2"/>
          </p:nvPr>
        </p:nvSpPr>
        <p:spPr>
          <a:xfrm>
            <a:off x="381000" y="1849425"/>
            <a:ext cx="8382000" cy="512775"/>
          </a:xfrm>
        </p:spPr>
        <p:txBody>
          <a:bodyPr vert="horz" lIns="91440" tIns="45720" rIns="91440" bIns="45720" rtlCol="0">
            <a:noAutofit/>
          </a:bodyPr>
          <a:lstStyle/>
          <a:p>
            <a:pPr marL="457200" indent="-457200">
              <a:lnSpc>
                <a:spcPct val="90000"/>
              </a:lnSpc>
              <a:buFont typeface="Arial" panose="020B0604020202020204" pitchFamily="34" charset="0"/>
              <a:buChar char="•"/>
            </a:pPr>
            <a:r>
              <a:rPr lang="en-US" sz="2400" dirty="0"/>
              <a:t>The Standard Deduction for 2018 is:							</a:t>
            </a:r>
          </a:p>
        </p:txBody>
      </p:sp>
      <p:graphicFrame>
        <p:nvGraphicFramePr>
          <p:cNvPr id="5" name="Table 4" descr="Table.&#10;The standard deduction for 2016 is:&#10;Single - $6,300&#10;Married filing jointly - $12,600&#10;Married filing separately - $6,300&#10;Head of Household - $9,300&#10;Qualifying Widow(er) - $12,600" title="Learning Objective #5"/>
          <p:cNvGraphicFramePr>
            <a:graphicFrameLocks noGrp="1"/>
          </p:cNvGraphicFramePr>
          <p:nvPr>
            <p:extLst>
              <p:ext uri="{D42A27DB-BD31-4B8C-83A1-F6EECF244321}">
                <p14:modId xmlns:p14="http://schemas.microsoft.com/office/powerpoint/2010/main" val="2457950460"/>
              </p:ext>
            </p:extLst>
          </p:nvPr>
        </p:nvGraphicFramePr>
        <p:xfrm>
          <a:off x="1905000" y="2590800"/>
          <a:ext cx="5257800" cy="2667001"/>
        </p:xfrm>
        <a:graphic>
          <a:graphicData uri="http://schemas.openxmlformats.org/drawingml/2006/table">
            <a:tbl>
              <a:tblPr firstRow="1" bandRow="1">
                <a:tableStyleId>{5940675A-B579-460E-94D1-54222C63F5DA}</a:tableStyleId>
              </a:tblPr>
              <a:tblGrid>
                <a:gridCol w="3766049">
                  <a:extLst>
                    <a:ext uri="{9D8B030D-6E8A-4147-A177-3AD203B41FA5}">
                      <a16:colId xmlns:a16="http://schemas.microsoft.com/office/drawing/2014/main" val="20000"/>
                    </a:ext>
                  </a:extLst>
                </a:gridCol>
                <a:gridCol w="1491751">
                  <a:extLst>
                    <a:ext uri="{9D8B030D-6E8A-4147-A177-3AD203B41FA5}">
                      <a16:colId xmlns:a16="http://schemas.microsoft.com/office/drawing/2014/main" val="20001"/>
                    </a:ext>
                  </a:extLst>
                </a:gridCol>
              </a:tblGrid>
              <a:tr h="536339">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Single</a:t>
                      </a: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$12,000</a:t>
                      </a:r>
                    </a:p>
                  </a:txBody>
                  <a:tcPr anchor="ctr"/>
                </a:tc>
                <a:extLst>
                  <a:ext uri="{0D108BD9-81ED-4DB2-BD59-A6C34878D82A}">
                    <a16:rowId xmlns:a16="http://schemas.microsoft.com/office/drawing/2014/main" val="10000"/>
                  </a:ext>
                </a:extLst>
              </a:tr>
              <a:tr h="528992">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Married Filing Jointly</a:t>
                      </a: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$24,000</a:t>
                      </a:r>
                    </a:p>
                  </a:txBody>
                  <a:tcPr anchor="ctr"/>
                </a:tc>
                <a:extLst>
                  <a:ext uri="{0D108BD9-81ED-4DB2-BD59-A6C34878D82A}">
                    <a16:rowId xmlns:a16="http://schemas.microsoft.com/office/drawing/2014/main" val="10001"/>
                  </a:ext>
                </a:extLst>
              </a:tr>
              <a:tr h="528992">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Married Filing Separately</a:t>
                      </a:r>
                    </a:p>
                  </a:txBody>
                  <a:tcPr anchor="ctr"/>
                </a:tc>
                <a:tc>
                  <a:txBody>
                    <a:bodyPr/>
                    <a:lstStyle/>
                    <a:p>
                      <a:pPr marL="0" marR="0" lvl="1"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$12,000</a:t>
                      </a:r>
                    </a:p>
                  </a:txBody>
                  <a:tcPr anchor="ctr"/>
                </a:tc>
                <a:extLst>
                  <a:ext uri="{0D108BD9-81ED-4DB2-BD59-A6C34878D82A}">
                    <a16:rowId xmlns:a16="http://schemas.microsoft.com/office/drawing/2014/main" val="10002"/>
                  </a:ext>
                </a:extLst>
              </a:tr>
              <a:tr h="536339">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Head of Household</a:t>
                      </a:r>
                    </a:p>
                  </a:txBody>
                  <a:tcPr anchor="ctr"/>
                </a:tc>
                <a:tc>
                  <a:txBody>
                    <a:bodyPr/>
                    <a:lstStyle/>
                    <a:p>
                      <a:pPr marL="0" marR="0" lvl="1"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$18,000</a:t>
                      </a:r>
                    </a:p>
                  </a:txBody>
                  <a:tcPr anchor="ctr"/>
                </a:tc>
                <a:extLst>
                  <a:ext uri="{0D108BD9-81ED-4DB2-BD59-A6C34878D82A}">
                    <a16:rowId xmlns:a16="http://schemas.microsoft.com/office/drawing/2014/main" val="10003"/>
                  </a:ext>
                </a:extLst>
              </a:tr>
              <a:tr h="536339">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Qualifying Widow(</a:t>
                      </a:r>
                      <a:r>
                        <a:rPr lang="en-US" sz="1800" dirty="0" err="1">
                          <a:latin typeface="Verdana" panose="020B0604030504040204" pitchFamily="34" charset="0"/>
                          <a:ea typeface="Verdana" panose="020B0604030504040204" pitchFamily="34" charset="0"/>
                          <a:cs typeface="Verdana" panose="020B0604030504040204" pitchFamily="34" charset="0"/>
                        </a:rPr>
                        <a:t>er</a:t>
                      </a:r>
                      <a:r>
                        <a:rPr lang="en-US" sz="18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$24,000</a:t>
                      </a:r>
                    </a:p>
                  </a:txBody>
                  <a:tcPr anchor="ctr"/>
                </a:tc>
                <a:extLst>
                  <a:ext uri="{0D108BD9-81ED-4DB2-BD59-A6C34878D82A}">
                    <a16:rowId xmlns:a16="http://schemas.microsoft.com/office/drawing/2014/main" val="10004"/>
                  </a:ext>
                </a:extLst>
              </a:tr>
            </a:tbl>
          </a:graphicData>
        </a:graphic>
      </p:graphicFrame>
      <p:sp>
        <p:nvSpPr>
          <p:cNvPr id="6"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428E17CD-3641-4E76-B4AF-6761A861CA5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7114970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p:spPr>
        <p:txBody>
          <a:bodyPr>
            <a:noAutofit/>
          </a:bodyPr>
          <a:lstStyle/>
          <a:p>
            <a:r>
              <a:rPr lang="en-US" dirty="0"/>
              <a:t>Learning Objective #1: The Expanded Tax </a:t>
            </a:r>
            <a:r>
              <a:rPr lang="en-US" dirty="0">
                <a:latin typeface="+mn-lt"/>
              </a:rPr>
              <a:t>Formula</a:t>
            </a:r>
            <a:r>
              <a:rPr lang="en-US" dirty="0"/>
              <a:t> and the Major Sections of Form 1040</a:t>
            </a:r>
          </a:p>
        </p:txBody>
      </p:sp>
      <p:sp>
        <p:nvSpPr>
          <p:cNvPr id="3" name="Content Placeholder 2"/>
          <p:cNvSpPr>
            <a:spLocks noGrp="1"/>
          </p:cNvSpPr>
          <p:nvPr>
            <p:ph idx="1"/>
          </p:nvPr>
        </p:nvSpPr>
        <p:spPr>
          <a:xfrm>
            <a:off x="381000" y="1981200"/>
            <a:ext cx="8382000" cy="4391891"/>
          </a:xfrm>
        </p:spPr>
        <p:txBody>
          <a:bodyPr vert="horz" lIns="91440" tIns="45720" rIns="91440" bIns="45720" rtlCol="0">
            <a:normAutofit/>
          </a:bodyPr>
          <a:lstStyle/>
          <a:p>
            <a:pPr marL="457200" indent="-457200">
              <a:lnSpc>
                <a:spcPct val="90000"/>
              </a:lnSpc>
            </a:pPr>
            <a:r>
              <a:rPr lang="en-US" sz="2600" dirty="0"/>
              <a:t>The Tax Return</a:t>
            </a:r>
          </a:p>
          <a:p>
            <a:pPr marL="914400" lvl="1" indent="-457200">
              <a:lnSpc>
                <a:spcPct val="90000"/>
              </a:lnSpc>
            </a:pPr>
            <a:r>
              <a:rPr lang="en-US" sz="2400" dirty="0"/>
              <a:t>Basic Form 1040</a:t>
            </a:r>
          </a:p>
          <a:p>
            <a:pPr marL="914400" lvl="1" indent="-457200">
              <a:lnSpc>
                <a:spcPct val="90000"/>
              </a:lnSpc>
            </a:pPr>
            <a:r>
              <a:rPr lang="en-US" sz="2400" dirty="0"/>
              <a:t>Schedules for Form 1040</a:t>
            </a:r>
          </a:p>
          <a:p>
            <a:pPr marL="514350" indent="-457200">
              <a:lnSpc>
                <a:spcPct val="90000"/>
              </a:lnSpc>
            </a:pPr>
            <a:r>
              <a:rPr lang="en-US" sz="2600" dirty="0"/>
              <a:t>Adjusted Gross Income (AGI)</a:t>
            </a:r>
          </a:p>
          <a:p>
            <a:pPr marL="914400" lvl="1" indent="-457200">
              <a:lnSpc>
                <a:spcPct val="90000"/>
              </a:lnSpc>
            </a:pPr>
            <a:r>
              <a:rPr lang="en-US" sz="2400" dirty="0"/>
              <a:t>Gross income minus a list of permitted deductions</a:t>
            </a:r>
          </a:p>
          <a:p>
            <a:pPr marL="914400" lvl="1" indent="-457200">
              <a:lnSpc>
                <a:spcPct val="90000"/>
              </a:lnSpc>
            </a:pPr>
            <a:r>
              <a:rPr lang="en-US" sz="2400" dirty="0"/>
              <a:t>Many deductions and credits are based on AGI</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ED474571-50A4-4EAB-BB89-70A42758EF3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9747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82000" cy="1600200"/>
          </a:xfrm>
        </p:spPr>
        <p:txBody>
          <a:bodyPr>
            <a:noAutofit/>
          </a:bodyPr>
          <a:lstStyle/>
          <a:p>
            <a:r>
              <a:rPr lang="en-US" dirty="0"/>
              <a:t>Learning Objective #4:</a:t>
            </a:r>
            <a:br>
              <a:rPr lang="en-US" dirty="0"/>
            </a:br>
            <a:r>
              <a:rPr lang="en-US" dirty="0"/>
              <a:t>Determine the Standard Deduction</a:t>
            </a:r>
          </a:p>
        </p:txBody>
      </p:sp>
      <p:sp>
        <p:nvSpPr>
          <p:cNvPr id="3" name="Content Placeholder 2"/>
          <p:cNvSpPr>
            <a:spLocks noGrp="1"/>
          </p:cNvSpPr>
          <p:nvPr>
            <p:ph idx="1"/>
          </p:nvPr>
        </p:nvSpPr>
        <p:spPr>
          <a:xfrm>
            <a:off x="330016" y="1905000"/>
            <a:ext cx="8509184" cy="4419600"/>
          </a:xfrm>
        </p:spPr>
        <p:txBody>
          <a:bodyPr vert="horz" lIns="91440" tIns="45720" rIns="91440" bIns="45720" rtlCol="0">
            <a:normAutofit/>
          </a:bodyPr>
          <a:lstStyle/>
          <a:p>
            <a:pPr marL="457200" indent="-457200">
              <a:lnSpc>
                <a:spcPct val="90000"/>
              </a:lnSpc>
            </a:pPr>
            <a:r>
              <a:rPr lang="en-US" dirty="0"/>
              <a:t>The Standard Deduction:</a:t>
            </a:r>
          </a:p>
          <a:p>
            <a:pPr marL="914400" lvl="1" indent="-457200">
              <a:lnSpc>
                <a:spcPct val="90000"/>
              </a:lnSpc>
            </a:pPr>
            <a:r>
              <a:rPr lang="en-US" dirty="0"/>
              <a:t>Increases for people who are age 65 or older or blind</a:t>
            </a:r>
          </a:p>
          <a:p>
            <a:pPr marL="914400" lvl="1" indent="-457200">
              <a:lnSpc>
                <a:spcPct val="90000"/>
              </a:lnSpc>
            </a:pPr>
            <a:r>
              <a:rPr lang="en-US" dirty="0"/>
              <a:t>If a taxpayer can be claimed as a dependent by another taxpayer, the standard deduction is limited to the higher of $1,050, or the taxpayer’s earned income plus $350</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07CE521A-96B0-4F33-95F3-13BC7AFDDC7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36888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0047" y="0"/>
            <a:ext cx="8783905" cy="1600200"/>
          </a:xfrm>
        </p:spPr>
        <p:txBody>
          <a:bodyPr>
            <a:noAutofit/>
          </a:bodyPr>
          <a:lstStyle/>
          <a:p>
            <a:r>
              <a:rPr lang="en-US" dirty="0"/>
              <a:t>Learning Objective #4:</a:t>
            </a:r>
            <a:br>
              <a:rPr lang="en-US" dirty="0"/>
            </a:br>
            <a:r>
              <a:rPr lang="en-US" dirty="0"/>
              <a:t>Determine the Standard Deduction</a:t>
            </a:r>
          </a:p>
        </p:txBody>
      </p:sp>
      <p:sp>
        <p:nvSpPr>
          <p:cNvPr id="3" name="Content Placeholder 2"/>
          <p:cNvSpPr>
            <a:spLocks noGrp="1"/>
          </p:cNvSpPr>
          <p:nvPr>
            <p:ph type="body" sz="half" idx="2"/>
          </p:nvPr>
        </p:nvSpPr>
        <p:spPr>
          <a:xfrm>
            <a:off x="381000" y="1849425"/>
            <a:ext cx="8382000" cy="741375"/>
          </a:xfrm>
        </p:spPr>
        <p:txBody>
          <a:bodyPr vert="horz" lIns="91440" tIns="45720" rIns="91440" bIns="45720" rtlCol="0">
            <a:noAutofit/>
          </a:bodyPr>
          <a:lstStyle/>
          <a:p>
            <a:pPr marL="457200" indent="-457200">
              <a:lnSpc>
                <a:spcPct val="90000"/>
              </a:lnSpc>
              <a:buChar char="•"/>
            </a:pPr>
            <a:r>
              <a:rPr lang="en-US" sz="2400" dirty="0"/>
              <a:t>Additional Standard Deductions for Taxpayers who are 65 or older or blind</a:t>
            </a:r>
          </a:p>
        </p:txBody>
      </p:sp>
      <p:graphicFrame>
        <p:nvGraphicFramePr>
          <p:cNvPr id="4" name="Table 3" descr="Table.&#10;Additional standard deductions for taxpayers who are 65 or older or blind are:&#10;Single - $1550&#10;Married filing jointly - $1,250&#10;Married filing separately - $1,250&#10;Head of Household - $1,550&#10;Qualifying Widow(er) - $1,250" title="Learning Objective #5"/>
          <p:cNvGraphicFramePr>
            <a:graphicFrameLocks noGrp="1"/>
          </p:cNvGraphicFramePr>
          <p:nvPr>
            <p:extLst>
              <p:ext uri="{D42A27DB-BD31-4B8C-83A1-F6EECF244321}">
                <p14:modId xmlns:p14="http://schemas.microsoft.com/office/powerpoint/2010/main" val="3235349309"/>
              </p:ext>
            </p:extLst>
          </p:nvPr>
        </p:nvGraphicFramePr>
        <p:xfrm>
          <a:off x="1905000" y="2895599"/>
          <a:ext cx="5257800" cy="2667001"/>
        </p:xfrm>
        <a:graphic>
          <a:graphicData uri="http://schemas.openxmlformats.org/drawingml/2006/table">
            <a:tbl>
              <a:tblPr firstRow="1" bandRow="1">
                <a:tableStyleId>{5940675A-B579-460E-94D1-54222C63F5DA}</a:tableStyleId>
              </a:tblPr>
              <a:tblGrid>
                <a:gridCol w="3766049">
                  <a:extLst>
                    <a:ext uri="{9D8B030D-6E8A-4147-A177-3AD203B41FA5}">
                      <a16:colId xmlns:a16="http://schemas.microsoft.com/office/drawing/2014/main" val="20000"/>
                    </a:ext>
                  </a:extLst>
                </a:gridCol>
                <a:gridCol w="1491751">
                  <a:extLst>
                    <a:ext uri="{9D8B030D-6E8A-4147-A177-3AD203B41FA5}">
                      <a16:colId xmlns:a16="http://schemas.microsoft.com/office/drawing/2014/main" val="20001"/>
                    </a:ext>
                  </a:extLst>
                </a:gridCol>
              </a:tblGrid>
              <a:tr h="536339">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Single</a:t>
                      </a: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  1,600</a:t>
                      </a:r>
                    </a:p>
                  </a:txBody>
                  <a:tcPr anchor="ctr"/>
                </a:tc>
                <a:extLst>
                  <a:ext uri="{0D108BD9-81ED-4DB2-BD59-A6C34878D82A}">
                    <a16:rowId xmlns:a16="http://schemas.microsoft.com/office/drawing/2014/main" val="10000"/>
                  </a:ext>
                </a:extLst>
              </a:tr>
              <a:tr h="528992">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Married Filing Jointly</a:t>
                      </a: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  1,300</a:t>
                      </a:r>
                    </a:p>
                  </a:txBody>
                  <a:tcPr anchor="ctr"/>
                </a:tc>
                <a:extLst>
                  <a:ext uri="{0D108BD9-81ED-4DB2-BD59-A6C34878D82A}">
                    <a16:rowId xmlns:a16="http://schemas.microsoft.com/office/drawing/2014/main" val="10001"/>
                  </a:ext>
                </a:extLst>
              </a:tr>
              <a:tr h="528992">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Married Filing Separately</a:t>
                      </a:r>
                    </a:p>
                  </a:txBody>
                  <a:tcPr anchor="ctr"/>
                </a:tc>
                <a:tc>
                  <a:txBody>
                    <a:bodyPr/>
                    <a:lstStyle/>
                    <a:p>
                      <a:pPr marL="0" marR="0" lvl="1"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  1,300</a:t>
                      </a:r>
                    </a:p>
                  </a:txBody>
                  <a:tcPr anchor="ctr"/>
                </a:tc>
                <a:extLst>
                  <a:ext uri="{0D108BD9-81ED-4DB2-BD59-A6C34878D82A}">
                    <a16:rowId xmlns:a16="http://schemas.microsoft.com/office/drawing/2014/main" val="10002"/>
                  </a:ext>
                </a:extLst>
              </a:tr>
              <a:tr h="536339">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Head of Household</a:t>
                      </a:r>
                    </a:p>
                  </a:txBody>
                  <a:tcPr anchor="ctr"/>
                </a:tc>
                <a:tc>
                  <a:txBody>
                    <a:bodyPr/>
                    <a:lstStyle/>
                    <a:p>
                      <a:pPr marL="0" marR="0" lvl="1"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  1,600</a:t>
                      </a:r>
                    </a:p>
                  </a:txBody>
                  <a:tcPr anchor="ctr"/>
                </a:tc>
                <a:extLst>
                  <a:ext uri="{0D108BD9-81ED-4DB2-BD59-A6C34878D82A}">
                    <a16:rowId xmlns:a16="http://schemas.microsoft.com/office/drawing/2014/main" val="10003"/>
                  </a:ext>
                </a:extLst>
              </a:tr>
              <a:tr h="536339">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Qualifying Widow(</a:t>
                      </a:r>
                      <a:r>
                        <a:rPr lang="en-US" sz="1800" dirty="0" err="1">
                          <a:latin typeface="Verdana" panose="020B0604030504040204" pitchFamily="34" charset="0"/>
                          <a:ea typeface="Verdana" panose="020B0604030504040204" pitchFamily="34" charset="0"/>
                          <a:cs typeface="Verdana" panose="020B0604030504040204" pitchFamily="34" charset="0"/>
                        </a:rPr>
                        <a:t>er</a:t>
                      </a:r>
                      <a:r>
                        <a:rPr lang="en-US" sz="18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  1,300</a:t>
                      </a:r>
                    </a:p>
                  </a:txBody>
                  <a:tcPr anchor="ctr"/>
                </a:tc>
                <a:extLst>
                  <a:ext uri="{0D108BD9-81ED-4DB2-BD59-A6C34878D82A}">
                    <a16:rowId xmlns:a16="http://schemas.microsoft.com/office/drawing/2014/main" val="10004"/>
                  </a:ext>
                </a:extLst>
              </a:tr>
            </a:tbl>
          </a:graphicData>
        </a:graphic>
      </p:graphicFrame>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FE341BB-9766-4D3C-B7A1-07B6416148C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3364529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#4:</a:t>
            </a:r>
            <a:br>
              <a:rPr lang="en-US" dirty="0"/>
            </a:br>
            <a:r>
              <a:rPr lang="en-US" dirty="0"/>
              <a:t>Determine the Standard Deduction</a:t>
            </a:r>
            <a:br>
              <a:rPr lang="en-US" dirty="0"/>
            </a:br>
            <a:r>
              <a:rPr lang="en-US" dirty="0"/>
              <a:t>Concept Check 2-5</a:t>
            </a:r>
          </a:p>
        </p:txBody>
      </p:sp>
      <p:sp>
        <p:nvSpPr>
          <p:cNvPr id="3" name="Content Placeholder 2"/>
          <p:cNvSpPr>
            <a:spLocks noGrp="1"/>
          </p:cNvSpPr>
          <p:nvPr>
            <p:ph idx="1"/>
          </p:nvPr>
        </p:nvSpPr>
        <p:spPr>
          <a:xfrm>
            <a:off x="304800" y="1676400"/>
            <a:ext cx="8534400" cy="4572000"/>
          </a:xfrm>
        </p:spPr>
        <p:txBody>
          <a:bodyPr>
            <a:normAutofit lnSpcReduction="10000"/>
          </a:bodyPr>
          <a:lstStyle/>
          <a:p>
            <a:pPr marL="457200" lvl="1" indent="-457200">
              <a:buFont typeface="+mj-lt"/>
              <a:buAutoNum type="arabicPeriod"/>
            </a:pPr>
            <a:r>
              <a:rPr lang="en-US" sz="2400" i="1" dirty="0"/>
              <a:t>What is the amount of the standard deduction in each of the following cases:</a:t>
            </a:r>
          </a:p>
          <a:p>
            <a:pPr marL="914400" lvl="2" indent="-457200">
              <a:buFont typeface="Verdana" pitchFamily="34" charset="0"/>
              <a:buChar char="–"/>
              <a:tabLst>
                <a:tab pos="288925" algn="l"/>
              </a:tabLst>
            </a:pPr>
            <a:r>
              <a:rPr lang="en-US" i="1" dirty="0"/>
              <a:t>Taxpayer is single, 42 years of age, and blind ____</a:t>
            </a:r>
          </a:p>
          <a:p>
            <a:pPr marL="0" indent="0">
              <a:buNone/>
            </a:pPr>
            <a:r>
              <a:rPr lang="en-US" sz="2400" b="1" i="1" dirty="0"/>
              <a:t>$13,600 ($12,000 + $1,600)</a:t>
            </a:r>
          </a:p>
          <a:p>
            <a:pPr marL="914400" lvl="3" indent="-457200">
              <a:buFont typeface="Verdana" pitchFamily="34" charset="0"/>
              <a:buChar char="–"/>
            </a:pPr>
            <a:r>
              <a:rPr lang="en-US" sz="2400" i="1" dirty="0"/>
              <a:t>Taxpayer is head of household, 37 years of age, and not blind ____</a:t>
            </a:r>
          </a:p>
          <a:p>
            <a:pPr>
              <a:buNone/>
            </a:pPr>
            <a:r>
              <a:rPr lang="en-US" sz="2400" b="1" i="1" dirty="0"/>
              <a:t>$18,000</a:t>
            </a:r>
          </a:p>
          <a:p>
            <a:pPr marL="914400" lvl="3" indent="-457200">
              <a:buFont typeface="Verdana" pitchFamily="34" charset="0"/>
              <a:buChar char="–"/>
            </a:pPr>
            <a:r>
              <a:rPr lang="en-US" sz="2400" i="1" dirty="0"/>
              <a:t>Taxpayers are married filing jointly, the husband is 67 and the wife is 61 years of age, and neither is blind____</a:t>
            </a:r>
          </a:p>
          <a:p>
            <a:pPr>
              <a:buNone/>
            </a:pPr>
            <a:r>
              <a:rPr lang="en-US" sz="2400" b="1" i="1" dirty="0"/>
              <a:t>$25,300 ($24,000 + $1,300)</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3DE4BBDF-A906-421D-995C-1771B09787D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94611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#5: The Amount of Tax Due to the Internal Revenue Service (IRS)</a:t>
            </a:r>
          </a:p>
        </p:txBody>
      </p:sp>
      <p:sp>
        <p:nvSpPr>
          <p:cNvPr id="3" name="Content Placeholder 2"/>
          <p:cNvSpPr>
            <a:spLocks noGrp="1"/>
          </p:cNvSpPr>
          <p:nvPr>
            <p:ph idx="1"/>
          </p:nvPr>
        </p:nvSpPr>
        <p:spPr>
          <a:xfrm>
            <a:off x="381000" y="1905000"/>
            <a:ext cx="8382000" cy="4495800"/>
          </a:xfrm>
        </p:spPr>
        <p:txBody>
          <a:bodyPr vert="horz" lIns="91440" tIns="45720" rIns="91440" bIns="45720" rtlCol="0">
            <a:normAutofit/>
          </a:bodyPr>
          <a:lstStyle/>
          <a:p>
            <a:pPr marL="457200" indent="-457200">
              <a:lnSpc>
                <a:spcPct val="90000"/>
              </a:lnSpc>
            </a:pPr>
            <a:r>
              <a:rPr lang="en-US" dirty="0"/>
              <a:t>Amount of Tax Liability</a:t>
            </a:r>
          </a:p>
          <a:p>
            <a:pPr marL="914400" lvl="1" indent="-457200">
              <a:lnSpc>
                <a:spcPct val="90000"/>
              </a:lnSpc>
            </a:pPr>
            <a:r>
              <a:rPr lang="en-US" dirty="0"/>
              <a:t>The tax liability is computed by using the tax tables or the tax rate schedules</a:t>
            </a:r>
          </a:p>
          <a:p>
            <a:pPr marL="457200" indent="-457200">
              <a:lnSpc>
                <a:spcPct val="90000"/>
              </a:lnSpc>
            </a:pPr>
            <a:r>
              <a:rPr lang="en-US" dirty="0"/>
              <a:t>Tax Payments and Credits Reduce the Tax Liability</a:t>
            </a:r>
          </a:p>
          <a:p>
            <a:pPr marL="914400" lvl="1" indent="-457200">
              <a:lnSpc>
                <a:spcPct val="90000"/>
              </a:lnSpc>
            </a:pPr>
            <a:r>
              <a:rPr lang="en-US" dirty="0"/>
              <a:t>Withholding by the employer and estimated payments sent to IRS</a:t>
            </a:r>
          </a:p>
          <a:p>
            <a:pPr marL="914400" lvl="1" indent="-457200">
              <a:lnSpc>
                <a:spcPct val="90000"/>
              </a:lnSpc>
            </a:pPr>
            <a:r>
              <a:rPr lang="en-US" dirty="0"/>
              <a:t>Tax credits</a:t>
            </a:r>
          </a:p>
          <a:p>
            <a:pPr marL="1371600" lvl="2" indent="-457200"/>
            <a:r>
              <a:rPr lang="en-US" dirty="0"/>
              <a:t>Nonrefundable</a:t>
            </a:r>
          </a:p>
          <a:p>
            <a:pPr marL="1371600" lvl="2" indent="-457200"/>
            <a:r>
              <a:rPr lang="en-US" dirty="0"/>
              <a:t>Refundable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55AEE968-261A-4AD5-A14C-B53ABA03461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971893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#5: The Amount of Tax Due to the Internal Revenue Service (IRS)</a:t>
            </a:r>
          </a:p>
        </p:txBody>
      </p:sp>
      <p:sp>
        <p:nvSpPr>
          <p:cNvPr id="3" name="Content Placeholder 2"/>
          <p:cNvSpPr>
            <a:spLocks noGrp="1"/>
          </p:cNvSpPr>
          <p:nvPr>
            <p:ph idx="1"/>
          </p:nvPr>
        </p:nvSpPr>
        <p:spPr>
          <a:xfrm>
            <a:off x="330016" y="1905000"/>
            <a:ext cx="8432984" cy="4419600"/>
          </a:xfrm>
        </p:spPr>
        <p:txBody>
          <a:bodyPr vert="horz" lIns="91440" tIns="45720" rIns="91440" bIns="45720" rtlCol="0">
            <a:normAutofit/>
          </a:bodyPr>
          <a:lstStyle/>
          <a:p>
            <a:pPr marL="457200" indent="-457200">
              <a:lnSpc>
                <a:spcPct val="90000"/>
              </a:lnSpc>
            </a:pPr>
            <a:r>
              <a:rPr lang="en-US" dirty="0"/>
              <a:t>Tax Refund or Amount Due with Return</a:t>
            </a:r>
          </a:p>
          <a:p>
            <a:pPr marL="914400" lvl="1" indent="-457200">
              <a:lnSpc>
                <a:spcPct val="90000"/>
              </a:lnSpc>
            </a:pPr>
            <a:r>
              <a:rPr lang="en-US" dirty="0"/>
              <a:t>Excess payment results in a refund</a:t>
            </a:r>
          </a:p>
          <a:p>
            <a:pPr marL="914400" lvl="1" indent="-457200">
              <a:lnSpc>
                <a:spcPct val="90000"/>
              </a:lnSpc>
            </a:pPr>
            <a:r>
              <a:rPr lang="en-US" dirty="0"/>
              <a:t>Remaining tax liability means an amount is owed to IRS</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733BDD66-650A-4EC4-9690-417E849ECEE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5554595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600200"/>
          </a:xfrm>
        </p:spPr>
        <p:txBody>
          <a:bodyPr>
            <a:noAutofit/>
          </a:bodyPr>
          <a:lstStyle/>
          <a:p>
            <a:r>
              <a:rPr lang="en-US" sz="3000" dirty="0"/>
              <a:t>Learning Objective #5:</a:t>
            </a:r>
            <a:br>
              <a:rPr lang="en-US" sz="3000" dirty="0"/>
            </a:br>
            <a:r>
              <a:rPr lang="en-US" sz="3000" dirty="0"/>
              <a:t>The Amount of Tax Due to the Internal Revenue Service (IRS)</a:t>
            </a:r>
            <a:br>
              <a:rPr lang="en-US" sz="3000" dirty="0"/>
            </a:br>
            <a:r>
              <a:rPr lang="en-US" sz="3000" dirty="0"/>
              <a:t>Concept Check 2-6</a:t>
            </a:r>
          </a:p>
        </p:txBody>
      </p:sp>
      <p:sp>
        <p:nvSpPr>
          <p:cNvPr id="3" name="Content Placeholder 2"/>
          <p:cNvSpPr>
            <a:spLocks noGrp="1"/>
          </p:cNvSpPr>
          <p:nvPr>
            <p:ph idx="1"/>
          </p:nvPr>
        </p:nvSpPr>
        <p:spPr>
          <a:xfrm>
            <a:off x="457200" y="1905000"/>
            <a:ext cx="8305800" cy="4495800"/>
          </a:xfrm>
        </p:spPr>
        <p:txBody>
          <a:bodyPr>
            <a:normAutofit fontScale="92500"/>
          </a:bodyPr>
          <a:lstStyle/>
          <a:p>
            <a:pPr marL="457200" indent="-457200">
              <a:buFont typeface="+mj-lt"/>
              <a:buAutoNum type="arabicPeriod"/>
            </a:pPr>
            <a:r>
              <a:rPr lang="en-US" sz="2200" i="1" dirty="0"/>
              <a:t>Use the tables in the back of the text to determine the tax amount for the following situations</a:t>
            </a:r>
          </a:p>
          <a:p>
            <a:pPr marL="914400" lvl="3" indent="-457200">
              <a:buFont typeface="Verdana" pitchFamily="34" charset="0"/>
              <a:buChar char="–"/>
            </a:pPr>
            <a:r>
              <a:rPr lang="en-US" i="1" dirty="0"/>
              <a:t>Single taxpayer with a taxable income of $34,640 ____</a:t>
            </a:r>
          </a:p>
          <a:p>
            <a:pPr marL="0" lvl="3" indent="0">
              <a:buNone/>
            </a:pPr>
            <a:r>
              <a:rPr lang="en-US" sz="2200" b="1" i="1" dirty="0"/>
              <a:t>$3,965</a:t>
            </a:r>
          </a:p>
          <a:p>
            <a:pPr marL="0" lvl="3" indent="0">
              <a:buNone/>
            </a:pPr>
            <a:endParaRPr lang="en-US" b="1" i="1" dirty="0"/>
          </a:p>
          <a:p>
            <a:pPr marL="457200" lvl="3" indent="-457200">
              <a:buFont typeface="+mj-lt"/>
              <a:buAutoNum type="arabicPeriod" startAt="2"/>
            </a:pPr>
            <a:r>
              <a:rPr lang="en-US" i="1" dirty="0"/>
              <a:t>Married taxpayers filing jointly with a taxable income of $67,706 ____</a:t>
            </a:r>
          </a:p>
          <a:p>
            <a:pPr marL="0" indent="0">
              <a:buNone/>
            </a:pPr>
            <a:r>
              <a:rPr lang="en-US" sz="2200" b="1" i="1" dirty="0"/>
              <a:t>$7,746</a:t>
            </a:r>
          </a:p>
          <a:p>
            <a:pPr marL="0" indent="0">
              <a:buNone/>
            </a:pPr>
            <a:endParaRPr lang="en-US" sz="2200" b="1" i="1" dirty="0"/>
          </a:p>
          <a:p>
            <a:pPr marL="457200" indent="-457200">
              <a:buFont typeface="+mj-lt"/>
              <a:buAutoNum type="arabicPeriod" startAt="3"/>
            </a:pPr>
            <a:r>
              <a:rPr lang="en-US" sz="2200" i="1" dirty="0"/>
              <a:t>What is the limit on the FICA (social security) amount for 2018? ____</a:t>
            </a:r>
          </a:p>
          <a:p>
            <a:pPr marL="0" indent="0">
              <a:buNone/>
            </a:pPr>
            <a:r>
              <a:rPr lang="en-US" sz="2200" b="1" i="1" dirty="0"/>
              <a:t>$128,400</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40EE6F01-1A81-4DB4-90FB-9FA6B795055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9721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fade">
                                      <p:cBhvr>
                                        <p:cTn id="1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#6: Interest and Penalties the IRS Can Assess</a:t>
            </a:r>
          </a:p>
        </p:txBody>
      </p:sp>
      <p:sp>
        <p:nvSpPr>
          <p:cNvPr id="3" name="Content Placeholder 2"/>
          <p:cNvSpPr>
            <a:spLocks noGrp="1"/>
          </p:cNvSpPr>
          <p:nvPr>
            <p:ph type="body" sz="half" idx="2"/>
          </p:nvPr>
        </p:nvSpPr>
        <p:spPr>
          <a:xfrm>
            <a:off x="349362" y="1447800"/>
            <a:ext cx="8413638" cy="1676400"/>
          </a:xfrm>
        </p:spPr>
        <p:txBody>
          <a:bodyPr vert="horz" lIns="91440" tIns="45720" rIns="91440" bIns="45720" rtlCol="0">
            <a:noAutofit/>
          </a:bodyPr>
          <a:lstStyle/>
          <a:p>
            <a:pPr marL="457200" indent="-457200">
              <a:lnSpc>
                <a:spcPct val="90000"/>
              </a:lnSpc>
              <a:buSzPct val="100000"/>
              <a:buChar char="•"/>
            </a:pPr>
            <a:r>
              <a:rPr lang="en-US" sz="2600" dirty="0"/>
              <a:t>Interest Charged on Assessments</a:t>
            </a:r>
          </a:p>
          <a:p>
            <a:pPr marL="914400" lvl="1" indent="-457200">
              <a:lnSpc>
                <a:spcPct val="90000"/>
              </a:lnSpc>
              <a:buChar char="–"/>
            </a:pPr>
            <a:r>
              <a:rPr lang="en-US" sz="2400" dirty="0"/>
              <a:t>The rate charged is the federal short-term rate plus 3 percentage points</a:t>
            </a:r>
          </a:p>
          <a:p>
            <a:pPr marL="914400" lvl="1" indent="-457200">
              <a:lnSpc>
                <a:spcPct val="90000"/>
              </a:lnSpc>
              <a:buChar char="–"/>
            </a:pPr>
            <a:r>
              <a:rPr lang="en-US" sz="2400" dirty="0"/>
              <a:t>Examples of some rates for different periods</a:t>
            </a:r>
          </a:p>
        </p:txBody>
      </p:sp>
      <p:graphicFrame>
        <p:nvGraphicFramePr>
          <p:cNvPr id="5" name="Table 4" descr="Table.&#10;April 1, 2016 to September 30, 2016 is 4%.&#10;July 1, 2015 to March 31, 2016 is 3%. &#10;October 1, 2011 to June 30, 2015 is 3%.&#10;April 1, 2011 to September 31, 2011 is 4%.&#10;January 1, 2011 to March 31, 2011 is 3%." title="Learning Objective #7"/>
          <p:cNvGraphicFramePr>
            <a:graphicFrameLocks noGrp="1"/>
          </p:cNvGraphicFramePr>
          <p:nvPr>
            <p:extLst>
              <p:ext uri="{D42A27DB-BD31-4B8C-83A1-F6EECF244321}">
                <p14:modId xmlns:p14="http://schemas.microsoft.com/office/powerpoint/2010/main" val="2379402319"/>
              </p:ext>
            </p:extLst>
          </p:nvPr>
        </p:nvGraphicFramePr>
        <p:xfrm>
          <a:off x="1905000" y="3200400"/>
          <a:ext cx="5410200" cy="2971800"/>
        </p:xfrm>
        <a:graphic>
          <a:graphicData uri="http://schemas.openxmlformats.org/drawingml/2006/table">
            <a:tbl>
              <a:tblPr firstRow="1" bandRow="1">
                <a:tableStyleId>{5940675A-B579-460E-94D1-54222C63F5DA}</a:tableStyleId>
              </a:tblPr>
              <a:tblGrid>
                <a:gridCol w="4610288">
                  <a:extLst>
                    <a:ext uri="{9D8B030D-6E8A-4147-A177-3AD203B41FA5}">
                      <a16:colId xmlns:a16="http://schemas.microsoft.com/office/drawing/2014/main" val="20000"/>
                    </a:ext>
                  </a:extLst>
                </a:gridCol>
                <a:gridCol w="799912">
                  <a:extLst>
                    <a:ext uri="{9D8B030D-6E8A-4147-A177-3AD203B41FA5}">
                      <a16:colId xmlns:a16="http://schemas.microsoft.com/office/drawing/2014/main" val="20001"/>
                    </a:ext>
                  </a:extLst>
                </a:gridCol>
              </a:tblGrid>
              <a:tr h="59436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Apr. 1, 2018 to June 30, 2018</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5%</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59436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Jan. 1, 2017 to Mar. 31, 2018</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4%</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59436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Apr. 1, 2016 to Dec. 31, 2016</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4%</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59436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Jul. 1, 2015 to Mar. 31, 2016</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3%</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59436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Oct. 1, 2011 to Jun. 30, 2015</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3%</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bl>
          </a:graphicData>
        </a:graphic>
      </p:graphicFrame>
      <p:sp>
        <p:nvSpPr>
          <p:cNvPr id="6"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237C6304-02B7-419A-B44E-05F0BE3C3B3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28731992"/>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a:noAutofit/>
          </a:bodyPr>
          <a:lstStyle/>
          <a:p>
            <a:r>
              <a:rPr lang="en-US" dirty="0"/>
              <a:t>Learning Objective #6: Interest and Penalties the IRS Can Assess</a:t>
            </a:r>
          </a:p>
        </p:txBody>
      </p:sp>
      <p:sp>
        <p:nvSpPr>
          <p:cNvPr id="3" name="Content Placeholder 2"/>
          <p:cNvSpPr>
            <a:spLocks noGrp="1"/>
          </p:cNvSpPr>
          <p:nvPr>
            <p:ph idx="1"/>
          </p:nvPr>
        </p:nvSpPr>
        <p:spPr>
          <a:xfrm>
            <a:off x="381000" y="1371600"/>
            <a:ext cx="8382000" cy="4953000"/>
          </a:xfrm>
        </p:spPr>
        <p:txBody>
          <a:bodyPr vert="horz" lIns="91440" tIns="45720" rIns="91440" bIns="45720" rtlCol="0">
            <a:noAutofit/>
          </a:bodyPr>
          <a:lstStyle/>
          <a:p>
            <a:pPr marL="457200" indent="-457200">
              <a:spcBef>
                <a:spcPts val="200"/>
              </a:spcBef>
            </a:pPr>
            <a:r>
              <a:rPr lang="en-US" sz="2600" dirty="0"/>
              <a:t>Penalties</a:t>
            </a:r>
          </a:p>
          <a:p>
            <a:pPr marL="914400" lvl="1" indent="-457200">
              <a:spcBef>
                <a:spcPts val="200"/>
              </a:spcBef>
            </a:pPr>
            <a:r>
              <a:rPr lang="en-US" sz="2400" dirty="0"/>
              <a:t>Failure to file a tax return</a:t>
            </a:r>
          </a:p>
          <a:p>
            <a:pPr marL="1371600" lvl="2" indent="-457200">
              <a:spcBef>
                <a:spcPts val="200"/>
              </a:spcBef>
            </a:pPr>
            <a:r>
              <a:rPr lang="en-US" sz="2200" dirty="0"/>
              <a:t>5 percent per month or fraction of a month, not to exceed 25 percent</a:t>
            </a:r>
          </a:p>
          <a:p>
            <a:pPr marL="1828800" lvl="3" indent="-457200">
              <a:spcBef>
                <a:spcPts val="200"/>
              </a:spcBef>
            </a:pPr>
            <a:r>
              <a:rPr lang="en-US" sz="2000" dirty="0"/>
              <a:t>Any income tax return not filed within 60 days of its due date is subject to a minimum  penalty of the lesser of $210 or the amount of tax required on the return</a:t>
            </a:r>
          </a:p>
          <a:p>
            <a:pPr marL="914400" lvl="1" indent="-457200">
              <a:spcBef>
                <a:spcPts val="200"/>
              </a:spcBef>
            </a:pPr>
            <a:r>
              <a:rPr lang="en-US" sz="2400" dirty="0"/>
              <a:t>Failure to pay tax penalty</a:t>
            </a:r>
          </a:p>
          <a:p>
            <a:pPr marL="1371600" lvl="2" indent="-457200">
              <a:spcBef>
                <a:spcPts val="200"/>
              </a:spcBef>
            </a:pPr>
            <a:r>
              <a:rPr lang="en-US" sz="2200" dirty="0"/>
              <a:t>.5 percent per month or fraction of a month, not to exceed 25 percent</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B42961FE-3E06-47A0-84E4-D221450E227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11112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#6: Interest and Penalties the IRS Can Assess</a:t>
            </a:r>
          </a:p>
        </p:txBody>
      </p:sp>
      <p:sp>
        <p:nvSpPr>
          <p:cNvPr id="3" name="Content Placeholder 2"/>
          <p:cNvSpPr>
            <a:spLocks noGrp="1"/>
          </p:cNvSpPr>
          <p:nvPr>
            <p:ph idx="1"/>
          </p:nvPr>
        </p:nvSpPr>
        <p:spPr>
          <a:xfrm>
            <a:off x="304800" y="1447800"/>
            <a:ext cx="8585384" cy="4953000"/>
          </a:xfrm>
        </p:spPr>
        <p:txBody>
          <a:bodyPr vert="horz" lIns="91440" tIns="45720" rIns="91440" bIns="45720" rtlCol="0">
            <a:noAutofit/>
          </a:bodyPr>
          <a:lstStyle/>
          <a:p>
            <a:pPr marL="914400" lvl="1" indent="-457200">
              <a:spcBef>
                <a:spcPts val="200"/>
              </a:spcBef>
            </a:pPr>
            <a:r>
              <a:rPr lang="en-US" sz="2400" dirty="0"/>
              <a:t>Maximum amount is 5 percent per month or fraction of a month, not to exceed 25 percent when both penalties apply to the same situation</a:t>
            </a:r>
          </a:p>
          <a:p>
            <a:pPr marL="914400" lvl="1" indent="-457200">
              <a:spcBef>
                <a:spcPts val="200"/>
              </a:spcBef>
            </a:pPr>
            <a:r>
              <a:rPr lang="en-US" sz="2400" dirty="0"/>
              <a:t>Failure to pay estimated income tax penalty</a:t>
            </a:r>
          </a:p>
          <a:p>
            <a:pPr marL="1371600" lvl="2" indent="-457200">
              <a:spcBef>
                <a:spcPts val="200"/>
              </a:spcBef>
            </a:pPr>
            <a:r>
              <a:rPr lang="en-US" sz="2200" dirty="0"/>
              <a:t>Applies if taxpayer fails to pay during the year a minimum of:  90 percent of the current year tax liability, or 100 percent of the prior year’s tax liability if the taxpayer’s AGI in the prior year is less than $150,000.</a:t>
            </a:r>
          </a:p>
          <a:p>
            <a:pPr marL="914400" lvl="1" indent="-457200">
              <a:spcBef>
                <a:spcPts val="200"/>
              </a:spcBef>
            </a:pPr>
            <a:r>
              <a:rPr lang="en-US" sz="2400" dirty="0"/>
              <a:t>Accuracy-related penalty</a:t>
            </a:r>
          </a:p>
          <a:p>
            <a:pPr marL="1371600" lvl="2" indent="-457200">
              <a:spcBef>
                <a:spcPts val="200"/>
              </a:spcBef>
            </a:pPr>
            <a:r>
              <a:rPr lang="en-US" sz="2200" dirty="0"/>
              <a:t>Applies when there is negligence or any substantial understatement</a:t>
            </a:r>
          </a:p>
          <a:p>
            <a:pPr marL="1371600" lvl="2" indent="-457200">
              <a:spcBef>
                <a:spcPts val="200"/>
              </a:spcBef>
            </a:pPr>
            <a:r>
              <a:rPr lang="en-US" sz="2200" dirty="0"/>
              <a:t>The rate is 20 percent of the tax due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066D9184-8636-4A95-B3A1-216F9F7C4C9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277095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#6: Interest and Penalties the IRS Can Assess</a:t>
            </a:r>
          </a:p>
        </p:txBody>
      </p:sp>
      <p:sp>
        <p:nvSpPr>
          <p:cNvPr id="3" name="Content Placeholder 2"/>
          <p:cNvSpPr>
            <a:spLocks noGrp="1"/>
          </p:cNvSpPr>
          <p:nvPr>
            <p:ph idx="1"/>
          </p:nvPr>
        </p:nvSpPr>
        <p:spPr>
          <a:xfrm>
            <a:off x="381000" y="1447800"/>
            <a:ext cx="8382000" cy="4876800"/>
          </a:xfrm>
        </p:spPr>
        <p:txBody>
          <a:bodyPr vert="horz" lIns="91440" tIns="45720" rIns="91440" bIns="45720" rtlCol="0">
            <a:noAutofit/>
          </a:bodyPr>
          <a:lstStyle/>
          <a:p>
            <a:pPr marL="914400" lvl="1" indent="-457200">
              <a:spcBef>
                <a:spcPts val="200"/>
              </a:spcBef>
            </a:pPr>
            <a:r>
              <a:rPr lang="en-US" sz="2400" dirty="0"/>
              <a:t>Fraud penalty</a:t>
            </a:r>
          </a:p>
          <a:p>
            <a:pPr marL="1371600" lvl="2" indent="-457200">
              <a:spcBef>
                <a:spcPts val="200"/>
              </a:spcBef>
            </a:pPr>
            <a:r>
              <a:rPr lang="en-US" sz="2200" dirty="0"/>
              <a:t>Applies to the understatement of tax that is attributable to fraud</a:t>
            </a:r>
          </a:p>
          <a:p>
            <a:pPr marL="1371600" lvl="2" indent="-457200">
              <a:spcBef>
                <a:spcPts val="200"/>
              </a:spcBef>
            </a:pPr>
            <a:r>
              <a:rPr lang="en-US" sz="2200" dirty="0"/>
              <a:t>The rate is 75 percent</a:t>
            </a:r>
          </a:p>
          <a:p>
            <a:pPr marL="914400" lvl="1" indent="-457200">
              <a:spcBef>
                <a:spcPts val="200"/>
              </a:spcBef>
            </a:pPr>
            <a:r>
              <a:rPr lang="en-US" sz="2400" dirty="0"/>
              <a:t>Erroneous claim for refund or credit</a:t>
            </a:r>
          </a:p>
          <a:p>
            <a:pPr marL="1371600" lvl="2" indent="-457200">
              <a:spcBef>
                <a:spcPts val="200"/>
              </a:spcBef>
            </a:pPr>
            <a:r>
              <a:rPr lang="en-US" sz="2200" dirty="0"/>
              <a:t>The rate is 20 percent on the disallowed amount of the claim if the claim for refund or credit of income filed is found to be excessive.</a:t>
            </a:r>
          </a:p>
          <a:p>
            <a:pPr marL="1371600" lvl="2" indent="-457200">
              <a:spcBef>
                <a:spcPts val="200"/>
              </a:spcBef>
            </a:pPr>
            <a:r>
              <a:rPr lang="en-US" sz="2200" dirty="0"/>
              <a:t>Not applicable if the fraud or the accuracy-related penalty has been assessed</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EF1B2420-A82C-4C53-911E-C76DD224149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53098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76400"/>
          </a:xfrm>
        </p:spPr>
        <p:txBody>
          <a:bodyPr vert="horz" lIns="91440" tIns="45720" rIns="91440" bIns="45720" rtlCol="0" anchor="ctr">
            <a:noAutofit/>
          </a:bodyPr>
          <a:lstStyle/>
          <a:p>
            <a:r>
              <a:rPr lang="en-US" dirty="0"/>
              <a:t>Learning Objective #1: The Expanded Tax Formula and the Major Sections of Form 1040</a:t>
            </a:r>
          </a:p>
        </p:txBody>
      </p:sp>
      <p:sp>
        <p:nvSpPr>
          <p:cNvPr id="3" name="Content Placeholder 2"/>
          <p:cNvSpPr>
            <a:spLocks noGrp="1"/>
          </p:cNvSpPr>
          <p:nvPr>
            <p:ph idx="1"/>
          </p:nvPr>
        </p:nvSpPr>
        <p:spPr>
          <a:xfrm>
            <a:off x="381000" y="1828800"/>
            <a:ext cx="8382000" cy="533400"/>
          </a:xfrm>
        </p:spPr>
        <p:txBody>
          <a:bodyPr vert="horz" lIns="91440" tIns="45720" rIns="91440" bIns="45720" rtlCol="0">
            <a:normAutofit/>
          </a:bodyPr>
          <a:lstStyle/>
          <a:p>
            <a:pPr marL="0" indent="0">
              <a:lnSpc>
                <a:spcPct val="90000"/>
              </a:lnSpc>
              <a:buNone/>
            </a:pPr>
            <a:r>
              <a:rPr lang="en-US" sz="2400" dirty="0"/>
              <a:t>The Expanded Tax Formula</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TextBox 5">
            <a:extLst>
              <a:ext uri="{FF2B5EF4-FFF2-40B4-BE49-F238E27FC236}">
                <a16:creationId xmlns:a16="http://schemas.microsoft.com/office/drawing/2014/main" id="{A2BBAEA9-1B74-44E7-814F-6C0DAEF66400}"/>
              </a:ext>
            </a:extLst>
          </p:cNvPr>
          <p:cNvSpPr txBox="1"/>
          <p:nvPr/>
        </p:nvSpPr>
        <p:spPr>
          <a:xfrm>
            <a:off x="685800" y="2362200"/>
            <a:ext cx="6400800" cy="3785652"/>
          </a:xfrm>
          <a:prstGeom prst="rect">
            <a:avLst/>
          </a:prstGeom>
          <a:noFill/>
        </p:spPr>
        <p:txBody>
          <a:bodyPr wrap="square" rtlCol="0">
            <a:spAutoFit/>
          </a:bodyPr>
          <a:lstStyle/>
          <a:p>
            <a:r>
              <a:rPr lang="en-US" sz="1600" dirty="0"/>
              <a:t>   </a:t>
            </a:r>
            <a:r>
              <a:rPr lang="en-US" sz="1600" dirty="0">
                <a:latin typeface="Verdana" panose="020B0604030504040204" pitchFamily="34" charset="0"/>
                <a:ea typeface="Verdana" panose="020B0604030504040204" pitchFamily="34" charset="0"/>
              </a:rPr>
              <a:t>Gross income (GI)</a:t>
            </a:r>
          </a:p>
          <a:p>
            <a:r>
              <a:rPr lang="en-US" sz="1600" dirty="0">
                <a:latin typeface="Verdana" panose="020B0604030504040204" pitchFamily="34" charset="0"/>
                <a:ea typeface="Verdana" panose="020B0604030504040204" pitchFamily="34" charset="0"/>
              </a:rPr>
              <a:t>- Permitted deductions from gross income</a:t>
            </a:r>
          </a:p>
          <a:p>
            <a:r>
              <a:rPr lang="en-US" sz="1600" dirty="0">
                <a:latin typeface="Verdana" panose="020B0604030504040204" pitchFamily="34" charset="0"/>
                <a:ea typeface="Verdana" panose="020B0604030504040204" pitchFamily="34" charset="0"/>
              </a:rPr>
              <a:t>_______________________________________</a:t>
            </a:r>
          </a:p>
          <a:p>
            <a:r>
              <a:rPr lang="en-US" sz="1600" dirty="0">
                <a:latin typeface="Verdana" panose="020B0604030504040204" pitchFamily="34" charset="0"/>
                <a:ea typeface="Verdana" panose="020B0604030504040204" pitchFamily="34" charset="0"/>
              </a:rPr>
              <a:t>= Adjusted Gross Income (AGI)</a:t>
            </a:r>
          </a:p>
          <a:p>
            <a:r>
              <a:rPr lang="en-US" sz="1600" dirty="0">
                <a:latin typeface="Verdana" panose="020B0604030504040204" pitchFamily="34" charset="0"/>
                <a:ea typeface="Verdana" panose="020B0604030504040204" pitchFamily="34" charset="0"/>
              </a:rPr>
              <a:t>-  Standard deduction or itemized deductions</a:t>
            </a:r>
          </a:p>
          <a:p>
            <a:r>
              <a:rPr lang="en-US" sz="1600" dirty="0">
                <a:latin typeface="Verdana" panose="020B0604030504040204" pitchFamily="34" charset="0"/>
                <a:ea typeface="Verdana" panose="020B0604030504040204" pitchFamily="34" charset="0"/>
              </a:rPr>
              <a:t>_______________________________________</a:t>
            </a:r>
          </a:p>
          <a:p>
            <a:r>
              <a:rPr lang="en-US" sz="1600" dirty="0">
                <a:latin typeface="Verdana" panose="020B0604030504040204" pitchFamily="34" charset="0"/>
                <a:ea typeface="Verdana" panose="020B0604030504040204" pitchFamily="34" charset="0"/>
              </a:rPr>
              <a:t>= Taxable income (TI)</a:t>
            </a:r>
          </a:p>
          <a:p>
            <a:r>
              <a:rPr lang="en-US" sz="1600" dirty="0">
                <a:latin typeface="Verdana" panose="020B0604030504040204" pitchFamily="34" charset="0"/>
                <a:ea typeface="Verdana" panose="020B0604030504040204" pitchFamily="34" charset="0"/>
              </a:rPr>
              <a:t>x  Appropriate tax rates</a:t>
            </a:r>
          </a:p>
          <a:p>
            <a:r>
              <a:rPr lang="en-US" sz="1600" dirty="0">
                <a:latin typeface="Verdana" panose="020B0604030504040204" pitchFamily="34" charset="0"/>
                <a:ea typeface="Verdana" panose="020B0604030504040204" pitchFamily="34" charset="0"/>
              </a:rPr>
              <a:t>_______________________________________</a:t>
            </a:r>
          </a:p>
          <a:p>
            <a:r>
              <a:rPr lang="en-US" sz="1600" dirty="0">
                <a:latin typeface="Verdana" panose="020B0604030504040204" pitchFamily="34" charset="0"/>
                <a:ea typeface="Verdana" panose="020B0604030504040204" pitchFamily="34" charset="0"/>
              </a:rPr>
              <a:t>= Tax liability</a:t>
            </a:r>
          </a:p>
          <a:p>
            <a:r>
              <a:rPr lang="en-US" sz="1600" dirty="0">
                <a:latin typeface="Verdana" panose="020B0604030504040204" pitchFamily="34" charset="0"/>
                <a:ea typeface="Verdana" panose="020B0604030504040204" pitchFamily="34" charset="0"/>
              </a:rPr>
              <a:t>-  Tax credits</a:t>
            </a:r>
          </a:p>
          <a:p>
            <a:r>
              <a:rPr lang="en-US" sz="1600" dirty="0">
                <a:latin typeface="Verdana" panose="020B0604030504040204" pitchFamily="34" charset="0"/>
                <a:ea typeface="Verdana" panose="020B0604030504040204" pitchFamily="34" charset="0"/>
              </a:rPr>
              <a:t>+ Other taxes</a:t>
            </a:r>
          </a:p>
          <a:p>
            <a:r>
              <a:rPr lang="en-US" sz="1600" dirty="0">
                <a:latin typeface="Verdana" panose="020B0604030504040204" pitchFamily="34" charset="0"/>
                <a:ea typeface="Verdana" panose="020B0604030504040204" pitchFamily="34" charset="0"/>
              </a:rPr>
              <a:t>-  Tax payments and refundable credits</a:t>
            </a:r>
          </a:p>
          <a:p>
            <a:r>
              <a:rPr lang="en-US" sz="1600" dirty="0">
                <a:latin typeface="Verdana" panose="020B0604030504040204" pitchFamily="34" charset="0"/>
                <a:ea typeface="Verdana" panose="020B0604030504040204" pitchFamily="34" charset="0"/>
              </a:rPr>
              <a:t>_______________________________________</a:t>
            </a:r>
          </a:p>
          <a:p>
            <a:r>
              <a:rPr lang="en-US" sz="1600" dirty="0">
                <a:latin typeface="Verdana" panose="020B0604030504040204" pitchFamily="34" charset="0"/>
                <a:ea typeface="Verdana" panose="020B0604030504040204" pitchFamily="34" charset="0"/>
              </a:rPr>
              <a:t>= Tax refund or tax due with return</a:t>
            </a:r>
          </a:p>
        </p:txBody>
      </p:sp>
      <p:sp>
        <p:nvSpPr>
          <p:cNvPr id="7" name="Slide Number Placeholder 5">
            <a:extLst>
              <a:ext uri="{FF2B5EF4-FFF2-40B4-BE49-F238E27FC236}">
                <a16:creationId xmlns:a16="http://schemas.microsoft.com/office/drawing/2014/main" id="{248EC8F0-9895-4496-986C-61708939296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931608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600200"/>
          </a:xfrm>
        </p:spPr>
        <p:txBody>
          <a:bodyPr>
            <a:noAutofit/>
          </a:bodyPr>
          <a:lstStyle/>
          <a:p>
            <a:r>
              <a:rPr lang="en-US" dirty="0"/>
              <a:t>Learning Objective #6: Interest and Penalties the IRS Can Assess</a:t>
            </a:r>
            <a:br>
              <a:rPr lang="en-US" dirty="0"/>
            </a:br>
            <a:r>
              <a:rPr lang="en-US" dirty="0"/>
              <a:t>Concept Check 2-7</a:t>
            </a:r>
          </a:p>
        </p:txBody>
      </p:sp>
      <p:sp>
        <p:nvSpPr>
          <p:cNvPr id="3" name="Content Placeholder 2"/>
          <p:cNvSpPr>
            <a:spLocks noGrp="1"/>
          </p:cNvSpPr>
          <p:nvPr>
            <p:ph idx="1"/>
          </p:nvPr>
        </p:nvSpPr>
        <p:spPr>
          <a:xfrm>
            <a:off x="381000" y="1905000"/>
            <a:ext cx="8458200" cy="4419600"/>
          </a:xfrm>
        </p:spPr>
        <p:txBody>
          <a:bodyPr/>
          <a:lstStyle/>
          <a:p>
            <a:pPr marL="457200" lvl="1" indent="-457200">
              <a:buFont typeface="+mj-lt"/>
              <a:buAutoNum type="arabicPeriod"/>
            </a:pPr>
            <a:r>
              <a:rPr lang="en-US" sz="2400" i="1" dirty="0"/>
              <a:t>A taxpayer filed an automatic extension before April 15 but sent no money to the IRS. He then filed his return by June 2 and paid the amount due of $3,000.  What are the amounts for the failure to file a tax return penalty and the failure to pay penalty? 	  </a:t>
            </a:r>
          </a:p>
          <a:p>
            <a:pPr marL="0" lvl="1" indent="0">
              <a:buNone/>
            </a:pPr>
            <a:r>
              <a:rPr lang="en-US" sz="2400" b="1" i="1" dirty="0"/>
              <a:t>Failure to file does not apply but failure to pay is </a:t>
            </a:r>
          </a:p>
          <a:p>
            <a:pPr marL="0" lvl="1" indent="0">
              <a:buNone/>
            </a:pPr>
            <a:r>
              <a:rPr lang="en-US" sz="2400" b="1" i="1" dirty="0"/>
              <a:t>$30 = ($3,000 × .5%)2</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FAB2E582-EFAA-4BC8-9B96-0D9313EF38F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54327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524000"/>
          </a:xfrm>
        </p:spPr>
        <p:txBody>
          <a:bodyPr>
            <a:noAutofit/>
          </a:bodyPr>
          <a:lstStyle/>
          <a:p>
            <a:r>
              <a:rPr lang="en-US" dirty="0"/>
              <a:t>Learning Objective #6: Interest and Penalties the IRS Can Assess-Concept Check 2-7</a:t>
            </a:r>
          </a:p>
        </p:txBody>
      </p:sp>
      <p:sp>
        <p:nvSpPr>
          <p:cNvPr id="3" name="Content Placeholder 2"/>
          <p:cNvSpPr>
            <a:spLocks noGrp="1"/>
          </p:cNvSpPr>
          <p:nvPr>
            <p:ph idx="1"/>
          </p:nvPr>
        </p:nvSpPr>
        <p:spPr>
          <a:xfrm>
            <a:off x="457200" y="1905000"/>
            <a:ext cx="8229600" cy="4419600"/>
          </a:xfrm>
        </p:spPr>
        <p:txBody>
          <a:bodyPr/>
          <a:lstStyle/>
          <a:p>
            <a:pPr marL="457200" lvl="1" indent="-457200">
              <a:buFont typeface="+mj-lt"/>
              <a:buAutoNum type="arabicPeriod" startAt="2"/>
            </a:pPr>
            <a:r>
              <a:rPr lang="en-US" sz="2400" i="1" dirty="0"/>
              <a:t>Fraud on a tax return can also lead to criminal charges. True or False </a:t>
            </a:r>
          </a:p>
          <a:p>
            <a:pPr marL="0" lvl="1" indent="0">
              <a:buNone/>
            </a:pPr>
            <a:r>
              <a:rPr lang="en-US" sz="2400" b="1" i="1" dirty="0"/>
              <a:t>True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C2BCBA7E-9092-4EFF-841B-227F3FE1E69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85462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828800"/>
          </a:xfrm>
        </p:spPr>
        <p:txBody>
          <a:bodyPr>
            <a:noAutofit/>
          </a:bodyPr>
          <a:lstStyle/>
          <a:p>
            <a:r>
              <a:rPr lang="en-US" dirty="0"/>
              <a:t>Learning Objective #1: The Expanded Tax Formula and the Major Sections of Form 1040</a:t>
            </a:r>
            <a:br>
              <a:rPr lang="en-US" dirty="0"/>
            </a:br>
            <a:r>
              <a:rPr lang="en-US" dirty="0"/>
              <a:t>Concept Check 2-1</a:t>
            </a:r>
          </a:p>
        </p:txBody>
      </p:sp>
      <p:sp>
        <p:nvSpPr>
          <p:cNvPr id="3" name="Content Placeholder 2"/>
          <p:cNvSpPr>
            <a:spLocks noGrp="1"/>
          </p:cNvSpPr>
          <p:nvPr>
            <p:ph idx="1"/>
          </p:nvPr>
        </p:nvSpPr>
        <p:spPr>
          <a:xfrm>
            <a:off x="381000" y="2514600"/>
            <a:ext cx="8382000" cy="3886200"/>
          </a:xfrm>
        </p:spPr>
        <p:txBody>
          <a:bodyPr>
            <a:noAutofit/>
          </a:bodyPr>
          <a:lstStyle/>
          <a:p>
            <a:pPr marL="457200" lvl="1" indent="-457200">
              <a:buFont typeface="+mj-lt"/>
              <a:buAutoNum type="arabicPeriod"/>
            </a:pPr>
            <a:r>
              <a:rPr lang="en-US" sz="2200" i="1" dirty="0"/>
              <a:t>When preparing a tax return, you will seldom use any of the schedules.  True or False?</a:t>
            </a:r>
          </a:p>
          <a:p>
            <a:pPr marL="0" lvl="1" indent="0">
              <a:buNone/>
            </a:pPr>
            <a:r>
              <a:rPr lang="en-US" sz="2200" b="1" i="1" dirty="0"/>
              <a:t>False</a:t>
            </a:r>
          </a:p>
          <a:p>
            <a:pPr marL="0" lvl="1" indent="0">
              <a:buNone/>
            </a:pPr>
            <a:endParaRPr lang="en-US" sz="2200" b="1" i="1" dirty="0"/>
          </a:p>
          <a:p>
            <a:pPr marL="457200" lvl="1" indent="-457200">
              <a:buFont typeface="+mj-lt"/>
              <a:buAutoNum type="arabicPeriod" startAt="2"/>
            </a:pPr>
            <a:r>
              <a:rPr lang="en-US" sz="2200" i="1" dirty="0"/>
              <a:t>The concept of Adjusted Gross Income (AGI)</a:t>
            </a:r>
          </a:p>
          <a:p>
            <a:pPr marL="457200" lvl="1" indent="-457200">
              <a:buNone/>
            </a:pPr>
            <a:r>
              <a:rPr lang="en-US" sz="2200" i="1" dirty="0"/>
              <a:t>    is important because many deductions and  </a:t>
            </a:r>
          </a:p>
          <a:p>
            <a:pPr marL="457200" lvl="1" indent="-457200">
              <a:buNone/>
            </a:pPr>
            <a:r>
              <a:rPr lang="en-US" sz="2200" i="1" dirty="0"/>
              <a:t>    credits reported on the tax return are computed based on the amount shown as AGI?  True or False?</a:t>
            </a:r>
          </a:p>
          <a:p>
            <a:pPr marL="457200" lvl="1" indent="-457200">
              <a:buNone/>
            </a:pPr>
            <a:r>
              <a:rPr lang="en-US" sz="2200" b="1" i="1" dirty="0"/>
              <a:t>True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ECF74B54-BCBC-45B9-BD20-DAF3FB30426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5074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534400" cy="1600200"/>
          </a:xfrm>
        </p:spPr>
        <p:txBody>
          <a:bodyPr>
            <a:noAutofit/>
          </a:bodyPr>
          <a:lstStyle/>
          <a:p>
            <a:r>
              <a:rPr lang="en-US" dirty="0"/>
              <a:t>Learning Objective #2:</a:t>
            </a:r>
            <a:br>
              <a:rPr lang="en-US" dirty="0"/>
            </a:br>
            <a:r>
              <a:rPr lang="en-US" dirty="0"/>
              <a:t>Determine the Proper Filing Status</a:t>
            </a:r>
          </a:p>
        </p:txBody>
      </p:sp>
      <p:sp>
        <p:nvSpPr>
          <p:cNvPr id="3" name="Content Placeholder 2"/>
          <p:cNvSpPr>
            <a:spLocks noGrp="1"/>
          </p:cNvSpPr>
          <p:nvPr>
            <p:ph idx="1"/>
          </p:nvPr>
        </p:nvSpPr>
        <p:spPr>
          <a:xfrm>
            <a:off x="330016" y="1905000"/>
            <a:ext cx="8509184" cy="4419600"/>
          </a:xfrm>
        </p:spPr>
        <p:txBody>
          <a:bodyPr vert="horz" lIns="91440" tIns="45720" rIns="91440" bIns="45720" rtlCol="0">
            <a:normAutofit lnSpcReduction="10000"/>
          </a:bodyPr>
          <a:lstStyle/>
          <a:p>
            <a:pPr marL="457200" indent="-457200">
              <a:lnSpc>
                <a:spcPct val="90000"/>
              </a:lnSpc>
            </a:pPr>
            <a:r>
              <a:rPr lang="en-US" dirty="0"/>
              <a:t>There are five filing statuses:</a:t>
            </a:r>
          </a:p>
          <a:p>
            <a:pPr marL="914400" lvl="1" indent="-457200">
              <a:lnSpc>
                <a:spcPct val="90000"/>
              </a:lnSpc>
            </a:pPr>
            <a:r>
              <a:rPr lang="en-US" dirty="0"/>
              <a:t>Single</a:t>
            </a:r>
          </a:p>
          <a:p>
            <a:pPr marL="1371600" lvl="2" indent="-457200"/>
            <a:r>
              <a:rPr lang="en-US" dirty="0"/>
              <a:t>Not married as of the last day of the year</a:t>
            </a:r>
          </a:p>
          <a:p>
            <a:pPr marL="914400" lvl="1" indent="-457200">
              <a:lnSpc>
                <a:spcPct val="90000"/>
              </a:lnSpc>
            </a:pPr>
            <a:r>
              <a:rPr lang="en-US" dirty="0"/>
              <a:t>Married Filing Jointly (MFJ)</a:t>
            </a:r>
          </a:p>
          <a:p>
            <a:pPr marL="1371600" lvl="2" indent="-457200"/>
            <a:r>
              <a:rPr lang="en-US" dirty="0"/>
              <a:t>Must be legally married on the last day of the year</a:t>
            </a:r>
          </a:p>
          <a:p>
            <a:pPr marL="1828800" lvl="3" indent="-457200"/>
            <a:r>
              <a:rPr lang="en-US" dirty="0"/>
              <a:t>The marital status of a couple is determined under the laws of the state in which they reside</a:t>
            </a:r>
          </a:p>
          <a:p>
            <a:pPr marL="1371600" lvl="2" indent="-457200"/>
            <a:r>
              <a:rPr lang="en-US" dirty="0"/>
              <a:t>It does not matter if only one has earned income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64E21A07-4BEC-4517-AC76-B9E4FDF23A3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893645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905000"/>
            <a:ext cx="8509184" cy="4267200"/>
          </a:xfrm>
        </p:spPr>
        <p:txBody>
          <a:bodyPr vert="horz" lIns="91440" tIns="45720" rIns="91440" bIns="45720" rtlCol="0">
            <a:normAutofit/>
          </a:bodyPr>
          <a:lstStyle/>
          <a:p>
            <a:pPr marL="914400" lvl="1" indent="-457200">
              <a:lnSpc>
                <a:spcPct val="90000"/>
              </a:lnSpc>
            </a:pPr>
            <a:r>
              <a:rPr lang="en-US" dirty="0"/>
              <a:t>Married Filing Separately (MFS)</a:t>
            </a:r>
          </a:p>
          <a:p>
            <a:pPr marL="1371600" lvl="2" indent="-457200"/>
            <a:r>
              <a:rPr lang="en-US" dirty="0"/>
              <a:t>Must be married but elect to file separately</a:t>
            </a:r>
          </a:p>
          <a:p>
            <a:pPr marL="1371600" lvl="2" indent="-457200"/>
            <a:r>
              <a:rPr lang="en-US" dirty="0"/>
              <a:t>The standard deduction can be taken only if both make the same selection</a:t>
            </a:r>
          </a:p>
          <a:p>
            <a:pPr marL="1371600" lvl="2" indent="-457200"/>
            <a:r>
              <a:rPr lang="en-US" dirty="0"/>
              <a:t>Must show the social security number of the other spouse on the taxpayer’s return</a:t>
            </a:r>
          </a:p>
          <a:p>
            <a:pPr marL="1371600" lvl="2" indent="-457200"/>
            <a:r>
              <a:rPr lang="en-US" dirty="0"/>
              <a:t>Only in unusual circumstances is it advantageous for a married couple to file MFS</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E0B9FEA7-28B7-4939-AE97-291E4383B7A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1DA33BDA-8B8C-455E-A98F-5A415B1D947D}"/>
              </a:ext>
            </a:extLst>
          </p:cNvPr>
          <p:cNvSpPr>
            <a:spLocks noGrp="1"/>
          </p:cNvSpPr>
          <p:nvPr>
            <p:ph type="title"/>
          </p:nvPr>
        </p:nvSpPr>
        <p:spPr>
          <a:xfrm>
            <a:off x="304800" y="0"/>
            <a:ext cx="8534400" cy="1600200"/>
          </a:xfrm>
        </p:spPr>
        <p:txBody>
          <a:bodyPr>
            <a:noAutofit/>
          </a:bodyPr>
          <a:lstStyle/>
          <a:p>
            <a:r>
              <a:rPr lang="en-US" dirty="0"/>
              <a:t>Learning Objective #2:</a:t>
            </a:r>
            <a:br>
              <a:rPr lang="en-US" dirty="0"/>
            </a:br>
            <a:r>
              <a:rPr lang="en-US" dirty="0"/>
              <a:t>Determine the Proper Filing Status</a:t>
            </a:r>
          </a:p>
        </p:txBody>
      </p:sp>
    </p:spTree>
    <p:extLst>
      <p:ext uri="{BB962C8B-B14F-4D97-AF65-F5344CB8AC3E}">
        <p14:creationId xmlns:p14="http://schemas.microsoft.com/office/powerpoint/2010/main" val="375807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216" y="1905000"/>
            <a:ext cx="8356784" cy="4419600"/>
          </a:xfrm>
        </p:spPr>
        <p:txBody>
          <a:bodyPr vert="horz" lIns="91440" tIns="45720" rIns="91440" bIns="45720" rtlCol="0">
            <a:normAutofit/>
          </a:bodyPr>
          <a:lstStyle/>
          <a:p>
            <a:pPr marL="914400" lvl="1" indent="-457200">
              <a:lnSpc>
                <a:spcPct val="90000"/>
              </a:lnSpc>
            </a:pPr>
            <a:r>
              <a:rPr lang="en-US" dirty="0"/>
              <a:t>Head of Household</a:t>
            </a:r>
          </a:p>
          <a:p>
            <a:pPr marL="1371600" lvl="2" indent="-457200"/>
            <a:r>
              <a:rPr lang="en-US" dirty="0"/>
              <a:t>Must be unmarried at the end of the year</a:t>
            </a:r>
          </a:p>
          <a:p>
            <a:pPr marL="1828800" lvl="3" indent="-457200"/>
            <a:r>
              <a:rPr lang="en-US" dirty="0"/>
              <a:t>A married taxpayer living apart from the spouse during the last six months of the year might qualify as unmarried</a:t>
            </a:r>
          </a:p>
          <a:p>
            <a:pPr marL="1371600" lvl="2" indent="-457200"/>
            <a:r>
              <a:rPr lang="en-US" dirty="0"/>
              <a:t>Must be a U.S. citizen or resident</a:t>
            </a:r>
          </a:p>
          <a:p>
            <a:pPr marL="1371600" lvl="2" indent="-457200"/>
            <a:r>
              <a:rPr lang="en-US" dirty="0"/>
              <a:t>Must maintain a household for a qualifying person for more than half the year</a:t>
            </a:r>
          </a:p>
          <a:p>
            <a:pPr marL="1828800" lvl="3" indent="-457200"/>
            <a:r>
              <a:rPr lang="en-US" dirty="0"/>
              <a:t>Exception:  Parents can live in a separate household</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AB9DC6E6-58A7-4C03-9445-4B783C479DD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1D922315-FB41-43A4-BEB1-692F21D5D2D6}"/>
              </a:ext>
            </a:extLst>
          </p:cNvPr>
          <p:cNvSpPr>
            <a:spLocks noGrp="1"/>
          </p:cNvSpPr>
          <p:nvPr>
            <p:ph type="title"/>
          </p:nvPr>
        </p:nvSpPr>
        <p:spPr>
          <a:xfrm>
            <a:off x="304800" y="0"/>
            <a:ext cx="8534400" cy="1600200"/>
          </a:xfrm>
        </p:spPr>
        <p:txBody>
          <a:bodyPr>
            <a:noAutofit/>
          </a:bodyPr>
          <a:lstStyle/>
          <a:p>
            <a:r>
              <a:rPr lang="en-US" dirty="0"/>
              <a:t>Learning Objective #2:</a:t>
            </a:r>
            <a:br>
              <a:rPr lang="en-US" dirty="0"/>
            </a:br>
            <a:r>
              <a:rPr lang="en-US" dirty="0"/>
              <a:t>Determine the Proper Filing Status</a:t>
            </a:r>
          </a:p>
        </p:txBody>
      </p:sp>
    </p:spTree>
    <p:extLst>
      <p:ext uri="{BB962C8B-B14F-4D97-AF65-F5344CB8AC3E}">
        <p14:creationId xmlns:p14="http://schemas.microsoft.com/office/powerpoint/2010/main" val="27402230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216" y="1905000"/>
            <a:ext cx="8356784" cy="4343400"/>
          </a:xfrm>
        </p:spPr>
        <p:txBody>
          <a:bodyPr vert="horz" lIns="91440" tIns="45720" rIns="91440" bIns="45720" rtlCol="0">
            <a:normAutofit lnSpcReduction="10000"/>
          </a:bodyPr>
          <a:lstStyle/>
          <a:p>
            <a:pPr marL="914400" lvl="1" indent="-457200">
              <a:lnSpc>
                <a:spcPct val="90000"/>
              </a:lnSpc>
            </a:pPr>
            <a:r>
              <a:rPr lang="en-US" dirty="0"/>
              <a:t>Qualifying Widow(</a:t>
            </a:r>
            <a:r>
              <a:rPr lang="en-US" dirty="0" err="1"/>
              <a:t>er</a:t>
            </a:r>
            <a:r>
              <a:rPr lang="en-US" dirty="0"/>
              <a:t>) with Dependent Child</a:t>
            </a:r>
          </a:p>
          <a:p>
            <a:pPr marL="1371600" lvl="2" indent="-457200"/>
            <a:r>
              <a:rPr lang="en-US" dirty="0"/>
              <a:t>Permitted for only two years</a:t>
            </a:r>
          </a:p>
          <a:p>
            <a:pPr marL="1371600" lvl="2" indent="-457200"/>
            <a:r>
              <a:rPr lang="en-US" dirty="0"/>
              <a:t>Must be eligible to file a joint return the year the spouse died</a:t>
            </a:r>
          </a:p>
          <a:p>
            <a:pPr marL="1371600" lvl="2" indent="-457200"/>
            <a:r>
              <a:rPr lang="en-US" dirty="0"/>
              <a:t>Must be unmarried</a:t>
            </a:r>
          </a:p>
          <a:p>
            <a:pPr marL="1371600" lvl="2" indent="-457200"/>
            <a:r>
              <a:rPr lang="en-US" dirty="0"/>
              <a:t>Must pay for more than half the costs of a household that is the principal place of residence of the taxpayer and child for the entire year</a:t>
            </a:r>
          </a:p>
          <a:p>
            <a:pPr marL="1828800" lvl="3" indent="-457200"/>
            <a:r>
              <a:rPr lang="en-US" dirty="0"/>
              <a:t>Exception:  temporary absences are permitted</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AEEEC9D3-B035-427A-85F6-C123C4BE517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77DD8E7F-87A5-45DC-9503-43F01D712BDE}"/>
              </a:ext>
            </a:extLst>
          </p:cNvPr>
          <p:cNvSpPr>
            <a:spLocks noGrp="1"/>
          </p:cNvSpPr>
          <p:nvPr>
            <p:ph type="title"/>
          </p:nvPr>
        </p:nvSpPr>
        <p:spPr>
          <a:xfrm>
            <a:off x="304800" y="0"/>
            <a:ext cx="8534400" cy="1600200"/>
          </a:xfrm>
        </p:spPr>
        <p:txBody>
          <a:bodyPr>
            <a:noAutofit/>
          </a:bodyPr>
          <a:lstStyle/>
          <a:p>
            <a:r>
              <a:rPr lang="en-US" dirty="0"/>
              <a:t>Learning Objective #2:</a:t>
            </a:r>
            <a:br>
              <a:rPr lang="en-US" dirty="0"/>
            </a:br>
            <a:r>
              <a:rPr lang="en-US" dirty="0"/>
              <a:t>Determine the Proper Filing Status</a:t>
            </a:r>
          </a:p>
        </p:txBody>
      </p:sp>
    </p:spTree>
    <p:extLst>
      <p:ext uri="{BB962C8B-B14F-4D97-AF65-F5344CB8AC3E}">
        <p14:creationId xmlns:p14="http://schemas.microsoft.com/office/powerpoint/2010/main" val="3596444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600200"/>
          </a:xfrm>
        </p:spPr>
        <p:txBody>
          <a:bodyPr>
            <a:noAutofit/>
          </a:bodyPr>
          <a:lstStyle/>
          <a:p>
            <a:r>
              <a:rPr lang="en-US" dirty="0"/>
              <a:t>Learning Objective #2:</a:t>
            </a:r>
            <a:br>
              <a:rPr lang="en-US" dirty="0"/>
            </a:br>
            <a:r>
              <a:rPr lang="en-US" dirty="0"/>
              <a:t>Determine the Proper Filing Status</a:t>
            </a:r>
            <a:br>
              <a:rPr lang="en-US" dirty="0"/>
            </a:br>
            <a:r>
              <a:rPr lang="en-US" dirty="0"/>
              <a:t>Concept Check 2-2</a:t>
            </a:r>
          </a:p>
        </p:txBody>
      </p:sp>
      <p:sp>
        <p:nvSpPr>
          <p:cNvPr id="3" name="Content Placeholder 2"/>
          <p:cNvSpPr>
            <a:spLocks noGrp="1"/>
          </p:cNvSpPr>
          <p:nvPr>
            <p:ph idx="1"/>
          </p:nvPr>
        </p:nvSpPr>
        <p:spPr>
          <a:xfrm>
            <a:off x="381000" y="1828800"/>
            <a:ext cx="8382000" cy="4495800"/>
          </a:xfrm>
        </p:spPr>
        <p:txBody>
          <a:bodyPr/>
          <a:lstStyle/>
          <a:p>
            <a:pPr marL="457200" lvl="1" indent="-457200">
              <a:buFont typeface="+mj-lt"/>
              <a:buAutoNum type="arabicPeriod"/>
              <a:defRPr/>
            </a:pPr>
            <a:r>
              <a:rPr lang="en-US" sz="2400" i="1" dirty="0"/>
              <a:t>Even though you are in the process of getting a divorce, you can file as married filing jointly.  True   or False?</a:t>
            </a:r>
          </a:p>
          <a:p>
            <a:pPr marL="0" lvl="1" indent="0">
              <a:buNone/>
              <a:defRPr/>
            </a:pPr>
            <a:r>
              <a:rPr lang="en-US" sz="2400" b="1" i="1" dirty="0"/>
              <a:t>True</a:t>
            </a:r>
          </a:p>
          <a:p>
            <a:pPr marL="0" lvl="1" indent="0">
              <a:buNone/>
              <a:defRPr/>
            </a:pPr>
            <a:endParaRPr lang="en-US" sz="2400" b="1" i="1" dirty="0"/>
          </a:p>
          <a:p>
            <a:pPr marL="457200" lvl="1" indent="-457200">
              <a:buFont typeface="Arial" pitchFamily="34" charset="0"/>
              <a:buAutoNum type="arabicPeriod" startAt="2"/>
              <a:defRPr/>
            </a:pPr>
            <a:r>
              <a:rPr lang="en-US" sz="2400" i="1" dirty="0"/>
              <a:t>The social security number of the taxpayer’s spouse must be shown on the taxpayer’s tax return when filing as married filing separately.  True or False?</a:t>
            </a:r>
          </a:p>
          <a:p>
            <a:pPr marL="0" lvl="1" indent="0">
              <a:buNone/>
              <a:defRPr/>
            </a:pPr>
            <a:r>
              <a:rPr lang="en-US" sz="2400" b="1" i="1" dirty="0"/>
              <a:t>True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ED52BA5E-A0F8-46EF-87B4-5B13B143480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19892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8449</TotalTime>
  <Words>2702</Words>
  <Application>Microsoft Office PowerPoint</Application>
  <PresentationFormat>On-screen Show (4:3)</PresentationFormat>
  <Paragraphs>282</Paragraphs>
  <Slides>31</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ＭＳ Ｐゴシック</vt:lpstr>
      <vt:lpstr>Arial</vt:lpstr>
      <vt:lpstr>Calibri</vt:lpstr>
      <vt:lpstr>Courier New</vt:lpstr>
      <vt:lpstr>Verdana</vt:lpstr>
      <vt:lpstr>Wingdings</vt:lpstr>
      <vt:lpstr>Sample</vt:lpstr>
      <vt:lpstr>PowerPoint Presentation</vt:lpstr>
      <vt:lpstr>Learning Objective #1: The Expanded Tax Formula and the Major Sections of Form 1040</vt:lpstr>
      <vt:lpstr>Learning Objective #1: The Expanded Tax Formula and the Major Sections of Form 1040</vt:lpstr>
      <vt:lpstr>Learning Objective #1: The Expanded Tax Formula and the Major Sections of Form 1040 Concept Check 2-1</vt:lpstr>
      <vt:lpstr>Learning Objective #2: Determine the Proper Filing Status</vt:lpstr>
      <vt:lpstr>Learning Objective #2: Determine the Proper Filing Status</vt:lpstr>
      <vt:lpstr>Learning Objective #2: Determine the Proper Filing Status</vt:lpstr>
      <vt:lpstr>Learning Objective #2: Determine the Proper Filing Status</vt:lpstr>
      <vt:lpstr>Learning Objective #2: Determine the Proper Filing Status Concept Check 2-2</vt:lpstr>
      <vt:lpstr>Learning Objective #2: Determine the Proper Filing Status Concept Check 2-2</vt:lpstr>
      <vt:lpstr>Learning Objective #3: Determine Dependents</vt:lpstr>
      <vt:lpstr>Learning Objective #3: Determine Dependents</vt:lpstr>
      <vt:lpstr>Learning Objective #3: Determine Dependents</vt:lpstr>
      <vt:lpstr>Learning Objective #3: Determine Dependents</vt:lpstr>
      <vt:lpstr>Learning Objective #3: Determine Dependents Concept Check 2-3</vt:lpstr>
      <vt:lpstr>Learning Objective #3: Determine Dependents Concept Check 2-3</vt:lpstr>
      <vt:lpstr>Learning Objective #3: Determine Dependents</vt:lpstr>
      <vt:lpstr>Learning Objective #3: Determine Dependents Concept Check 2-4</vt:lpstr>
      <vt:lpstr>Learning Objective #4: Determine the Standard Deduction</vt:lpstr>
      <vt:lpstr>Learning Objective #4: Determine the Standard Deduction</vt:lpstr>
      <vt:lpstr>Learning Objective #4: Determine the Standard Deduction</vt:lpstr>
      <vt:lpstr>Learning Objective #4: Determine the Standard Deduction Concept Check 2-5</vt:lpstr>
      <vt:lpstr>Learning Objective #5: The Amount of Tax Due to the Internal Revenue Service (IRS)</vt:lpstr>
      <vt:lpstr>Learning Objective #5: The Amount of Tax Due to the Internal Revenue Service (IRS)</vt:lpstr>
      <vt:lpstr>Learning Objective #5: The Amount of Tax Due to the Internal Revenue Service (IRS) Concept Check 2-6</vt:lpstr>
      <vt:lpstr>Learning Objective #6: Interest and Penalties the IRS Can Assess</vt:lpstr>
      <vt:lpstr>Learning Objective #6: Interest and Penalties the IRS Can Assess</vt:lpstr>
      <vt:lpstr>Learning Objective #6: Interest and Penalties the IRS Can Assess</vt:lpstr>
      <vt:lpstr>Learning Objective #6: Interest and Penalties the IRS Can Assess</vt:lpstr>
      <vt:lpstr>Learning Objective #6: Interest and Penalties the IRS Can Assess Concept Check 2-7</vt:lpstr>
      <vt:lpstr>Learning Objective #6: Interest and Penalties the IRS Can Assess-Concept Check 2-7</vt:lpstr>
    </vt:vector>
  </TitlesOfParts>
  <Company>Jacqueline Bennett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Expanded Tax Formula, Forms 1040 and 1040A, and Basic Concepts</dc:title>
  <dc:creator>Cruz</dc:creator>
  <cp:lastModifiedBy>Hari, Barb</cp:lastModifiedBy>
  <cp:revision>651</cp:revision>
  <dcterms:modified xsi:type="dcterms:W3CDTF">2018-11-02T16:44:27Z</dcterms:modified>
</cp:coreProperties>
</file>