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92" r:id="rId1"/>
  </p:sldMasterIdLst>
  <p:notesMasterIdLst>
    <p:notesMasterId r:id="rId34"/>
  </p:notesMasterIdLst>
  <p:handoutMasterIdLst>
    <p:handoutMasterId r:id="rId35"/>
  </p:handoutMasterIdLst>
  <p:sldIdLst>
    <p:sldId id="325" r:id="rId2"/>
    <p:sldId id="327" r:id="rId3"/>
    <p:sldId id="329" r:id="rId4"/>
    <p:sldId id="292" r:id="rId5"/>
    <p:sldId id="294" r:id="rId6"/>
    <p:sldId id="295" r:id="rId7"/>
    <p:sldId id="296" r:id="rId8"/>
    <p:sldId id="297" r:id="rId9"/>
    <p:sldId id="298" r:id="rId10"/>
    <p:sldId id="299" r:id="rId11"/>
    <p:sldId id="302" r:id="rId12"/>
    <p:sldId id="303" r:id="rId13"/>
    <p:sldId id="304" r:id="rId14"/>
    <p:sldId id="305" r:id="rId15"/>
    <p:sldId id="324" r:id="rId16"/>
    <p:sldId id="306" r:id="rId17"/>
    <p:sldId id="326" r:id="rId18"/>
    <p:sldId id="307" r:id="rId19"/>
    <p:sldId id="309" r:id="rId20"/>
    <p:sldId id="310" r:id="rId21"/>
    <p:sldId id="311" r:id="rId22"/>
    <p:sldId id="314" r:id="rId23"/>
    <p:sldId id="330" r:id="rId24"/>
    <p:sldId id="331" r:id="rId25"/>
    <p:sldId id="312" r:id="rId26"/>
    <p:sldId id="315" r:id="rId27"/>
    <p:sldId id="318" r:id="rId28"/>
    <p:sldId id="319" r:id="rId29"/>
    <p:sldId id="320" r:id="rId30"/>
    <p:sldId id="321" r:id="rId31"/>
    <p:sldId id="322" r:id="rId32"/>
    <p:sldId id="323" r:id="rId33"/>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3E43CC-3FCC-4C5A-9427-706035FDD0B4}" v="1348" dt="2018-08-18T21:45:45.6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9" autoAdjust="0"/>
    <p:restoredTop sz="77887" autoAdjust="0"/>
  </p:normalViewPr>
  <p:slideViewPr>
    <p:cSldViewPr>
      <p:cViewPr varScale="1">
        <p:scale>
          <a:sx n="53" d="100"/>
          <a:sy n="53" d="100"/>
        </p:scale>
        <p:origin x="172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2" d="100"/>
          <a:sy n="52" d="100"/>
        </p:scale>
        <p:origin x="1446" y="72"/>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59"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70660"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61"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a:defRPr sz="1200">
                <a:latin typeface="Times New Roman" pitchFamily="18" charset="0"/>
              </a:defRPr>
            </a:lvl1pPr>
          </a:lstStyle>
          <a:p>
            <a:fld id="{0358FD46-6895-4168-9D3A-89ECBEF24956}" type="slidenum">
              <a:rPr lang="en-US" altLang="en-US"/>
              <a:pPr/>
              <a:t>‹#›</a:t>
            </a:fld>
            <a:endParaRPr lang="en-US" altLang="en-US"/>
          </a:p>
        </p:txBody>
      </p:sp>
    </p:spTree>
    <p:extLst>
      <p:ext uri="{BB962C8B-B14F-4D97-AF65-F5344CB8AC3E}">
        <p14:creationId xmlns:p14="http://schemas.microsoft.com/office/powerpoint/2010/main" val="2839248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3" name="Rectangle 3"/>
          <p:cNvSpPr>
            <a:spLocks noGrp="1" noChangeArrowheads="1"/>
          </p:cNvSpPr>
          <p:nvPr>
            <p:ph type="dt"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5" name="Rectangle 5"/>
          <p:cNvSpPr>
            <a:spLocks noGrp="1" noChangeArrowheads="1"/>
          </p:cNvSpPr>
          <p:nvPr>
            <p:ph type="body" sz="quarter" idx="3"/>
          </p:nvPr>
        </p:nvSpPr>
        <p:spPr bwMode="auto">
          <a:xfrm>
            <a:off x="933450" y="4408488"/>
            <a:ext cx="5130800" cy="4179887"/>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7"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a:defRPr sz="1200">
                <a:latin typeface="Times New Roman" pitchFamily="18" charset="0"/>
              </a:defRPr>
            </a:lvl1pPr>
          </a:lstStyle>
          <a:p>
            <a:fld id="{7E94758A-0B5A-4068-821F-002588F820D9}" type="slidenum">
              <a:rPr lang="en-US" altLang="en-US"/>
              <a:pPr/>
              <a:t>‹#›</a:t>
            </a:fld>
            <a:endParaRPr lang="en-US" altLang="en-US"/>
          </a:p>
        </p:txBody>
      </p:sp>
    </p:spTree>
    <p:extLst>
      <p:ext uri="{BB962C8B-B14F-4D97-AF65-F5344CB8AC3E}">
        <p14:creationId xmlns:p14="http://schemas.microsoft.com/office/powerpoint/2010/main" val="10554293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94758A-0B5A-4068-821F-002588F820D9}" type="slidenum">
              <a:rPr lang="en-US" altLang="en-US" smtClean="0"/>
              <a:pPr/>
              <a:t>1</a:t>
            </a:fld>
            <a:endParaRPr lang="en-US" altLang="en-US"/>
          </a:p>
        </p:txBody>
      </p:sp>
    </p:spTree>
    <p:extLst>
      <p:ext uri="{BB962C8B-B14F-4D97-AF65-F5344CB8AC3E}">
        <p14:creationId xmlns:p14="http://schemas.microsoft.com/office/powerpoint/2010/main" val="2931808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65454BB7-A84D-4A6B-9EA5-6388E5756371}" type="slidenum">
              <a:rPr lang="en-US" altLang="en-US"/>
              <a:pPr algn="r">
                <a:spcBef>
                  <a:spcPct val="0"/>
                </a:spcBef>
              </a:pPr>
              <a:t>14</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Taxpayers who have taxable income up to $100,000 will use the tax tables to determine the amount of tax liability.  These tables are easy to use and will reduce calculation errors.</a:t>
            </a:r>
          </a:p>
          <a:p>
            <a:r>
              <a:rPr lang="en-US" altLang="en-US"/>
              <a:t>If the taxable income is $100,000 or more, taxpayers use the tax rate schedules.</a:t>
            </a:r>
          </a:p>
          <a:p>
            <a:endParaRPr lang="en-US" altLang="en-US"/>
          </a:p>
        </p:txBody>
      </p:sp>
    </p:spTree>
    <p:extLst>
      <p:ext uri="{BB962C8B-B14F-4D97-AF65-F5344CB8AC3E}">
        <p14:creationId xmlns:p14="http://schemas.microsoft.com/office/powerpoint/2010/main" val="568468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65454BB7-A84D-4A6B-9EA5-6388E5756371}" type="slidenum">
              <a:rPr lang="en-US" altLang="en-US"/>
              <a:pPr algn="r">
                <a:spcBef>
                  <a:spcPct val="0"/>
                </a:spcBef>
              </a:pPr>
              <a:t>15</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568468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1A580304-1E5D-4CA8-8DC8-96AEBA871BCE}" type="slidenum">
              <a:rPr lang="en-US" altLang="en-US"/>
              <a:pPr algn="r">
                <a:spcBef>
                  <a:spcPct val="0"/>
                </a:spcBef>
              </a:pPr>
              <a:t>18</a:t>
            </a:fld>
            <a:endParaRPr lang="en-US" alt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Individuals who receive income from wages pay some or all of their tax liability throughout the year with “withholding payments” that are deducted from their paycheck. These withholding amounts are sent to the IRS and credited to the account of the taxpayer.</a:t>
            </a:r>
          </a:p>
          <a:p>
            <a:endParaRPr lang="en-US" altLang="en-US" dirty="0"/>
          </a:p>
          <a:p>
            <a:r>
              <a:rPr lang="en-US" altLang="en-US" dirty="0"/>
              <a:t>In a way, a tax return is the document used to “settle up” with the IRS at the end of the year.</a:t>
            </a:r>
          </a:p>
          <a:p>
            <a:r>
              <a:rPr lang="en-US" altLang="en-US" dirty="0"/>
              <a:t>A taxpayer has earned income.  Most taxpayers have wage income so they have already paid much of their liability.  When a taxpayer gets to the bottom of a 1040, he or she will either owe the IRS some additional money or will receive a refund for excess payments.</a:t>
            </a:r>
          </a:p>
          <a:p>
            <a:endParaRPr lang="en-US" altLang="en-US" dirty="0"/>
          </a:p>
        </p:txBody>
      </p:sp>
    </p:spTree>
    <p:extLst>
      <p:ext uri="{BB962C8B-B14F-4D97-AF65-F5344CB8AC3E}">
        <p14:creationId xmlns:p14="http://schemas.microsoft.com/office/powerpoint/2010/main" val="1150348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94758A-0B5A-4068-821F-002588F820D9}" type="slidenum">
              <a:rPr lang="en-US" altLang="en-US" smtClean="0"/>
              <a:pPr/>
              <a:t>19</a:t>
            </a:fld>
            <a:endParaRPr lang="en-US" altLang="en-US"/>
          </a:p>
        </p:txBody>
      </p:sp>
    </p:spTree>
    <p:extLst>
      <p:ext uri="{BB962C8B-B14F-4D97-AF65-F5344CB8AC3E}">
        <p14:creationId xmlns:p14="http://schemas.microsoft.com/office/powerpoint/2010/main" val="2898787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105F9C23-1420-4F92-A332-E0577604C6DA}" type="slidenum">
              <a:rPr lang="en-US" altLang="en-US"/>
              <a:pPr algn="r">
                <a:spcBef>
                  <a:spcPct val="0"/>
                </a:spcBef>
              </a:pPr>
              <a:t>20</a:t>
            </a:fld>
            <a:endParaRPr lang="en-US" alt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Although the Internal Revenue Code is a large and complex document, it is not always totally clear, it does not answer each and every situation, and it is subject to interpretation.  Tax authority is the body of law, regulation, court cases, and precedent that guide everyone in the practical application of the Internal Revenue Code.</a:t>
            </a:r>
          </a:p>
          <a:p>
            <a:r>
              <a:rPr lang="en-US" altLang="en-US" dirty="0"/>
              <a:t>The three types of primary tax authority are statutory, administrative, and judicial.</a:t>
            </a:r>
          </a:p>
          <a:p>
            <a:r>
              <a:rPr lang="en-US" altLang="en-US" dirty="0"/>
              <a:t> </a:t>
            </a:r>
          </a:p>
        </p:txBody>
      </p:sp>
    </p:spTree>
    <p:extLst>
      <p:ext uri="{BB962C8B-B14F-4D97-AF65-F5344CB8AC3E}">
        <p14:creationId xmlns:p14="http://schemas.microsoft.com/office/powerpoint/2010/main" val="1333479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C9F48440-C279-4048-8476-635EB2C4D63F}" type="slidenum">
              <a:rPr lang="en-US" altLang="en-US"/>
              <a:pPr algn="r">
                <a:spcBef>
                  <a:spcPct val="0"/>
                </a:spcBef>
              </a:pPr>
              <a:t>21</a:t>
            </a:fld>
            <a:endParaRPr lang="en-US" alt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Statutory authority is derived from the 16</a:t>
            </a:r>
            <a:r>
              <a:rPr lang="en-US" altLang="en-US" baseline="30000"/>
              <a:t>th</a:t>
            </a:r>
            <a:r>
              <a:rPr lang="en-US" altLang="en-US"/>
              <a:t> amendment to the constitution, the Internal Revenue Code (the law), and the committee reports generated as part of the process of passing the law.</a:t>
            </a:r>
          </a:p>
        </p:txBody>
      </p:sp>
    </p:spTree>
    <p:extLst>
      <p:ext uri="{BB962C8B-B14F-4D97-AF65-F5344CB8AC3E}">
        <p14:creationId xmlns:p14="http://schemas.microsoft.com/office/powerpoint/2010/main" val="1954333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CBA5E6E-051C-4E7C-9923-6C13156DFC18}" type="slidenum">
              <a:rPr lang="en-US" altLang="en-US"/>
              <a:pPr algn="r">
                <a:spcBef>
                  <a:spcPct val="0"/>
                </a:spcBef>
              </a:pPr>
              <a:t>22</a:t>
            </a:fld>
            <a:endParaRPr lang="en-US" alt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Administrative sources of tax authority are derived from IRS Regulations, and IRS pronouncements such as Revenue Rulings, Revenue Procedures and the like.</a:t>
            </a:r>
          </a:p>
        </p:txBody>
      </p:sp>
    </p:spTree>
    <p:extLst>
      <p:ext uri="{BB962C8B-B14F-4D97-AF65-F5344CB8AC3E}">
        <p14:creationId xmlns:p14="http://schemas.microsoft.com/office/powerpoint/2010/main" val="1606341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E34D0E2A-CFCC-4708-A717-5F3D1D8A16E1}" type="slidenum">
              <a:rPr lang="en-US" altLang="en-US"/>
              <a:pPr algn="r">
                <a:spcBef>
                  <a:spcPct val="0"/>
                </a:spcBef>
              </a:pPr>
              <a:t>23</a:t>
            </a:fld>
            <a:endParaRPr lang="en-US"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Courts also create tax authority when they rule on cases that are brought before them.  Taxpayers or the IRS can begin a case in one of three courts.  Cases can be appealed to higher courts.</a:t>
            </a:r>
          </a:p>
        </p:txBody>
      </p:sp>
    </p:spTree>
    <p:extLst>
      <p:ext uri="{BB962C8B-B14F-4D97-AF65-F5344CB8AC3E}">
        <p14:creationId xmlns:p14="http://schemas.microsoft.com/office/powerpoint/2010/main" val="3177653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20A86D7B-D1DB-4EAE-B2DA-C94494DBD338}" type="slidenum">
              <a:rPr lang="en-US" altLang="en-US"/>
              <a:pPr algn="r">
                <a:spcBef>
                  <a:spcPct val="0"/>
                </a:spcBef>
              </a:pPr>
              <a:t>24</a:t>
            </a:fld>
            <a:endParaRPr lang="en-US" alt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Depending on where a case begins, the appeal process can take slightly different routes.  Ultimately, the U.S. Supreme Court is the final court in any route.  The Supreme Court hears very few tax cases during a year.</a:t>
            </a:r>
          </a:p>
        </p:txBody>
      </p:sp>
    </p:spTree>
    <p:extLst>
      <p:ext uri="{BB962C8B-B14F-4D97-AF65-F5344CB8AC3E}">
        <p14:creationId xmlns:p14="http://schemas.microsoft.com/office/powerpoint/2010/main" val="2776609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94758A-0B5A-4068-821F-002588F820D9}" type="slidenum">
              <a:rPr lang="en-US" altLang="en-US" smtClean="0"/>
              <a:pPr/>
              <a:t>25</a:t>
            </a:fld>
            <a:endParaRPr lang="en-US" altLang="en-US"/>
          </a:p>
        </p:txBody>
      </p:sp>
    </p:spTree>
    <p:extLst>
      <p:ext uri="{BB962C8B-B14F-4D97-AF65-F5344CB8AC3E}">
        <p14:creationId xmlns:p14="http://schemas.microsoft.com/office/powerpoint/2010/main" val="2463452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first income tax was enacted almost 150 years ago.  It was not until a constitutional amendment was enacted in 1913 that the individual income tax became a reality.  Much of the Internal Revenue Code has its legal foundation in the 16</a:t>
            </a:r>
            <a:r>
              <a:rPr lang="en-US" altLang="en-US" baseline="30000" dirty="0"/>
              <a:t>th</a:t>
            </a:r>
            <a:r>
              <a:rPr lang="en-US" altLang="en-US" dirty="0"/>
              <a:t> Amendment. </a:t>
            </a:r>
          </a:p>
          <a:p>
            <a:r>
              <a:rPr lang="en-US" altLang="en-US" dirty="0"/>
              <a:t>Electronic filing has now grown to 88% of all tax returns.</a:t>
            </a:r>
          </a:p>
          <a:p>
            <a:r>
              <a:rPr lang="en-US" altLang="en-US" dirty="0"/>
              <a:t>Tax collections from individuals make up the largest part of total tax collections.</a:t>
            </a:r>
          </a:p>
          <a:p>
            <a:endParaRPr lang="en-US" dirty="0"/>
          </a:p>
          <a:p>
            <a:endParaRPr lang="en-US" dirty="0"/>
          </a:p>
        </p:txBody>
      </p:sp>
      <p:sp>
        <p:nvSpPr>
          <p:cNvPr id="4" name="Slide Number Placeholder 3"/>
          <p:cNvSpPr>
            <a:spLocks noGrp="1"/>
          </p:cNvSpPr>
          <p:nvPr>
            <p:ph type="sldNum" sz="quarter" idx="10"/>
          </p:nvPr>
        </p:nvSpPr>
        <p:spPr/>
        <p:txBody>
          <a:bodyPr/>
          <a:lstStyle/>
          <a:p>
            <a:fld id="{7E94758A-0B5A-4068-821F-002588F820D9}" type="slidenum">
              <a:rPr lang="en-US" altLang="en-US" smtClean="0"/>
              <a:pPr/>
              <a:t>2</a:t>
            </a:fld>
            <a:endParaRPr lang="en-US" altLang="en-US"/>
          </a:p>
        </p:txBody>
      </p:sp>
    </p:spTree>
    <p:extLst>
      <p:ext uri="{BB962C8B-B14F-4D97-AF65-F5344CB8AC3E}">
        <p14:creationId xmlns:p14="http://schemas.microsoft.com/office/powerpoint/2010/main" val="3422609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168B887C-FA58-4AF2-970F-2A3063F00762}" type="slidenum">
              <a:rPr lang="en-US" altLang="en-US"/>
              <a:pPr algn="r">
                <a:spcBef>
                  <a:spcPct val="0"/>
                </a:spcBef>
              </a:pPr>
              <a:t>28</a:t>
            </a:fld>
            <a:endParaRPr lang="en-US" alt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Circular 230 provides for standards of practice for all paid tax preparers.</a:t>
            </a:r>
          </a:p>
        </p:txBody>
      </p:sp>
    </p:spTree>
    <p:extLst>
      <p:ext uri="{BB962C8B-B14F-4D97-AF65-F5344CB8AC3E}">
        <p14:creationId xmlns:p14="http://schemas.microsoft.com/office/powerpoint/2010/main" val="917128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67480180-279C-44BC-B96D-ECB595C8A627}" type="slidenum">
              <a:rPr lang="en-US" altLang="en-US"/>
              <a:pPr algn="r">
                <a:spcBef>
                  <a:spcPct val="0"/>
                </a:spcBef>
              </a:pPr>
              <a:t>29</a:t>
            </a:fld>
            <a:endParaRPr lang="en-US" alt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Failure to comply with Circular 230 will subject the paid preparer to numerous sanctions.</a:t>
            </a:r>
          </a:p>
        </p:txBody>
      </p:sp>
    </p:spTree>
    <p:extLst>
      <p:ext uri="{BB962C8B-B14F-4D97-AF65-F5344CB8AC3E}">
        <p14:creationId xmlns:p14="http://schemas.microsoft.com/office/powerpoint/2010/main" val="32242780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835281C3-065B-4BC1-A25D-1625648BF1A7}" type="slidenum">
              <a:rPr lang="en-US" altLang="en-US"/>
              <a:pPr algn="r">
                <a:spcBef>
                  <a:spcPct val="0"/>
                </a:spcBef>
              </a:pPr>
              <a:t>30</a:t>
            </a:fld>
            <a:endParaRPr lang="en-US" alt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Circular 230 requires registration and establishes continuing education requirements.</a:t>
            </a:r>
          </a:p>
        </p:txBody>
      </p:sp>
    </p:spTree>
    <p:extLst>
      <p:ext uri="{BB962C8B-B14F-4D97-AF65-F5344CB8AC3E}">
        <p14:creationId xmlns:p14="http://schemas.microsoft.com/office/powerpoint/2010/main" val="1082083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72F6905E-716B-45E3-9C11-6A0D8FB396F9}" type="slidenum">
              <a:rPr lang="en-US" altLang="en-US"/>
              <a:pPr algn="r">
                <a:spcBef>
                  <a:spcPct val="0"/>
                </a:spcBef>
              </a:pPr>
              <a:t>31</a:t>
            </a:fld>
            <a:endParaRPr lang="en-US" alt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Circular 230 sets forth actions which a paid preparer must do.</a:t>
            </a:r>
          </a:p>
        </p:txBody>
      </p:sp>
    </p:spTree>
    <p:extLst>
      <p:ext uri="{BB962C8B-B14F-4D97-AF65-F5344CB8AC3E}">
        <p14:creationId xmlns:p14="http://schemas.microsoft.com/office/powerpoint/2010/main" val="1507287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6A2D40D7-5C66-45E3-BED3-3E974F44E24E}" type="slidenum">
              <a:rPr lang="en-US" altLang="en-US"/>
              <a:pPr algn="r">
                <a:spcBef>
                  <a:spcPct val="0"/>
                </a:spcBef>
              </a:pPr>
              <a:t>32</a:t>
            </a:fld>
            <a:endParaRPr lang="en-US" alt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Circular 230 sets forth actions which a paid preparer must NOT do.</a:t>
            </a:r>
          </a:p>
        </p:txBody>
      </p:sp>
    </p:spTree>
    <p:extLst>
      <p:ext uri="{BB962C8B-B14F-4D97-AF65-F5344CB8AC3E}">
        <p14:creationId xmlns:p14="http://schemas.microsoft.com/office/powerpoint/2010/main" val="3096514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Most taxes are calculated by multiplying a tax rate against a tax base.</a:t>
            </a:r>
          </a:p>
          <a:p>
            <a:endParaRPr lang="en-US" dirty="0"/>
          </a:p>
        </p:txBody>
      </p:sp>
      <p:sp>
        <p:nvSpPr>
          <p:cNvPr id="4" name="Slide Number Placeholder 3"/>
          <p:cNvSpPr>
            <a:spLocks noGrp="1"/>
          </p:cNvSpPr>
          <p:nvPr>
            <p:ph type="sldNum" sz="quarter" idx="10"/>
          </p:nvPr>
        </p:nvSpPr>
        <p:spPr/>
        <p:txBody>
          <a:bodyPr/>
          <a:lstStyle/>
          <a:p>
            <a:fld id="{7E94758A-0B5A-4068-821F-002588F820D9}" type="slidenum">
              <a:rPr lang="en-US" altLang="en-US" smtClean="0"/>
              <a:pPr/>
              <a:t>3</a:t>
            </a:fld>
            <a:endParaRPr lang="en-US" altLang="en-US"/>
          </a:p>
        </p:txBody>
      </p:sp>
    </p:spTree>
    <p:extLst>
      <p:ext uri="{BB962C8B-B14F-4D97-AF65-F5344CB8AC3E}">
        <p14:creationId xmlns:p14="http://schemas.microsoft.com/office/powerpoint/2010/main" val="3097973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A7DDB2AE-5600-471B-8A3A-B91833169FF7}" type="slidenum">
              <a:rPr lang="en-US" altLang="en-US"/>
              <a:pPr algn="r">
                <a:spcBef>
                  <a:spcPct val="0"/>
                </a:spcBef>
              </a:pPr>
              <a:t>4</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One tax rate structure is a progressive tax structure where the rate increases as the base increases.  The notion is that those with more can pay more.  Our income tax system is based on this idea.</a:t>
            </a:r>
          </a:p>
          <a:p>
            <a:r>
              <a:rPr lang="en-US" altLang="en-US" dirty="0"/>
              <a:t>Another structure is the proportional structure where the rate remains constant at all levels of tax base.  Sales taxes are such a type.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regressive rate structure is one in which the rate goes down as income goes up.  It is regressive because those with less income pay proportionally more. </a:t>
            </a:r>
          </a:p>
          <a:p>
            <a:endParaRPr lang="en-US" altLang="en-US" dirty="0"/>
          </a:p>
        </p:txBody>
      </p:sp>
    </p:spTree>
    <p:extLst>
      <p:ext uri="{BB962C8B-B14F-4D97-AF65-F5344CB8AC3E}">
        <p14:creationId xmlns:p14="http://schemas.microsoft.com/office/powerpoint/2010/main" val="1861135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623E0829-1C3A-42D2-8E13-A8F462EC2773}" type="slidenum">
              <a:rPr lang="en-US" altLang="en-US"/>
              <a:pPr algn="r">
                <a:spcBef>
                  <a:spcPct val="0"/>
                </a:spcBef>
              </a:pPr>
              <a:t>6</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It is important to clearly understand the difference between an average tax rate and a marginal tax rate.  They are seldom the same.</a:t>
            </a:r>
          </a:p>
          <a:p>
            <a:endParaRPr lang="en-US" altLang="en-US" dirty="0"/>
          </a:p>
          <a:p>
            <a:r>
              <a:rPr lang="en-US" altLang="en-US" dirty="0"/>
              <a:t>An average rate represents the arithmetic average.  It is the total tax divided by the total taxable income.  Some income may be taxed at a higher or lower rate, but this calculation determines the average over all the income.  As tax rate changes or income changes, the average will change.</a:t>
            </a:r>
          </a:p>
          <a:p>
            <a:endParaRPr lang="en-US" altLang="en-US" dirty="0"/>
          </a:p>
          <a:p>
            <a:r>
              <a:rPr lang="en-US" altLang="en-US" dirty="0"/>
              <a:t>The marginal rate is the rate that will be paid on the next dollar of income.  Refer to Table 1-2.  Because of our tax bracket system, the marginal rate stays constant and then makes a jump.  For example, a married couple with taxable income of $90,000 has a marginal rate of 22%.  If they earn $90,001 they will pay 22 cents on that additional dollar.  The marginal rate is also 25% for the next dollar, and the next dollar, and the next dollar.  In fact, the marginal rate remains the same until they get to $165,001.  At that point, the very last dollar is taxed at 24%.  </a:t>
            </a:r>
          </a:p>
        </p:txBody>
      </p:sp>
    </p:spTree>
    <p:extLst>
      <p:ext uri="{BB962C8B-B14F-4D97-AF65-F5344CB8AC3E}">
        <p14:creationId xmlns:p14="http://schemas.microsoft.com/office/powerpoint/2010/main" val="909320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54C1938-F89A-4A3E-9C2B-061333E68113}" type="slidenum">
              <a:rPr lang="en-US" altLang="en-US"/>
              <a:pPr algn="r">
                <a:spcBef>
                  <a:spcPct val="0"/>
                </a:spcBef>
              </a:pPr>
              <a:t>7</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This is the basic income tax formula.  All individual income tax returns are based on this formula.  As the complexity of the tax situation of an individual increases, this formula becomes more complicated, but the basic structure remains the same.  We will show you a more complex formula in chapter 2.</a:t>
            </a:r>
          </a:p>
        </p:txBody>
      </p:sp>
    </p:spTree>
    <p:extLst>
      <p:ext uri="{BB962C8B-B14F-4D97-AF65-F5344CB8AC3E}">
        <p14:creationId xmlns:p14="http://schemas.microsoft.com/office/powerpoint/2010/main" val="1568998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78F010CC-5C12-45D5-8782-2675FFD9CC17}" type="slidenum">
              <a:rPr lang="en-US" altLang="en-US"/>
              <a:pPr algn="r">
                <a:spcBef>
                  <a:spcPct val="0"/>
                </a:spcBef>
              </a:pPr>
              <a:t>10</a:t>
            </a:fld>
            <a:endParaRPr lang="en-US" alt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There is one tax forms on which a taxpayer can report their income and deductions to the Internal Revenue Service – Form 1040.  There are also six Schedules that apply to a Form 1040.  Taxpayers will use between zero and six of the Schedules, depending on the complexity of their tax return.</a:t>
            </a:r>
          </a:p>
        </p:txBody>
      </p:sp>
    </p:spTree>
    <p:extLst>
      <p:ext uri="{BB962C8B-B14F-4D97-AF65-F5344CB8AC3E}">
        <p14:creationId xmlns:p14="http://schemas.microsoft.com/office/powerpoint/2010/main" val="3012798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AECA5EB-7CB8-488F-872B-B3FC8A79453F}" type="slidenum">
              <a:rPr lang="en-US" altLang="en-US"/>
              <a:pPr algn="r">
                <a:spcBef>
                  <a:spcPct val="0"/>
                </a:spcBef>
              </a:pPr>
              <a:t>11</a:t>
            </a:fld>
            <a:endParaRPr lang="en-US" alt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first item on a Form 1040 is wages.  Wages include salaries, tips, and other items.  Taxpayers receive a Form W-2 from their employer at the end of the year.  This document lists the amount of wages received as well as other items, such as income tax withholdings, that will enable the taxpayer to file their tax return.</a:t>
            </a:r>
          </a:p>
          <a:p>
            <a:r>
              <a:rPr lang="en-US" altLang="en-US" dirty="0"/>
              <a:t>Interest income is another item that must be reported on an income tax return.</a:t>
            </a:r>
          </a:p>
        </p:txBody>
      </p:sp>
    </p:spTree>
    <p:extLst>
      <p:ext uri="{BB962C8B-B14F-4D97-AF65-F5344CB8AC3E}">
        <p14:creationId xmlns:p14="http://schemas.microsoft.com/office/powerpoint/2010/main" val="3468420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965575" y="8820150"/>
            <a:ext cx="30321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024" tIns="46512" rIns="93024" bIns="46512" anchor="b"/>
          <a:lstStyle>
            <a:lvl1pPr defTabSz="930275">
              <a:spcBef>
                <a:spcPct val="30000"/>
              </a:spcBef>
              <a:defRPr sz="1200">
                <a:solidFill>
                  <a:schemeClr val="tx1"/>
                </a:solidFill>
                <a:latin typeface="Times New Roman" pitchFamily="18" charset="0"/>
              </a:defRPr>
            </a:lvl1pPr>
            <a:lvl2pPr marL="742950" indent="-285750" defTabSz="930275">
              <a:spcBef>
                <a:spcPct val="30000"/>
              </a:spcBef>
              <a:defRPr sz="1200">
                <a:solidFill>
                  <a:schemeClr val="tx1"/>
                </a:solidFill>
                <a:latin typeface="Times New Roman" pitchFamily="18" charset="0"/>
              </a:defRPr>
            </a:lvl2pPr>
            <a:lvl3pPr marL="1143000" indent="-228600" defTabSz="930275">
              <a:spcBef>
                <a:spcPct val="30000"/>
              </a:spcBef>
              <a:defRPr sz="1200">
                <a:solidFill>
                  <a:schemeClr val="tx1"/>
                </a:solidFill>
                <a:latin typeface="Times New Roman" pitchFamily="18" charset="0"/>
              </a:defRPr>
            </a:lvl3pPr>
            <a:lvl4pPr marL="1600200" indent="-228600" defTabSz="930275">
              <a:spcBef>
                <a:spcPct val="30000"/>
              </a:spcBef>
              <a:defRPr sz="1200">
                <a:solidFill>
                  <a:schemeClr val="tx1"/>
                </a:solidFill>
                <a:latin typeface="Times New Roman" pitchFamily="18" charset="0"/>
              </a:defRPr>
            </a:lvl4pPr>
            <a:lvl5pPr marL="2057400" indent="-228600" defTabSz="930275">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a:spcBef>
                <a:spcPct val="0"/>
              </a:spcBef>
            </a:pPr>
            <a:fld id="{3E549A9E-24F2-4509-99C2-01ADC94DFA47}" type="slidenum">
              <a:rPr lang="en-US" altLang="en-US"/>
              <a:pPr algn="r">
                <a:spcBef>
                  <a:spcPct val="0"/>
                </a:spcBef>
              </a:pPr>
              <a:t>12</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Unemployment compensation is, in effect, a payment in lieu of wages.  It is included as income on a tax return.</a:t>
            </a:r>
          </a:p>
          <a:p>
            <a:r>
              <a:rPr lang="en-US" altLang="en-US" dirty="0"/>
              <a:t>Taxpayers are allowed a deduction on line 8 of a Form 1040EZ.</a:t>
            </a:r>
          </a:p>
          <a:p>
            <a:r>
              <a:rPr lang="en-US" altLang="en-US" dirty="0"/>
              <a:t>Taxable income (line 10) is the total of all income minus the deduction from line 8. </a:t>
            </a:r>
          </a:p>
        </p:txBody>
      </p:sp>
    </p:spTree>
    <p:extLst>
      <p:ext uri="{BB962C8B-B14F-4D97-AF65-F5344CB8AC3E}">
        <p14:creationId xmlns:p14="http://schemas.microsoft.com/office/powerpoint/2010/main" val="1881566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9613921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1119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9388961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9630970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5114733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648200" y="228600"/>
            <a:ext cx="4495800" cy="4099955"/>
          </a:xfrm>
        </p:spPr>
        <p:txBody>
          <a:bodyPr anchor="ctr"/>
          <a:lstStyle/>
          <a:p>
            <a:pPr algn="ctr"/>
            <a:r>
              <a:rPr lang="en-US" altLang="en-US" b="1" dirty="0"/>
              <a:t>Chapter 1</a:t>
            </a:r>
          </a:p>
          <a:p>
            <a:pPr algn="ctr"/>
            <a:endParaRPr lang="en-US" altLang="en-US" b="1" dirty="0"/>
          </a:p>
          <a:p>
            <a:pPr algn="ctr"/>
            <a:r>
              <a:rPr lang="en-US" altLang="en-US" dirty="0"/>
              <a:t> </a:t>
            </a:r>
            <a:r>
              <a:rPr lang="en-US" altLang="en-US" sz="3000" dirty="0"/>
              <a:t>Introduction to Taxation, the Income Tax Formula, and Form 1040</a:t>
            </a:r>
            <a:endParaRPr lang="en-US" altLang="en-US" sz="3000" dirty="0">
              <a:cs typeface="Times New Roman" pitchFamily="18" charset="0"/>
            </a:endParaRPr>
          </a:p>
        </p:txBody>
      </p:sp>
      <p:sp>
        <p:nvSpPr>
          <p:cNvPr id="4" name="Text Placeholder 3"/>
          <p:cNvSpPr>
            <a:spLocks noGrp="1"/>
          </p:cNvSpPr>
          <p:nvPr>
            <p:ph sz="quarter" idx="16"/>
          </p:nvPr>
        </p:nvSpPr>
        <p:spPr>
          <a:xfrm>
            <a:off x="1066800" y="6400800"/>
            <a:ext cx="7086600" cy="457200"/>
          </a:xfrm>
        </p:spPr>
        <p:txBody>
          <a:bodyPr vert="horz" lIns="91440" tIns="45720" rIns="91440" bIns="45720" rtlCol="0">
            <a:normAutofit/>
          </a:bodyPr>
          <a:lstStyle/>
          <a:p>
            <a:pPr marL="0" indent="0">
              <a:spcBef>
                <a:spcPts val="600"/>
              </a:spcBef>
              <a:buNone/>
            </a:pPr>
            <a:r>
              <a:rPr lang="en-US" altLang="en-US" sz="1200" dirty="0">
                <a:latin typeface="Verdana" pitchFamily="34" charset="0"/>
                <a:cs typeface="Verdana" pitchFamily="34" charset="0"/>
              </a:rPr>
              <a:t>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212321BA-B532-4BD7-BF2F-96D751F5D2E4}"/>
              </a:ext>
            </a:extLst>
          </p:cNvPr>
          <p:cNvPicPr>
            <a:picLocks noChangeAspect="1"/>
          </p:cNvPicPr>
          <p:nvPr/>
        </p:nvPicPr>
        <p:blipFill>
          <a:blip r:embed="rId3"/>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616628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idx="4294967295"/>
          </p:nvPr>
        </p:nvSpPr>
        <p:spPr>
          <a:xfrm>
            <a:off x="0" y="2134"/>
            <a:ext cx="9136380" cy="1217066"/>
          </a:xfrm>
        </p:spPr>
        <p:txBody>
          <a:bodyPr>
            <a:noAutofit/>
          </a:bodyPr>
          <a:lstStyle/>
          <a:p>
            <a:r>
              <a:rPr lang="en-US" altLang="en-US" dirty="0"/>
              <a:t>Learning Objective #3:</a:t>
            </a:r>
            <a:br>
              <a:rPr lang="en-US" altLang="en-US" dirty="0"/>
            </a:br>
            <a:r>
              <a:rPr lang="en-US" altLang="en-US" dirty="0"/>
              <a:t>Components of Form 1040</a:t>
            </a:r>
          </a:p>
        </p:txBody>
      </p:sp>
      <p:sp>
        <p:nvSpPr>
          <p:cNvPr id="24579" name="Content Placeholder 2"/>
          <p:cNvSpPr>
            <a:spLocks noGrp="1" noChangeArrowheads="1"/>
          </p:cNvSpPr>
          <p:nvPr>
            <p:ph type="body" idx="4294967295"/>
          </p:nvPr>
        </p:nvSpPr>
        <p:spPr>
          <a:xfrm>
            <a:off x="304800" y="1447800"/>
            <a:ext cx="8534400" cy="4953000"/>
          </a:xfrm>
        </p:spPr>
        <p:txBody>
          <a:bodyPr vert="horz" lIns="91440" tIns="45720" rIns="91440" bIns="45720" rtlCol="0">
            <a:normAutofit/>
          </a:bodyPr>
          <a:lstStyle/>
          <a:p>
            <a:pPr marL="457200" indent="-457200">
              <a:lnSpc>
                <a:spcPct val="90000"/>
              </a:lnSpc>
              <a:buSzPct val="100000"/>
            </a:pPr>
            <a:r>
              <a:rPr lang="en-US" altLang="en-US" sz="2600" dirty="0"/>
              <a:t>Taxpayers annually file a tax return using </a:t>
            </a:r>
          </a:p>
          <a:p>
            <a:pPr marL="914400" lvl="1" indent="-457200">
              <a:lnSpc>
                <a:spcPct val="90000"/>
              </a:lnSpc>
            </a:pPr>
            <a:r>
              <a:rPr lang="en-US" altLang="en-US" sz="2400" dirty="0"/>
              <a:t>Form 1040</a:t>
            </a:r>
          </a:p>
          <a:p>
            <a:pPr marL="914400" lvl="1" indent="-457200">
              <a:lnSpc>
                <a:spcPct val="90000"/>
              </a:lnSpc>
            </a:pPr>
            <a:r>
              <a:rPr lang="en-US" altLang="en-US" sz="2400" dirty="0"/>
              <a:t>Plus:  zero to six of Schedules 1-6.  Some taxpayers will not use any Schedules, some will use six, and others will use something in between.</a:t>
            </a:r>
          </a:p>
          <a:p>
            <a:pPr marL="457200" indent="-457200">
              <a:lnSpc>
                <a:spcPct val="90000"/>
              </a:lnSpc>
              <a:buSzPct val="100000"/>
            </a:pPr>
            <a:r>
              <a:rPr lang="en-US" altLang="en-US" sz="2600" dirty="0"/>
              <a:t>The Forms and schedules all follow the basic income tax formula</a:t>
            </a:r>
          </a:p>
          <a:p>
            <a:pPr marL="857250" lvl="1" indent="-457200">
              <a:lnSpc>
                <a:spcPct val="90000"/>
              </a:lnSpc>
              <a:buSzPct val="100000"/>
            </a:pPr>
            <a:r>
              <a:rPr lang="en-US" altLang="en-US" sz="2400" dirty="0"/>
              <a:t>One or more Schedules are used as the tax return becomes more complex.</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noChangeArrowheads="1"/>
          </p:cNvSpPr>
          <p:nvPr>
            <p:ph type="body" idx="4294967295"/>
          </p:nvPr>
        </p:nvSpPr>
        <p:spPr>
          <a:xfrm>
            <a:off x="304800" y="1447800"/>
            <a:ext cx="8534400" cy="4876800"/>
          </a:xfrm>
        </p:spPr>
        <p:txBody>
          <a:bodyPr vert="horz" lIns="91440" tIns="45720" rIns="91440" bIns="45720" rtlCol="0">
            <a:normAutofit/>
          </a:bodyPr>
          <a:lstStyle/>
          <a:p>
            <a:pPr marL="457200" indent="-457200">
              <a:lnSpc>
                <a:spcPct val="90000"/>
              </a:lnSpc>
              <a:buSzPct val="100000"/>
            </a:pPr>
            <a:r>
              <a:rPr lang="en-US" altLang="en-US" sz="2600" dirty="0"/>
              <a:t>Wages include salaries, tips, commissions, bonuses, severance pay, sick pay, meals and lodging, fringe benefits, etc.</a:t>
            </a:r>
          </a:p>
          <a:p>
            <a:pPr marL="914400" lvl="1" indent="-457200">
              <a:lnSpc>
                <a:spcPct val="90000"/>
              </a:lnSpc>
            </a:pPr>
            <a:r>
              <a:rPr lang="en-US" altLang="en-US" sz="2400" dirty="0"/>
              <a:t>Employees receive a Form W-2 indicating total wage income in box 1</a:t>
            </a:r>
          </a:p>
          <a:p>
            <a:pPr marL="457200" indent="-457200">
              <a:lnSpc>
                <a:spcPct val="90000"/>
              </a:lnSpc>
              <a:buSzPct val="100000"/>
            </a:pPr>
            <a:r>
              <a:rPr lang="en-US" altLang="en-US" sz="2600" dirty="0"/>
              <a:t>Interest income is taxable unless specifically exempt </a:t>
            </a:r>
          </a:p>
          <a:p>
            <a:pPr marL="914400" lvl="1" indent="-457200">
              <a:lnSpc>
                <a:spcPct val="90000"/>
              </a:lnSpc>
            </a:pPr>
            <a:r>
              <a:rPr lang="en-US" altLang="en-US" sz="2400" dirty="0"/>
              <a:t>Interest income reported on Form 1099-INT</a:t>
            </a:r>
          </a:p>
        </p:txBody>
      </p:sp>
      <p:sp>
        <p:nvSpPr>
          <p:cNvPr id="4" name="Title 1">
            <a:extLst>
              <a:ext uri="{FF2B5EF4-FFF2-40B4-BE49-F238E27FC236}">
                <a16:creationId xmlns:a16="http://schemas.microsoft.com/office/drawing/2014/main" id="{EC3BC523-7A02-426E-9842-96DE9A2B7B8F}"/>
              </a:ext>
            </a:extLst>
          </p:cNvPr>
          <p:cNvSpPr txBox="1">
            <a:spLocks noChangeArrowheads="1"/>
          </p:cNvSpPr>
          <p:nvPr/>
        </p:nvSpPr>
        <p:spPr>
          <a:xfrm>
            <a:off x="0" y="2134"/>
            <a:ext cx="9136380" cy="1217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#3:</a:t>
            </a:r>
            <a:br>
              <a:rPr lang="en-US" altLang="en-US"/>
            </a:br>
            <a:r>
              <a:rPr lang="en-US" altLang="en-US"/>
              <a:t>Components of Form 1040</a:t>
            </a:r>
            <a:endParaRPr lang="en-US" altLang="en-US"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noChangeArrowheads="1"/>
          </p:cNvSpPr>
          <p:nvPr>
            <p:ph type="body" idx="4294967295"/>
          </p:nvPr>
        </p:nvSpPr>
        <p:spPr>
          <a:xfrm>
            <a:off x="337006" y="1447800"/>
            <a:ext cx="8425994" cy="4876800"/>
          </a:xfrm>
        </p:spPr>
        <p:txBody>
          <a:bodyPr vert="horz" lIns="91440" tIns="45720" rIns="91440" bIns="45720" rtlCol="0">
            <a:normAutofit/>
          </a:bodyPr>
          <a:lstStyle/>
          <a:p>
            <a:pPr marL="457200" indent="-457200">
              <a:lnSpc>
                <a:spcPct val="90000"/>
              </a:lnSpc>
              <a:buSzPct val="100000"/>
            </a:pPr>
            <a:r>
              <a:rPr lang="en-US" altLang="en-US" sz="2600" dirty="0"/>
              <a:t>Unemployment compensation is taxable</a:t>
            </a:r>
          </a:p>
          <a:p>
            <a:pPr marL="914400" lvl="1" indent="-457200">
              <a:lnSpc>
                <a:spcPct val="90000"/>
              </a:lnSpc>
            </a:pPr>
            <a:r>
              <a:rPr lang="en-US" altLang="en-US" sz="2400" dirty="0"/>
              <a:t>Reported on Form 1099-G </a:t>
            </a:r>
          </a:p>
          <a:p>
            <a:pPr marL="457200" indent="-457200">
              <a:lnSpc>
                <a:spcPct val="90000"/>
              </a:lnSpc>
              <a:buSzPct val="100000"/>
            </a:pPr>
            <a:r>
              <a:rPr lang="en-US" altLang="en-US" sz="2600" dirty="0"/>
              <a:t>The Standard Deduction is shown on line 8</a:t>
            </a:r>
          </a:p>
          <a:p>
            <a:pPr marL="914400" lvl="1" indent="-457200">
              <a:lnSpc>
                <a:spcPct val="90000"/>
              </a:lnSpc>
            </a:pPr>
            <a:r>
              <a:rPr lang="en-US" altLang="en-US" sz="2400" dirty="0"/>
              <a:t>$12,000 for single, $24,000 for married</a:t>
            </a:r>
          </a:p>
          <a:p>
            <a:pPr marL="457200" indent="-457200">
              <a:lnSpc>
                <a:spcPct val="90000"/>
              </a:lnSpc>
              <a:buSzPct val="100000"/>
            </a:pPr>
            <a:r>
              <a:rPr lang="en-US" altLang="en-US" sz="2600" dirty="0"/>
              <a:t>Total income minus permitted deductions equals Taxable Income (line 10)</a:t>
            </a:r>
          </a:p>
        </p:txBody>
      </p:sp>
      <p:sp>
        <p:nvSpPr>
          <p:cNvPr id="4" name="Title 1">
            <a:extLst>
              <a:ext uri="{FF2B5EF4-FFF2-40B4-BE49-F238E27FC236}">
                <a16:creationId xmlns:a16="http://schemas.microsoft.com/office/drawing/2014/main" id="{D9124C36-4BA7-4356-87CB-35A6D86486D6}"/>
              </a:ext>
            </a:extLst>
          </p:cNvPr>
          <p:cNvSpPr txBox="1">
            <a:spLocks noChangeArrowheads="1"/>
          </p:cNvSpPr>
          <p:nvPr/>
        </p:nvSpPr>
        <p:spPr>
          <a:xfrm>
            <a:off x="0" y="2134"/>
            <a:ext cx="9136380" cy="1217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#3:</a:t>
            </a:r>
            <a:br>
              <a:rPr lang="en-US" altLang="en-US"/>
            </a:br>
            <a:r>
              <a:rPr lang="en-US" altLang="en-US"/>
              <a:t>Components of Form 1040</a:t>
            </a:r>
            <a:endParaRPr lang="en-US" altLang="en-US"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noChangeArrowheads="1"/>
          </p:cNvSpPr>
          <p:nvPr>
            <p:ph type="title" idx="4294967295"/>
          </p:nvPr>
        </p:nvSpPr>
        <p:spPr>
          <a:xfrm>
            <a:off x="0" y="383134"/>
            <a:ext cx="9136380" cy="1217066"/>
          </a:xfrm>
        </p:spPr>
        <p:txBody>
          <a:bodyPr>
            <a:noAutofit/>
          </a:bodyPr>
          <a:lstStyle/>
          <a:p>
            <a:r>
              <a:rPr lang="en-US" altLang="en-US" dirty="0"/>
              <a:t>Learning Objective #3</a:t>
            </a:r>
            <a:br>
              <a:rPr lang="en-US" altLang="en-US" dirty="0"/>
            </a:br>
            <a:r>
              <a:rPr lang="en-US" altLang="en-US" dirty="0"/>
              <a:t>Components of Form 1040</a:t>
            </a:r>
            <a:br>
              <a:rPr lang="en-US" altLang="en-US" dirty="0"/>
            </a:br>
            <a:r>
              <a:rPr lang="en-US" altLang="en-US" dirty="0"/>
              <a:t>Concept Check 1-3</a:t>
            </a:r>
          </a:p>
        </p:txBody>
      </p:sp>
      <p:sp>
        <p:nvSpPr>
          <p:cNvPr id="237573" name="Content Placeholder 2"/>
          <p:cNvSpPr>
            <a:spLocks noGrp="1" noChangeArrowheads="1"/>
          </p:cNvSpPr>
          <p:nvPr>
            <p:ph type="body" idx="4294967295"/>
          </p:nvPr>
        </p:nvSpPr>
        <p:spPr>
          <a:xfrm>
            <a:off x="381000" y="1981200"/>
            <a:ext cx="8382000" cy="4876800"/>
          </a:xfrm>
        </p:spPr>
        <p:txBody>
          <a:bodyPr>
            <a:normAutofit/>
          </a:bodyPr>
          <a:lstStyle/>
          <a:p>
            <a:pPr marL="457200" indent="-457200">
              <a:lnSpc>
                <a:spcPct val="110000"/>
              </a:lnSpc>
              <a:buFont typeface="+mj-lt"/>
              <a:buAutoNum type="arabicPeriod"/>
            </a:pPr>
            <a:r>
              <a:rPr lang="en-US" altLang="en-US" sz="2400" i="1" dirty="0"/>
              <a:t>Only certain types of income are reported on the face of page 2,Form 1040EZ. They are ________.</a:t>
            </a:r>
          </a:p>
          <a:p>
            <a:pPr marL="0" indent="0" eaLnBrk="1" hangingPunct="1">
              <a:lnSpc>
                <a:spcPct val="110000"/>
              </a:lnSpc>
              <a:buFontTx/>
              <a:buNone/>
            </a:pPr>
            <a:r>
              <a:rPr lang="en-US" altLang="en-US" sz="2400" b="1" i="1" dirty="0"/>
              <a:t>Wages, interest</a:t>
            </a:r>
          </a:p>
          <a:p>
            <a:pPr marL="0" indent="0" eaLnBrk="1" hangingPunct="1">
              <a:lnSpc>
                <a:spcPct val="110000"/>
              </a:lnSpc>
              <a:buFontTx/>
              <a:buNone/>
            </a:pPr>
            <a:r>
              <a:rPr lang="en-US" altLang="en-US" sz="2400" b="1" i="1" dirty="0"/>
              <a:t> </a:t>
            </a:r>
          </a:p>
          <a:p>
            <a:pPr marL="457200" indent="-457200">
              <a:lnSpc>
                <a:spcPct val="110000"/>
              </a:lnSpc>
              <a:buFont typeface="+mj-lt"/>
              <a:buAutoNum type="arabicPeriod" startAt="2"/>
            </a:pPr>
            <a:r>
              <a:rPr lang="en-US" altLang="en-US" sz="2400" i="1" dirty="0"/>
              <a:t>Unemployment compensation is reported to the taxpayer on a Form ______.</a:t>
            </a:r>
          </a:p>
          <a:p>
            <a:pPr marL="457200" indent="-457200" eaLnBrk="1" hangingPunct="1">
              <a:lnSpc>
                <a:spcPct val="110000"/>
              </a:lnSpc>
              <a:buFontTx/>
              <a:buNone/>
            </a:pPr>
            <a:r>
              <a:rPr lang="en-US" altLang="en-US" sz="2400" b="1" i="1" dirty="0"/>
              <a:t>Form 1099-G</a:t>
            </a:r>
          </a:p>
          <a:p>
            <a:pPr marL="0" indent="0" eaLnBrk="1" hangingPunct="1">
              <a:lnSpc>
                <a:spcPct val="110000"/>
              </a:lnSpc>
              <a:buFontTx/>
              <a:buNone/>
            </a:pPr>
            <a:endParaRPr lang="en-US" altLang="en-US" sz="2400" b="1" i="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7573">
                                            <p:txEl>
                                              <p:pRg st="1" end="1"/>
                                            </p:txEl>
                                          </p:spTgt>
                                        </p:tgtEl>
                                        <p:attrNameLst>
                                          <p:attrName>style.visibility</p:attrName>
                                        </p:attrNameLst>
                                      </p:cBhvr>
                                      <p:to>
                                        <p:strVal val="visible"/>
                                      </p:to>
                                    </p:set>
                                    <p:animEffect transition="in" filter="fade">
                                      <p:cBhvr>
                                        <p:cTn id="7" dur="500"/>
                                        <p:tgtEl>
                                          <p:spTgt spid="23757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7573">
                                            <p:txEl>
                                              <p:pRg st="4" end="4"/>
                                            </p:txEl>
                                          </p:spTgt>
                                        </p:tgtEl>
                                        <p:attrNameLst>
                                          <p:attrName>style.visibility</p:attrName>
                                        </p:attrNameLst>
                                      </p:cBhvr>
                                      <p:to>
                                        <p:strVal val="visible"/>
                                      </p:to>
                                    </p:set>
                                    <p:animEffect transition="in" filter="fade">
                                      <p:cBhvr>
                                        <p:cTn id="12" dur="500"/>
                                        <p:tgtEl>
                                          <p:spTgt spid="2375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noChangeArrowheads="1"/>
          </p:cNvSpPr>
          <p:nvPr>
            <p:ph type="title" idx="4294967295"/>
          </p:nvPr>
        </p:nvSpPr>
        <p:spPr>
          <a:xfrm>
            <a:off x="0" y="0"/>
            <a:ext cx="9136380" cy="1217066"/>
          </a:xfrm>
        </p:spPr>
        <p:txBody>
          <a:bodyPr>
            <a:normAutofit/>
          </a:bodyPr>
          <a:lstStyle/>
          <a:p>
            <a:r>
              <a:rPr lang="en-US" altLang="en-US" dirty="0"/>
              <a:t>Learning Objective #4:</a:t>
            </a:r>
            <a:br>
              <a:rPr lang="en-US" altLang="en-US" dirty="0"/>
            </a:br>
            <a:r>
              <a:rPr lang="en-US" altLang="en-US" dirty="0"/>
              <a:t>Calculation of Tax</a:t>
            </a:r>
          </a:p>
        </p:txBody>
      </p:sp>
      <p:sp>
        <p:nvSpPr>
          <p:cNvPr id="34819" name="Content Placeholder 2"/>
          <p:cNvSpPr>
            <a:spLocks noGrp="1" noChangeArrowheads="1"/>
          </p:cNvSpPr>
          <p:nvPr>
            <p:ph type="body" idx="4294967295"/>
          </p:nvPr>
        </p:nvSpPr>
        <p:spPr>
          <a:xfrm>
            <a:off x="304800" y="1445667"/>
            <a:ext cx="8534400" cy="4878933"/>
          </a:xfrm>
        </p:spPr>
        <p:txBody>
          <a:bodyPr vert="horz" lIns="91440" tIns="45720" rIns="91440" bIns="45720" rtlCol="0">
            <a:normAutofit/>
          </a:bodyPr>
          <a:lstStyle/>
          <a:p>
            <a:pPr marL="457200" indent="-457200">
              <a:buSzPct val="100000"/>
            </a:pPr>
            <a:r>
              <a:rPr lang="en-US" altLang="en-US" sz="2600" dirty="0"/>
              <a:t>For taxable income up to $100,000, use tax tables (printed in Appendix D and in the instructions to Form 1040, available on the IRS website) </a:t>
            </a:r>
          </a:p>
          <a:p>
            <a:pPr marL="457200" indent="-457200">
              <a:buSzPct val="100000"/>
            </a:pPr>
            <a:r>
              <a:rPr lang="en-US" altLang="en-US" sz="2600" dirty="0"/>
              <a:t>Tax rate schedules are used for higher income (printed in Appendix F)</a:t>
            </a:r>
          </a:p>
          <a:p>
            <a:pPr marL="457200" indent="-457200">
              <a:buSzPct val="100000"/>
            </a:pPr>
            <a:r>
              <a:rPr lang="en-US" altLang="en-US" sz="2600" dirty="0"/>
              <a:t>Tax tables calculate tax at the midpoint of the income range on the table</a:t>
            </a:r>
          </a:p>
          <a:p>
            <a:pPr marL="457200" indent="-457200">
              <a:buSzPct val="100000"/>
            </a:pPr>
            <a:r>
              <a:rPr lang="en-US" altLang="en-US" sz="2600" dirty="0"/>
              <a:t>Tax rate schedules calculate tax precisely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Content Placeholder 2"/>
          <p:cNvSpPr>
            <a:spLocks noGrp="1" noChangeArrowheads="1"/>
          </p:cNvSpPr>
          <p:nvPr>
            <p:ph type="body" idx="4294967295"/>
          </p:nvPr>
        </p:nvSpPr>
        <p:spPr>
          <a:xfrm>
            <a:off x="381000" y="1447800"/>
            <a:ext cx="8382000" cy="4876800"/>
          </a:xfrm>
        </p:spPr>
        <p:txBody>
          <a:bodyPr vert="horz" lIns="91440" tIns="45720" rIns="91440" bIns="45720" rtlCol="0">
            <a:normAutofit/>
          </a:bodyPr>
          <a:lstStyle/>
          <a:p>
            <a:pPr marL="457200" indent="-457200">
              <a:lnSpc>
                <a:spcPct val="90000"/>
              </a:lnSpc>
              <a:buSzPct val="100000"/>
            </a:pPr>
            <a:r>
              <a:rPr lang="en-US" altLang="en-US" sz="2600" dirty="0"/>
              <a:t>Taxpayers must have qualified health insurance, qualify for an exemption, or pay a shared responsibility tax.</a:t>
            </a:r>
          </a:p>
          <a:p>
            <a:pPr marL="457200" indent="-457200">
              <a:lnSpc>
                <a:spcPct val="90000"/>
              </a:lnSpc>
              <a:buSzPct val="100000"/>
            </a:pPr>
            <a:r>
              <a:rPr lang="en-US" altLang="en-US" sz="2600" dirty="0"/>
              <a:t>Tax is the </a:t>
            </a:r>
            <a:r>
              <a:rPr lang="en-US" altLang="en-US" sz="2600" u="sng" dirty="0"/>
              <a:t>greater</a:t>
            </a:r>
            <a:r>
              <a:rPr lang="en-US" altLang="en-US" sz="2600" dirty="0"/>
              <a:t> of</a:t>
            </a:r>
          </a:p>
          <a:p>
            <a:pPr marL="914400" lvl="1" indent="-457200">
              <a:lnSpc>
                <a:spcPct val="90000"/>
              </a:lnSpc>
            </a:pPr>
            <a:r>
              <a:rPr lang="en-US" altLang="en-US" sz="2400" dirty="0"/>
              <a:t>2.5% of household income greater than a tax return filing threshold shown on page 1-13, or</a:t>
            </a:r>
          </a:p>
          <a:p>
            <a:pPr marL="914400" lvl="1" indent="-457200">
              <a:lnSpc>
                <a:spcPct val="90000"/>
              </a:lnSpc>
            </a:pPr>
            <a:r>
              <a:rPr lang="en-US" altLang="en-US" sz="2400" dirty="0"/>
              <a:t>$ 695 per adult, $ 347.50 per child, limited to $ 2,085 per household.</a:t>
            </a:r>
          </a:p>
          <a:p>
            <a:pPr marL="457200" indent="-457200">
              <a:lnSpc>
                <a:spcPct val="90000"/>
              </a:lnSpc>
              <a:buSzPct val="100000"/>
            </a:pPr>
            <a:r>
              <a:rPr lang="en-US" altLang="en-US" sz="2600" dirty="0"/>
              <a:t>Reported on line 11 of Form 1040, Schedule 4, line 61</a:t>
            </a:r>
          </a:p>
        </p:txBody>
      </p:sp>
      <p:sp>
        <p:nvSpPr>
          <p:cNvPr id="4" name="Title 1">
            <a:extLst>
              <a:ext uri="{FF2B5EF4-FFF2-40B4-BE49-F238E27FC236}">
                <a16:creationId xmlns:a16="http://schemas.microsoft.com/office/drawing/2014/main" id="{9AFE9434-DB4D-45EF-8C45-FA8BF3E46010}"/>
              </a:ext>
            </a:extLst>
          </p:cNvPr>
          <p:cNvSpPr txBox="1">
            <a:spLocks noChangeArrowheads="1"/>
          </p:cNvSpPr>
          <p:nvPr/>
        </p:nvSpPr>
        <p:spPr>
          <a:xfrm>
            <a:off x="0" y="0"/>
            <a:ext cx="9136380" cy="121706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#4:</a:t>
            </a:r>
            <a:br>
              <a:rPr lang="en-US" altLang="en-US"/>
            </a:br>
            <a:r>
              <a:rPr lang="en-US" altLang="en-US"/>
              <a:t>Calculation of Tax</a:t>
            </a:r>
            <a:endParaRPr lang="en-US" altLang="en-US" dirty="0"/>
          </a:p>
        </p:txBody>
      </p:sp>
    </p:spTree>
    <p:extLst>
      <p:ext uri="{BB962C8B-B14F-4D97-AF65-F5344CB8AC3E}">
        <p14:creationId xmlns:p14="http://schemas.microsoft.com/office/powerpoint/2010/main" val="28693033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noChangeArrowheads="1"/>
          </p:cNvSpPr>
          <p:nvPr>
            <p:ph type="title" idx="4294967295"/>
          </p:nvPr>
        </p:nvSpPr>
        <p:spPr>
          <a:xfrm>
            <a:off x="0" y="383134"/>
            <a:ext cx="9136380" cy="1217066"/>
          </a:xfrm>
        </p:spPr>
        <p:txBody>
          <a:bodyPr>
            <a:noAutofit/>
          </a:bodyPr>
          <a:lstStyle/>
          <a:p>
            <a:r>
              <a:rPr lang="en-US" altLang="en-US" dirty="0"/>
              <a:t>Learning Objective #4:</a:t>
            </a:r>
            <a:br>
              <a:rPr lang="en-US" altLang="en-US" dirty="0"/>
            </a:br>
            <a:r>
              <a:rPr lang="en-US" altLang="en-US" dirty="0"/>
              <a:t>Calculation of Tax</a:t>
            </a:r>
            <a:br>
              <a:rPr lang="en-US" altLang="en-US" dirty="0"/>
            </a:br>
            <a:r>
              <a:rPr lang="en-US" altLang="en-US" dirty="0"/>
              <a:t>Concept Check 1-4</a:t>
            </a:r>
          </a:p>
        </p:txBody>
      </p:sp>
      <p:sp>
        <p:nvSpPr>
          <p:cNvPr id="240645" name="Content Placeholder 2"/>
          <p:cNvSpPr>
            <a:spLocks noGrp="1" noChangeArrowheads="1"/>
          </p:cNvSpPr>
          <p:nvPr>
            <p:ph type="body" idx="4294967295"/>
          </p:nvPr>
        </p:nvSpPr>
        <p:spPr>
          <a:xfrm>
            <a:off x="381000" y="1981200"/>
            <a:ext cx="8382000" cy="3733800"/>
          </a:xfrm>
        </p:spPr>
        <p:txBody>
          <a:bodyPr>
            <a:noAutofit/>
          </a:bodyPr>
          <a:lstStyle/>
          <a:p>
            <a:pPr marL="457200" indent="-457200">
              <a:buFont typeface="+mj-lt"/>
              <a:buAutoNum type="arabicPeriod"/>
            </a:pPr>
            <a:r>
              <a:rPr lang="en-US" altLang="en-US" sz="2400" i="1" dirty="0"/>
              <a:t>Taxpayers with taxable income under $100,000 </a:t>
            </a:r>
            <a:r>
              <a:rPr lang="en-US" altLang="en-US" sz="2400" b="1" i="1" dirty="0"/>
              <a:t>must</a:t>
            </a:r>
            <a:r>
              <a:rPr lang="en-US" altLang="en-US" sz="2400" i="1" dirty="0"/>
              <a:t> calculate their tax liability using the tax tables.</a:t>
            </a:r>
          </a:p>
          <a:p>
            <a:pPr marL="0" indent="0" eaLnBrk="1" hangingPunct="1">
              <a:buFontTx/>
              <a:buNone/>
            </a:pPr>
            <a:r>
              <a:rPr lang="en-US" altLang="en-US" sz="2400" b="1" i="1" dirty="0"/>
              <a:t>True  </a:t>
            </a:r>
          </a:p>
          <a:p>
            <a:pPr marL="0" indent="0" eaLnBrk="1" hangingPunct="1">
              <a:buFontTx/>
              <a:buNone/>
            </a:pPr>
            <a:endParaRPr lang="en-US" altLang="en-US" sz="2400" b="1" i="1" dirty="0"/>
          </a:p>
          <a:p>
            <a:pPr marL="457200" indent="-457200">
              <a:buFont typeface="+mj-lt"/>
              <a:buAutoNum type="arabicPeriod" startAt="2"/>
            </a:pPr>
            <a:r>
              <a:rPr lang="en-US" altLang="en-US" sz="2400" i="1" dirty="0"/>
              <a:t>Refer to the tax tables. What is the tax liability of a married couple with taxable income of $93,262?</a:t>
            </a:r>
          </a:p>
          <a:p>
            <a:pPr eaLnBrk="1" hangingPunct="1">
              <a:buFontTx/>
              <a:buNone/>
            </a:pPr>
            <a:r>
              <a:rPr lang="en-US" altLang="en-US" sz="2400" b="1" i="1" dirty="0"/>
              <a:t>$12,400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645">
                                            <p:txEl>
                                              <p:pRg st="1" end="1"/>
                                            </p:txEl>
                                          </p:spTgt>
                                        </p:tgtEl>
                                        <p:attrNameLst>
                                          <p:attrName>style.visibility</p:attrName>
                                        </p:attrNameLst>
                                      </p:cBhvr>
                                      <p:to>
                                        <p:strVal val="visible"/>
                                      </p:to>
                                    </p:set>
                                    <p:animEffect transition="in" filter="fade">
                                      <p:cBhvr>
                                        <p:cTn id="7" dur="500"/>
                                        <p:tgtEl>
                                          <p:spTgt spid="24064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0645">
                                            <p:txEl>
                                              <p:pRg st="4" end="4"/>
                                            </p:txEl>
                                          </p:spTgt>
                                        </p:tgtEl>
                                        <p:attrNameLst>
                                          <p:attrName>style.visibility</p:attrName>
                                        </p:attrNameLst>
                                      </p:cBhvr>
                                      <p:to>
                                        <p:strVal val="visible"/>
                                      </p:to>
                                    </p:set>
                                    <p:animEffect transition="in" filter="fade">
                                      <p:cBhvr>
                                        <p:cTn id="12" dur="500"/>
                                        <p:tgtEl>
                                          <p:spTgt spid="2406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05000"/>
            <a:ext cx="8382000" cy="4572000"/>
          </a:xfrm>
        </p:spPr>
        <p:txBody>
          <a:bodyPr>
            <a:normAutofit lnSpcReduction="10000"/>
          </a:bodyPr>
          <a:lstStyle/>
          <a:p>
            <a:pPr marL="457200" indent="-457200">
              <a:lnSpc>
                <a:spcPct val="120000"/>
              </a:lnSpc>
              <a:buFont typeface="+mj-lt"/>
              <a:buAutoNum type="arabicPeriod" startAt="3"/>
            </a:pPr>
            <a:r>
              <a:rPr lang="en-US" altLang="en-US" sz="2200" i="1" dirty="0"/>
              <a:t>Using the tax rate schedule in Table 1-2, determine the tax liability (to the nearest penny) for a married couple with taxable income of $93,262.</a:t>
            </a:r>
          </a:p>
          <a:p>
            <a:pPr marL="0" indent="0">
              <a:lnSpc>
                <a:spcPct val="120000"/>
              </a:lnSpc>
              <a:buNone/>
            </a:pPr>
            <a:r>
              <a:rPr lang="en-US" altLang="en-US" sz="2200" b="1" i="1" dirty="0"/>
              <a:t>$12,396.64</a:t>
            </a:r>
          </a:p>
          <a:p>
            <a:pPr marL="0" indent="0">
              <a:lnSpc>
                <a:spcPct val="120000"/>
              </a:lnSpc>
              <a:buNone/>
            </a:pPr>
            <a:endParaRPr lang="en-US" altLang="en-US" sz="2200" b="1" i="1" dirty="0"/>
          </a:p>
          <a:p>
            <a:pPr marL="457200" indent="-457200">
              <a:lnSpc>
                <a:spcPct val="120000"/>
              </a:lnSpc>
              <a:buFont typeface="+mj-lt"/>
              <a:buAutoNum type="arabicPeriod" startAt="4"/>
            </a:pPr>
            <a:r>
              <a:rPr lang="en-US" altLang="en-US" sz="2200" i="1" dirty="0"/>
              <a:t>Taxpayers who do not have qualifying health care coverage must pay a shared responsibility payment of 2.5% of household income.</a:t>
            </a:r>
          </a:p>
          <a:p>
            <a:pPr marL="0" indent="0">
              <a:lnSpc>
                <a:spcPct val="120000"/>
              </a:lnSpc>
              <a:buNone/>
            </a:pPr>
            <a:r>
              <a:rPr lang="en-US" altLang="en-US" sz="2200" b="1" i="1" dirty="0"/>
              <a:t>False. The payment is the greater of 2.5% or a flat dollar amount based on the number of family members</a:t>
            </a:r>
          </a:p>
        </p:txBody>
      </p:sp>
      <p:sp>
        <p:nvSpPr>
          <p:cNvPr id="6" name="Title 1">
            <a:extLst>
              <a:ext uri="{FF2B5EF4-FFF2-40B4-BE49-F238E27FC236}">
                <a16:creationId xmlns:a16="http://schemas.microsoft.com/office/drawing/2014/main" id="{23B5B209-91E6-450C-8B74-18E1049DC22C}"/>
              </a:ext>
            </a:extLst>
          </p:cNvPr>
          <p:cNvSpPr txBox="1">
            <a:spLocks noChangeArrowheads="1"/>
          </p:cNvSpPr>
          <p:nvPr/>
        </p:nvSpPr>
        <p:spPr>
          <a:xfrm>
            <a:off x="0" y="383134"/>
            <a:ext cx="9136380" cy="1217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#4:</a:t>
            </a:r>
            <a:br>
              <a:rPr lang="en-US" altLang="en-US"/>
            </a:br>
            <a:r>
              <a:rPr lang="en-US" altLang="en-US"/>
              <a:t>Calculation of Tax</a:t>
            </a:r>
            <a:br>
              <a:rPr lang="en-US" altLang="en-US"/>
            </a:br>
            <a:r>
              <a:rPr lang="en-US" altLang="en-US"/>
              <a:t>Concept Check 1-4</a:t>
            </a:r>
            <a:endParaRPr lang="en-US" altLang="en-US" dirty="0"/>
          </a:p>
        </p:txBody>
      </p:sp>
    </p:spTree>
    <p:extLst>
      <p:ext uri="{BB962C8B-B14F-4D97-AF65-F5344CB8AC3E}">
        <p14:creationId xmlns:p14="http://schemas.microsoft.com/office/powerpoint/2010/main" val="66799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idx="4294967295"/>
          </p:nvPr>
        </p:nvSpPr>
        <p:spPr>
          <a:xfrm>
            <a:off x="18288" y="76200"/>
            <a:ext cx="9144000" cy="990600"/>
          </a:xfrm>
        </p:spPr>
        <p:txBody>
          <a:bodyPr>
            <a:noAutofit/>
          </a:bodyPr>
          <a:lstStyle/>
          <a:p>
            <a:r>
              <a:rPr lang="en-US" altLang="en-US" dirty="0"/>
              <a:t>Learning Objective #3:</a:t>
            </a:r>
            <a:br>
              <a:rPr lang="en-US" altLang="en-US" dirty="0"/>
            </a:br>
            <a:r>
              <a:rPr lang="en-US" altLang="en-US" dirty="0"/>
              <a:t>Tax Payments</a:t>
            </a:r>
          </a:p>
        </p:txBody>
      </p:sp>
      <p:sp>
        <p:nvSpPr>
          <p:cNvPr id="37891" name="Content Placeholder 2"/>
          <p:cNvSpPr>
            <a:spLocks noGrp="1" noChangeArrowheads="1"/>
          </p:cNvSpPr>
          <p:nvPr>
            <p:ph type="body" idx="4294967295"/>
          </p:nvPr>
        </p:nvSpPr>
        <p:spPr>
          <a:xfrm>
            <a:off x="381000" y="1143000"/>
            <a:ext cx="8382000" cy="5181600"/>
          </a:xfrm>
        </p:spPr>
        <p:txBody>
          <a:bodyPr vert="horz" lIns="91440" tIns="45720" rIns="91440" bIns="45720" rtlCol="0">
            <a:normAutofit/>
          </a:bodyPr>
          <a:lstStyle/>
          <a:p>
            <a:pPr marL="457200" indent="-457200">
              <a:lnSpc>
                <a:spcPct val="90000"/>
              </a:lnSpc>
              <a:buSzPct val="100000"/>
            </a:pPr>
            <a:r>
              <a:rPr lang="en-US" altLang="en-US" sz="2600" dirty="0"/>
              <a:t>Tax liability is generally paid throughout the year through withholding tax payments deducted from wages</a:t>
            </a:r>
          </a:p>
          <a:p>
            <a:pPr marL="914400" lvl="1" indent="-457200">
              <a:lnSpc>
                <a:spcPct val="90000"/>
              </a:lnSpc>
            </a:pPr>
            <a:r>
              <a:rPr lang="en-US" altLang="en-US" sz="2400" dirty="0"/>
              <a:t>Also reported on W-2</a:t>
            </a:r>
          </a:p>
          <a:p>
            <a:pPr marL="457200" indent="-457200">
              <a:lnSpc>
                <a:spcPct val="90000"/>
              </a:lnSpc>
              <a:buSzPct val="100000"/>
            </a:pPr>
            <a:r>
              <a:rPr lang="en-US" altLang="en-US" sz="2600" dirty="0"/>
              <a:t>Low income taxpayers may be eligible for the Earned Income Credit</a:t>
            </a:r>
          </a:p>
          <a:p>
            <a:pPr marL="914400" lvl="1" indent="-457200">
              <a:lnSpc>
                <a:spcPct val="90000"/>
              </a:lnSpc>
            </a:pPr>
            <a:r>
              <a:rPr lang="en-US" altLang="en-US" sz="2400" dirty="0"/>
              <a:t>Discussed in chapter 9 with other credits</a:t>
            </a:r>
          </a:p>
          <a:p>
            <a:pPr marL="457200" indent="-457200">
              <a:lnSpc>
                <a:spcPct val="90000"/>
              </a:lnSpc>
              <a:buSzPct val="100000"/>
            </a:pPr>
            <a:r>
              <a:rPr lang="en-US" altLang="en-US" sz="2600" dirty="0"/>
              <a:t>A tax return is also used to “settle up” with the IRS at the end of the year.</a:t>
            </a:r>
          </a:p>
          <a:p>
            <a:pPr marL="457200" indent="-457200">
              <a:lnSpc>
                <a:spcPct val="90000"/>
              </a:lnSpc>
              <a:buSzPct val="100000"/>
            </a:pPr>
            <a:r>
              <a:rPr lang="en-US" altLang="en-US" sz="2600" dirty="0"/>
              <a:t>When filing a tax return, taxpayers will either </a:t>
            </a:r>
          </a:p>
          <a:p>
            <a:pPr marL="914400" lvl="1" indent="-457200">
              <a:lnSpc>
                <a:spcPct val="90000"/>
              </a:lnSpc>
            </a:pPr>
            <a:r>
              <a:rPr lang="en-US" altLang="en-US" sz="2400" dirty="0"/>
              <a:t>Owe the IRS (tax liability &gt; payments)</a:t>
            </a:r>
          </a:p>
          <a:p>
            <a:pPr marL="914400" lvl="1" indent="-457200">
              <a:lnSpc>
                <a:spcPct val="90000"/>
              </a:lnSpc>
            </a:pPr>
            <a:r>
              <a:rPr lang="en-US" altLang="en-US" sz="2400" dirty="0"/>
              <a:t>Receive a refund (tax liability &lt; payments) </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noChangeArrowheads="1"/>
          </p:cNvSpPr>
          <p:nvPr>
            <p:ph type="title" idx="4294967295"/>
          </p:nvPr>
        </p:nvSpPr>
        <p:spPr>
          <a:xfrm>
            <a:off x="0" y="137160"/>
            <a:ext cx="9136380" cy="1005840"/>
          </a:xfrm>
        </p:spPr>
        <p:txBody>
          <a:bodyPr>
            <a:noAutofit/>
          </a:bodyPr>
          <a:lstStyle/>
          <a:p>
            <a:r>
              <a:rPr lang="en-US" altLang="en-US" dirty="0"/>
              <a:t>Learning Objective #3: Tax Payments</a:t>
            </a:r>
            <a:br>
              <a:rPr lang="en-US" altLang="en-US" dirty="0"/>
            </a:br>
            <a:r>
              <a:rPr lang="en-US" altLang="en-US" dirty="0"/>
              <a:t>Concept Check 1-5</a:t>
            </a:r>
          </a:p>
        </p:txBody>
      </p:sp>
      <p:sp>
        <p:nvSpPr>
          <p:cNvPr id="245765" name="Content Placeholder 2"/>
          <p:cNvSpPr>
            <a:spLocks noGrp="1" noChangeArrowheads="1"/>
          </p:cNvSpPr>
          <p:nvPr>
            <p:ph type="body" idx="4294967295"/>
          </p:nvPr>
        </p:nvSpPr>
        <p:spPr>
          <a:xfrm>
            <a:off x="457200" y="1295400"/>
            <a:ext cx="8229600" cy="5029200"/>
          </a:xfrm>
        </p:spPr>
        <p:txBody>
          <a:bodyPr>
            <a:noAutofit/>
          </a:bodyPr>
          <a:lstStyle/>
          <a:p>
            <a:pPr marL="457200" indent="-457200">
              <a:buFont typeface="+mj-lt"/>
              <a:buAutoNum type="arabicPeriod"/>
            </a:pPr>
            <a:r>
              <a:rPr lang="en-US" altLang="en-US" sz="2400" i="1" dirty="0"/>
              <a:t>Taxpayers pay all of their tax liability when they file their tax returns.  </a:t>
            </a:r>
          </a:p>
          <a:p>
            <a:pPr marL="0" indent="0" eaLnBrk="1" hangingPunct="1">
              <a:buFontTx/>
              <a:buNone/>
            </a:pPr>
            <a:r>
              <a:rPr lang="en-US" altLang="en-US" sz="2400" b="1" i="1" dirty="0"/>
              <a:t>False</a:t>
            </a:r>
          </a:p>
          <a:p>
            <a:pPr marL="457200" indent="-457200">
              <a:buFont typeface="+mj-lt"/>
              <a:buAutoNum type="arabicPeriod" startAt="2"/>
            </a:pPr>
            <a:r>
              <a:rPr lang="en-US" altLang="en-US" sz="2400" i="1" dirty="0"/>
              <a:t>Bret’s tax liability is $15,759. His employer withheld $15,367 from his wages. When Bret files his tax return, will he be required to pay or will he get a refund?  What will be the amount of payment or refund?</a:t>
            </a:r>
          </a:p>
          <a:p>
            <a:pPr marL="0" indent="0" eaLnBrk="1" hangingPunct="1">
              <a:buFontTx/>
              <a:buNone/>
            </a:pPr>
            <a:r>
              <a:rPr lang="en-US" altLang="en-US" sz="2400" b="1" i="1" dirty="0"/>
              <a:t>Required to pay, $392</a:t>
            </a:r>
          </a:p>
          <a:p>
            <a:pPr marL="457200" indent="-457200">
              <a:buFont typeface="+mj-lt"/>
              <a:buAutoNum type="arabicPeriod" startAt="3"/>
            </a:pPr>
            <a:r>
              <a:rPr lang="en-US" altLang="en-US" sz="2400" i="1" dirty="0"/>
              <a:t>An Earned Income Credit will increase the amount of tax liability.</a:t>
            </a:r>
          </a:p>
          <a:p>
            <a:pPr marL="0" indent="0">
              <a:buNone/>
            </a:pPr>
            <a:r>
              <a:rPr lang="en-US" altLang="en-US" sz="2400" b="1" i="1" dirty="0"/>
              <a:t>False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65">
                                            <p:txEl>
                                              <p:pRg st="1" end="1"/>
                                            </p:txEl>
                                          </p:spTgt>
                                        </p:tgtEl>
                                        <p:attrNameLst>
                                          <p:attrName>style.visibility</p:attrName>
                                        </p:attrNameLst>
                                      </p:cBhvr>
                                      <p:to>
                                        <p:strVal val="visible"/>
                                      </p:to>
                                    </p:set>
                                    <p:animEffect transition="in" filter="fade">
                                      <p:cBhvr>
                                        <p:cTn id="7" dur="500"/>
                                        <p:tgtEl>
                                          <p:spTgt spid="24576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65">
                                            <p:txEl>
                                              <p:pRg st="3" end="3"/>
                                            </p:txEl>
                                          </p:spTgt>
                                        </p:tgtEl>
                                        <p:attrNameLst>
                                          <p:attrName>style.visibility</p:attrName>
                                        </p:attrNameLst>
                                      </p:cBhvr>
                                      <p:to>
                                        <p:strVal val="visible"/>
                                      </p:to>
                                    </p:set>
                                    <p:animEffect transition="in" filter="fade">
                                      <p:cBhvr>
                                        <p:cTn id="12" dur="500"/>
                                        <p:tgtEl>
                                          <p:spTgt spid="24576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65">
                                            <p:txEl>
                                              <p:pRg st="5" end="5"/>
                                            </p:txEl>
                                          </p:spTgt>
                                        </p:tgtEl>
                                        <p:attrNameLst>
                                          <p:attrName>style.visibility</p:attrName>
                                        </p:attrNameLst>
                                      </p:cBhvr>
                                      <p:to>
                                        <p:strVal val="visible"/>
                                      </p:to>
                                    </p:set>
                                    <p:animEffect transition="in" filter="fade">
                                      <p:cBhvr>
                                        <p:cTn id="17" dur="500"/>
                                        <p:tgtEl>
                                          <p:spTgt spid="24576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0"/>
            <a:ext cx="9052560" cy="1039091"/>
          </a:xfrm>
        </p:spPr>
        <p:txBody>
          <a:bodyPr/>
          <a:lstStyle/>
          <a:p>
            <a:r>
              <a:rPr lang="en-US" altLang="en-US" dirty="0"/>
              <a:t>Introduction</a:t>
            </a:r>
            <a:endParaRPr lang="en-US" dirty="0"/>
          </a:p>
        </p:txBody>
      </p:sp>
      <p:sp>
        <p:nvSpPr>
          <p:cNvPr id="3" name="Content Placeholder 2"/>
          <p:cNvSpPr>
            <a:spLocks noGrp="1"/>
          </p:cNvSpPr>
          <p:nvPr>
            <p:ph idx="1"/>
          </p:nvPr>
        </p:nvSpPr>
        <p:spPr>
          <a:xfrm>
            <a:off x="330016" y="1143000"/>
            <a:ext cx="8432984" cy="5181600"/>
          </a:xfrm>
        </p:spPr>
        <p:txBody>
          <a:bodyPr>
            <a:normAutofit/>
          </a:bodyPr>
          <a:lstStyle/>
          <a:p>
            <a:pPr marL="457200" indent="-457200">
              <a:lnSpc>
                <a:spcPct val="90000"/>
              </a:lnSpc>
            </a:pPr>
            <a:r>
              <a:rPr lang="en-US" altLang="en-US" sz="2600" dirty="0"/>
              <a:t>An income tax was first enacted in 1861 and repealed after the Civil War ended</a:t>
            </a:r>
          </a:p>
          <a:p>
            <a:pPr marL="457200" indent="-457200">
              <a:lnSpc>
                <a:spcPct val="90000"/>
              </a:lnSpc>
            </a:pPr>
            <a:r>
              <a:rPr lang="en-US" altLang="en-US" sz="2600" dirty="0"/>
              <a:t>An income tax law was passed in 1894 and was rejected by the Supreme Court in 1895.</a:t>
            </a:r>
          </a:p>
          <a:p>
            <a:pPr marL="457200" indent="-457200">
              <a:lnSpc>
                <a:spcPct val="90000"/>
              </a:lnSpc>
            </a:pPr>
            <a:r>
              <a:rPr lang="en-US" altLang="en-US" sz="2600" dirty="0"/>
              <a:t>Sixteenth Amendment to the Constitution was passed in 1913</a:t>
            </a:r>
          </a:p>
          <a:p>
            <a:pPr marL="914400" lvl="1" indent="-457200">
              <a:lnSpc>
                <a:spcPct val="90000"/>
              </a:lnSpc>
            </a:pPr>
            <a:r>
              <a:rPr lang="en-US" altLang="en-US" sz="2400" dirty="0"/>
              <a:t>This is the basis of modern income tax law</a:t>
            </a:r>
          </a:p>
          <a:p>
            <a:pPr marL="457200" indent="-457200">
              <a:lnSpc>
                <a:spcPct val="90000"/>
              </a:lnSpc>
            </a:pPr>
            <a:r>
              <a:rPr lang="en-US" altLang="en-US" sz="2600" dirty="0"/>
              <a:t>Over 150 million individual income tax returns were filed in 2016 (most recent year available)</a:t>
            </a:r>
          </a:p>
          <a:p>
            <a:pPr marL="914400" lvl="1" indent="-457200">
              <a:lnSpc>
                <a:spcPct val="90000"/>
              </a:lnSpc>
            </a:pPr>
            <a:r>
              <a:rPr lang="en-US" altLang="en-US" sz="2400" dirty="0"/>
              <a:t>132 million (88%) were filed electronically</a:t>
            </a:r>
          </a:p>
          <a:p>
            <a:pPr marL="457200" indent="-457200">
              <a:lnSpc>
                <a:spcPct val="90000"/>
              </a:lnSpc>
            </a:pPr>
            <a:r>
              <a:rPr lang="en-US" altLang="en-US" sz="2600" dirty="0"/>
              <a:t>Individual income tax collections were about $1.45 trillion in 2016.</a:t>
            </a:r>
          </a:p>
        </p:txBody>
      </p:sp>
    </p:spTree>
    <p:extLst>
      <p:ext uri="{BB962C8B-B14F-4D97-AF65-F5344CB8AC3E}">
        <p14:creationId xmlns:p14="http://schemas.microsoft.com/office/powerpoint/2010/main" val="518553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noChangeArrowheads="1"/>
          </p:cNvSpPr>
          <p:nvPr>
            <p:ph type="title" idx="4294967295"/>
          </p:nvPr>
        </p:nvSpPr>
        <p:spPr>
          <a:xfrm>
            <a:off x="0" y="36576"/>
            <a:ext cx="9136380" cy="1106424"/>
          </a:xfrm>
        </p:spPr>
        <p:txBody>
          <a:bodyPr>
            <a:noAutofit/>
          </a:bodyPr>
          <a:lstStyle/>
          <a:p>
            <a:r>
              <a:rPr lang="en-US" altLang="en-US" dirty="0"/>
              <a:t>Learning Objective #5: Tax Authority</a:t>
            </a:r>
          </a:p>
        </p:txBody>
      </p:sp>
      <p:sp>
        <p:nvSpPr>
          <p:cNvPr id="43011" name="Content Placeholder 2"/>
          <p:cNvSpPr>
            <a:spLocks noGrp="1" noChangeArrowheads="1"/>
          </p:cNvSpPr>
          <p:nvPr>
            <p:ph type="body" idx="4294967295"/>
          </p:nvPr>
        </p:nvSpPr>
        <p:spPr>
          <a:xfrm>
            <a:off x="381000" y="1341437"/>
            <a:ext cx="8382000" cy="4983163"/>
          </a:xfrm>
        </p:spPr>
        <p:txBody>
          <a:bodyPr vert="horz" lIns="91440" tIns="45720" rIns="91440" bIns="45720" rtlCol="0">
            <a:normAutofit/>
          </a:bodyPr>
          <a:lstStyle/>
          <a:p>
            <a:pPr marL="457200" indent="-457200">
              <a:lnSpc>
                <a:spcPct val="90000"/>
              </a:lnSpc>
              <a:buSzPct val="100000"/>
            </a:pPr>
            <a:r>
              <a:rPr lang="en-US" altLang="en-US" sz="2600" dirty="0"/>
              <a:t>Tax authority is the body of law, regulation, and precedent that guide taxpayers, the IRS, and the courts in the proper application of tax law.</a:t>
            </a:r>
          </a:p>
          <a:p>
            <a:pPr marL="457200" indent="-457200">
              <a:lnSpc>
                <a:spcPct val="90000"/>
              </a:lnSpc>
              <a:buSzPct val="100000"/>
            </a:pPr>
            <a:r>
              <a:rPr lang="en-US" altLang="en-US" sz="2600" dirty="0"/>
              <a:t>Three types of primary tax authority:</a:t>
            </a:r>
          </a:p>
          <a:p>
            <a:pPr marL="914400" lvl="1" indent="-457200">
              <a:lnSpc>
                <a:spcPct val="90000"/>
              </a:lnSpc>
            </a:pPr>
            <a:r>
              <a:rPr lang="en-US" altLang="en-US" sz="2400" dirty="0"/>
              <a:t>Statutory sources</a:t>
            </a:r>
          </a:p>
          <a:p>
            <a:pPr marL="914400" lvl="1" indent="-457200">
              <a:lnSpc>
                <a:spcPct val="90000"/>
              </a:lnSpc>
            </a:pPr>
            <a:r>
              <a:rPr lang="en-US" altLang="en-US" sz="2400" dirty="0"/>
              <a:t>Administrative sources</a:t>
            </a:r>
          </a:p>
          <a:p>
            <a:pPr marL="914400" lvl="1" indent="-457200">
              <a:lnSpc>
                <a:spcPct val="90000"/>
              </a:lnSpc>
            </a:pPr>
            <a:r>
              <a:rPr lang="en-US" altLang="en-US" sz="2400" dirty="0"/>
              <a:t>Judicial sources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noChangeArrowheads="1"/>
          </p:cNvSpPr>
          <p:nvPr>
            <p:ph type="title" idx="4294967295"/>
          </p:nvPr>
        </p:nvSpPr>
        <p:spPr>
          <a:xfrm>
            <a:off x="0" y="0"/>
            <a:ext cx="9136380" cy="1217066"/>
          </a:xfrm>
        </p:spPr>
        <p:txBody>
          <a:bodyPr>
            <a:normAutofit/>
          </a:bodyPr>
          <a:lstStyle/>
          <a:p>
            <a:r>
              <a:rPr lang="en-US" altLang="en-US" dirty="0"/>
              <a:t>Learning Objective #5: Tax Authority</a:t>
            </a:r>
          </a:p>
        </p:txBody>
      </p:sp>
      <p:sp>
        <p:nvSpPr>
          <p:cNvPr id="45059" name="Content Placeholder 2"/>
          <p:cNvSpPr>
            <a:spLocks noGrp="1" noChangeArrowheads="1"/>
          </p:cNvSpPr>
          <p:nvPr>
            <p:ph type="body" idx="4294967295"/>
          </p:nvPr>
        </p:nvSpPr>
        <p:spPr>
          <a:xfrm>
            <a:off x="381000" y="1447800"/>
            <a:ext cx="8305800" cy="4876800"/>
          </a:xfrm>
        </p:spPr>
        <p:txBody>
          <a:bodyPr vert="horz" lIns="91440" tIns="45720" rIns="91440" bIns="45720" rtlCol="0">
            <a:normAutofit/>
          </a:bodyPr>
          <a:lstStyle/>
          <a:p>
            <a:pPr marL="457200" indent="-457200">
              <a:lnSpc>
                <a:spcPct val="90000"/>
              </a:lnSpc>
              <a:buSzPct val="100000"/>
            </a:pPr>
            <a:r>
              <a:rPr lang="en-US" altLang="en-US" dirty="0"/>
              <a:t>Statutory sources of tax authority</a:t>
            </a:r>
          </a:p>
          <a:p>
            <a:pPr marL="914400" lvl="1" indent="-457200">
              <a:lnSpc>
                <a:spcPct val="90000"/>
              </a:lnSpc>
            </a:pPr>
            <a:r>
              <a:rPr lang="en-US" altLang="en-US" dirty="0"/>
              <a:t>16th amendment to the U.S. Constitution</a:t>
            </a:r>
          </a:p>
          <a:p>
            <a:pPr marL="914400" lvl="1" indent="-457200">
              <a:lnSpc>
                <a:spcPct val="90000"/>
              </a:lnSpc>
            </a:pPr>
            <a:r>
              <a:rPr lang="en-US" altLang="en-US" dirty="0"/>
              <a:t>Internal Revenue Code (IRC)</a:t>
            </a:r>
          </a:p>
          <a:p>
            <a:pPr marL="1371600" lvl="2" indent="-457200"/>
            <a:r>
              <a:rPr lang="en-US" altLang="en-US" dirty="0"/>
              <a:t>Passed by Congress and signed into law by the president</a:t>
            </a:r>
          </a:p>
          <a:p>
            <a:pPr marL="914400" lvl="1" indent="-457200">
              <a:lnSpc>
                <a:spcPct val="90000"/>
              </a:lnSpc>
            </a:pPr>
            <a:r>
              <a:rPr lang="en-US" altLang="en-US" dirty="0"/>
              <a:t>Committee reports from tax law process</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noChangeArrowheads="1"/>
          </p:cNvSpPr>
          <p:nvPr>
            <p:ph type="title" idx="4294967295"/>
          </p:nvPr>
        </p:nvSpPr>
        <p:spPr>
          <a:xfrm>
            <a:off x="-36262" y="76200"/>
            <a:ext cx="9216524" cy="1088578"/>
          </a:xfrm>
        </p:spPr>
        <p:txBody>
          <a:bodyPr>
            <a:noAutofit/>
          </a:bodyPr>
          <a:lstStyle/>
          <a:p>
            <a:pPr eaLnBrk="1" hangingPunct="1"/>
            <a:r>
              <a:rPr lang="en-US" altLang="en-US" dirty="0"/>
              <a:t>Learning Objective #5: Tax Authority</a:t>
            </a:r>
          </a:p>
        </p:txBody>
      </p:sp>
      <p:sp>
        <p:nvSpPr>
          <p:cNvPr id="49155" name="Content Placeholder 2"/>
          <p:cNvSpPr>
            <a:spLocks noGrp="1" noChangeArrowheads="1"/>
          </p:cNvSpPr>
          <p:nvPr>
            <p:ph type="body" idx="4294967295"/>
          </p:nvPr>
        </p:nvSpPr>
        <p:spPr>
          <a:xfrm>
            <a:off x="381000" y="1447800"/>
            <a:ext cx="8382000" cy="4876800"/>
          </a:xfrm>
        </p:spPr>
        <p:txBody>
          <a:bodyPr vert="horz" lIns="91440" tIns="45720" rIns="91440" bIns="45720" rtlCol="0">
            <a:normAutofit/>
          </a:bodyPr>
          <a:lstStyle/>
          <a:p>
            <a:pPr marL="457200" indent="-457200">
              <a:lnSpc>
                <a:spcPct val="90000"/>
              </a:lnSpc>
              <a:buSzPct val="100000"/>
            </a:pPr>
            <a:r>
              <a:rPr lang="en-US" altLang="en-US" sz="2600" dirty="0"/>
              <a:t>Administrative sources of tax authority, in order of strength</a:t>
            </a:r>
          </a:p>
          <a:p>
            <a:pPr marL="914400" lvl="1" indent="-457200">
              <a:lnSpc>
                <a:spcPct val="90000"/>
              </a:lnSpc>
            </a:pPr>
            <a:r>
              <a:rPr lang="en-US" altLang="en-US" sz="2400" dirty="0"/>
              <a:t>Treasury Regulations (IRS Regulations)</a:t>
            </a:r>
          </a:p>
          <a:p>
            <a:pPr marL="914400" lvl="1" indent="-457200">
              <a:lnSpc>
                <a:spcPct val="90000"/>
              </a:lnSpc>
            </a:pPr>
            <a:r>
              <a:rPr lang="en-US" altLang="en-US" sz="2400" dirty="0"/>
              <a:t>Revenue Rulings</a:t>
            </a:r>
          </a:p>
          <a:p>
            <a:pPr marL="914400" lvl="1" indent="-457200">
              <a:lnSpc>
                <a:spcPct val="90000"/>
              </a:lnSpc>
            </a:pPr>
            <a:r>
              <a:rPr lang="en-US" altLang="en-US" sz="2400" dirty="0"/>
              <a:t>Revenue Procedures</a:t>
            </a:r>
          </a:p>
          <a:p>
            <a:pPr marL="914400" lvl="1" indent="-457200">
              <a:lnSpc>
                <a:spcPct val="90000"/>
              </a:lnSpc>
            </a:pPr>
            <a:r>
              <a:rPr lang="en-US" altLang="en-US" sz="2400" dirty="0"/>
              <a:t>Private Letter Rulings</a:t>
            </a:r>
          </a:p>
          <a:p>
            <a:pPr marL="914400" lvl="1" indent="-457200">
              <a:lnSpc>
                <a:spcPct val="90000"/>
              </a:lnSpc>
            </a:pPr>
            <a:r>
              <a:rPr lang="en-US" altLang="en-US" sz="2400" dirty="0"/>
              <a:t>IRS Notices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idx="4294967295"/>
          </p:nvPr>
        </p:nvSpPr>
        <p:spPr>
          <a:xfrm>
            <a:off x="0" y="36576"/>
            <a:ext cx="9136380" cy="1106424"/>
          </a:xfrm>
        </p:spPr>
        <p:txBody>
          <a:bodyPr>
            <a:noAutofit/>
          </a:bodyPr>
          <a:lstStyle/>
          <a:p>
            <a:r>
              <a:rPr lang="en-US" altLang="en-US" dirty="0"/>
              <a:t>Learning Objective #5: Tax Authority</a:t>
            </a:r>
          </a:p>
        </p:txBody>
      </p:sp>
      <p:sp>
        <p:nvSpPr>
          <p:cNvPr id="52227" name="Content Placeholder 2"/>
          <p:cNvSpPr>
            <a:spLocks noGrp="1" noChangeArrowheads="1"/>
          </p:cNvSpPr>
          <p:nvPr>
            <p:ph type="body" idx="4294967295"/>
          </p:nvPr>
        </p:nvSpPr>
        <p:spPr>
          <a:xfrm>
            <a:off x="381000" y="1447800"/>
            <a:ext cx="8458200" cy="4876800"/>
          </a:xfrm>
        </p:spPr>
        <p:txBody>
          <a:bodyPr vert="horz" lIns="91440" tIns="45720" rIns="91440" bIns="45720" rtlCol="0">
            <a:normAutofit/>
          </a:bodyPr>
          <a:lstStyle/>
          <a:p>
            <a:pPr marL="457200" indent="-457200">
              <a:lnSpc>
                <a:spcPct val="90000"/>
              </a:lnSpc>
              <a:buSzPct val="100000"/>
            </a:pPr>
            <a:r>
              <a:rPr lang="en-US" altLang="en-US" dirty="0"/>
              <a:t>Judicial sources of tax authority</a:t>
            </a:r>
          </a:p>
          <a:p>
            <a:pPr marL="914400" lvl="1" indent="-457200">
              <a:lnSpc>
                <a:spcPct val="90000"/>
              </a:lnSpc>
            </a:pPr>
            <a:r>
              <a:rPr lang="en-US" altLang="en-US" dirty="0"/>
              <a:t>Courts resolve disputes between taxpayers and the IRS.</a:t>
            </a:r>
          </a:p>
          <a:p>
            <a:pPr marL="914400" lvl="1" indent="-457200">
              <a:lnSpc>
                <a:spcPct val="90000"/>
              </a:lnSpc>
            </a:pPr>
            <a:r>
              <a:rPr lang="en-US" altLang="en-US" dirty="0"/>
              <a:t>Initial court of jurisdiction is either the</a:t>
            </a:r>
          </a:p>
          <a:p>
            <a:pPr marL="1371600" lvl="2" indent="-457200"/>
            <a:r>
              <a:rPr lang="en-US" altLang="en-US" dirty="0"/>
              <a:t>Tax Court</a:t>
            </a:r>
          </a:p>
          <a:p>
            <a:pPr marL="1371600" lvl="2" indent="-457200"/>
            <a:r>
              <a:rPr lang="en-US" altLang="en-US" dirty="0"/>
              <a:t>U.S. District Court</a:t>
            </a:r>
          </a:p>
          <a:p>
            <a:pPr marL="1371600" lvl="2" indent="-457200"/>
            <a:r>
              <a:rPr lang="en-US" altLang="en-US" dirty="0"/>
              <a:t>U.S. Court of Federal Claims</a:t>
            </a:r>
          </a:p>
        </p:txBody>
      </p:sp>
    </p:spTree>
    <p:extLst>
      <p:ext uri="{BB962C8B-B14F-4D97-AF65-F5344CB8AC3E}">
        <p14:creationId xmlns:p14="http://schemas.microsoft.com/office/powerpoint/2010/main" val="123453326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idx="4294967295"/>
          </p:nvPr>
        </p:nvSpPr>
        <p:spPr>
          <a:xfrm>
            <a:off x="0" y="0"/>
            <a:ext cx="9136380" cy="1217066"/>
          </a:xfrm>
        </p:spPr>
        <p:txBody>
          <a:bodyPr/>
          <a:lstStyle/>
          <a:p>
            <a:r>
              <a:rPr lang="en-US" altLang="en-US" dirty="0"/>
              <a:t>Learning Objective #5: Tax Authority</a:t>
            </a:r>
          </a:p>
        </p:txBody>
      </p:sp>
      <p:sp>
        <p:nvSpPr>
          <p:cNvPr id="54275" name="Content Placeholder 2"/>
          <p:cNvSpPr>
            <a:spLocks noGrp="1" noChangeArrowheads="1"/>
          </p:cNvSpPr>
          <p:nvPr>
            <p:ph type="body" idx="4294967295"/>
          </p:nvPr>
        </p:nvSpPr>
        <p:spPr>
          <a:xfrm>
            <a:off x="381000" y="1417637"/>
            <a:ext cx="8382000" cy="4906963"/>
          </a:xfrm>
        </p:spPr>
        <p:txBody>
          <a:bodyPr vert="horz" lIns="91440" tIns="45720" rIns="91440" bIns="45720" rtlCol="0">
            <a:normAutofit/>
          </a:bodyPr>
          <a:lstStyle/>
          <a:p>
            <a:pPr marL="457200" indent="-457200">
              <a:buSzPct val="100000"/>
            </a:pPr>
            <a:r>
              <a:rPr lang="en-US" altLang="en-US" sz="2600" dirty="0"/>
              <a:t>Tax Court and District Court rulings can be appealed to the U.S. Court of Appeals and then to the Supreme Court</a:t>
            </a:r>
          </a:p>
          <a:p>
            <a:pPr marL="457200" indent="-457200">
              <a:buSzPct val="100000"/>
            </a:pPr>
            <a:r>
              <a:rPr lang="en-US" altLang="en-US" sz="2600" dirty="0"/>
              <a:t>U.S. Court of Federal Claims rulings can be appealed to the U.S. Court of Appeals – Federal Claims and then to the Supreme Court.</a:t>
            </a:r>
          </a:p>
        </p:txBody>
      </p:sp>
    </p:spTree>
    <p:extLst>
      <p:ext uri="{BB962C8B-B14F-4D97-AF65-F5344CB8AC3E}">
        <p14:creationId xmlns:p14="http://schemas.microsoft.com/office/powerpoint/2010/main" val="331339482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noChangeArrowheads="1"/>
          </p:cNvSpPr>
          <p:nvPr>
            <p:ph type="title" idx="4294967295"/>
          </p:nvPr>
        </p:nvSpPr>
        <p:spPr>
          <a:xfrm>
            <a:off x="0" y="0"/>
            <a:ext cx="9144000" cy="1143000"/>
          </a:xfrm>
        </p:spPr>
        <p:txBody>
          <a:bodyPr>
            <a:noAutofit/>
          </a:bodyPr>
          <a:lstStyle/>
          <a:p>
            <a:r>
              <a:rPr lang="en-US" altLang="en-US" dirty="0"/>
              <a:t>Learning Objective #5: Tax Authority</a:t>
            </a:r>
            <a:br>
              <a:rPr lang="en-US" altLang="en-US" dirty="0"/>
            </a:br>
            <a:r>
              <a:rPr lang="en-US" altLang="en-US" dirty="0"/>
              <a:t>Concept Check</a:t>
            </a:r>
          </a:p>
        </p:txBody>
      </p:sp>
      <p:sp>
        <p:nvSpPr>
          <p:cNvPr id="250885" name="Content Placeholder 2"/>
          <p:cNvSpPr>
            <a:spLocks noGrp="1" noChangeArrowheads="1"/>
          </p:cNvSpPr>
          <p:nvPr>
            <p:ph type="body" idx="4294967295"/>
          </p:nvPr>
        </p:nvSpPr>
        <p:spPr>
          <a:xfrm>
            <a:off x="381000" y="1417637"/>
            <a:ext cx="8382000" cy="4906963"/>
          </a:xfrm>
        </p:spPr>
        <p:txBody>
          <a:bodyPr>
            <a:normAutofit/>
          </a:bodyPr>
          <a:lstStyle/>
          <a:p>
            <a:pPr marL="457200" indent="-457200">
              <a:buFont typeface="+mj-lt"/>
              <a:buAutoNum type="arabicPeriod"/>
            </a:pPr>
            <a:r>
              <a:rPr lang="en-US" altLang="en-US" sz="2400" i="1" dirty="0"/>
              <a:t>The committee charged with considering tax legislation in the House of Representatives is called the ________________ Committee.</a:t>
            </a:r>
          </a:p>
          <a:p>
            <a:pPr marL="0" indent="0" eaLnBrk="1" hangingPunct="1">
              <a:buFontTx/>
              <a:buNone/>
            </a:pPr>
            <a:r>
              <a:rPr lang="en-US" altLang="en-US" sz="2400" b="1" i="1" dirty="0"/>
              <a:t>Ways and Means</a:t>
            </a:r>
          </a:p>
          <a:p>
            <a:pPr marL="457200" indent="-457200" eaLnBrk="1" hangingPunct="1">
              <a:buFont typeface="+mj-lt"/>
              <a:buAutoNum type="arabicPeriod" startAt="2"/>
            </a:pPr>
            <a:r>
              <a:rPr lang="en-US" altLang="en-US" sz="2400" i="1" dirty="0"/>
              <a:t>The most commonly relied-on statutory authority is _________________.</a:t>
            </a:r>
          </a:p>
          <a:p>
            <a:pPr marL="0" indent="0" eaLnBrk="1" hangingPunct="1">
              <a:buFontTx/>
              <a:buNone/>
            </a:pPr>
            <a:r>
              <a:rPr lang="en-US" altLang="en-US" sz="2400" b="1" i="1" dirty="0"/>
              <a:t>The Internal Revenue Code</a:t>
            </a:r>
          </a:p>
          <a:p>
            <a:pPr marL="457200" indent="-457200">
              <a:buFont typeface="+mj-lt"/>
              <a:buAutoNum type="arabicPeriod" startAt="3"/>
            </a:pPr>
            <a:r>
              <a:rPr lang="en-US" altLang="en-US" sz="2400" i="1" dirty="0"/>
              <a:t>All tax legislation must pass both the House of Representatives and the Senate and be signed by the president of the United States in order to become law.</a:t>
            </a:r>
          </a:p>
          <a:p>
            <a:pPr marL="0" indent="0">
              <a:buNone/>
            </a:pPr>
            <a:r>
              <a:rPr lang="en-US" altLang="en-US" sz="2400" b="1" i="1" dirty="0"/>
              <a:t>True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0885">
                                            <p:txEl>
                                              <p:pRg st="1" end="1"/>
                                            </p:txEl>
                                          </p:spTgt>
                                        </p:tgtEl>
                                        <p:attrNameLst>
                                          <p:attrName>style.visibility</p:attrName>
                                        </p:attrNameLst>
                                      </p:cBhvr>
                                      <p:to>
                                        <p:strVal val="visible"/>
                                      </p:to>
                                    </p:set>
                                    <p:animEffect transition="in" filter="fade">
                                      <p:cBhvr>
                                        <p:cTn id="7" dur="500"/>
                                        <p:tgtEl>
                                          <p:spTgt spid="25088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0885">
                                            <p:txEl>
                                              <p:pRg st="3" end="3"/>
                                            </p:txEl>
                                          </p:spTgt>
                                        </p:tgtEl>
                                        <p:attrNameLst>
                                          <p:attrName>style.visibility</p:attrName>
                                        </p:attrNameLst>
                                      </p:cBhvr>
                                      <p:to>
                                        <p:strVal val="visible"/>
                                      </p:to>
                                    </p:set>
                                    <p:animEffect transition="in" filter="fade">
                                      <p:cBhvr>
                                        <p:cTn id="12" dur="500"/>
                                        <p:tgtEl>
                                          <p:spTgt spid="25088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0885">
                                            <p:txEl>
                                              <p:pRg st="5" end="5"/>
                                            </p:txEl>
                                          </p:spTgt>
                                        </p:tgtEl>
                                        <p:attrNameLst>
                                          <p:attrName>style.visibility</p:attrName>
                                        </p:attrNameLst>
                                      </p:cBhvr>
                                      <p:to>
                                        <p:strVal val="visible"/>
                                      </p:to>
                                    </p:set>
                                    <p:animEffect transition="in" filter="fade">
                                      <p:cBhvr>
                                        <p:cTn id="17" dur="500"/>
                                        <p:tgtEl>
                                          <p:spTgt spid="25088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noChangeArrowheads="1"/>
          </p:cNvSpPr>
          <p:nvPr>
            <p:ph type="title" idx="4294967295"/>
          </p:nvPr>
        </p:nvSpPr>
        <p:spPr>
          <a:xfrm>
            <a:off x="0" y="0"/>
            <a:ext cx="9144000" cy="1143000"/>
          </a:xfrm>
        </p:spPr>
        <p:txBody>
          <a:bodyPr>
            <a:noAutofit/>
          </a:bodyPr>
          <a:lstStyle/>
          <a:p>
            <a:r>
              <a:rPr lang="en-US" altLang="en-US" dirty="0"/>
              <a:t>Learning Objective #5: Tax Authority</a:t>
            </a:r>
            <a:br>
              <a:rPr lang="en-US" altLang="en-US" dirty="0"/>
            </a:br>
            <a:r>
              <a:rPr lang="en-US" altLang="en-US" dirty="0"/>
              <a:t>Concept Check 1-7</a:t>
            </a:r>
          </a:p>
        </p:txBody>
      </p:sp>
      <p:sp>
        <p:nvSpPr>
          <p:cNvPr id="254981" name="Content Placeholder 2"/>
          <p:cNvSpPr>
            <a:spLocks noGrp="1" noChangeArrowheads="1"/>
          </p:cNvSpPr>
          <p:nvPr>
            <p:ph type="body" idx="4294967295"/>
          </p:nvPr>
        </p:nvSpPr>
        <p:spPr>
          <a:xfrm>
            <a:off x="457200" y="1371600"/>
            <a:ext cx="8229600" cy="4953000"/>
          </a:xfrm>
        </p:spPr>
        <p:txBody>
          <a:bodyPr>
            <a:normAutofit/>
          </a:bodyPr>
          <a:lstStyle/>
          <a:p>
            <a:pPr marL="457200" indent="-457200" eaLnBrk="1" hangingPunct="1">
              <a:buFont typeface="+mj-lt"/>
              <a:buAutoNum type="arabicPeriod"/>
            </a:pPr>
            <a:r>
              <a:rPr lang="en-US" altLang="en-US" sz="2400" i="1" dirty="0"/>
              <a:t>Administrative tax authority takes precedence over statutory tax authority. </a:t>
            </a:r>
          </a:p>
          <a:p>
            <a:pPr marL="0" indent="0" eaLnBrk="1" hangingPunct="1">
              <a:buFontTx/>
              <a:buNone/>
            </a:pPr>
            <a:r>
              <a:rPr lang="en-US" altLang="en-US" sz="2400" b="1" i="1" dirty="0"/>
              <a:t>False</a:t>
            </a:r>
          </a:p>
          <a:p>
            <a:pPr marL="0" indent="0" eaLnBrk="1" hangingPunct="1">
              <a:buFontTx/>
              <a:buNone/>
            </a:pPr>
            <a:endParaRPr lang="en-US" altLang="en-US" sz="2400" b="1" i="1" dirty="0"/>
          </a:p>
          <a:p>
            <a:pPr marL="457200" indent="-457200" eaLnBrk="1" hangingPunct="1">
              <a:buFont typeface="+mj-lt"/>
              <a:buAutoNum type="arabicPeriod" startAt="2"/>
            </a:pPr>
            <a:r>
              <a:rPr lang="en-US" altLang="en-US" sz="2400" i="1" dirty="0"/>
              <a:t>IRS Revenue Procedures are applicable only to the taxpayer to whom issued.</a:t>
            </a:r>
          </a:p>
          <a:p>
            <a:pPr marL="0" indent="0" eaLnBrk="1" hangingPunct="1">
              <a:buFontTx/>
              <a:buNone/>
            </a:pPr>
            <a:r>
              <a:rPr lang="en-US" altLang="en-US" sz="2400" b="1" i="1" dirty="0"/>
              <a:t>False</a:t>
            </a:r>
          </a:p>
          <a:p>
            <a:pPr marL="0" indent="0" eaLnBrk="1" hangingPunct="1">
              <a:buFontTx/>
              <a:buNone/>
            </a:pPr>
            <a:endParaRPr lang="en-US" altLang="en-US" sz="2400" b="1" i="1" dirty="0"/>
          </a:p>
          <a:p>
            <a:pPr marL="457200" indent="-457200" eaLnBrk="1" hangingPunct="1">
              <a:buFont typeface="+mj-lt"/>
              <a:buAutoNum type="arabicPeriod" startAt="3"/>
            </a:pPr>
            <a:r>
              <a:rPr lang="en-US" altLang="en-US" sz="2400" i="1" dirty="0"/>
              <a:t>The administrative tax authority with the most strength of authority is_______.</a:t>
            </a:r>
          </a:p>
          <a:p>
            <a:pPr marL="0" indent="0" eaLnBrk="1" hangingPunct="1">
              <a:buFontTx/>
              <a:buNone/>
            </a:pPr>
            <a:r>
              <a:rPr lang="en-US" altLang="en-US" sz="2400" b="1" i="1" dirty="0"/>
              <a:t>IRS Treasury Regulations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4981">
                                            <p:txEl>
                                              <p:pRg st="1" end="1"/>
                                            </p:txEl>
                                          </p:spTgt>
                                        </p:tgtEl>
                                        <p:attrNameLst>
                                          <p:attrName>style.visibility</p:attrName>
                                        </p:attrNameLst>
                                      </p:cBhvr>
                                      <p:to>
                                        <p:strVal val="visible"/>
                                      </p:to>
                                    </p:set>
                                    <p:animEffect transition="in" filter="fade">
                                      <p:cBhvr>
                                        <p:cTn id="7" dur="500"/>
                                        <p:tgtEl>
                                          <p:spTgt spid="25498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4981">
                                            <p:txEl>
                                              <p:pRg st="4" end="4"/>
                                            </p:txEl>
                                          </p:spTgt>
                                        </p:tgtEl>
                                        <p:attrNameLst>
                                          <p:attrName>style.visibility</p:attrName>
                                        </p:attrNameLst>
                                      </p:cBhvr>
                                      <p:to>
                                        <p:strVal val="visible"/>
                                      </p:to>
                                    </p:set>
                                    <p:animEffect transition="in" filter="fade">
                                      <p:cBhvr>
                                        <p:cTn id="12" dur="500"/>
                                        <p:tgtEl>
                                          <p:spTgt spid="25498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4981">
                                            <p:txEl>
                                              <p:pRg st="7" end="7"/>
                                            </p:txEl>
                                          </p:spTgt>
                                        </p:tgtEl>
                                        <p:attrNameLst>
                                          <p:attrName>style.visibility</p:attrName>
                                        </p:attrNameLst>
                                      </p:cBhvr>
                                      <p:to>
                                        <p:strVal val="visible"/>
                                      </p:to>
                                    </p:set>
                                    <p:animEffect transition="in" filter="fade">
                                      <p:cBhvr>
                                        <p:cTn id="17" dur="500"/>
                                        <p:tgtEl>
                                          <p:spTgt spid="25498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idx="4294967295"/>
          </p:nvPr>
        </p:nvSpPr>
        <p:spPr>
          <a:xfrm>
            <a:off x="0" y="0"/>
            <a:ext cx="9144000" cy="1219200"/>
          </a:xfrm>
        </p:spPr>
        <p:txBody>
          <a:bodyPr>
            <a:noAutofit/>
          </a:bodyPr>
          <a:lstStyle/>
          <a:p>
            <a:r>
              <a:rPr lang="en-US" altLang="en-US" dirty="0"/>
              <a:t>Learning Objective #5: Tax Authority</a:t>
            </a:r>
            <a:br>
              <a:rPr lang="en-US" altLang="en-US" dirty="0"/>
            </a:br>
            <a:r>
              <a:rPr lang="en-US" altLang="en-US" dirty="0"/>
              <a:t>Concept Check 1-8</a:t>
            </a:r>
          </a:p>
        </p:txBody>
      </p:sp>
      <p:sp>
        <p:nvSpPr>
          <p:cNvPr id="260101" name="Content Placeholder 2"/>
          <p:cNvSpPr>
            <a:spLocks noGrp="1" noChangeArrowheads="1"/>
          </p:cNvSpPr>
          <p:nvPr>
            <p:ph type="body" idx="4294967295"/>
          </p:nvPr>
        </p:nvSpPr>
        <p:spPr>
          <a:xfrm>
            <a:off x="304800" y="1447800"/>
            <a:ext cx="8534400" cy="4876800"/>
          </a:xfrm>
        </p:spPr>
        <p:txBody>
          <a:bodyPr>
            <a:normAutofit lnSpcReduction="10000"/>
          </a:bodyPr>
          <a:lstStyle/>
          <a:p>
            <a:pPr marL="457200" indent="-457200" eaLnBrk="1" hangingPunct="1">
              <a:buFont typeface="+mj-lt"/>
              <a:buAutoNum type="arabicPeriod"/>
            </a:pPr>
            <a:r>
              <a:rPr lang="en-US" altLang="en-US" sz="2400" i="1" dirty="0"/>
              <a:t>The U.S. Supreme Court does not accept appeals of tax cases. </a:t>
            </a:r>
          </a:p>
          <a:p>
            <a:pPr marL="0" indent="0" eaLnBrk="1" hangingPunct="1">
              <a:buFontTx/>
              <a:buNone/>
            </a:pPr>
            <a:r>
              <a:rPr lang="en-US" altLang="en-US" sz="2400" b="1" i="1" dirty="0"/>
              <a:t>False</a:t>
            </a:r>
          </a:p>
          <a:p>
            <a:pPr marL="0" indent="0" eaLnBrk="1" hangingPunct="1">
              <a:buFontTx/>
              <a:buNone/>
            </a:pPr>
            <a:endParaRPr lang="en-US" altLang="en-US" sz="2400" b="1" i="1" dirty="0"/>
          </a:p>
          <a:p>
            <a:pPr marL="457200" indent="-457200" eaLnBrk="1" hangingPunct="1">
              <a:buFont typeface="+mj-lt"/>
              <a:buAutoNum type="arabicPeriod" startAt="2"/>
            </a:pPr>
            <a:r>
              <a:rPr lang="en-US" altLang="en-US" sz="2400" i="1" dirty="0"/>
              <a:t>A taxpayer who does not agree with an assessment of tax by the IRS has no recourse. </a:t>
            </a:r>
          </a:p>
          <a:p>
            <a:pPr marL="0" indent="0" eaLnBrk="1" hangingPunct="1">
              <a:buFontTx/>
              <a:buNone/>
            </a:pPr>
            <a:r>
              <a:rPr lang="en-US" altLang="en-US" sz="2400" b="1" i="1" dirty="0"/>
              <a:t>False</a:t>
            </a:r>
          </a:p>
          <a:p>
            <a:pPr marL="0" indent="0" eaLnBrk="1" hangingPunct="1">
              <a:buFontTx/>
              <a:buNone/>
            </a:pPr>
            <a:endParaRPr lang="en-US" altLang="en-US" sz="2400" b="1" i="1" dirty="0"/>
          </a:p>
          <a:p>
            <a:pPr marL="457200" indent="-457200" eaLnBrk="1" hangingPunct="1">
              <a:buFont typeface="+mj-lt"/>
              <a:buAutoNum type="arabicPeriod" startAt="3"/>
            </a:pPr>
            <a:r>
              <a:rPr lang="en-US" altLang="en-US" sz="2400" i="1" dirty="0"/>
              <a:t>A taxpayer who does not want to pay the tax assessed by the IRS prior to filing a legal proceeding must use the ___________ Court.</a:t>
            </a:r>
          </a:p>
          <a:p>
            <a:pPr eaLnBrk="1" hangingPunct="1">
              <a:buFontTx/>
              <a:buNone/>
            </a:pPr>
            <a:r>
              <a:rPr lang="en-US" altLang="en-US" sz="2400" b="1" i="1" dirty="0"/>
              <a:t>Tax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0101">
                                            <p:txEl>
                                              <p:pRg st="1" end="1"/>
                                            </p:txEl>
                                          </p:spTgt>
                                        </p:tgtEl>
                                        <p:attrNameLst>
                                          <p:attrName>style.visibility</p:attrName>
                                        </p:attrNameLst>
                                      </p:cBhvr>
                                      <p:to>
                                        <p:strVal val="visible"/>
                                      </p:to>
                                    </p:set>
                                    <p:animEffect transition="in" filter="fade">
                                      <p:cBhvr>
                                        <p:cTn id="7" dur="500"/>
                                        <p:tgtEl>
                                          <p:spTgt spid="26010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0101">
                                            <p:txEl>
                                              <p:pRg st="4" end="4"/>
                                            </p:txEl>
                                          </p:spTgt>
                                        </p:tgtEl>
                                        <p:attrNameLst>
                                          <p:attrName>style.visibility</p:attrName>
                                        </p:attrNameLst>
                                      </p:cBhvr>
                                      <p:to>
                                        <p:strVal val="visible"/>
                                      </p:to>
                                    </p:set>
                                    <p:animEffect transition="in" filter="fade">
                                      <p:cBhvr>
                                        <p:cTn id="12" dur="500"/>
                                        <p:tgtEl>
                                          <p:spTgt spid="26010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0101">
                                            <p:txEl>
                                              <p:pRg st="7" end="7"/>
                                            </p:txEl>
                                          </p:spTgt>
                                        </p:tgtEl>
                                        <p:attrNameLst>
                                          <p:attrName>style.visibility</p:attrName>
                                        </p:attrNameLst>
                                      </p:cBhvr>
                                      <p:to>
                                        <p:strVal val="visible"/>
                                      </p:to>
                                    </p:set>
                                    <p:animEffect transition="in" filter="fade">
                                      <p:cBhvr>
                                        <p:cTn id="17" dur="500"/>
                                        <p:tgtEl>
                                          <p:spTgt spid="26010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ontent Placeholder 2"/>
          <p:cNvSpPr>
            <a:spLocks noGrp="1" noChangeArrowheads="1"/>
          </p:cNvSpPr>
          <p:nvPr>
            <p:ph type="body" idx="4294967295"/>
          </p:nvPr>
        </p:nvSpPr>
        <p:spPr>
          <a:xfrm>
            <a:off x="358140" y="1447800"/>
            <a:ext cx="8404860" cy="4953000"/>
          </a:xfrm>
        </p:spPr>
        <p:txBody>
          <a:bodyPr vert="horz" lIns="91440" tIns="45720" rIns="91440" bIns="45720" rtlCol="0">
            <a:normAutofit/>
          </a:bodyPr>
          <a:lstStyle/>
          <a:p>
            <a:pPr marL="457200" indent="-457200">
              <a:buSzPct val="100000"/>
            </a:pPr>
            <a:r>
              <a:rPr lang="en-US" altLang="en-US" sz="2600" dirty="0"/>
              <a:t>Circular 230 sets forth rules which must be followed by all paid tax preparers</a:t>
            </a:r>
          </a:p>
          <a:p>
            <a:pPr marL="914400" lvl="1" indent="-457200"/>
            <a:r>
              <a:rPr lang="en-US" altLang="en-US" sz="2400" dirty="0"/>
              <a:t>Includes CPA’s, attorneys, enrolled agents, and any other individual who receives compensation for preparing a tax return, providing tax advice, or practicing before the IRS </a:t>
            </a:r>
          </a:p>
          <a:p>
            <a:pPr marL="457200" indent="-457200">
              <a:buSzPct val="100000"/>
            </a:pPr>
            <a:r>
              <a:rPr lang="en-US" altLang="en-US" sz="2600" dirty="0"/>
              <a:t>Circular 230 sets forth ethical standards and expectations.</a:t>
            </a:r>
          </a:p>
        </p:txBody>
      </p:sp>
      <p:sp>
        <p:nvSpPr>
          <p:cNvPr id="4" name="Title 1">
            <a:extLst>
              <a:ext uri="{FF2B5EF4-FFF2-40B4-BE49-F238E27FC236}">
                <a16:creationId xmlns:a16="http://schemas.microsoft.com/office/drawing/2014/main" id="{346E249A-33F9-4B67-83C0-C37D9A93B1A6}"/>
              </a:ext>
            </a:extLst>
          </p:cNvPr>
          <p:cNvSpPr txBox="1">
            <a:spLocks noChangeArrowheads="1"/>
          </p:cNvSpPr>
          <p:nvPr/>
        </p:nvSpPr>
        <p:spPr>
          <a:xfrm>
            <a:off x="144780" y="0"/>
            <a:ext cx="8770620" cy="1219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#6: Circular 230</a:t>
            </a:r>
            <a:endParaRPr lang="en-US" altLang="en-US"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Content Placeholder 2"/>
          <p:cNvSpPr>
            <a:spLocks noGrp="1" noChangeArrowheads="1"/>
          </p:cNvSpPr>
          <p:nvPr>
            <p:ph type="body" idx="4294967295"/>
          </p:nvPr>
        </p:nvSpPr>
        <p:spPr>
          <a:xfrm>
            <a:off x="381000" y="1447800"/>
            <a:ext cx="8382000" cy="4876800"/>
          </a:xfrm>
        </p:spPr>
        <p:txBody>
          <a:bodyPr vert="horz" lIns="91440" tIns="45720" rIns="91440" bIns="45720" rtlCol="0">
            <a:normAutofit/>
          </a:bodyPr>
          <a:lstStyle/>
          <a:p>
            <a:pPr marL="457200" indent="-457200">
              <a:buSzPct val="100000"/>
            </a:pPr>
            <a:r>
              <a:rPr lang="en-US" altLang="en-US" sz="2600" dirty="0"/>
              <a:t>Failure to comply with Circular 230 will subject the paid preparer to suspension or disbarment from IRS practice, public censure, fines, and civil or criminal penalty.</a:t>
            </a:r>
          </a:p>
          <a:p>
            <a:pPr marL="457200" indent="-457200">
              <a:buSzPct val="100000"/>
            </a:pPr>
            <a:r>
              <a:rPr lang="en-US" altLang="en-US" sz="2600" dirty="0"/>
              <a:t>Rules are far reaching and complex.</a:t>
            </a:r>
          </a:p>
        </p:txBody>
      </p:sp>
      <p:sp>
        <p:nvSpPr>
          <p:cNvPr id="4" name="Title 1">
            <a:extLst>
              <a:ext uri="{FF2B5EF4-FFF2-40B4-BE49-F238E27FC236}">
                <a16:creationId xmlns:a16="http://schemas.microsoft.com/office/drawing/2014/main" id="{BDA7468E-8EFC-429B-BC7B-CB8F5EC757AC}"/>
              </a:ext>
            </a:extLst>
          </p:cNvPr>
          <p:cNvSpPr txBox="1">
            <a:spLocks noChangeArrowheads="1"/>
          </p:cNvSpPr>
          <p:nvPr/>
        </p:nvSpPr>
        <p:spPr>
          <a:xfrm>
            <a:off x="144780" y="0"/>
            <a:ext cx="8770620" cy="1219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#6: Circular 230</a:t>
            </a:r>
            <a:endParaRPr lang="en-US" altLang="en-US"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r>
              <a:rPr lang="en-US" altLang="en-US" dirty="0"/>
              <a:t>Learning Objective #1:</a:t>
            </a:r>
            <a:br>
              <a:rPr lang="en-US" altLang="en-US" dirty="0"/>
            </a:br>
            <a:r>
              <a:rPr lang="en-US" altLang="en-US" dirty="0"/>
              <a:t>Progressive, Proportional, and Regressive Tax Structures</a:t>
            </a:r>
            <a:endParaRPr lang="en-US" dirty="0"/>
          </a:p>
        </p:txBody>
      </p:sp>
      <p:sp>
        <p:nvSpPr>
          <p:cNvPr id="3" name="Content Placeholder 2"/>
          <p:cNvSpPr>
            <a:spLocks noGrp="1"/>
          </p:cNvSpPr>
          <p:nvPr>
            <p:ph idx="1"/>
          </p:nvPr>
        </p:nvSpPr>
        <p:spPr>
          <a:xfrm>
            <a:off x="330016" y="1981200"/>
            <a:ext cx="8432984" cy="4343400"/>
          </a:xfrm>
        </p:spPr>
        <p:txBody>
          <a:bodyPr vert="horz" lIns="91440" tIns="45720" rIns="91440" bIns="45720" rtlCol="0">
            <a:normAutofit/>
          </a:bodyPr>
          <a:lstStyle/>
          <a:p>
            <a:pPr marL="457200" indent="-457200">
              <a:lnSpc>
                <a:spcPct val="90000"/>
              </a:lnSpc>
            </a:pPr>
            <a:r>
              <a:rPr lang="en-US" altLang="en-US" sz="2600" dirty="0"/>
              <a:t>Taxes are levied by multiplying a tax rate (the rate of tax) by a tax base (the amount taxed).</a:t>
            </a:r>
          </a:p>
          <a:p>
            <a:pPr marL="914400" lvl="1" indent="-457200">
              <a:lnSpc>
                <a:spcPct val="90000"/>
              </a:lnSpc>
            </a:pPr>
            <a:r>
              <a:rPr lang="en-US" altLang="en-US" sz="2400" dirty="0"/>
              <a:t>May be multiple rates on multiple bases (see Table 1-2 for married taxpayers)</a:t>
            </a:r>
          </a:p>
          <a:p>
            <a:pPr marL="457200" indent="-457200">
              <a:lnSpc>
                <a:spcPct val="90000"/>
              </a:lnSpc>
            </a:pPr>
            <a:r>
              <a:rPr lang="en-US" altLang="en-US" sz="2600" dirty="0"/>
              <a:t>Progressive tax structure:  </a:t>
            </a:r>
          </a:p>
          <a:p>
            <a:pPr marL="914400" lvl="1" indent="-457200">
              <a:lnSpc>
                <a:spcPct val="90000"/>
              </a:lnSpc>
            </a:pPr>
            <a:r>
              <a:rPr lang="en-US" altLang="en-US" sz="2400" dirty="0"/>
              <a:t>The tax rate increases as the tax base increases.</a:t>
            </a:r>
          </a:p>
          <a:p>
            <a:pPr marL="914400" lvl="1" indent="-457200">
              <a:lnSpc>
                <a:spcPct val="90000"/>
              </a:lnSpc>
            </a:pPr>
            <a:r>
              <a:rPr lang="en-US" altLang="en-US" sz="2400" dirty="0"/>
              <a:t>Example is the U.S. income tax system </a:t>
            </a:r>
          </a:p>
        </p:txBody>
      </p:sp>
    </p:spTree>
    <p:extLst>
      <p:ext uri="{BB962C8B-B14F-4D97-AF65-F5344CB8AC3E}">
        <p14:creationId xmlns:p14="http://schemas.microsoft.com/office/powerpoint/2010/main" val="113993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Content Placeholder 2"/>
          <p:cNvSpPr>
            <a:spLocks noGrp="1" noChangeArrowheads="1"/>
          </p:cNvSpPr>
          <p:nvPr>
            <p:ph type="body" idx="4294967295"/>
          </p:nvPr>
        </p:nvSpPr>
        <p:spPr>
          <a:xfrm>
            <a:off x="358140" y="1455015"/>
            <a:ext cx="8404860" cy="4945785"/>
          </a:xfrm>
        </p:spPr>
        <p:txBody>
          <a:bodyPr vert="horz" lIns="91440" tIns="45720" rIns="91440" bIns="45720" rtlCol="0">
            <a:normAutofit/>
          </a:bodyPr>
          <a:lstStyle/>
          <a:p>
            <a:pPr marL="457200" indent="-457200">
              <a:buSzPct val="100000"/>
            </a:pPr>
            <a:r>
              <a:rPr lang="en-US" altLang="en-US" sz="2600" dirty="0"/>
              <a:t>Paid tax preparers must obtain a preparer tax identification number (PTIN).</a:t>
            </a:r>
          </a:p>
          <a:p>
            <a:pPr marL="914400" lvl="1" indent="-457200"/>
            <a:r>
              <a:rPr lang="en-US" altLang="en-US" sz="2400" dirty="0"/>
              <a:t>Must be renewed annually.</a:t>
            </a:r>
          </a:p>
          <a:p>
            <a:pPr marL="457200" indent="-457200">
              <a:buSzPct val="100000"/>
            </a:pPr>
            <a:r>
              <a:rPr lang="en-US" altLang="en-US" sz="2600" dirty="0"/>
              <a:t>Preparers who are not CPAs, attorneys, or enrolled agents must pass a competency exam and annually obtain continuing education.</a:t>
            </a:r>
          </a:p>
          <a:p>
            <a:pPr marL="914400" lvl="1" indent="-457200"/>
            <a:r>
              <a:rPr lang="en-US" altLang="en-US" sz="2400" dirty="0"/>
              <a:t>CPAs, attorneys, and enrolled agents must also obtain continuing education.</a:t>
            </a:r>
          </a:p>
        </p:txBody>
      </p:sp>
      <p:sp>
        <p:nvSpPr>
          <p:cNvPr id="4" name="Title 1">
            <a:extLst>
              <a:ext uri="{FF2B5EF4-FFF2-40B4-BE49-F238E27FC236}">
                <a16:creationId xmlns:a16="http://schemas.microsoft.com/office/drawing/2014/main" id="{8B6882BE-19C0-468D-96A4-3A9898626568}"/>
              </a:ext>
            </a:extLst>
          </p:cNvPr>
          <p:cNvSpPr txBox="1">
            <a:spLocks noChangeArrowheads="1"/>
          </p:cNvSpPr>
          <p:nvPr/>
        </p:nvSpPr>
        <p:spPr>
          <a:xfrm>
            <a:off x="144780" y="0"/>
            <a:ext cx="8770620" cy="1219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#6: Circular 230</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Content Placeholder 2"/>
          <p:cNvSpPr>
            <a:spLocks noGrp="1" noChangeArrowheads="1"/>
          </p:cNvSpPr>
          <p:nvPr>
            <p:ph type="body" idx="4294967295"/>
          </p:nvPr>
        </p:nvSpPr>
        <p:spPr>
          <a:xfrm>
            <a:off x="358140" y="1524000"/>
            <a:ext cx="8404860" cy="4724400"/>
          </a:xfrm>
        </p:spPr>
        <p:txBody>
          <a:bodyPr vert="horz" lIns="91440" tIns="45720" rIns="91440" bIns="45720" rtlCol="0">
            <a:normAutofit/>
          </a:bodyPr>
          <a:lstStyle/>
          <a:p>
            <a:pPr marL="457200" indent="-457200">
              <a:buSzPct val="100000"/>
            </a:pPr>
            <a:r>
              <a:rPr lang="en-US" altLang="en-US" sz="2600" dirty="0"/>
              <a:t>Paid preparers must:</a:t>
            </a:r>
          </a:p>
          <a:p>
            <a:pPr marL="914400" lvl="1" indent="-457200"/>
            <a:r>
              <a:rPr lang="en-US" altLang="en-US" sz="2400" dirty="0"/>
              <a:t>Sign all tax returns they prepare</a:t>
            </a:r>
          </a:p>
          <a:p>
            <a:pPr marL="914400" lvl="1" indent="-457200"/>
            <a:r>
              <a:rPr lang="en-US" altLang="en-US" sz="2400" dirty="0"/>
              <a:t>Provide a copy to clients</a:t>
            </a:r>
          </a:p>
          <a:p>
            <a:pPr marL="914400" lvl="1" indent="-457200"/>
            <a:r>
              <a:rPr lang="en-US" altLang="en-US" sz="2400" dirty="0"/>
              <a:t>Return records to clients</a:t>
            </a:r>
          </a:p>
          <a:p>
            <a:pPr marL="914400" lvl="1" indent="-457200"/>
            <a:r>
              <a:rPr lang="en-US" altLang="en-US" sz="2400" dirty="0"/>
              <a:t>Exercise due diligence and best practices</a:t>
            </a:r>
          </a:p>
          <a:p>
            <a:pPr marL="914400" lvl="1" indent="-457200"/>
            <a:r>
              <a:rPr lang="en-US" altLang="en-US" sz="2400" dirty="0"/>
              <a:t>Disclose non-frivolous tax positions</a:t>
            </a:r>
          </a:p>
          <a:p>
            <a:pPr marL="914400" lvl="1" indent="-457200"/>
            <a:r>
              <a:rPr lang="en-US" altLang="en-US" sz="2400" dirty="0"/>
              <a:t>Notify clients of errors on a client return</a:t>
            </a:r>
          </a:p>
          <a:p>
            <a:pPr marL="914400" lvl="1" indent="-457200"/>
            <a:r>
              <a:rPr lang="en-US" altLang="en-US" sz="2400" dirty="0"/>
              <a:t>Provide information to the IRS</a:t>
            </a:r>
          </a:p>
          <a:p>
            <a:pPr marL="914400" lvl="1" indent="-457200"/>
            <a:r>
              <a:rPr lang="en-US" altLang="en-US" sz="2400" dirty="0"/>
              <a:t>Inform a client if the client made an error</a:t>
            </a:r>
          </a:p>
        </p:txBody>
      </p:sp>
      <p:sp>
        <p:nvSpPr>
          <p:cNvPr id="4" name="Title 1">
            <a:extLst>
              <a:ext uri="{FF2B5EF4-FFF2-40B4-BE49-F238E27FC236}">
                <a16:creationId xmlns:a16="http://schemas.microsoft.com/office/drawing/2014/main" id="{5186EA43-E762-4439-955C-9A6C9EA11829}"/>
              </a:ext>
            </a:extLst>
          </p:cNvPr>
          <p:cNvSpPr txBox="1">
            <a:spLocks noChangeArrowheads="1"/>
          </p:cNvSpPr>
          <p:nvPr/>
        </p:nvSpPr>
        <p:spPr>
          <a:xfrm>
            <a:off x="144780" y="0"/>
            <a:ext cx="8770620" cy="1219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#6: Circular 230</a:t>
            </a:r>
            <a:endParaRPr lang="en-US" altLang="en-US" dirty="0"/>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noChangeArrowheads="1"/>
          </p:cNvSpPr>
          <p:nvPr>
            <p:ph type="title" idx="4294967295"/>
          </p:nvPr>
        </p:nvSpPr>
        <p:spPr>
          <a:xfrm>
            <a:off x="144780" y="0"/>
            <a:ext cx="8770620" cy="1219200"/>
          </a:xfrm>
        </p:spPr>
        <p:txBody>
          <a:bodyPr>
            <a:noAutofit/>
          </a:bodyPr>
          <a:lstStyle/>
          <a:p>
            <a:r>
              <a:rPr lang="en-US" altLang="en-US" dirty="0"/>
              <a:t>Learning Objective #6: Circular 230</a:t>
            </a:r>
          </a:p>
        </p:txBody>
      </p:sp>
      <p:sp>
        <p:nvSpPr>
          <p:cNvPr id="65539" name="Content Placeholder 2"/>
          <p:cNvSpPr>
            <a:spLocks noGrp="1" noChangeArrowheads="1"/>
          </p:cNvSpPr>
          <p:nvPr>
            <p:ph type="body" idx="4294967295"/>
          </p:nvPr>
        </p:nvSpPr>
        <p:spPr>
          <a:xfrm>
            <a:off x="358140" y="1524000"/>
            <a:ext cx="8481060" cy="4800600"/>
          </a:xfrm>
        </p:spPr>
        <p:txBody>
          <a:bodyPr vert="horz" lIns="91440" tIns="45720" rIns="91440" bIns="45720" rtlCol="0">
            <a:normAutofit/>
          </a:bodyPr>
          <a:lstStyle/>
          <a:p>
            <a:pPr marL="457200" indent="-457200">
              <a:buSzPct val="100000"/>
            </a:pPr>
            <a:r>
              <a:rPr lang="en-US" altLang="en-US" sz="2600" dirty="0"/>
              <a:t>Paid preparers must NOT:</a:t>
            </a:r>
          </a:p>
          <a:p>
            <a:pPr marL="914400" lvl="1" indent="-457200"/>
            <a:r>
              <a:rPr lang="en-US" altLang="en-US" sz="2400" dirty="0"/>
              <a:t>Take a position unless it has a “realistic possibility” of being sustained</a:t>
            </a:r>
          </a:p>
          <a:p>
            <a:pPr marL="914400" lvl="1" indent="-457200"/>
            <a:r>
              <a:rPr lang="en-US" altLang="en-US" sz="2400" dirty="0"/>
              <a:t>Charge a contingent fee</a:t>
            </a:r>
          </a:p>
          <a:p>
            <a:pPr marL="914400" lvl="1" indent="-457200"/>
            <a:r>
              <a:rPr lang="en-US" altLang="en-US" sz="2400" dirty="0"/>
              <a:t>Charge an unconscionable fee</a:t>
            </a:r>
          </a:p>
          <a:p>
            <a:pPr marL="914400" lvl="1" indent="-457200"/>
            <a:r>
              <a:rPr lang="en-US" altLang="en-US" sz="2400" dirty="0"/>
              <a:t>Unreasonably delay matters with IRS</a:t>
            </a:r>
          </a:p>
          <a:p>
            <a:pPr marL="914400" lvl="1" indent="-457200"/>
            <a:r>
              <a:rPr lang="en-US" altLang="en-US" sz="2400" dirty="0"/>
              <a:t>Cash an IRS check for a client</a:t>
            </a:r>
          </a:p>
          <a:p>
            <a:pPr marL="914400" lvl="1" indent="-457200"/>
            <a:r>
              <a:rPr lang="en-US" altLang="en-US" sz="2400" dirty="0"/>
              <a:t>Represent a client if a conflict of interest exists</a:t>
            </a:r>
          </a:p>
          <a:p>
            <a:pPr marL="914400" lvl="1" indent="-457200"/>
            <a:r>
              <a:rPr lang="en-US" altLang="en-US" sz="2400" dirty="0"/>
              <a:t>Make false or fraudulent statements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noChangeArrowheads="1"/>
          </p:cNvSpPr>
          <p:nvPr>
            <p:ph type="body" idx="4294967295"/>
          </p:nvPr>
        </p:nvSpPr>
        <p:spPr>
          <a:xfrm>
            <a:off x="396498" y="1940628"/>
            <a:ext cx="8366502" cy="4383972"/>
          </a:xfrm>
        </p:spPr>
        <p:txBody>
          <a:bodyPr vert="horz" lIns="91440" tIns="45720" rIns="91440" bIns="45720" rtlCol="0">
            <a:normAutofit/>
          </a:bodyPr>
          <a:lstStyle/>
          <a:p>
            <a:pPr marL="457200" indent="-457200">
              <a:lnSpc>
                <a:spcPct val="90000"/>
              </a:lnSpc>
              <a:buSzPct val="100000"/>
            </a:pPr>
            <a:r>
              <a:rPr lang="en-US" altLang="en-US" sz="2600" dirty="0"/>
              <a:t>Proportional tax structure:  </a:t>
            </a:r>
          </a:p>
          <a:p>
            <a:pPr marL="914400" lvl="1" indent="-457200">
              <a:lnSpc>
                <a:spcPct val="90000"/>
              </a:lnSpc>
            </a:pPr>
            <a:r>
              <a:rPr lang="en-US" altLang="en-US" sz="2400" dirty="0"/>
              <a:t>The tax rate remains the same regardless of the tax base.</a:t>
            </a:r>
          </a:p>
          <a:p>
            <a:pPr marL="914400" lvl="1" indent="-457200">
              <a:lnSpc>
                <a:spcPct val="90000"/>
              </a:lnSpc>
            </a:pPr>
            <a:r>
              <a:rPr lang="en-US" altLang="en-US" sz="2400" dirty="0"/>
              <a:t>Example is state or local sales taxes</a:t>
            </a:r>
          </a:p>
          <a:p>
            <a:pPr marL="457200" indent="-457200">
              <a:lnSpc>
                <a:spcPct val="90000"/>
              </a:lnSpc>
              <a:buSzPct val="100000"/>
            </a:pPr>
            <a:r>
              <a:rPr lang="en-US" altLang="en-US" sz="2600" dirty="0"/>
              <a:t>Regressive tax structure:  </a:t>
            </a:r>
          </a:p>
          <a:p>
            <a:pPr marL="914400" lvl="1" indent="-457200">
              <a:lnSpc>
                <a:spcPct val="90000"/>
              </a:lnSpc>
            </a:pPr>
            <a:r>
              <a:rPr lang="en-US" altLang="en-US" sz="2400" dirty="0"/>
              <a:t>The tax rate decreases as the tax base increases.</a:t>
            </a:r>
          </a:p>
          <a:p>
            <a:pPr marL="914400" lvl="1" indent="-457200">
              <a:lnSpc>
                <a:spcPct val="90000"/>
              </a:lnSpc>
            </a:pPr>
            <a:r>
              <a:rPr lang="en-US" altLang="en-US" sz="2400" dirty="0"/>
              <a:t>Example is social security tax system</a:t>
            </a:r>
          </a:p>
        </p:txBody>
      </p:sp>
      <p:sp>
        <p:nvSpPr>
          <p:cNvPr id="4" name="Title 1">
            <a:extLst>
              <a:ext uri="{FF2B5EF4-FFF2-40B4-BE49-F238E27FC236}">
                <a16:creationId xmlns:a16="http://schemas.microsoft.com/office/drawing/2014/main" id="{73BED858-E814-4770-BC76-7CCF176860F4}"/>
              </a:ext>
            </a:extLst>
          </p:cNvPr>
          <p:cNvSpPr txBox="1">
            <a:spLocks/>
          </p:cNvSpPr>
          <p:nvPr/>
        </p:nvSpPr>
        <p:spPr>
          <a:xfrm>
            <a:off x="0" y="0"/>
            <a:ext cx="9144000" cy="1676400"/>
          </a:xfrm>
          <a:prstGeom prst="rect">
            <a:avLst/>
          </a:prstGeom>
        </p:spPr>
        <p:txBody>
          <a:bodyP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#1:</a:t>
            </a:r>
            <a:br>
              <a:rPr lang="en-US" altLang="en-US"/>
            </a:br>
            <a:r>
              <a:rPr lang="en-US" altLang="en-US"/>
              <a:t>Progressive, Proportional, and Regressive Tax Structures</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idx="4294967295"/>
          </p:nvPr>
        </p:nvSpPr>
        <p:spPr>
          <a:xfrm>
            <a:off x="0" y="1"/>
            <a:ext cx="9136380" cy="1676400"/>
          </a:xfrm>
        </p:spPr>
        <p:txBody>
          <a:bodyPr>
            <a:noAutofit/>
          </a:bodyPr>
          <a:lstStyle/>
          <a:p>
            <a:r>
              <a:rPr lang="en-US" altLang="en-US" sz="3200" dirty="0"/>
              <a:t>Learning Objective #1:</a:t>
            </a:r>
            <a:br>
              <a:rPr lang="en-US" altLang="en-US" sz="3200" dirty="0"/>
            </a:br>
            <a:r>
              <a:rPr lang="en-US" altLang="en-US" sz="3200" dirty="0"/>
              <a:t>Progressive, Proportional, and Regressive Tax Structures – Concept Check 1-1</a:t>
            </a:r>
          </a:p>
        </p:txBody>
      </p:sp>
      <p:sp>
        <p:nvSpPr>
          <p:cNvPr id="221189" name="Content Placeholder 2"/>
          <p:cNvSpPr>
            <a:spLocks noGrp="1" noChangeArrowheads="1"/>
          </p:cNvSpPr>
          <p:nvPr>
            <p:ph type="body" idx="4294967295"/>
          </p:nvPr>
        </p:nvSpPr>
        <p:spPr>
          <a:xfrm>
            <a:off x="381000" y="1905000"/>
            <a:ext cx="8382000" cy="4419600"/>
          </a:xfrm>
        </p:spPr>
        <p:txBody>
          <a:bodyPr>
            <a:normAutofit fontScale="85000" lnSpcReduction="20000"/>
          </a:bodyPr>
          <a:lstStyle/>
          <a:p>
            <a:pPr marL="457200" indent="-457200">
              <a:lnSpc>
                <a:spcPct val="120000"/>
              </a:lnSpc>
              <a:buFont typeface="+mj-lt"/>
              <a:buAutoNum type="arabicPeriod"/>
            </a:pPr>
            <a:r>
              <a:rPr lang="en-US" altLang="en-US" i="1" dirty="0"/>
              <a:t>The three types of tax rate structures are ________, _________, and _________.  </a:t>
            </a:r>
          </a:p>
          <a:p>
            <a:pPr marL="0" indent="0">
              <a:lnSpc>
                <a:spcPct val="120000"/>
              </a:lnSpc>
              <a:buNone/>
            </a:pPr>
            <a:r>
              <a:rPr lang="en-US" altLang="en-US" b="1" i="1" dirty="0"/>
              <a:t>Progressive, proportional, and regressive</a:t>
            </a:r>
          </a:p>
          <a:p>
            <a:pPr marL="457200" indent="-457200">
              <a:lnSpc>
                <a:spcPct val="120000"/>
              </a:lnSpc>
              <a:buFont typeface="+mj-lt"/>
              <a:buAutoNum type="arabicPeriod" startAt="2"/>
            </a:pPr>
            <a:r>
              <a:rPr lang="en-US" altLang="en-US" i="1" dirty="0"/>
              <a:t>The tax rate structure for which the tax rate remains the same for all levels of the tax base is the __________ rate structure.</a:t>
            </a:r>
          </a:p>
          <a:p>
            <a:pPr marL="0" indent="0">
              <a:lnSpc>
                <a:spcPct val="120000"/>
              </a:lnSpc>
              <a:buNone/>
            </a:pPr>
            <a:r>
              <a:rPr lang="en-US" altLang="en-US" b="1" i="1" dirty="0"/>
              <a:t>Proportional</a:t>
            </a:r>
          </a:p>
          <a:p>
            <a:pPr marL="457200" indent="-457200">
              <a:lnSpc>
                <a:spcPct val="120000"/>
              </a:lnSpc>
              <a:buFont typeface="+mj-lt"/>
              <a:buAutoNum type="arabicPeriod" startAt="3"/>
            </a:pPr>
            <a:r>
              <a:rPr lang="en-US" altLang="en-US" i="1" dirty="0"/>
              <a:t>The federal income tax system is an example of a ________ tax structure.</a:t>
            </a:r>
          </a:p>
          <a:p>
            <a:pPr marL="0" indent="0">
              <a:lnSpc>
                <a:spcPct val="120000"/>
              </a:lnSpc>
              <a:buNone/>
            </a:pPr>
            <a:r>
              <a:rPr lang="en-US" altLang="en-US" b="1" i="1" dirty="0"/>
              <a:t>Progressive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1189">
                                            <p:txEl>
                                              <p:pRg st="1" end="1"/>
                                            </p:txEl>
                                          </p:spTgt>
                                        </p:tgtEl>
                                        <p:attrNameLst>
                                          <p:attrName>style.visibility</p:attrName>
                                        </p:attrNameLst>
                                      </p:cBhvr>
                                      <p:to>
                                        <p:strVal val="visible"/>
                                      </p:to>
                                    </p:set>
                                    <p:animEffect transition="in" filter="fade">
                                      <p:cBhvr>
                                        <p:cTn id="7" dur="500"/>
                                        <p:tgtEl>
                                          <p:spTgt spid="22118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1189">
                                            <p:txEl>
                                              <p:pRg st="3" end="3"/>
                                            </p:txEl>
                                          </p:spTgt>
                                        </p:tgtEl>
                                        <p:attrNameLst>
                                          <p:attrName>style.visibility</p:attrName>
                                        </p:attrNameLst>
                                      </p:cBhvr>
                                      <p:to>
                                        <p:strVal val="visible"/>
                                      </p:to>
                                    </p:set>
                                    <p:animEffect transition="in" filter="fade">
                                      <p:cBhvr>
                                        <p:cTn id="12" dur="500"/>
                                        <p:tgtEl>
                                          <p:spTgt spid="22118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1189">
                                            <p:txEl>
                                              <p:pRg st="5" end="5"/>
                                            </p:txEl>
                                          </p:spTgt>
                                        </p:tgtEl>
                                        <p:attrNameLst>
                                          <p:attrName>style.visibility</p:attrName>
                                        </p:attrNameLst>
                                      </p:cBhvr>
                                      <p:to>
                                        <p:strVal val="visible"/>
                                      </p:to>
                                    </p:set>
                                    <p:animEffect transition="in" filter="fade">
                                      <p:cBhvr>
                                        <p:cTn id="17" dur="500"/>
                                        <p:tgtEl>
                                          <p:spTgt spid="22118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noChangeArrowheads="1"/>
          </p:cNvSpPr>
          <p:nvPr>
            <p:ph type="title" idx="4294967295"/>
          </p:nvPr>
        </p:nvSpPr>
        <p:spPr>
          <a:xfrm>
            <a:off x="83820" y="-152400"/>
            <a:ext cx="9136380" cy="1389888"/>
          </a:xfrm>
        </p:spPr>
        <p:txBody>
          <a:bodyPr>
            <a:noAutofit/>
          </a:bodyPr>
          <a:lstStyle/>
          <a:p>
            <a:r>
              <a:rPr lang="en-US" altLang="en-US" dirty="0"/>
              <a:t>Learning Objective #2:</a:t>
            </a:r>
            <a:br>
              <a:rPr lang="en-US" altLang="en-US" dirty="0"/>
            </a:br>
            <a:r>
              <a:rPr lang="en-US" altLang="en-US" dirty="0"/>
              <a:t>Marginal and Average Tax Rates</a:t>
            </a:r>
          </a:p>
        </p:txBody>
      </p:sp>
      <p:sp>
        <p:nvSpPr>
          <p:cNvPr id="18435" name="Content Placeholder 2"/>
          <p:cNvSpPr>
            <a:spLocks noGrp="1" noChangeArrowheads="1"/>
          </p:cNvSpPr>
          <p:nvPr>
            <p:ph type="body" idx="4294967295"/>
          </p:nvPr>
        </p:nvSpPr>
        <p:spPr>
          <a:xfrm>
            <a:off x="358140" y="1524000"/>
            <a:ext cx="8404860" cy="4800600"/>
          </a:xfrm>
        </p:spPr>
        <p:txBody>
          <a:bodyPr vert="horz" lIns="91440" tIns="45720" rIns="91440" bIns="45720" rtlCol="0">
            <a:normAutofit/>
          </a:bodyPr>
          <a:lstStyle/>
          <a:p>
            <a:pPr marL="457200" indent="-457200">
              <a:lnSpc>
                <a:spcPct val="90000"/>
              </a:lnSpc>
              <a:buSzPct val="100000"/>
            </a:pPr>
            <a:r>
              <a:rPr lang="en-US" altLang="en-US" sz="2600" dirty="0"/>
              <a:t>Average tax rate is the total tax paid on a certain amount of taxable income</a:t>
            </a:r>
          </a:p>
          <a:p>
            <a:pPr marL="914400" lvl="1" indent="-457200">
              <a:lnSpc>
                <a:spcPct val="90000"/>
              </a:lnSpc>
            </a:pPr>
            <a:r>
              <a:rPr lang="en-US" altLang="en-US" sz="2400" dirty="0"/>
              <a:t>Total tax / taxable income = average tax rate</a:t>
            </a:r>
          </a:p>
          <a:p>
            <a:pPr marL="457200" indent="-457200">
              <a:lnSpc>
                <a:spcPct val="90000"/>
              </a:lnSpc>
              <a:buSzPct val="100000"/>
            </a:pPr>
            <a:r>
              <a:rPr lang="en-US" altLang="en-US" sz="2600" dirty="0"/>
              <a:t>Marginal tax rates are the rate of tax that will be paid on the next dollar of income.</a:t>
            </a:r>
          </a:p>
          <a:p>
            <a:pPr marL="914400" lvl="1" indent="-457200">
              <a:lnSpc>
                <a:spcPct val="90000"/>
              </a:lnSpc>
            </a:pPr>
            <a:r>
              <a:rPr lang="en-US" altLang="en-US" sz="2400" dirty="0"/>
              <a:t>Determined with reference to tax rate schedule</a:t>
            </a:r>
          </a:p>
          <a:p>
            <a:pPr marL="914400" lvl="1" indent="-457200">
              <a:lnSpc>
                <a:spcPct val="90000"/>
              </a:lnSpc>
            </a:pPr>
            <a:r>
              <a:rPr lang="en-US" altLang="en-US" sz="2400" dirty="0"/>
              <a:t>For example, a married couple will pay a marginal rate of 22% on their $74,401st dollar of income.</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xfrm>
            <a:off x="0" y="0"/>
            <a:ext cx="9144000" cy="1295400"/>
          </a:xfrm>
        </p:spPr>
        <p:txBody>
          <a:bodyPr>
            <a:normAutofit fontScale="90000"/>
          </a:bodyPr>
          <a:lstStyle/>
          <a:p>
            <a:r>
              <a:rPr lang="en-US" altLang="en-US" sz="4000" dirty="0"/>
              <a:t>Learning Objective #2:</a:t>
            </a:r>
            <a:br>
              <a:rPr lang="en-US" altLang="en-US" sz="4000" dirty="0"/>
            </a:br>
            <a:r>
              <a:rPr lang="en-US" altLang="en-US" sz="4000" dirty="0"/>
              <a:t>The Income Tax Formula</a:t>
            </a:r>
          </a:p>
        </p:txBody>
      </p:sp>
      <p:graphicFrame>
        <p:nvGraphicFramePr>
          <p:cNvPr id="2" name="Object 1"/>
          <p:cNvGraphicFramePr>
            <a:graphicFrameLocks noChangeAspect="1"/>
          </p:cNvGraphicFramePr>
          <p:nvPr>
            <p:extLst>
              <p:ext uri="{D42A27DB-BD31-4B8C-83A1-F6EECF244321}">
                <p14:modId xmlns:p14="http://schemas.microsoft.com/office/powerpoint/2010/main" val="3649021691"/>
              </p:ext>
            </p:extLst>
          </p:nvPr>
        </p:nvGraphicFramePr>
        <p:xfrm>
          <a:off x="1555750" y="1447800"/>
          <a:ext cx="5988050" cy="3538538"/>
        </p:xfrm>
        <a:graphic>
          <a:graphicData uri="http://schemas.openxmlformats.org/presentationml/2006/ole">
            <mc:AlternateContent xmlns:mc="http://schemas.openxmlformats.org/markup-compatibility/2006">
              <mc:Choice xmlns:v="urn:schemas-microsoft-com:vml" Requires="v">
                <p:oleObj spid="_x0000_s1039" name="Equation" r:id="rId4" imgW="2793960" imgH="1650960" progId="Equation.3">
                  <p:embed/>
                </p:oleObj>
              </mc:Choice>
              <mc:Fallback>
                <p:oleObj name="Equation" r:id="rId4" imgW="2793960" imgH="1650960" progId="Equation.3">
                  <p:embed/>
                  <p:pic>
                    <p:nvPicPr>
                      <p:cNvPr id="2" name="Object 1"/>
                      <p:cNvPicPr/>
                      <p:nvPr/>
                    </p:nvPicPr>
                    <p:blipFill>
                      <a:blip r:embed="rId5"/>
                      <a:stretch>
                        <a:fillRect/>
                      </a:stretch>
                    </p:blipFill>
                    <p:spPr>
                      <a:xfrm>
                        <a:off x="1555750" y="1447800"/>
                        <a:ext cx="5988050" cy="3538538"/>
                      </a:xfrm>
                      <a:prstGeom prst="rect">
                        <a:avLst/>
                      </a:prstGeom>
                    </p:spPr>
                  </p:pic>
                </p:oleObj>
              </mc:Fallback>
            </mc:AlternateContent>
          </a:graphicData>
        </a:graphic>
      </p:graphicFrame>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9" name="Content Placeholder 2"/>
          <p:cNvSpPr>
            <a:spLocks noGrp="1" noChangeArrowheads="1"/>
          </p:cNvSpPr>
          <p:nvPr>
            <p:ph type="body" idx="4294967295"/>
          </p:nvPr>
        </p:nvSpPr>
        <p:spPr>
          <a:xfrm>
            <a:off x="457200" y="1905000"/>
            <a:ext cx="8229600" cy="4419600"/>
          </a:xfrm>
        </p:spPr>
        <p:txBody>
          <a:bodyPr>
            <a:normAutofit/>
          </a:bodyPr>
          <a:lstStyle/>
          <a:p>
            <a:pPr marL="457200" indent="-457200">
              <a:buFont typeface="+mj-lt"/>
              <a:buAutoNum type="arabicPeriod"/>
              <a:tabLst>
                <a:tab pos="236538" algn="l"/>
              </a:tabLst>
            </a:pPr>
            <a:r>
              <a:rPr lang="en-US" altLang="en-US" sz="2400" i="1" dirty="0"/>
              <a:t>The marginal tax rate is the rate of tax imposed on the next dollar of taxable income.</a:t>
            </a:r>
          </a:p>
          <a:p>
            <a:pPr marL="0" indent="0" eaLnBrk="1" hangingPunct="1">
              <a:buFontTx/>
              <a:buNone/>
            </a:pPr>
            <a:r>
              <a:rPr lang="en-US" altLang="en-US" sz="2400" b="1" i="1" dirty="0"/>
              <a:t>True</a:t>
            </a:r>
          </a:p>
          <a:p>
            <a:pPr marL="0" indent="0" eaLnBrk="1" hangingPunct="1">
              <a:buFontTx/>
              <a:buNone/>
            </a:pPr>
            <a:endParaRPr lang="en-US" altLang="en-US" sz="2400" b="1" i="1" dirty="0"/>
          </a:p>
          <a:p>
            <a:pPr marL="457200" indent="-457200">
              <a:buFont typeface="+mj-lt"/>
              <a:buAutoNum type="arabicPeriod" startAt="2"/>
            </a:pPr>
            <a:r>
              <a:rPr lang="en-US" altLang="en-US" sz="2400" i="1" dirty="0"/>
              <a:t>What is the marginal tax rate for a married couple with taxable income of $85,350?</a:t>
            </a:r>
          </a:p>
          <a:p>
            <a:pPr marL="0" indent="0" eaLnBrk="1" hangingPunct="1">
              <a:buFontTx/>
              <a:buNone/>
            </a:pPr>
            <a:r>
              <a:rPr lang="en-US" altLang="en-US" sz="2400" b="1" i="1" dirty="0"/>
              <a:t>25%</a:t>
            </a:r>
          </a:p>
        </p:txBody>
      </p:sp>
      <p:sp>
        <p:nvSpPr>
          <p:cNvPr id="4" name="Title 1">
            <a:extLst>
              <a:ext uri="{FF2B5EF4-FFF2-40B4-BE49-F238E27FC236}">
                <a16:creationId xmlns:a16="http://schemas.microsoft.com/office/drawing/2014/main" id="{80B690A6-258B-4E22-B9CD-E6E7AB18D33F}"/>
              </a:ext>
            </a:extLst>
          </p:cNvPr>
          <p:cNvSpPr txBox="1">
            <a:spLocks noChangeArrowheads="1"/>
          </p:cNvSpPr>
          <p:nvPr/>
        </p:nvSpPr>
        <p:spPr>
          <a:xfrm>
            <a:off x="381000" y="0"/>
            <a:ext cx="8458200" cy="1676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a:lstStyle>
          <a:p>
            <a:pPr fontAlgn="auto">
              <a:spcAft>
                <a:spcPts val="0"/>
              </a:spcAft>
            </a:pPr>
            <a:r>
              <a:rPr lang="en-US" altLang="en-US"/>
              <a:t>Learning Objective #2:</a:t>
            </a:r>
            <a:br>
              <a:rPr lang="en-US" altLang="en-US"/>
            </a:br>
            <a:r>
              <a:rPr lang="en-US" altLang="en-US"/>
              <a:t>The Income Tax Formula</a:t>
            </a:r>
            <a:br>
              <a:rPr lang="en-US" altLang="en-US"/>
            </a:br>
            <a:r>
              <a:rPr lang="en-US" altLang="en-US"/>
              <a:t>Concept Check 1-2</a:t>
            </a:r>
            <a:endParaRPr lang="en-US"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309">
                                            <p:txEl>
                                              <p:pRg st="1" end="1"/>
                                            </p:txEl>
                                          </p:spTgt>
                                        </p:tgtEl>
                                        <p:attrNameLst>
                                          <p:attrName>style.visibility</p:attrName>
                                        </p:attrNameLst>
                                      </p:cBhvr>
                                      <p:to>
                                        <p:strVal val="visible"/>
                                      </p:to>
                                    </p:set>
                                    <p:animEffect transition="in" filter="fade">
                                      <p:cBhvr>
                                        <p:cTn id="7" dur="500"/>
                                        <p:tgtEl>
                                          <p:spTgt spid="22630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6309">
                                            <p:txEl>
                                              <p:pRg st="4" end="4"/>
                                            </p:txEl>
                                          </p:spTgt>
                                        </p:tgtEl>
                                        <p:attrNameLst>
                                          <p:attrName>style.visibility</p:attrName>
                                        </p:attrNameLst>
                                      </p:cBhvr>
                                      <p:to>
                                        <p:strVal val="visible"/>
                                      </p:to>
                                    </p:set>
                                    <p:animEffect transition="in" filter="fade">
                                      <p:cBhvr>
                                        <p:cTn id="12" dur="500"/>
                                        <p:tgtEl>
                                          <p:spTgt spid="22630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noChangeArrowheads="1"/>
          </p:cNvSpPr>
          <p:nvPr>
            <p:ph type="title" idx="4294967295"/>
          </p:nvPr>
        </p:nvSpPr>
        <p:spPr>
          <a:xfrm>
            <a:off x="381000" y="0"/>
            <a:ext cx="8458200" cy="1676400"/>
          </a:xfrm>
        </p:spPr>
        <p:txBody>
          <a:bodyPr>
            <a:noAutofit/>
          </a:bodyPr>
          <a:lstStyle/>
          <a:p>
            <a:r>
              <a:rPr lang="en-US" altLang="en-US" dirty="0"/>
              <a:t>Learning Objective #2:</a:t>
            </a:r>
            <a:br>
              <a:rPr lang="en-US" altLang="en-US" dirty="0"/>
            </a:br>
            <a:r>
              <a:rPr lang="en-US" altLang="en-US" dirty="0"/>
              <a:t>The Income Tax Formula</a:t>
            </a:r>
            <a:br>
              <a:rPr lang="en-US" altLang="en-US" dirty="0"/>
            </a:br>
            <a:r>
              <a:rPr lang="en-US" altLang="en-US" dirty="0"/>
              <a:t>Concept Check 1-2</a:t>
            </a:r>
          </a:p>
        </p:txBody>
      </p:sp>
      <p:sp>
        <p:nvSpPr>
          <p:cNvPr id="227333" name="Content Placeholder 2"/>
          <p:cNvSpPr>
            <a:spLocks noGrp="1" noChangeArrowheads="1"/>
          </p:cNvSpPr>
          <p:nvPr>
            <p:ph type="body" idx="4294967295"/>
          </p:nvPr>
        </p:nvSpPr>
        <p:spPr>
          <a:xfrm>
            <a:off x="457200" y="1981200"/>
            <a:ext cx="8229600" cy="4343400"/>
          </a:xfrm>
        </p:spPr>
        <p:txBody>
          <a:bodyPr>
            <a:normAutofit/>
          </a:bodyPr>
          <a:lstStyle/>
          <a:p>
            <a:pPr marL="457200" indent="-457200">
              <a:buFont typeface="+mj-lt"/>
              <a:buAutoNum type="arabicPeriod" startAt="3"/>
            </a:pPr>
            <a:r>
              <a:rPr lang="en-US" altLang="en-US" sz="2400" i="1" dirty="0"/>
              <a:t>Average tax rate and marginal tax rate mean the same thing.</a:t>
            </a:r>
          </a:p>
          <a:p>
            <a:pPr marL="0" indent="0" eaLnBrk="1" hangingPunct="1">
              <a:buFontTx/>
              <a:buNone/>
            </a:pPr>
            <a:r>
              <a:rPr lang="en-US" altLang="en-US" sz="2400" b="1" i="1" dirty="0"/>
              <a:t>False </a:t>
            </a:r>
          </a:p>
          <a:p>
            <a:pPr marL="0" indent="0" eaLnBrk="1" hangingPunct="1">
              <a:buFontTx/>
              <a:buNone/>
            </a:pPr>
            <a:endParaRPr lang="en-US" altLang="en-US" sz="2400" b="1" i="1" dirty="0"/>
          </a:p>
          <a:p>
            <a:pPr marL="457200" indent="-457200">
              <a:buFont typeface="+mj-lt"/>
              <a:buAutoNum type="arabicPeriod" startAt="4"/>
            </a:pPr>
            <a:r>
              <a:rPr lang="en-US" altLang="en-US" sz="2400" i="1" dirty="0"/>
              <a:t>Complex tax returns do not follow the basic (or simplified) income tax formula.</a:t>
            </a:r>
          </a:p>
          <a:p>
            <a:pPr marL="0" indent="0" eaLnBrk="1" hangingPunct="1">
              <a:buFontTx/>
              <a:buNone/>
            </a:pPr>
            <a:r>
              <a:rPr lang="en-US" altLang="en-US" sz="2400" b="1" i="1" dirty="0"/>
              <a:t>False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7333">
                                            <p:txEl>
                                              <p:pRg st="1" end="1"/>
                                            </p:txEl>
                                          </p:spTgt>
                                        </p:tgtEl>
                                        <p:attrNameLst>
                                          <p:attrName>style.visibility</p:attrName>
                                        </p:attrNameLst>
                                      </p:cBhvr>
                                      <p:to>
                                        <p:strVal val="visible"/>
                                      </p:to>
                                    </p:set>
                                    <p:animEffect transition="in" filter="fade">
                                      <p:cBhvr>
                                        <p:cTn id="7" dur="500"/>
                                        <p:tgtEl>
                                          <p:spTgt spid="22733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7333">
                                            <p:txEl>
                                              <p:pRg st="4" end="4"/>
                                            </p:txEl>
                                          </p:spTgt>
                                        </p:tgtEl>
                                        <p:attrNameLst>
                                          <p:attrName>style.visibility</p:attrName>
                                        </p:attrNameLst>
                                      </p:cBhvr>
                                      <p:to>
                                        <p:strVal val="visible"/>
                                      </p:to>
                                    </p:set>
                                    <p:animEffect transition="in" filter="fade">
                                      <p:cBhvr>
                                        <p:cTn id="12" dur="500"/>
                                        <p:tgtEl>
                                          <p:spTgt spid="22733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8551</TotalTime>
  <Words>2943</Words>
  <Application>Microsoft Office PowerPoint</Application>
  <PresentationFormat>On-screen Show (4:3)</PresentationFormat>
  <Paragraphs>259</Paragraphs>
  <Slides>32</Slides>
  <Notes>24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9" baseType="lpstr">
      <vt:lpstr>Arial</vt:lpstr>
      <vt:lpstr>Courier New</vt:lpstr>
      <vt:lpstr>Times New Roman</vt:lpstr>
      <vt:lpstr>Verdana</vt:lpstr>
      <vt:lpstr>Wingdings</vt:lpstr>
      <vt:lpstr>Sample</vt:lpstr>
      <vt:lpstr>Equation</vt:lpstr>
      <vt:lpstr>PowerPoint Presentation</vt:lpstr>
      <vt:lpstr>Introduction</vt:lpstr>
      <vt:lpstr>Learning Objective #1: Progressive, Proportional, and Regressive Tax Structures</vt:lpstr>
      <vt:lpstr>PowerPoint Presentation</vt:lpstr>
      <vt:lpstr>Learning Objective #1: Progressive, Proportional, and Regressive Tax Structures – Concept Check 1-1</vt:lpstr>
      <vt:lpstr>Learning Objective #2: Marginal and Average Tax Rates</vt:lpstr>
      <vt:lpstr>Learning Objective #2: The Income Tax Formula</vt:lpstr>
      <vt:lpstr>PowerPoint Presentation</vt:lpstr>
      <vt:lpstr>Learning Objective #2: The Income Tax Formula Concept Check 1-2</vt:lpstr>
      <vt:lpstr>Learning Objective #3: Components of Form 1040</vt:lpstr>
      <vt:lpstr>PowerPoint Presentation</vt:lpstr>
      <vt:lpstr>PowerPoint Presentation</vt:lpstr>
      <vt:lpstr>Learning Objective #3 Components of Form 1040 Concept Check 1-3</vt:lpstr>
      <vt:lpstr>Learning Objective #4: Calculation of Tax</vt:lpstr>
      <vt:lpstr>PowerPoint Presentation</vt:lpstr>
      <vt:lpstr>Learning Objective #4: Calculation of Tax Concept Check 1-4</vt:lpstr>
      <vt:lpstr>PowerPoint Presentation</vt:lpstr>
      <vt:lpstr>Learning Objective #3: Tax Payments</vt:lpstr>
      <vt:lpstr>Learning Objective #3: Tax Payments Concept Check 1-5</vt:lpstr>
      <vt:lpstr>Learning Objective #5: Tax Authority</vt:lpstr>
      <vt:lpstr>Learning Objective #5: Tax Authority</vt:lpstr>
      <vt:lpstr>Learning Objective #5: Tax Authority</vt:lpstr>
      <vt:lpstr>Learning Objective #5: Tax Authority</vt:lpstr>
      <vt:lpstr>Learning Objective #5: Tax Authority</vt:lpstr>
      <vt:lpstr>Learning Objective #5: Tax Authority Concept Check</vt:lpstr>
      <vt:lpstr>Learning Objective #5: Tax Authority Concept Check 1-7</vt:lpstr>
      <vt:lpstr>Learning Objective #5: Tax Authority Concept Check 1-8</vt:lpstr>
      <vt:lpstr>PowerPoint Presentation</vt:lpstr>
      <vt:lpstr>PowerPoint Presentation</vt:lpstr>
      <vt:lpstr>PowerPoint Presentation</vt:lpstr>
      <vt:lpstr>PowerPoint Presentation</vt:lpstr>
      <vt:lpstr>Learning Objective #6: Circular 230</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Introduction to Taxation, the Income Tax Formula, and Form 1040EZ</dc:title>
  <dc:creator>Cruz</dc:creator>
  <cp:lastModifiedBy>Hari, Barb</cp:lastModifiedBy>
  <cp:revision>308</cp:revision>
  <cp:lastPrinted>1999-08-20T22:10:54Z</cp:lastPrinted>
  <dcterms:created xsi:type="dcterms:W3CDTF">1998-01-21T17:06:16Z</dcterms:created>
  <dcterms:modified xsi:type="dcterms:W3CDTF">2018-11-02T16:55:39Z</dcterms:modified>
</cp:coreProperties>
</file>