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1"/>
    <p:sldMasterId id="2147483691" r:id="rId2"/>
    <p:sldMasterId id="2147483684" r:id="rId3"/>
    <p:sldMasterId id="2147483686" r:id="rId4"/>
    <p:sldMasterId id="2147483701" r:id="rId5"/>
  </p:sldMasterIdLst>
  <p:sldIdLst>
    <p:sldId id="256" r:id="rId6"/>
    <p:sldId id="263" r:id="rId7"/>
    <p:sldId id="265" r:id="rId8"/>
    <p:sldId id="266" r:id="rId9"/>
    <p:sldId id="267" r:id="rId10"/>
    <p:sldId id="272" r:id="rId11"/>
    <p:sldId id="268" r:id="rId12"/>
    <p:sldId id="269" r:id="rId13"/>
    <p:sldId id="271" r:id="rId14"/>
    <p:sldId id="270" r:id="rId15"/>
    <p:sldId id="26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5973D931-3BAC-4F30-9C16-B7461F574E40}">
          <p14:sldIdLst>
            <p14:sldId id="256"/>
            <p14:sldId id="263"/>
            <p14:sldId id="265"/>
            <p14:sldId id="266"/>
            <p14:sldId id="267"/>
            <p14:sldId id="272"/>
            <p14:sldId id="268"/>
            <p14:sldId id="269"/>
            <p14:sldId id="271"/>
            <p14:sldId id="270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2" pos="3264" userDrawn="1">
          <p15:clr>
            <a:srgbClr val="A4A3A4"/>
          </p15:clr>
        </p15:guide>
        <p15:guide id="3" orient="horz" pos="2256" userDrawn="1">
          <p15:clr>
            <a:srgbClr val="A4A3A4"/>
          </p15:clr>
        </p15:guide>
        <p15:guide id="4" pos="56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iporen, Laura" initials="CL" lastIdx="4" clrIdx="0"/>
  <p:cmAuthor id="2" name="Ciporen, Laura" initials="CL [2]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3" autoAdjust="0"/>
    <p:restoredTop sz="96074" autoAdjust="0"/>
  </p:normalViewPr>
  <p:slideViewPr>
    <p:cSldViewPr snapToGrid="0" showGuides="1">
      <p:cViewPr varScale="1">
        <p:scale>
          <a:sx n="101" d="100"/>
          <a:sy n="101" d="100"/>
        </p:scale>
        <p:origin x="1212" y="108"/>
      </p:cViewPr>
      <p:guideLst>
        <p:guide pos="3264"/>
        <p:guide orient="horz" pos="2256"/>
        <p:guide pos="56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/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MHE Official Background, fixe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4610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itle"/>
          <p:cNvSpPr>
            <a:spLocks noGrp="1"/>
          </p:cNvSpPr>
          <p:nvPr>
            <p:ph type="ctrTitle" hasCustomPrompt="1"/>
          </p:nvPr>
        </p:nvSpPr>
        <p:spPr>
          <a:xfrm>
            <a:off x="621792" y="3140014"/>
            <a:ext cx="2788920" cy="1157665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8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621792" y="4261103"/>
            <a:ext cx="2788920" cy="61282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9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621792" y="5093208"/>
            <a:ext cx="2788920" cy="5761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Extra Text</a:t>
            </a:r>
          </a:p>
        </p:txBody>
      </p:sp>
      <p:sp>
        <p:nvSpPr>
          <p:cNvPr id="3" name="Cover Placeholder">
            <a:extLst>
              <a:ext uri="{FF2B5EF4-FFF2-40B4-BE49-F238E27FC236}">
                <a16:creationId xmlns:a16="http://schemas.microsoft.com/office/drawing/2014/main" id="{67C61915-1FDF-4DF1-95F4-8BAC894B4DC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1450229"/>
            <a:ext cx="4229100" cy="49764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Optional: Include Cover Here</a:t>
            </a:r>
          </a:p>
        </p:txBody>
      </p:sp>
      <p:sp>
        <p:nvSpPr>
          <p:cNvPr id="2" name="Long Copyright">
            <a:extLst>
              <a:ext uri="{FF2B5EF4-FFF2-40B4-BE49-F238E27FC236}">
                <a16:creationId xmlns:a16="http://schemas.microsoft.com/office/drawing/2014/main" id="{8AC4EEC4-5547-4185-92E7-A6CAF888043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0" y="6478438"/>
            <a:ext cx="9144000" cy="374266"/>
          </a:xfrm>
        </p:spPr>
        <p:txBody>
          <a:bodyPr/>
          <a:lstStyle>
            <a:lvl1pPr algn="ctr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01655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410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8458200" cy="61247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900" y="2070496"/>
            <a:ext cx="8458200" cy="6491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2900" y="2900944"/>
            <a:ext cx="8458200" cy="673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30BD29E5-BD7B-4CD0-9B09-8F8B24F89FB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42900" y="3755354"/>
            <a:ext cx="8458200" cy="6985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4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908CA92-5DB2-4DC0-937B-1B178AA9178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2900" y="4635164"/>
            <a:ext cx="8458200" cy="6985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Content Placeholder 6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2900" y="5514975"/>
            <a:ext cx="8458200" cy="7334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614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dden Slide Title">
            <a:extLst>
              <a:ext uri="{FF2B5EF4-FFF2-40B4-BE49-F238E27FC236}">
                <a16:creationId xmlns:a16="http://schemas.microsoft.com/office/drawing/2014/main" id="{D3229D0C-04EF-482F-B26C-8D49CD33DB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5949" y="418391"/>
            <a:ext cx="2292103" cy="2918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hidden title here </a:t>
            </a:r>
          </a:p>
        </p:txBody>
      </p:sp>
      <p:pic>
        <p:nvPicPr>
          <p:cNvPr id="6" name="MGH Logo" descr="McGraw-Hill Education Logo">
            <a:extLst>
              <a:ext uri="{FF2B5EF4-FFF2-40B4-BE49-F238E27FC236}">
                <a16:creationId xmlns:a16="http://schemas.microsoft.com/office/drawing/2014/main" id="{60DCFDF5-2A5B-440E-888A-BC0BFEF9FF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0211" y="1005697"/>
            <a:ext cx="2443579" cy="2443579"/>
          </a:xfrm>
          <a:prstGeom prst="rect">
            <a:avLst/>
          </a:prstGeom>
        </p:spPr>
      </p:pic>
      <p:sp>
        <p:nvSpPr>
          <p:cNvPr id="3" name="Long Copyright">
            <a:extLst>
              <a:ext uri="{FF2B5EF4-FFF2-40B4-BE49-F238E27FC236}">
                <a16:creationId xmlns:a16="http://schemas.microsoft.com/office/drawing/2014/main" id="{9AB572CE-E262-4FA6-8D47-02F068ADD1B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87064"/>
            <a:ext cx="9144000" cy="370936"/>
          </a:xfrm>
        </p:spPr>
        <p:txBody>
          <a:bodyPr/>
          <a:lstStyle>
            <a:lvl1pPr algn="ctr">
              <a:defRPr/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  <p:sp>
        <p:nvSpPr>
          <p:cNvPr id="9" name="MGH Tagline">
            <a:extLst>
              <a:ext uri="{FF2B5EF4-FFF2-40B4-BE49-F238E27FC236}">
                <a16:creationId xmlns:a16="http://schemas.microsoft.com/office/drawing/2014/main" id="{F040BF5C-A78D-440C-93DF-72F3F641F3F1}"/>
              </a:ext>
            </a:extLst>
          </p:cNvPr>
          <p:cNvSpPr txBox="1"/>
          <p:nvPr userDrawn="1"/>
        </p:nvSpPr>
        <p:spPr>
          <a:xfrm>
            <a:off x="1730746" y="3796682"/>
            <a:ext cx="5682508" cy="469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Because learning changes everything.</a:t>
            </a:r>
            <a:r>
              <a:rPr kumimoji="0" lang="en-US" sz="1400" b="0" i="0" u="none" strike="noStrike" kern="1200" cap="none" spc="40" normalizeH="0" baseline="6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®</a:t>
            </a:r>
            <a:endParaRPr kumimoji="0" lang="en-US" sz="2400" b="0" i="0" u="none" strike="noStrike" kern="1200" cap="none" spc="40" normalizeH="0" baseline="6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MGH URL">
            <a:extLst>
              <a:ext uri="{FF2B5EF4-FFF2-40B4-BE49-F238E27FC236}">
                <a16:creationId xmlns:a16="http://schemas.microsoft.com/office/drawing/2014/main" id="{2215B5DD-E18E-478F-81B9-79BA83A9A251}"/>
              </a:ext>
            </a:extLst>
          </p:cNvPr>
          <p:cNvSpPr txBox="1"/>
          <p:nvPr userDrawn="1"/>
        </p:nvSpPr>
        <p:spPr>
          <a:xfrm>
            <a:off x="3269085" y="5329121"/>
            <a:ext cx="26058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www.mheducation.com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366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6CA9270-FD0E-4B64-B0D8-24095E6A29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899" y="2366309"/>
            <a:ext cx="7696919" cy="526936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 dirty="0"/>
              <a:t>Accessibility Content: Text Alternatives for Images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0B6E1DCB-9B8A-423D-B48B-2CCDE624B4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37202" y="6682314"/>
            <a:ext cx="342900" cy="143831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71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c.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C0136BE0-3F2D-44D5-B125-B7A30D2C8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50" y="117244"/>
            <a:ext cx="6065851" cy="73097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FA117DCA-6A6D-48B9-9002-DA1E4814BF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8444E8-1445-4AB7-85DD-90449330C00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973249"/>
            <a:ext cx="6477000" cy="4343400"/>
          </a:xfrm>
        </p:spPr>
        <p:txBody>
          <a:bodyPr/>
          <a:lstStyle>
            <a:lvl1pPr>
              <a:defRPr/>
            </a:lvl1pPr>
            <a:lvl2pPr marL="344488" indent="-342900">
              <a:buFont typeface="Arial" panose="020B0604020202020204" pitchFamily="34" charset="0"/>
              <a:buChar char="•"/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45416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On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6" name="Return to main slide Link 1">
            <a:extLst>
              <a:ext uri="{FF2B5EF4-FFF2-40B4-BE49-F238E27FC236}">
                <a16:creationId xmlns:a16="http://schemas.microsoft.com/office/drawing/2014/main" id="{F538FEEA-434F-404A-8A40-5F717D6CB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81587" y="1068234"/>
            <a:ext cx="2980826" cy="225425"/>
          </a:xfrm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US" dirty="0"/>
              <a:t>Return to parent-slide containing images.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371601"/>
            <a:ext cx="8458200" cy="487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Return to main slide Link 2">
            <a:extLst>
              <a:ext uri="{FF2B5EF4-FFF2-40B4-BE49-F238E27FC236}">
                <a16:creationId xmlns:a16="http://schemas.microsoft.com/office/drawing/2014/main" id="{D8AF3780-479B-4486-8AEE-B0E29BE2F87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92111" y="6350211"/>
            <a:ext cx="2959779" cy="2286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28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360">
          <p15:clr>
            <a:srgbClr val="FBAE40"/>
          </p15:clr>
        </p15:guide>
        <p15:guide id="3" pos="264">
          <p15:clr>
            <a:srgbClr val="FBAE4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Two Comparison Placeholders With Identif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9" name="Return to main slide Link 1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81528" y="1059828"/>
            <a:ext cx="2980944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8" name="Image Identifier 1">
            <a:extLst>
              <a:ext uri="{FF2B5EF4-FFF2-40B4-BE49-F238E27FC236}">
                <a16:creationId xmlns:a16="http://schemas.microsoft.com/office/drawing/2014/main" id="{C828D23C-A7ED-420E-B199-2D8CCF24D6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125" y="1410562"/>
            <a:ext cx="4076700" cy="39211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Image Identifier 1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933303"/>
            <a:ext cx="4076700" cy="43150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Image Identifier 2">
            <a:extLst>
              <a:ext uri="{FF2B5EF4-FFF2-40B4-BE49-F238E27FC236}">
                <a16:creationId xmlns:a16="http://schemas.microsoft.com/office/drawing/2014/main" id="{7DBCEA22-E8D2-4B8A-B55C-3FFA6FAB31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15145" y="1410562"/>
            <a:ext cx="4078224" cy="39319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Image Identifier 2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724400" y="1933303"/>
            <a:ext cx="4076700" cy="43150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Return to main slide Link 2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81528" y="6348550"/>
            <a:ext cx="2980944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26412" y="6673531"/>
            <a:ext cx="355840" cy="161396"/>
          </a:xfrm>
          <a:prstGeom prst="rect">
            <a:avLst/>
          </a:prstGeo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933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3" pos="2880">
          <p15:clr>
            <a:srgbClr val="FBAE40"/>
          </p15:clr>
        </p15:guide>
        <p15:guide id="4" pos="2976">
          <p15:clr>
            <a:srgbClr val="FBAE40"/>
          </p15:clr>
        </p15:guide>
        <p15:guide id="5" pos="27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W/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MHE Altered Background, fixed">
            <a:extLst>
              <a:ext uri="{FF2B5EF4-FFF2-40B4-BE49-F238E27FC236}">
                <a16:creationId xmlns:a16="http://schemas.microsoft.com/office/drawing/2014/main" id="{E2D8ACCF-E5FC-4FE9-9E84-B2A0A6B1EE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42900" y="2095500"/>
            <a:ext cx="3886199" cy="3886199"/>
            <a:chOff x="342900" y="2095500"/>
            <a:chExt cx="3886199" cy="388619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342900" y="2095500"/>
              <a:ext cx="3886199" cy="3886199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495300" y="2362200"/>
              <a:ext cx="3429000" cy="3467100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itle"/>
          <p:cNvSpPr>
            <a:spLocks noGrp="1"/>
          </p:cNvSpPr>
          <p:nvPr userDrawn="1">
            <p:ph type="ctrTitle" hasCustomPrompt="1"/>
          </p:nvPr>
        </p:nvSpPr>
        <p:spPr>
          <a:xfrm>
            <a:off x="621792" y="2608290"/>
            <a:ext cx="3035808" cy="1394084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8" name="Subtitle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21792" y="4069830"/>
            <a:ext cx="3035808" cy="804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9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21791" y="5096656"/>
            <a:ext cx="3043303" cy="569626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Extra Text</a:t>
            </a:r>
          </a:p>
        </p:txBody>
      </p:sp>
      <p:sp>
        <p:nvSpPr>
          <p:cNvPr id="3" name="Cover Placeholder">
            <a:extLst>
              <a:ext uri="{FF2B5EF4-FFF2-40B4-BE49-F238E27FC236}">
                <a16:creationId xmlns:a16="http://schemas.microsoft.com/office/drawing/2014/main" id="{67C61915-1FDF-4DF1-95F4-8BAC894B4DC1}"/>
              </a:ext>
            </a:extLst>
          </p:cNvPr>
          <p:cNvSpPr>
            <a:spLocks noGrp="1"/>
          </p:cNvSpPr>
          <p:nvPr userDrawn="1">
            <p:ph type="pic" sz="quarter" idx="11" hasCustomPrompt="1"/>
          </p:nvPr>
        </p:nvSpPr>
        <p:spPr>
          <a:xfrm>
            <a:off x="4572000" y="1450229"/>
            <a:ext cx="4229100" cy="49764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Optional: Include Cover Here</a:t>
            </a:r>
          </a:p>
        </p:txBody>
      </p:sp>
      <p:sp>
        <p:nvSpPr>
          <p:cNvPr id="2" name="Long Copyright">
            <a:extLst>
              <a:ext uri="{FF2B5EF4-FFF2-40B4-BE49-F238E27FC236}">
                <a16:creationId xmlns:a16="http://schemas.microsoft.com/office/drawing/2014/main" id="{F4607C07-D864-4A1A-8061-D12997CC50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4890689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orient="horz" pos="3768">
          <p15:clr>
            <a:srgbClr val="FBAE40"/>
          </p15:clr>
        </p15:guide>
        <p15:guide id="3" pos="2664">
          <p15:clr>
            <a:srgbClr val="FBAE40"/>
          </p15:clr>
        </p15:guide>
        <p15:guide id="4" pos="2880">
          <p15:clr>
            <a:srgbClr val="FBAE40"/>
          </p15:clr>
        </p15:guide>
        <p15:guide id="5" pos="2472">
          <p15:clr>
            <a:srgbClr val="FBAE40"/>
          </p15:clr>
        </p15:guide>
        <p15:guide id="6" pos="312">
          <p15:clr>
            <a:srgbClr val="FBAE40"/>
          </p15:clr>
        </p15:guide>
        <p15:guide id="7" orient="horz" pos="1488">
          <p15:clr>
            <a:srgbClr val="FBAE40"/>
          </p15:clr>
        </p15:guide>
        <p15:guide id="8" orient="horz" pos="367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N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MHE Official Background, fixe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1452559"/>
            <a:ext cx="9144000" cy="4982750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Long Copyright">
            <a:extLst>
              <a:ext uri="{FF2B5EF4-FFF2-40B4-BE49-F238E27FC236}">
                <a16:creationId xmlns:a16="http://schemas.microsoft.com/office/drawing/2014/main" id="{54514DA3-A928-4CD1-BFAE-B5DF399C4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87064"/>
            <a:ext cx="9144000" cy="370935"/>
          </a:xfrm>
        </p:spPr>
        <p:txBody>
          <a:bodyPr/>
          <a:lstStyle>
            <a:lvl1pPr algn="ctr">
              <a:defRPr/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06434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95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N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MHE altered Background, fixed">
            <a:extLst>
              <a:ext uri="{FF2B5EF4-FFF2-40B4-BE49-F238E27FC236}">
                <a16:creationId xmlns:a16="http://schemas.microsoft.com/office/drawing/2014/main" id="{7A14A7A9-A9D7-4A08-A24F-4D1C1F4C2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1446366"/>
            <a:ext cx="9143999" cy="4991100"/>
            <a:chOff x="0" y="1524000"/>
            <a:chExt cx="9143999" cy="49911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0" y="1524000"/>
              <a:ext cx="9143999" cy="4991100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190500" y="2019300"/>
              <a:ext cx="8496300" cy="4267200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"/>
          <p:cNvSpPr>
            <a:spLocks noGrp="1"/>
          </p:cNvSpPr>
          <p:nvPr userDrawn="1">
            <p:ph type="ctrTitle"/>
          </p:nvPr>
        </p:nvSpPr>
        <p:spPr>
          <a:xfrm>
            <a:off x="567378" y="2593298"/>
            <a:ext cx="6980170" cy="113055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 userDrawn="1">
            <p:ph type="subTitle" idx="1"/>
          </p:nvPr>
        </p:nvSpPr>
        <p:spPr>
          <a:xfrm>
            <a:off x="567378" y="3807503"/>
            <a:ext cx="4542020" cy="7193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02310" y="466502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"/>
          <p:cNvSpPr>
            <a:spLocks noGrp="1"/>
          </p:cNvSpPr>
          <p:nvPr userDrawn="1">
            <p:ph type="body" sz="quarter" idx="10"/>
          </p:nvPr>
        </p:nvSpPr>
        <p:spPr>
          <a:xfrm>
            <a:off x="567378" y="4770769"/>
            <a:ext cx="4443413" cy="5761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Long Copyright">
            <a:extLst>
              <a:ext uri="{FF2B5EF4-FFF2-40B4-BE49-F238E27FC236}">
                <a16:creationId xmlns:a16="http://schemas.microsoft.com/office/drawing/2014/main" id="{54514DA3-A928-4CD1-BFAE-B5DF399C4B36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0" y="6487064"/>
            <a:ext cx="9144000" cy="370935"/>
          </a:xfrm>
        </p:spPr>
        <p:txBody>
          <a:bodyPr/>
          <a:lstStyle>
            <a:lvl1pPr algn="ctr">
              <a:defRPr/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23389555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72">
          <p15:clr>
            <a:srgbClr val="FBAE40"/>
          </p15:clr>
        </p15:guide>
        <p15:guide id="2" orient="horz" pos="3960">
          <p15:clr>
            <a:srgbClr val="FBAE40"/>
          </p15:clr>
        </p15:guide>
        <p15:guide id="3" pos="120">
          <p15:clr>
            <a:srgbClr val="FBAE40"/>
          </p15:clr>
        </p15:guide>
        <p15:guide id="4" pos="5472">
          <p15:clr>
            <a:srgbClr val="FBAE40"/>
          </p15:clr>
        </p15:guide>
        <p15:guide id="5" orient="horz" pos="22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Main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8458200" cy="49716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0858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orient="horz" pos="360" userDrawn="1">
          <p15:clr>
            <a:srgbClr val="FBAE40"/>
          </p15:clr>
        </p15:guide>
        <p15:guide id="3" pos="264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orizontal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8458200" cy="28380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900" y="4343400"/>
            <a:ext cx="8458200" cy="1905000"/>
          </a:xfrm>
        </p:spPr>
        <p:txBody>
          <a:bodyPr/>
          <a:lstStyle>
            <a:lvl1pPr>
              <a:defRPr/>
            </a:lvl1pPr>
            <a:lvl4pPr marL="455613" indent="0">
              <a:buNone/>
              <a:defRPr/>
            </a:lvl4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3301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mpariso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4076700" cy="49716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724400" y="1257300"/>
            <a:ext cx="4076700" cy="4991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81570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3" pos="2880">
          <p15:clr>
            <a:srgbClr val="FBAE40"/>
          </p15:clr>
        </p15:guide>
        <p15:guide id="4" pos="2976">
          <p15:clr>
            <a:srgbClr val="FBAE40"/>
          </p15:clr>
        </p15:guide>
        <p15:guide id="5" pos="278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Main One 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5791200" cy="49716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418052" y="1257300"/>
            <a:ext cx="2383047" cy="4991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9627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4" pos="4032" userDrawn="1">
          <p15:clr>
            <a:srgbClr val="FBAE40"/>
          </p15:clr>
        </p15:guide>
        <p15:guide id="5" pos="386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with Third as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8458200" cy="28380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901" y="4343400"/>
            <a:ext cx="5791200" cy="1905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22432755-BCF5-451F-968D-CFFD10D87BE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0" y="4343400"/>
            <a:ext cx="2400300" cy="1905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0055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4" pos="4032">
          <p15:clr>
            <a:srgbClr val="FBAE40"/>
          </p15:clr>
        </p15:guide>
        <p15:guide id="5" pos="386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GH logo" descr="McGraw-Hill Education Logo">
            <a:extLst>
              <a:ext uri="{FF2B5EF4-FFF2-40B4-BE49-F238E27FC236}">
                <a16:creationId xmlns:a16="http://schemas.microsoft.com/office/drawing/2014/main" id="{BF372B49-B6F5-4826-B4F8-2F8A4FFF889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106" y="283845"/>
            <a:ext cx="999514" cy="999514"/>
          </a:xfrm>
          <a:prstGeom prst="rect">
            <a:avLst/>
          </a:prstGeom>
        </p:spPr>
      </p:pic>
      <p:sp>
        <p:nvSpPr>
          <p:cNvPr id="3" name="MGH Tagline">
            <a:extLst>
              <a:ext uri="{FF2B5EF4-FFF2-40B4-BE49-F238E27FC236}">
                <a16:creationId xmlns:a16="http://schemas.microsoft.com/office/drawing/2014/main" id="{70E12349-CEA7-4006-B6E3-3E283BDBD258}"/>
              </a:ext>
            </a:extLst>
          </p:cNvPr>
          <p:cNvSpPr txBox="1"/>
          <p:nvPr userDrawn="1"/>
        </p:nvSpPr>
        <p:spPr>
          <a:xfrm>
            <a:off x="5060273" y="337349"/>
            <a:ext cx="3873993" cy="338554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4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Because learning changes everything.</a:t>
            </a:r>
            <a:r>
              <a:rPr lang="en-US" sz="1050" spc="40" baseline="6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®</a:t>
            </a:r>
            <a:endParaRPr lang="en-US" sz="1600" spc="40" baseline="60000" dirty="0"/>
          </a:p>
        </p:txBody>
      </p:sp>
      <p:sp>
        <p:nvSpPr>
          <p:cNvPr id="5" name="Long Copyright"/>
          <p:cNvSpPr>
            <a:spLocks noGrp="1"/>
          </p:cNvSpPr>
          <p:nvPr>
            <p:ph type="ftr" sz="quarter" idx="3"/>
          </p:nvPr>
        </p:nvSpPr>
        <p:spPr>
          <a:xfrm>
            <a:off x="0" y="6478439"/>
            <a:ext cx="9144000" cy="379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Add long copyright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32547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45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2880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960">
          <p15:clr>
            <a:srgbClr val="F26B43"/>
          </p15:clr>
        </p15:guide>
        <p15:guide id="11" orient="horz" pos="4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881C4C4E-EEEF-442A-AE3B-63C7E062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6257"/>
            <a:ext cx="84582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4F2C87DD-ADFA-433D-B7C8-4E9E42BC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" y="1273877"/>
            <a:ext cx="8458200" cy="4944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22319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hort Copyright">
            <a:extLst>
              <a:ext uri="{FF2B5EF4-FFF2-40B4-BE49-F238E27FC236}">
                <a16:creationId xmlns:a16="http://schemas.microsoft.com/office/drawing/2014/main" id="{36838A37-515E-4F5C-BF9F-CE51891A9C27}"/>
              </a:ext>
            </a:extLst>
          </p:cNvPr>
          <p:cNvSpPr txBox="1"/>
          <p:nvPr userDrawn="1"/>
        </p:nvSpPr>
        <p:spPr>
          <a:xfrm>
            <a:off x="215658" y="666428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412" y="6673531"/>
            <a:ext cx="355840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564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9" r:id="rId3"/>
    <p:sldLayoutId id="2147483695" r:id="rId4"/>
    <p:sldLayoutId id="2147483696" r:id="rId5"/>
    <p:sldLayoutId id="2147483697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344488" indent="-3429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orient="horz" pos="192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 userDrawn="1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864" userDrawn="1">
          <p15:clr>
            <a:srgbClr val="F26B43"/>
          </p15:clr>
        </p15:guide>
        <p15:guide id="13" orient="horz" pos="360" userDrawn="1">
          <p15:clr>
            <a:srgbClr val="F26B43"/>
          </p15:clr>
        </p15:guide>
        <p15:guide id="14" orient="horz" pos="3936" userDrawn="1">
          <p15:clr>
            <a:srgbClr val="F26B43"/>
          </p15:clr>
        </p15:guide>
        <p15:guide id="15" pos="984" userDrawn="1">
          <p15:clr>
            <a:srgbClr val="F26B43"/>
          </p15:clr>
        </p15:guide>
        <p15:guide id="16" pos="5376" userDrawn="1">
          <p15:clr>
            <a:srgbClr val="F26B43"/>
          </p15:clr>
        </p15:guide>
        <p15:guide id="17" pos="2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6495691"/>
            <a:ext cx="9144000" cy="3623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Add long copyright line here</a:t>
            </a:r>
            <a:endParaRPr lang="en-US" dirty="0"/>
          </a:p>
        </p:txBody>
      </p:sp>
      <p:sp>
        <p:nvSpPr>
          <p:cNvPr id="6" name="MGH Yellow Line">
            <a:extLst>
              <a:ext uri="{FF2B5EF4-FFF2-40B4-BE49-F238E27FC236}">
                <a16:creationId xmlns:a16="http://schemas.microsoft.com/office/drawing/2014/main" id="{F20163A4-4644-4B17-9C8A-EF42A992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32547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99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16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ct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2112" userDrawn="1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 userDrawn="1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2160" userDrawn="1">
          <p15:clr>
            <a:srgbClr val="F26B43"/>
          </p15:clr>
        </p15:guide>
        <p15:guide id="13" pos="3648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">
            <a:extLst>
              <a:ext uri="{FF2B5EF4-FFF2-40B4-BE49-F238E27FC236}">
                <a16:creationId xmlns:a16="http://schemas.microsoft.com/office/drawing/2014/main" id="{BEB99B55-73FB-42B4-93ED-C5E818675C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1" y="1976546"/>
            <a:ext cx="648059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22319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hort Copyright">
            <a:extLst>
              <a:ext uri="{FF2B5EF4-FFF2-40B4-BE49-F238E27FC236}">
                <a16:creationId xmlns:a16="http://schemas.microsoft.com/office/drawing/2014/main" id="{36838A37-515E-4F5C-BF9F-CE51891A9C27}"/>
              </a:ext>
            </a:extLst>
          </p:cNvPr>
          <p:cNvSpPr txBox="1"/>
          <p:nvPr userDrawn="1"/>
        </p:nvSpPr>
        <p:spPr>
          <a:xfrm>
            <a:off x="224279" y="6660234"/>
            <a:ext cx="1285344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7202" y="6682314"/>
            <a:ext cx="342900" cy="143831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lang="en-US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MGH Shape">
            <a:extLst>
              <a:ext uri="{FF2B5EF4-FFF2-40B4-BE49-F238E27FC236}">
                <a16:creationId xmlns:a16="http://schemas.microsoft.com/office/drawing/2014/main" id="{B719ECBD-8119-4217-9D58-2638FA4365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22742" y="0"/>
            <a:ext cx="2521258" cy="6623843"/>
            <a:chOff x="3491346" y="0"/>
            <a:chExt cx="2508933" cy="6367263"/>
          </a:xfrm>
        </p:grpSpPr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FCAD01AC-30CD-4728-B0FD-543493B2CE5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9A51DD71-B849-456F-A479-25728C0B26F4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CE349BEA-4244-4589-91D3-1DECC6AB1E90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Title Placeholder">
            <a:extLst>
              <a:ext uri="{FF2B5EF4-FFF2-40B4-BE49-F238E27FC236}">
                <a16:creationId xmlns:a16="http://schemas.microsoft.com/office/drawing/2014/main" id="{34622483-C344-43F3-82BE-D7AE2DFFF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6257"/>
            <a:ext cx="6073803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690558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8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1588" indent="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5544" userDrawn="1">
          <p15:clr>
            <a:srgbClr val="F26B43"/>
          </p15:clr>
        </p15:guide>
        <p15:guide id="6" pos="216">
          <p15:clr>
            <a:srgbClr val="F26B43"/>
          </p15:clr>
        </p15:guide>
        <p15:guide id="7" pos="4296" userDrawn="1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1248" userDrawn="1">
          <p15:clr>
            <a:srgbClr val="F26B43"/>
          </p15:clr>
        </p15:guide>
        <p15:guide id="11" orient="horz" pos="3984" userDrawn="1">
          <p15:clr>
            <a:srgbClr val="F26B43"/>
          </p15:clr>
        </p15:guide>
        <p15:guide id="12" orient="horz" pos="1656" userDrawn="1">
          <p15:clr>
            <a:srgbClr val="F26B43"/>
          </p15:clr>
        </p15:guide>
        <p15:guide id="13" pos="2980">
          <p15:clr>
            <a:srgbClr val="F26B43"/>
          </p15:clr>
        </p15:guide>
        <p15:guide id="14" orient="horz" pos="2260" userDrawn="1">
          <p15:clr>
            <a:srgbClr val="F26B43"/>
          </p15:clr>
        </p15:guide>
        <p15:guide id="15" pos="264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881C4C4E-EEEF-442A-AE3B-63C7E062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6257"/>
            <a:ext cx="84582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4F2C87DD-ADFA-433D-B7C8-4E9E42BC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" y="1371599"/>
            <a:ext cx="8458200" cy="4876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22319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hort Copyright">
            <a:extLst>
              <a:ext uri="{FF2B5EF4-FFF2-40B4-BE49-F238E27FC236}">
                <a16:creationId xmlns:a16="http://schemas.microsoft.com/office/drawing/2014/main" id="{36838A37-515E-4F5C-BF9F-CE51891A9C27}"/>
              </a:ext>
            </a:extLst>
          </p:cNvPr>
          <p:cNvSpPr txBox="1"/>
          <p:nvPr userDrawn="1"/>
        </p:nvSpPr>
        <p:spPr>
          <a:xfrm>
            <a:off x="215658" y="666428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412" y="6673531"/>
            <a:ext cx="355840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09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344488" indent="-3429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orient="horz" pos="192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864">
          <p15:clr>
            <a:srgbClr val="F26B43"/>
          </p15:clr>
        </p15:guide>
        <p15:guide id="13" orient="horz" pos="360">
          <p15:clr>
            <a:srgbClr val="F26B43"/>
          </p15:clr>
        </p15:guide>
        <p15:guide id="14" orient="horz" pos="3936">
          <p15:clr>
            <a:srgbClr val="F26B43"/>
          </p15:clr>
        </p15:guide>
        <p15:guide id="15" pos="984">
          <p15:clr>
            <a:srgbClr val="F26B43"/>
          </p15:clr>
        </p15:guide>
        <p15:guide id="16" pos="5376">
          <p15:clr>
            <a:srgbClr val="F26B43"/>
          </p15:clr>
        </p15:guide>
        <p15:guide id="17" pos="2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F14C897A-4409-4F96-826A-7AE9F12819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Chapter 30</a:t>
            </a: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39DC5F79-D657-4B2E-8FAB-C143E56189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Concluding Comments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59F268B-4D44-410E-9686-AEB4FDBAB4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Five – Advanced Topics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75BF32-B42F-470F-B1EE-DD2931D140A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0" y="6478439"/>
            <a:ext cx="9144000" cy="379562"/>
          </a:xfrm>
        </p:spPr>
        <p:txBody>
          <a:bodyPr/>
          <a:lstStyle/>
          <a:p>
            <a:pPr defTabSz="457200">
              <a:spcBef>
                <a:spcPct val="20000"/>
              </a:spcBef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© 2020 McGraw Hill.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reproduction or further distribution permitted without the prior written consent of McGraw Hill.</a:t>
            </a:r>
          </a:p>
        </p:txBody>
      </p:sp>
      <p:pic>
        <p:nvPicPr>
          <p:cNvPr id="4" name="Picture Placeholder 3" descr="Software Engineering-A Practitioner's Approach, Ninth edition by Roger S. Pressman and Bruce R. Maxim.">
            <a:extLst>
              <a:ext uri="{FF2B5EF4-FFF2-40B4-BE49-F238E27FC236}">
                <a16:creationId xmlns:a16="http://schemas.microsoft.com/office/drawing/2014/main" id="{F931430B-C7B5-4B32-83F1-F94512FA590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2" b="2502"/>
          <a:stretch>
            <a:fillRect/>
          </a:stretch>
        </p:blipFill>
        <p:spPr>
          <a:xfrm>
            <a:off x="4438835" y="1175021"/>
            <a:ext cx="4229100" cy="4976453"/>
          </a:xfrm>
        </p:spPr>
      </p:pic>
    </p:spTree>
    <p:extLst>
      <p:ext uri="{BB962C8B-B14F-4D97-AF65-F5344CB8AC3E}">
        <p14:creationId xmlns:p14="http://schemas.microsoft.com/office/powerpoint/2010/main" val="3028515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Ethics on Personal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steal data for personal gain.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distribute or sell proprietary information obtained as part of your work on a software project.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maliciously destroy or modify another person’s programs, files, or data.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violate the privacy of an individual, a group, or an organization.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hack into a system for sport or profit.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create or promulgate a computer virus or worm.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use computing technology to facilitate discrimination or harassment.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397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F92C4D4-C867-4E2F-BF62-33A518B42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 of Main Content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30F02A-B1AC-4A6F-B7C6-6A288F03C29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2020 McGraw Hill.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 Hill.</a:t>
            </a:r>
          </a:p>
        </p:txBody>
      </p:sp>
    </p:spTree>
    <p:extLst>
      <p:ext uri="{BB962C8B-B14F-4D97-AF65-F5344CB8AC3E}">
        <p14:creationId xmlns:p14="http://schemas.microsoft.com/office/powerpoint/2010/main" val="1080484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Importance of Software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L="291600" lvl="1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functionality delivered by software differentiates products, systems, and services and provides competitive advantage in the marketplace.</a:t>
            </a:r>
          </a:p>
          <a:p>
            <a:pPr marL="291600" lvl="1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en-US" sz="24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programs, documents, and data that are software help to generate the most important commodity that any individual, business, or government can acquire—information.</a:t>
            </a:r>
          </a:p>
          <a:p>
            <a:pPr marL="291600" lvl="1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growing pervasiveness of computer software will present dramatic challenges for society as a whole.</a:t>
            </a:r>
          </a:p>
          <a:p>
            <a:pPr marL="291600" lvl="1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Whenever a technology has broad impact (to help or harm) it must be handled with care.</a:t>
            </a:r>
            <a:endParaRPr lang="en-US" sz="2400" noProof="0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47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Way People Build Systems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L="291600" lvl="1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program sizes continue to increase team sizes will increase as well.</a:t>
            </a:r>
          </a:p>
          <a:p>
            <a:pPr marL="291600" lvl="1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Experience indicates that as the number of people on a project team increases, the overall productivity of the group will suffer because of communications issues.</a:t>
            </a:r>
          </a:p>
          <a:p>
            <a:pPr marL="291600" lvl="1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 much time is spent sharing small amounts of information among teams and team members, and important information may falls through the cracks.</a:t>
            </a:r>
          </a:p>
          <a:p>
            <a:pPr marL="291600" lvl="1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engineers must plan for radical changes in the ways individuals and teams communicate with one another (for example, uses of social media and cloud services).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377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Knowledge Transfer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L="291600" lvl="1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is the transfer of knowledge, and the acquisition (and transfer) of knowledge is changing in profound ways.</a:t>
            </a:r>
          </a:p>
          <a:p>
            <a:pPr marL="291600" lvl="1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Sophisticated search engines may allow social networking and crowd sourcing to morph into serious developer tools.</a:t>
            </a:r>
          </a:p>
          <a:p>
            <a:pPr marL="291600" lvl="1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mobile applications provide better for better developer synergy, the speed and quality of knowledge transfer will grow exponentially.</a:t>
            </a:r>
          </a:p>
          <a:p>
            <a:pPr marL="291600" lvl="1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sz="24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themselves are likely to be slow to embrace the changes needed for a new software development culture.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60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Knowledge Discovery </a:t>
            </a:r>
            <a:r>
              <a:rPr lang="en-US" sz="1000" b="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raw information - collections of facts that must be processed to be meaningful.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derived by associating facts within a given context.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relates information obtained in one context with other information obtained in a different context.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software has been built to process data or information.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engineers are now equally concerned with systems that process knowledge.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Knowledge discovery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focuses on methodologies for extracting useful relationships from data.</a:t>
            </a:r>
            <a:endParaRPr lang="en-US" sz="24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62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Knowledge Discovery </a:t>
            </a:r>
            <a:r>
              <a:rPr lang="en-US" sz="1000" b="0" noProof="0" dirty="0"/>
              <a:t>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knowledge discovered using </a:t>
            </a:r>
            <a:r>
              <a:rPr lang="en-US" sz="2400" b="1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mining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suggest practice improvements to developers working on similar projects.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Machine learning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been used in many areas of software engineering for behavior extraction, design pattern recognition, program generation, test-case generation, and defect detection.</a:t>
            </a:r>
          </a:p>
          <a:p>
            <a:pPr marL="291600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Genetic algorithms</a:t>
            </a:r>
            <a:r>
              <a:rPr lang="en-US" sz="2400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use of automated search techniques and can be used to grow improved software products or processes by combining elements of existing software products and processes.</a:t>
            </a:r>
            <a:endParaRPr lang="en-US" sz="24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01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View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09"/>
            <a:ext cx="8458200" cy="224496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conflicting views:</a:t>
            </a:r>
          </a:p>
          <a:p>
            <a:pPr marL="291600" lvl="3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Ray Kurzweil—digital utopia and immortality as human capabilities (and life spans) are amplified using technology.</a:t>
            </a:r>
          </a:p>
          <a:p>
            <a:pPr marL="291600" lvl="3" indent="-2916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Bill Joy—digital </a:t>
            </a:r>
            <a:r>
              <a:rPr lang="en-US" altLang="en-US" sz="2400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distopia</a:t>
            </a: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human extinction as machines become more and more capable.</a:t>
            </a:r>
            <a:endParaRPr lang="en-US" altLang="en-US" sz="28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9AF03C3-ADBF-43A8-964C-9EC37738EC7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42900" y="3666690"/>
            <a:ext cx="8458200" cy="951471"/>
          </a:xfrm>
        </p:spPr>
        <p:txBody>
          <a:bodyPr>
            <a:normAutofit/>
          </a:bodyPr>
          <a:lstStyle/>
          <a:p>
            <a:r>
              <a:rPr lang="en-US" sz="2400" noProof="0" dirty="0"/>
              <a:t>Both visions should be considered as software engineers take one of the leading roles in defining a long view for the human race.</a:t>
            </a:r>
            <a:endParaRPr lang="en-US" altLang="en-US" sz="6000" noProof="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454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Engineering Ethics 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09"/>
            <a:ext cx="7799018" cy="4971691"/>
          </a:xfrm>
        </p:spPr>
        <p:txBody>
          <a:bodyPr vert="horz" lIns="91440" tIns="45720" rIns="91440" bIns="45720" rtlCol="0">
            <a:noAutofit/>
          </a:bodyPr>
          <a:lstStyle/>
          <a:p>
            <a:pPr marL="1588" lvl="1" indent="0">
              <a:buNone/>
            </a:pP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ACM/IEEE-CS Joint Task Force produced a </a:t>
            </a:r>
            <a:r>
              <a:rPr lang="en-US" altLang="en-US" sz="24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Engineering Code of Ethics and Professional Practices</a:t>
            </a:r>
            <a:r>
              <a:rPr lang="en-US" alt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(Version 5.1):</a:t>
            </a:r>
            <a:endParaRPr lang="en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5613" lvl="3" indent="0">
              <a:buNone/>
            </a:pPr>
            <a:r>
              <a:rPr lang="en-US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engineers shall commit themselves to making the analysis, specification, design, development, testing, and maintenance of software a beneficial and respected profession. In accordance with their commitment to the health, safety and welfare of the public.</a:t>
            </a:r>
            <a:endParaRPr lang="en-US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738" lvl="1" indent="0">
              <a:buNone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Code went on to define Eight Principles that all software engineers are required to follow.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167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Engineering Ethical Principles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09"/>
            <a:ext cx="8458200" cy="5161161"/>
          </a:xfrm>
        </p:spPr>
        <p:txBody>
          <a:bodyPr vert="horz" lIns="91440" tIns="45720" rIns="91440" bIns="45720" rtlCol="0">
            <a:noAutofit/>
          </a:bodyPr>
          <a:lstStyle/>
          <a:p>
            <a:pPr marL="403200" indent="-403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PUBLIC – SE’s shall act consistently with the public interest.</a:t>
            </a:r>
          </a:p>
          <a:p>
            <a:pPr marL="263525" indent="-263525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CLIENT AND EMPLOYER – SE’s shall act in a manner that in best interests of their client and employer consistent with the public interest.</a:t>
            </a:r>
          </a:p>
          <a:p>
            <a:pPr marL="263525" indent="-263525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PRODUCT – SE’s shall ensure that their products and related modifications meet the highest professional standards possible.</a:t>
            </a:r>
          </a:p>
          <a:p>
            <a:pPr marL="263525" indent="-263525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JUDGMENT – SE’s shall maintain integrity and independence in their professional judgment.</a:t>
            </a:r>
          </a:p>
          <a:p>
            <a:pPr marL="263525" indent="-263525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MANAGEMENT - SE managers and shall promote an ethical approach to management of software development and maintenance.</a:t>
            </a:r>
          </a:p>
          <a:p>
            <a:pPr marL="263525" indent="-263525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PROFESSION – SE’s shall advance the integrity and reputation of the profession consistent with the public interest.</a:t>
            </a:r>
          </a:p>
          <a:p>
            <a:pPr marL="403200" indent="-403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COLLEAGUES – SE’s shall be fair and supportive of colleagues.</a:t>
            </a:r>
          </a:p>
          <a:p>
            <a:pPr marL="263525" indent="-263525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 alt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SELF – SE’s shall participate in lifelong learning regarding the practice of their profession and promote an ethical approach to the practice of the profession.</a:t>
            </a:r>
            <a:endParaRPr lang="en-US" altLang="en-US" noProof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258856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s 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49205645-1F2A-4B1E-9674-DA1B2F4D5ED6}"/>
    </a:ext>
  </a:extLst>
</a:theme>
</file>

<file path=ppt/theme/theme2.xml><?xml version="1.0" encoding="utf-8"?>
<a:theme xmlns:a="http://schemas.openxmlformats.org/drawingml/2006/main" name="MainContentSlide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4FF0FDA0-6894-4596-BDAC-FCF1DCFBA9AA}"/>
    </a:ext>
  </a:extLst>
</a:theme>
</file>

<file path=ppt/theme/theme3.xml><?xml version="1.0" encoding="utf-8"?>
<a:theme xmlns:a="http://schemas.openxmlformats.org/drawingml/2006/main" name="Closing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B82DCB52-FEF9-40CC-B3DC-F0115DBC3F82}"/>
    </a:ext>
  </a:extLst>
</a:theme>
</file>

<file path=ppt/theme/theme4.xml><?xml version="1.0" encoding="utf-8"?>
<a:theme xmlns:a="http://schemas.openxmlformats.org/drawingml/2006/main" name="DividerSlide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38380B4B-557F-493C-8BD4-E5DEA4FEDAB0}"/>
    </a:ext>
  </a:extLst>
</a:theme>
</file>

<file path=ppt/theme/theme5.xml><?xml version="1.0" encoding="utf-8"?>
<a:theme xmlns:a="http://schemas.openxmlformats.org/drawingml/2006/main" name="ImageDescriptionAppendixSlide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F0C5A687-89F8-48FC-8D59-8BA67B8E38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MHHE_Generic Accessible PPT Template_Editorial_v8_2018</Template>
  <TotalTime>122</TotalTime>
  <Words>914</Words>
  <Application>Microsoft Office PowerPoint</Application>
  <PresentationFormat>On-screen Show (4:3)</PresentationFormat>
  <Paragraphs>69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Times New Roman</vt:lpstr>
      <vt:lpstr>Title Slides Master</vt:lpstr>
      <vt:lpstr>MainContentSlideMaster</vt:lpstr>
      <vt:lpstr>ClosingMaster</vt:lpstr>
      <vt:lpstr>DividerSlideMaster</vt:lpstr>
      <vt:lpstr>ImageDescriptionAppendixSlideMaster</vt:lpstr>
      <vt:lpstr>Chapter 30</vt:lpstr>
      <vt:lpstr>Importance of Software</vt:lpstr>
      <vt:lpstr>The Way People Build Systems</vt:lpstr>
      <vt:lpstr>Knowledge Transfer</vt:lpstr>
      <vt:lpstr>Knowledge Discovery 1</vt:lpstr>
      <vt:lpstr>Knowledge Discovery 2</vt:lpstr>
      <vt:lpstr>Long View</vt:lpstr>
      <vt:lpstr>Software Engineering Ethics 1</vt:lpstr>
      <vt:lpstr>Software Engineering Ethical Principles</vt:lpstr>
      <vt:lpstr>Ethics on Personal Level</vt:lpstr>
      <vt:lpstr>End of Main Content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One of Four Title Slide Options</dc:title>
  <dc:creator>Ervolino, Heather</dc:creator>
  <cp:keywords>PPT</cp:keywords>
  <cp:lastModifiedBy>R, Nithiyanandhan</cp:lastModifiedBy>
  <cp:revision>25</cp:revision>
  <dcterms:created xsi:type="dcterms:W3CDTF">2019-01-22T22:04:31Z</dcterms:created>
  <dcterms:modified xsi:type="dcterms:W3CDTF">2019-10-16T08:27:31Z</dcterms:modified>
</cp:coreProperties>
</file>