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slideLayouts/slideLayout11.xml" ContentType="application/vnd.openxmlformats-officedocument.presentationml.slideLayout+xml"/>
  <Override PartName="/ppt/theme/theme3.xml" ContentType="application/vnd.openxmlformats-officedocument.theme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4.xml" ContentType="application/vnd.openxmlformats-officedocument.theme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5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9" r:id="rId1"/>
    <p:sldMasterId id="2147483691" r:id="rId2"/>
    <p:sldMasterId id="2147483684" r:id="rId3"/>
    <p:sldMasterId id="2147483686" r:id="rId4"/>
    <p:sldMasterId id="2147483701" r:id="rId5"/>
  </p:sldMasterIdLst>
  <p:sldIdLst>
    <p:sldId id="293" r:id="rId6"/>
    <p:sldId id="263" r:id="rId7"/>
    <p:sldId id="266" r:id="rId8"/>
    <p:sldId id="265" r:id="rId9"/>
    <p:sldId id="268" r:id="rId10"/>
    <p:sldId id="269" r:id="rId11"/>
    <p:sldId id="267" r:id="rId12"/>
    <p:sldId id="272" r:id="rId13"/>
    <p:sldId id="270" r:id="rId14"/>
    <p:sldId id="284" r:id="rId15"/>
    <p:sldId id="285" r:id="rId16"/>
    <p:sldId id="275" r:id="rId17"/>
    <p:sldId id="289" r:id="rId18"/>
    <p:sldId id="288" r:id="rId19"/>
    <p:sldId id="286" r:id="rId20"/>
    <p:sldId id="287" r:id="rId21"/>
    <p:sldId id="283" r:id="rId22"/>
    <p:sldId id="290" r:id="rId23"/>
    <p:sldId id="291" r:id="rId24"/>
    <p:sldId id="292" r:id="rId25"/>
    <p:sldId id="271" r:id="rId26"/>
    <p:sldId id="273" r:id="rId27"/>
    <p:sldId id="274" r:id="rId28"/>
    <p:sldId id="282" r:id="rId29"/>
    <p:sldId id="276" r:id="rId30"/>
    <p:sldId id="281" r:id="rId31"/>
    <p:sldId id="277" r:id="rId32"/>
    <p:sldId id="278" r:id="rId33"/>
    <p:sldId id="279" r:id="rId34"/>
    <p:sldId id="280" r:id="rId35"/>
    <p:sldId id="260" r:id="rId36"/>
    <p:sldId id="258" r:id="rId37"/>
    <p:sldId id="264" r:id="rId38"/>
    <p:sldId id="294" r:id="rId39"/>
    <p:sldId id="297" r:id="rId40"/>
    <p:sldId id="295" r:id="rId41"/>
    <p:sldId id="296" r:id="rId4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Main Content" id="{5973D931-3BAC-4F30-9C16-B7461F574E40}">
          <p14:sldIdLst>
            <p14:sldId id="293"/>
            <p14:sldId id="263"/>
            <p14:sldId id="266"/>
            <p14:sldId id="265"/>
            <p14:sldId id="268"/>
            <p14:sldId id="269"/>
            <p14:sldId id="267"/>
            <p14:sldId id="272"/>
            <p14:sldId id="270"/>
            <p14:sldId id="284"/>
            <p14:sldId id="285"/>
            <p14:sldId id="275"/>
            <p14:sldId id="289"/>
            <p14:sldId id="288"/>
            <p14:sldId id="286"/>
            <p14:sldId id="287"/>
            <p14:sldId id="283"/>
            <p14:sldId id="290"/>
            <p14:sldId id="291"/>
            <p14:sldId id="292"/>
            <p14:sldId id="271"/>
            <p14:sldId id="273"/>
            <p14:sldId id="274"/>
            <p14:sldId id="282"/>
            <p14:sldId id="276"/>
            <p14:sldId id="281"/>
            <p14:sldId id="277"/>
            <p14:sldId id="278"/>
            <p14:sldId id="279"/>
            <p14:sldId id="280"/>
            <p14:sldId id="260"/>
          </p14:sldIdLst>
        </p14:section>
        <p14:section name="Appendix: Image Descriptions for Unsighted Students" id="{9E859B0B-078E-463E-89A6-21C20DD280C4}">
          <p14:sldIdLst>
            <p14:sldId id="258"/>
            <p14:sldId id="264"/>
            <p14:sldId id="294"/>
            <p14:sldId id="297"/>
            <p14:sldId id="295"/>
            <p14:sldId id="296"/>
          </p14:sldIdLst>
        </p14:section>
      </p14:sectionLst>
    </p:ext>
    <p:ext uri="{EFAFB233-063F-42B5-8137-9DF3F51BA10A}">
      <p15:sldGuideLst xmlns:p15="http://schemas.microsoft.com/office/powerpoint/2012/main">
        <p15:guide id="2" pos="3264" userDrawn="1">
          <p15:clr>
            <a:srgbClr val="A4A3A4"/>
          </p15:clr>
        </p15:guide>
        <p15:guide id="3" orient="horz" pos="2256" userDrawn="1">
          <p15:clr>
            <a:srgbClr val="A4A3A4"/>
          </p15:clr>
        </p15:guide>
        <p15:guide id="4" pos="56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iporen, Laura" initials="CL" lastIdx="4" clrIdx="0">
    <p:extLst>
      <p:ext uri="{19B8F6BF-5375-455C-9EA6-DF929625EA0E}">
        <p15:presenceInfo xmlns:p15="http://schemas.microsoft.com/office/powerpoint/2012/main" userId="S-1-5-21-1645522239-1123561945-839522115-1006658" providerId="AD"/>
      </p:ext>
    </p:extLst>
  </p:cmAuthor>
  <p:cmAuthor id="2" name="Ciporen, Laura" initials="CL [2]" lastIdx="2" clrIdx="1">
    <p:extLst>
      <p:ext uri="{19B8F6BF-5375-455C-9EA6-DF929625EA0E}">
        <p15:presenceInfo xmlns:p15="http://schemas.microsoft.com/office/powerpoint/2012/main" userId="S::laura.ciporen@mheducation.com::567f631f-0624-4179-9d16-569ddce48823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436" autoAdjust="0"/>
    <p:restoredTop sz="87897" autoAdjust="0"/>
  </p:normalViewPr>
  <p:slideViewPr>
    <p:cSldViewPr snapToGrid="0" showGuides="1">
      <p:cViewPr varScale="1">
        <p:scale>
          <a:sx n="96" d="100"/>
          <a:sy n="96" d="100"/>
        </p:scale>
        <p:origin x="492" y="96"/>
      </p:cViewPr>
      <p:guideLst>
        <p:guide pos="3264"/>
        <p:guide orient="horz" pos="2256"/>
        <p:guide pos="56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9" Type="http://schemas.openxmlformats.org/officeDocument/2006/relationships/slide" Target="slides/slide34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6.xml"/><Relationship Id="rId34" Type="http://schemas.openxmlformats.org/officeDocument/2006/relationships/slide" Target="slides/slide29.xml"/><Relationship Id="rId42" Type="http://schemas.openxmlformats.org/officeDocument/2006/relationships/slide" Target="slides/slide37.xml"/><Relationship Id="rId47" Type="http://schemas.openxmlformats.org/officeDocument/2006/relationships/tableStyles" Target="tableStyle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slide" Target="slides/slide33.xml"/><Relationship Id="rId46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slide" Target="slides/slide24.xml"/><Relationship Id="rId41" Type="http://schemas.openxmlformats.org/officeDocument/2006/relationships/slide" Target="slides/slide3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slide" Target="slides/slide32.xml"/><Relationship Id="rId40" Type="http://schemas.openxmlformats.org/officeDocument/2006/relationships/slide" Target="slides/slide35.xml"/><Relationship Id="rId45" Type="http://schemas.openxmlformats.org/officeDocument/2006/relationships/viewProps" Target="view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slide" Target="slides/slide31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slide" Target="slides/slide26.xml"/><Relationship Id="rId44" Type="http://schemas.openxmlformats.org/officeDocument/2006/relationships/presProps" Target="pres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slide" Target="slides/slide30.xml"/><Relationship Id="rId43" Type="http://schemas.openxmlformats.org/officeDocument/2006/relationships/commentAuthors" Target="commentAuthor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6.wmf"/><Relationship Id="rId2" Type="http://schemas.openxmlformats.org/officeDocument/2006/relationships/image" Target="../media/image5.wmf"/><Relationship Id="rId1" Type="http://schemas.openxmlformats.org/officeDocument/2006/relationships/image" Target="../media/image4.wmf"/><Relationship Id="rId4" Type="http://schemas.openxmlformats.org/officeDocument/2006/relationships/image" Target="../media/image7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 W/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MHE Official Background, fixed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346105" y="2099014"/>
            <a:ext cx="3863458" cy="3863458"/>
            <a:chOff x="331115" y="2099014"/>
            <a:chExt cx="3863458" cy="3863458"/>
          </a:xfrm>
        </p:grpSpPr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FD9DDEA9-6897-2B48-BA6A-9075880AA615}"/>
                </a:ext>
              </a:extLst>
            </p:cNvPr>
            <p:cNvSpPr/>
            <p:nvPr userDrawn="1"/>
          </p:nvSpPr>
          <p:spPr>
            <a:xfrm>
              <a:off x="331115" y="2099014"/>
              <a:ext cx="3863458" cy="3863458"/>
            </a:xfrm>
            <a:prstGeom prst="rect">
              <a:avLst/>
            </a:prstGeom>
            <a:solidFill>
              <a:srgbClr val="720F11"/>
            </a:solidFill>
            <a:ln>
              <a:noFill/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52AD1ADE-6D88-5C48-9EEF-7E081C733011}"/>
                </a:ext>
              </a:extLst>
            </p:cNvPr>
            <p:cNvSpPr/>
            <p:nvPr userDrawn="1"/>
          </p:nvSpPr>
          <p:spPr>
            <a:xfrm>
              <a:off x="467612" y="2368353"/>
              <a:ext cx="3457621" cy="3457621"/>
            </a:xfrm>
            <a:prstGeom prst="rect">
              <a:avLst/>
            </a:prstGeom>
            <a:solidFill>
              <a:srgbClr val="9F2241"/>
            </a:solidFill>
            <a:ln>
              <a:noFill/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AFE6DE48-1064-2849-AF2D-2E29711B1885}"/>
                </a:ext>
              </a:extLst>
            </p:cNvPr>
            <p:cNvSpPr/>
            <p:nvPr userDrawn="1"/>
          </p:nvSpPr>
          <p:spPr>
            <a:xfrm>
              <a:off x="599258" y="2898475"/>
              <a:ext cx="2793799" cy="2792652"/>
            </a:xfrm>
            <a:prstGeom prst="rect">
              <a:avLst/>
            </a:prstGeom>
            <a:solidFill>
              <a:srgbClr val="E21A23"/>
            </a:solidFill>
            <a:ln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7" name="Title"/>
          <p:cNvSpPr>
            <a:spLocks noGrp="1"/>
          </p:cNvSpPr>
          <p:nvPr>
            <p:ph type="ctrTitle" hasCustomPrompt="1"/>
          </p:nvPr>
        </p:nvSpPr>
        <p:spPr>
          <a:xfrm>
            <a:off x="621792" y="3140014"/>
            <a:ext cx="2788920" cy="1157665"/>
          </a:xfrm>
          <a:prstGeom prst="rect">
            <a:avLst/>
          </a:prstGeom>
        </p:spPr>
        <p:txBody>
          <a:bodyPr anchor="b">
            <a:noAutofit/>
          </a:bodyPr>
          <a:lstStyle>
            <a:lvl1pPr algn="l">
              <a:lnSpc>
                <a:spcPct val="100000"/>
              </a:lnSpc>
              <a:defRPr sz="2600" b="1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Presentation Title</a:t>
            </a:r>
          </a:p>
        </p:txBody>
      </p:sp>
      <p:sp>
        <p:nvSpPr>
          <p:cNvPr id="8" name="Subtitle"/>
          <p:cNvSpPr>
            <a:spLocks noGrp="1"/>
          </p:cNvSpPr>
          <p:nvPr>
            <p:ph type="subTitle" idx="1" hasCustomPrompt="1"/>
          </p:nvPr>
        </p:nvSpPr>
        <p:spPr>
          <a:xfrm>
            <a:off x="621792" y="4261103"/>
            <a:ext cx="2788920" cy="612821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1800" b="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Presentation Subtitle</a:t>
            </a:r>
          </a:p>
        </p:txBody>
      </p:sp>
      <p:cxnSp>
        <p:nvCxnSpPr>
          <p:cNvPr id="9" name="MHE line separating subtitles from text">
            <a:extLst>
              <a:ext uri="{FF2B5EF4-FFF2-40B4-BE49-F238E27FC236}">
                <a16:creationId xmlns:a16="http://schemas.microsoft.com/office/drawing/2014/main" id="{EC86C884-D766-9149-B40E-B86A943DE6D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713232" y="4919472"/>
            <a:ext cx="2532888" cy="0"/>
          </a:xfrm>
          <a:prstGeom prst="line">
            <a:avLst/>
          </a:prstGeom>
          <a:ln w="127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 Placeholder"/>
          <p:cNvSpPr>
            <a:spLocks noGrp="1"/>
          </p:cNvSpPr>
          <p:nvPr>
            <p:ph type="body" sz="quarter" idx="10" hasCustomPrompt="1"/>
          </p:nvPr>
        </p:nvSpPr>
        <p:spPr>
          <a:xfrm>
            <a:off x="621792" y="5093208"/>
            <a:ext cx="2788920" cy="576185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defRPr sz="1200" b="1">
                <a:solidFill>
                  <a:schemeClr val="bg1"/>
                </a:solidFill>
              </a:defRPr>
            </a:lvl1pPr>
            <a:lvl2pPr>
              <a:defRPr sz="1400">
                <a:solidFill>
                  <a:schemeClr val="bg1"/>
                </a:solidFill>
              </a:defRPr>
            </a:lvl2pPr>
            <a:lvl3pPr>
              <a:defRPr sz="1400">
                <a:solidFill>
                  <a:schemeClr val="bg1"/>
                </a:solidFill>
              </a:defRPr>
            </a:lvl3pPr>
            <a:lvl4pPr>
              <a:defRPr sz="1400">
                <a:solidFill>
                  <a:schemeClr val="bg1"/>
                </a:solidFill>
              </a:defRPr>
            </a:lvl4pPr>
            <a:lvl5pPr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Extra Text</a:t>
            </a:r>
          </a:p>
        </p:txBody>
      </p:sp>
      <p:sp>
        <p:nvSpPr>
          <p:cNvPr id="3" name="Cover Placeholder">
            <a:extLst>
              <a:ext uri="{FF2B5EF4-FFF2-40B4-BE49-F238E27FC236}">
                <a16:creationId xmlns:a16="http://schemas.microsoft.com/office/drawing/2014/main" id="{67C61915-1FDF-4DF1-95F4-8BAC894B4DC1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4572000" y="1450229"/>
            <a:ext cx="4229100" cy="497645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Optional: Include Cover Here</a:t>
            </a:r>
          </a:p>
        </p:txBody>
      </p:sp>
      <p:sp>
        <p:nvSpPr>
          <p:cNvPr id="2" name="Long Copyright">
            <a:extLst>
              <a:ext uri="{FF2B5EF4-FFF2-40B4-BE49-F238E27FC236}">
                <a16:creationId xmlns:a16="http://schemas.microsoft.com/office/drawing/2014/main" id="{8AC4EEC4-5547-4185-92E7-A6CAF888043F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>
          <a:xfrm>
            <a:off x="0" y="6478438"/>
            <a:ext cx="9144000" cy="374266"/>
          </a:xfrm>
        </p:spPr>
        <p:txBody>
          <a:bodyPr/>
          <a:lstStyle>
            <a:lvl1pPr algn="ctr"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defTabSz="457200">
              <a:spcBef>
                <a:spcPct val="20000"/>
              </a:spcBef>
              <a:defRPr/>
            </a:pPr>
            <a:r>
              <a:rPr lang="en-US" dirty="0"/>
              <a:t>© &lt; add the year&gt; McGraw-Hill Education. All rights reserved. Authorized only for instructor use in the classroom.</a:t>
            </a:r>
          </a:p>
          <a:p>
            <a:pPr defTabSz="457200">
              <a:spcBef>
                <a:spcPct val="20000"/>
              </a:spcBef>
              <a:defRPr/>
            </a:pPr>
            <a:r>
              <a:rPr lang="en-US" dirty="0"/>
              <a:t>No reproduction or further distribution permitted without the prior written consent of McGraw-Hill Education.</a:t>
            </a:r>
          </a:p>
        </p:txBody>
      </p:sp>
    </p:spTree>
    <p:extLst>
      <p:ext uri="{BB962C8B-B14F-4D97-AF65-F5344CB8AC3E}">
        <p14:creationId xmlns:p14="http://schemas.microsoft.com/office/powerpoint/2010/main" val="100165591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957">
          <p15:clr>
            <a:srgbClr val="FBAE40"/>
          </p15:clr>
        </p15:guide>
        <p15:guide id="2" orient="horz" pos="4104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x Main Placehold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>
            <a:extLst>
              <a:ext uri="{FF2B5EF4-FFF2-40B4-BE49-F238E27FC236}">
                <a16:creationId xmlns:a16="http://schemas.microsoft.com/office/drawing/2014/main" id="{A4407840-F6A4-4638-BB2F-9FBAA1A8146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42900" y="304800"/>
            <a:ext cx="8458200" cy="678611"/>
          </a:xfrm>
          <a:prstGeom prst="rect">
            <a:avLst/>
          </a:prstGeom>
        </p:spPr>
        <p:txBody>
          <a:bodyPr anchor="ctr"/>
          <a:lstStyle>
            <a:lvl1pPr>
              <a:defRPr sz="2400"/>
            </a:lvl1pPr>
          </a:lstStyle>
          <a:p>
            <a:r>
              <a:rPr lang="en-US" dirty="0"/>
              <a:t>Slide Title</a:t>
            </a:r>
            <a:br>
              <a:rPr lang="en-US" dirty="0"/>
            </a:br>
            <a:endParaRPr lang="en-US" dirty="0"/>
          </a:p>
        </p:txBody>
      </p:sp>
      <p:sp>
        <p:nvSpPr>
          <p:cNvPr id="5" name="Content Placeholder 1">
            <a:extLst>
              <a:ext uri="{FF2B5EF4-FFF2-40B4-BE49-F238E27FC236}">
                <a16:creationId xmlns:a16="http://schemas.microsoft.com/office/drawing/2014/main" id="{D13536C2-DC17-4031-9948-17E37EF99112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342900" y="1276710"/>
            <a:ext cx="8458200" cy="612476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Slide Content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0B2D170F-7AF9-40BB-A11B-08474DF5C3AA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342900" y="2070496"/>
            <a:ext cx="8458200" cy="649138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Slide Content 2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8" name="Content Placeholder 3">
            <a:extLst>
              <a:ext uri="{FF2B5EF4-FFF2-40B4-BE49-F238E27FC236}">
                <a16:creationId xmlns:a16="http://schemas.microsoft.com/office/drawing/2014/main" id="{3356A590-66B5-4770-8441-82DC031F56EA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342900" y="2900944"/>
            <a:ext cx="8458200" cy="6731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Slide Content 3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11" name="Content Placeholder 4">
            <a:extLst>
              <a:ext uri="{FF2B5EF4-FFF2-40B4-BE49-F238E27FC236}">
                <a16:creationId xmlns:a16="http://schemas.microsoft.com/office/drawing/2014/main" id="{30BD29E5-BD7B-4CD0-9B09-8F8B24F89FBE}"/>
              </a:ext>
            </a:extLst>
          </p:cNvPr>
          <p:cNvSpPr>
            <a:spLocks noGrp="1"/>
          </p:cNvSpPr>
          <p:nvPr>
            <p:ph sz="quarter" idx="16" hasCustomPrompt="1"/>
          </p:nvPr>
        </p:nvSpPr>
        <p:spPr>
          <a:xfrm>
            <a:off x="342900" y="3755354"/>
            <a:ext cx="8458200" cy="6985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Slide Content 4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13" name="Content Placeholder 5">
            <a:extLst>
              <a:ext uri="{FF2B5EF4-FFF2-40B4-BE49-F238E27FC236}">
                <a16:creationId xmlns:a16="http://schemas.microsoft.com/office/drawing/2014/main" id="{E908CA92-5DB2-4DC0-937B-1B178AA91781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342900" y="4635164"/>
            <a:ext cx="8458200" cy="6985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Slide Content 5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15" name="Content Placeholder 6">
            <a:extLst>
              <a:ext uri="{FF2B5EF4-FFF2-40B4-BE49-F238E27FC236}">
                <a16:creationId xmlns:a16="http://schemas.microsoft.com/office/drawing/2014/main" id="{8B728CCD-2639-461B-9841-57505AC13467}"/>
              </a:ext>
            </a:extLst>
          </p:cNvPr>
          <p:cNvSpPr>
            <a:spLocks noGrp="1"/>
          </p:cNvSpPr>
          <p:nvPr>
            <p:ph sz="quarter" idx="18" hasCustomPrompt="1"/>
          </p:nvPr>
        </p:nvSpPr>
        <p:spPr>
          <a:xfrm>
            <a:off x="342900" y="5514975"/>
            <a:ext cx="8458200" cy="733425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Slide Content 6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7" name="Appendix Link">
            <a:extLst>
              <a:ext uri="{FF2B5EF4-FFF2-40B4-BE49-F238E27FC236}">
                <a16:creationId xmlns:a16="http://schemas.microsoft.com/office/drawing/2014/main" id="{24E3FC7A-8095-4466-BF43-4B6D04A5D88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369564" y="6324600"/>
            <a:ext cx="2404872" cy="190500"/>
          </a:xfrm>
        </p:spPr>
        <p:txBody>
          <a:bodyPr anchor="b">
            <a:noAutofit/>
          </a:bodyPr>
          <a:lstStyle>
            <a:lvl1pPr algn="ctr">
              <a:defRPr sz="900"/>
            </a:lvl1pPr>
          </a:lstStyle>
          <a:p>
            <a:pPr lvl="0"/>
            <a:r>
              <a:rPr lang="en-US" dirty="0"/>
              <a:t>Add text alternative link, if needed.</a:t>
            </a:r>
          </a:p>
        </p:txBody>
      </p:sp>
      <p:sp>
        <p:nvSpPr>
          <p:cNvPr id="9" name="Image Credit">
            <a:extLst>
              <a:ext uri="{FF2B5EF4-FFF2-40B4-BE49-F238E27FC236}">
                <a16:creationId xmlns:a16="http://schemas.microsoft.com/office/drawing/2014/main" id="{29651301-3A88-4CBC-9B7F-A569599DC51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562101" y="6684963"/>
            <a:ext cx="6972299" cy="173037"/>
          </a:xfrm>
        </p:spPr>
        <p:txBody>
          <a:bodyPr anchor="ctr">
            <a:noAutofit/>
          </a:bodyPr>
          <a:lstStyle>
            <a:lvl1pPr algn="r">
              <a:defRPr sz="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r">
              <a:defRPr sz="900"/>
            </a:lvl2pPr>
            <a:lvl3pPr algn="r">
              <a:defRPr sz="900"/>
            </a:lvl3pPr>
            <a:lvl4pPr algn="r">
              <a:defRPr sz="900"/>
            </a:lvl4pPr>
            <a:lvl5pPr algn="r">
              <a:defRPr sz="900"/>
            </a:lvl5pPr>
          </a:lstStyle>
          <a:p>
            <a:pPr lvl="0"/>
            <a:r>
              <a:rPr lang="en-US" dirty="0"/>
              <a:t>Insert Image Credit Here</a:t>
            </a:r>
          </a:p>
        </p:txBody>
      </p:sp>
      <p:sp>
        <p:nvSpPr>
          <p:cNvPr id="3" name="Slide Number Placeholder">
            <a:extLst>
              <a:ext uri="{FF2B5EF4-FFF2-40B4-BE49-F238E27FC236}">
                <a16:creationId xmlns:a16="http://schemas.microsoft.com/office/drawing/2014/main" id="{745DF60F-BF33-428F-883B-9C19F83780B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151E55-6873-49E2-B8D5-2F265E6F19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06143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592">
          <p15:clr>
            <a:srgbClr val="FBAE40"/>
          </p15:clr>
        </p15:guide>
        <p15:guide id="2" orient="horz" pos="2736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osing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idden Slide Title">
            <a:extLst>
              <a:ext uri="{FF2B5EF4-FFF2-40B4-BE49-F238E27FC236}">
                <a16:creationId xmlns:a16="http://schemas.microsoft.com/office/drawing/2014/main" id="{D3229D0C-04EF-482F-B26C-8D49CD33DBE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425949" y="418391"/>
            <a:ext cx="2292103" cy="29182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Add hidden title here </a:t>
            </a:r>
          </a:p>
        </p:txBody>
      </p:sp>
      <p:pic>
        <p:nvPicPr>
          <p:cNvPr id="6" name="MGH Logo" descr="McGraw-Hill Education Logo">
            <a:extLst>
              <a:ext uri="{FF2B5EF4-FFF2-40B4-BE49-F238E27FC236}">
                <a16:creationId xmlns:a16="http://schemas.microsoft.com/office/drawing/2014/main" id="{60DCFDF5-2A5B-440E-888A-BC0BFEF9FF5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50211" y="1005697"/>
            <a:ext cx="2443579" cy="2443579"/>
          </a:xfrm>
          <a:prstGeom prst="rect">
            <a:avLst/>
          </a:prstGeom>
        </p:spPr>
      </p:pic>
      <p:sp>
        <p:nvSpPr>
          <p:cNvPr id="3" name="Long Copyright">
            <a:extLst>
              <a:ext uri="{FF2B5EF4-FFF2-40B4-BE49-F238E27FC236}">
                <a16:creationId xmlns:a16="http://schemas.microsoft.com/office/drawing/2014/main" id="{9AB572CE-E262-4FA6-8D47-02F068ADD1BE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0" y="6487064"/>
            <a:ext cx="9144000" cy="370936"/>
          </a:xfrm>
        </p:spPr>
        <p:txBody>
          <a:bodyPr/>
          <a:lstStyle>
            <a:lvl1pPr algn="ctr">
              <a:defRPr/>
            </a:lvl1pPr>
          </a:lstStyle>
          <a:p>
            <a:pPr defTabSz="457200">
              <a:spcBef>
                <a:spcPct val="20000"/>
              </a:spcBef>
              <a:defRPr/>
            </a:pPr>
            <a:r>
              <a:rPr lang="en-US" dirty="0"/>
              <a:t>© &lt; add the year&gt; McGraw-Hill Education. All rights reserved. Authorized only for instructor use in the classroom.</a:t>
            </a:r>
          </a:p>
          <a:p>
            <a:pPr defTabSz="457200">
              <a:spcBef>
                <a:spcPct val="20000"/>
              </a:spcBef>
              <a:defRPr/>
            </a:pPr>
            <a:r>
              <a:rPr lang="en-US" dirty="0"/>
              <a:t>No reproduction or further distribution permitted without the prior written consent of McGraw-Hill Education.</a:t>
            </a:r>
          </a:p>
        </p:txBody>
      </p:sp>
      <p:sp>
        <p:nvSpPr>
          <p:cNvPr id="9" name="MGH Tagline">
            <a:extLst>
              <a:ext uri="{FF2B5EF4-FFF2-40B4-BE49-F238E27FC236}">
                <a16:creationId xmlns:a16="http://schemas.microsoft.com/office/drawing/2014/main" id="{F040BF5C-A78D-440C-93DF-72F3F641F3F1}"/>
              </a:ext>
            </a:extLst>
          </p:cNvPr>
          <p:cNvSpPr txBox="1"/>
          <p:nvPr userDrawn="1"/>
        </p:nvSpPr>
        <p:spPr>
          <a:xfrm>
            <a:off x="1730746" y="3796682"/>
            <a:ext cx="5682508" cy="4690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4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+mn-cs"/>
              </a:rPr>
              <a:t>Because learning changes everything.</a:t>
            </a:r>
            <a:r>
              <a:rPr kumimoji="0" lang="en-US" sz="1400" b="0" i="0" u="none" strike="noStrike" kern="1200" cap="none" spc="40" normalizeH="0" baseline="60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+mn-cs"/>
              </a:rPr>
              <a:t>®</a:t>
            </a:r>
            <a:endParaRPr kumimoji="0" lang="en-US" sz="2400" b="0" i="0" u="none" strike="noStrike" kern="1200" cap="none" spc="40" normalizeH="0" baseline="6000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MGH URL">
            <a:extLst>
              <a:ext uri="{FF2B5EF4-FFF2-40B4-BE49-F238E27FC236}">
                <a16:creationId xmlns:a16="http://schemas.microsoft.com/office/drawing/2014/main" id="{2215B5DD-E18E-478F-81B9-79BA83A9A251}"/>
              </a:ext>
            </a:extLst>
          </p:cNvPr>
          <p:cNvSpPr txBox="1"/>
          <p:nvPr userDrawn="1"/>
        </p:nvSpPr>
        <p:spPr>
          <a:xfrm>
            <a:off x="3269085" y="5329121"/>
            <a:ext cx="260583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www.mheducation.com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4436681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ppendixDivi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>
            <a:extLst>
              <a:ext uri="{FF2B5EF4-FFF2-40B4-BE49-F238E27FC236}">
                <a16:creationId xmlns:a16="http://schemas.microsoft.com/office/drawing/2014/main" id="{A6CA9270-FD0E-4B64-B0D8-24095E6A295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42899" y="2366309"/>
            <a:ext cx="7696919" cy="526936"/>
          </a:xfrm>
          <a:prstGeom prst="rect">
            <a:avLst/>
          </a:prstGeom>
        </p:spPr>
        <p:txBody>
          <a:bodyPr anchor="ctr"/>
          <a:lstStyle>
            <a:lvl1pPr>
              <a:defRPr/>
            </a:lvl1pPr>
          </a:lstStyle>
          <a:p>
            <a:r>
              <a:rPr lang="en-US" dirty="0"/>
              <a:t>Accessibility Content: Text Alternatives for Images</a:t>
            </a:r>
          </a:p>
        </p:txBody>
      </p:sp>
      <p:sp>
        <p:nvSpPr>
          <p:cNvPr id="3" name="Slide Number Placeholder">
            <a:extLst>
              <a:ext uri="{FF2B5EF4-FFF2-40B4-BE49-F238E27FC236}">
                <a16:creationId xmlns:a16="http://schemas.microsoft.com/office/drawing/2014/main" id="{0B6E1DCB-9B8A-423D-B48B-2CCDE624B45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8637202" y="6682314"/>
            <a:ext cx="342900" cy="143831"/>
          </a:xfrm>
        </p:spPr>
        <p:txBody>
          <a:bodyPr/>
          <a:lstStyle/>
          <a:p>
            <a:fld id="{68151E55-6873-49E2-B8D5-2F265E6F19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257103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isc. Divi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>
            <a:extLst>
              <a:ext uri="{FF2B5EF4-FFF2-40B4-BE49-F238E27FC236}">
                <a16:creationId xmlns:a16="http://schemas.microsoft.com/office/drawing/2014/main" id="{C0136BE0-3F2D-44D5-B125-B7A30D2C88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9450" y="117244"/>
            <a:ext cx="6065851" cy="73097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Slide Number Placeholder">
            <a:extLst>
              <a:ext uri="{FF2B5EF4-FFF2-40B4-BE49-F238E27FC236}">
                <a16:creationId xmlns:a16="http://schemas.microsoft.com/office/drawing/2014/main" id="{FA117DCA-6A6D-48B9-9002-DA1E4814BF9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151E55-6873-49E2-B8D5-2F265E6F197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Content Placeholder">
            <a:extLst>
              <a:ext uri="{FF2B5EF4-FFF2-40B4-BE49-F238E27FC236}">
                <a16:creationId xmlns:a16="http://schemas.microsoft.com/office/drawing/2014/main" id="{DA8444E8-1445-4AB7-85DD-90449330C005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342900" y="1973249"/>
            <a:ext cx="6477000" cy="4343400"/>
          </a:xfrm>
        </p:spPr>
        <p:txBody>
          <a:bodyPr/>
          <a:lstStyle>
            <a:lvl1pPr>
              <a:defRPr/>
            </a:lvl1pPr>
            <a:lvl2pPr marL="344488" indent="-342900">
              <a:buFont typeface="Arial" panose="020B0604020202020204" pitchFamily="34" charset="0"/>
              <a:buChar char="•"/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en-US" dirty="0"/>
              <a:t>Slide Content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4454160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ppendix-One Placehol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>
            <a:extLst>
              <a:ext uri="{FF2B5EF4-FFF2-40B4-BE49-F238E27FC236}">
                <a16:creationId xmlns:a16="http://schemas.microsoft.com/office/drawing/2014/main" id="{A4407840-F6A4-4638-BB2F-9FBAA1A8146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42900" y="304800"/>
            <a:ext cx="8458200" cy="678611"/>
          </a:xfrm>
          <a:prstGeom prst="rect">
            <a:avLst/>
          </a:prstGeom>
        </p:spPr>
        <p:txBody>
          <a:bodyPr anchor="ctr"/>
          <a:lstStyle>
            <a:lvl1pPr>
              <a:defRPr sz="2400"/>
            </a:lvl1pPr>
          </a:lstStyle>
          <a:p>
            <a:r>
              <a:rPr lang="en-US" dirty="0"/>
              <a:t>Slide Title</a:t>
            </a:r>
            <a:br>
              <a:rPr lang="en-US" dirty="0"/>
            </a:br>
            <a:endParaRPr lang="en-US" dirty="0"/>
          </a:p>
        </p:txBody>
      </p:sp>
      <p:sp>
        <p:nvSpPr>
          <p:cNvPr id="6" name="Return to main slide Link 1">
            <a:extLst>
              <a:ext uri="{FF2B5EF4-FFF2-40B4-BE49-F238E27FC236}">
                <a16:creationId xmlns:a16="http://schemas.microsoft.com/office/drawing/2014/main" id="{F538FEEA-434F-404A-8A40-5F717D6CB59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081587" y="1068234"/>
            <a:ext cx="2980826" cy="225425"/>
          </a:xfrm>
        </p:spPr>
        <p:txBody>
          <a:bodyPr anchor="ctr">
            <a:noAutofit/>
          </a:bodyPr>
          <a:lstStyle>
            <a:lvl1pPr algn="ctr">
              <a:defRPr sz="1200"/>
            </a:lvl1pPr>
          </a:lstStyle>
          <a:p>
            <a:pPr lvl="0"/>
            <a:r>
              <a:rPr lang="en-US" dirty="0"/>
              <a:t>Return to parent-slide containing images.</a:t>
            </a:r>
          </a:p>
        </p:txBody>
      </p:sp>
      <p:sp>
        <p:nvSpPr>
          <p:cNvPr id="5" name="Content Placeholder 1">
            <a:extLst>
              <a:ext uri="{FF2B5EF4-FFF2-40B4-BE49-F238E27FC236}">
                <a16:creationId xmlns:a16="http://schemas.microsoft.com/office/drawing/2014/main" id="{D13536C2-DC17-4031-9948-17E37EF99112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342900" y="1371601"/>
            <a:ext cx="8458200" cy="48768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Slide Content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10" name="Return to main slide Link 2">
            <a:extLst>
              <a:ext uri="{FF2B5EF4-FFF2-40B4-BE49-F238E27FC236}">
                <a16:creationId xmlns:a16="http://schemas.microsoft.com/office/drawing/2014/main" id="{D8AF3780-479B-4486-8AEE-B0E29BE2F870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092111" y="6350211"/>
            <a:ext cx="2959779" cy="228600"/>
          </a:xfrm>
        </p:spPr>
        <p:txBody>
          <a:bodyPr vert="horz" lIns="91440" tIns="45720" rIns="91440" bIns="45720" rtlCol="0" anchor="ctr">
            <a:noAutofit/>
          </a:bodyPr>
          <a:lstStyle>
            <a:lvl1pPr>
              <a:defRPr lang="en-US" sz="1200" dirty="0"/>
            </a:lvl1pPr>
          </a:lstStyle>
          <a:p>
            <a:pPr lvl="0" algn="ctr"/>
            <a:r>
              <a:rPr lang="en-US" dirty="0"/>
              <a:t>Return to parent-slide containing images.</a:t>
            </a:r>
          </a:p>
        </p:txBody>
      </p:sp>
      <p:sp>
        <p:nvSpPr>
          <p:cNvPr id="3" name="Slide Number Placeholder">
            <a:extLst>
              <a:ext uri="{FF2B5EF4-FFF2-40B4-BE49-F238E27FC236}">
                <a16:creationId xmlns:a16="http://schemas.microsoft.com/office/drawing/2014/main" id="{745DF60F-BF33-428F-883B-9C19F83780B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151E55-6873-49E2-B8D5-2F265E6F19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270286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880">
          <p15:clr>
            <a:srgbClr val="FBAE40"/>
          </p15:clr>
        </p15:guide>
        <p15:guide id="2" orient="horz" pos="360">
          <p15:clr>
            <a:srgbClr val="FBAE40"/>
          </p15:clr>
        </p15:guide>
        <p15:guide id="3" pos="264">
          <p15:clr>
            <a:srgbClr val="FBAE40"/>
          </p15:clr>
        </p15:guide>
        <p15:guide id="4" orient="horz" pos="2160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ppendix-Two Comparison Placeholders With Identifi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>
            <a:extLst>
              <a:ext uri="{FF2B5EF4-FFF2-40B4-BE49-F238E27FC236}">
                <a16:creationId xmlns:a16="http://schemas.microsoft.com/office/drawing/2014/main" id="{A4407840-F6A4-4638-BB2F-9FBAA1A8146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42900" y="304800"/>
            <a:ext cx="8458200" cy="678611"/>
          </a:xfrm>
          <a:prstGeom prst="rect">
            <a:avLst/>
          </a:prstGeom>
        </p:spPr>
        <p:txBody>
          <a:bodyPr anchor="ctr"/>
          <a:lstStyle>
            <a:lvl1pPr>
              <a:defRPr sz="2400"/>
            </a:lvl1pPr>
          </a:lstStyle>
          <a:p>
            <a:r>
              <a:rPr lang="en-US" dirty="0"/>
              <a:t>Slide Title</a:t>
            </a:r>
            <a:br>
              <a:rPr lang="en-US" dirty="0"/>
            </a:br>
            <a:endParaRPr lang="en-US" dirty="0"/>
          </a:p>
        </p:txBody>
      </p:sp>
      <p:sp>
        <p:nvSpPr>
          <p:cNvPr id="9" name="Return to main slide Link 1">
            <a:extLst>
              <a:ext uri="{FF2B5EF4-FFF2-40B4-BE49-F238E27FC236}">
                <a16:creationId xmlns:a16="http://schemas.microsoft.com/office/drawing/2014/main" id="{29651301-3A88-4CBC-9B7F-A569599DC51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081528" y="1059828"/>
            <a:ext cx="2980944" cy="2286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 lang="en-US" sz="1200" dirty="0"/>
            </a:lvl1pPr>
          </a:lstStyle>
          <a:p>
            <a:pPr lvl="0" algn="ctr"/>
            <a:r>
              <a:rPr lang="en-US" dirty="0"/>
              <a:t>Return to parent-slide containing images.</a:t>
            </a:r>
          </a:p>
        </p:txBody>
      </p:sp>
      <p:sp>
        <p:nvSpPr>
          <p:cNvPr id="8" name="Image Identifier 1">
            <a:extLst>
              <a:ext uri="{FF2B5EF4-FFF2-40B4-BE49-F238E27FC236}">
                <a16:creationId xmlns:a16="http://schemas.microsoft.com/office/drawing/2014/main" id="{C828D23C-A7ED-420E-B199-2D8CCF24D6BE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65125" y="1410562"/>
            <a:ext cx="4076700" cy="392112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Image Identifier 1</a:t>
            </a:r>
          </a:p>
        </p:txBody>
      </p:sp>
      <p:sp>
        <p:nvSpPr>
          <p:cNvPr id="5" name="Content Placeholder 1">
            <a:extLst>
              <a:ext uri="{FF2B5EF4-FFF2-40B4-BE49-F238E27FC236}">
                <a16:creationId xmlns:a16="http://schemas.microsoft.com/office/drawing/2014/main" id="{D13536C2-DC17-4031-9948-17E37EF99112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342900" y="1933303"/>
            <a:ext cx="4076700" cy="4315097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Slide Content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11" name="Image Identifier 2">
            <a:extLst>
              <a:ext uri="{FF2B5EF4-FFF2-40B4-BE49-F238E27FC236}">
                <a16:creationId xmlns:a16="http://schemas.microsoft.com/office/drawing/2014/main" id="{7DBCEA22-E8D2-4B8A-B55C-3FFA6FAB317C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715145" y="1410562"/>
            <a:ext cx="4078224" cy="393192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Image Identifier 2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0B2D170F-7AF9-40BB-A11B-08474DF5C3AA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4724400" y="1933303"/>
            <a:ext cx="4076700" cy="4315097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Slide Content 2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7" name="Return to main slide Link 2">
            <a:extLst>
              <a:ext uri="{FF2B5EF4-FFF2-40B4-BE49-F238E27FC236}">
                <a16:creationId xmlns:a16="http://schemas.microsoft.com/office/drawing/2014/main" id="{24E3FC7A-8095-4466-BF43-4B6D04A5D88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081528" y="6348550"/>
            <a:ext cx="2980944" cy="2286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 lang="en-US" sz="1200" dirty="0"/>
            </a:lvl1pPr>
          </a:lstStyle>
          <a:p>
            <a:pPr lvl="0" algn="ctr"/>
            <a:r>
              <a:rPr lang="en-US" dirty="0"/>
              <a:t>Return to parent-slide containing images.</a:t>
            </a:r>
          </a:p>
        </p:txBody>
      </p:sp>
      <p:sp>
        <p:nvSpPr>
          <p:cNvPr id="3" name="Slide Number Placeholder">
            <a:extLst>
              <a:ext uri="{FF2B5EF4-FFF2-40B4-BE49-F238E27FC236}">
                <a16:creationId xmlns:a16="http://schemas.microsoft.com/office/drawing/2014/main" id="{745DF60F-BF33-428F-883B-9C19F83780B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8626412" y="6673531"/>
            <a:ext cx="355840" cy="161396"/>
          </a:xfrm>
          <a:prstGeom prst="rect">
            <a:avLst/>
          </a:prstGeom>
        </p:spPr>
        <p:txBody>
          <a:bodyPr/>
          <a:lstStyle/>
          <a:p>
            <a:fld id="{68151E55-6873-49E2-B8D5-2F265E6F19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593321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592">
          <p15:clr>
            <a:srgbClr val="FBAE40"/>
          </p15:clr>
        </p15:guide>
        <p15:guide id="2" orient="horz" pos="2736">
          <p15:clr>
            <a:srgbClr val="FBAE40"/>
          </p15:clr>
        </p15:guide>
        <p15:guide id="3" pos="2880">
          <p15:clr>
            <a:srgbClr val="FBAE40"/>
          </p15:clr>
        </p15:guide>
        <p15:guide id="4" pos="2976">
          <p15:clr>
            <a:srgbClr val="FBAE40"/>
          </p15:clr>
        </p15:guide>
        <p15:guide id="5" pos="2784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 W/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MHE Altered Background, fixed">
            <a:extLst>
              <a:ext uri="{FF2B5EF4-FFF2-40B4-BE49-F238E27FC236}">
                <a16:creationId xmlns:a16="http://schemas.microsoft.com/office/drawing/2014/main" id="{E2D8ACCF-E5FC-4FE9-9E84-B2A0A6B1EEB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342900" y="2095500"/>
            <a:ext cx="3886199" cy="3886199"/>
            <a:chOff x="342900" y="2095500"/>
            <a:chExt cx="3886199" cy="3886199"/>
          </a:xfrm>
        </p:grpSpPr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52AD1ADE-6D88-5C48-9EEF-7E081C733011}"/>
                </a:ext>
              </a:extLst>
            </p:cNvPr>
            <p:cNvSpPr/>
            <p:nvPr userDrawn="1"/>
          </p:nvSpPr>
          <p:spPr>
            <a:xfrm>
              <a:off x="342900" y="2095500"/>
              <a:ext cx="3886199" cy="3886199"/>
            </a:xfrm>
            <a:prstGeom prst="rect">
              <a:avLst/>
            </a:prstGeom>
            <a:solidFill>
              <a:srgbClr val="9F2241"/>
            </a:solidFill>
            <a:ln>
              <a:noFill/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AFE6DE48-1064-2849-AF2D-2E29711B1885}"/>
                </a:ext>
              </a:extLst>
            </p:cNvPr>
            <p:cNvSpPr/>
            <p:nvPr userDrawn="1"/>
          </p:nvSpPr>
          <p:spPr>
            <a:xfrm>
              <a:off x="495300" y="2362200"/>
              <a:ext cx="3429000" cy="3467100"/>
            </a:xfrm>
            <a:prstGeom prst="rect">
              <a:avLst/>
            </a:prstGeom>
            <a:solidFill>
              <a:srgbClr val="E21A23"/>
            </a:solidFill>
            <a:ln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7" name="Title"/>
          <p:cNvSpPr>
            <a:spLocks noGrp="1"/>
          </p:cNvSpPr>
          <p:nvPr userDrawn="1">
            <p:ph type="ctrTitle" hasCustomPrompt="1"/>
          </p:nvPr>
        </p:nvSpPr>
        <p:spPr>
          <a:xfrm>
            <a:off x="621792" y="2608290"/>
            <a:ext cx="3035808" cy="1394084"/>
          </a:xfrm>
          <a:prstGeom prst="rect">
            <a:avLst/>
          </a:prstGeom>
        </p:spPr>
        <p:txBody>
          <a:bodyPr anchor="b">
            <a:noAutofit/>
          </a:bodyPr>
          <a:lstStyle>
            <a:lvl1pPr algn="l">
              <a:lnSpc>
                <a:spcPct val="100000"/>
              </a:lnSpc>
              <a:defRPr sz="2600" b="1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Presentation Title</a:t>
            </a:r>
          </a:p>
        </p:txBody>
      </p:sp>
      <p:sp>
        <p:nvSpPr>
          <p:cNvPr id="8" name="Subtitle"/>
          <p:cNvSpPr>
            <a:spLocks noGrp="1"/>
          </p:cNvSpPr>
          <p:nvPr userDrawn="1">
            <p:ph type="subTitle" idx="1" hasCustomPrompt="1"/>
          </p:nvPr>
        </p:nvSpPr>
        <p:spPr>
          <a:xfrm>
            <a:off x="621792" y="4069830"/>
            <a:ext cx="3035808" cy="804094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1800" b="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Presentation Subtitle</a:t>
            </a:r>
          </a:p>
        </p:txBody>
      </p:sp>
      <p:cxnSp>
        <p:nvCxnSpPr>
          <p:cNvPr id="9" name="MHE line separating subtitles from text">
            <a:extLst>
              <a:ext uri="{FF2B5EF4-FFF2-40B4-BE49-F238E27FC236}">
                <a16:creationId xmlns:a16="http://schemas.microsoft.com/office/drawing/2014/main" id="{EC86C884-D766-9149-B40E-B86A943DE6D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713232" y="4919472"/>
            <a:ext cx="2532888" cy="0"/>
          </a:xfrm>
          <a:prstGeom prst="line">
            <a:avLst/>
          </a:prstGeom>
          <a:ln w="127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 Placeholder"/>
          <p:cNvSpPr>
            <a:spLocks noGrp="1"/>
          </p:cNvSpPr>
          <p:nvPr userDrawn="1">
            <p:ph type="body" sz="quarter" idx="10" hasCustomPrompt="1"/>
          </p:nvPr>
        </p:nvSpPr>
        <p:spPr>
          <a:xfrm>
            <a:off x="621791" y="5096656"/>
            <a:ext cx="3043303" cy="569626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defRPr sz="1200" b="1">
                <a:solidFill>
                  <a:schemeClr val="bg1"/>
                </a:solidFill>
              </a:defRPr>
            </a:lvl1pPr>
            <a:lvl2pPr>
              <a:defRPr sz="1400">
                <a:solidFill>
                  <a:schemeClr val="bg1"/>
                </a:solidFill>
              </a:defRPr>
            </a:lvl2pPr>
            <a:lvl3pPr>
              <a:defRPr sz="1400">
                <a:solidFill>
                  <a:schemeClr val="bg1"/>
                </a:solidFill>
              </a:defRPr>
            </a:lvl3pPr>
            <a:lvl4pPr>
              <a:defRPr sz="1400">
                <a:solidFill>
                  <a:schemeClr val="bg1"/>
                </a:solidFill>
              </a:defRPr>
            </a:lvl4pPr>
            <a:lvl5pPr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Extra Text</a:t>
            </a:r>
          </a:p>
        </p:txBody>
      </p:sp>
      <p:sp>
        <p:nvSpPr>
          <p:cNvPr id="3" name="Cover Placeholder">
            <a:extLst>
              <a:ext uri="{FF2B5EF4-FFF2-40B4-BE49-F238E27FC236}">
                <a16:creationId xmlns:a16="http://schemas.microsoft.com/office/drawing/2014/main" id="{67C61915-1FDF-4DF1-95F4-8BAC894B4DC1}"/>
              </a:ext>
            </a:extLst>
          </p:cNvPr>
          <p:cNvSpPr>
            <a:spLocks noGrp="1"/>
          </p:cNvSpPr>
          <p:nvPr userDrawn="1">
            <p:ph type="pic" sz="quarter" idx="11" hasCustomPrompt="1"/>
          </p:nvPr>
        </p:nvSpPr>
        <p:spPr>
          <a:xfrm>
            <a:off x="4572000" y="1450229"/>
            <a:ext cx="4229100" cy="497645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Optional: Include Cover Here</a:t>
            </a:r>
          </a:p>
        </p:txBody>
      </p:sp>
      <p:sp>
        <p:nvSpPr>
          <p:cNvPr id="2" name="Long Copyright">
            <a:extLst>
              <a:ext uri="{FF2B5EF4-FFF2-40B4-BE49-F238E27FC236}">
                <a16:creationId xmlns:a16="http://schemas.microsoft.com/office/drawing/2014/main" id="{F4607C07-D864-4A1A-8061-D12997CC50CE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algn="ctr">
              <a:defRPr/>
            </a:lvl1pPr>
          </a:lstStyle>
          <a:p>
            <a:pPr defTabSz="457200">
              <a:spcBef>
                <a:spcPct val="20000"/>
              </a:spcBef>
              <a:defRPr/>
            </a:pPr>
            <a:r>
              <a:rPr lang="en-US" dirty="0"/>
              <a:t>© &lt; add the year&gt; McGraw-Hill Education. All rights reserved. Authorized only for instructor use in the classroom.</a:t>
            </a:r>
          </a:p>
          <a:p>
            <a:pPr defTabSz="457200">
              <a:spcBef>
                <a:spcPct val="20000"/>
              </a:spcBef>
              <a:defRPr/>
            </a:pPr>
            <a:r>
              <a:rPr lang="en-US" dirty="0"/>
              <a:t>No reproduction or further distribution permitted without the prior written consent of McGraw-Hill Education.</a:t>
            </a:r>
          </a:p>
        </p:txBody>
      </p:sp>
    </p:spTree>
    <p:extLst>
      <p:ext uri="{BB962C8B-B14F-4D97-AF65-F5344CB8AC3E}">
        <p14:creationId xmlns:p14="http://schemas.microsoft.com/office/powerpoint/2010/main" val="248906892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320">
          <p15:clr>
            <a:srgbClr val="FBAE40"/>
          </p15:clr>
        </p15:guide>
        <p15:guide id="2" orient="horz" pos="3768">
          <p15:clr>
            <a:srgbClr val="FBAE40"/>
          </p15:clr>
        </p15:guide>
        <p15:guide id="3" pos="2664">
          <p15:clr>
            <a:srgbClr val="FBAE40"/>
          </p15:clr>
        </p15:guide>
        <p15:guide id="4" pos="2880">
          <p15:clr>
            <a:srgbClr val="FBAE40"/>
          </p15:clr>
        </p15:guide>
        <p15:guide id="5" pos="2472">
          <p15:clr>
            <a:srgbClr val="FBAE40"/>
          </p15:clr>
        </p15:guide>
        <p15:guide id="6" pos="312">
          <p15:clr>
            <a:srgbClr val="FBAE40"/>
          </p15:clr>
        </p15:guide>
        <p15:guide id="7" orient="horz" pos="1488">
          <p15:clr>
            <a:srgbClr val="FBAE40"/>
          </p15:clr>
        </p15:guide>
        <p15:guide id="8" orient="horz" pos="3672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 NO 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MHE Official Background, fixed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0" y="1452559"/>
            <a:ext cx="9144000" cy="4982750"/>
            <a:chOff x="0" y="1521567"/>
            <a:chExt cx="9144000" cy="4846438"/>
          </a:xfrm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23FD8DC8-1EF1-6B48-9F31-D9D254F85818}"/>
                </a:ext>
              </a:extLst>
            </p:cNvPr>
            <p:cNvSpPr/>
            <p:nvPr userDrawn="1"/>
          </p:nvSpPr>
          <p:spPr>
            <a:xfrm>
              <a:off x="0" y="1521567"/>
              <a:ext cx="9144000" cy="4846438"/>
            </a:xfrm>
            <a:prstGeom prst="rect">
              <a:avLst/>
            </a:prstGeom>
            <a:solidFill>
              <a:srgbClr val="720F11"/>
            </a:solidFill>
            <a:ln>
              <a:noFill/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9500492E-5EBE-C745-8EEE-F17D4BB4582E}"/>
                </a:ext>
              </a:extLst>
            </p:cNvPr>
            <p:cNvSpPr/>
            <p:nvPr userDrawn="1"/>
          </p:nvSpPr>
          <p:spPr>
            <a:xfrm>
              <a:off x="185629" y="2001422"/>
              <a:ext cx="8493233" cy="4166364"/>
            </a:xfrm>
            <a:prstGeom prst="rect">
              <a:avLst/>
            </a:prstGeom>
            <a:solidFill>
              <a:srgbClr val="9F2241"/>
            </a:solidFill>
            <a:ln>
              <a:noFill/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6D976C39-0B94-D44F-9108-A52DD0916B5A}"/>
                </a:ext>
              </a:extLst>
            </p:cNvPr>
            <p:cNvSpPr/>
            <p:nvPr userDrawn="1"/>
          </p:nvSpPr>
          <p:spPr>
            <a:xfrm>
              <a:off x="364385" y="2475809"/>
              <a:ext cx="7858340" cy="3513221"/>
            </a:xfrm>
            <a:prstGeom prst="rect">
              <a:avLst/>
            </a:prstGeom>
            <a:solidFill>
              <a:srgbClr val="E21A23"/>
            </a:solidFill>
            <a:ln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2" name="Title"/>
          <p:cNvSpPr>
            <a:spLocks noGrp="1"/>
          </p:cNvSpPr>
          <p:nvPr userDrawn="1">
            <p:ph type="ctrTitle"/>
          </p:nvPr>
        </p:nvSpPr>
        <p:spPr>
          <a:xfrm>
            <a:off x="777240" y="2985555"/>
            <a:ext cx="6521640" cy="873214"/>
          </a:xfrm>
          <a:prstGeom prst="rect">
            <a:avLst/>
          </a:prstGeom>
        </p:spPr>
        <p:txBody>
          <a:bodyPr anchor="t">
            <a:noAutofit/>
          </a:bodyPr>
          <a:lstStyle>
            <a:lvl1pPr algn="l">
              <a:lnSpc>
                <a:spcPct val="100000"/>
              </a:lnSpc>
              <a:defRPr sz="2600" b="1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"/>
          <p:cNvSpPr>
            <a:spLocks noGrp="1"/>
          </p:cNvSpPr>
          <p:nvPr>
            <p:ph type="subTitle" idx="1"/>
          </p:nvPr>
        </p:nvSpPr>
        <p:spPr>
          <a:xfrm>
            <a:off x="782058" y="3986784"/>
            <a:ext cx="4297680" cy="517585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1800" b="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cxnSp>
        <p:nvCxnSpPr>
          <p:cNvPr id="21" name="MHE line separating subtitles from text">
            <a:extLst>
              <a:ext uri="{FF2B5EF4-FFF2-40B4-BE49-F238E27FC236}">
                <a16:creationId xmlns:a16="http://schemas.microsoft.com/office/drawing/2014/main" id="{EC86C884-D766-9149-B40E-B86A943DE6D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867202" y="4650037"/>
            <a:ext cx="3574789" cy="0"/>
          </a:xfrm>
          <a:prstGeom prst="line">
            <a:avLst/>
          </a:prstGeom>
          <a:ln w="127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 Placeholder"/>
          <p:cNvSpPr>
            <a:spLocks noGrp="1"/>
          </p:cNvSpPr>
          <p:nvPr>
            <p:ph type="body" sz="quarter" idx="10"/>
          </p:nvPr>
        </p:nvSpPr>
        <p:spPr>
          <a:xfrm>
            <a:off x="777240" y="4718304"/>
            <a:ext cx="4443413" cy="576185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defRPr sz="1600">
                <a:solidFill>
                  <a:schemeClr val="bg1"/>
                </a:solidFill>
              </a:defRPr>
            </a:lvl1pPr>
            <a:lvl2pPr>
              <a:defRPr sz="1400">
                <a:solidFill>
                  <a:schemeClr val="bg1"/>
                </a:solidFill>
              </a:defRPr>
            </a:lvl2pPr>
            <a:lvl3pPr>
              <a:defRPr sz="1400">
                <a:solidFill>
                  <a:schemeClr val="bg1"/>
                </a:solidFill>
              </a:defRPr>
            </a:lvl3pPr>
            <a:lvl4pPr>
              <a:defRPr sz="1400">
                <a:solidFill>
                  <a:schemeClr val="bg1"/>
                </a:solidFill>
              </a:defRPr>
            </a:lvl4pPr>
            <a:lvl5pPr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Long Copyright">
            <a:extLst>
              <a:ext uri="{FF2B5EF4-FFF2-40B4-BE49-F238E27FC236}">
                <a16:creationId xmlns:a16="http://schemas.microsoft.com/office/drawing/2014/main" id="{54514DA3-A928-4CD1-BFAE-B5DF399C4B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0" y="6487064"/>
            <a:ext cx="9144000" cy="370935"/>
          </a:xfrm>
        </p:spPr>
        <p:txBody>
          <a:bodyPr/>
          <a:lstStyle>
            <a:lvl1pPr algn="ctr">
              <a:defRPr/>
            </a:lvl1pPr>
          </a:lstStyle>
          <a:p>
            <a:pPr defTabSz="457200">
              <a:spcBef>
                <a:spcPct val="20000"/>
              </a:spcBef>
              <a:defRPr/>
            </a:pPr>
            <a:r>
              <a:rPr lang="en-US" dirty="0"/>
              <a:t>© &lt; add the year&gt; McGraw-Hill Education. All rights reserved. Authorized only for instructor use in the classroom.</a:t>
            </a:r>
          </a:p>
          <a:p>
            <a:pPr defTabSz="457200">
              <a:spcBef>
                <a:spcPct val="20000"/>
              </a:spcBef>
              <a:defRPr/>
            </a:pPr>
            <a:r>
              <a:rPr lang="en-US" dirty="0"/>
              <a:t>No reproduction or further distribution permitted without the prior written consent of McGraw-Hill Education.</a:t>
            </a:r>
          </a:p>
        </p:txBody>
      </p:sp>
    </p:spTree>
    <p:extLst>
      <p:ext uri="{BB962C8B-B14F-4D97-AF65-F5344CB8AC3E}">
        <p14:creationId xmlns:p14="http://schemas.microsoft.com/office/powerpoint/2010/main" val="38064347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959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 NO 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MHE altered Background, fixed">
            <a:extLst>
              <a:ext uri="{FF2B5EF4-FFF2-40B4-BE49-F238E27FC236}">
                <a16:creationId xmlns:a16="http://schemas.microsoft.com/office/drawing/2014/main" id="{7A14A7A9-A9D7-4A08-A24F-4D1C1F4C29C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0" y="1446366"/>
            <a:ext cx="9143999" cy="4991100"/>
            <a:chOff x="0" y="1524000"/>
            <a:chExt cx="9143999" cy="4991100"/>
          </a:xfrm>
        </p:grpSpPr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9500492E-5EBE-C745-8EEE-F17D4BB4582E}"/>
                </a:ext>
              </a:extLst>
            </p:cNvPr>
            <p:cNvSpPr/>
            <p:nvPr userDrawn="1"/>
          </p:nvSpPr>
          <p:spPr>
            <a:xfrm>
              <a:off x="0" y="1524000"/>
              <a:ext cx="9143999" cy="4991100"/>
            </a:xfrm>
            <a:prstGeom prst="rect">
              <a:avLst/>
            </a:prstGeom>
            <a:solidFill>
              <a:srgbClr val="9F2241"/>
            </a:solidFill>
            <a:ln>
              <a:noFill/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6D976C39-0B94-D44F-9108-A52DD0916B5A}"/>
                </a:ext>
              </a:extLst>
            </p:cNvPr>
            <p:cNvSpPr/>
            <p:nvPr userDrawn="1"/>
          </p:nvSpPr>
          <p:spPr>
            <a:xfrm>
              <a:off x="190500" y="2019300"/>
              <a:ext cx="8496300" cy="4267200"/>
            </a:xfrm>
            <a:prstGeom prst="rect">
              <a:avLst/>
            </a:prstGeom>
            <a:solidFill>
              <a:srgbClr val="E21A23"/>
            </a:solidFill>
            <a:ln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2" name="Title"/>
          <p:cNvSpPr>
            <a:spLocks noGrp="1"/>
          </p:cNvSpPr>
          <p:nvPr userDrawn="1">
            <p:ph type="ctrTitle"/>
          </p:nvPr>
        </p:nvSpPr>
        <p:spPr>
          <a:xfrm>
            <a:off x="567378" y="2593298"/>
            <a:ext cx="6980170" cy="1130559"/>
          </a:xfrm>
          <a:prstGeom prst="rect">
            <a:avLst/>
          </a:prstGeom>
        </p:spPr>
        <p:txBody>
          <a:bodyPr anchor="t">
            <a:noAutofit/>
          </a:bodyPr>
          <a:lstStyle>
            <a:lvl1pPr algn="l">
              <a:lnSpc>
                <a:spcPct val="100000"/>
              </a:lnSpc>
              <a:defRPr sz="2600" b="1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"/>
          <p:cNvSpPr>
            <a:spLocks noGrp="1"/>
          </p:cNvSpPr>
          <p:nvPr userDrawn="1">
            <p:ph type="subTitle" idx="1"/>
          </p:nvPr>
        </p:nvSpPr>
        <p:spPr>
          <a:xfrm>
            <a:off x="567378" y="3807503"/>
            <a:ext cx="4542020" cy="719352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1800" b="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cxnSp>
        <p:nvCxnSpPr>
          <p:cNvPr id="21" name="MHE line separating subtitles from text">
            <a:extLst>
              <a:ext uri="{FF2B5EF4-FFF2-40B4-BE49-F238E27FC236}">
                <a16:creationId xmlns:a16="http://schemas.microsoft.com/office/drawing/2014/main" id="{EC86C884-D766-9149-B40E-B86A943DE6D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702310" y="4665027"/>
            <a:ext cx="3574789" cy="0"/>
          </a:xfrm>
          <a:prstGeom prst="line">
            <a:avLst/>
          </a:prstGeom>
          <a:ln w="127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 Placeholder"/>
          <p:cNvSpPr>
            <a:spLocks noGrp="1"/>
          </p:cNvSpPr>
          <p:nvPr userDrawn="1">
            <p:ph type="body" sz="quarter" idx="10"/>
          </p:nvPr>
        </p:nvSpPr>
        <p:spPr>
          <a:xfrm>
            <a:off x="567378" y="4770769"/>
            <a:ext cx="4443413" cy="576185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defRPr sz="1600">
                <a:solidFill>
                  <a:schemeClr val="bg1"/>
                </a:solidFill>
              </a:defRPr>
            </a:lvl1pPr>
            <a:lvl2pPr>
              <a:defRPr sz="1400">
                <a:solidFill>
                  <a:schemeClr val="bg1"/>
                </a:solidFill>
              </a:defRPr>
            </a:lvl2pPr>
            <a:lvl3pPr>
              <a:defRPr sz="1400">
                <a:solidFill>
                  <a:schemeClr val="bg1"/>
                </a:solidFill>
              </a:defRPr>
            </a:lvl3pPr>
            <a:lvl4pPr>
              <a:defRPr sz="1400">
                <a:solidFill>
                  <a:schemeClr val="bg1"/>
                </a:solidFill>
              </a:defRPr>
            </a:lvl4pPr>
            <a:lvl5pPr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Long Copyright">
            <a:extLst>
              <a:ext uri="{FF2B5EF4-FFF2-40B4-BE49-F238E27FC236}">
                <a16:creationId xmlns:a16="http://schemas.microsoft.com/office/drawing/2014/main" id="{54514DA3-A928-4CD1-BFAE-B5DF399C4B36}"/>
              </a:ext>
            </a:extLst>
          </p:cNvPr>
          <p:cNvSpPr>
            <a:spLocks noGrp="1"/>
          </p:cNvSpPr>
          <p:nvPr userDrawn="1">
            <p:ph type="ftr" sz="quarter" idx="11"/>
          </p:nvPr>
        </p:nvSpPr>
        <p:spPr>
          <a:xfrm>
            <a:off x="0" y="6487064"/>
            <a:ext cx="9144000" cy="370935"/>
          </a:xfrm>
        </p:spPr>
        <p:txBody>
          <a:bodyPr/>
          <a:lstStyle>
            <a:lvl1pPr algn="ctr">
              <a:defRPr/>
            </a:lvl1pPr>
          </a:lstStyle>
          <a:p>
            <a:pPr defTabSz="457200">
              <a:spcBef>
                <a:spcPct val="20000"/>
              </a:spcBef>
              <a:defRPr/>
            </a:pPr>
            <a:r>
              <a:rPr lang="en-US" dirty="0"/>
              <a:t>© &lt; add the year&gt; McGraw-Hill Education. All rights reserved. Authorized only for instructor use in the classroom.</a:t>
            </a:r>
          </a:p>
          <a:p>
            <a:pPr defTabSz="457200">
              <a:spcBef>
                <a:spcPct val="20000"/>
              </a:spcBef>
              <a:defRPr/>
            </a:pPr>
            <a:r>
              <a:rPr lang="en-US" dirty="0"/>
              <a:t>No reproduction or further distribution permitted without the prior written consent of McGraw-Hill Education.</a:t>
            </a:r>
          </a:p>
        </p:txBody>
      </p:sp>
    </p:spTree>
    <p:extLst>
      <p:ext uri="{BB962C8B-B14F-4D97-AF65-F5344CB8AC3E}">
        <p14:creationId xmlns:p14="http://schemas.microsoft.com/office/powerpoint/2010/main" val="123389555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272">
          <p15:clr>
            <a:srgbClr val="FBAE40"/>
          </p15:clr>
        </p15:guide>
        <p15:guide id="2" orient="horz" pos="3960">
          <p15:clr>
            <a:srgbClr val="FBAE40"/>
          </p15:clr>
        </p15:guide>
        <p15:guide id="3" pos="120">
          <p15:clr>
            <a:srgbClr val="FBAE40"/>
          </p15:clr>
        </p15:guide>
        <p15:guide id="4" pos="5472">
          <p15:clr>
            <a:srgbClr val="FBAE40"/>
          </p15:clr>
        </p15:guide>
        <p15:guide id="5" orient="horz" pos="2260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ne Main Placehol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>
            <a:extLst>
              <a:ext uri="{FF2B5EF4-FFF2-40B4-BE49-F238E27FC236}">
                <a16:creationId xmlns:a16="http://schemas.microsoft.com/office/drawing/2014/main" id="{A4407840-F6A4-4638-BB2F-9FBAA1A8146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42900" y="304800"/>
            <a:ext cx="8458200" cy="678611"/>
          </a:xfrm>
          <a:prstGeom prst="rect">
            <a:avLst/>
          </a:prstGeom>
        </p:spPr>
        <p:txBody>
          <a:bodyPr anchor="ctr"/>
          <a:lstStyle>
            <a:lvl1pPr>
              <a:defRPr sz="2400"/>
            </a:lvl1pPr>
          </a:lstStyle>
          <a:p>
            <a:r>
              <a:rPr lang="en-US" dirty="0"/>
              <a:t>Slide Title</a:t>
            </a:r>
            <a:br>
              <a:rPr lang="en-US" dirty="0"/>
            </a:br>
            <a:endParaRPr lang="en-US" dirty="0"/>
          </a:p>
        </p:txBody>
      </p:sp>
      <p:sp>
        <p:nvSpPr>
          <p:cNvPr id="5" name="Content Placeholder 1">
            <a:extLst>
              <a:ext uri="{FF2B5EF4-FFF2-40B4-BE49-F238E27FC236}">
                <a16:creationId xmlns:a16="http://schemas.microsoft.com/office/drawing/2014/main" id="{D13536C2-DC17-4031-9948-17E37EF99112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342900" y="1276709"/>
            <a:ext cx="8458200" cy="4971691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Slide Content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7" name="Appendix Link">
            <a:extLst>
              <a:ext uri="{FF2B5EF4-FFF2-40B4-BE49-F238E27FC236}">
                <a16:creationId xmlns:a16="http://schemas.microsoft.com/office/drawing/2014/main" id="{24E3FC7A-8095-4466-BF43-4B6D04A5D88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369347" y="6324600"/>
            <a:ext cx="2405307" cy="190500"/>
          </a:xfrm>
        </p:spPr>
        <p:txBody>
          <a:bodyPr anchor="b">
            <a:noAutofit/>
          </a:bodyPr>
          <a:lstStyle>
            <a:lvl1pPr algn="ctr">
              <a:defRPr sz="900"/>
            </a:lvl1pPr>
          </a:lstStyle>
          <a:p>
            <a:pPr lvl="0"/>
            <a:r>
              <a:rPr lang="en-US" dirty="0"/>
              <a:t>Add text alternative link, if needed.</a:t>
            </a:r>
          </a:p>
        </p:txBody>
      </p:sp>
      <p:sp>
        <p:nvSpPr>
          <p:cNvPr id="9" name="Image Credit">
            <a:extLst>
              <a:ext uri="{FF2B5EF4-FFF2-40B4-BE49-F238E27FC236}">
                <a16:creationId xmlns:a16="http://schemas.microsoft.com/office/drawing/2014/main" id="{29651301-3A88-4CBC-9B7F-A569599DC51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562099" y="6684963"/>
            <a:ext cx="6972301" cy="173037"/>
          </a:xfrm>
        </p:spPr>
        <p:txBody>
          <a:bodyPr anchor="ctr">
            <a:noAutofit/>
          </a:bodyPr>
          <a:lstStyle>
            <a:lvl1pPr algn="r">
              <a:defRPr sz="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r">
              <a:defRPr sz="900"/>
            </a:lvl2pPr>
            <a:lvl3pPr algn="r">
              <a:defRPr sz="900"/>
            </a:lvl3pPr>
            <a:lvl4pPr algn="r">
              <a:defRPr sz="900"/>
            </a:lvl4pPr>
            <a:lvl5pPr algn="r">
              <a:defRPr sz="900"/>
            </a:lvl5pPr>
          </a:lstStyle>
          <a:p>
            <a:pPr lvl="0"/>
            <a:r>
              <a:rPr lang="en-US" dirty="0"/>
              <a:t>Insert Image Credit Here</a:t>
            </a:r>
          </a:p>
        </p:txBody>
      </p:sp>
      <p:sp>
        <p:nvSpPr>
          <p:cNvPr id="3" name="Slide Number Placeholder">
            <a:extLst>
              <a:ext uri="{FF2B5EF4-FFF2-40B4-BE49-F238E27FC236}">
                <a16:creationId xmlns:a16="http://schemas.microsoft.com/office/drawing/2014/main" id="{745DF60F-BF33-428F-883B-9C19F83780B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151E55-6873-49E2-B8D5-2F265E6F19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508582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880" userDrawn="1">
          <p15:clr>
            <a:srgbClr val="FBAE40"/>
          </p15:clr>
        </p15:guide>
        <p15:guide id="2" orient="horz" pos="360" userDrawn="1">
          <p15:clr>
            <a:srgbClr val="FBAE40"/>
          </p15:clr>
        </p15:guide>
        <p15:guide id="3" pos="264" userDrawn="1">
          <p15:clr>
            <a:srgbClr val="FBAE40"/>
          </p15:clr>
        </p15:guide>
        <p15:guide id="4" orient="horz" pos="2160" userDrawn="1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Horizontal Main Placehold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>
            <a:extLst>
              <a:ext uri="{FF2B5EF4-FFF2-40B4-BE49-F238E27FC236}">
                <a16:creationId xmlns:a16="http://schemas.microsoft.com/office/drawing/2014/main" id="{A4407840-F6A4-4638-BB2F-9FBAA1A8146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42900" y="304800"/>
            <a:ext cx="8458200" cy="678611"/>
          </a:xfrm>
          <a:prstGeom prst="rect">
            <a:avLst/>
          </a:prstGeom>
        </p:spPr>
        <p:txBody>
          <a:bodyPr anchor="ctr"/>
          <a:lstStyle>
            <a:lvl1pPr>
              <a:defRPr sz="2400"/>
            </a:lvl1pPr>
          </a:lstStyle>
          <a:p>
            <a:r>
              <a:rPr lang="en-US" dirty="0"/>
              <a:t>Slide Title</a:t>
            </a:r>
            <a:br>
              <a:rPr lang="en-US" dirty="0"/>
            </a:br>
            <a:endParaRPr lang="en-US" dirty="0"/>
          </a:p>
        </p:txBody>
      </p:sp>
      <p:sp>
        <p:nvSpPr>
          <p:cNvPr id="5" name="Content Placeholder 1">
            <a:extLst>
              <a:ext uri="{FF2B5EF4-FFF2-40B4-BE49-F238E27FC236}">
                <a16:creationId xmlns:a16="http://schemas.microsoft.com/office/drawing/2014/main" id="{D13536C2-DC17-4031-9948-17E37EF99112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342900" y="1276709"/>
            <a:ext cx="8458200" cy="2838091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Slide Content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0B2D170F-7AF9-40BB-A11B-08474DF5C3AA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342900" y="4343400"/>
            <a:ext cx="8458200" cy="1905000"/>
          </a:xfrm>
        </p:spPr>
        <p:txBody>
          <a:bodyPr/>
          <a:lstStyle>
            <a:lvl1pPr>
              <a:defRPr/>
            </a:lvl1pPr>
            <a:lvl4pPr marL="455613" indent="0">
              <a:buNone/>
              <a:defRPr/>
            </a:lvl4pPr>
          </a:lstStyle>
          <a:p>
            <a:pPr lvl="0"/>
            <a:r>
              <a:rPr lang="en-US" dirty="0"/>
              <a:t>Slide Content 2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7" name="Appendix Link">
            <a:extLst>
              <a:ext uri="{FF2B5EF4-FFF2-40B4-BE49-F238E27FC236}">
                <a16:creationId xmlns:a16="http://schemas.microsoft.com/office/drawing/2014/main" id="{24E3FC7A-8095-4466-BF43-4B6D04A5D88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369564" y="6324600"/>
            <a:ext cx="2404872" cy="190500"/>
          </a:xfrm>
        </p:spPr>
        <p:txBody>
          <a:bodyPr anchor="b">
            <a:noAutofit/>
          </a:bodyPr>
          <a:lstStyle>
            <a:lvl1pPr algn="ctr">
              <a:defRPr sz="900"/>
            </a:lvl1pPr>
          </a:lstStyle>
          <a:p>
            <a:pPr lvl="0"/>
            <a:r>
              <a:rPr lang="en-US" dirty="0"/>
              <a:t>Add text alternative link, if needed.</a:t>
            </a:r>
          </a:p>
        </p:txBody>
      </p:sp>
      <p:sp>
        <p:nvSpPr>
          <p:cNvPr id="9" name="Image Credit">
            <a:extLst>
              <a:ext uri="{FF2B5EF4-FFF2-40B4-BE49-F238E27FC236}">
                <a16:creationId xmlns:a16="http://schemas.microsoft.com/office/drawing/2014/main" id="{29651301-3A88-4CBC-9B7F-A569599DC51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562100" y="6684963"/>
            <a:ext cx="6972300" cy="173037"/>
          </a:xfrm>
        </p:spPr>
        <p:txBody>
          <a:bodyPr vert="horz" lIns="91440" tIns="45720" rIns="91440" bIns="45720" rtlCol="0" anchor="ctr">
            <a:noAutofit/>
          </a:bodyPr>
          <a:lstStyle>
            <a:lvl1pPr>
              <a:defRPr lang="en-US" sz="800" dirty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 algn="r"/>
            <a:r>
              <a:rPr lang="en-US" dirty="0"/>
              <a:t>Insert Image Credit Here</a:t>
            </a:r>
          </a:p>
        </p:txBody>
      </p:sp>
      <p:sp>
        <p:nvSpPr>
          <p:cNvPr id="3" name="Slide Number Placeholder">
            <a:extLst>
              <a:ext uri="{FF2B5EF4-FFF2-40B4-BE49-F238E27FC236}">
                <a16:creationId xmlns:a16="http://schemas.microsoft.com/office/drawing/2014/main" id="{745DF60F-BF33-428F-883B-9C19F83780B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151E55-6873-49E2-B8D5-2F265E6F19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93301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592" userDrawn="1">
          <p15:clr>
            <a:srgbClr val="FBAE40"/>
          </p15:clr>
        </p15:guide>
        <p15:guide id="2" orient="horz" pos="2736" userDrawn="1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mparison Placehold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>
            <a:extLst>
              <a:ext uri="{FF2B5EF4-FFF2-40B4-BE49-F238E27FC236}">
                <a16:creationId xmlns:a16="http://schemas.microsoft.com/office/drawing/2014/main" id="{A4407840-F6A4-4638-BB2F-9FBAA1A8146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42900" y="304800"/>
            <a:ext cx="8458200" cy="678611"/>
          </a:xfrm>
          <a:prstGeom prst="rect">
            <a:avLst/>
          </a:prstGeom>
        </p:spPr>
        <p:txBody>
          <a:bodyPr anchor="ctr"/>
          <a:lstStyle>
            <a:lvl1pPr>
              <a:defRPr sz="2400"/>
            </a:lvl1pPr>
          </a:lstStyle>
          <a:p>
            <a:r>
              <a:rPr lang="en-US" dirty="0"/>
              <a:t>Slide Title</a:t>
            </a:r>
            <a:br>
              <a:rPr lang="en-US" dirty="0"/>
            </a:br>
            <a:endParaRPr lang="en-US" dirty="0"/>
          </a:p>
        </p:txBody>
      </p:sp>
      <p:sp>
        <p:nvSpPr>
          <p:cNvPr id="5" name="Content Placeholder 1">
            <a:extLst>
              <a:ext uri="{FF2B5EF4-FFF2-40B4-BE49-F238E27FC236}">
                <a16:creationId xmlns:a16="http://schemas.microsoft.com/office/drawing/2014/main" id="{D13536C2-DC17-4031-9948-17E37EF99112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342900" y="1276709"/>
            <a:ext cx="4076700" cy="4971691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Slide Content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0B2D170F-7AF9-40BB-A11B-08474DF5C3AA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4724400" y="1257300"/>
            <a:ext cx="4076700" cy="49911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Slide Content 2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7" name="Appendix Link">
            <a:extLst>
              <a:ext uri="{FF2B5EF4-FFF2-40B4-BE49-F238E27FC236}">
                <a16:creationId xmlns:a16="http://schemas.microsoft.com/office/drawing/2014/main" id="{24E3FC7A-8095-4466-BF43-4B6D04A5D88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369564" y="6324600"/>
            <a:ext cx="2404872" cy="190500"/>
          </a:xfrm>
        </p:spPr>
        <p:txBody>
          <a:bodyPr anchor="b">
            <a:noAutofit/>
          </a:bodyPr>
          <a:lstStyle>
            <a:lvl1pPr algn="ctr">
              <a:defRPr sz="900"/>
            </a:lvl1pPr>
          </a:lstStyle>
          <a:p>
            <a:pPr lvl="0"/>
            <a:r>
              <a:rPr lang="en-US" dirty="0"/>
              <a:t>Add text alternative link, if needed.</a:t>
            </a:r>
          </a:p>
        </p:txBody>
      </p:sp>
      <p:sp>
        <p:nvSpPr>
          <p:cNvPr id="9" name="Image Credit">
            <a:extLst>
              <a:ext uri="{FF2B5EF4-FFF2-40B4-BE49-F238E27FC236}">
                <a16:creationId xmlns:a16="http://schemas.microsoft.com/office/drawing/2014/main" id="{29651301-3A88-4CBC-9B7F-A569599DC51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562099" y="6684963"/>
            <a:ext cx="6972301" cy="173037"/>
          </a:xfrm>
        </p:spPr>
        <p:txBody>
          <a:bodyPr anchor="ctr">
            <a:noAutofit/>
          </a:bodyPr>
          <a:lstStyle>
            <a:lvl1pPr algn="r">
              <a:defRPr sz="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r">
              <a:defRPr sz="900"/>
            </a:lvl2pPr>
            <a:lvl3pPr algn="r">
              <a:defRPr sz="900"/>
            </a:lvl3pPr>
            <a:lvl4pPr algn="r">
              <a:defRPr sz="900"/>
            </a:lvl4pPr>
            <a:lvl5pPr algn="r">
              <a:defRPr sz="900"/>
            </a:lvl5pPr>
          </a:lstStyle>
          <a:p>
            <a:pPr lvl="0"/>
            <a:r>
              <a:rPr lang="en-US" dirty="0"/>
              <a:t>Insert Image Credit Here</a:t>
            </a:r>
          </a:p>
        </p:txBody>
      </p:sp>
      <p:sp>
        <p:nvSpPr>
          <p:cNvPr id="3" name="Slide Number Placeholder">
            <a:extLst>
              <a:ext uri="{FF2B5EF4-FFF2-40B4-BE49-F238E27FC236}">
                <a16:creationId xmlns:a16="http://schemas.microsoft.com/office/drawing/2014/main" id="{745DF60F-BF33-428F-883B-9C19F83780B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151E55-6873-49E2-B8D5-2F265E6F19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881570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592">
          <p15:clr>
            <a:srgbClr val="FBAE40"/>
          </p15:clr>
        </p15:guide>
        <p15:guide id="2" orient="horz" pos="2736">
          <p15:clr>
            <a:srgbClr val="FBAE40"/>
          </p15:clr>
        </p15:guide>
        <p15:guide id="3" pos="2880">
          <p15:clr>
            <a:srgbClr val="FBAE40"/>
          </p15:clr>
        </p15:guide>
        <p15:guide id="4" pos="2976">
          <p15:clr>
            <a:srgbClr val="FBAE40"/>
          </p15:clr>
        </p15:guide>
        <p15:guide id="5" pos="2784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ne Main One Secondar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>
            <a:extLst>
              <a:ext uri="{FF2B5EF4-FFF2-40B4-BE49-F238E27FC236}">
                <a16:creationId xmlns:a16="http://schemas.microsoft.com/office/drawing/2014/main" id="{A4407840-F6A4-4638-BB2F-9FBAA1A8146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42900" y="304800"/>
            <a:ext cx="8458200" cy="678611"/>
          </a:xfrm>
          <a:prstGeom prst="rect">
            <a:avLst/>
          </a:prstGeom>
        </p:spPr>
        <p:txBody>
          <a:bodyPr anchor="ctr"/>
          <a:lstStyle>
            <a:lvl1pPr>
              <a:defRPr sz="2400"/>
            </a:lvl1pPr>
          </a:lstStyle>
          <a:p>
            <a:r>
              <a:rPr lang="en-US" dirty="0"/>
              <a:t>Slide Title</a:t>
            </a:r>
            <a:br>
              <a:rPr lang="en-US" dirty="0"/>
            </a:br>
            <a:endParaRPr lang="en-US" dirty="0"/>
          </a:p>
        </p:txBody>
      </p:sp>
      <p:sp>
        <p:nvSpPr>
          <p:cNvPr id="5" name="Content Placeholder 1">
            <a:extLst>
              <a:ext uri="{FF2B5EF4-FFF2-40B4-BE49-F238E27FC236}">
                <a16:creationId xmlns:a16="http://schemas.microsoft.com/office/drawing/2014/main" id="{D13536C2-DC17-4031-9948-17E37EF99112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342900" y="1276709"/>
            <a:ext cx="5791200" cy="4971691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Slide Content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0B2D170F-7AF9-40BB-A11B-08474DF5C3AA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6418052" y="1257300"/>
            <a:ext cx="2383047" cy="49911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Slide Content 2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7" name="Appendix Link">
            <a:extLst>
              <a:ext uri="{FF2B5EF4-FFF2-40B4-BE49-F238E27FC236}">
                <a16:creationId xmlns:a16="http://schemas.microsoft.com/office/drawing/2014/main" id="{24E3FC7A-8095-4466-BF43-4B6D04A5D88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369564" y="6324600"/>
            <a:ext cx="2404872" cy="190500"/>
          </a:xfrm>
        </p:spPr>
        <p:txBody>
          <a:bodyPr anchor="b">
            <a:noAutofit/>
          </a:bodyPr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None/>
              <a:tabLst/>
              <a:defRPr sz="900"/>
            </a:lvl1pPr>
          </a:lstStyle>
          <a:p>
            <a:pPr lvl="0"/>
            <a:r>
              <a:rPr lang="en-US" dirty="0"/>
              <a:t>Add text alternative link, if needed.</a:t>
            </a:r>
          </a:p>
        </p:txBody>
      </p:sp>
      <p:sp>
        <p:nvSpPr>
          <p:cNvPr id="9" name="Image Credit">
            <a:extLst>
              <a:ext uri="{FF2B5EF4-FFF2-40B4-BE49-F238E27FC236}">
                <a16:creationId xmlns:a16="http://schemas.microsoft.com/office/drawing/2014/main" id="{29651301-3A88-4CBC-9B7F-A569599DC51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562101" y="6684963"/>
            <a:ext cx="6972299" cy="173037"/>
          </a:xfrm>
        </p:spPr>
        <p:txBody>
          <a:bodyPr anchor="ctr">
            <a:noAutofit/>
          </a:bodyPr>
          <a:lstStyle>
            <a:lvl1pPr algn="r">
              <a:defRPr sz="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r">
              <a:defRPr sz="900"/>
            </a:lvl2pPr>
            <a:lvl3pPr algn="r">
              <a:defRPr sz="900"/>
            </a:lvl3pPr>
            <a:lvl4pPr algn="r">
              <a:defRPr sz="900"/>
            </a:lvl4pPr>
            <a:lvl5pPr algn="r">
              <a:defRPr sz="900"/>
            </a:lvl5pPr>
          </a:lstStyle>
          <a:p>
            <a:pPr lvl="0"/>
            <a:r>
              <a:rPr lang="en-US" dirty="0"/>
              <a:t>Insert Image Credit Here</a:t>
            </a:r>
          </a:p>
        </p:txBody>
      </p:sp>
      <p:sp>
        <p:nvSpPr>
          <p:cNvPr id="3" name="Slide Number Placeholder">
            <a:extLst>
              <a:ext uri="{FF2B5EF4-FFF2-40B4-BE49-F238E27FC236}">
                <a16:creationId xmlns:a16="http://schemas.microsoft.com/office/drawing/2014/main" id="{745DF60F-BF33-428F-883B-9C19F83780B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151E55-6873-49E2-B8D5-2F265E6F19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696270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592">
          <p15:clr>
            <a:srgbClr val="FBAE40"/>
          </p15:clr>
        </p15:guide>
        <p15:guide id="2" orient="horz" pos="2736">
          <p15:clr>
            <a:srgbClr val="FBAE40"/>
          </p15:clr>
        </p15:guide>
        <p15:guide id="4" pos="4032" userDrawn="1">
          <p15:clr>
            <a:srgbClr val="FBAE40"/>
          </p15:clr>
        </p15:guide>
        <p15:guide id="5" pos="3864" userDrawn="1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with Third as Acc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>
            <a:extLst>
              <a:ext uri="{FF2B5EF4-FFF2-40B4-BE49-F238E27FC236}">
                <a16:creationId xmlns:a16="http://schemas.microsoft.com/office/drawing/2014/main" id="{A4407840-F6A4-4638-BB2F-9FBAA1A8146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42900" y="304800"/>
            <a:ext cx="8458200" cy="678611"/>
          </a:xfrm>
          <a:prstGeom prst="rect">
            <a:avLst/>
          </a:prstGeom>
        </p:spPr>
        <p:txBody>
          <a:bodyPr anchor="ctr"/>
          <a:lstStyle>
            <a:lvl1pPr>
              <a:defRPr sz="2400"/>
            </a:lvl1pPr>
          </a:lstStyle>
          <a:p>
            <a:r>
              <a:rPr lang="en-US" dirty="0"/>
              <a:t>Slide Title</a:t>
            </a:r>
            <a:br>
              <a:rPr lang="en-US" dirty="0"/>
            </a:br>
            <a:endParaRPr lang="en-US" dirty="0"/>
          </a:p>
        </p:txBody>
      </p:sp>
      <p:sp>
        <p:nvSpPr>
          <p:cNvPr id="5" name="Content Placeholder 1">
            <a:extLst>
              <a:ext uri="{FF2B5EF4-FFF2-40B4-BE49-F238E27FC236}">
                <a16:creationId xmlns:a16="http://schemas.microsoft.com/office/drawing/2014/main" id="{D13536C2-DC17-4031-9948-17E37EF99112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342900" y="1276709"/>
            <a:ext cx="8458200" cy="2838091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Slide Content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0B2D170F-7AF9-40BB-A11B-08474DF5C3AA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342901" y="4343400"/>
            <a:ext cx="5791200" cy="19050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Slide Content 2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8" name="Content Placeholder 3">
            <a:extLst>
              <a:ext uri="{FF2B5EF4-FFF2-40B4-BE49-F238E27FC236}">
                <a16:creationId xmlns:a16="http://schemas.microsoft.com/office/drawing/2014/main" id="{22432755-BCF5-451F-968D-CFFD10D87BE2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6400800" y="4343400"/>
            <a:ext cx="2400300" cy="19050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Slide Content 3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7" name="Appendix Link">
            <a:extLst>
              <a:ext uri="{FF2B5EF4-FFF2-40B4-BE49-F238E27FC236}">
                <a16:creationId xmlns:a16="http://schemas.microsoft.com/office/drawing/2014/main" id="{24E3FC7A-8095-4466-BF43-4B6D04A5D88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369564" y="6324600"/>
            <a:ext cx="2404872" cy="190500"/>
          </a:xfrm>
        </p:spPr>
        <p:txBody>
          <a:bodyPr anchor="b">
            <a:noAutofit/>
          </a:bodyPr>
          <a:lstStyle>
            <a:lvl1pPr algn="ctr">
              <a:defRPr sz="900"/>
            </a:lvl1pPr>
          </a:lstStyle>
          <a:p>
            <a:pPr lvl="0"/>
            <a:r>
              <a:rPr lang="en-US" dirty="0"/>
              <a:t>Add text alternative link, if needed.</a:t>
            </a:r>
          </a:p>
        </p:txBody>
      </p:sp>
      <p:sp>
        <p:nvSpPr>
          <p:cNvPr id="9" name="Image Credit">
            <a:extLst>
              <a:ext uri="{FF2B5EF4-FFF2-40B4-BE49-F238E27FC236}">
                <a16:creationId xmlns:a16="http://schemas.microsoft.com/office/drawing/2014/main" id="{29651301-3A88-4CBC-9B7F-A569599DC51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562101" y="6684963"/>
            <a:ext cx="6972299" cy="173037"/>
          </a:xfrm>
        </p:spPr>
        <p:txBody>
          <a:bodyPr anchor="ctr">
            <a:noAutofit/>
          </a:bodyPr>
          <a:lstStyle>
            <a:lvl1pPr algn="r">
              <a:defRPr sz="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r">
              <a:defRPr sz="900"/>
            </a:lvl2pPr>
            <a:lvl3pPr algn="r">
              <a:defRPr sz="900"/>
            </a:lvl3pPr>
            <a:lvl4pPr algn="r">
              <a:defRPr sz="900"/>
            </a:lvl4pPr>
            <a:lvl5pPr algn="r">
              <a:defRPr sz="900"/>
            </a:lvl5pPr>
          </a:lstStyle>
          <a:p>
            <a:pPr lvl="0"/>
            <a:r>
              <a:rPr lang="en-US" dirty="0"/>
              <a:t>Insert Image Credit Here</a:t>
            </a:r>
          </a:p>
        </p:txBody>
      </p:sp>
      <p:sp>
        <p:nvSpPr>
          <p:cNvPr id="3" name="Slide Number Placeholder">
            <a:extLst>
              <a:ext uri="{FF2B5EF4-FFF2-40B4-BE49-F238E27FC236}">
                <a16:creationId xmlns:a16="http://schemas.microsoft.com/office/drawing/2014/main" id="{745DF60F-BF33-428F-883B-9C19F83780B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151E55-6873-49E2-B8D5-2F265E6F19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000558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592">
          <p15:clr>
            <a:srgbClr val="FBAE40"/>
          </p15:clr>
        </p15:guide>
        <p15:guide id="2" orient="horz" pos="2736">
          <p15:clr>
            <a:srgbClr val="FBAE40"/>
          </p15:clr>
        </p15:guide>
        <p15:guide id="4" pos="4032">
          <p15:clr>
            <a:srgbClr val="FBAE40"/>
          </p15:clr>
        </p15:guide>
        <p15:guide id="5" pos="3864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theme" Target="../theme/theme2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5" Type="http://schemas.openxmlformats.org/officeDocument/2006/relationships/slideLayout" Target="../slideLayouts/slideLayout9.xml"/><Relationship Id="rId4" Type="http://schemas.openxmlformats.org/officeDocument/2006/relationships/slideLayout" Target="../slideLayouts/slideLayout8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11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theme" Target="../theme/theme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theme" Target="../theme/theme5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MGH logo" descr="McGraw-Hill Education Logo">
            <a:extLst>
              <a:ext uri="{FF2B5EF4-FFF2-40B4-BE49-F238E27FC236}">
                <a16:creationId xmlns:a16="http://schemas.microsoft.com/office/drawing/2014/main" id="{BF372B49-B6F5-4826-B4F8-2F8A4FFF8894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4106" y="283845"/>
            <a:ext cx="999514" cy="999514"/>
          </a:xfrm>
          <a:prstGeom prst="rect">
            <a:avLst/>
          </a:prstGeom>
        </p:spPr>
      </p:pic>
      <p:sp>
        <p:nvSpPr>
          <p:cNvPr id="3" name="MGH Tagline">
            <a:extLst>
              <a:ext uri="{FF2B5EF4-FFF2-40B4-BE49-F238E27FC236}">
                <a16:creationId xmlns:a16="http://schemas.microsoft.com/office/drawing/2014/main" id="{70E12349-CEA7-4006-B6E3-3E283BDBD258}"/>
              </a:ext>
            </a:extLst>
          </p:cNvPr>
          <p:cNvSpPr txBox="1"/>
          <p:nvPr userDrawn="1"/>
        </p:nvSpPr>
        <p:spPr>
          <a:xfrm>
            <a:off x="5060273" y="337349"/>
            <a:ext cx="3873993" cy="338554"/>
          </a:xfrm>
          <a:prstGeom prst="rect">
            <a:avLst/>
          </a:prstGeom>
          <a:noFill/>
        </p:spPr>
        <p:txBody>
          <a:bodyPr wrap="square" lIns="45720" rIns="4572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600" spc="4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Because learning changes everything.</a:t>
            </a:r>
            <a:r>
              <a:rPr lang="en-US" sz="1050" spc="40" baseline="600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®</a:t>
            </a:r>
            <a:endParaRPr lang="en-US" sz="1600" spc="40" baseline="60000" dirty="0"/>
          </a:p>
        </p:txBody>
      </p:sp>
      <p:sp>
        <p:nvSpPr>
          <p:cNvPr id="5" name="Long Copyright"/>
          <p:cNvSpPr>
            <a:spLocks noGrp="1"/>
          </p:cNvSpPr>
          <p:nvPr>
            <p:ph type="ftr" sz="quarter" idx="3"/>
          </p:nvPr>
        </p:nvSpPr>
        <p:spPr>
          <a:xfrm>
            <a:off x="0" y="6478439"/>
            <a:ext cx="9144000" cy="37956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defTabSz="457200">
              <a:spcBef>
                <a:spcPct val="20000"/>
              </a:spcBef>
              <a:defRPr/>
            </a:pPr>
            <a:r>
              <a:rPr lang="en-US" dirty="0"/>
              <a:t>Add long copyright</a:t>
            </a:r>
          </a:p>
        </p:txBody>
      </p:sp>
      <p:sp>
        <p:nvSpPr>
          <p:cNvPr id="8" name="MGH Yellow Line">
            <a:extLst>
              <a:ext uri="{FF2B5EF4-FFF2-40B4-BE49-F238E27FC236}">
                <a16:creationId xmlns:a16="http://schemas.microsoft.com/office/drawing/2014/main" id="{86E6E250-D1F9-6444-A77C-4DC8C64A97D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6432547"/>
            <a:ext cx="9144000" cy="5459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954587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  <p:sldLayoutId id="2147483681" r:id="rId2"/>
    <p:sldLayoutId id="2147483682" r:id="rId3"/>
    <p:sldLayoutId id="2147483683" r:id="rId4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400" b="1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0" marR="0" indent="0" algn="l" defTabSz="914400" rtl="0" eaLnBrk="1" fontAlgn="auto" latinLnBrk="0" hangingPunct="1">
        <a:lnSpc>
          <a:spcPct val="100000"/>
        </a:lnSpc>
        <a:spcBef>
          <a:spcPts val="1200"/>
        </a:spcBef>
        <a:spcAft>
          <a:spcPts val="0"/>
        </a:spcAft>
        <a:buClrTx/>
        <a:buSzTx/>
        <a:buFont typeface="Arial" panose="020B0604020202020204" pitchFamily="34" charset="0"/>
        <a:buNone/>
        <a:tabLst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1pPr>
      <a:lvl2pPr marL="230188" indent="-228600" algn="l" defTabSz="914400" rtl="0" eaLnBrk="1" latinLnBrk="0" hangingPunct="1">
        <a:lnSpc>
          <a:spcPct val="100000"/>
        </a:lnSpc>
        <a:spcBef>
          <a:spcPts val="800"/>
        </a:spcBef>
        <a:buClrTx/>
        <a:buFont typeface="Arial" panose="020B0604020202020204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2pPr>
      <a:lvl3pPr marL="460375" indent="-228600" algn="l" defTabSz="914400" rtl="0" eaLnBrk="1" latinLnBrk="0" hangingPunct="1">
        <a:lnSpc>
          <a:spcPct val="100000"/>
        </a:lnSpc>
        <a:spcBef>
          <a:spcPts val="800"/>
        </a:spcBef>
        <a:buFont typeface="Arial" panose="020B0604020202020204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3pPr>
      <a:lvl4pPr marL="455613" indent="0" algn="l" defTabSz="914400" rtl="0" eaLnBrk="1" latinLnBrk="0" hangingPunct="1">
        <a:lnSpc>
          <a:spcPct val="100000"/>
        </a:lnSpc>
        <a:spcBef>
          <a:spcPts val="800"/>
        </a:spcBef>
        <a:buFont typeface="Arial" panose="020B0604020202020204" pitchFamily="34" charset="0"/>
        <a:buNone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685800" indent="0" algn="l" defTabSz="914400" rtl="0" eaLnBrk="1" latinLnBrk="0" hangingPunct="1">
        <a:lnSpc>
          <a:spcPct val="100000"/>
        </a:lnSpc>
        <a:spcBef>
          <a:spcPts val="800"/>
        </a:spcBef>
        <a:buFont typeface="Arial" panose="020B0604020202020204" pitchFamily="34" charset="0"/>
        <a:buNone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360">
          <p15:clr>
            <a:srgbClr val="F26B43"/>
          </p15:clr>
        </p15:guide>
        <p15:guide id="2" orient="horz" pos="192">
          <p15:clr>
            <a:srgbClr val="F26B43"/>
          </p15:clr>
        </p15:guide>
        <p15:guide id="5" pos="2880">
          <p15:clr>
            <a:srgbClr val="F26B43"/>
          </p15:clr>
        </p15:guide>
        <p15:guide id="6" pos="216">
          <p15:clr>
            <a:srgbClr val="F26B43"/>
          </p15:clr>
        </p15:guide>
        <p15:guide id="7" pos="5544">
          <p15:clr>
            <a:srgbClr val="F26B43"/>
          </p15:clr>
        </p15:guide>
        <p15:guide id="9" orient="horz" pos="4211">
          <p15:clr>
            <a:srgbClr val="F26B43"/>
          </p15:clr>
        </p15:guide>
        <p15:guide id="10" orient="horz" pos="960">
          <p15:clr>
            <a:srgbClr val="F26B43"/>
          </p15:clr>
        </p15:guide>
        <p15:guide id="11" orient="horz" pos="4104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Placeholder">
            <a:extLst>
              <a:ext uri="{FF2B5EF4-FFF2-40B4-BE49-F238E27FC236}">
                <a16:creationId xmlns:a16="http://schemas.microsoft.com/office/drawing/2014/main" id="{881C4C4E-EEEF-442A-AE3B-63C7E062F1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2900" y="136257"/>
            <a:ext cx="8458200" cy="685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Title goes here</a:t>
            </a:r>
          </a:p>
        </p:txBody>
      </p:sp>
      <p:sp>
        <p:nvSpPr>
          <p:cNvPr id="5" name="Text Placeholder">
            <a:extLst>
              <a:ext uri="{FF2B5EF4-FFF2-40B4-BE49-F238E27FC236}">
                <a16:creationId xmlns:a16="http://schemas.microsoft.com/office/drawing/2014/main" id="{4F2C87DD-ADFA-433D-B7C8-4E9E42BC9E0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42900" y="1273877"/>
            <a:ext cx="8458200" cy="494437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8" name="MGH Yellow Line">
            <a:extLst>
              <a:ext uri="{FF2B5EF4-FFF2-40B4-BE49-F238E27FC236}">
                <a16:creationId xmlns:a16="http://schemas.microsoft.com/office/drawing/2014/main" id="{86E6E250-D1F9-6444-A77C-4DC8C64A97D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6622319"/>
            <a:ext cx="9144000" cy="5459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Short Copyright">
            <a:extLst>
              <a:ext uri="{FF2B5EF4-FFF2-40B4-BE49-F238E27FC236}">
                <a16:creationId xmlns:a16="http://schemas.microsoft.com/office/drawing/2014/main" id="{36838A37-515E-4F5C-BF9F-CE51891A9C27}"/>
              </a:ext>
            </a:extLst>
          </p:cNvPr>
          <p:cNvSpPr txBox="1"/>
          <p:nvPr userDrawn="1"/>
        </p:nvSpPr>
        <p:spPr>
          <a:xfrm>
            <a:off x="215658" y="6664280"/>
            <a:ext cx="1233578" cy="215444"/>
          </a:xfrm>
          <a:prstGeom prst="rect">
            <a:avLst/>
          </a:prstGeom>
          <a:noFill/>
        </p:spPr>
        <p:txBody>
          <a:bodyPr wrap="square" lIns="45720" rIns="45720" rtlCol="0" anchor="ctr">
            <a:spAutoFit/>
          </a:bodyPr>
          <a:lstStyle/>
          <a:p>
            <a:r>
              <a:rPr lang="en-US" sz="800" b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© McGraw Hill</a:t>
            </a:r>
          </a:p>
        </p:txBody>
      </p:sp>
      <p:sp>
        <p:nvSpPr>
          <p:cNvPr id="12" name="Slide Number Placeholder">
            <a:extLst>
              <a:ext uri="{FF2B5EF4-FFF2-40B4-BE49-F238E27FC236}">
                <a16:creationId xmlns:a16="http://schemas.microsoft.com/office/drawing/2014/main" id="{C2E4AF62-4201-4F5D-966F-4A59CD13C9F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26412" y="6673531"/>
            <a:ext cx="355840" cy="161396"/>
          </a:xfrm>
          <a:prstGeom prst="rect">
            <a:avLst/>
          </a:prstGeom>
        </p:spPr>
        <p:txBody>
          <a:bodyPr vert="horz" lIns="45720" tIns="45720" rIns="45720" bIns="45720" rtlCol="0" anchor="ctr"/>
          <a:lstStyle>
            <a:lvl1pPr algn="r">
              <a:defRPr sz="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68151E55-6873-49E2-B8D5-2F265E6F197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815647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  <p:sldLayoutId id="2147483693" r:id="rId2"/>
    <p:sldLayoutId id="2147483699" r:id="rId3"/>
    <p:sldLayoutId id="2147483695" r:id="rId4"/>
    <p:sldLayoutId id="2147483696" r:id="rId5"/>
    <p:sldLayoutId id="2147483697" r:id="rId6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400" b="1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0" marR="0" indent="0" algn="l" defTabSz="914400" rtl="0" eaLnBrk="1" fontAlgn="auto" latinLnBrk="0" hangingPunct="1">
        <a:lnSpc>
          <a:spcPct val="100000"/>
        </a:lnSpc>
        <a:spcBef>
          <a:spcPts val="0"/>
        </a:spcBef>
        <a:spcAft>
          <a:spcPts val="800"/>
        </a:spcAft>
        <a:buClrTx/>
        <a:buSzTx/>
        <a:buFont typeface="Arial" panose="020B0604020202020204" pitchFamily="34" charset="0"/>
        <a:buNone/>
        <a:tabLst/>
        <a:defRPr sz="2000" kern="1200">
          <a:solidFill>
            <a:schemeClr val="tx2"/>
          </a:solidFill>
          <a:latin typeface="+mn-lt"/>
          <a:ea typeface="+mn-ea"/>
          <a:cs typeface="+mn-cs"/>
        </a:defRPr>
      </a:lvl1pPr>
      <a:lvl2pPr marL="344488" indent="-342900" algn="l" defTabSz="914400" rtl="0" eaLnBrk="1" latinLnBrk="0" hangingPunct="1">
        <a:lnSpc>
          <a:spcPct val="100000"/>
        </a:lnSpc>
        <a:spcBef>
          <a:spcPts val="800"/>
        </a:spcBef>
        <a:spcAft>
          <a:spcPts val="800"/>
        </a:spcAft>
        <a:buClrTx/>
        <a:buFont typeface="Arial" panose="020B0604020202020204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2pPr>
      <a:lvl3pPr marL="517525" indent="-285750" algn="l" defTabSz="914400" rtl="0" eaLnBrk="1" latinLnBrk="0" hangingPunct="1">
        <a:lnSpc>
          <a:spcPct val="100000"/>
        </a:lnSpc>
        <a:spcBef>
          <a:spcPts val="800"/>
        </a:spcBef>
        <a:spcAft>
          <a:spcPts val="800"/>
        </a:spcAft>
        <a:buFont typeface="Arial" panose="020B0604020202020204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3pPr>
      <a:lvl4pPr marL="741363" indent="-285750" algn="l" defTabSz="914400" rtl="0" eaLnBrk="1" latinLnBrk="0" hangingPunct="1">
        <a:lnSpc>
          <a:spcPct val="100000"/>
        </a:lnSpc>
        <a:spcBef>
          <a:spcPts val="800"/>
        </a:spcBef>
        <a:spcAft>
          <a:spcPts val="800"/>
        </a:spcAft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971550" indent="-285750" algn="l" defTabSz="914400" rtl="0" eaLnBrk="1" latinLnBrk="0" hangingPunct="1">
        <a:lnSpc>
          <a:spcPct val="100000"/>
        </a:lnSpc>
        <a:spcBef>
          <a:spcPts val="8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2" orient="horz" pos="192">
          <p15:clr>
            <a:srgbClr val="F26B43"/>
          </p15:clr>
        </p15:guide>
        <p15:guide id="6" pos="216">
          <p15:clr>
            <a:srgbClr val="F26B43"/>
          </p15:clr>
        </p15:guide>
        <p15:guide id="7" pos="5544">
          <p15:clr>
            <a:srgbClr val="F26B43"/>
          </p15:clr>
        </p15:guide>
        <p15:guide id="9" orient="horz" pos="4211">
          <p15:clr>
            <a:srgbClr val="F26B43"/>
          </p15:clr>
        </p15:guide>
        <p15:guide id="10" orient="horz" pos="624" userDrawn="1">
          <p15:clr>
            <a:srgbClr val="F26B43"/>
          </p15:clr>
        </p15:guide>
        <p15:guide id="11" orient="horz" pos="4104">
          <p15:clr>
            <a:srgbClr val="F26B43"/>
          </p15:clr>
        </p15:guide>
        <p15:guide id="12" orient="horz" pos="864" userDrawn="1">
          <p15:clr>
            <a:srgbClr val="F26B43"/>
          </p15:clr>
        </p15:guide>
        <p15:guide id="13" orient="horz" pos="360" userDrawn="1">
          <p15:clr>
            <a:srgbClr val="F26B43"/>
          </p15:clr>
        </p15:guide>
        <p15:guide id="14" orient="horz" pos="3936" userDrawn="1">
          <p15:clr>
            <a:srgbClr val="F26B43"/>
          </p15:clr>
        </p15:guide>
        <p15:guide id="15" pos="984" userDrawn="1">
          <p15:clr>
            <a:srgbClr val="F26B43"/>
          </p15:clr>
        </p15:guide>
        <p15:guide id="16" pos="5376" userDrawn="1">
          <p15:clr>
            <a:srgbClr val="F26B43"/>
          </p15:clr>
        </p15:guide>
        <p15:guide id="17" pos="264" userDrawn="1">
          <p15:clr>
            <a:srgbClr val="F26B43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0" y="6495691"/>
            <a:ext cx="9144000" cy="36230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Add long copyright line here</a:t>
            </a:r>
          </a:p>
        </p:txBody>
      </p:sp>
      <p:sp>
        <p:nvSpPr>
          <p:cNvPr id="6" name="MGH Yellow Line">
            <a:extLst>
              <a:ext uri="{FF2B5EF4-FFF2-40B4-BE49-F238E27FC236}">
                <a16:creationId xmlns:a16="http://schemas.microsoft.com/office/drawing/2014/main" id="{F20163A4-4644-4B17-9C8A-EF42A992331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6432547"/>
            <a:ext cx="9144000" cy="5459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379981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</p:sldLayoutIdLst>
  <p:hf hdr="0" dt="0"/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1600" b="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0" marR="0" indent="0" algn="ctr" defTabSz="914400" rtl="0" eaLnBrk="1" fontAlgn="auto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000" kern="1200">
          <a:solidFill>
            <a:schemeClr val="tx2"/>
          </a:solidFill>
          <a:latin typeface="+mn-lt"/>
          <a:ea typeface="+mn-ea"/>
          <a:cs typeface="+mn-cs"/>
        </a:defRPr>
      </a:lvl1pPr>
      <a:lvl2pPr marL="230188" indent="-228600" algn="l" defTabSz="914400" rtl="0" eaLnBrk="1" latinLnBrk="0" hangingPunct="1">
        <a:lnSpc>
          <a:spcPct val="100000"/>
        </a:lnSpc>
        <a:spcBef>
          <a:spcPts val="800"/>
        </a:spcBef>
        <a:buClrTx/>
        <a:buFont typeface="Arial" panose="020B0604020202020204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2pPr>
      <a:lvl3pPr marL="460375" indent="-228600" algn="l" defTabSz="914400" rtl="0" eaLnBrk="1" latinLnBrk="0" hangingPunct="1">
        <a:lnSpc>
          <a:spcPct val="100000"/>
        </a:lnSpc>
        <a:spcBef>
          <a:spcPts val="800"/>
        </a:spcBef>
        <a:buFont typeface="Arial" panose="020B0604020202020204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3pPr>
      <a:lvl4pPr marL="455613" indent="0" algn="l" defTabSz="914400" rtl="0" eaLnBrk="1" latinLnBrk="0" hangingPunct="1">
        <a:lnSpc>
          <a:spcPct val="100000"/>
        </a:lnSpc>
        <a:spcBef>
          <a:spcPts val="800"/>
        </a:spcBef>
        <a:buFont typeface="Arial" panose="020B0604020202020204" pitchFamily="34" charset="0"/>
        <a:buNone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685800" indent="0" algn="l" defTabSz="914400" rtl="0" eaLnBrk="1" latinLnBrk="0" hangingPunct="1">
        <a:lnSpc>
          <a:spcPct val="100000"/>
        </a:lnSpc>
        <a:spcBef>
          <a:spcPts val="800"/>
        </a:spcBef>
        <a:buFont typeface="Arial" panose="020B0604020202020204" pitchFamily="34" charset="0"/>
        <a:buNone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360">
          <p15:clr>
            <a:srgbClr val="F26B43"/>
          </p15:clr>
        </p15:guide>
        <p15:guide id="2" orient="horz" pos="192">
          <p15:clr>
            <a:srgbClr val="F26B43"/>
          </p15:clr>
        </p15:guide>
        <p15:guide id="5" pos="2112" userDrawn="1">
          <p15:clr>
            <a:srgbClr val="F26B43"/>
          </p15:clr>
        </p15:guide>
        <p15:guide id="6" pos="216">
          <p15:clr>
            <a:srgbClr val="F26B43"/>
          </p15:clr>
        </p15:guide>
        <p15:guide id="7" pos="5544">
          <p15:clr>
            <a:srgbClr val="F26B43"/>
          </p15:clr>
        </p15:guide>
        <p15:guide id="9" orient="horz" pos="4211">
          <p15:clr>
            <a:srgbClr val="F26B43"/>
          </p15:clr>
        </p15:guide>
        <p15:guide id="10" orient="horz" pos="624" userDrawn="1">
          <p15:clr>
            <a:srgbClr val="F26B43"/>
          </p15:clr>
        </p15:guide>
        <p15:guide id="11" orient="horz" pos="4104">
          <p15:clr>
            <a:srgbClr val="F26B43"/>
          </p15:clr>
        </p15:guide>
        <p15:guide id="12" orient="horz" pos="2160" userDrawn="1">
          <p15:clr>
            <a:srgbClr val="F26B43"/>
          </p15:clr>
        </p15:guide>
        <p15:guide id="13" pos="3648" userDrawn="1">
          <p15:clr>
            <a:srgbClr val="F26B43"/>
          </p15:clr>
        </p15:guide>
      </p15:sldGuideLst>
    </p:ext>
  </p:extLst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">
            <a:extLst>
              <a:ext uri="{FF2B5EF4-FFF2-40B4-BE49-F238E27FC236}">
                <a16:creationId xmlns:a16="http://schemas.microsoft.com/office/drawing/2014/main" id="{BEB99B55-73FB-42B4-93ED-C5E818675C3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42901" y="1976546"/>
            <a:ext cx="6480593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Slide Content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</p:txBody>
      </p:sp>
      <p:sp>
        <p:nvSpPr>
          <p:cNvPr id="8" name="MGH Yellow Line">
            <a:extLst>
              <a:ext uri="{FF2B5EF4-FFF2-40B4-BE49-F238E27FC236}">
                <a16:creationId xmlns:a16="http://schemas.microsoft.com/office/drawing/2014/main" id="{86E6E250-D1F9-6444-A77C-4DC8C64A97D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6622319"/>
            <a:ext cx="9144000" cy="5459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Short Copyright">
            <a:extLst>
              <a:ext uri="{FF2B5EF4-FFF2-40B4-BE49-F238E27FC236}">
                <a16:creationId xmlns:a16="http://schemas.microsoft.com/office/drawing/2014/main" id="{36838A37-515E-4F5C-BF9F-CE51891A9C27}"/>
              </a:ext>
            </a:extLst>
          </p:cNvPr>
          <p:cNvSpPr txBox="1"/>
          <p:nvPr userDrawn="1"/>
        </p:nvSpPr>
        <p:spPr>
          <a:xfrm>
            <a:off x="224279" y="6660234"/>
            <a:ext cx="1285344" cy="215444"/>
          </a:xfrm>
          <a:prstGeom prst="rect">
            <a:avLst/>
          </a:prstGeom>
          <a:noFill/>
        </p:spPr>
        <p:txBody>
          <a:bodyPr wrap="square" lIns="45720" rIns="45720" rtlCol="0" anchor="ctr">
            <a:spAutoFit/>
          </a:bodyPr>
          <a:lstStyle/>
          <a:p>
            <a:r>
              <a:rPr lang="en-US" sz="800" b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© McGraw Hill</a:t>
            </a:r>
          </a:p>
        </p:txBody>
      </p:sp>
      <p:sp>
        <p:nvSpPr>
          <p:cNvPr id="12" name="Slide Number Placeholder">
            <a:extLst>
              <a:ext uri="{FF2B5EF4-FFF2-40B4-BE49-F238E27FC236}">
                <a16:creationId xmlns:a16="http://schemas.microsoft.com/office/drawing/2014/main" id="{C2E4AF62-4201-4F5D-966F-4A59CD13C9F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37202" y="6682314"/>
            <a:ext cx="342900" cy="143831"/>
          </a:xfrm>
          <a:prstGeom prst="rect">
            <a:avLst/>
          </a:prstGeom>
        </p:spPr>
        <p:txBody>
          <a:bodyPr vert="horz" lIns="45720" tIns="45720" rIns="45720" bIns="45720" rtlCol="0" anchor="ctr"/>
          <a:lstStyle>
            <a:lvl1pPr algn="r">
              <a:defRPr lang="en-US" sz="800" smtClean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68151E55-6873-49E2-B8D5-2F265E6F1973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6" name="MGH Shape">
            <a:extLst>
              <a:ext uri="{FF2B5EF4-FFF2-40B4-BE49-F238E27FC236}">
                <a16:creationId xmlns:a16="http://schemas.microsoft.com/office/drawing/2014/main" id="{B719ECBD-8119-4217-9D58-2638FA4365C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6622742" y="0"/>
            <a:ext cx="2521258" cy="6623843"/>
            <a:chOff x="3491346" y="0"/>
            <a:chExt cx="2508933" cy="6367263"/>
          </a:xfrm>
        </p:grpSpPr>
        <p:sp>
          <p:nvSpPr>
            <p:cNvPr id="9" name="Freeform 11">
              <a:extLst>
                <a:ext uri="{FF2B5EF4-FFF2-40B4-BE49-F238E27FC236}">
                  <a16:creationId xmlns:a16="http://schemas.microsoft.com/office/drawing/2014/main" id="{FCAD01AC-30CD-4728-B0FD-543493B2CE55}"/>
                </a:ext>
              </a:extLst>
            </p:cNvPr>
            <p:cNvSpPr/>
            <p:nvPr/>
          </p:nvSpPr>
          <p:spPr>
            <a:xfrm rot="10800000">
              <a:off x="5468761" y="1352709"/>
              <a:ext cx="531517" cy="1821241"/>
            </a:xfrm>
            <a:custGeom>
              <a:avLst/>
              <a:gdLst>
                <a:gd name="connsiteX0" fmla="*/ 0 w 531517"/>
                <a:gd name="connsiteY0" fmla="*/ 1821241 h 1821241"/>
                <a:gd name="connsiteX1" fmla="*/ 0 w 531517"/>
                <a:gd name="connsiteY1" fmla="*/ 0 h 1821241"/>
                <a:gd name="connsiteX2" fmla="*/ 531517 w 531517"/>
                <a:gd name="connsiteY2" fmla="*/ 672400 h 1821241"/>
                <a:gd name="connsiteX3" fmla="*/ 0 w 531517"/>
                <a:gd name="connsiteY3" fmla="*/ 1821241 h 18212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1517" h="1821241">
                  <a:moveTo>
                    <a:pt x="0" y="1821241"/>
                  </a:moveTo>
                  <a:lnTo>
                    <a:pt x="0" y="0"/>
                  </a:lnTo>
                  <a:lnTo>
                    <a:pt x="531517" y="672400"/>
                  </a:lnTo>
                  <a:lnTo>
                    <a:pt x="0" y="1821241"/>
                  </a:lnTo>
                  <a:close/>
                </a:path>
              </a:pathLst>
            </a:custGeom>
            <a:solidFill>
              <a:srgbClr val="9F224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2"/>
                </a:solidFill>
              </a:endParaRPr>
            </a:p>
          </p:txBody>
        </p:sp>
        <p:sp>
          <p:nvSpPr>
            <p:cNvPr id="10" name="Freeform 12">
              <a:extLst>
                <a:ext uri="{FF2B5EF4-FFF2-40B4-BE49-F238E27FC236}">
                  <a16:creationId xmlns:a16="http://schemas.microsoft.com/office/drawing/2014/main" id="{9A51DD71-B849-456F-A479-25728C0B26F4}"/>
                </a:ext>
              </a:extLst>
            </p:cNvPr>
            <p:cNvSpPr/>
            <p:nvPr/>
          </p:nvSpPr>
          <p:spPr>
            <a:xfrm rot="10800000">
              <a:off x="3491346" y="0"/>
              <a:ext cx="2508932" cy="2501550"/>
            </a:xfrm>
            <a:custGeom>
              <a:avLst/>
              <a:gdLst>
                <a:gd name="connsiteX0" fmla="*/ 2508932 w 2508932"/>
                <a:gd name="connsiteY0" fmla="*/ 2501550 h 2501550"/>
                <a:gd name="connsiteX1" fmla="*/ 0 w 2508932"/>
                <a:gd name="connsiteY1" fmla="*/ 2501550 h 2501550"/>
                <a:gd name="connsiteX2" fmla="*/ 0 w 2508932"/>
                <a:gd name="connsiteY2" fmla="*/ 1148841 h 2501550"/>
                <a:gd name="connsiteX3" fmla="*/ 531517 w 2508932"/>
                <a:gd name="connsiteY3" fmla="*/ 0 h 2501550"/>
                <a:gd name="connsiteX4" fmla="*/ 2508932 w 2508932"/>
                <a:gd name="connsiteY4" fmla="*/ 2501550 h 2501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08932" h="2501550">
                  <a:moveTo>
                    <a:pt x="2508932" y="2501550"/>
                  </a:moveTo>
                  <a:lnTo>
                    <a:pt x="0" y="2501550"/>
                  </a:lnTo>
                  <a:lnTo>
                    <a:pt x="0" y="1148841"/>
                  </a:lnTo>
                  <a:lnTo>
                    <a:pt x="531517" y="0"/>
                  </a:lnTo>
                  <a:lnTo>
                    <a:pt x="2508932" y="2501550"/>
                  </a:lnTo>
                  <a:close/>
                </a:path>
              </a:pathLst>
            </a:custGeom>
            <a:solidFill>
              <a:srgbClr val="E2DF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2"/>
                </a:solidFill>
              </a:endParaRPr>
            </a:p>
          </p:txBody>
        </p:sp>
        <p:sp>
          <p:nvSpPr>
            <p:cNvPr id="11" name="Freeform 13">
              <a:extLst>
                <a:ext uri="{FF2B5EF4-FFF2-40B4-BE49-F238E27FC236}">
                  <a16:creationId xmlns:a16="http://schemas.microsoft.com/office/drawing/2014/main" id="{CE349BEA-4244-4589-91D3-1DECC6AB1E90}"/>
                </a:ext>
              </a:extLst>
            </p:cNvPr>
            <p:cNvSpPr/>
            <p:nvPr/>
          </p:nvSpPr>
          <p:spPr>
            <a:xfrm rot="10800000">
              <a:off x="3680272" y="1352707"/>
              <a:ext cx="2320007" cy="5014556"/>
            </a:xfrm>
            <a:custGeom>
              <a:avLst/>
              <a:gdLst>
                <a:gd name="connsiteX0" fmla="*/ 0 w 2320007"/>
                <a:gd name="connsiteY0" fmla="*/ 5014556 h 5014556"/>
                <a:gd name="connsiteX1" fmla="*/ 0 w 2320007"/>
                <a:gd name="connsiteY1" fmla="*/ 0 h 5014556"/>
                <a:gd name="connsiteX2" fmla="*/ 2320007 w 2320007"/>
                <a:gd name="connsiteY2" fmla="*/ 0 h 5014556"/>
                <a:gd name="connsiteX3" fmla="*/ 531518 w 2320007"/>
                <a:gd name="connsiteY3" fmla="*/ 3865713 h 5014556"/>
                <a:gd name="connsiteX4" fmla="*/ 1 w 2320007"/>
                <a:gd name="connsiteY4" fmla="*/ 3193313 h 5014556"/>
                <a:gd name="connsiteX5" fmla="*/ 1 w 2320007"/>
                <a:gd name="connsiteY5" fmla="*/ 5014554 h 5014556"/>
                <a:gd name="connsiteX6" fmla="*/ 0 w 2320007"/>
                <a:gd name="connsiteY6" fmla="*/ 5014556 h 5014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20007" h="5014556">
                  <a:moveTo>
                    <a:pt x="0" y="5014556"/>
                  </a:moveTo>
                  <a:lnTo>
                    <a:pt x="0" y="0"/>
                  </a:lnTo>
                  <a:lnTo>
                    <a:pt x="2320007" y="0"/>
                  </a:lnTo>
                  <a:lnTo>
                    <a:pt x="531518" y="3865713"/>
                  </a:lnTo>
                  <a:lnTo>
                    <a:pt x="1" y="3193313"/>
                  </a:lnTo>
                  <a:lnTo>
                    <a:pt x="1" y="5014554"/>
                  </a:lnTo>
                  <a:lnTo>
                    <a:pt x="0" y="501455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2"/>
                </a:solidFill>
              </a:endParaRPr>
            </a:p>
          </p:txBody>
        </p:sp>
      </p:grpSp>
      <p:sp>
        <p:nvSpPr>
          <p:cNvPr id="13" name="Title Placeholder">
            <a:extLst>
              <a:ext uri="{FF2B5EF4-FFF2-40B4-BE49-F238E27FC236}">
                <a16:creationId xmlns:a16="http://schemas.microsoft.com/office/drawing/2014/main" id="{34622483-C344-43F3-82BE-D7AE2DFFFA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2900" y="136257"/>
            <a:ext cx="6073803" cy="685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Title goes here</a:t>
            </a:r>
          </a:p>
        </p:txBody>
      </p:sp>
    </p:spTree>
    <p:extLst>
      <p:ext uri="{BB962C8B-B14F-4D97-AF65-F5344CB8AC3E}">
        <p14:creationId xmlns:p14="http://schemas.microsoft.com/office/powerpoint/2010/main" val="36905580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0" r:id="rId1"/>
    <p:sldLayoutId id="2147483698" r:id="rId2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400" b="1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0" marR="0" indent="0" algn="l" defTabSz="914400" rtl="0" eaLnBrk="1" fontAlgn="auto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 typeface="Arial" panose="020B0604020202020204" pitchFamily="34" charset="0"/>
        <a:buNone/>
        <a:tabLst/>
        <a:defRPr sz="2000" kern="1200">
          <a:solidFill>
            <a:schemeClr val="tx2"/>
          </a:solidFill>
          <a:latin typeface="+mn-lt"/>
          <a:ea typeface="+mn-ea"/>
          <a:cs typeface="+mn-cs"/>
        </a:defRPr>
      </a:lvl1pPr>
      <a:lvl2pPr marL="1588" indent="0" algn="l" defTabSz="914400" rtl="0" eaLnBrk="1" latinLnBrk="0" hangingPunct="1">
        <a:lnSpc>
          <a:spcPct val="100000"/>
        </a:lnSpc>
        <a:spcBef>
          <a:spcPts val="800"/>
        </a:spcBef>
        <a:buClrTx/>
        <a:buFont typeface="Arial" panose="020B0604020202020204" pitchFamily="34" charset="0"/>
        <a:buNone/>
        <a:defRPr sz="2000" kern="1200">
          <a:solidFill>
            <a:schemeClr val="tx2"/>
          </a:solidFill>
          <a:latin typeface="+mn-lt"/>
          <a:ea typeface="+mn-ea"/>
          <a:cs typeface="+mn-cs"/>
        </a:defRPr>
      </a:lvl2pPr>
      <a:lvl3pPr marL="517525" indent="-285750" algn="l" defTabSz="914400" rtl="0" eaLnBrk="1" latinLnBrk="0" hangingPunct="1">
        <a:lnSpc>
          <a:spcPct val="100000"/>
        </a:lnSpc>
        <a:spcBef>
          <a:spcPts val="800"/>
        </a:spcBef>
        <a:buFont typeface="Arial" panose="020B0604020202020204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741363" indent="-285750" algn="l" defTabSz="914400" rtl="0" eaLnBrk="1" latinLnBrk="0" hangingPunct="1">
        <a:lnSpc>
          <a:spcPct val="100000"/>
        </a:lnSpc>
        <a:spcBef>
          <a:spcPts val="8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685800" indent="0" algn="l" defTabSz="914400" rtl="0" eaLnBrk="1" latinLnBrk="0" hangingPunct="1">
        <a:lnSpc>
          <a:spcPct val="100000"/>
        </a:lnSpc>
        <a:spcBef>
          <a:spcPts val="800"/>
        </a:spcBef>
        <a:buFont typeface="Arial" panose="020B0604020202020204" pitchFamily="34" charset="0"/>
        <a:buNone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360">
          <p15:clr>
            <a:srgbClr val="F26B43"/>
          </p15:clr>
        </p15:guide>
        <p15:guide id="2" orient="horz" pos="192">
          <p15:clr>
            <a:srgbClr val="F26B43"/>
          </p15:clr>
        </p15:guide>
        <p15:guide id="5" pos="5544" userDrawn="1">
          <p15:clr>
            <a:srgbClr val="F26B43"/>
          </p15:clr>
        </p15:guide>
        <p15:guide id="6" pos="216">
          <p15:clr>
            <a:srgbClr val="F26B43"/>
          </p15:clr>
        </p15:guide>
        <p15:guide id="7" pos="4296" userDrawn="1">
          <p15:clr>
            <a:srgbClr val="F26B43"/>
          </p15:clr>
        </p15:guide>
        <p15:guide id="9" orient="horz" pos="4211">
          <p15:clr>
            <a:srgbClr val="F26B43"/>
          </p15:clr>
        </p15:guide>
        <p15:guide id="10" orient="horz" pos="1248" userDrawn="1">
          <p15:clr>
            <a:srgbClr val="F26B43"/>
          </p15:clr>
        </p15:guide>
        <p15:guide id="11" orient="horz" pos="3984" userDrawn="1">
          <p15:clr>
            <a:srgbClr val="F26B43"/>
          </p15:clr>
        </p15:guide>
        <p15:guide id="12" orient="horz" pos="1656" userDrawn="1">
          <p15:clr>
            <a:srgbClr val="F26B43"/>
          </p15:clr>
        </p15:guide>
        <p15:guide id="13" pos="2980">
          <p15:clr>
            <a:srgbClr val="F26B43"/>
          </p15:clr>
        </p15:guide>
        <p15:guide id="14" orient="horz" pos="2260" userDrawn="1">
          <p15:clr>
            <a:srgbClr val="F26B43"/>
          </p15:clr>
        </p15:guide>
        <p15:guide id="15" pos="264" userDrawn="1">
          <p15:clr>
            <a:srgbClr val="F26B43"/>
          </p15:clr>
        </p15:guide>
      </p15:sldGuideLst>
    </p:ext>
  </p:extLst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Placeholder">
            <a:extLst>
              <a:ext uri="{FF2B5EF4-FFF2-40B4-BE49-F238E27FC236}">
                <a16:creationId xmlns:a16="http://schemas.microsoft.com/office/drawing/2014/main" id="{881C4C4E-EEEF-442A-AE3B-63C7E062F1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2900" y="136257"/>
            <a:ext cx="8458200" cy="685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Title goes here</a:t>
            </a:r>
          </a:p>
        </p:txBody>
      </p:sp>
      <p:sp>
        <p:nvSpPr>
          <p:cNvPr id="5" name="Text Placeholder">
            <a:extLst>
              <a:ext uri="{FF2B5EF4-FFF2-40B4-BE49-F238E27FC236}">
                <a16:creationId xmlns:a16="http://schemas.microsoft.com/office/drawing/2014/main" id="{4F2C87DD-ADFA-433D-B7C8-4E9E42BC9E0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42900" y="1371599"/>
            <a:ext cx="8458200" cy="48768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8" name="MGH Yellow Line">
            <a:extLst>
              <a:ext uri="{FF2B5EF4-FFF2-40B4-BE49-F238E27FC236}">
                <a16:creationId xmlns:a16="http://schemas.microsoft.com/office/drawing/2014/main" id="{86E6E250-D1F9-6444-A77C-4DC8C64A97D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6622319"/>
            <a:ext cx="9144000" cy="5459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Short Copyright">
            <a:extLst>
              <a:ext uri="{FF2B5EF4-FFF2-40B4-BE49-F238E27FC236}">
                <a16:creationId xmlns:a16="http://schemas.microsoft.com/office/drawing/2014/main" id="{36838A37-515E-4F5C-BF9F-CE51891A9C27}"/>
              </a:ext>
            </a:extLst>
          </p:cNvPr>
          <p:cNvSpPr txBox="1"/>
          <p:nvPr userDrawn="1"/>
        </p:nvSpPr>
        <p:spPr>
          <a:xfrm>
            <a:off x="215658" y="6664280"/>
            <a:ext cx="1233578" cy="215444"/>
          </a:xfrm>
          <a:prstGeom prst="rect">
            <a:avLst/>
          </a:prstGeom>
          <a:noFill/>
        </p:spPr>
        <p:txBody>
          <a:bodyPr wrap="square" lIns="45720" rIns="45720" rtlCol="0" anchor="ctr">
            <a:spAutoFit/>
          </a:bodyPr>
          <a:lstStyle/>
          <a:p>
            <a:r>
              <a:rPr lang="en-US" sz="800" b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© McGraw Hill</a:t>
            </a:r>
          </a:p>
        </p:txBody>
      </p:sp>
      <p:sp>
        <p:nvSpPr>
          <p:cNvPr id="12" name="Slide Number Placeholder">
            <a:extLst>
              <a:ext uri="{FF2B5EF4-FFF2-40B4-BE49-F238E27FC236}">
                <a16:creationId xmlns:a16="http://schemas.microsoft.com/office/drawing/2014/main" id="{C2E4AF62-4201-4F5D-966F-4A59CD13C9F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26412" y="6673531"/>
            <a:ext cx="355840" cy="161396"/>
          </a:xfrm>
          <a:prstGeom prst="rect">
            <a:avLst/>
          </a:prstGeom>
        </p:spPr>
        <p:txBody>
          <a:bodyPr vert="horz" lIns="45720" tIns="45720" rIns="45720" bIns="45720" rtlCol="0" anchor="ctr"/>
          <a:lstStyle>
            <a:lvl1pPr algn="r">
              <a:defRPr sz="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68151E55-6873-49E2-B8D5-2F265E6F197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240930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2" r:id="rId1"/>
    <p:sldLayoutId id="2147483703" r:id="rId2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400" b="1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0" marR="0" indent="0" algn="l" defTabSz="914400" rtl="0" eaLnBrk="1" fontAlgn="auto" latinLnBrk="0" hangingPunct="1">
        <a:lnSpc>
          <a:spcPct val="100000"/>
        </a:lnSpc>
        <a:spcBef>
          <a:spcPts val="0"/>
        </a:spcBef>
        <a:spcAft>
          <a:spcPts val="800"/>
        </a:spcAft>
        <a:buClrTx/>
        <a:buSzTx/>
        <a:buFont typeface="Arial" panose="020B0604020202020204" pitchFamily="34" charset="0"/>
        <a:buNone/>
        <a:tabLst/>
        <a:defRPr sz="2000" kern="1200">
          <a:solidFill>
            <a:schemeClr val="tx2"/>
          </a:solidFill>
          <a:latin typeface="+mn-lt"/>
          <a:ea typeface="+mn-ea"/>
          <a:cs typeface="+mn-cs"/>
        </a:defRPr>
      </a:lvl1pPr>
      <a:lvl2pPr marL="344488" indent="-342900" algn="l" defTabSz="914400" rtl="0" eaLnBrk="1" latinLnBrk="0" hangingPunct="1">
        <a:lnSpc>
          <a:spcPct val="100000"/>
        </a:lnSpc>
        <a:spcBef>
          <a:spcPts val="800"/>
        </a:spcBef>
        <a:spcAft>
          <a:spcPts val="800"/>
        </a:spcAft>
        <a:buClrTx/>
        <a:buFont typeface="Arial" panose="020B0604020202020204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2pPr>
      <a:lvl3pPr marL="517525" indent="-285750" algn="l" defTabSz="914400" rtl="0" eaLnBrk="1" latinLnBrk="0" hangingPunct="1">
        <a:lnSpc>
          <a:spcPct val="100000"/>
        </a:lnSpc>
        <a:spcBef>
          <a:spcPts val="800"/>
        </a:spcBef>
        <a:spcAft>
          <a:spcPts val="800"/>
        </a:spcAft>
        <a:buFont typeface="Arial" panose="020B0604020202020204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3pPr>
      <a:lvl4pPr marL="741363" indent="-285750" algn="l" defTabSz="914400" rtl="0" eaLnBrk="1" latinLnBrk="0" hangingPunct="1">
        <a:lnSpc>
          <a:spcPct val="100000"/>
        </a:lnSpc>
        <a:spcBef>
          <a:spcPts val="800"/>
        </a:spcBef>
        <a:spcAft>
          <a:spcPts val="800"/>
        </a:spcAft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971550" indent="-285750" algn="l" defTabSz="914400" rtl="0" eaLnBrk="1" latinLnBrk="0" hangingPunct="1">
        <a:lnSpc>
          <a:spcPct val="100000"/>
        </a:lnSpc>
        <a:spcBef>
          <a:spcPts val="8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2" orient="horz" pos="192">
          <p15:clr>
            <a:srgbClr val="F26B43"/>
          </p15:clr>
        </p15:guide>
        <p15:guide id="6" pos="216">
          <p15:clr>
            <a:srgbClr val="F26B43"/>
          </p15:clr>
        </p15:guide>
        <p15:guide id="7" pos="5544">
          <p15:clr>
            <a:srgbClr val="F26B43"/>
          </p15:clr>
        </p15:guide>
        <p15:guide id="9" orient="horz" pos="4211">
          <p15:clr>
            <a:srgbClr val="F26B43"/>
          </p15:clr>
        </p15:guide>
        <p15:guide id="10" orient="horz" pos="624">
          <p15:clr>
            <a:srgbClr val="F26B43"/>
          </p15:clr>
        </p15:guide>
        <p15:guide id="11" orient="horz" pos="4104">
          <p15:clr>
            <a:srgbClr val="F26B43"/>
          </p15:clr>
        </p15:guide>
        <p15:guide id="12" orient="horz" pos="864">
          <p15:clr>
            <a:srgbClr val="F26B43"/>
          </p15:clr>
        </p15:guide>
        <p15:guide id="13" orient="horz" pos="360">
          <p15:clr>
            <a:srgbClr val="F26B43"/>
          </p15:clr>
        </p15:guide>
        <p15:guide id="14" orient="horz" pos="3936">
          <p15:clr>
            <a:srgbClr val="F26B43"/>
          </p15:clr>
        </p15:guide>
        <p15:guide id="15" pos="984">
          <p15:clr>
            <a:srgbClr val="F26B43"/>
          </p15:clr>
        </p15:guide>
        <p15:guide id="16" pos="5376">
          <p15:clr>
            <a:srgbClr val="F26B43"/>
          </p15:clr>
        </p15:guide>
        <p15:guide id="17" pos="26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wmf"/><Relationship Id="rId3" Type="http://schemas.openxmlformats.org/officeDocument/2006/relationships/oleObject" Target="../embeddings/oleObject1.bin"/><Relationship Id="rId7" Type="http://schemas.openxmlformats.org/officeDocument/2006/relationships/oleObject" Target="../embeddings/oleObject3.bin"/><Relationship Id="rId2" Type="http://schemas.openxmlformats.org/officeDocument/2006/relationships/slideLayout" Target="../slideLayouts/slideLayout10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5.wmf"/><Relationship Id="rId5" Type="http://schemas.openxmlformats.org/officeDocument/2006/relationships/oleObject" Target="../embeddings/oleObject2.bin"/><Relationship Id="rId10" Type="http://schemas.openxmlformats.org/officeDocument/2006/relationships/image" Target="../media/image7.wmf"/><Relationship Id="rId4" Type="http://schemas.openxmlformats.org/officeDocument/2006/relationships/image" Target="../media/image4.wmf"/><Relationship Id="rId9" Type="http://schemas.openxmlformats.org/officeDocument/2006/relationships/oleObject" Target="../embeddings/oleObject4.bin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34.xml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0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slide" Target="slide35.xml"/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36.xml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0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0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" Target="slide37.xml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0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" Target="slide7.xml"/><Relationship Id="rId1" Type="http://schemas.openxmlformats.org/officeDocument/2006/relationships/slideLayout" Target="../slideLayouts/slideLayout14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" Target="slide16.xml"/><Relationship Id="rId1" Type="http://schemas.openxmlformats.org/officeDocument/2006/relationships/slideLayout" Target="../slideLayouts/slideLayout14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" Target="slide24.xml"/><Relationship Id="rId1" Type="http://schemas.openxmlformats.org/officeDocument/2006/relationships/slideLayout" Target="../slideLayouts/slideLayout14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" Target="slide27.xml"/><Relationship Id="rId1" Type="http://schemas.openxmlformats.org/officeDocument/2006/relationships/slideLayout" Target="../slideLayouts/slideLayout14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" Target="slide29.xml"/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33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0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1">
            <a:extLst>
              <a:ext uri="{FF2B5EF4-FFF2-40B4-BE49-F238E27FC236}">
                <a16:creationId xmlns:a16="http://schemas.microsoft.com/office/drawing/2014/main" id="{F14C897A-4409-4F96-826A-7AE9F128191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Chapter 25</a:t>
            </a:r>
          </a:p>
        </p:txBody>
      </p:sp>
      <p:sp>
        <p:nvSpPr>
          <p:cNvPr id="13" name="Subtitle 12">
            <a:extLst>
              <a:ext uri="{FF2B5EF4-FFF2-40B4-BE49-F238E27FC236}">
                <a16:creationId xmlns:a16="http://schemas.microsoft.com/office/drawing/2014/main" id="{39DC5F79-D657-4B2E-8FAB-C143E561894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Creating a Viable Software Plan</a:t>
            </a:r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A59F268B-4D44-410E-9686-AEB4FDBAB43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Part Four – Managing Software Projects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075BF32-B42F-470F-B1EE-DD2931D140AA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>
          <a:xfrm>
            <a:off x="0" y="6478439"/>
            <a:ext cx="9144000" cy="379562"/>
          </a:xfrm>
        </p:spPr>
        <p:txBody>
          <a:bodyPr/>
          <a:lstStyle/>
          <a:p>
            <a:pPr defTabSz="457200">
              <a:spcBef>
                <a:spcPct val="20000"/>
              </a:spcBef>
              <a:defRPr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© 2020 McGraw Hill. All rights reserved. Authorized only for instructor use in the classroom.</a:t>
            </a:r>
          </a:p>
          <a:p>
            <a:pPr defTabSz="457200">
              <a:spcBef>
                <a:spcPct val="20000"/>
              </a:spcBef>
              <a:defRPr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No reproduction or further distribution permitted without the prior written consent of McGraw Hill.</a:t>
            </a:r>
          </a:p>
        </p:txBody>
      </p:sp>
      <p:pic>
        <p:nvPicPr>
          <p:cNvPr id="4" name="Picture Placeholder 3" descr="Software Engineering-A Practitioner's Approach, Ninth edition by Roger S. Pressman and Bruce R. Maxim">
            <a:extLst>
              <a:ext uri="{FF2B5EF4-FFF2-40B4-BE49-F238E27FC236}">
                <a16:creationId xmlns:a16="http://schemas.microsoft.com/office/drawing/2014/main" id="{F931430B-C7B5-4B32-83F1-F94512FA5900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02" b="2502"/>
          <a:stretch>
            <a:fillRect/>
          </a:stretch>
        </p:blipFill>
        <p:spPr>
          <a:xfrm>
            <a:off x="4438835" y="1175021"/>
            <a:ext cx="4229100" cy="4976453"/>
          </a:xfrm>
        </p:spPr>
      </p:pic>
    </p:spTree>
    <p:extLst>
      <p:ext uri="{BB962C8B-B14F-4D97-AF65-F5344CB8AC3E}">
        <p14:creationId xmlns:p14="http://schemas.microsoft.com/office/powerpoint/2010/main" val="17082230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F7D065-69D6-43BD-8F16-1ED3737765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4000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Problem-Based Estimation </a:t>
            </a:r>
            <a:r>
              <a:rPr lang="en-US" sz="1000" b="0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11F9857-6496-490D-8EF4-49E16A203194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342900" y="1080152"/>
            <a:ext cx="8458200" cy="2158703"/>
          </a:xfrm>
        </p:spPr>
        <p:txBody>
          <a:bodyPr vert="horz" lIns="91440" tIns="45720" rIns="91440" bIns="45720" rtlCol="0">
            <a:noAutofit/>
          </a:bodyPr>
          <a:lstStyle/>
          <a:p>
            <a:pPr marL="291600" indent="-291600">
              <a:spcBef>
                <a:spcPts val="10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2400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sz="100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en-US" sz="100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 and F</a:t>
            </a:r>
            <a:r>
              <a:rPr lang="en-US" sz="100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 data are used in two ways during software project estimation: </a:t>
            </a:r>
          </a:p>
          <a:p>
            <a:pPr marL="622800" lvl="1" indent="-320400">
              <a:spcBef>
                <a:spcPts val="1000"/>
              </a:spcBef>
              <a:spcAft>
                <a:spcPts val="0"/>
              </a:spcAft>
              <a:buFont typeface="+mj-lt"/>
              <a:buAutoNum type="arabicPeriod"/>
            </a:pPr>
            <a:r>
              <a:rPr lang="en-US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as estimation variables to “size” each element of the software</a:t>
            </a:r>
          </a:p>
          <a:p>
            <a:pPr marL="622800" lvl="1" indent="-320400">
              <a:spcBef>
                <a:spcPts val="1000"/>
              </a:spcBef>
              <a:spcAft>
                <a:spcPts val="0"/>
              </a:spcAft>
              <a:buFont typeface="+mj-lt"/>
              <a:buAutoNum type="arabicPeriod"/>
            </a:pPr>
            <a:r>
              <a:rPr lang="en-US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as baseline metrics collected from past projects and used with other variable to develop cost and effort projections.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sz="quarter" idx="14"/>
          </p:nvPr>
        </p:nvSpPr>
        <p:spPr>
          <a:xfrm>
            <a:off x="342900" y="3264493"/>
            <a:ext cx="8458200" cy="1803164"/>
          </a:xfrm>
        </p:spPr>
        <p:txBody>
          <a:bodyPr>
            <a:normAutofit/>
          </a:bodyPr>
          <a:lstStyle/>
          <a:p>
            <a:pPr marL="291600" indent="-291600">
              <a:spcBef>
                <a:spcPts val="10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2400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When collecting productivity metrics for projects, be sure to establish a taxonomy of project types. </a:t>
            </a:r>
          </a:p>
          <a:p>
            <a:pPr marL="291600" indent="-291600">
              <a:spcBef>
                <a:spcPts val="10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2400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Be sure that your estimates include the effort required to develop “infrastructure” software.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D4782CA-4060-4792-BD56-58A66C68CB55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151E55-6873-49E2-B8D5-2F265E6F1973}" type="slidenum">
              <a:rPr 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pPr/>
              <a:t>10</a:t>
            </a:fld>
            <a:endParaRPr 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2901745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F7D065-69D6-43BD-8F16-1ED3737765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4000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Problem-Based Estimation </a:t>
            </a:r>
            <a:r>
              <a:rPr lang="en-US" sz="1000" b="0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11F9857-6496-490D-8EF4-49E16A203194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342900" y="1059268"/>
            <a:ext cx="8458200" cy="4460453"/>
          </a:xfrm>
        </p:spPr>
        <p:txBody>
          <a:bodyPr vert="horz" lIns="91440" tIns="45720" rIns="91440" bIns="45720" rtlCol="0">
            <a:noAutofit/>
          </a:bodyPr>
          <a:lstStyle/>
          <a:p>
            <a:pPr marL="291600" indent="-291600">
              <a:spcBef>
                <a:spcPts val="10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2400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Begin with a bounded statement of software scope. </a:t>
            </a:r>
          </a:p>
          <a:p>
            <a:pPr marL="291600" indent="-291600">
              <a:spcBef>
                <a:spcPts val="10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2400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Decompose the statement of scope into problem functions that can each be estimated individually. </a:t>
            </a:r>
          </a:p>
          <a:p>
            <a:pPr marL="291600" indent="-291600">
              <a:spcBef>
                <a:spcPts val="10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2400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sz="100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en-US" sz="100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 or F</a:t>
            </a:r>
            <a:r>
              <a:rPr lang="en-US" sz="100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 is then estimated for each function. </a:t>
            </a:r>
          </a:p>
          <a:p>
            <a:pPr marL="291600" indent="-291600">
              <a:spcBef>
                <a:spcPts val="10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2400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Baseline productivity metrics (For example, L</a:t>
            </a:r>
            <a:r>
              <a:rPr lang="en-US" sz="100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en-US" sz="100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C/pm or F</a:t>
            </a:r>
            <a:r>
              <a:rPr lang="en-US" sz="100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P/pm) are then applied to the appropriate estimation variable.</a:t>
            </a:r>
          </a:p>
          <a:p>
            <a:pPr marL="291600" indent="-291600">
              <a:spcBef>
                <a:spcPts val="10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2400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Cost/effort for the function is derived using historic data. </a:t>
            </a:r>
          </a:p>
          <a:p>
            <a:pPr marL="291600" indent="-291600">
              <a:spcBef>
                <a:spcPts val="10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2400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Function estimates are combined to produce an overall estimate for the entire project. 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D4782CA-4060-4792-BD56-58A66C68CB55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151E55-6873-49E2-B8D5-2F265E6F1973}" type="slidenum">
              <a:rPr 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pPr/>
              <a:t>11</a:t>
            </a:fld>
            <a:endParaRPr 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4048642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F7D065-69D6-43BD-8F16-1ED3737765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4000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sz="100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en-US" sz="100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C-Based Estimation Table</a:t>
            </a:r>
          </a:p>
        </p:txBody>
      </p:sp>
      <p:sp>
        <p:nvSpPr>
          <p:cNvPr id="15" name="Content Placeholder 14"/>
          <p:cNvSpPr>
            <a:spLocks noGrp="1"/>
          </p:cNvSpPr>
          <p:nvPr>
            <p:ph sz="quarter" idx="11"/>
          </p:nvPr>
        </p:nvSpPr>
        <p:spPr>
          <a:xfrm>
            <a:off x="342900" y="1276709"/>
            <a:ext cx="8458200" cy="492269"/>
          </a:xfrm>
        </p:spPr>
        <p:txBody>
          <a:bodyPr>
            <a:noAutofit/>
          </a:bodyPr>
          <a:lstStyle/>
          <a:p>
            <a:pPr algn="ctr"/>
            <a:r>
              <a:rPr lang="en-US" sz="1200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Copyright © McGraw-Hill Education. All rights reserved. No reproduction or distribution without the prior written consent of McGraw-Hill Education.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30022173"/>
              </p:ext>
            </p:extLst>
          </p:nvPr>
        </p:nvGraphicFramePr>
        <p:xfrm>
          <a:off x="922946" y="1952478"/>
          <a:ext cx="6645778" cy="3337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614728">
                  <a:extLst>
                    <a:ext uri="{9D8B030D-6E8A-4147-A177-3AD203B41FA5}">
                      <a16:colId xmlns:a16="http://schemas.microsoft.com/office/drawing/2014/main" val="68684721"/>
                    </a:ext>
                  </a:extLst>
                </a:gridCol>
                <a:gridCol w="2031050">
                  <a:extLst>
                    <a:ext uri="{9D8B030D-6E8A-4147-A177-3AD203B41FA5}">
                      <a16:colId xmlns:a16="http://schemas.microsoft.com/office/drawing/2014/main" val="348742834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Function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Estimated L</a:t>
                      </a:r>
                      <a:r>
                        <a:rPr lang="en-US" sz="100" dirty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dirty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</a:t>
                      </a:r>
                      <a:r>
                        <a:rPr lang="en-US" sz="100" dirty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dirty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5786558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User-interface and control</a:t>
                      </a:r>
                      <a:r>
                        <a:rPr lang="en-US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facilities (U</a:t>
                      </a:r>
                      <a:r>
                        <a:rPr lang="en-US" sz="1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</a:t>
                      </a:r>
                      <a:r>
                        <a:rPr lang="en-US" sz="1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</a:t>
                      </a:r>
                      <a:r>
                        <a:rPr lang="en-US" sz="1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F)</a:t>
                      </a:r>
                      <a:endParaRPr lang="en-US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2,300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32653539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Two-Dimensional</a:t>
                      </a:r>
                      <a:r>
                        <a:rPr lang="en-US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geometric analysis (2D</a:t>
                      </a:r>
                      <a:r>
                        <a:rPr lang="en-US" sz="1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</a:t>
                      </a:r>
                      <a:r>
                        <a:rPr lang="en-US" sz="1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A)</a:t>
                      </a:r>
                      <a:endParaRPr lang="en-US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5,300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40942905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Three-Dimensional</a:t>
                      </a:r>
                      <a:r>
                        <a:rPr lang="en-US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geometric analysis (3D</a:t>
                      </a:r>
                      <a:r>
                        <a:rPr lang="en-US" sz="1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</a:t>
                      </a:r>
                      <a:r>
                        <a:rPr lang="en-US" sz="1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A)</a:t>
                      </a:r>
                      <a:endParaRPr lang="en-US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6,800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28035228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Database management (D</a:t>
                      </a:r>
                      <a:r>
                        <a:rPr lang="en-US" sz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</a:t>
                      </a:r>
                      <a:r>
                        <a:rPr lang="en-US" sz="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3,350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96021431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Computer graphics</a:t>
                      </a:r>
                      <a:r>
                        <a:rPr lang="en-US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display facilities (G</a:t>
                      </a:r>
                      <a:r>
                        <a:rPr lang="en-US" sz="1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</a:t>
                      </a:r>
                      <a:r>
                        <a:rPr lang="en-US" sz="1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</a:t>
                      </a:r>
                      <a:r>
                        <a:rPr lang="en-US" sz="1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F)</a:t>
                      </a:r>
                      <a:endParaRPr lang="en-US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4,950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39225124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Peripheral control function</a:t>
                      </a:r>
                      <a:r>
                        <a:rPr lang="en-US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(P</a:t>
                      </a:r>
                      <a:r>
                        <a:rPr lang="en-US" sz="1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</a:t>
                      </a:r>
                      <a:r>
                        <a:rPr lang="en-US" sz="1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F)</a:t>
                      </a:r>
                      <a:endParaRPr lang="en-US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2,100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8155862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Design</a:t>
                      </a:r>
                      <a:r>
                        <a:rPr lang="en-US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analysis modules (D</a:t>
                      </a:r>
                      <a:r>
                        <a:rPr lang="en-US" sz="1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</a:t>
                      </a:r>
                      <a:r>
                        <a:rPr lang="en-US" sz="1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M)</a:t>
                      </a:r>
                      <a:endParaRPr lang="en-US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8,400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136692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i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Estimated lines</a:t>
                      </a:r>
                      <a:r>
                        <a:rPr lang="en-US" i="1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of code</a:t>
                      </a:r>
                      <a:endParaRPr lang="en-US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33,200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82741895"/>
                  </a:ext>
                </a:extLst>
              </a:tr>
            </a:tbl>
          </a:graphicData>
        </a:graphic>
      </p:graphicFrame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D4782CA-4060-4792-BD56-58A66C68CB55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151E55-6873-49E2-B8D5-2F265E6F1973}" type="slidenum">
              <a:rPr 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pPr/>
              <a:t>12</a:t>
            </a:fld>
            <a:endParaRPr 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647155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F7D065-69D6-43BD-8F16-1ED3737765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4000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sz="100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en-US" sz="100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sz="4000" noProof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-Based Estimation 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11F9857-6496-490D-8EF4-49E16A203194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342900" y="1148519"/>
            <a:ext cx="8458200" cy="2038973"/>
          </a:xfrm>
        </p:spPr>
        <p:txBody>
          <a:bodyPr vert="horz" lIns="91440" tIns="45720" rIns="91440" bIns="45720" rtlCol="0">
            <a:noAutofit/>
          </a:bodyPr>
          <a:lstStyle/>
          <a:p>
            <a:pPr marL="291600" indent="-291600">
              <a:spcBef>
                <a:spcPts val="100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sz="2400" noProof="0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ea typeface="ＭＳ Ｐゴシック" pitchFamily="-128" charset="-128"/>
                <a:cs typeface="Times New Roman" panose="02020603050405020304" pitchFamily="18" charset="0"/>
              </a:rPr>
              <a:t>Average productivity for these systems is 620 L</a:t>
            </a:r>
            <a:r>
              <a:rPr lang="en-US" sz="100" noProof="0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ea typeface="ＭＳ Ｐゴシック" pitchFamily="-128" charset="-128"/>
                <a:cs typeface="Times New Roman" panose="02020603050405020304" pitchFamily="18" charset="0"/>
              </a:rPr>
              <a:t> </a:t>
            </a:r>
            <a:r>
              <a:rPr lang="en-US" sz="2400" noProof="0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ea typeface="ＭＳ Ｐゴシック" pitchFamily="-128" charset="-128"/>
                <a:cs typeface="Times New Roman" panose="02020603050405020304" pitchFamily="18" charset="0"/>
              </a:rPr>
              <a:t>O</a:t>
            </a:r>
            <a:r>
              <a:rPr lang="en-US" sz="100" noProof="0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ea typeface="ＭＳ Ｐゴシック" pitchFamily="-128" charset="-128"/>
                <a:cs typeface="Times New Roman" panose="02020603050405020304" pitchFamily="18" charset="0"/>
              </a:rPr>
              <a:t> </a:t>
            </a:r>
            <a:r>
              <a:rPr lang="en-US" sz="2400" noProof="0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ea typeface="ＭＳ Ｐゴシック" pitchFamily="-128" charset="-128"/>
                <a:cs typeface="Times New Roman" panose="02020603050405020304" pitchFamily="18" charset="0"/>
              </a:rPr>
              <a:t>C/pm. </a:t>
            </a:r>
          </a:p>
          <a:p>
            <a:pPr marL="291600" indent="-291600">
              <a:spcBef>
                <a:spcPts val="100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sz="2400" noProof="0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ea typeface="ＭＳ Ｐゴシック" pitchFamily="-128" charset="-128"/>
                <a:cs typeface="Times New Roman" panose="02020603050405020304" pitchFamily="18" charset="0"/>
              </a:rPr>
              <a:t>Burdened labor rate is $8000 per month.</a:t>
            </a:r>
          </a:p>
          <a:p>
            <a:pPr marL="291600" indent="-291600">
              <a:spcBef>
                <a:spcPts val="100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sz="2400" noProof="0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ea typeface="ＭＳ Ｐゴシック" pitchFamily="-128" charset="-128"/>
                <a:cs typeface="Times New Roman" panose="02020603050405020304" pitchFamily="18" charset="0"/>
              </a:rPr>
              <a:t>Cost per line of code is approximately $13. </a:t>
            </a:r>
          </a:p>
          <a:p>
            <a:pPr marL="291600" indent="-291600">
              <a:spcBef>
                <a:spcPts val="100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sz="2400" noProof="0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ea typeface="ＭＳ Ｐゴシック" pitchFamily="-128" charset="-128"/>
                <a:cs typeface="Times New Roman" panose="02020603050405020304" pitchFamily="18" charset="0"/>
              </a:rPr>
              <a:t>Based on L</a:t>
            </a:r>
            <a:r>
              <a:rPr lang="en-US" sz="100" noProof="0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ea typeface="ＭＳ Ｐゴシック" pitchFamily="-128" charset="-128"/>
                <a:cs typeface="Times New Roman" panose="02020603050405020304" pitchFamily="18" charset="0"/>
              </a:rPr>
              <a:t> </a:t>
            </a:r>
            <a:r>
              <a:rPr lang="en-US" sz="2400" noProof="0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ea typeface="ＭＳ Ｐゴシック" pitchFamily="-128" charset="-128"/>
                <a:cs typeface="Times New Roman" panose="02020603050405020304" pitchFamily="18" charset="0"/>
              </a:rPr>
              <a:t>O</a:t>
            </a:r>
            <a:r>
              <a:rPr lang="en-US" sz="100" noProof="0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ea typeface="ＭＳ Ｐゴシック" pitchFamily="-128" charset="-128"/>
                <a:cs typeface="Times New Roman" panose="02020603050405020304" pitchFamily="18" charset="0"/>
              </a:rPr>
              <a:t> </a:t>
            </a:r>
            <a:r>
              <a:rPr lang="en-US" sz="2400" noProof="0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ea typeface="ＭＳ Ｐゴシック" pitchFamily="-128" charset="-128"/>
                <a:cs typeface="Times New Roman" panose="02020603050405020304" pitchFamily="18" charset="0"/>
              </a:rPr>
              <a:t>C estimates and historical data: 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sz="quarter" idx="14"/>
          </p:nvPr>
        </p:nvSpPr>
        <p:spPr>
          <a:xfrm>
            <a:off x="342900" y="3154288"/>
            <a:ext cx="8458200" cy="991312"/>
          </a:xfrm>
        </p:spPr>
        <p:txBody>
          <a:bodyPr>
            <a:normAutofit/>
          </a:bodyPr>
          <a:lstStyle/>
          <a:p>
            <a:pPr marL="685800" lvl="4" indent="0">
              <a:lnSpc>
                <a:spcPct val="90000"/>
              </a:lnSpc>
              <a:spcBef>
                <a:spcPct val="50000"/>
              </a:spcBef>
              <a:buNone/>
              <a:defRPr/>
            </a:pPr>
            <a:r>
              <a:rPr lang="en-US" sz="2400" noProof="0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ea typeface="ＭＳ Ｐゴシック" pitchFamily="-128" charset="-128"/>
                <a:cs typeface="Times New Roman" panose="02020603050405020304" pitchFamily="18" charset="0"/>
              </a:rPr>
              <a:t>estimated project cost is </a:t>
            </a:r>
            <a:r>
              <a:rPr lang="en-US" sz="2400" noProof="0" dirty="0">
                <a:solidFill>
                  <a:srgbClr val="000000"/>
                </a:solidFill>
                <a:latin typeface="Times New Roman" panose="02020603050405020304" pitchFamily="18" charset="0"/>
                <a:ea typeface="ＭＳ Ｐゴシック" pitchFamily="-128" charset="-128"/>
                <a:cs typeface="Times New Roman" panose="02020603050405020304" pitchFamily="18" charset="0"/>
              </a:rPr>
              <a:t>$431,000 </a:t>
            </a:r>
          </a:p>
          <a:p>
            <a:pPr marL="685800" lvl="4" indent="0">
              <a:lnSpc>
                <a:spcPct val="90000"/>
              </a:lnSpc>
              <a:spcBef>
                <a:spcPct val="50000"/>
              </a:spcBef>
              <a:buNone/>
              <a:defRPr/>
            </a:pPr>
            <a:r>
              <a:rPr lang="en-US" sz="2400" noProof="0" dirty="0">
                <a:solidFill>
                  <a:srgbClr val="000000"/>
                </a:solidFill>
                <a:latin typeface="Times New Roman" panose="02020603050405020304" pitchFamily="18" charset="0"/>
                <a:ea typeface="ＭＳ Ｐゴシック" pitchFamily="-128" charset="-128"/>
                <a:cs typeface="Times New Roman" panose="02020603050405020304" pitchFamily="18" charset="0"/>
              </a:rPr>
              <a:t>estimated effort is 54 person-months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D4782CA-4060-4792-BD56-58A66C68CB55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151E55-6873-49E2-B8D5-2F265E6F1973}" type="slidenum">
              <a:rPr lang="en-US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pPr/>
              <a:t>13</a:t>
            </a:fld>
            <a:endParaRPr lang="en-US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6139821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F7D065-69D6-43BD-8F16-1ED3737765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4000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sz="100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P-Based Estimation Table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11"/>
          </p:nvPr>
        </p:nvSpPr>
        <p:spPr>
          <a:xfrm>
            <a:off x="342900" y="1285255"/>
            <a:ext cx="8458200" cy="492270"/>
          </a:xfrm>
        </p:spPr>
        <p:txBody>
          <a:bodyPr>
            <a:noAutofit/>
          </a:bodyPr>
          <a:lstStyle/>
          <a:p>
            <a:pPr algn="ctr"/>
            <a:r>
              <a:rPr lang="en-US" sz="1200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Copyright © McGraw-Hill Education. All rights reserved. No reproduction or distribution without the prior written consent of McGraw-Hill Education.</a:t>
            </a:r>
          </a:p>
        </p:txBody>
      </p:sp>
      <p:sp>
        <p:nvSpPr>
          <p:cNvPr id="10" name="Content Placeholder 9"/>
          <p:cNvSpPr>
            <a:spLocks noGrp="1"/>
          </p:cNvSpPr>
          <p:nvPr>
            <p:ph sz="quarter" idx="14"/>
          </p:nvPr>
        </p:nvSpPr>
        <p:spPr>
          <a:xfrm>
            <a:off x="342900" y="1891033"/>
            <a:ext cx="8458200" cy="433422"/>
          </a:xfrm>
        </p:spPr>
        <p:txBody>
          <a:bodyPr/>
          <a:lstStyle/>
          <a:p>
            <a:r>
              <a:rPr lang="en-US" b="1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Table 25.1 Estimating information domain values</a:t>
            </a:r>
          </a:p>
        </p:txBody>
      </p:sp>
      <p:graphicFrame>
        <p:nvGraphicFramePr>
          <p:cNvPr id="15" name="Table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11379702"/>
              </p:ext>
            </p:extLst>
          </p:nvPr>
        </p:nvGraphicFramePr>
        <p:xfrm>
          <a:off x="393107" y="2533594"/>
          <a:ext cx="8221054" cy="3012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905570">
                  <a:extLst>
                    <a:ext uri="{9D8B030D-6E8A-4147-A177-3AD203B41FA5}">
                      <a16:colId xmlns:a16="http://schemas.microsoft.com/office/drawing/2014/main" val="2708615052"/>
                    </a:ext>
                  </a:extLst>
                </a:gridCol>
                <a:gridCol w="589659">
                  <a:extLst>
                    <a:ext uri="{9D8B030D-6E8A-4147-A177-3AD203B41FA5}">
                      <a16:colId xmlns:a16="http://schemas.microsoft.com/office/drawing/2014/main" val="1018271763"/>
                    </a:ext>
                  </a:extLst>
                </a:gridCol>
                <a:gridCol w="786214">
                  <a:extLst>
                    <a:ext uri="{9D8B030D-6E8A-4147-A177-3AD203B41FA5}">
                      <a16:colId xmlns:a16="http://schemas.microsoft.com/office/drawing/2014/main" val="1624847348"/>
                    </a:ext>
                  </a:extLst>
                </a:gridCol>
                <a:gridCol w="658026">
                  <a:extLst>
                    <a:ext uri="{9D8B030D-6E8A-4147-A177-3AD203B41FA5}">
                      <a16:colId xmlns:a16="http://schemas.microsoft.com/office/drawing/2014/main" val="3970345666"/>
                    </a:ext>
                  </a:extLst>
                </a:gridCol>
                <a:gridCol w="734938">
                  <a:extLst>
                    <a:ext uri="{9D8B030D-6E8A-4147-A177-3AD203B41FA5}">
                      <a16:colId xmlns:a16="http://schemas.microsoft.com/office/drawing/2014/main" val="2787231509"/>
                    </a:ext>
                  </a:extLst>
                </a:gridCol>
                <a:gridCol w="820396">
                  <a:extLst>
                    <a:ext uri="{9D8B030D-6E8A-4147-A177-3AD203B41FA5}">
                      <a16:colId xmlns:a16="http://schemas.microsoft.com/office/drawing/2014/main" val="1459035349"/>
                    </a:ext>
                  </a:extLst>
                </a:gridCol>
                <a:gridCol w="1726251">
                  <a:extLst>
                    <a:ext uri="{9D8B030D-6E8A-4147-A177-3AD203B41FA5}">
                      <a16:colId xmlns:a16="http://schemas.microsoft.com/office/drawing/2014/main" val="421903342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Information</a:t>
                      </a:r>
                      <a:r>
                        <a:rPr lang="en-US" sz="16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domain value</a:t>
                      </a:r>
                      <a:endParaRPr lang="en-US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Opt.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Likely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Pess</a:t>
                      </a:r>
                      <a:r>
                        <a:rPr lang="en-US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Est count.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Weight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 P count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029879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Number of external inputs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96 (24 × 4 = 96)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8898606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Number of external outputs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 (14 × 5 = 70)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38861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Number of external enquiries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 (20 × 5 = 100)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423460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Number of internal logical</a:t>
                      </a:r>
                      <a:r>
                        <a:rPr lang="en-US" sz="16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files</a:t>
                      </a:r>
                      <a:endParaRPr lang="en-US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 (4 × 10 = 40)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4130748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Number of external interface</a:t>
                      </a:r>
                      <a:r>
                        <a:rPr lang="en-US" sz="16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files</a:t>
                      </a:r>
                      <a:endParaRPr lang="en-US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(2 × 7 = 14)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4209501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600" b="1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Count Total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6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6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6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6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0320754"/>
                  </a:ext>
                </a:extLst>
              </a:tr>
            </a:tbl>
          </a:graphicData>
        </a:graphic>
      </p:graphicFrame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D4782CA-4060-4792-BD56-58A66C68CB55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151E55-6873-49E2-B8D5-2F265E6F1973}" type="slidenum">
              <a:rPr 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pPr/>
              <a:t>14</a:t>
            </a:fld>
            <a:endParaRPr 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5758341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F7D065-69D6-43BD-8F16-1ED3737765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4000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sz="100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P-Based Estimation 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11F9857-6496-490D-8EF4-49E16A203194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342900" y="1276710"/>
            <a:ext cx="8458200" cy="450490"/>
          </a:xfrm>
        </p:spPr>
        <p:txBody>
          <a:bodyPr vert="horz" lIns="91440" tIns="45720" rIns="91440" bIns="45720" rtlCol="0">
            <a:noAutofit/>
          </a:bodyPr>
          <a:lstStyle/>
          <a:p>
            <a:pPr marL="291600" indent="-291600">
              <a:spcBef>
                <a:spcPts val="10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2200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 compute the F</a:t>
            </a:r>
            <a:r>
              <a:rPr lang="en-US" sz="100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 equation:</a:t>
            </a:r>
          </a:p>
        </p:txBody>
      </p:sp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09949296"/>
              </p:ext>
            </p:extLst>
          </p:nvPr>
        </p:nvGraphicFramePr>
        <p:xfrm>
          <a:off x="2063381" y="1822613"/>
          <a:ext cx="5017239" cy="49497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57" name="Equation" r:id="rId3" imgW="2831760" imgH="279360" progId="Equation.DSMT4">
                  <p:embed/>
                </p:oleObj>
              </mc:Choice>
              <mc:Fallback>
                <p:oleObj name="Equation" r:id="rId3" imgW="2831760" imgH="27936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063381" y="1822613"/>
                        <a:ext cx="5017239" cy="49497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Content Placeholder 8"/>
          <p:cNvSpPr>
            <a:spLocks noGrp="1"/>
          </p:cNvSpPr>
          <p:nvPr>
            <p:ph sz="quarter" idx="14"/>
          </p:nvPr>
        </p:nvSpPr>
        <p:spPr>
          <a:xfrm>
            <a:off x="342900" y="2465464"/>
            <a:ext cx="8458200" cy="823835"/>
          </a:xfrm>
        </p:spPr>
        <p:txBody>
          <a:bodyPr>
            <a:noAutofit/>
          </a:bodyPr>
          <a:lstStyle/>
          <a:p>
            <a:pPr marL="291600" indent="-291600">
              <a:spcBef>
                <a:spcPts val="10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2200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For the purposes of this estimate, the complexity weighting factor is assumed to be average and the F</a:t>
            </a:r>
            <a:r>
              <a:rPr lang="en-US" sz="100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 count total from the table is 320.</a:t>
            </a:r>
          </a:p>
        </p:txBody>
      </p:sp>
      <p:sp>
        <p:nvSpPr>
          <p:cNvPr id="10" name="Content Placeholder 9"/>
          <p:cNvSpPr>
            <a:spLocks noGrp="1"/>
          </p:cNvSpPr>
          <p:nvPr>
            <p:ph sz="quarter" idx="15"/>
          </p:nvPr>
        </p:nvSpPr>
        <p:spPr>
          <a:xfrm>
            <a:off x="342900" y="3412454"/>
            <a:ext cx="7058025" cy="491790"/>
          </a:xfrm>
        </p:spPr>
        <p:txBody>
          <a:bodyPr/>
          <a:lstStyle/>
          <a:p>
            <a:pPr marL="291600" indent="-291600">
              <a:spcBef>
                <a:spcPts val="10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2200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Assume the sum of the 14 complexity factors</a:t>
            </a:r>
          </a:p>
        </p:txBody>
      </p:sp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98339887"/>
              </p:ext>
            </p:extLst>
          </p:nvPr>
        </p:nvGraphicFramePr>
        <p:xfrm>
          <a:off x="5831926" y="3437899"/>
          <a:ext cx="1455663" cy="4411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58" name="Equation" r:id="rId5" imgW="838080" imgH="253800" progId="Equation.DSMT4">
                  <p:embed/>
                </p:oleObj>
              </mc:Choice>
              <mc:Fallback>
                <p:oleObj name="Equation" r:id="rId5" imgW="838080" imgH="2538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831926" y="3437899"/>
                        <a:ext cx="1455663" cy="44111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33905240"/>
              </p:ext>
            </p:extLst>
          </p:nvPr>
        </p:nvGraphicFramePr>
        <p:xfrm>
          <a:off x="2631684" y="3988285"/>
          <a:ext cx="3194833" cy="49497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59" name="Equation" r:id="rId7" imgW="1803240" imgH="279360" progId="Equation.DSMT4">
                  <p:embed/>
                </p:oleObj>
              </mc:Choice>
              <mc:Fallback>
                <p:oleObj name="Equation" r:id="rId7" imgW="1803240" imgH="27936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631684" y="3988285"/>
                        <a:ext cx="3194833" cy="49497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Content Placeholder 10"/>
          <p:cNvSpPr>
            <a:spLocks noGrp="1"/>
          </p:cNvSpPr>
          <p:nvPr>
            <p:ph sz="quarter" idx="16"/>
          </p:nvPr>
        </p:nvSpPr>
        <p:spPr>
          <a:xfrm>
            <a:off x="342900" y="4578198"/>
            <a:ext cx="8458200" cy="498810"/>
          </a:xfrm>
        </p:spPr>
        <p:txBody>
          <a:bodyPr>
            <a:normAutofit/>
          </a:bodyPr>
          <a:lstStyle/>
          <a:p>
            <a:pPr marL="291600" indent="-291600">
              <a:spcBef>
                <a:spcPts val="10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2200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estimated number of F</a:t>
            </a:r>
            <a:r>
              <a:rPr lang="en-US" sz="100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 can be computed:</a:t>
            </a:r>
          </a:p>
        </p:txBody>
      </p:sp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918193"/>
              </p:ext>
            </p:extLst>
          </p:nvPr>
        </p:nvGraphicFramePr>
        <p:xfrm>
          <a:off x="1218994" y="5160575"/>
          <a:ext cx="5512213" cy="49497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60" name="Equation" r:id="rId9" imgW="3111480" imgH="279360" progId="Equation.DSMT4">
                  <p:embed/>
                </p:oleObj>
              </mc:Choice>
              <mc:Fallback>
                <p:oleObj name="Equation" r:id="rId9" imgW="3111480" imgH="27936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218994" y="5160575"/>
                        <a:ext cx="5512213" cy="49497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Content Placeholder 11"/>
          <p:cNvSpPr>
            <a:spLocks noGrp="1"/>
          </p:cNvSpPr>
          <p:nvPr>
            <p:ph sz="quarter" idx="17"/>
          </p:nvPr>
        </p:nvSpPr>
        <p:spPr>
          <a:xfrm>
            <a:off x="342900" y="5765464"/>
            <a:ext cx="8458200" cy="813136"/>
          </a:xfrm>
        </p:spPr>
        <p:txBody>
          <a:bodyPr>
            <a:noAutofit/>
          </a:bodyPr>
          <a:lstStyle/>
          <a:p>
            <a:pPr marL="291600" indent="-291600">
              <a:spcBef>
                <a:spcPts val="10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2200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If the historic cost per F</a:t>
            </a:r>
            <a:r>
              <a:rPr lang="en-US" sz="100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 is approximately $1,230 then total estimated project cost is $461,000 estimated effort is 58 person-months.  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D4782CA-4060-4792-BD56-58A66C68CB55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151E55-6873-49E2-B8D5-2F265E6F1973}" type="slidenum">
              <a:rPr 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pPr/>
              <a:t>15</a:t>
            </a:fld>
            <a:endParaRPr 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889830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F7D065-69D6-43BD-8F16-1ED3737765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4000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Process-Based Estimation Table</a:t>
            </a:r>
          </a:p>
        </p:txBody>
      </p:sp>
      <p:pic>
        <p:nvPicPr>
          <p:cNvPr id="4" name="Picture 3" descr="A process based estimation table has activity and task in the column headings and the functions as different rows.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5210" y="1207511"/>
            <a:ext cx="6573580" cy="4853178"/>
          </a:xfrm>
          <a:prstGeom prst="rect">
            <a:avLst/>
          </a:prstGeom>
        </p:spPr>
      </p:pic>
      <p:sp>
        <p:nvSpPr>
          <p:cNvPr id="6" name="Text Placeholder 6">
            <a:extLst>
              <a:ext uri="{FF2B5EF4-FFF2-40B4-BE49-F238E27FC236}">
                <a16:creationId xmlns:a16="http://schemas.microsoft.com/office/drawing/2014/main" id="{432969D9-AE7A-43AF-A580-6EB7DBE5BB8D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2973940" y="6324599"/>
            <a:ext cx="2937232" cy="221479"/>
          </a:xfrm>
        </p:spPr>
        <p:txBody>
          <a:bodyPr/>
          <a:lstStyle/>
          <a:p>
            <a:r>
              <a:rPr lang="en-US" sz="1200" noProof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3" action="ppaction://hlinksldjump"/>
              </a:rPr>
              <a:t>Access the text alternative for slide images.</a:t>
            </a:r>
            <a:endParaRPr lang="en-US" sz="1200" noProof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D4782CA-4060-4792-BD56-58A66C68CB55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151E55-6873-49E2-B8D5-2F265E6F1973}" type="slidenum">
              <a:rPr 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pPr/>
              <a:t>16</a:t>
            </a:fld>
            <a:endParaRPr 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3266150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F7D065-69D6-43BD-8F16-1ED3737765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4000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Process-Based Estimation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11F9857-6496-490D-8EF4-49E16A203194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342900" y="1153274"/>
            <a:ext cx="8458200" cy="4460453"/>
          </a:xfrm>
        </p:spPr>
        <p:txBody>
          <a:bodyPr vert="horz" lIns="91440" tIns="45720" rIns="91440" bIns="45720" rtlCol="0">
            <a:noAutofit/>
          </a:bodyPr>
          <a:lstStyle/>
          <a:p>
            <a:pPr marL="291600" indent="-291600">
              <a:spcBef>
                <a:spcPts val="10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Process-based estimation begins with a delineation of software functions obtained from the project scope. </a:t>
            </a:r>
          </a:p>
          <a:p>
            <a:pPr marL="291600" indent="-291600">
              <a:spcBef>
                <a:spcPts val="10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series of framework activities are performed for each function.</a:t>
            </a:r>
          </a:p>
          <a:p>
            <a:pPr marL="291600" indent="-291600">
              <a:spcBef>
                <a:spcPts val="10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Functions and related framework activities may be represented as part of a table with tasks as columns and rows as functions.</a:t>
            </a:r>
          </a:p>
          <a:p>
            <a:pPr marL="291600" indent="-291600">
              <a:spcBef>
                <a:spcPts val="10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effort estimates (for example, person-months) are entered as the matrix cell values.</a:t>
            </a:r>
          </a:p>
          <a:p>
            <a:pPr marL="291600" indent="-291600">
              <a:spcBef>
                <a:spcPts val="10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Average labor rates (that is, cost/unit effort) are then applied to the effort estimated for each process activity.</a:t>
            </a:r>
          </a:p>
          <a:p>
            <a:pPr marL="291600" indent="-291600">
              <a:spcBef>
                <a:spcPts val="10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Based on an average burdened labor rate of $8,000 per month, the total estimated project cost is $368,000 and the estimated effort is 46 person-months based on the matric entries.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D4782CA-4060-4792-BD56-58A66C68CB55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151E55-6873-49E2-B8D5-2F265E6F1973}" type="slidenum">
              <a:rPr 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pPr/>
              <a:t>17</a:t>
            </a:fld>
            <a:endParaRPr 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9387630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F7D065-69D6-43BD-8F16-1ED3737765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4000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Use Case Point Estimation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11F9857-6496-490D-8EF4-49E16A203194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342900" y="1155700"/>
            <a:ext cx="8458200" cy="2159000"/>
          </a:xfrm>
        </p:spPr>
        <p:txBody>
          <a:bodyPr vert="horz" lIns="91440" tIns="45720" rIns="91440" bIns="45720" rtlCol="0">
            <a:noAutofit/>
          </a:bodyPr>
          <a:lstStyle/>
          <a:p>
            <a:r>
              <a:rPr lang="en-US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Computation of use case points takes the following into account:</a:t>
            </a:r>
          </a:p>
          <a:p>
            <a:pPr marL="291600" indent="-291600">
              <a:spcBef>
                <a:spcPts val="10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number and complexity of the use cases in the system.</a:t>
            </a:r>
          </a:p>
          <a:p>
            <a:pPr marL="291600" indent="-291600">
              <a:spcBef>
                <a:spcPts val="10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number and complexity of the actors on the system.</a:t>
            </a:r>
          </a:p>
          <a:p>
            <a:pPr marL="291600" indent="-291600">
              <a:spcBef>
                <a:spcPts val="10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Various nonfunctional requirements not written as use cases.</a:t>
            </a:r>
          </a:p>
          <a:p>
            <a:pPr marL="291600" indent="-291600">
              <a:spcBef>
                <a:spcPts val="10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environment in which the project will be developed.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sz="quarter" idx="14"/>
          </p:nvPr>
        </p:nvSpPr>
        <p:spPr>
          <a:xfrm>
            <a:off x="342900" y="3454796"/>
            <a:ext cx="8458200" cy="2603104"/>
          </a:xfrm>
        </p:spPr>
        <p:txBody>
          <a:bodyPr>
            <a:normAutofit/>
          </a:bodyPr>
          <a:lstStyle/>
          <a:p>
            <a:pPr marL="901700"/>
            <a:r>
              <a:rPr lang="en-US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U</a:t>
            </a:r>
            <a:r>
              <a:rPr lang="en-US" sz="100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sz="100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 = (U</a:t>
            </a:r>
            <a:r>
              <a:rPr lang="en-US" sz="100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noProof="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U</a:t>
            </a:r>
            <a:r>
              <a:rPr lang="en-US" sz="100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sz="100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 + U</a:t>
            </a:r>
            <a:r>
              <a:rPr lang="en-US" sz="100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sz="100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W) × T</a:t>
            </a:r>
            <a:r>
              <a:rPr lang="en-US" sz="100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sz="100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 × E</a:t>
            </a:r>
            <a:r>
              <a:rPr lang="en-US" sz="100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sz="100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</a:p>
          <a:p>
            <a:r>
              <a:rPr lang="en-US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U</a:t>
            </a:r>
            <a:r>
              <a:rPr lang="en-US" sz="100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noProof="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U</a:t>
            </a:r>
            <a:r>
              <a:rPr lang="en-US" sz="100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sz="100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 	– unadjusted sum of use case weights</a:t>
            </a:r>
          </a:p>
          <a:p>
            <a:r>
              <a:rPr lang="en-US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U</a:t>
            </a:r>
            <a:r>
              <a:rPr lang="en-US" sz="100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sz="100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 	– unadjusted sum of actor weight</a:t>
            </a:r>
          </a:p>
          <a:p>
            <a:r>
              <a:rPr lang="en-US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T</a:t>
            </a:r>
            <a:r>
              <a:rPr lang="en-US" sz="100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sz="100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 	– technical complexity 13 factors</a:t>
            </a:r>
          </a:p>
          <a:p>
            <a:r>
              <a:rPr lang="en-US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E</a:t>
            </a:r>
            <a:r>
              <a:rPr lang="en-US" sz="100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sz="100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 	– environment complexity 8 factors 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D4782CA-4060-4792-BD56-58A66C68CB55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151E55-6873-49E2-B8D5-2F265E6F1973}" type="slidenum">
              <a:rPr 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pPr/>
              <a:t>18</a:t>
            </a:fld>
            <a:endParaRPr 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0541385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F7D065-69D6-43BD-8F16-1ED3737765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4000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Use Case Point Estimation Example 1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11F9857-6496-490D-8EF4-49E16A203194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342900" y="1153274"/>
            <a:ext cx="8458200" cy="4625734"/>
          </a:xfrm>
        </p:spPr>
        <p:txBody>
          <a:bodyPr vert="horz" lIns="91440" tIns="45720" rIns="91440" bIns="45720" rtlCol="0">
            <a:noAutofit/>
          </a:bodyPr>
          <a:lstStyle/>
          <a:p>
            <a:r>
              <a:rPr lang="en-US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engineering subsystem group is described by 14 average use cases and 8 simple use cases. And the infrastructure subsystem is described with 10 simple use cases.</a:t>
            </a:r>
          </a:p>
          <a:p>
            <a:r>
              <a:rPr lang="en-US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U</a:t>
            </a:r>
            <a:r>
              <a:rPr lang="en-US" sz="100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noProof="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U</a:t>
            </a:r>
            <a:r>
              <a:rPr lang="en-US" sz="100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sz="100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 = (16 use cases × 15) + [(14 use cases × 10) </a:t>
            </a:r>
          </a:p>
          <a:p>
            <a:r>
              <a:rPr lang="en-US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  + (8 use cases × 5)] + (10 use cases × 5) = 470</a:t>
            </a:r>
          </a:p>
          <a:p>
            <a:r>
              <a:rPr lang="en-US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There are 8 simple actors, 12 average actors, and 4 complex actors. </a:t>
            </a:r>
          </a:p>
          <a:p>
            <a:r>
              <a:rPr lang="en-US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U</a:t>
            </a:r>
            <a:r>
              <a:rPr lang="en-US" sz="100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sz="100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 = (8 actors × 1) + (12 actors × 2) + (4 actors × 3) = 44</a:t>
            </a:r>
          </a:p>
          <a:p>
            <a:r>
              <a:rPr lang="en-US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After evaluation of the technology and the environment, </a:t>
            </a:r>
          </a:p>
          <a:p>
            <a:r>
              <a:rPr lang="en-US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T C</a:t>
            </a:r>
            <a:r>
              <a:rPr lang="en-US" sz="100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 = 1.04</a:t>
            </a:r>
          </a:p>
          <a:p>
            <a:r>
              <a:rPr lang="en-US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E</a:t>
            </a:r>
            <a:r>
              <a:rPr lang="en-US" sz="100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sz="100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 = 0.96</a:t>
            </a:r>
          </a:p>
          <a:p>
            <a:r>
              <a:rPr lang="en-US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U</a:t>
            </a:r>
            <a:r>
              <a:rPr lang="en-US" sz="100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sz="100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 = (470 + 44) × 1.04 × 0.96 = 513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D4782CA-4060-4792-BD56-58A66C68CB55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151E55-6873-49E2-B8D5-2F265E6F1973}" type="slidenum">
              <a:rPr 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pPr/>
              <a:t>19</a:t>
            </a:fld>
            <a:endParaRPr 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9948327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F7D065-69D6-43BD-8F16-1ED3737765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4000" noProof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Estimation Issues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11F9857-6496-490D-8EF4-49E16A203194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342900" y="1051133"/>
            <a:ext cx="8458200" cy="2751746"/>
          </a:xfrm>
        </p:spPr>
        <p:txBody>
          <a:bodyPr vert="horz" lIns="91440" tIns="45720" rIns="91440" bIns="45720" rtlCol="0">
            <a:noAutofit/>
          </a:bodyPr>
          <a:lstStyle/>
          <a:p>
            <a:pPr>
              <a:spcBef>
                <a:spcPts val="300"/>
              </a:spcBef>
            </a:pPr>
            <a:r>
              <a:rPr lang="en-US" altLang="en-US" sz="2400" noProof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Estimation of resources, cost, and schedule for a software engineering effort requires: </a:t>
            </a:r>
          </a:p>
          <a:p>
            <a:pPr marL="291600" lvl="1" indent="-291600">
              <a:spcBef>
                <a:spcPts val="1000"/>
              </a:spcBef>
              <a:spcAft>
                <a:spcPts val="0"/>
              </a:spcAft>
            </a:pPr>
            <a:r>
              <a:rPr lang="en-US" altLang="en-US" sz="2400" noProof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Experience.</a:t>
            </a:r>
          </a:p>
          <a:p>
            <a:pPr marL="291600" lvl="1" indent="-291600">
              <a:spcBef>
                <a:spcPts val="1000"/>
              </a:spcBef>
              <a:spcAft>
                <a:spcPts val="0"/>
              </a:spcAft>
            </a:pPr>
            <a:r>
              <a:rPr lang="en-US" altLang="en-US" sz="2400" noProof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Access to good historical information (metrics).</a:t>
            </a:r>
          </a:p>
          <a:p>
            <a:pPr marL="291600" lvl="1" indent="-291600">
              <a:spcBef>
                <a:spcPts val="1000"/>
              </a:spcBef>
              <a:spcAft>
                <a:spcPts val="0"/>
              </a:spcAft>
            </a:pPr>
            <a:r>
              <a:rPr lang="en-US" altLang="en-US" sz="2400" noProof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courage to commit to quantitative predictions when qualitative information is all that exists.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sz="quarter" idx="14"/>
          </p:nvPr>
        </p:nvSpPr>
        <p:spPr>
          <a:xfrm>
            <a:off x="342900" y="3844963"/>
            <a:ext cx="8458200" cy="2043089"/>
          </a:xfrm>
        </p:spPr>
        <p:txBody>
          <a:bodyPr>
            <a:normAutofit/>
          </a:bodyPr>
          <a:lstStyle/>
          <a:p>
            <a:pPr>
              <a:spcBef>
                <a:spcPts val="300"/>
              </a:spcBef>
            </a:pPr>
            <a:r>
              <a:rPr lang="en-US" altLang="en-US" sz="2400" noProof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Estimation carries inherent risk and this risk leads to uncertainty:</a:t>
            </a:r>
          </a:p>
          <a:p>
            <a:pPr marL="291600" indent="-291600">
              <a:spcBef>
                <a:spcPts val="10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en-US" sz="2400" noProof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Project complexity.</a:t>
            </a:r>
          </a:p>
          <a:p>
            <a:pPr marL="291600" indent="-291600">
              <a:spcBef>
                <a:spcPts val="10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en-US" sz="2400" noProof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Project size (makes decomposition tougher).</a:t>
            </a:r>
          </a:p>
          <a:p>
            <a:pPr marL="291600" indent="-291600">
              <a:spcBef>
                <a:spcPts val="10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en-US" sz="2400" noProof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Degree of structural uncertainty (requirements stability).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D4782CA-4060-4792-BD56-58A66C68CB55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151E55-6873-49E2-B8D5-2F265E6F1973}" type="slidenum">
              <a:rPr lang="en-US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pPr/>
              <a:t>2</a:t>
            </a:fld>
            <a:endParaRPr lang="en-US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0314776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F7D065-69D6-43BD-8F16-1ED3737765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4000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Use Case Point Estimation Example 2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11F9857-6496-490D-8EF4-49E16A203194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342900" y="1153274"/>
            <a:ext cx="8458200" cy="4625734"/>
          </a:xfrm>
        </p:spPr>
        <p:txBody>
          <a:bodyPr vert="horz" lIns="91440" tIns="45720" rIns="91440" bIns="45720" rtlCol="0">
            <a:noAutofit/>
          </a:bodyPr>
          <a:lstStyle/>
          <a:p>
            <a:pPr marL="291600" indent="-291600">
              <a:spcBef>
                <a:spcPts val="10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Using past project data as a guide, the development group produces 85 L</a:t>
            </a:r>
            <a:r>
              <a:rPr lang="en-US" sz="100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en-US" sz="100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 per U</a:t>
            </a:r>
            <a:r>
              <a:rPr lang="en-US" sz="100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sz="100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P. </a:t>
            </a:r>
          </a:p>
          <a:p>
            <a:pPr marL="291600" indent="-291600">
              <a:spcBef>
                <a:spcPts val="10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 estimate of the overall size of the C</a:t>
            </a:r>
            <a:r>
              <a:rPr lang="en-US" sz="100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sz="100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 project is 43,600 L</a:t>
            </a:r>
            <a:r>
              <a:rPr lang="en-US" sz="100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en-US" sz="100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</a:p>
          <a:p>
            <a:pPr marL="291600" indent="-291600">
              <a:spcBef>
                <a:spcPts val="10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Using 620 L</a:t>
            </a:r>
            <a:r>
              <a:rPr lang="en-US" sz="100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en-US" sz="100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C/pm as the average productivity for systems of this type and a burdened labor rate of $8,000 per month, and the cost per line of code is approximately $13. </a:t>
            </a:r>
          </a:p>
          <a:p>
            <a:pPr marL="291600" indent="-291600">
              <a:spcBef>
                <a:spcPts val="10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Based on the use case estimate and the historical productivity data: </a:t>
            </a:r>
          </a:p>
          <a:p>
            <a:pPr marL="715963">
              <a:spcBef>
                <a:spcPts val="1000"/>
              </a:spcBef>
              <a:spcAft>
                <a:spcPts val="0"/>
              </a:spcAft>
            </a:pPr>
            <a:r>
              <a:rPr lang="en-US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Total estimated project cost is $552,000.</a:t>
            </a:r>
          </a:p>
          <a:p>
            <a:pPr marL="715963">
              <a:spcBef>
                <a:spcPts val="1000"/>
              </a:spcBef>
              <a:spcAft>
                <a:spcPts val="0"/>
              </a:spcAft>
            </a:pPr>
            <a:r>
              <a:rPr lang="en-US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Estimated effort is about 70 person-months.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D4782CA-4060-4792-BD56-58A66C68CB55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151E55-6873-49E2-B8D5-2F265E6F1973}" type="slidenum">
              <a:rPr 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pPr/>
              <a:t>20</a:t>
            </a:fld>
            <a:endParaRPr 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5935581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F7D065-69D6-43BD-8F16-1ED3737765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4000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Agile Project Estimation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11F9857-6496-490D-8EF4-49E16A203194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342900" y="1153274"/>
            <a:ext cx="8458200" cy="4460453"/>
          </a:xfrm>
        </p:spPr>
        <p:txBody>
          <a:bodyPr vert="horz" lIns="91440" tIns="45720" rIns="91440" bIns="45720" rtlCol="0">
            <a:noAutofit/>
          </a:bodyPr>
          <a:lstStyle/>
          <a:p>
            <a:r>
              <a:rPr lang="en-US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Each user story is considered separately for estimation purposes. </a:t>
            </a:r>
          </a:p>
          <a:p>
            <a:pPr marL="266700" indent="-266700"/>
            <a:r>
              <a:rPr lang="en-US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Each user story is decomposed into the set of software engineering tasks that will be required to develop it. </a:t>
            </a:r>
          </a:p>
          <a:p>
            <a:r>
              <a:rPr lang="en-US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3a.  Each task is estimated separately (historic data, empirical model,</a:t>
            </a:r>
          </a:p>
          <a:p>
            <a:r>
              <a:rPr lang="en-US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experience, or planning poker. </a:t>
            </a:r>
          </a:p>
          <a:p>
            <a:r>
              <a:rPr lang="en-US" sz="2000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3b.  Alternatively, the “volume” of the user story can be estimated in</a:t>
            </a:r>
          </a:p>
          <a:p>
            <a:r>
              <a:rPr lang="en-US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en-US" sz="2000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LOC, FP, or use case count. </a:t>
            </a:r>
          </a:p>
          <a:p>
            <a:r>
              <a:rPr lang="en-US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4a.  Estimates for each task are summed to estimate the user story. </a:t>
            </a:r>
          </a:p>
          <a:p>
            <a:r>
              <a:rPr lang="en-US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4b.  Alternatively, the volume translated into effort using historical data. </a:t>
            </a:r>
          </a:p>
          <a:p>
            <a:pPr marL="266700" indent="-266700"/>
            <a:r>
              <a:rPr lang="en-US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5. Effort estimates for all user stories are summed to create effort estimate for the increment.</a:t>
            </a:r>
            <a:endParaRPr lang="en-US" altLang="en-US" noProof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D4782CA-4060-4792-BD56-58A66C68CB55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151E55-6873-49E2-B8D5-2F265E6F1973}" type="slidenum">
              <a:rPr 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pPr/>
              <a:t>21</a:t>
            </a:fld>
            <a:endParaRPr 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7448647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F7D065-69D6-43BD-8F16-1ED3737765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4000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Why Are Projects Late?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11F9857-6496-490D-8EF4-49E16A203194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342900" y="1153274"/>
            <a:ext cx="8191500" cy="5307161"/>
          </a:xfrm>
        </p:spPr>
        <p:txBody>
          <a:bodyPr vert="horz" lIns="91440" tIns="45720" rIns="91440" bIns="45720" rtlCol="0">
            <a:noAutofit/>
          </a:bodyPr>
          <a:lstStyle/>
          <a:p>
            <a:pPr marL="291600" indent="-291600"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US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Unrealistic deadline established by someone outside the software team and forced on managers and practitioners on the group.</a:t>
            </a:r>
          </a:p>
          <a:p>
            <a:pPr marL="291600" indent="-291600"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US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Changing requirements not reflected in schedule changes.</a:t>
            </a:r>
          </a:p>
          <a:p>
            <a:pPr marL="291600" indent="-291600">
              <a:spcBef>
                <a:spcPts val="10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 honest underestimate of the amount of effort and/or the number of resources that will be required to do the job.</a:t>
            </a:r>
          </a:p>
          <a:p>
            <a:pPr marL="291600" indent="-291600"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US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Predictable and/or unpredictable risks that were not considered when the project commenced.</a:t>
            </a:r>
          </a:p>
          <a:p>
            <a:pPr marL="291600" indent="-291600"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US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Technical difficulties that could not have been foreseen in advance.</a:t>
            </a:r>
          </a:p>
          <a:p>
            <a:pPr marL="291600" indent="-291600"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US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Human difficulties that could not have been foreseen in advance.</a:t>
            </a:r>
          </a:p>
          <a:p>
            <a:pPr marL="291600" indent="-291600"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US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Miscommunication among project staff that results in delays.</a:t>
            </a:r>
          </a:p>
          <a:p>
            <a:pPr marL="291600" indent="-291600"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US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Failure by project management to recognize that the project is falling behind schedule and lack of action to correct the problem.</a:t>
            </a:r>
            <a:endParaRPr lang="en-US" altLang="en-US" noProof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D4782CA-4060-4792-BD56-58A66C68CB55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151E55-6873-49E2-B8D5-2F265E6F1973}" type="slidenum">
              <a:rPr 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pPr/>
              <a:t>22</a:t>
            </a:fld>
            <a:endParaRPr 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9134804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F7D065-69D6-43BD-8F16-1ED3737765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4000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Scheduling Principles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11F9857-6496-490D-8EF4-49E16A203194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342900" y="1153274"/>
            <a:ext cx="8458200" cy="4644022"/>
          </a:xfrm>
        </p:spPr>
        <p:txBody>
          <a:bodyPr vert="horz" lIns="91440" tIns="45720" rIns="91440" bIns="45720" rtlCol="0">
            <a:noAutofit/>
          </a:bodyPr>
          <a:lstStyle/>
          <a:p>
            <a:pPr marL="291600" indent="-291600">
              <a:spcBef>
                <a:spcPts val="10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b="1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Compartmentalization. </a:t>
            </a:r>
            <a:r>
              <a:rPr lang="en-US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project must be compartmentalized by decomposing the product and the process.</a:t>
            </a:r>
          </a:p>
          <a:p>
            <a:pPr marL="291600" indent="-291600">
              <a:spcBef>
                <a:spcPts val="10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b="1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Interdependency. </a:t>
            </a:r>
            <a:r>
              <a:rPr lang="en-US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interdependency of each compartmentalized activity or task must be determined. </a:t>
            </a:r>
          </a:p>
          <a:p>
            <a:pPr marL="291600" indent="-291600">
              <a:spcBef>
                <a:spcPts val="10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b="1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Time allocation. </a:t>
            </a:r>
            <a:r>
              <a:rPr lang="en-US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Each task must be allocated some number of work units and assigned a start date and a completion date.</a:t>
            </a:r>
          </a:p>
          <a:p>
            <a:pPr marL="291600" indent="-291600">
              <a:spcBef>
                <a:spcPts val="10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b="1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Effort validation. </a:t>
            </a:r>
            <a:r>
              <a:rPr lang="en-US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Ensure that no more than the allocated number of people has been scheduled at any given time.</a:t>
            </a:r>
          </a:p>
          <a:p>
            <a:pPr marL="291600" indent="-291600">
              <a:spcBef>
                <a:spcPts val="10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b="1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Defined responsibilities. </a:t>
            </a:r>
            <a:r>
              <a:rPr lang="en-US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Every task that is scheduled should be assigned to a specific team member.</a:t>
            </a:r>
          </a:p>
          <a:p>
            <a:pPr marL="291600" indent="-291600">
              <a:spcBef>
                <a:spcPts val="10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b="1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Defined outcomes. </a:t>
            </a:r>
            <a:r>
              <a:rPr lang="en-US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Every task should have a defined outcome.</a:t>
            </a:r>
          </a:p>
          <a:p>
            <a:pPr marL="291600" indent="-291600">
              <a:spcBef>
                <a:spcPts val="10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b="1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Defined milestones. </a:t>
            </a:r>
            <a:r>
              <a:rPr lang="en-US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Every task should be associated with a project milestone.</a:t>
            </a:r>
            <a:endParaRPr lang="en-US" altLang="en-US" sz="2400" noProof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D4782CA-4060-4792-BD56-58A66C68CB55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151E55-6873-49E2-B8D5-2F265E6F1973}" type="slidenum">
              <a:rPr 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pPr/>
              <a:t>23</a:t>
            </a:fld>
            <a:endParaRPr 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4802034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F7D065-69D6-43BD-8F16-1ED3737765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600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Relationship Between Effort and Delivery Date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DE95F0CC-3311-41BC-BB77-7DFD8899C539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3369347" y="6192078"/>
            <a:ext cx="2932062" cy="323022"/>
          </a:xfrm>
        </p:spPr>
        <p:txBody>
          <a:bodyPr/>
          <a:lstStyle/>
          <a:p>
            <a:r>
              <a:rPr lang="en-US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2" action="ppaction://hlinksldjump"/>
              </a:rPr>
              <a:t>Access the text alternative for slide images.</a:t>
            </a:r>
            <a:endParaRPr lang="en-US" sz="1200" dirty="0">
              <a:latin typeface="Times New Roman" panose="02020603050405020304" pitchFamily="18" charset="0"/>
              <a:cs typeface="Times New Roman" panose="02020603050405020304" pitchFamily="18" charset="0"/>
              <a:hlinkClick r:id="rId2" action="ppaction://hlinksldjump"/>
            </a:endParaRP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92BA7055-A926-4CF5-9927-637EC287B30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D4782CA-4060-4792-BD56-58A66C68CB55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151E55-6873-49E2-B8D5-2F265E6F1973}" type="slidenum">
              <a:rPr 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pPr/>
              <a:t>24</a:t>
            </a:fld>
            <a:endParaRPr 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3" descr="A graph plots the relationship between effort and delivery time. 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1350" y="1714026"/>
            <a:ext cx="7341301" cy="43187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731026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F7D065-69D6-43BD-8F16-1ED3737765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4000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Concept Development Task Set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11F9857-6496-490D-8EF4-49E16A203194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342900" y="1153274"/>
            <a:ext cx="8458200" cy="4644022"/>
          </a:xfrm>
        </p:spPr>
        <p:txBody>
          <a:bodyPr vert="horz" lIns="91440" tIns="45720" rIns="91440" bIns="45720" rtlCol="0">
            <a:noAutofit/>
          </a:bodyPr>
          <a:lstStyle/>
          <a:p>
            <a:r>
              <a:rPr lang="en-US" b="1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1.1 Concept scoping </a:t>
            </a:r>
            <a:r>
              <a:rPr lang="en-US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determines the overall scope of the project. </a:t>
            </a:r>
          </a:p>
          <a:p>
            <a:pPr marL="377825" indent="-377825"/>
            <a:r>
              <a:rPr lang="en-US" b="1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1.2 Preliminary concept planning </a:t>
            </a:r>
            <a:r>
              <a:rPr lang="en-US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establishes the organization’s ability to undertake the work implied by the project scope. </a:t>
            </a:r>
          </a:p>
          <a:p>
            <a:pPr marL="377825" indent="-377825"/>
            <a:r>
              <a:rPr lang="en-US" b="1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1.3 Technology risk assessment </a:t>
            </a:r>
            <a:r>
              <a:rPr lang="en-US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evaluates the risk associated with the technology to be implemented as part of the project scope. </a:t>
            </a:r>
          </a:p>
          <a:p>
            <a:pPr marL="377825" indent="-377825"/>
            <a:r>
              <a:rPr lang="en-US" b="1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1.4 Proof of concept </a:t>
            </a:r>
            <a:r>
              <a:rPr lang="en-US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demonstrates the viability of a new technology in the software context. </a:t>
            </a:r>
          </a:p>
          <a:p>
            <a:pPr marL="377825" indent="-377825"/>
            <a:r>
              <a:rPr lang="en-US" b="1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1.5 Concept implementation </a:t>
            </a:r>
            <a:r>
              <a:rPr lang="en-US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implements the concept representation in a manner that can be reviewed by a customer and is used for “marketing” purposes when a concept must be sold to other customers or management. </a:t>
            </a:r>
          </a:p>
          <a:p>
            <a:pPr marL="377825" indent="-377825"/>
            <a:r>
              <a:rPr lang="en-US" b="1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1.6 Customer reaction </a:t>
            </a:r>
            <a:r>
              <a:rPr lang="en-US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 the concept solicits feedback on a new technology concept and targets specific customer applications.</a:t>
            </a:r>
            <a:endParaRPr lang="en-US" altLang="en-US" sz="2400" noProof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D4782CA-4060-4792-BD56-58A66C68CB55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151E55-6873-49E2-B8D5-2F265E6F1973}" type="slidenum">
              <a:rPr 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pPr/>
              <a:t>25</a:t>
            </a:fld>
            <a:endParaRPr 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6141373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F7D065-69D6-43BD-8F16-1ED3737765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2800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Task 1.1 Refinement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11F9857-6496-490D-8EF4-49E16A203194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342900" y="1179810"/>
            <a:ext cx="8458200" cy="4590288"/>
          </a:xfrm>
        </p:spPr>
        <p:txBody>
          <a:bodyPr vert="horz" lIns="91440" tIns="45720" rIns="91440" bIns="45720" rtlCol="0">
            <a:noAutofit/>
          </a:bodyPr>
          <a:lstStyle/>
          <a:p>
            <a:pPr>
              <a:spcBef>
                <a:spcPts val="600"/>
              </a:spcBef>
              <a:spcAft>
                <a:spcPts val="0"/>
              </a:spcAft>
            </a:pPr>
            <a:r>
              <a:rPr lang="en-US" altLang="en-US" sz="1200" i="1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Task definition:  Task 1.1  Concept Scoping  </a:t>
            </a:r>
          </a:p>
          <a:p>
            <a:pPr>
              <a:spcBef>
                <a:spcPts val="300"/>
              </a:spcBef>
              <a:spcAft>
                <a:spcPts val="0"/>
              </a:spcAft>
            </a:pPr>
            <a:r>
              <a:rPr lang="en-US" altLang="en-US" sz="1200" i="1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1.1.1	Identify need, benefits and potential customers;</a:t>
            </a:r>
          </a:p>
          <a:p>
            <a:pPr>
              <a:spcBef>
                <a:spcPts val="300"/>
              </a:spcBef>
              <a:spcAft>
                <a:spcPts val="0"/>
              </a:spcAft>
            </a:pPr>
            <a:r>
              <a:rPr lang="en-US" altLang="en-US" sz="1200" i="1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1.1.2	Define desired output/control and input events that drive the application;</a:t>
            </a:r>
          </a:p>
          <a:p>
            <a:pPr>
              <a:spcBef>
                <a:spcPts val="300"/>
              </a:spcBef>
              <a:spcAft>
                <a:spcPts val="0"/>
              </a:spcAft>
            </a:pPr>
            <a:r>
              <a:rPr lang="en-US" altLang="en-US" sz="1200" i="1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Begin Task 1.1.2</a:t>
            </a:r>
          </a:p>
          <a:p>
            <a:pPr>
              <a:spcBef>
                <a:spcPts val="300"/>
              </a:spcBef>
              <a:spcAft>
                <a:spcPts val="0"/>
              </a:spcAft>
            </a:pPr>
            <a:r>
              <a:rPr lang="en-US" altLang="en-US" sz="1200" i="1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1.1.2.1	FTR:  Review written description of need indicates that a FTR is to be conducted.</a:t>
            </a:r>
          </a:p>
          <a:p>
            <a:pPr>
              <a:spcBef>
                <a:spcPts val="300"/>
              </a:spcBef>
              <a:spcAft>
                <a:spcPts val="0"/>
              </a:spcAft>
            </a:pPr>
            <a:r>
              <a:rPr lang="en-US" altLang="en-US" sz="1200" i="1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1.1.2.2	Derive a list of customer visible outputs/inputs</a:t>
            </a:r>
          </a:p>
          <a:p>
            <a:pPr>
              <a:spcBef>
                <a:spcPts val="300"/>
              </a:spcBef>
              <a:spcAft>
                <a:spcPts val="0"/>
              </a:spcAft>
            </a:pPr>
            <a:r>
              <a:rPr lang="en-US" altLang="en-US" sz="1200" i="1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1.1.2.3	FTR:  Review outputs/inputs with customer and revise as required;</a:t>
            </a:r>
          </a:p>
          <a:p>
            <a:pPr>
              <a:spcBef>
                <a:spcPts val="300"/>
              </a:spcBef>
              <a:spcAft>
                <a:spcPts val="0"/>
              </a:spcAft>
            </a:pPr>
            <a:r>
              <a:rPr lang="en-US" altLang="en-US" sz="1200" i="1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endtask Task 1.1.2</a:t>
            </a:r>
          </a:p>
          <a:p>
            <a:pPr>
              <a:spcBef>
                <a:spcPts val="300"/>
              </a:spcBef>
              <a:spcAft>
                <a:spcPts val="0"/>
              </a:spcAft>
            </a:pPr>
            <a:r>
              <a:rPr lang="en-US" altLang="en-US" sz="1200" i="1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1.1.3	Define the functionality/behavior for each major function;</a:t>
            </a:r>
          </a:p>
          <a:p>
            <a:pPr>
              <a:spcBef>
                <a:spcPts val="300"/>
              </a:spcBef>
              <a:spcAft>
                <a:spcPts val="0"/>
              </a:spcAft>
            </a:pPr>
            <a:r>
              <a:rPr lang="en-US" altLang="en-US" sz="1200" i="1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Begin Task 1.1.3</a:t>
            </a:r>
          </a:p>
          <a:p>
            <a:pPr>
              <a:spcBef>
                <a:spcPts val="300"/>
              </a:spcBef>
              <a:spcAft>
                <a:spcPts val="0"/>
              </a:spcAft>
            </a:pPr>
            <a:r>
              <a:rPr lang="en-US" altLang="en-US" sz="1200" i="1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1.1.3.1	FTR:  Review output and input data objects derived in task 1.1.2;</a:t>
            </a:r>
          </a:p>
          <a:p>
            <a:pPr>
              <a:spcBef>
                <a:spcPts val="300"/>
              </a:spcBef>
              <a:spcAft>
                <a:spcPts val="0"/>
              </a:spcAft>
            </a:pPr>
            <a:r>
              <a:rPr lang="en-US" altLang="en-US" sz="1200" i="1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1.1.3.2	Derive a model of functions/behaviors;</a:t>
            </a:r>
          </a:p>
          <a:p>
            <a:pPr>
              <a:spcBef>
                <a:spcPts val="300"/>
              </a:spcBef>
              <a:spcAft>
                <a:spcPts val="0"/>
              </a:spcAft>
            </a:pPr>
            <a:r>
              <a:rPr lang="en-US" altLang="en-US" sz="1200" i="1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1.1.3.3	FTR:  Review functions/behaviors with customer and revise as required;</a:t>
            </a:r>
          </a:p>
          <a:p>
            <a:pPr>
              <a:spcBef>
                <a:spcPts val="300"/>
              </a:spcBef>
              <a:spcAft>
                <a:spcPts val="0"/>
              </a:spcAft>
            </a:pPr>
            <a:r>
              <a:rPr lang="en-US" altLang="en-US" sz="1200" i="1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endtask Task 1.1.3</a:t>
            </a:r>
          </a:p>
          <a:p>
            <a:pPr>
              <a:spcBef>
                <a:spcPts val="300"/>
              </a:spcBef>
              <a:spcAft>
                <a:spcPts val="0"/>
              </a:spcAft>
            </a:pPr>
            <a:r>
              <a:rPr lang="en-US" altLang="en-US" sz="1200" i="1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1.1.4	Isolate those elements of the technology to be implemented in software; </a:t>
            </a:r>
          </a:p>
          <a:p>
            <a:pPr>
              <a:spcBef>
                <a:spcPts val="300"/>
              </a:spcBef>
              <a:spcAft>
                <a:spcPts val="0"/>
              </a:spcAft>
            </a:pPr>
            <a:r>
              <a:rPr lang="en-US" altLang="en-US" sz="1200" i="1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1.1.5	Research availability of existing software;</a:t>
            </a:r>
          </a:p>
          <a:p>
            <a:pPr>
              <a:spcBef>
                <a:spcPts val="300"/>
              </a:spcBef>
              <a:spcAft>
                <a:spcPts val="0"/>
              </a:spcAft>
            </a:pPr>
            <a:r>
              <a:rPr lang="en-US" altLang="en-US" sz="1200" i="1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1.1.6	Define technical feasibility;</a:t>
            </a:r>
          </a:p>
          <a:p>
            <a:pPr>
              <a:spcBef>
                <a:spcPts val="300"/>
              </a:spcBef>
              <a:spcAft>
                <a:spcPts val="0"/>
              </a:spcAft>
            </a:pPr>
            <a:r>
              <a:rPr lang="en-US" altLang="en-US" sz="1200" i="1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1.1.7	Make quick estimate of size;</a:t>
            </a:r>
          </a:p>
          <a:p>
            <a:pPr>
              <a:spcBef>
                <a:spcPts val="300"/>
              </a:spcBef>
              <a:spcAft>
                <a:spcPts val="0"/>
              </a:spcAft>
            </a:pPr>
            <a:r>
              <a:rPr lang="en-US" altLang="en-US" sz="1200" i="1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1.1.8	Create a Scope Definition</a:t>
            </a:r>
            <a:r>
              <a:rPr lang="en-US" altLang="en-US" sz="1200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>
              <a:spcBef>
                <a:spcPct val="0"/>
              </a:spcBef>
              <a:spcAft>
                <a:spcPts val="0"/>
              </a:spcAft>
            </a:pPr>
            <a:r>
              <a:rPr lang="en-US" altLang="en-US" sz="1200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endTask definition:   Task 1.1</a:t>
            </a:r>
            <a:endParaRPr lang="en-US" altLang="en-US" sz="900" noProof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D4782CA-4060-4792-BD56-58A66C68CB55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151E55-6873-49E2-B8D5-2F265E6F1973}" type="slidenum">
              <a:rPr 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pPr/>
              <a:t>26</a:t>
            </a:fld>
            <a:endParaRPr 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85170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F7D065-69D6-43BD-8F16-1ED3737765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4000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Task Network (Activity Network) </a:t>
            </a:r>
          </a:p>
        </p:txBody>
      </p:sp>
      <p:pic>
        <p:nvPicPr>
          <p:cNvPr id="4" name="Picture 3" descr="The diagram shows task network. 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329" y="1870635"/>
            <a:ext cx="8259342" cy="3116730"/>
          </a:xfrm>
          <a:prstGeom prst="rect">
            <a:avLst/>
          </a:prstGeom>
        </p:spPr>
      </p:pic>
      <p:sp>
        <p:nvSpPr>
          <p:cNvPr id="6" name="Text Placeholder 6">
            <a:extLst>
              <a:ext uri="{FF2B5EF4-FFF2-40B4-BE49-F238E27FC236}">
                <a16:creationId xmlns:a16="http://schemas.microsoft.com/office/drawing/2014/main" id="{432969D9-AE7A-43AF-A580-6EB7DBE5BB8D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2973940" y="6324599"/>
            <a:ext cx="2937232" cy="221479"/>
          </a:xfrm>
        </p:spPr>
        <p:txBody>
          <a:bodyPr/>
          <a:lstStyle/>
          <a:p>
            <a:r>
              <a:rPr lang="en-US" sz="1200" noProof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3" action="ppaction://hlinksldjump"/>
              </a:rPr>
              <a:t>Access the text alternative for slide images.</a:t>
            </a:r>
            <a:endParaRPr lang="en-US" sz="1200" noProof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D4782CA-4060-4792-BD56-58A66C68CB55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151E55-6873-49E2-B8D5-2F265E6F1973}" type="slidenum">
              <a:rPr 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pPr/>
              <a:t>27</a:t>
            </a:fld>
            <a:endParaRPr 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0500217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F7D065-69D6-43BD-8F16-1ED3737765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4000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Timeline Chart (Gantt Chart) </a:t>
            </a:r>
          </a:p>
        </p:txBody>
      </p:sp>
      <p:pic>
        <p:nvPicPr>
          <p:cNvPr id="4" name="Picture 3" descr="The diagram shows a time line chart. or Gantt chart. The column headings are: tasks, week 1, week 2, week 3, week 4 and week 5. 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0129" y="1097936"/>
            <a:ext cx="7043743" cy="5038148"/>
          </a:xfrm>
          <a:prstGeom prst="rect">
            <a:avLst/>
          </a:prstGeom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D4782CA-4060-4792-BD56-58A66C68CB55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151E55-6873-49E2-B8D5-2F265E6F1973}" type="slidenum">
              <a:rPr 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pPr/>
              <a:t>28</a:t>
            </a:fld>
            <a:endParaRPr 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7416298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F7D065-69D6-43BD-8F16-1ED3737765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4000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Project Table for Project Tracking </a:t>
            </a:r>
          </a:p>
        </p:txBody>
      </p:sp>
      <p:pic>
        <p:nvPicPr>
          <p:cNvPr id="4" name="Picture 3" descr="A project table for project tracking lists the work tasks. 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273" y="1917542"/>
            <a:ext cx="8073454" cy="3022916"/>
          </a:xfrm>
          <a:prstGeom prst="rect">
            <a:avLst/>
          </a:prstGeom>
        </p:spPr>
      </p:pic>
      <p:sp>
        <p:nvSpPr>
          <p:cNvPr id="6" name="Text Placeholder 6">
            <a:extLst>
              <a:ext uri="{FF2B5EF4-FFF2-40B4-BE49-F238E27FC236}">
                <a16:creationId xmlns:a16="http://schemas.microsoft.com/office/drawing/2014/main" id="{432969D9-AE7A-43AF-A580-6EB7DBE5BB8D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2973940" y="6324599"/>
            <a:ext cx="2937232" cy="221479"/>
          </a:xfrm>
        </p:spPr>
        <p:txBody>
          <a:bodyPr/>
          <a:lstStyle/>
          <a:p>
            <a:r>
              <a:rPr lang="en-US" sz="1200" noProof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3" action="ppaction://hlinksldjump"/>
              </a:rPr>
              <a:t>Access the text alternative for slide images.</a:t>
            </a:r>
            <a:endParaRPr lang="en-US" sz="1200" noProof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D4782CA-4060-4792-BD56-58A66C68CB55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151E55-6873-49E2-B8D5-2F265E6F1973}" type="slidenum">
              <a:rPr 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pPr/>
              <a:t>29</a:t>
            </a:fld>
            <a:endParaRPr 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1481334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F7D065-69D6-43BD-8F16-1ED3737765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4000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Project Planning Task Set </a:t>
            </a:r>
            <a:r>
              <a:rPr lang="en-US" sz="1000" b="0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11F9857-6496-490D-8EF4-49E16A203194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342900" y="1071607"/>
            <a:ext cx="8458200" cy="1594681"/>
          </a:xfrm>
        </p:spPr>
        <p:txBody>
          <a:bodyPr vert="horz" lIns="91440" tIns="45720" rIns="91440" bIns="45720" rtlCol="0">
            <a:noAutofit/>
          </a:bodyPr>
          <a:lstStyle/>
          <a:p>
            <a:pPr marL="403200" indent="-403200">
              <a:buFont typeface="+mj-lt"/>
              <a:buAutoNum type="arabicPeriod"/>
            </a:pPr>
            <a:r>
              <a:rPr lang="en-US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Establish project scope.</a:t>
            </a:r>
          </a:p>
          <a:p>
            <a:pPr marL="403200" indent="-403200">
              <a:buFont typeface="+mj-lt"/>
              <a:buAutoNum type="arabicPeriod"/>
            </a:pPr>
            <a:r>
              <a:rPr lang="en-US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Determine feasibility. </a:t>
            </a:r>
          </a:p>
          <a:p>
            <a:pPr marL="403200" indent="-403200">
              <a:buFont typeface="+mj-lt"/>
              <a:buAutoNum type="arabicPeriod"/>
            </a:pPr>
            <a:r>
              <a:rPr lang="en-US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Analyze risks (Chapter 26). </a:t>
            </a:r>
          </a:p>
          <a:p>
            <a:pPr marL="403200" indent="-403200">
              <a:buFont typeface="+mj-lt"/>
              <a:buAutoNum type="arabicPeriod"/>
            </a:pPr>
            <a:r>
              <a:rPr lang="en-US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Define required resources.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sz="quarter" idx="14"/>
          </p:nvPr>
        </p:nvSpPr>
        <p:spPr>
          <a:xfrm>
            <a:off x="342900" y="2710859"/>
            <a:ext cx="8458200" cy="1414366"/>
          </a:xfrm>
        </p:spPr>
        <p:txBody>
          <a:bodyPr>
            <a:normAutofit/>
          </a:bodyPr>
          <a:lstStyle/>
          <a:p>
            <a:pPr marL="358775" lvl="3" indent="0">
              <a:buNone/>
            </a:pPr>
            <a:r>
              <a:rPr lang="en-US" sz="2000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a. Determine required human resources.</a:t>
            </a:r>
          </a:p>
          <a:p>
            <a:pPr marL="358775" lvl="3" indent="0">
              <a:buNone/>
            </a:pPr>
            <a:r>
              <a:rPr lang="en-US" sz="2000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b. Define reusable software resources.</a:t>
            </a:r>
          </a:p>
          <a:p>
            <a:pPr marL="358775" lvl="3" indent="0">
              <a:buNone/>
            </a:pPr>
            <a:r>
              <a:rPr lang="en-US" sz="2000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c. Identify environmental resources.</a:t>
            </a:r>
          </a:p>
        </p:txBody>
      </p:sp>
      <p:sp>
        <p:nvSpPr>
          <p:cNvPr id="10" name="Content Placeholder 9"/>
          <p:cNvSpPr>
            <a:spLocks noGrp="1"/>
          </p:cNvSpPr>
          <p:nvPr>
            <p:ph sz="quarter" idx="15"/>
          </p:nvPr>
        </p:nvSpPr>
        <p:spPr>
          <a:xfrm>
            <a:off x="342900" y="4174268"/>
            <a:ext cx="8458200" cy="414823"/>
          </a:xfrm>
        </p:spPr>
        <p:txBody>
          <a:bodyPr>
            <a:normAutofit/>
          </a:bodyPr>
          <a:lstStyle/>
          <a:p>
            <a:pPr marL="403200" indent="-403200">
              <a:buFont typeface="+mj-lt"/>
              <a:buAutoNum type="arabicPeriod" startAt="5"/>
            </a:pPr>
            <a:r>
              <a:rPr lang="en-US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Estimate cost and effort.</a:t>
            </a: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6"/>
          </p:nvPr>
        </p:nvSpPr>
        <p:spPr>
          <a:xfrm>
            <a:off x="342900" y="4638134"/>
            <a:ext cx="8458200" cy="1571531"/>
          </a:xfrm>
        </p:spPr>
        <p:txBody>
          <a:bodyPr>
            <a:normAutofit/>
          </a:bodyPr>
          <a:lstStyle/>
          <a:p>
            <a:pPr marL="358775" lvl="3" indent="0">
              <a:buNone/>
            </a:pPr>
            <a:r>
              <a:rPr lang="en-US" sz="2000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a. Decompose the problem.</a:t>
            </a:r>
          </a:p>
          <a:p>
            <a:pPr marL="358775" lvl="3" indent="0">
              <a:buNone/>
            </a:pPr>
            <a:r>
              <a:rPr lang="en-US" sz="2000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b. Develop two or more estimates.</a:t>
            </a:r>
          </a:p>
          <a:p>
            <a:pPr marL="358775" lvl="3" indent="0">
              <a:buNone/>
            </a:pPr>
            <a:r>
              <a:rPr lang="en-US" sz="2000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c. Reconcile the estimates</a:t>
            </a:r>
            <a:r>
              <a:rPr lang="en-US" sz="1600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D4782CA-4060-4792-BD56-58A66C68CB55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151E55-6873-49E2-B8D5-2F265E6F1973}" type="slidenum">
              <a:rPr 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pPr/>
              <a:t>3</a:t>
            </a:fld>
            <a:endParaRPr 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91232216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F7D065-69D6-43BD-8F16-1ED3737765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4000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Schedule Tracking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11F9857-6496-490D-8EF4-49E16A203194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342900" y="1153274"/>
            <a:ext cx="8458200" cy="4644022"/>
          </a:xfrm>
        </p:spPr>
        <p:txBody>
          <a:bodyPr vert="horz" lIns="91440" tIns="45720" rIns="91440" bIns="45720" rtlCol="0">
            <a:noAutofit/>
          </a:bodyPr>
          <a:lstStyle/>
          <a:p>
            <a:pPr marL="291600" indent="-291600">
              <a:spcBef>
                <a:spcPts val="10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Conducting periodic project status meetings in which each team member reports progress and problems.</a:t>
            </a:r>
          </a:p>
          <a:p>
            <a:pPr marL="291600" indent="-291600">
              <a:spcBef>
                <a:spcPts val="10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Evaluating the results of all reviews conducted throughout the software engineering process.</a:t>
            </a:r>
          </a:p>
          <a:p>
            <a:pPr marL="291600" indent="-291600">
              <a:spcBef>
                <a:spcPts val="10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Determining whether formal project milestones have been accomplished by the scheduled date.</a:t>
            </a:r>
          </a:p>
          <a:p>
            <a:pPr marL="291600" indent="-291600">
              <a:spcBef>
                <a:spcPts val="10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Comparing the actual start date to the planned start date for each project task listed in the project resource table.</a:t>
            </a:r>
          </a:p>
          <a:p>
            <a:pPr marL="291600" indent="-291600">
              <a:spcBef>
                <a:spcPts val="10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Meeting informally with practitioners to obtain their subjective assessment of progress to date and problems on the horizon.</a:t>
            </a:r>
          </a:p>
          <a:p>
            <a:pPr marL="291600" indent="-291600">
              <a:spcBef>
                <a:spcPts val="10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Tracking the project velocity, which is a way of seeing how quickly the development team is clearing the user story backlog.</a:t>
            </a:r>
            <a:endParaRPr lang="en-US" altLang="en-US" noProof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D4782CA-4060-4792-BD56-58A66C68CB55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151E55-6873-49E2-B8D5-2F265E6F1973}" type="slidenum">
              <a:rPr 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pPr/>
              <a:t>30</a:t>
            </a:fld>
            <a:endParaRPr 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9933620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>
            <a:extLst>
              <a:ext uri="{FF2B5EF4-FFF2-40B4-BE49-F238E27FC236}">
                <a16:creationId xmlns:a16="http://schemas.microsoft.com/office/drawing/2014/main" id="{6F92C4D4-C867-4E2F-BF62-33A518B427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/>
              <a:t>End of Main Content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630F02A-B1AC-4A6F-B7C6-6A288F03C29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lvl="0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© 2020 McGraw-Hill Education. All rights reserved. Authorized only for instructor use in the classroom.</a:t>
            </a:r>
          </a:p>
          <a:p>
            <a:pPr lvl="0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No reproduction or further distribution permitted without the prior written consent of McGraw-Hill Education.</a:t>
            </a:r>
          </a:p>
        </p:txBody>
      </p:sp>
    </p:spTree>
    <p:extLst>
      <p:ext uri="{BB962C8B-B14F-4D97-AF65-F5344CB8AC3E}">
        <p14:creationId xmlns:p14="http://schemas.microsoft.com/office/powerpoint/2010/main" val="1080484485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0B6140-A63B-4D20-A758-54BAF6E00A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Accessibility Content: Text Alternatives for Images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9665C4E0-2E36-443B-B4C4-06FC04FDC35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151E55-6873-49E2-B8D5-2F265E6F1973}" type="slidenum">
              <a:rPr 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pPr/>
              <a:t>32</a:t>
            </a:fld>
            <a:endParaRPr 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45016543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4BD4DC-B29D-4077-A952-3D6776ED8A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Project Resources – Text alternative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5C41FC-4A63-4805-8E6E-36C2F99BE99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noProof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2" action="ppaction://hlinksldjump"/>
              </a:rPr>
              <a:t>Return to parent-slide containing images</a:t>
            </a:r>
            <a:endParaRPr lang="en-US" noProof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82B4685-AFF6-4664-AF0E-CBEF4179CF57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342900" y="1515035"/>
            <a:ext cx="8458200" cy="2470556"/>
          </a:xfrm>
        </p:spPr>
        <p:txBody>
          <a:bodyPr>
            <a:noAutofit/>
          </a:bodyPr>
          <a:lstStyle/>
          <a:p>
            <a:r>
              <a:rPr lang="en-US" sz="2400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diagram shows project resources. A central triangle labeled project connects to people, environment and reusable software. Reusable software entails: COTS components, full-experience components, past-experience components and new components. People entails: number, skills and location. Environment entails: software tools, hardware and network resources.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025395E-AB4F-4DE4-8CC5-2D362FE97424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noProof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2" action="ppaction://hlinksldjump"/>
              </a:rPr>
              <a:t>Return to parent-slide containing images</a:t>
            </a:r>
            <a:endParaRPr lang="en-US" noProof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370D88-AB9B-47B4-9537-948FBA614E1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151E55-6873-49E2-B8D5-2F265E6F1973}" type="slidenum">
              <a:rPr 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33</a:t>
            </a:fld>
            <a:endParaRPr 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7252996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4BD4DC-B29D-4077-A952-3D6776ED8A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2900" y="304800"/>
            <a:ext cx="8458200" cy="1021976"/>
          </a:xfrm>
        </p:spPr>
        <p:txBody>
          <a:bodyPr>
            <a:noAutofit/>
          </a:bodyPr>
          <a:lstStyle/>
          <a:p>
            <a:r>
              <a:rPr lang="en-US" sz="4000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Process-Based Estimation Table – Text alternative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5C41FC-4A63-4805-8E6E-36C2F99BE99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081587" y="1641976"/>
            <a:ext cx="2980826" cy="225425"/>
          </a:xfrm>
        </p:spPr>
        <p:txBody>
          <a:bodyPr/>
          <a:lstStyle/>
          <a:p>
            <a:r>
              <a:rPr lang="en-US" noProof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2" action="ppaction://hlinksldjump"/>
              </a:rPr>
              <a:t>Return to parent-slide containing images</a:t>
            </a:r>
            <a:endParaRPr lang="en-US" noProof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82B4685-AFF6-4664-AF0E-CBEF4179CF57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342900" y="2088777"/>
            <a:ext cx="8458200" cy="3045198"/>
          </a:xfrm>
        </p:spPr>
        <p:txBody>
          <a:bodyPr>
            <a:normAutofit/>
          </a:bodyPr>
          <a:lstStyle/>
          <a:p>
            <a:r>
              <a:rPr lang="en-US" sz="2400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process based estimation table has activity and task in the column headings and the functions as different rows. The activities are: C</a:t>
            </a:r>
            <a:r>
              <a:rPr lang="en-US" sz="100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noProof="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sz="2400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planning, risk analysis, engineering, construction release, C</a:t>
            </a:r>
            <a:r>
              <a:rPr lang="en-US" sz="100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 and totals. The tasks under engineering are: analysis and design and under construction release are: code and test. 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025395E-AB4F-4DE4-8CC5-2D362FE97424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noProof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2" action="ppaction://hlinksldjump"/>
              </a:rPr>
              <a:t>Return to parent-slide containing images</a:t>
            </a:r>
            <a:endParaRPr lang="en-US" noProof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370D88-AB9B-47B4-9537-948FBA614E1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151E55-6873-49E2-B8D5-2F265E6F1973}" type="slidenum">
              <a:rPr 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34</a:t>
            </a:fld>
            <a:endParaRPr 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92752277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4BD4DC-B29D-4077-A952-3D6776ED8A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2900" y="304800"/>
            <a:ext cx="8458200" cy="1021976"/>
          </a:xfrm>
        </p:spPr>
        <p:txBody>
          <a:bodyPr>
            <a:noAutofit/>
          </a:bodyPr>
          <a:lstStyle/>
          <a:p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Relationship Between Effort and Delivery Date – </a:t>
            </a:r>
            <a:r>
              <a:rPr lang="en-US" sz="4000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Text alternative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5C41FC-4A63-4805-8E6E-36C2F99BE99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081587" y="1641976"/>
            <a:ext cx="2980826" cy="225425"/>
          </a:xfrm>
        </p:spPr>
        <p:txBody>
          <a:bodyPr/>
          <a:lstStyle/>
          <a:p>
            <a:r>
              <a:rPr lang="en-US" noProof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2" action="ppaction://hlinksldjump"/>
              </a:rPr>
              <a:t>Return to parent-slide containing images</a:t>
            </a:r>
            <a:endParaRPr lang="en-US" noProof="0" dirty="0">
              <a:latin typeface="Times New Roman" panose="02020603050405020304" pitchFamily="18" charset="0"/>
              <a:cs typeface="Times New Roman" panose="02020603050405020304" pitchFamily="18" charset="0"/>
              <a:hlinkClick r:id="rId2" action="ppaction://hlinksldjump"/>
            </a:endParaRP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82B4685-AFF6-4664-AF0E-CBEF4179CF57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342900" y="2088777"/>
            <a:ext cx="8458200" cy="3045198"/>
          </a:xfrm>
        </p:spPr>
        <p:txBody>
          <a:bodyPr>
            <a:normAutofit/>
          </a:bodyPr>
          <a:lstStyle/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graph plots the relationship between effort and delivery time. The graph is plotted for effort cost versus development time. The graph shows a curve that fall along the y axis towards the x axis and rises again as time increases. The curve has the following function: E sub a = m time (t sub d to the power 4 over t sub a to the power 4). The variables are defined as follows:  E sub a = effort in person months; t sub d = nominal delivery time for schedule; t sub a = optimal development cost in terms of cost; t sub o = actual delivery time desired. On the left of the curve a dotted line between the curve and y axis a shaded region defines the impossible region. The line is plotted at T sub min = 0.75 T sub d.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025395E-AB4F-4DE4-8CC5-2D362FE97424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noProof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2" action="ppaction://hlinksldjump"/>
              </a:rPr>
              <a:t>Return to parent-slide containing images</a:t>
            </a:r>
            <a:endParaRPr lang="en-US" noProof="0" dirty="0">
              <a:latin typeface="Times New Roman" panose="02020603050405020304" pitchFamily="18" charset="0"/>
              <a:cs typeface="Times New Roman" panose="02020603050405020304" pitchFamily="18" charset="0"/>
              <a:hlinkClick r:id="rId2" action="ppaction://hlinksldjump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370D88-AB9B-47B4-9537-948FBA614E1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151E55-6873-49E2-B8D5-2F265E6F1973}" type="slidenum">
              <a:rPr 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35</a:t>
            </a:fld>
            <a:endParaRPr 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35301739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4BD4DC-B29D-4077-A952-3D6776ED8A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2900" y="304800"/>
            <a:ext cx="8458200" cy="1021976"/>
          </a:xfrm>
        </p:spPr>
        <p:txBody>
          <a:bodyPr>
            <a:noAutofit/>
          </a:bodyPr>
          <a:lstStyle/>
          <a:p>
            <a:r>
              <a:rPr lang="en-US" sz="4000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Task Network (Activity Network) – Text alternative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5C41FC-4A63-4805-8E6E-36C2F99BE99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081587" y="1641976"/>
            <a:ext cx="2980826" cy="225425"/>
          </a:xfrm>
        </p:spPr>
        <p:txBody>
          <a:bodyPr/>
          <a:lstStyle/>
          <a:p>
            <a:r>
              <a:rPr lang="en-US" noProof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2" action="ppaction://hlinksldjump"/>
              </a:rPr>
              <a:t>Return to parent-slide containing images</a:t>
            </a:r>
            <a:endParaRPr lang="en-US" noProof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82B4685-AFF6-4664-AF0E-CBEF4179CF57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342900" y="2088777"/>
            <a:ext cx="8458200" cy="2330824"/>
          </a:xfrm>
        </p:spPr>
        <p:txBody>
          <a:bodyPr>
            <a:normAutofit/>
          </a:bodyPr>
          <a:lstStyle/>
          <a:p>
            <a:r>
              <a:rPr lang="en-US" sz="2400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task network is follows: 1.1 concept scoping; 1.2 concept planning. 1.3a, tech risk assessment; 1.3b, tech risk assessment; 1.3c, tech risk assessment. 1.4, proof of connect; 1.5a, concept implement; 1.5b, concept implement; 1.5c, concept implement; Three 1.5 tasks are applied in parallel to 3 different concept functions. After 1.5 integrate a b c; 1.6 customer reaction.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025395E-AB4F-4DE4-8CC5-2D362FE97424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noProof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2" action="ppaction://hlinksldjump"/>
              </a:rPr>
              <a:t>Return to parent-slide containing images</a:t>
            </a:r>
            <a:endParaRPr lang="en-US" noProof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370D88-AB9B-47B4-9537-948FBA614E1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151E55-6873-49E2-B8D5-2F265E6F1973}" type="slidenum">
              <a:rPr 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36</a:t>
            </a:fld>
            <a:endParaRPr 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35816793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4BD4DC-B29D-4077-A952-3D6776ED8A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2900" y="304800"/>
            <a:ext cx="8458200" cy="1021976"/>
          </a:xfrm>
        </p:spPr>
        <p:txBody>
          <a:bodyPr>
            <a:noAutofit/>
          </a:bodyPr>
          <a:lstStyle/>
          <a:p>
            <a:r>
              <a:rPr lang="en-US" sz="4000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Project Table for Project Tracking  – Text alternative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5C41FC-4A63-4805-8E6E-36C2F99BE99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081587" y="1641976"/>
            <a:ext cx="2980826" cy="225425"/>
          </a:xfrm>
        </p:spPr>
        <p:txBody>
          <a:bodyPr/>
          <a:lstStyle/>
          <a:p>
            <a:r>
              <a:rPr lang="en-US" noProof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2" action="ppaction://hlinksldjump"/>
              </a:rPr>
              <a:t>Return to parent-slide containing images</a:t>
            </a:r>
            <a:endParaRPr lang="en-US" noProof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82B4685-AFF6-4664-AF0E-CBEF4179CF57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342900" y="2088777"/>
            <a:ext cx="8458200" cy="2330824"/>
          </a:xfrm>
        </p:spPr>
        <p:txBody>
          <a:bodyPr>
            <a:normAutofit/>
          </a:bodyPr>
          <a:lstStyle/>
          <a:p>
            <a:r>
              <a:rPr lang="en-US" sz="2400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project table for project tracking lists the work tasks. The other column headings are: planned start, actual start, planned complete, actual complete, assigned person, effort allocated and notes. 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025395E-AB4F-4DE4-8CC5-2D362FE97424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noProof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2" action="ppaction://hlinksldjump"/>
              </a:rPr>
              <a:t>Return to parent-slide containing images</a:t>
            </a:r>
            <a:endParaRPr lang="en-US" noProof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370D88-AB9B-47B4-9537-948FBA614E1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151E55-6873-49E2-B8D5-2F265E6F1973}" type="slidenum">
              <a:rPr 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37</a:t>
            </a:fld>
            <a:endParaRPr 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7942200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F7D065-69D6-43BD-8F16-1ED3737765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4000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Project Planning Task Set </a:t>
            </a:r>
            <a:r>
              <a:rPr lang="en-US" sz="1000" b="0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11F9857-6496-490D-8EF4-49E16A203194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342900" y="1085316"/>
            <a:ext cx="8458200" cy="470019"/>
          </a:xfrm>
        </p:spPr>
        <p:txBody>
          <a:bodyPr vert="horz" lIns="91440" tIns="45720" rIns="91440" bIns="45720" rtlCol="0">
            <a:noAutofit/>
          </a:bodyPr>
          <a:lstStyle/>
          <a:p>
            <a:pPr marL="403200" indent="-403200">
              <a:buFont typeface="+mj-lt"/>
              <a:buAutoNum type="arabicPeriod" startAt="6"/>
            </a:pPr>
            <a:r>
              <a:rPr lang="en-US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Develop an initial project schedule. 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sz="quarter" idx="14"/>
          </p:nvPr>
        </p:nvSpPr>
        <p:spPr>
          <a:xfrm>
            <a:off x="342900" y="1597417"/>
            <a:ext cx="8458200" cy="1974723"/>
          </a:xfrm>
        </p:spPr>
        <p:txBody>
          <a:bodyPr>
            <a:normAutofit/>
          </a:bodyPr>
          <a:lstStyle/>
          <a:p>
            <a:pPr lvl="1" indent="0">
              <a:buNone/>
            </a:pPr>
            <a:r>
              <a:rPr lang="en-US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a. Establish a meaningful task set.</a:t>
            </a:r>
          </a:p>
          <a:p>
            <a:pPr lvl="1" indent="0">
              <a:buNone/>
            </a:pPr>
            <a:r>
              <a:rPr lang="en-US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b. Define a task network.</a:t>
            </a:r>
          </a:p>
          <a:p>
            <a:pPr lvl="1" indent="0">
              <a:buNone/>
            </a:pPr>
            <a:r>
              <a:rPr lang="en-US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c. Use scheduling tools to develop a time-line chart.</a:t>
            </a:r>
          </a:p>
          <a:p>
            <a:pPr lvl="1" indent="0">
              <a:buNone/>
            </a:pPr>
            <a:r>
              <a:rPr lang="en-US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d. Define schedule tracking mechanisms. </a:t>
            </a:r>
          </a:p>
        </p:txBody>
      </p:sp>
      <p:sp>
        <p:nvSpPr>
          <p:cNvPr id="10" name="Content Placeholder 9"/>
          <p:cNvSpPr>
            <a:spLocks noGrp="1"/>
          </p:cNvSpPr>
          <p:nvPr>
            <p:ph sz="quarter" idx="15"/>
          </p:nvPr>
        </p:nvSpPr>
        <p:spPr>
          <a:xfrm>
            <a:off x="342900" y="3614222"/>
            <a:ext cx="8458200" cy="744133"/>
          </a:xfrm>
        </p:spPr>
        <p:txBody>
          <a:bodyPr>
            <a:normAutofit/>
          </a:bodyPr>
          <a:lstStyle/>
          <a:p>
            <a:pPr marL="403200" indent="-403200">
              <a:buFont typeface="+mj-lt"/>
              <a:buAutoNum type="arabicPeriod" startAt="7"/>
            </a:pPr>
            <a:r>
              <a:rPr lang="en-US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Repeat steps 1 to 6 to create a detailed schedule for each prototype as the scope of each prototype is defined.</a:t>
            </a:r>
            <a:endParaRPr lang="en-US" sz="1600" noProof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D4782CA-4060-4792-BD56-58A66C68CB55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151E55-6873-49E2-B8D5-2F265E6F1973}" type="slidenum">
              <a:rPr 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pPr/>
              <a:t>4</a:t>
            </a:fld>
            <a:endParaRPr 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0188707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F7D065-69D6-43BD-8F16-1ED3737765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4000" noProof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What is Scope?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11F9857-6496-490D-8EF4-49E16A203194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342900" y="1051133"/>
            <a:ext cx="8458200" cy="2211198"/>
          </a:xfrm>
        </p:spPr>
        <p:txBody>
          <a:bodyPr vert="horz" lIns="91440" tIns="45720" rIns="91440" bIns="45720" rtlCol="0">
            <a:noAutofit/>
          </a:bodyPr>
          <a:lstStyle/>
          <a:p>
            <a:pPr>
              <a:spcBef>
                <a:spcPts val="300"/>
              </a:spcBef>
            </a:pPr>
            <a:r>
              <a:rPr lang="en-US" altLang="en-US" sz="2400" i="1" noProof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Software scope</a:t>
            </a:r>
            <a:r>
              <a:rPr lang="en-US" altLang="en-US" sz="2400" noProof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describes </a:t>
            </a:r>
          </a:p>
          <a:p>
            <a:pPr marL="291600" lvl="2" indent="-291600">
              <a:spcBef>
                <a:spcPts val="1000"/>
              </a:spcBef>
              <a:spcAft>
                <a:spcPts val="0"/>
              </a:spcAft>
            </a:pPr>
            <a:r>
              <a:rPr lang="en-US" altLang="en-US" sz="2000" noProof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Functions and features to be delivered to end-users.</a:t>
            </a:r>
          </a:p>
          <a:p>
            <a:pPr marL="291600" lvl="2" indent="-291600">
              <a:spcBef>
                <a:spcPts val="1000"/>
              </a:spcBef>
              <a:spcAft>
                <a:spcPts val="0"/>
              </a:spcAft>
            </a:pPr>
            <a:r>
              <a:rPr lang="en-US" altLang="en-US" sz="2000" noProof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Data input and output.</a:t>
            </a:r>
          </a:p>
          <a:p>
            <a:pPr marL="291600" lvl="2" indent="-291600">
              <a:spcBef>
                <a:spcPts val="1000"/>
              </a:spcBef>
              <a:spcAft>
                <a:spcPts val="0"/>
              </a:spcAft>
            </a:pPr>
            <a:r>
              <a:rPr lang="en-US" altLang="en-US" sz="2000" noProof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Content presented to users of using the software.</a:t>
            </a:r>
          </a:p>
          <a:p>
            <a:pPr marL="291600" lvl="2" indent="-291600">
              <a:spcBef>
                <a:spcPts val="1000"/>
              </a:spcBef>
              <a:spcAft>
                <a:spcPts val="0"/>
              </a:spcAft>
            </a:pPr>
            <a:r>
              <a:rPr lang="en-US" altLang="en-US" sz="2000" noProof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Performance, constraints, interfaces, and reliability that </a:t>
            </a:r>
            <a:r>
              <a:rPr lang="en-US" altLang="en-US" sz="2000" i="1" noProof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bound</a:t>
            </a:r>
            <a:r>
              <a:rPr lang="en-US" altLang="en-US" sz="2000" noProof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the system. 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sz="quarter" idx="14"/>
          </p:nvPr>
        </p:nvSpPr>
        <p:spPr>
          <a:xfrm>
            <a:off x="342900" y="3397707"/>
            <a:ext cx="8458200" cy="1771786"/>
          </a:xfrm>
        </p:spPr>
        <p:txBody>
          <a:bodyPr>
            <a:normAutofit/>
          </a:bodyPr>
          <a:lstStyle/>
          <a:p>
            <a:pPr>
              <a:spcBef>
                <a:spcPts val="300"/>
              </a:spcBef>
            </a:pPr>
            <a:r>
              <a:rPr lang="en-US" altLang="en-US" sz="2400" noProof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Scope is defined using one of two techniques:</a:t>
            </a:r>
          </a:p>
          <a:p>
            <a:pPr marL="291600" lvl="2" indent="-291600">
              <a:spcBef>
                <a:spcPts val="1000"/>
              </a:spcBef>
              <a:spcAft>
                <a:spcPts val="0"/>
              </a:spcAft>
            </a:pPr>
            <a:r>
              <a:rPr lang="en-US" altLang="en-US" sz="2000" noProof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 narrative description of software scope is developed after communication with all stakeholders.</a:t>
            </a:r>
          </a:p>
          <a:p>
            <a:pPr marL="291600" lvl="2" indent="-291600">
              <a:spcBef>
                <a:spcPts val="1000"/>
              </a:spcBef>
              <a:spcAft>
                <a:spcPts val="0"/>
              </a:spcAft>
            </a:pPr>
            <a:r>
              <a:rPr lang="en-US" altLang="en-US" sz="2000" noProof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 set of use-cases is developed by end-users.</a:t>
            </a:r>
            <a:endParaRPr lang="en-US" sz="1600" noProof="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D4782CA-4060-4792-BD56-58A66C68CB55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151E55-6873-49E2-B8D5-2F265E6F1973}" type="slidenum">
              <a:rPr lang="en-US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pPr/>
              <a:t>5</a:t>
            </a:fld>
            <a:endParaRPr lang="en-US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6226353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F7D065-69D6-43BD-8F16-1ED3737765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4000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Project Feasibility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11F9857-6496-490D-8EF4-49E16A203194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342900" y="1059268"/>
            <a:ext cx="8458200" cy="4460453"/>
          </a:xfrm>
        </p:spPr>
        <p:txBody>
          <a:bodyPr vert="horz" lIns="91440" tIns="45720" rIns="91440" bIns="45720" rtlCol="0">
            <a:noAutofit/>
          </a:bodyPr>
          <a:lstStyle/>
          <a:p>
            <a:r>
              <a:rPr lang="en-US" sz="2400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Once scope has been identified (with the concurrence of the customer), it is reasonable to ask:</a:t>
            </a:r>
          </a:p>
          <a:p>
            <a:pPr marL="291600" indent="-291600">
              <a:buFont typeface="Arial" panose="020B0604020202020204" pitchFamily="34" charset="0"/>
              <a:buChar char="•"/>
            </a:pPr>
            <a:r>
              <a:rPr lang="en-US" sz="2400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Can we build software to meet this scope? </a:t>
            </a:r>
          </a:p>
          <a:p>
            <a:pPr marL="291600" indent="-291600">
              <a:buFont typeface="Arial" panose="020B0604020202020204" pitchFamily="34" charset="0"/>
              <a:buChar char="•"/>
            </a:pPr>
            <a:r>
              <a:rPr lang="en-US" sz="2400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Is the project feasible? </a:t>
            </a:r>
          </a:p>
          <a:p>
            <a:pPr marL="291600" indent="-291600">
              <a:buFont typeface="Arial" panose="020B0604020202020204" pitchFamily="34" charset="0"/>
              <a:buChar char="•"/>
            </a:pPr>
            <a:r>
              <a:rPr lang="en-US" sz="2400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You must try to determine if the system can be created using available technology, dollars, time, and other resources. </a:t>
            </a:r>
          </a:p>
          <a:p>
            <a:pPr marL="291600" indent="-291600">
              <a:buFont typeface="Arial" panose="020B0604020202020204" pitchFamily="34" charset="0"/>
              <a:buChar char="•"/>
            </a:pPr>
            <a:r>
              <a:rPr lang="en-US" sz="2400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Consideration of business need is important too - it does no good to build a high-tech system or product that no one wants. 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D4782CA-4060-4792-BD56-58A66C68CB55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151E55-6873-49E2-B8D5-2F265E6F1973}" type="slidenum">
              <a:rPr 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pPr/>
              <a:t>6</a:t>
            </a:fld>
            <a:endParaRPr 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6085829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F7D065-69D6-43BD-8F16-1ED3737765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4000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Project Resources</a:t>
            </a:r>
          </a:p>
        </p:txBody>
      </p:sp>
      <p:pic>
        <p:nvPicPr>
          <p:cNvPr id="4" name="Picture 3" descr="The diagram shows project resources.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2182" y="1231062"/>
            <a:ext cx="4779636" cy="4771899"/>
          </a:xfrm>
          <a:prstGeom prst="rect">
            <a:avLst/>
          </a:prstGeom>
        </p:spPr>
      </p:pic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432969D9-AE7A-43AF-A580-6EB7DBE5BB8D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2973940" y="6324599"/>
            <a:ext cx="2937232" cy="221479"/>
          </a:xfrm>
        </p:spPr>
        <p:txBody>
          <a:bodyPr/>
          <a:lstStyle/>
          <a:p>
            <a:r>
              <a:rPr lang="en-US" sz="1200" noProof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3" action="ppaction://hlinksldjump"/>
              </a:rPr>
              <a:t>Access the text alternative for slide images.</a:t>
            </a:r>
            <a:endParaRPr lang="en-US" sz="1200" noProof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D4782CA-4060-4792-BD56-58A66C68CB55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151E55-6873-49E2-B8D5-2F265E6F1973}" type="slidenum">
              <a:rPr 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pPr/>
              <a:t>7</a:t>
            </a:fld>
            <a:endParaRPr 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4441373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F7D065-69D6-43BD-8F16-1ED3737765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600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Data Analytics and Estimation Accuracy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11F9857-6496-490D-8EF4-49E16A203194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342900" y="1067814"/>
            <a:ext cx="8191500" cy="4460453"/>
          </a:xfrm>
        </p:spPr>
        <p:txBody>
          <a:bodyPr vert="horz" lIns="91440" tIns="45720" rIns="91440" bIns="45720" rtlCol="0">
            <a:noAutofit/>
          </a:bodyPr>
          <a:lstStyle/>
          <a:p>
            <a:r>
              <a:rPr lang="en-US" sz="2400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 achieve reliable cost and effort estimates several options arise: </a:t>
            </a:r>
          </a:p>
          <a:p>
            <a:pPr marL="403200" indent="-403200">
              <a:spcBef>
                <a:spcPts val="1000"/>
              </a:spcBef>
              <a:spcAft>
                <a:spcPts val="0"/>
              </a:spcAft>
              <a:buAutoNum type="arabicPeriod"/>
            </a:pPr>
            <a:r>
              <a:rPr lang="en-US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Delay estimation until late in the project (we can achieve 100 percent accurate estimates after the project is complete!). </a:t>
            </a:r>
          </a:p>
          <a:p>
            <a:pPr marL="403200" indent="-403200">
              <a:spcBef>
                <a:spcPts val="1000"/>
              </a:spcBef>
              <a:spcAft>
                <a:spcPts val="0"/>
              </a:spcAft>
              <a:buAutoNum type="arabicPeriod"/>
            </a:pPr>
            <a:r>
              <a:rPr lang="en-US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Base estimates on similar projects that have already been completed (works great if you have completed similar projects).</a:t>
            </a:r>
          </a:p>
          <a:p>
            <a:pPr marL="403200" indent="-403200">
              <a:spcBef>
                <a:spcPts val="1000"/>
              </a:spcBef>
              <a:spcAft>
                <a:spcPts val="0"/>
              </a:spcAft>
              <a:buAutoNum type="arabicPeriod"/>
            </a:pPr>
            <a:r>
              <a:rPr lang="en-US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Use relatively simple decomposition techniques to generate project cost and effort estimates (similar to divide and conquer). </a:t>
            </a:r>
          </a:p>
          <a:p>
            <a:pPr marL="403200" indent="-403200">
              <a:spcBef>
                <a:spcPts val="1000"/>
              </a:spcBef>
              <a:spcAft>
                <a:spcPts val="0"/>
              </a:spcAft>
              <a:buAutoNum type="arabicPeriod"/>
            </a:pPr>
            <a:r>
              <a:rPr lang="en-US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Use one or more empirical models for software cost and effort estimation (often derived using statistical regression models).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D4782CA-4060-4792-BD56-58A66C68CB55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151E55-6873-49E2-B8D5-2F265E6F1973}" type="slidenum">
              <a:rPr 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pPr/>
              <a:t>8</a:t>
            </a:fld>
            <a:endParaRPr 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8126608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F7D065-69D6-43BD-8F16-1ED3737765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4000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Reconciling Estimates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11F9857-6496-490D-8EF4-49E16A203194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342900" y="1067814"/>
            <a:ext cx="8191500" cy="4460453"/>
          </a:xfrm>
        </p:spPr>
        <p:txBody>
          <a:bodyPr vert="horz" lIns="91440" tIns="45720" rIns="91440" bIns="45720" rtlCol="0">
            <a:noAutofit/>
          </a:bodyPr>
          <a:lstStyle/>
          <a:p>
            <a:pPr marL="291600" indent="-291600">
              <a:spcBef>
                <a:spcPts val="10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Any estimation technique must be checked by computing at least one other estimate using a different approach.</a:t>
            </a:r>
          </a:p>
          <a:p>
            <a:pPr marL="291600" indent="-291600">
              <a:spcBef>
                <a:spcPts val="10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If you have created multiple estimates they need to be compared and reconciled.</a:t>
            </a:r>
          </a:p>
          <a:p>
            <a:pPr marL="291600" indent="-291600">
              <a:spcBef>
                <a:spcPts val="10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If both estimates show agreement, there is good reason to believe that the estimates are reliable.</a:t>
            </a:r>
          </a:p>
          <a:p>
            <a:pPr marL="291600" indent="-291600">
              <a:spcBef>
                <a:spcPts val="10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Widely divergent estimates can often be traced to one of two causes: </a:t>
            </a:r>
          </a:p>
          <a:p>
            <a:pPr marL="622800" lvl="1" indent="-320400">
              <a:spcBef>
                <a:spcPts val="1000"/>
              </a:spcBef>
              <a:spcAft>
                <a:spcPts val="0"/>
              </a:spcAft>
              <a:buFont typeface="+mj-lt"/>
              <a:buAutoNum type="arabicPeriod"/>
            </a:pPr>
            <a:r>
              <a:rPr lang="en-US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scope of the project is not adequately understood or has been misinterpreted by the planner.</a:t>
            </a:r>
          </a:p>
          <a:p>
            <a:pPr marL="622800" lvl="1" indent="-320400">
              <a:spcBef>
                <a:spcPts val="1000"/>
              </a:spcBef>
              <a:spcAft>
                <a:spcPts val="0"/>
              </a:spcAft>
              <a:buFont typeface="+mj-lt"/>
              <a:buAutoNum type="arabicPeriod"/>
            </a:pPr>
            <a:r>
              <a:rPr lang="en-US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Productivity data used for problem-based estimation techniques is inappropriate for the application or has been misapplied. 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D4782CA-4060-4792-BD56-58A66C68CB55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151E55-6873-49E2-B8D5-2F265E6F1973}" type="slidenum">
              <a:rPr 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pPr/>
              <a:t>9</a:t>
            </a:fld>
            <a:endParaRPr 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35233007"/>
      </p:ext>
    </p:extLst>
  </p:cSld>
  <p:clrMapOvr>
    <a:masterClrMapping/>
  </p:clrMapOvr>
</p:sld>
</file>

<file path=ppt/theme/theme1.xml><?xml version="1.0" encoding="utf-8"?>
<a:theme xmlns:a="http://schemas.openxmlformats.org/drawingml/2006/main" name="Title Slides Master">
  <a:themeElements>
    <a:clrScheme name="MHE PPT Theme Colors 06 15 18">
      <a:dk1>
        <a:srgbClr val="000000"/>
      </a:dk1>
      <a:lt1>
        <a:srgbClr val="FFFFFF"/>
      </a:lt1>
      <a:dk2>
        <a:srgbClr val="000000"/>
      </a:dk2>
      <a:lt2>
        <a:srgbClr val="FFFFFF"/>
      </a:lt2>
      <a:accent1>
        <a:srgbClr val="E21A23"/>
      </a:accent1>
      <a:accent2>
        <a:srgbClr val="FFB600"/>
      </a:accent2>
      <a:accent3>
        <a:srgbClr val="625D9C"/>
      </a:accent3>
      <a:accent4>
        <a:srgbClr val="AF1858"/>
      </a:accent4>
      <a:accent5>
        <a:srgbClr val="692146"/>
      </a:accent5>
      <a:accent6>
        <a:srgbClr val="EC7700"/>
      </a:accent6>
      <a:hlink>
        <a:srgbClr val="625D9C"/>
      </a:hlink>
      <a:folHlink>
        <a:srgbClr val="373A36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MHHE_Generic Accessible PPT Template_Editorial_v8_2018.potx" id="{0A7644F7-F48A-4B8E-BAF2-625D36B4B6E5}" vid="{49205645-1F2A-4B1E-9674-DA1B2F4D5ED6}"/>
    </a:ext>
  </a:extLst>
</a:theme>
</file>

<file path=ppt/theme/theme2.xml><?xml version="1.0" encoding="utf-8"?>
<a:theme xmlns:a="http://schemas.openxmlformats.org/drawingml/2006/main" name="MainContentSlideMaster">
  <a:themeElements>
    <a:clrScheme name="Custom 1">
      <a:dk1>
        <a:srgbClr val="000000"/>
      </a:dk1>
      <a:lt1>
        <a:srgbClr val="FFFFFF"/>
      </a:lt1>
      <a:dk2>
        <a:srgbClr val="000000"/>
      </a:dk2>
      <a:lt2>
        <a:srgbClr val="FFFFFF"/>
      </a:lt2>
      <a:accent1>
        <a:srgbClr val="E21A23"/>
      </a:accent1>
      <a:accent2>
        <a:srgbClr val="FFB600"/>
      </a:accent2>
      <a:accent3>
        <a:srgbClr val="625D9C"/>
      </a:accent3>
      <a:accent4>
        <a:srgbClr val="AF1858"/>
      </a:accent4>
      <a:accent5>
        <a:srgbClr val="692146"/>
      </a:accent5>
      <a:accent6>
        <a:srgbClr val="EC7700"/>
      </a:accent6>
      <a:hlink>
        <a:srgbClr val="000000"/>
      </a:hlink>
      <a:folHlink>
        <a:srgbClr val="000000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MHHE_Generic Accessible PPT Template_Editorial_v8_2018.potx" id="{0A7644F7-F48A-4B8E-BAF2-625D36B4B6E5}" vid="{4FF0FDA0-6894-4596-BDAC-FCF1DCFBA9AA}"/>
    </a:ext>
  </a:extLst>
</a:theme>
</file>

<file path=ppt/theme/theme3.xml><?xml version="1.0" encoding="utf-8"?>
<a:theme xmlns:a="http://schemas.openxmlformats.org/drawingml/2006/main" name="ClosingMaster">
  <a:themeElements>
    <a:clrScheme name="MHE PPT Theme Colors 06 15 18">
      <a:dk1>
        <a:srgbClr val="000000"/>
      </a:dk1>
      <a:lt1>
        <a:srgbClr val="FFFFFF"/>
      </a:lt1>
      <a:dk2>
        <a:srgbClr val="000000"/>
      </a:dk2>
      <a:lt2>
        <a:srgbClr val="FFFFFF"/>
      </a:lt2>
      <a:accent1>
        <a:srgbClr val="E21A23"/>
      </a:accent1>
      <a:accent2>
        <a:srgbClr val="FFB600"/>
      </a:accent2>
      <a:accent3>
        <a:srgbClr val="625D9C"/>
      </a:accent3>
      <a:accent4>
        <a:srgbClr val="AF1858"/>
      </a:accent4>
      <a:accent5>
        <a:srgbClr val="692146"/>
      </a:accent5>
      <a:accent6>
        <a:srgbClr val="EC7700"/>
      </a:accent6>
      <a:hlink>
        <a:srgbClr val="625D9C"/>
      </a:hlink>
      <a:folHlink>
        <a:srgbClr val="373A36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MHHE_Generic Accessible PPT Template_Editorial_v8_2018.potx" id="{0A7644F7-F48A-4B8E-BAF2-625D36B4B6E5}" vid="{B82DCB52-FEF9-40CC-B3DC-F0115DBC3F82}"/>
    </a:ext>
  </a:extLst>
</a:theme>
</file>

<file path=ppt/theme/theme4.xml><?xml version="1.0" encoding="utf-8"?>
<a:theme xmlns:a="http://schemas.openxmlformats.org/drawingml/2006/main" name="DividerSlideMaster">
  <a:themeElements>
    <a:clrScheme name="MHE PPT Theme Colors 06 15 18">
      <a:dk1>
        <a:srgbClr val="000000"/>
      </a:dk1>
      <a:lt1>
        <a:srgbClr val="FFFFFF"/>
      </a:lt1>
      <a:dk2>
        <a:srgbClr val="000000"/>
      </a:dk2>
      <a:lt2>
        <a:srgbClr val="FFFFFF"/>
      </a:lt2>
      <a:accent1>
        <a:srgbClr val="E21A23"/>
      </a:accent1>
      <a:accent2>
        <a:srgbClr val="FFB600"/>
      </a:accent2>
      <a:accent3>
        <a:srgbClr val="625D9C"/>
      </a:accent3>
      <a:accent4>
        <a:srgbClr val="AF1858"/>
      </a:accent4>
      <a:accent5>
        <a:srgbClr val="692146"/>
      </a:accent5>
      <a:accent6>
        <a:srgbClr val="EC7700"/>
      </a:accent6>
      <a:hlink>
        <a:srgbClr val="625D9C"/>
      </a:hlink>
      <a:folHlink>
        <a:srgbClr val="373A36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MHHE_Generic Accessible PPT Template_Editorial_v8_2018.potx" id="{0A7644F7-F48A-4B8E-BAF2-625D36B4B6E5}" vid="{38380B4B-557F-493C-8BD4-E5DEA4FEDAB0}"/>
    </a:ext>
  </a:extLst>
</a:theme>
</file>

<file path=ppt/theme/theme5.xml><?xml version="1.0" encoding="utf-8"?>
<a:theme xmlns:a="http://schemas.openxmlformats.org/drawingml/2006/main" name="ImageDescriptionAppendixSlideMaster">
  <a:themeElements>
    <a:clrScheme name="Custom 2">
      <a:dk1>
        <a:srgbClr val="000000"/>
      </a:dk1>
      <a:lt1>
        <a:srgbClr val="FFFFFF"/>
      </a:lt1>
      <a:dk2>
        <a:srgbClr val="000000"/>
      </a:dk2>
      <a:lt2>
        <a:srgbClr val="FFFFFF"/>
      </a:lt2>
      <a:accent1>
        <a:srgbClr val="E21A23"/>
      </a:accent1>
      <a:accent2>
        <a:srgbClr val="FFB600"/>
      </a:accent2>
      <a:accent3>
        <a:srgbClr val="625D9C"/>
      </a:accent3>
      <a:accent4>
        <a:srgbClr val="AF1858"/>
      </a:accent4>
      <a:accent5>
        <a:srgbClr val="692146"/>
      </a:accent5>
      <a:accent6>
        <a:srgbClr val="EC7700"/>
      </a:accent6>
      <a:hlink>
        <a:srgbClr val="000000"/>
      </a:hlink>
      <a:folHlink>
        <a:srgbClr val="000000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MHHE_Generic Accessible PPT Template_Editorial_v8_2018.potx" id="{0A7644F7-F48A-4B8E-BAF2-625D36B4B6E5}" vid="{F0C5A687-89F8-48FC-8D59-8BA67B8E380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MHHE_Generic Accessible PPT Template_Editorial_v8_2018</Template>
  <TotalTime>511</TotalTime>
  <Words>2742</Words>
  <Application>Microsoft Office PowerPoint</Application>
  <PresentationFormat>On-screen Show (4:3)</PresentationFormat>
  <Paragraphs>321</Paragraphs>
  <Slides>37</Slides>
  <Notes>0</Notes>
  <HiddenSlides>6</HiddenSlides>
  <MMClips>0</MMClips>
  <ScaleCrop>false</ScaleCrop>
  <HeadingPairs>
    <vt:vector size="8" baseType="variant">
      <vt:variant>
        <vt:lpstr>Fonts Used</vt:lpstr>
      </vt:variant>
      <vt:variant>
        <vt:i4>2</vt:i4>
      </vt:variant>
      <vt:variant>
        <vt:lpstr>Theme</vt:lpstr>
      </vt:variant>
      <vt:variant>
        <vt:i4>5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37</vt:i4>
      </vt:variant>
    </vt:vector>
  </HeadingPairs>
  <TitlesOfParts>
    <vt:vector size="45" baseType="lpstr">
      <vt:lpstr>Arial</vt:lpstr>
      <vt:lpstr>Times New Roman</vt:lpstr>
      <vt:lpstr>Title Slides Master</vt:lpstr>
      <vt:lpstr>MainContentSlideMaster</vt:lpstr>
      <vt:lpstr>ClosingMaster</vt:lpstr>
      <vt:lpstr>DividerSlideMaster</vt:lpstr>
      <vt:lpstr>ImageDescriptionAppendixSlideMaster</vt:lpstr>
      <vt:lpstr>Equation</vt:lpstr>
      <vt:lpstr>Chapter 25</vt:lpstr>
      <vt:lpstr>Estimation Issues</vt:lpstr>
      <vt:lpstr>Project Planning Task Set 1</vt:lpstr>
      <vt:lpstr>Project Planning Task Set 2</vt:lpstr>
      <vt:lpstr>What is Scope?</vt:lpstr>
      <vt:lpstr>Project Feasibility</vt:lpstr>
      <vt:lpstr>Project Resources</vt:lpstr>
      <vt:lpstr>Data Analytics and Estimation Accuracy</vt:lpstr>
      <vt:lpstr>Reconciling Estimates</vt:lpstr>
      <vt:lpstr>Problem-Based Estimation 1</vt:lpstr>
      <vt:lpstr>Problem-Based Estimation 2</vt:lpstr>
      <vt:lpstr>L O C-Based Estimation Table</vt:lpstr>
      <vt:lpstr>L O C-Based Estimation </vt:lpstr>
      <vt:lpstr>F P-Based Estimation Table</vt:lpstr>
      <vt:lpstr>F P-Based Estimation </vt:lpstr>
      <vt:lpstr>Process-Based Estimation Table</vt:lpstr>
      <vt:lpstr>Process-Based Estimation</vt:lpstr>
      <vt:lpstr>Use Case Point Estimation</vt:lpstr>
      <vt:lpstr>Use Case Point Estimation Example 1</vt:lpstr>
      <vt:lpstr>Use Case Point Estimation Example 2</vt:lpstr>
      <vt:lpstr>Agile Project Estimation</vt:lpstr>
      <vt:lpstr>Why Are Projects Late?</vt:lpstr>
      <vt:lpstr>Scheduling Principles</vt:lpstr>
      <vt:lpstr>Relationship Between Effort and Delivery Date</vt:lpstr>
      <vt:lpstr>Concept Development Task Set</vt:lpstr>
      <vt:lpstr>Task 1.1 Refinement</vt:lpstr>
      <vt:lpstr>Task Network (Activity Network) </vt:lpstr>
      <vt:lpstr>Timeline Chart (Gantt Chart) </vt:lpstr>
      <vt:lpstr>Project Table for Project Tracking </vt:lpstr>
      <vt:lpstr>Schedule Tracking</vt:lpstr>
      <vt:lpstr>End of Main Content</vt:lpstr>
      <vt:lpstr>Accessibility Content: Text Alternatives for Images</vt:lpstr>
      <vt:lpstr>Project Resources – Text alternative</vt:lpstr>
      <vt:lpstr>Process-Based Estimation Table – Text alternative</vt:lpstr>
      <vt:lpstr>Relationship Between Effort and Delivery Date – Text alternative</vt:lpstr>
      <vt:lpstr>Task Network (Activity Network) – Text alternative</vt:lpstr>
      <vt:lpstr>Project Table for Project Tracking  – Text alternative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One of Four Title Slide Options</dc:title>
  <dc:creator>Ervolino, Heather</dc:creator>
  <cp:keywords>PPT</cp:keywords>
  <cp:lastModifiedBy>M, Satchithanandan</cp:lastModifiedBy>
  <cp:revision>100</cp:revision>
  <dcterms:created xsi:type="dcterms:W3CDTF">2019-01-22T22:04:31Z</dcterms:created>
  <dcterms:modified xsi:type="dcterms:W3CDTF">2019-10-17T11:32:03Z</dcterms:modified>
</cp:coreProperties>
</file>