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  <p:sldMasterId id="2147483691" r:id="rId2"/>
    <p:sldMasterId id="2147483684" r:id="rId3"/>
    <p:sldMasterId id="2147483686" r:id="rId4"/>
    <p:sldMasterId id="2147483701" r:id="rId5"/>
  </p:sldMasterIdLst>
  <p:sldIdLst>
    <p:sldId id="282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1" r:id="rId22"/>
    <p:sldId id="260" r:id="rId23"/>
    <p:sldId id="258" r:id="rId24"/>
    <p:sldId id="26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5973D931-3BAC-4F30-9C16-B7461F574E40}">
          <p14:sldIdLst>
            <p14:sldId id="282"/>
            <p14:sldId id="263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7"/>
            <p14:sldId id="278"/>
            <p14:sldId id="279"/>
            <p14:sldId id="280"/>
            <p14:sldId id="281"/>
            <p14:sldId id="260"/>
          </p14:sldIdLst>
        </p14:section>
        <p14:section name="Appendix: Image Descriptions for Unsighted Students" id="{9E859B0B-078E-463E-89A6-21C20DD280C4}">
          <p14:sldIdLst>
            <p14:sldId id="258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2" pos="3264" userDrawn="1">
          <p15:clr>
            <a:srgbClr val="A4A3A4"/>
          </p15:clr>
        </p15:guide>
        <p15:guide id="3" orient="horz" pos="2256" userDrawn="1">
          <p15:clr>
            <a:srgbClr val="A4A3A4"/>
          </p15:clr>
        </p15:guide>
        <p15:guide id="4" pos="5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iporen, Laura" initials="CL" lastIdx="4" clrIdx="0">
    <p:extLst>
      <p:ext uri="{19B8F6BF-5375-455C-9EA6-DF929625EA0E}">
        <p15:presenceInfo xmlns:p15="http://schemas.microsoft.com/office/powerpoint/2012/main" userId="S-1-5-21-1645522239-1123561945-839522115-1006658" providerId="AD"/>
      </p:ext>
    </p:extLst>
  </p:cmAuthor>
  <p:cmAuthor id="2" name="Ciporen, Laura" initials="CL [2]" lastIdx="2" clrIdx="1">
    <p:extLst>
      <p:ext uri="{19B8F6BF-5375-455C-9EA6-DF929625EA0E}">
        <p15:presenceInfo xmlns:p15="http://schemas.microsoft.com/office/powerpoint/2012/main" userId="S::laura.ciporen@mheducation.com::567f631f-0624-4179-9d16-569ddce48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1" autoAdjust="0"/>
    <p:restoredTop sz="96196" autoAdjust="0"/>
  </p:normalViewPr>
  <p:slideViewPr>
    <p:cSldViewPr snapToGrid="0" showGuides="1">
      <p:cViewPr varScale="1">
        <p:scale>
          <a:sx n="106" d="100"/>
          <a:sy n="106" d="100"/>
        </p:scale>
        <p:origin x="558" y="108"/>
      </p:cViewPr>
      <p:guideLst>
        <p:guide pos="3264"/>
        <p:guide orient="horz" pos="2256"/>
        <p:guide pos="56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610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>
            <p:ph type="ctrTitle" hasCustomPrompt="1"/>
          </p:nvPr>
        </p:nvSpPr>
        <p:spPr>
          <a:xfrm>
            <a:off x="621792" y="3140014"/>
            <a:ext cx="2788920" cy="115766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1792" y="4261103"/>
            <a:ext cx="2788920" cy="6128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621792" y="5093208"/>
            <a:ext cx="2788920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Extra Text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2" name="Long Copyright">
            <a:extLst>
              <a:ext uri="{FF2B5EF4-FFF2-40B4-BE49-F238E27FC236}">
                <a16:creationId xmlns:a16="http://schemas.microsoft.com/office/drawing/2014/main" id="{8AC4EEC4-5547-4185-92E7-A6CAF888043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0" y="6478438"/>
            <a:ext cx="9144000" cy="374266"/>
          </a:xfrm>
        </p:spPr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01655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41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6124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2070496"/>
            <a:ext cx="8458200" cy="6491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2900944"/>
            <a:ext cx="8458200" cy="673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0BD29E5-BD7B-4CD0-9B09-8F8B24F89F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42900" y="3755354"/>
            <a:ext cx="8458200" cy="698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4635164"/>
            <a:ext cx="8458200" cy="698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514975"/>
            <a:ext cx="8458200" cy="7334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1" y="6684963"/>
            <a:ext cx="69722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dden Slide Title">
            <a:extLst>
              <a:ext uri="{FF2B5EF4-FFF2-40B4-BE49-F238E27FC236}">
                <a16:creationId xmlns:a16="http://schemas.microsoft.com/office/drawing/2014/main" id="{D3229D0C-04EF-482F-B26C-8D49CD33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5949" y="418391"/>
            <a:ext cx="2292103" cy="2918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hidden title here </a:t>
            </a:r>
          </a:p>
        </p:txBody>
      </p:sp>
      <p:pic>
        <p:nvPicPr>
          <p:cNvPr id="6" name="MGH Logo" descr="McGraw-Hill Education Logo">
            <a:extLst>
              <a:ext uri="{FF2B5EF4-FFF2-40B4-BE49-F238E27FC236}">
                <a16:creationId xmlns:a16="http://schemas.microsoft.com/office/drawing/2014/main" id="{60DCFDF5-2A5B-440E-888A-BC0BFEF9FF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211" y="1005697"/>
            <a:ext cx="2443579" cy="2443579"/>
          </a:xfrm>
          <a:prstGeom prst="rect">
            <a:avLst/>
          </a:prstGeom>
        </p:spPr>
      </p:pic>
      <p:sp>
        <p:nvSpPr>
          <p:cNvPr id="3" name="Long Copyright">
            <a:extLst>
              <a:ext uri="{FF2B5EF4-FFF2-40B4-BE49-F238E27FC236}">
                <a16:creationId xmlns:a16="http://schemas.microsoft.com/office/drawing/2014/main" id="{9AB572CE-E262-4FA6-8D47-02F068ADD1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87064"/>
            <a:ext cx="9144000" cy="370936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  <p:sp>
        <p:nvSpPr>
          <p:cNvPr id="9" name="MGH Tagline">
            <a:extLst>
              <a:ext uri="{FF2B5EF4-FFF2-40B4-BE49-F238E27FC236}">
                <a16:creationId xmlns:a16="http://schemas.microsoft.com/office/drawing/2014/main" id="{F040BF5C-A78D-440C-93DF-72F3F641F3F1}"/>
              </a:ext>
            </a:extLst>
          </p:cNvPr>
          <p:cNvSpPr txBox="1"/>
          <p:nvPr userDrawn="1"/>
        </p:nvSpPr>
        <p:spPr>
          <a:xfrm>
            <a:off x="1730746" y="3796682"/>
            <a:ext cx="5682508" cy="469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Because learning changes everything.</a:t>
            </a:r>
            <a:r>
              <a:rPr kumimoji="0" lang="en-US" sz="1400" b="0" i="0" u="none" strike="noStrike" kern="1200" cap="none" spc="40" normalizeH="0" baseline="6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®</a:t>
            </a:r>
            <a:endParaRPr kumimoji="0" lang="en-US" sz="2400" b="0" i="0" u="none" strike="noStrike" kern="1200" cap="none" spc="40" normalizeH="0" baseline="6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MGH URL">
            <a:extLst>
              <a:ext uri="{FF2B5EF4-FFF2-40B4-BE49-F238E27FC236}">
                <a16:creationId xmlns:a16="http://schemas.microsoft.com/office/drawing/2014/main" id="{2215B5DD-E18E-478F-81B9-79BA83A9A251}"/>
              </a:ext>
            </a:extLst>
          </p:cNvPr>
          <p:cNvSpPr txBox="1"/>
          <p:nvPr userDrawn="1"/>
        </p:nvSpPr>
        <p:spPr>
          <a:xfrm>
            <a:off x="3269085" y="5329121"/>
            <a:ext cx="2605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www.mheducation.com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366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6CA9270-FD0E-4B64-B0D8-24095E6A2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899" y="2366309"/>
            <a:ext cx="7696919" cy="526936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0B6E1DCB-9B8A-423D-B48B-2CCDE624B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37202" y="6682314"/>
            <a:ext cx="342900" cy="143831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1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c.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C0136BE0-3F2D-44D5-B125-B7A30D2C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50" y="117244"/>
            <a:ext cx="6065851" cy="73097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FA117DCA-6A6D-48B9-9002-DA1E4814BF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8444E8-1445-4AB7-85DD-90449330C00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73249"/>
            <a:ext cx="6477000" cy="4343400"/>
          </a:xfrm>
        </p:spPr>
        <p:txBody>
          <a:bodyPr/>
          <a:lstStyle>
            <a:lvl1pPr>
              <a:defRPr/>
            </a:lvl1pPr>
            <a:lvl2pPr marL="344488" indent="-342900">
              <a:buFont typeface="Arial" panose="020B0604020202020204" pitchFamily="34" charset="0"/>
              <a:buChar char="•"/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45416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81587" y="1068234"/>
            <a:ext cx="2980826" cy="225425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371601"/>
            <a:ext cx="8458200" cy="487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Return to main slide Link 2">
            <a:extLst>
              <a:ext uri="{FF2B5EF4-FFF2-40B4-BE49-F238E27FC236}">
                <a16:creationId xmlns:a16="http://schemas.microsoft.com/office/drawing/2014/main" id="{D8AF3780-479B-4486-8AEE-B0E29BE2F8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92111" y="6350211"/>
            <a:ext cx="2959779" cy="2286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2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360">
          <p15:clr>
            <a:srgbClr val="FBAE40"/>
          </p15:clr>
        </p15:guide>
        <p15:guide id="3" pos="264">
          <p15:clr>
            <a:srgbClr val="FBAE4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1528" y="1059828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8" name="Image Identifier 1">
            <a:extLst>
              <a:ext uri="{FF2B5EF4-FFF2-40B4-BE49-F238E27FC236}">
                <a16:creationId xmlns:a16="http://schemas.microsoft.com/office/drawing/2014/main" id="{C828D23C-A7ED-420E-B199-2D8CCF24D6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125" y="1410562"/>
            <a:ext cx="4076700" cy="3921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33303"/>
            <a:ext cx="4076700" cy="43150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Image Identifier 2">
            <a:extLst>
              <a:ext uri="{FF2B5EF4-FFF2-40B4-BE49-F238E27FC236}">
                <a16:creationId xmlns:a16="http://schemas.microsoft.com/office/drawing/2014/main" id="{7DBCEA22-E8D2-4B8A-B55C-3FFA6FAB31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15145" y="1410562"/>
            <a:ext cx="4078224" cy="39319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24400" y="1933303"/>
            <a:ext cx="4076700" cy="43150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turn to main slide Link 2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1528" y="6348550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33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MHE Altered Background, fixed">
            <a:extLst>
              <a:ext uri="{FF2B5EF4-FFF2-40B4-BE49-F238E27FC236}">
                <a16:creationId xmlns:a16="http://schemas.microsoft.com/office/drawing/2014/main" id="{E2D8ACCF-E5FC-4FE9-9E84-B2A0A6B1E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2900" y="2095500"/>
            <a:ext cx="3886199" cy="3886199"/>
            <a:chOff x="342900" y="2095500"/>
            <a:chExt cx="3886199" cy="38861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342900" y="2095500"/>
              <a:ext cx="3886199" cy="3886199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495300" y="2362200"/>
              <a:ext cx="3429000" cy="34671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 userDrawn="1">
            <p:ph type="ctrTitle" hasCustomPrompt="1"/>
          </p:nvPr>
        </p:nvSpPr>
        <p:spPr>
          <a:xfrm>
            <a:off x="621792" y="2608290"/>
            <a:ext cx="3035808" cy="139408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Subtitle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21792" y="4069830"/>
            <a:ext cx="3035808" cy="804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1791" y="5096656"/>
            <a:ext cx="3043303" cy="569626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Extra Text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2" name="Long Copyright">
            <a:extLst>
              <a:ext uri="{FF2B5EF4-FFF2-40B4-BE49-F238E27FC236}">
                <a16:creationId xmlns:a16="http://schemas.microsoft.com/office/drawing/2014/main" id="{F4607C07-D864-4A1A-8061-D12997CC50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489068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orient="horz" pos="3768">
          <p15:clr>
            <a:srgbClr val="FBAE40"/>
          </p15:clr>
        </p15:guide>
        <p15:guide id="3" pos="2664">
          <p15:clr>
            <a:srgbClr val="FBAE40"/>
          </p15:clr>
        </p15:guide>
        <p15:guide id="4" pos="2880">
          <p15:clr>
            <a:srgbClr val="FBAE40"/>
          </p15:clr>
        </p15:guide>
        <p15:guide id="5" pos="2472">
          <p15:clr>
            <a:srgbClr val="FBAE40"/>
          </p15:clr>
        </p15:guide>
        <p15:guide id="6" pos="312">
          <p15:clr>
            <a:srgbClr val="FBAE40"/>
          </p15:clr>
        </p15:guide>
        <p15:guide id="7" orient="horz" pos="1488">
          <p15:clr>
            <a:srgbClr val="FBAE40"/>
          </p15:clr>
        </p15:guide>
        <p15:guide id="8" orient="horz" pos="367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52559"/>
            <a:ext cx="9144000" cy="4982750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Long Copyright">
            <a:extLst>
              <a:ext uri="{FF2B5EF4-FFF2-40B4-BE49-F238E27FC236}">
                <a16:creationId xmlns:a16="http://schemas.microsoft.com/office/drawing/2014/main" id="{54514DA3-A928-4CD1-BFAE-B5DF399C4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87064"/>
            <a:ext cx="9144000" cy="370935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0643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MHE altered Background, fixed">
            <a:extLst>
              <a:ext uri="{FF2B5EF4-FFF2-40B4-BE49-F238E27FC236}">
                <a16:creationId xmlns:a16="http://schemas.microsoft.com/office/drawing/2014/main" id="{7A14A7A9-A9D7-4A08-A24F-4D1C1F4C2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46366"/>
            <a:ext cx="9143999" cy="4991100"/>
            <a:chOff x="0" y="1524000"/>
            <a:chExt cx="9143999" cy="49911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0" y="1524000"/>
              <a:ext cx="9143999" cy="4991100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190500" y="2019300"/>
              <a:ext cx="8496300" cy="42672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/>
          </p:nvPr>
        </p:nvSpPr>
        <p:spPr>
          <a:xfrm>
            <a:off x="567378" y="2593298"/>
            <a:ext cx="6980170" cy="113055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 userDrawn="1">
            <p:ph type="subTitle" idx="1"/>
          </p:nvPr>
        </p:nvSpPr>
        <p:spPr>
          <a:xfrm>
            <a:off x="567378" y="3807503"/>
            <a:ext cx="4542020" cy="7193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02310" y="466502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 userDrawn="1">
            <p:ph type="body" sz="quarter" idx="10"/>
          </p:nvPr>
        </p:nvSpPr>
        <p:spPr>
          <a:xfrm>
            <a:off x="567378" y="4770769"/>
            <a:ext cx="4443413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Long Copyright">
            <a:extLst>
              <a:ext uri="{FF2B5EF4-FFF2-40B4-BE49-F238E27FC236}">
                <a16:creationId xmlns:a16="http://schemas.microsoft.com/office/drawing/2014/main" id="{54514DA3-A928-4CD1-BFAE-B5DF399C4B3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0" y="6487064"/>
            <a:ext cx="9144000" cy="370935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33895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orient="horz" pos="3960">
          <p15:clr>
            <a:srgbClr val="FBAE40"/>
          </p15:clr>
        </p15:guide>
        <p15:guide id="3" pos="120">
          <p15:clr>
            <a:srgbClr val="FBAE40"/>
          </p15:clr>
        </p15:guide>
        <p15:guide id="4" pos="5472">
          <p15:clr>
            <a:srgbClr val="FBAE40"/>
          </p15:clr>
        </p15:guide>
        <p15:guide id="5" orient="horz" pos="22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347" y="6324600"/>
            <a:ext cx="2405307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099" y="6684963"/>
            <a:ext cx="69723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85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264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28380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4343400"/>
            <a:ext cx="8458200" cy="1905000"/>
          </a:xfrm>
        </p:spPr>
        <p:txBody>
          <a:bodyPr/>
          <a:lstStyle>
            <a:lvl1pPr>
              <a:defRPr/>
            </a:lvl1pPr>
            <a:lvl4pPr marL="455613" indent="0">
              <a:buNone/>
              <a:defRPr/>
            </a:lvl4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0" y="6684963"/>
            <a:ext cx="69723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33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mpariso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40767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24400" y="1257300"/>
            <a:ext cx="4076700" cy="4991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099" y="6684963"/>
            <a:ext cx="69723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15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57912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18052" y="1257300"/>
            <a:ext cx="2383047" cy="4991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1" y="6684963"/>
            <a:ext cx="69722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62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 userDrawn="1">
          <p15:clr>
            <a:srgbClr val="FBAE40"/>
          </p15:clr>
        </p15:guide>
        <p15:guide id="5" pos="386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28380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1" y="4343400"/>
            <a:ext cx="57912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2432755-BCF5-451F-968D-CFFD10D87BE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0" y="4343400"/>
            <a:ext cx="24003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1" y="6684963"/>
            <a:ext cx="69722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5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>
          <p15:clr>
            <a:srgbClr val="FBAE40"/>
          </p15:clr>
        </p15:guide>
        <p15:guide id="5" pos="386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GH logo" descr="McGraw-Hill Education Logo">
            <a:extLst>
              <a:ext uri="{FF2B5EF4-FFF2-40B4-BE49-F238E27FC236}">
                <a16:creationId xmlns:a16="http://schemas.microsoft.com/office/drawing/2014/main" id="{BF372B49-B6F5-4826-B4F8-2F8A4FFF88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06" y="283845"/>
            <a:ext cx="999514" cy="999514"/>
          </a:xfrm>
          <a:prstGeom prst="rect">
            <a:avLst/>
          </a:prstGeom>
        </p:spPr>
      </p:pic>
      <p:sp>
        <p:nvSpPr>
          <p:cNvPr id="3" name="MGH Tagline">
            <a:extLst>
              <a:ext uri="{FF2B5EF4-FFF2-40B4-BE49-F238E27FC236}">
                <a16:creationId xmlns:a16="http://schemas.microsoft.com/office/drawing/2014/main" id="{70E12349-CEA7-4006-B6E3-3E283BDBD258}"/>
              </a:ext>
            </a:extLst>
          </p:cNvPr>
          <p:cNvSpPr txBox="1"/>
          <p:nvPr userDrawn="1"/>
        </p:nvSpPr>
        <p:spPr>
          <a:xfrm>
            <a:off x="5060273" y="337349"/>
            <a:ext cx="3873993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4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Because learning changes everything.</a:t>
            </a:r>
            <a:r>
              <a:rPr lang="en-US" sz="1050" spc="40" baseline="6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®</a:t>
            </a:r>
            <a:endParaRPr lang="en-US" sz="1600" spc="40" baseline="60000" dirty="0"/>
          </a:p>
        </p:txBody>
      </p:sp>
      <p:sp>
        <p:nvSpPr>
          <p:cNvPr id="5" name="Long Copyright"/>
          <p:cNvSpPr>
            <a:spLocks noGrp="1"/>
          </p:cNvSpPr>
          <p:nvPr>
            <p:ph type="ftr" sz="quarter" idx="3"/>
          </p:nvPr>
        </p:nvSpPr>
        <p:spPr>
          <a:xfrm>
            <a:off x="0" y="6478439"/>
            <a:ext cx="9144000" cy="379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Add long copyright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45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880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960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273877"/>
            <a:ext cx="8458200" cy="4944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D19C7504-4635-4B52-8371-4EA698579762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88156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9" r:id="rId3"/>
    <p:sldLayoutId id="2147483695" r:id="rId4"/>
    <p:sldLayoutId id="2147483696" r:id="rId5"/>
    <p:sldLayoutId id="214748369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984" userDrawn="1">
          <p15:clr>
            <a:srgbClr val="F26B43"/>
          </p15:clr>
        </p15:guide>
        <p15:guide id="16" pos="5376" userDrawn="1">
          <p15:clr>
            <a:srgbClr val="F26B43"/>
          </p15:clr>
        </p15:guide>
        <p15:guide id="17" pos="2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95691"/>
            <a:ext cx="9144000" cy="3623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Add long copyright line here</a:t>
            </a:r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F20163A4-4644-4B17-9C8A-EF42A992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99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ct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112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pos="3648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BEB99B55-73FB-42B4-93ED-C5E818675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1" y="1976546"/>
            <a:ext cx="64805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202" y="6682314"/>
            <a:ext cx="342900" cy="143831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lang="en-US" sz="800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MGH Shape">
            <a:extLst>
              <a:ext uri="{FF2B5EF4-FFF2-40B4-BE49-F238E27FC236}">
                <a16:creationId xmlns:a16="http://schemas.microsoft.com/office/drawing/2014/main" id="{B719ECBD-8119-4217-9D58-2638FA436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22742" y="0"/>
            <a:ext cx="2521258" cy="6623843"/>
            <a:chOff x="3491346" y="0"/>
            <a:chExt cx="2508933" cy="6367263"/>
          </a:xfrm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AD01AC-30CD-4728-B0FD-543493B2CE5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9A51DD71-B849-456F-A479-25728C0B26F4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CE349BEA-4244-4589-91D3-1DECC6AB1E90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Title Placeholder">
            <a:extLst>
              <a:ext uri="{FF2B5EF4-FFF2-40B4-BE49-F238E27FC236}">
                <a16:creationId xmlns:a16="http://schemas.microsoft.com/office/drawing/2014/main" id="{34622483-C344-43F3-82BE-D7AE2DFF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6073803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14" name="Short Copyright">
            <a:extLst>
              <a:ext uri="{FF2B5EF4-FFF2-40B4-BE49-F238E27FC236}">
                <a16:creationId xmlns:a16="http://schemas.microsoft.com/office/drawing/2014/main" id="{AA00C9CA-1364-4B30-980F-7F8A8E32AB2E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369055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8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1588" indent="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5544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4296" userDrawn="1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1248" userDrawn="1">
          <p15:clr>
            <a:srgbClr val="F26B43"/>
          </p15:clr>
        </p15:guide>
        <p15:guide id="11" orient="horz" pos="3984" userDrawn="1">
          <p15:clr>
            <a:srgbClr val="F26B43"/>
          </p15:clr>
        </p15:guide>
        <p15:guide id="12" orient="horz" pos="1656" userDrawn="1">
          <p15:clr>
            <a:srgbClr val="F26B43"/>
          </p15:clr>
        </p15:guide>
        <p15:guide id="13" pos="2980">
          <p15:clr>
            <a:srgbClr val="F26B43"/>
          </p15:clr>
        </p15:guide>
        <p15:guide id="14" orient="horz" pos="2260" userDrawn="1">
          <p15:clr>
            <a:srgbClr val="F26B43"/>
          </p15:clr>
        </p15:guide>
        <p15:guide id="15" pos="264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371599"/>
            <a:ext cx="8458200" cy="4876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00C37CF4-7376-4570-B145-FE7C92E83765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McGraw Hill</a:t>
            </a:r>
          </a:p>
        </p:txBody>
      </p:sp>
    </p:spTree>
    <p:extLst>
      <p:ext uri="{BB962C8B-B14F-4D97-AF65-F5344CB8AC3E}">
        <p14:creationId xmlns:p14="http://schemas.microsoft.com/office/powerpoint/2010/main" val="292409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>
          <p15:clr>
            <a:srgbClr val="F26B43"/>
          </p15:clr>
        </p15:guide>
        <p15:guide id="13" orient="horz" pos="360">
          <p15:clr>
            <a:srgbClr val="F26B43"/>
          </p15:clr>
        </p15:guide>
        <p15:guide id="14" orient="horz" pos="3936">
          <p15:clr>
            <a:srgbClr val="F26B43"/>
          </p15:clr>
        </p15:guide>
        <p15:guide id="15" pos="984">
          <p15:clr>
            <a:srgbClr val="F26B43"/>
          </p15:clr>
        </p15:guide>
        <p15:guide id="16" pos="5376">
          <p15:clr>
            <a:srgbClr val="F26B43"/>
          </p15:clr>
        </p15:guide>
        <p15:guide id="17" pos="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14C897A-4409-4F96-826A-7AE9F1281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Chapter 24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39DC5F79-D657-4B2E-8FAB-C143E56189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 Concepts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9F268B-4D44-410E-9686-AEB4FDBAB4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Four – Managing Software Projects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75BF32-B42F-470F-B1EE-DD2931D140A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0" y="6478439"/>
            <a:ext cx="9144000" cy="379562"/>
          </a:xfrm>
        </p:spPr>
        <p:txBody>
          <a:bodyPr/>
          <a:lstStyle/>
          <a:p>
            <a:pPr defTabSz="457200">
              <a:spcBef>
                <a:spcPct val="2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2020 McGraw Hill.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reproduction or further distribution permitted without the prior written consent of McGraw Hill.</a:t>
            </a:r>
          </a:p>
        </p:txBody>
      </p:sp>
      <p:pic>
        <p:nvPicPr>
          <p:cNvPr id="4" name="Picture Placeholder 3" descr="Software Engineering-A Practitioner's Approach, 9e by Roger S. Pressman and Bruce R. Maxim">
            <a:extLst>
              <a:ext uri="{FF2B5EF4-FFF2-40B4-BE49-F238E27FC236}">
                <a16:creationId xmlns:a16="http://schemas.microsoft.com/office/drawing/2014/main" id="{F931430B-C7B5-4B32-83F1-F94512FA59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2" b="2502"/>
          <a:stretch>
            <a:fillRect/>
          </a:stretch>
        </p:blipFill>
        <p:spPr>
          <a:xfrm>
            <a:off x="4438835" y="1175021"/>
            <a:ext cx="4229100" cy="4976453"/>
          </a:xfrm>
        </p:spPr>
      </p:pic>
    </p:spTree>
    <p:extLst>
      <p:ext uri="{BB962C8B-B14F-4D97-AF65-F5344CB8AC3E}">
        <p14:creationId xmlns:p14="http://schemas.microsoft.com/office/powerpoint/2010/main" val="3800636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Scope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4603096"/>
          </a:xfrm>
        </p:spPr>
        <p:txBody>
          <a:bodyPr vert="horz" lIns="91440" tIns="45720" rIns="91440" bIns="45720" rtlCol="0">
            <a:noAutofit/>
          </a:bodyPr>
          <a:lstStyle/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Software project scope must be unambiguous and understandable at management and technical levels.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Context.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How does the software to be built fit into a larger system, product, or business context and what constraints are imposed as a result of the context?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objectives.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 customer-visible data objects are produced as output from the software? What data objects are required for input?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 and performance.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 function does the software perform to transform input data into output? Are any special performance characteristics to be addressed?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075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Decomposition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30003"/>
            <a:ext cx="8458200" cy="198262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 called </a:t>
            </a:r>
            <a:r>
              <a:rPr lang="en-US" alt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partitioning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alt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elaboration.</a:t>
            </a:r>
          </a:p>
          <a:p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 scope is defined …</a:t>
            </a:r>
          </a:p>
          <a:p>
            <a:pPr marL="291600" lvl="3" indent="-291600"/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decomposed into constituent functions.</a:t>
            </a:r>
          </a:p>
          <a:p>
            <a:pPr marL="291600" lvl="3" indent="-291600"/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decomposed into user-visible data objects.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3257771"/>
            <a:ext cx="793691" cy="382146"/>
          </a:xfrm>
        </p:spPr>
        <p:txBody>
          <a:bodyPr>
            <a:normAutofit lnSpcReduction="10000"/>
          </a:bodyPr>
          <a:lstStyle/>
          <a:p>
            <a:pPr marL="265113" lvl="3" indent="0">
              <a:spcBef>
                <a:spcPts val="0"/>
              </a:spcBef>
              <a:buNone/>
            </a:pPr>
            <a:r>
              <a:rPr lang="en-US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342900" y="3686568"/>
            <a:ext cx="8458200" cy="414822"/>
          </a:xfrm>
        </p:spPr>
        <p:txBody>
          <a:bodyPr>
            <a:normAutofit/>
          </a:bodyPr>
          <a:lstStyle/>
          <a:p>
            <a:pPr marL="291600" lvl="3" indent="-291600">
              <a:spcBef>
                <a:spcPts val="0"/>
              </a:spcBef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decomposed into a set of problem classes.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6"/>
          </p:nvPr>
        </p:nvSpPr>
        <p:spPr>
          <a:xfrm>
            <a:off x="342900" y="4144113"/>
            <a:ext cx="8458200" cy="846033"/>
          </a:xfrm>
        </p:spPr>
        <p:txBody>
          <a:bodyPr>
            <a:normAutofit/>
          </a:bodyPr>
          <a:lstStyle/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Decomposition process continues until all functions or problem classes have been defined.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475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283512" cy="892332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team must decide which process model is most appropriate for.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2286000"/>
            <a:ext cx="8458200" cy="1998921"/>
          </a:xfrm>
        </p:spPr>
        <p:txBody>
          <a:bodyPr>
            <a:normAutofit/>
          </a:bodyPr>
          <a:lstStyle/>
          <a:p>
            <a:pPr marL="622800" lvl="1" indent="-3204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customers who have requested the product.</a:t>
            </a:r>
          </a:p>
          <a:p>
            <a:pPr marL="622800" lvl="1" indent="-3204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people who will do the work.</a:t>
            </a:r>
          </a:p>
          <a:p>
            <a:pPr marL="622800" lvl="1" indent="-3204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characteristics of the product itself.</a:t>
            </a:r>
          </a:p>
          <a:p>
            <a:pPr marL="622800" lvl="1" indent="-3204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project environment in which the software team works.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723D6E5-9FEC-4D5D-B993-DA97028B762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42900" y="4416231"/>
            <a:ext cx="8458200" cy="1835712"/>
          </a:xfrm>
        </p:spPr>
        <p:txBody>
          <a:bodyPr>
            <a:noAutofit/>
          </a:bodyPr>
          <a:lstStyle/>
          <a:p>
            <a:pPr marL="291600" indent="-29160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selects process model and defines a preliminary project plan (based set of process framework activities).</a:t>
            </a:r>
          </a:p>
          <a:p>
            <a:pPr marL="291600" indent="-29160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preliminary plan is established, process decomposition begins.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</a:pPr>
            <a:endParaRPr lang="en-IN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644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Melding Product and Process</a:t>
            </a:r>
          </a:p>
        </p:txBody>
      </p:sp>
      <p:pic>
        <p:nvPicPr>
          <p:cNvPr id="4" name="Picture 3" descr="The figure shows a table for melding product and process. 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02" y="1229231"/>
            <a:ext cx="7488861" cy="4839354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2969D9-AE7A-43AF-A580-6EB7DBE5B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71558" y="6315075"/>
            <a:ext cx="3200885" cy="209550"/>
          </a:xfrm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Access the text alternative for slide images.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3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 Project Characteristics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3986406"/>
          </a:xfrm>
        </p:spPr>
        <p:txBody>
          <a:bodyPr vert="horz" lIns="91440" tIns="45720" rIns="91440" bIns="45720" rtlCol="0">
            <a:noAutofit/>
          </a:bodyPr>
          <a:lstStyle/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 and well-understood requirements accepted by all stakeholders.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Active and continuous participation of users throughout the development process.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project manager with required leadership skills who is able to share project vision with the team.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project plan and schedule developed with stakeholder participation to achieve user goals.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Skilled and engaged team members.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65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 Project Characteristics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4071467"/>
          </a:xfrm>
        </p:spPr>
        <p:txBody>
          <a:bodyPr vert="horz" lIns="91440" tIns="45720" rIns="91440" bIns="45720" rtlCol="0">
            <a:noAutofit/>
          </a:bodyPr>
          <a:lstStyle/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 startAt="6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team members with compatible personalities who enjoy working in a collaborative environment.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 startAt="6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Realistic schedule and budget estimates which are monitored and maintained.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 startAt="6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Customer needs that are understood and satisfied.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Font typeface="+mj-lt"/>
              <a:buAutoNum type="arabicPeriod" startAt="6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members who experience a high degree of job satisfaction.</a:t>
            </a:r>
          </a:p>
          <a:p>
            <a:pPr marL="542925" indent="-542925">
              <a:spcBef>
                <a:spcPts val="1000"/>
              </a:spcBef>
              <a:spcAft>
                <a:spcPts val="0"/>
              </a:spcAft>
              <a:buFont typeface="+mj-lt"/>
              <a:buAutoNum type="arabicPeriod" startAt="6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working product that reflects desired scope and quality.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205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4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HH Principle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4028938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 is the system being developed?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 will be done?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 will it be accomplished?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 is responsible?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are they organizationally located?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 will the job be done technically and managerially?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 much of each resource (for example, people, software, tools, database) will be needed?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505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Critical Practices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3327188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Formal risk management.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Empirical cost and schedule estimation.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Metrics-based project management.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Earned value tracking.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Defect tracking against quality targets.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aware project management.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36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F92C4D4-C867-4E2F-BF62-33A518B42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of Main Content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30F02A-B1AC-4A6F-B7C6-6A288F03C2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2020 McGraw-Hill Education. All rights reserved. Authorized only for instructor use in the classroom.</a:t>
            </a:r>
          </a:p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80484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B6140-A63B-4D20-A758-54BAF6E00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Accessibility Content: Text Alternatives for Images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65C4E0-2E36-443B-B4C4-06FC04FDC3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016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Spectrum – Four P’s</a:t>
            </a:r>
            <a:endParaRPr lang="en-US" sz="1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2614806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 — the most important element of a successful project.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 — the software to be built.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 — the set of framework activities and software engineering tasks to get the job done.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— all work required to make the product a reality.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147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7343"/>
            <a:ext cx="8458200" cy="1013525"/>
          </a:xfrm>
        </p:spPr>
        <p:txBody>
          <a:bodyPr>
            <a:no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Melding Product and Process –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81587" y="1312785"/>
            <a:ext cx="2980826" cy="22542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711839"/>
            <a:ext cx="8458200" cy="4014129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figure shows a table for melding product and process. The table has 6 columns. The first column labeled common process framework activities lists the various activities. The other columns are labeled: communication, planning, modelling, construction and deployment.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The listed activities are: software engineering tasks; product functions like: sync phone to device; display data on phone U S; set personal goals; store data on cloud; allow user to modify phone U I; integrate social media and set goals with friends.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2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Stakeholders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4316016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Senior managers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define the business issues that often have significant influence on the project.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(technical) managers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who must plan, motivate, organize, and control the practitioner.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Practitioners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who deliver the technical skills that are necessary to engineer a product or application.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Customers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specify requirements for the software to be engineered and other interested product stakeholders.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End-users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interact with the software once it is released for production use.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625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Leaders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45818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Kouzes exemplary practices for technology leaders: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the way.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Leaders must practice what they preach. They demonstrate commitment to team and project by shared sacrifice.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Inspire and shared vision.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Motivate team members to tie their personal aspirations to team goals. Involve stakeholders early.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Challenge the process.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 team members to experiment and take risks by helping them generate frequent small successes while learning from their failures.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 others to act.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the team’s sense of competence through sharing decision making and goal setting.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 the heart.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 community (team) spirit by celebrating shared goals and victories (individual and team).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23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04800"/>
            <a:ext cx="8639352" cy="678611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Factors Affecting Software Team Structure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3997039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Difficulty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problem to be solved.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resultant program(s) in lines of code or function points.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 lifetimes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time that the team will stay together.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 to which the problem can be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modularized.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quality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reliability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system to be built.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Rigidity of the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delivery date.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(degree of sociability) required.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669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 Toxicity Factors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4507402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Frenzied work atmosphere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 members waste energy and lose focus on work objectives.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 frustration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 by personal, business, or technological factors causing team member friction.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Fragmented or poorly coordinated procedures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poorly defined or improperly chosen process model.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Unclear definition of roles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resulting in lack of accountability and resultant finger-pointing.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Continuous and repeated exposure to failure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leads to a loss of confidence and a lowering of morale.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282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Agile Teams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4507403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members must have trust in one another.</a:t>
            </a:r>
          </a:p>
          <a:p>
            <a:pPr>
              <a:spcBef>
                <a:spcPts val="1000"/>
              </a:spcBef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distribution of skills must be appropriate to the problem.</a:t>
            </a:r>
          </a:p>
          <a:p>
            <a:pPr>
              <a:spcBef>
                <a:spcPts val="1000"/>
              </a:spcBef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Mavericks may have to be excluded from the team, if team cohesiveness is to be maintained.</a:t>
            </a:r>
          </a:p>
          <a:p>
            <a:pPr>
              <a:spcBef>
                <a:spcPts val="1000"/>
              </a:spcBef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is “self-organizing.”</a:t>
            </a:r>
          </a:p>
          <a:p>
            <a:pPr marL="291600" lvl="4" indent="-291600">
              <a:spcBef>
                <a:spcPts val="1000"/>
              </a:spcBef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adaptive team structure.</a:t>
            </a:r>
          </a:p>
          <a:p>
            <a:pPr marL="291600" lvl="4" indent="-291600">
              <a:spcBef>
                <a:spcPts val="100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Planning is kept to a minimum.</a:t>
            </a:r>
          </a:p>
          <a:p>
            <a:pPr marL="291600" lvl="4" indent="-291600">
              <a:spcBef>
                <a:spcPts val="1000"/>
              </a:spcBef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select its own approach constrained by business requirements and organizational standards.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53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47328"/>
            <a:ext cx="8458200" cy="993554"/>
          </a:xfrm>
        </p:spPr>
        <p:txBody>
          <a:bodyPr>
            <a:no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Coordination and Communication Issues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3699327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many development efforts is large, leading to complexity, confusion, and significant difficulties in coordinating team members.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Uncertainty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common, resulting in a continuing stream of changes that ratchets the project team.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Interoperability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new software must communicate with existing software and conform to constraints imposed by existing systems or products.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835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Coordination and Communication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3763123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accomplish this, mechanisms for formal and informal communication among team members and between multiple teams must be established.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Formal communication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accomplished through writing, structured meetings, and other relatively non-interactive and impersonal communication channels.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Informal communication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more personal and allow team members to interact with one another on a daily basis - share ideas on an ad hoc basis and ask for help as problems arise.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757270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 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49205645-1F2A-4B1E-9674-DA1B2F4D5ED6}"/>
    </a:ext>
  </a:extLst>
</a:theme>
</file>

<file path=ppt/theme/theme2.xml><?xml version="1.0" encoding="utf-8"?>
<a:theme xmlns:a="http://schemas.openxmlformats.org/drawingml/2006/main" name="MainContent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4FF0FDA0-6894-4596-BDAC-FCF1DCFBA9AA}"/>
    </a:ext>
  </a:extLst>
</a:theme>
</file>

<file path=ppt/theme/theme3.xml><?xml version="1.0" encoding="utf-8"?>
<a:theme xmlns:a="http://schemas.openxmlformats.org/drawingml/2006/main" name="Closing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B82DCB52-FEF9-40CC-B3DC-F0115DBC3F82}"/>
    </a:ext>
  </a:extLst>
</a:theme>
</file>

<file path=ppt/theme/theme4.xml><?xml version="1.0" encoding="utf-8"?>
<a:theme xmlns:a="http://schemas.openxmlformats.org/drawingml/2006/main" name="Divider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38380B4B-557F-493C-8BD4-E5DEA4FEDAB0}"/>
    </a:ext>
  </a:extLst>
</a:theme>
</file>

<file path=ppt/theme/theme5.xml><?xml version="1.0" encoding="utf-8"?>
<a:theme xmlns:a="http://schemas.openxmlformats.org/drawingml/2006/main" name="ImageDescriptionAppendixSlide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000000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F0C5A687-89F8-48FC-8D59-8BA67B8E38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MHHE_Generic Accessible PPT Template_Editorial_v8_2018</Template>
  <TotalTime>207</TotalTime>
  <Words>1289</Words>
  <Application>Microsoft Office PowerPoint</Application>
  <PresentationFormat>On-screen Show (4:3)</PresentationFormat>
  <Paragraphs>129</Paragraphs>
  <Slides>20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Times New Roman</vt:lpstr>
      <vt:lpstr>Title Slides Master</vt:lpstr>
      <vt:lpstr>MainContentSlideMaster</vt:lpstr>
      <vt:lpstr>ClosingMaster</vt:lpstr>
      <vt:lpstr>DividerSlideMaster</vt:lpstr>
      <vt:lpstr>ImageDescriptionAppendixSlideMaster</vt:lpstr>
      <vt:lpstr>Chapter 24</vt:lpstr>
      <vt:lpstr>Management Spectrum – Four P’s</vt:lpstr>
      <vt:lpstr>Stakeholders</vt:lpstr>
      <vt:lpstr>Team Leaders</vt:lpstr>
      <vt:lpstr>Factors Affecting Software Team Structure</vt:lpstr>
      <vt:lpstr>Team Toxicity Factors</vt:lpstr>
      <vt:lpstr>Agile Teams</vt:lpstr>
      <vt:lpstr>Team Coordination and Communication Issues</vt:lpstr>
      <vt:lpstr>Team Coordination and Communication</vt:lpstr>
      <vt:lpstr>Software Scope</vt:lpstr>
      <vt:lpstr>Problem Decomposition</vt:lpstr>
      <vt:lpstr>Process</vt:lpstr>
      <vt:lpstr>Melding Product and Process</vt:lpstr>
      <vt:lpstr>Successful Project Characteristics 1</vt:lpstr>
      <vt:lpstr>Successful Project Characteristics 2</vt:lpstr>
      <vt:lpstr>W5HH Principle</vt:lpstr>
      <vt:lpstr>Critical Practices</vt:lpstr>
      <vt:lpstr>End of Main Content</vt:lpstr>
      <vt:lpstr>Accessibility Content: Text Alternatives for Images</vt:lpstr>
      <vt:lpstr>Melding Product and Process – Text Alternative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 of Four Title Slide Options</dc:title>
  <dc:creator>Ervolino, Heather</dc:creator>
  <cp:keywords>PPT</cp:keywords>
  <cp:lastModifiedBy>M, Satchithanandan</cp:lastModifiedBy>
  <cp:revision>48</cp:revision>
  <dcterms:created xsi:type="dcterms:W3CDTF">2019-01-22T22:04:31Z</dcterms:created>
  <dcterms:modified xsi:type="dcterms:W3CDTF">2019-10-17T11:18:38Z</dcterms:modified>
</cp:coreProperties>
</file>