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4" r:id="rId1"/>
    <p:sldMasterId id="2147483709" r:id="rId2"/>
    <p:sldMasterId id="2147483727" r:id="rId3"/>
    <p:sldMasterId id="2147483718" r:id="rId4"/>
    <p:sldMasterId id="2147483721" r:id="rId5"/>
  </p:sldMasterIdLst>
  <p:notesMasterIdLst>
    <p:notesMasterId r:id="rId41"/>
  </p:notesMasterIdLst>
  <p:sldIdLst>
    <p:sldId id="256" r:id="rId6"/>
    <p:sldId id="263" r:id="rId7"/>
    <p:sldId id="265" r:id="rId8"/>
    <p:sldId id="284" r:id="rId9"/>
    <p:sldId id="285" r:id="rId10"/>
    <p:sldId id="283" r:id="rId11"/>
    <p:sldId id="286" r:id="rId12"/>
    <p:sldId id="287" r:id="rId13"/>
    <p:sldId id="280" r:id="rId14"/>
    <p:sldId id="282" r:id="rId15"/>
    <p:sldId id="281" r:id="rId16"/>
    <p:sldId id="279" r:id="rId17"/>
    <p:sldId id="274" r:id="rId18"/>
    <p:sldId id="278" r:id="rId19"/>
    <p:sldId id="273" r:id="rId20"/>
    <p:sldId id="270" r:id="rId21"/>
    <p:sldId id="276" r:id="rId22"/>
    <p:sldId id="277" r:id="rId23"/>
    <p:sldId id="275" r:id="rId24"/>
    <p:sldId id="266" r:id="rId25"/>
    <p:sldId id="268" r:id="rId26"/>
    <p:sldId id="269" r:id="rId27"/>
    <p:sldId id="267" r:id="rId28"/>
    <p:sldId id="271" r:id="rId29"/>
    <p:sldId id="272" r:id="rId30"/>
    <p:sldId id="288" r:id="rId31"/>
    <p:sldId id="258" r:id="rId32"/>
    <p:sldId id="264" r:id="rId33"/>
    <p:sldId id="289" r:id="rId34"/>
    <p:sldId id="290" r:id="rId35"/>
    <p:sldId id="291" r:id="rId36"/>
    <p:sldId id="292" r:id="rId37"/>
    <p:sldId id="293" r:id="rId38"/>
    <p:sldId id="294" r:id="rId39"/>
    <p:sldId id="295"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5"/>
            <p14:sldId id="284"/>
            <p14:sldId id="285"/>
            <p14:sldId id="283"/>
            <p14:sldId id="286"/>
            <p14:sldId id="287"/>
            <p14:sldId id="280"/>
            <p14:sldId id="282"/>
            <p14:sldId id="281"/>
            <p14:sldId id="279"/>
            <p14:sldId id="274"/>
            <p14:sldId id="278"/>
            <p14:sldId id="273"/>
            <p14:sldId id="270"/>
            <p14:sldId id="276"/>
            <p14:sldId id="277"/>
            <p14:sldId id="275"/>
            <p14:sldId id="266"/>
            <p14:sldId id="268"/>
            <p14:sldId id="269"/>
            <p14:sldId id="267"/>
            <p14:sldId id="271"/>
            <p14:sldId id="272"/>
            <p14:sldId id="288"/>
          </p14:sldIdLst>
        </p14:section>
        <p14:section name="Appendix: Image Descriptions for Unsighted Students" id="{9E859B0B-078E-463E-89A6-21C20DD280C4}">
          <p14:sldIdLst>
            <p14:sldId id="258"/>
            <p14:sldId id="264"/>
            <p14:sldId id="289"/>
            <p14:sldId id="290"/>
            <p14:sldId id="291"/>
            <p14:sldId id="292"/>
            <p14:sldId id="293"/>
            <p14:sldId id="294"/>
            <p14:sldId id="29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30" autoAdjust="0"/>
    <p:restoredTop sz="93988" autoAdjust="0"/>
  </p:normalViewPr>
  <p:slideViewPr>
    <p:cSldViewPr snapToGrid="0" showGuides="1">
      <p:cViewPr varScale="1">
        <p:scale>
          <a:sx n="99" d="100"/>
          <a:sy n="99" d="100"/>
        </p:scale>
        <p:origin x="1518" y="72"/>
      </p:cViewPr>
      <p:guideLst>
        <p:guide pos="3264"/>
        <p:guide orient="horz" pos="2256"/>
        <p:guide pos="5640"/>
      </p:guideLst>
    </p:cSldViewPr>
  </p:slideViewPr>
  <p:outlineViewPr>
    <p:cViewPr>
      <p:scale>
        <a:sx n="50" d="100"/>
        <a:sy n="50" d="100"/>
      </p:scale>
      <p:origin x="0" y="-52404"/>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1DB4CB-A12F-4AD6-85A9-7F97DE23519F}" type="datetimeFigureOut">
              <a:rPr lang="en-IN" smtClean="0"/>
              <a:t>16-10-2019</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559645-9605-4570-A7A4-2D8162213D2D}" type="slidenum">
              <a:rPr lang="en-IN" smtClean="0"/>
              <a:t>‹#›</a:t>
            </a:fld>
            <a:endParaRPr lang="en-IN"/>
          </a:p>
        </p:txBody>
      </p:sp>
    </p:spTree>
    <p:extLst>
      <p:ext uri="{BB962C8B-B14F-4D97-AF65-F5344CB8AC3E}">
        <p14:creationId xmlns:p14="http://schemas.microsoft.com/office/powerpoint/2010/main" val="2843357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D559645-9605-4570-A7A4-2D8162213D2D}" type="slidenum">
              <a:rPr lang="en-IN" smtClean="0"/>
              <a:t>1</a:t>
            </a:fld>
            <a:endParaRPr lang="en-IN"/>
          </a:p>
        </p:txBody>
      </p:sp>
    </p:spTree>
    <p:extLst>
      <p:ext uri="{BB962C8B-B14F-4D97-AF65-F5344CB8AC3E}">
        <p14:creationId xmlns:p14="http://schemas.microsoft.com/office/powerpoint/2010/main" val="1727914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540880483"/>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7148556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9699397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4444088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atin typeface="Times New Roman" panose="02020603050405020304" pitchFamily="18" charset="0"/>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1279005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lvl1pPr>
              <a:defRPr>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atin typeface="Times New Roman" panose="02020603050405020304" pitchFamily="18" charset="0"/>
                <a:cs typeface="Times New Roman" panose="02020603050405020304" pitchFamily="18" charset="0"/>
              </a:defRPr>
            </a:lvl1pPr>
            <a:lvl2pPr marL="344488" indent="-342900">
              <a:buFont typeface="Arial" panose="020B0604020202020204" pitchFamily="34" charset="0"/>
              <a:buChar char="•"/>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2213891440"/>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atin typeface="Times New Roman" panose="02020603050405020304" pitchFamily="18" charset="0"/>
                <a:cs typeface="Times New Roman" panose="02020603050405020304" pitchFamily="18" charset="0"/>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26676065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74451086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3144640277"/>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3344924768"/>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371840453"/>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atin typeface="Times New Roman" panose="02020603050405020304" pitchFamily="18" charset="0"/>
                <a:cs typeface="Times New Roman" panose="02020603050405020304" pitchFamily="18" charset="0"/>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914288612"/>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603214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92332353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72198358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490571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08267270"/>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252305411"/>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26" r:id="rId7"/>
  </p:sldLayoutIdLst>
  <p:hf hdr="0" dt="0"/>
  <p:txStyles>
    <p:titleStyle>
      <a:lvl1pPr algn="l" defTabSz="914400" rtl="0" eaLnBrk="1" latinLnBrk="0" hangingPunct="1">
        <a:lnSpc>
          <a:spcPct val="90000"/>
        </a:lnSpc>
        <a:spcBef>
          <a:spcPct val="0"/>
        </a:spcBef>
        <a:buNone/>
        <a:defRPr sz="40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291600" indent="-291600" algn="l" defTabSz="914400" rtl="0" eaLnBrk="1" latinLnBrk="0" hangingPunct="1">
        <a:lnSpc>
          <a:spcPct val="100000"/>
        </a:lnSpc>
        <a:spcBef>
          <a:spcPts val="1000"/>
        </a:spcBef>
        <a:spcAft>
          <a:spcPts val="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622800" indent="-320400" algn="l" defTabSz="914400" rtl="0" eaLnBrk="1" latinLnBrk="0" hangingPunct="1">
        <a:lnSpc>
          <a:spcPct val="100000"/>
        </a:lnSpc>
        <a:spcBef>
          <a:spcPts val="1000"/>
        </a:spcBef>
        <a:spcAft>
          <a:spcPts val="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46625650"/>
      </p:ext>
    </p:extLst>
  </p:cSld>
  <p:clrMap bg1="lt1" tx1="dk1" bg2="lt2" tx2="dk2" accent1="accent1" accent2="accent2" accent3="accent3" accent4="accent4" accent5="accent5" accent6="accent6" hlink="hlink" folHlink="folHlink"/>
  <p:sldLayoutIdLst>
    <p:sldLayoutId id="2147483728"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IN" smtClean="0"/>
              <a:pPr/>
              <a:t>‹#›</a:t>
            </a:fld>
            <a:endParaRPr lang="en-IN"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283349602"/>
      </p:ext>
    </p:extLst>
  </p:cSld>
  <p:clrMap bg1="lt1" tx1="dk1" bg2="lt2" tx2="dk2" accent1="accent1" accent2="accent2" accent3="accent3" accent4="accent4" accent5="accent5" accent6="accent6" hlink="hlink" folHlink="folHlink"/>
  <p:sldLayoutIdLst>
    <p:sldLayoutId id="2147483719" r:id="rId1"/>
    <p:sldLayoutId id="2147483720"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603963770"/>
      </p:ext>
    </p:extLst>
  </p:cSld>
  <p:clrMap bg1="lt1" tx1="dk1" bg2="lt2" tx2="dk2" accent1="accent1" accent2="accent2" accent3="accent3" accent4="accent4" accent5="accent5" accent6="accent6" hlink="hlink" folHlink="folHlink"/>
  <p:sldLayoutIdLst>
    <p:sldLayoutId id="2147483722" r:id="rId1"/>
    <p:sldLayoutId id="214748372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7.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22</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Software Configuration Management.</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Three – Quality and Security.</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2020 McGraw-Hill Education. All rights reserved. Authorized only for instructor use in the classroom.</a:t>
            </a:r>
          </a:p>
          <a:p>
            <a:pPr lvl="0"/>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SCM Repository Features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b="1" noProof="0" dirty="0">
                <a:solidFill>
                  <a:schemeClr val="tx1"/>
                </a:solidFill>
              </a:rPr>
              <a:t>Versioning. </a:t>
            </a:r>
            <a:r>
              <a:rPr lang="en-US" altLang="en-US" noProof="0" dirty="0">
                <a:solidFill>
                  <a:schemeClr val="tx1"/>
                </a:solidFill>
              </a:rPr>
              <a:t>- saves versions to manage product releases and allow developers to go back to previous versions.</a:t>
            </a:r>
          </a:p>
          <a:p>
            <a:pPr marL="291600" indent="-291600">
              <a:spcBef>
                <a:spcPts val="1000"/>
              </a:spcBef>
              <a:spcAft>
                <a:spcPts val="0"/>
              </a:spcAft>
              <a:buFont typeface="Arial" panose="020B0604020202020204" pitchFamily="34" charset="0"/>
              <a:buChar char="•"/>
            </a:pPr>
            <a:r>
              <a:rPr lang="en-US" altLang="en-US" b="1" noProof="0" dirty="0">
                <a:solidFill>
                  <a:schemeClr val="tx1"/>
                </a:solidFill>
              </a:rPr>
              <a:t>Dependency tracking and change management. </a:t>
            </a:r>
            <a:r>
              <a:rPr lang="en-US" altLang="en-US" noProof="0" dirty="0">
                <a:solidFill>
                  <a:schemeClr val="tx1"/>
                </a:solidFill>
              </a:rPr>
              <a:t>- manages a wide variety of relationships among the data elements stored in it.</a:t>
            </a:r>
          </a:p>
          <a:p>
            <a:pPr marL="291600" indent="-291600">
              <a:spcBef>
                <a:spcPts val="1000"/>
              </a:spcBef>
              <a:spcAft>
                <a:spcPts val="0"/>
              </a:spcAft>
              <a:buFont typeface="Arial" panose="020B0604020202020204" pitchFamily="34" charset="0"/>
              <a:buChar char="•"/>
            </a:pPr>
            <a:r>
              <a:rPr lang="en-US" altLang="en-US" b="1" noProof="0" dirty="0">
                <a:solidFill>
                  <a:schemeClr val="tx1"/>
                </a:solidFill>
              </a:rPr>
              <a:t>Requirements tracing.</a:t>
            </a:r>
            <a:r>
              <a:rPr lang="en-US" altLang="en-US" noProof="0" dirty="0">
                <a:solidFill>
                  <a:schemeClr val="tx1"/>
                </a:solidFill>
              </a:rPr>
              <a:t> - provides the ability to track all design and construction components and deliverables resulting from a specific requirement specification.</a:t>
            </a:r>
          </a:p>
          <a:p>
            <a:pPr marL="291600" indent="-291600">
              <a:spcBef>
                <a:spcPts val="1000"/>
              </a:spcBef>
              <a:spcAft>
                <a:spcPts val="0"/>
              </a:spcAft>
              <a:buFont typeface="Arial" panose="020B0604020202020204" pitchFamily="34" charset="0"/>
              <a:buChar char="•"/>
            </a:pPr>
            <a:r>
              <a:rPr lang="en-US" altLang="en-US" b="1" noProof="0" dirty="0">
                <a:solidFill>
                  <a:schemeClr val="tx1"/>
                </a:solidFill>
              </a:rPr>
              <a:t>Configuration management. </a:t>
            </a:r>
            <a:r>
              <a:rPr lang="en-US" altLang="en-US" noProof="0" dirty="0">
                <a:solidFill>
                  <a:schemeClr val="tx1"/>
                </a:solidFill>
              </a:rPr>
              <a:t>- tracks series of configurations representing specific project milestones or production releases and provides version management.</a:t>
            </a:r>
          </a:p>
          <a:p>
            <a:pPr marL="291600" indent="-291600">
              <a:spcBef>
                <a:spcPts val="1000"/>
              </a:spcBef>
              <a:spcAft>
                <a:spcPts val="0"/>
              </a:spcAft>
              <a:buFont typeface="Arial" panose="020B0604020202020204" pitchFamily="34" charset="0"/>
              <a:buChar char="•"/>
            </a:pPr>
            <a:r>
              <a:rPr lang="en-US" altLang="en-US" b="1" noProof="0" dirty="0">
                <a:solidFill>
                  <a:schemeClr val="tx1"/>
                </a:solidFill>
              </a:rPr>
              <a:t>Audit trails. </a:t>
            </a:r>
            <a:r>
              <a:rPr lang="en-US" altLang="en-US" noProof="0" dirty="0">
                <a:solidFill>
                  <a:schemeClr val="tx1"/>
                </a:solidFill>
              </a:rPr>
              <a:t>- establishes additional information about when, why, and by whom changes are made.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990759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SCM Best Practices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t>Keeping the number of code variants small.</a:t>
            </a:r>
          </a:p>
          <a:p>
            <a:pPr marL="291600" indent="-291600">
              <a:spcBef>
                <a:spcPts val="1000"/>
              </a:spcBef>
              <a:spcAft>
                <a:spcPts val="0"/>
              </a:spcAft>
              <a:buFont typeface="Arial" panose="020B0604020202020204" pitchFamily="34" charset="0"/>
              <a:buChar char="•"/>
            </a:pPr>
            <a:r>
              <a:rPr lang="en-US" sz="2400" noProof="0" dirty="0"/>
              <a:t>Test early and often.</a:t>
            </a:r>
          </a:p>
          <a:p>
            <a:pPr marL="291600" indent="-291600">
              <a:spcBef>
                <a:spcPts val="1000"/>
              </a:spcBef>
              <a:spcAft>
                <a:spcPts val="0"/>
              </a:spcAft>
              <a:buFont typeface="Arial" panose="020B0604020202020204" pitchFamily="34" charset="0"/>
              <a:buChar char="•"/>
            </a:pPr>
            <a:r>
              <a:rPr lang="en-US" sz="2400" noProof="0" dirty="0"/>
              <a:t>Integrate early and often.</a:t>
            </a:r>
          </a:p>
          <a:p>
            <a:pPr marL="291600" indent="-291600">
              <a:spcBef>
                <a:spcPts val="1000"/>
              </a:spcBef>
              <a:spcAft>
                <a:spcPts val="0"/>
              </a:spcAft>
              <a:buFont typeface="Arial" panose="020B0604020202020204" pitchFamily="34" charset="0"/>
              <a:buChar char="•"/>
            </a:pPr>
            <a:r>
              <a:rPr lang="en-US" sz="2400" noProof="0" dirty="0"/>
              <a:t>Use tools to automate testing, building, and code integration.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230887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Continuous Integration Advantages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t>Accelerated feedback. </a:t>
            </a:r>
            <a:r>
              <a:rPr lang="en-US" noProof="0" dirty="0"/>
              <a:t>Notifying developers immediately when integration fails allows fixes when the number of changes is small.</a:t>
            </a:r>
          </a:p>
          <a:p>
            <a:pPr marL="291600" indent="-291600">
              <a:spcBef>
                <a:spcPts val="1000"/>
              </a:spcBef>
              <a:spcAft>
                <a:spcPts val="0"/>
              </a:spcAft>
              <a:buFont typeface="Arial" panose="020B0604020202020204" pitchFamily="34" charset="0"/>
              <a:buChar char="•"/>
            </a:pPr>
            <a:r>
              <a:rPr lang="en-US" b="1" noProof="0" dirty="0"/>
              <a:t>Increased quality. </a:t>
            </a:r>
            <a:r>
              <a:rPr lang="en-US" noProof="0" dirty="0"/>
              <a:t>Building and integrating software whenever necessary provides confidence into the quality of the product.</a:t>
            </a:r>
          </a:p>
          <a:p>
            <a:pPr marL="291600" indent="-291600">
              <a:spcBef>
                <a:spcPts val="1000"/>
              </a:spcBef>
              <a:spcAft>
                <a:spcPts val="0"/>
              </a:spcAft>
              <a:buFont typeface="Arial" panose="020B0604020202020204" pitchFamily="34" charset="0"/>
              <a:buChar char="•"/>
            </a:pPr>
            <a:r>
              <a:rPr lang="en-US" b="1" noProof="0" dirty="0"/>
              <a:t>Reduced risk. </a:t>
            </a:r>
            <a:r>
              <a:rPr lang="en-US" noProof="0" dirty="0"/>
              <a:t>Integrating components early avoids a long integration phase, design failures are discovered and fixed early.</a:t>
            </a:r>
          </a:p>
          <a:p>
            <a:pPr marL="291600" indent="-291600">
              <a:spcBef>
                <a:spcPts val="1000"/>
              </a:spcBef>
              <a:spcAft>
                <a:spcPts val="0"/>
              </a:spcAft>
              <a:buFont typeface="Arial" panose="020B0604020202020204" pitchFamily="34" charset="0"/>
              <a:buChar char="•"/>
            </a:pPr>
            <a:r>
              <a:rPr lang="en-US" b="1" noProof="0" dirty="0"/>
              <a:t>Improved reporting. </a:t>
            </a:r>
            <a:r>
              <a:rPr lang="en-US" noProof="0" dirty="0"/>
              <a:t>Providing additional information (for </a:t>
            </a:r>
            <a:r>
              <a:rPr lang="en-US" dirty="0"/>
              <a:t>e</a:t>
            </a:r>
            <a:r>
              <a:rPr lang="en-US" noProof="0" dirty="0" err="1"/>
              <a:t>xample</a:t>
            </a:r>
            <a:r>
              <a:rPr lang="en-US" noProof="0" dirty="0"/>
              <a:t>, code analysis metrics) allows for accurate configuration status accounting.</a:t>
            </a:r>
          </a:p>
          <a:p>
            <a:pPr marL="291600" indent="-291600">
              <a:spcBef>
                <a:spcPts val="1000"/>
              </a:spcBef>
              <a:spcAft>
                <a:spcPts val="0"/>
              </a:spcAft>
              <a:buFont typeface="Arial" panose="020B0604020202020204" pitchFamily="34" charset="0"/>
              <a:buChar char="•"/>
            </a:pPr>
            <a:r>
              <a:rPr lang="en-US" noProof="0" dirty="0"/>
              <a:t>CI is becoming a key technology as software organizations begin their shift to more agile software development processes.</a:t>
            </a:r>
          </a:p>
          <a:p>
            <a:pPr marL="291600" indent="-291600">
              <a:spcBef>
                <a:spcPts val="1000"/>
              </a:spcBef>
              <a:spcAft>
                <a:spcPts val="0"/>
              </a:spcAft>
              <a:buFont typeface="Arial" panose="020B0604020202020204" pitchFamily="34" charset="0"/>
              <a:buChar char="•"/>
            </a:pPr>
            <a:r>
              <a:rPr lang="en-US" noProof="0" dirty="0"/>
              <a:t>Early defect capture always reduces the development costs.</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5852692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S</a:t>
            </a:r>
            <a:r>
              <a:rPr lang="en-US" sz="100" noProof="0" dirty="0"/>
              <a:t> </a:t>
            </a:r>
            <a:r>
              <a:rPr lang="en-US" noProof="0" dirty="0"/>
              <a:t>C</a:t>
            </a:r>
            <a:r>
              <a:rPr lang="en-US" sz="100" noProof="0" dirty="0"/>
              <a:t> </a:t>
            </a:r>
            <a:r>
              <a:rPr lang="en-US" noProof="0" dirty="0"/>
              <a:t>M Process Layers</a:t>
            </a:r>
          </a:p>
        </p:txBody>
      </p:sp>
      <p:pic>
        <p:nvPicPr>
          <p:cNvPr id="11" name="Picture 10" descr="An illustration displays the S C M process layers. ">
            <a:extLst>
              <a:ext uri="{FF2B5EF4-FFF2-40B4-BE49-F238E27FC236}">
                <a16:creationId xmlns:a16="http://schemas.microsoft.com/office/drawing/2014/main" id="{51F24B5E-75AC-4A9F-B66C-72D5B80A2C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1558" y="1299964"/>
            <a:ext cx="6200884" cy="4822383"/>
          </a:xfrm>
          <a:prstGeom prst="rect">
            <a:avLst/>
          </a:prstGeom>
        </p:spPr>
      </p:pic>
      <p:sp>
        <p:nvSpPr>
          <p:cNvPr id="6" name="Text Placeholder 5">
            <a:extLst>
              <a:ext uri="{FF2B5EF4-FFF2-40B4-BE49-F238E27FC236}">
                <a16:creationId xmlns:a16="http://schemas.microsoft.com/office/drawing/2014/main" id="{19B24143-C7BE-45E5-83A4-A51C969C5B4B}"/>
              </a:ext>
            </a:extLst>
          </p:cNvPr>
          <p:cNvSpPr>
            <a:spLocks noGrp="1"/>
          </p:cNvSpPr>
          <p:nvPr>
            <p:ph type="body" sz="quarter" idx="12"/>
          </p:nvPr>
        </p:nvSpPr>
        <p:spPr>
          <a:xfrm>
            <a:off x="3369347" y="6352674"/>
            <a:ext cx="2964076" cy="200526"/>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363624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Change Management Objectives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sz="2400" noProof="0" dirty="0"/>
              <a:t>Software change management process defines a series of tasks that have four primary objectives:</a:t>
            </a:r>
          </a:p>
          <a:p>
            <a:pPr marL="403200" indent="-403200">
              <a:spcBef>
                <a:spcPts val="1000"/>
              </a:spcBef>
              <a:spcAft>
                <a:spcPts val="0"/>
              </a:spcAft>
              <a:buFont typeface="+mj-lt"/>
              <a:buAutoNum type="arabicPeriod"/>
            </a:pPr>
            <a:r>
              <a:rPr lang="en-US" sz="2400" noProof="0" dirty="0"/>
              <a:t>To identify all items that collectively define the software configuration.</a:t>
            </a:r>
          </a:p>
          <a:p>
            <a:pPr marL="403200" indent="-403200">
              <a:spcBef>
                <a:spcPts val="1000"/>
              </a:spcBef>
              <a:spcAft>
                <a:spcPts val="0"/>
              </a:spcAft>
              <a:buFont typeface="+mj-lt"/>
              <a:buAutoNum type="arabicPeriod"/>
            </a:pPr>
            <a:r>
              <a:rPr lang="en-US" sz="2400" noProof="0" dirty="0"/>
              <a:t>To manage changes to one or more of these items.</a:t>
            </a:r>
          </a:p>
          <a:p>
            <a:pPr marL="403200" indent="-403200">
              <a:spcBef>
                <a:spcPts val="1000"/>
              </a:spcBef>
              <a:spcAft>
                <a:spcPts val="0"/>
              </a:spcAft>
              <a:buFont typeface="+mj-lt"/>
              <a:buAutoNum type="arabicPeriod"/>
            </a:pPr>
            <a:r>
              <a:rPr lang="en-US" sz="2400" noProof="0" dirty="0"/>
              <a:t>To facilitate the construction of different versions of an application.</a:t>
            </a:r>
          </a:p>
          <a:p>
            <a:pPr marL="403200" indent="-403200">
              <a:spcBef>
                <a:spcPts val="1000"/>
              </a:spcBef>
              <a:spcAft>
                <a:spcPts val="0"/>
              </a:spcAft>
              <a:buFont typeface="+mj-lt"/>
              <a:buAutoNum type="arabicPeriod"/>
            </a:pPr>
            <a:r>
              <a:rPr lang="en-US" sz="2400" noProof="0" dirty="0"/>
              <a:t>To ensure that software quality is maintained as the configuration evolves over time.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895987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Change Control Process</a:t>
            </a:r>
          </a:p>
        </p:txBody>
      </p:sp>
      <p:pic>
        <p:nvPicPr>
          <p:cNvPr id="11" name="Picture 10" descr="An illustration displays the change control process. ">
            <a:extLst>
              <a:ext uri="{FF2B5EF4-FFF2-40B4-BE49-F238E27FC236}">
                <a16:creationId xmlns:a16="http://schemas.microsoft.com/office/drawing/2014/main" id="{DC23D213-C8E9-4B46-900A-AEF6A9AB02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3821" y="1193509"/>
            <a:ext cx="3183177" cy="5050991"/>
          </a:xfrm>
          <a:prstGeom prst="rect">
            <a:avLst/>
          </a:prstGeom>
        </p:spPr>
      </p:pic>
      <p:sp>
        <p:nvSpPr>
          <p:cNvPr id="5" name="Text Placeholder 4">
            <a:extLst>
              <a:ext uri="{FF2B5EF4-FFF2-40B4-BE49-F238E27FC236}">
                <a16:creationId xmlns:a16="http://schemas.microsoft.com/office/drawing/2014/main" id="{5D80C7F8-6F11-4E4D-AB8D-3669F27333B5}"/>
              </a:ext>
            </a:extLst>
          </p:cNvPr>
          <p:cNvSpPr>
            <a:spLocks noGrp="1"/>
          </p:cNvSpPr>
          <p:nvPr>
            <p:ph type="body" sz="quarter" idx="12"/>
          </p:nvPr>
        </p:nvSpPr>
        <p:spPr>
          <a:xfrm>
            <a:off x="3369347" y="6324600"/>
            <a:ext cx="2867824" cy="228600"/>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8367420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Impact Management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1190044"/>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noProof="0" dirty="0"/>
              <a:t>A web of software work product interdependencies must be considered every time a change is made.</a:t>
            </a:r>
          </a:p>
          <a:p>
            <a:pPr marL="291600" indent="-291600">
              <a:spcBef>
                <a:spcPts val="1000"/>
              </a:spcBef>
              <a:spcAft>
                <a:spcPts val="0"/>
              </a:spcAft>
              <a:buFont typeface="Arial" panose="020B0604020202020204" pitchFamily="34" charset="0"/>
              <a:buChar char="•"/>
            </a:pPr>
            <a:r>
              <a:rPr lang="en-US" noProof="0" dirty="0"/>
              <a:t>Impact management is accomplished with three actions:</a:t>
            </a:r>
          </a:p>
        </p:txBody>
      </p:sp>
      <p:sp>
        <p:nvSpPr>
          <p:cNvPr id="11" name="Content Placeholder 10">
            <a:extLst>
              <a:ext uri="{FF2B5EF4-FFF2-40B4-BE49-F238E27FC236}">
                <a16:creationId xmlns:a16="http://schemas.microsoft.com/office/drawing/2014/main" id="{D2342657-E5D6-4516-A5C0-0B2BD688AE30}"/>
              </a:ext>
            </a:extLst>
          </p:cNvPr>
          <p:cNvSpPr>
            <a:spLocks noGrp="1"/>
          </p:cNvSpPr>
          <p:nvPr>
            <p:ph sz="quarter" idx="14"/>
          </p:nvPr>
        </p:nvSpPr>
        <p:spPr>
          <a:xfrm>
            <a:off x="342900" y="2609851"/>
            <a:ext cx="8458200" cy="3638550"/>
          </a:xfrm>
        </p:spPr>
        <p:txBody>
          <a:bodyPr>
            <a:normAutofit/>
          </a:bodyPr>
          <a:lstStyle/>
          <a:p>
            <a:pPr marL="403200" indent="-403200">
              <a:spcBef>
                <a:spcPts val="1000"/>
              </a:spcBef>
              <a:spcAft>
                <a:spcPts val="0"/>
              </a:spcAft>
              <a:buFont typeface="+mj-lt"/>
              <a:buAutoNum type="arabicPeriod"/>
            </a:pPr>
            <a:r>
              <a:rPr lang="en-US" noProof="0" dirty="0"/>
              <a:t>An impact network identifies the stakeholders who might effect or be affected by changes that are made to the software based on its architectural documents.</a:t>
            </a:r>
          </a:p>
          <a:p>
            <a:pPr marL="403200" indent="-403200">
              <a:spcBef>
                <a:spcPts val="1000"/>
              </a:spcBef>
              <a:spcAft>
                <a:spcPts val="0"/>
              </a:spcAft>
              <a:buFont typeface="+mj-lt"/>
              <a:buAutoNum type="arabicPeriod"/>
            </a:pPr>
            <a:r>
              <a:rPr lang="en-US" noProof="0" dirty="0"/>
              <a:t>Forward impact management assesses the impact of your own changes on the members of the impact network and then informs members of the impact of those changes.</a:t>
            </a:r>
          </a:p>
          <a:p>
            <a:pPr marL="403200" indent="-403200">
              <a:spcBef>
                <a:spcPts val="1000"/>
              </a:spcBef>
              <a:spcAft>
                <a:spcPts val="0"/>
              </a:spcAft>
              <a:buFont typeface="+mj-lt"/>
              <a:buAutoNum type="arabicPeriod"/>
            </a:pPr>
            <a:r>
              <a:rPr lang="en-US" noProof="0" dirty="0"/>
              <a:t>Backward impact management examines changes that are made by other team members and their impact on your work and incorporates mechanisms to mitigate the impact.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686837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Software Configuration Audit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b="1" i="1" noProof="0" dirty="0"/>
              <a:t>Software configuration audit </a:t>
            </a:r>
            <a:r>
              <a:rPr lang="en-US" noProof="0" dirty="0"/>
              <a:t>complements a technical review by asking and answering the following questions:</a:t>
            </a:r>
          </a:p>
          <a:p>
            <a:pPr marL="403200" indent="-403200">
              <a:spcBef>
                <a:spcPts val="1000"/>
              </a:spcBef>
              <a:spcAft>
                <a:spcPts val="0"/>
              </a:spcAft>
              <a:buFont typeface="+mj-lt"/>
              <a:buAutoNum type="arabicPeriod"/>
            </a:pPr>
            <a:r>
              <a:rPr lang="en-US" noProof="0" dirty="0"/>
              <a:t>Has the change specified in the E</a:t>
            </a:r>
            <a:r>
              <a:rPr lang="en-US" sz="100" noProof="0" dirty="0"/>
              <a:t> </a:t>
            </a:r>
            <a:r>
              <a:rPr lang="en-US" noProof="0" dirty="0"/>
              <a:t>C</a:t>
            </a:r>
            <a:r>
              <a:rPr lang="en-US" sz="100" noProof="0" dirty="0"/>
              <a:t> </a:t>
            </a:r>
            <a:r>
              <a:rPr lang="en-US" noProof="0" dirty="0"/>
              <a:t>O been made? Have any additional modifications been incorporated?</a:t>
            </a:r>
          </a:p>
          <a:p>
            <a:pPr marL="403200" indent="-403200">
              <a:spcBef>
                <a:spcPts val="1000"/>
              </a:spcBef>
              <a:spcAft>
                <a:spcPts val="0"/>
              </a:spcAft>
              <a:buFont typeface="+mj-lt"/>
              <a:buAutoNum type="arabicPeriod"/>
            </a:pPr>
            <a:r>
              <a:rPr lang="en-US" noProof="0" dirty="0"/>
              <a:t>Has a technical review been conducted to assess technical correctness?</a:t>
            </a:r>
          </a:p>
          <a:p>
            <a:pPr marL="403200" indent="-403200">
              <a:spcBef>
                <a:spcPts val="1000"/>
              </a:spcBef>
              <a:spcAft>
                <a:spcPts val="0"/>
              </a:spcAft>
              <a:buFont typeface="+mj-lt"/>
              <a:buAutoNum type="arabicPeriod"/>
            </a:pPr>
            <a:r>
              <a:rPr lang="en-US" noProof="0" dirty="0"/>
              <a:t>Has the software process been followed, and have software engineering standards been properly applied?</a:t>
            </a:r>
          </a:p>
          <a:p>
            <a:pPr marL="403200" indent="-403200">
              <a:spcBef>
                <a:spcPts val="1000"/>
              </a:spcBef>
              <a:spcAft>
                <a:spcPts val="0"/>
              </a:spcAft>
              <a:buFont typeface="+mj-lt"/>
              <a:buAutoNum type="arabicPeriod"/>
            </a:pPr>
            <a:r>
              <a:rPr lang="en-US" noProof="0" dirty="0"/>
              <a:t>Has the change been “highlighted” in the S C I? Do the attributes of the configuration object reflect the change?</a:t>
            </a:r>
          </a:p>
          <a:p>
            <a:pPr marL="403200" indent="-403200">
              <a:spcBef>
                <a:spcPts val="1000"/>
              </a:spcBef>
              <a:spcAft>
                <a:spcPts val="0"/>
              </a:spcAft>
              <a:buFont typeface="+mj-lt"/>
              <a:buAutoNum type="arabicPeriod"/>
            </a:pPr>
            <a:r>
              <a:rPr lang="en-US" noProof="0" dirty="0"/>
              <a:t>Have S</a:t>
            </a:r>
            <a:r>
              <a:rPr lang="en-US" sz="100" noProof="0" dirty="0"/>
              <a:t> </a:t>
            </a:r>
            <a:r>
              <a:rPr lang="en-US" noProof="0" dirty="0"/>
              <a:t>C</a:t>
            </a:r>
            <a:r>
              <a:rPr lang="en-US" sz="100" noProof="0" dirty="0"/>
              <a:t> </a:t>
            </a:r>
            <a:r>
              <a:rPr lang="en-US" noProof="0" dirty="0"/>
              <a:t>M procedures for noting the change, recording it, and reporting it been followed?</a:t>
            </a:r>
          </a:p>
          <a:p>
            <a:pPr marL="403200" indent="-403200">
              <a:spcBef>
                <a:spcPts val="1000"/>
              </a:spcBef>
              <a:spcAft>
                <a:spcPts val="0"/>
              </a:spcAft>
              <a:buFont typeface="+mj-lt"/>
              <a:buAutoNum type="arabicPeriod"/>
            </a:pPr>
            <a:r>
              <a:rPr lang="en-US" noProof="0" dirty="0"/>
              <a:t>Have all related S C I been properly updated?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9514723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639352" cy="678611"/>
          </a:xfrm>
        </p:spPr>
        <p:txBody>
          <a:bodyPr>
            <a:noAutofit/>
          </a:bodyPr>
          <a:lstStyle/>
          <a:p>
            <a:r>
              <a:rPr lang="en-US" noProof="0" dirty="0"/>
              <a:t>Configuration Status Reporting (C</a:t>
            </a:r>
            <a:r>
              <a:rPr lang="en-US" sz="100" noProof="0" dirty="0"/>
              <a:t> </a:t>
            </a:r>
            <a:r>
              <a:rPr lang="en-US" noProof="0" dirty="0"/>
              <a:t>S</a:t>
            </a:r>
            <a:r>
              <a:rPr lang="en-US" sz="100" noProof="0" dirty="0"/>
              <a:t> </a:t>
            </a:r>
            <a:r>
              <a:rPr lang="en-US" noProof="0" dirty="0"/>
              <a:t>R)</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84736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t>Configuration status reporting </a:t>
            </a:r>
            <a:r>
              <a:rPr lang="en-US" sz="2400" noProof="0" dirty="0"/>
              <a:t>is an S</a:t>
            </a:r>
            <a:r>
              <a:rPr lang="en-US" sz="100" noProof="0" dirty="0"/>
              <a:t> </a:t>
            </a:r>
            <a:r>
              <a:rPr lang="en-US" sz="2400" noProof="0" dirty="0"/>
              <a:t>C</a:t>
            </a:r>
            <a:r>
              <a:rPr lang="en-US" sz="100" noProof="0" dirty="0"/>
              <a:t> </a:t>
            </a:r>
            <a:r>
              <a:rPr lang="en-US" sz="2400" noProof="0" dirty="0"/>
              <a:t>M task that answers the following questions any time a change or audit occurs:</a:t>
            </a:r>
          </a:p>
        </p:txBody>
      </p:sp>
      <p:sp>
        <p:nvSpPr>
          <p:cNvPr id="11" name="Content Placeholder 10">
            <a:extLst>
              <a:ext uri="{FF2B5EF4-FFF2-40B4-BE49-F238E27FC236}">
                <a16:creationId xmlns:a16="http://schemas.microsoft.com/office/drawing/2014/main" id="{B5D4E981-6FC9-4CC8-BB58-AABEEB4331F1}"/>
              </a:ext>
            </a:extLst>
          </p:cNvPr>
          <p:cNvSpPr>
            <a:spLocks noGrp="1"/>
          </p:cNvSpPr>
          <p:nvPr>
            <p:ph sz="quarter" idx="14"/>
          </p:nvPr>
        </p:nvSpPr>
        <p:spPr>
          <a:xfrm>
            <a:off x="723900" y="2209801"/>
            <a:ext cx="8077199" cy="1714499"/>
          </a:xfrm>
        </p:spPr>
        <p:txBody>
          <a:bodyPr>
            <a:normAutofit/>
          </a:bodyPr>
          <a:lstStyle/>
          <a:p>
            <a:pPr marL="403200" lvl="1" indent="-403200">
              <a:buFont typeface="+mj-lt"/>
              <a:buAutoNum type="arabicPeriod"/>
            </a:pPr>
            <a:r>
              <a:rPr lang="en-US" noProof="0" dirty="0"/>
              <a:t>What happened?</a:t>
            </a:r>
          </a:p>
          <a:p>
            <a:pPr marL="403200" lvl="1" indent="-403200">
              <a:buFont typeface="+mj-lt"/>
              <a:buAutoNum type="arabicPeriod"/>
            </a:pPr>
            <a:r>
              <a:rPr lang="en-US" noProof="0" dirty="0"/>
              <a:t>Who did it?</a:t>
            </a:r>
          </a:p>
          <a:p>
            <a:pPr marL="403200" lvl="1" indent="-403200">
              <a:buFont typeface="+mj-lt"/>
              <a:buAutoNum type="arabicPeriod"/>
            </a:pPr>
            <a:r>
              <a:rPr lang="en-US" noProof="0" dirty="0"/>
              <a:t>When did it happen?</a:t>
            </a:r>
          </a:p>
          <a:p>
            <a:pPr marL="403200" lvl="1" indent="-403200">
              <a:buFont typeface="+mj-lt"/>
              <a:buAutoNum type="arabicPeriod"/>
            </a:pPr>
            <a:r>
              <a:rPr lang="en-US" noProof="0" dirty="0"/>
              <a:t>What else will be affected?</a:t>
            </a:r>
          </a:p>
        </p:txBody>
      </p:sp>
      <p:sp>
        <p:nvSpPr>
          <p:cNvPr id="12" name="Content Placeholder 11">
            <a:extLst>
              <a:ext uri="{FF2B5EF4-FFF2-40B4-BE49-F238E27FC236}">
                <a16:creationId xmlns:a16="http://schemas.microsoft.com/office/drawing/2014/main" id="{29DA30D0-AD00-4C65-B028-531AA11EA143}"/>
              </a:ext>
            </a:extLst>
          </p:cNvPr>
          <p:cNvSpPr>
            <a:spLocks noGrp="1"/>
          </p:cNvSpPr>
          <p:nvPr>
            <p:ph sz="quarter" idx="15"/>
          </p:nvPr>
        </p:nvSpPr>
        <p:spPr>
          <a:xfrm>
            <a:off x="342899" y="4024493"/>
            <a:ext cx="8458200" cy="1209314"/>
          </a:xfrm>
        </p:spPr>
        <p:txBody>
          <a:bodyPr>
            <a:normAutofit/>
          </a:bodyPr>
          <a:lstStyle/>
          <a:p>
            <a:pPr marL="291600" indent="-291600">
              <a:spcBef>
                <a:spcPts val="1000"/>
              </a:spcBef>
              <a:spcAft>
                <a:spcPts val="0"/>
              </a:spcAft>
              <a:buFont typeface="Arial" panose="020B0604020202020204" pitchFamily="34" charset="0"/>
              <a:buChar char="•"/>
            </a:pPr>
            <a:r>
              <a:rPr lang="en-US" sz="2400" noProof="0" dirty="0"/>
              <a:t>Output from C</a:t>
            </a:r>
            <a:r>
              <a:rPr lang="en-US" sz="100" noProof="0" dirty="0"/>
              <a:t> </a:t>
            </a:r>
            <a:r>
              <a:rPr lang="en-US" sz="2400" noProof="0" dirty="0"/>
              <a:t>S</a:t>
            </a:r>
            <a:r>
              <a:rPr lang="en-US" sz="100" noProof="0" dirty="0"/>
              <a:t> </a:t>
            </a:r>
            <a:r>
              <a:rPr lang="en-US" sz="2400" noProof="0" dirty="0"/>
              <a:t>R may be placed in an online database or website, so that software developers or support staff can access change information by keyword category.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2563365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Mobility and Agile Change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noProof="0" dirty="0"/>
              <a:t>Mobile developers and game developers use an iterative, incremental process model that applies many agile principles.</a:t>
            </a:r>
          </a:p>
          <a:p>
            <a:pPr marL="291600" indent="-291600">
              <a:spcBef>
                <a:spcPts val="1000"/>
              </a:spcBef>
              <a:spcAft>
                <a:spcPts val="0"/>
              </a:spcAft>
              <a:buFont typeface="Arial" panose="020B0604020202020204" pitchFamily="34" charset="0"/>
              <a:buChar char="•"/>
            </a:pPr>
            <a:r>
              <a:rPr lang="en-US" noProof="0" dirty="0"/>
              <a:t>An engineering team often develops an increment in a very short time period using a customer-driven approach. </a:t>
            </a:r>
          </a:p>
          <a:p>
            <a:pPr marL="291600" indent="-291600">
              <a:spcBef>
                <a:spcPts val="1000"/>
              </a:spcBef>
              <a:spcAft>
                <a:spcPts val="0"/>
              </a:spcAft>
              <a:buFont typeface="Arial" panose="020B0604020202020204" pitchFamily="34" charset="0"/>
              <a:buChar char="•"/>
            </a:pPr>
            <a:r>
              <a:rPr lang="en-US" noProof="0" dirty="0"/>
              <a:t>Subsequent increments add additional content and functionality, and each is likely to implement changes that lead to enhanced content, better usability, improved aesthetics, better navigation, enhanced performance, and stronger security.</a:t>
            </a:r>
          </a:p>
          <a:p>
            <a:pPr marL="291600" indent="-291600">
              <a:spcBef>
                <a:spcPts val="1000"/>
              </a:spcBef>
              <a:spcAft>
                <a:spcPts val="0"/>
              </a:spcAft>
              <a:buFont typeface="Arial" panose="020B0604020202020204" pitchFamily="34" charset="0"/>
              <a:buChar char="•"/>
            </a:pPr>
            <a:r>
              <a:rPr lang="en-US" noProof="0" dirty="0"/>
              <a:t>Members of software teams that build apps or games must embrace change, but do not want excessive bureaucracy.</a:t>
            </a:r>
          </a:p>
          <a:p>
            <a:pPr marL="291600" indent="-291600">
              <a:spcBef>
                <a:spcPts val="1000"/>
              </a:spcBef>
              <a:spcAft>
                <a:spcPts val="0"/>
              </a:spcAft>
              <a:buFont typeface="Arial" panose="020B0604020202020204" pitchFamily="34" charset="0"/>
              <a:buChar char="•"/>
            </a:pPr>
            <a:r>
              <a:rPr lang="en-US" noProof="0" dirty="0"/>
              <a:t>Traditional S</a:t>
            </a:r>
            <a:r>
              <a:rPr lang="en-US" sz="100" noProof="0" dirty="0"/>
              <a:t> </a:t>
            </a:r>
            <a:r>
              <a:rPr lang="en-US" noProof="0" dirty="0"/>
              <a:t>C</a:t>
            </a:r>
            <a:r>
              <a:rPr lang="en-US" sz="100" noProof="0" dirty="0"/>
              <a:t> </a:t>
            </a:r>
            <a:r>
              <a:rPr lang="en-US" noProof="0" dirty="0"/>
              <a:t>M principles, practices, and tools must be molded them to meet the special needs of mobile projects.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090373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147328"/>
            <a:ext cx="8458200" cy="993554"/>
          </a:xfrm>
        </p:spPr>
        <p:txBody>
          <a:bodyPr>
            <a:noAutofit/>
          </a:bodyPr>
          <a:lstStyle/>
          <a:p>
            <a:r>
              <a:rPr lang="en-US" sz="3600" noProof="0" dirty="0"/>
              <a:t>Software Configuration Management Work Flow</a:t>
            </a:r>
          </a:p>
        </p:txBody>
      </p:sp>
      <p:pic>
        <p:nvPicPr>
          <p:cNvPr id="11" name="Picture 10" descr="An illustration displays software configuration management work flow.">
            <a:extLst>
              <a:ext uri="{FF2B5EF4-FFF2-40B4-BE49-F238E27FC236}">
                <a16:creationId xmlns:a16="http://schemas.microsoft.com/office/drawing/2014/main" id="{EBD1620A-5C4B-43BE-978F-C6D7B8C206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257" y="1638215"/>
            <a:ext cx="8040397" cy="4223178"/>
          </a:xfrm>
          <a:prstGeom prst="rect">
            <a:avLst/>
          </a:prstGeom>
        </p:spPr>
      </p:pic>
      <p:sp>
        <p:nvSpPr>
          <p:cNvPr id="5" name="Text Placeholder 4">
            <a:extLst>
              <a:ext uri="{FF2B5EF4-FFF2-40B4-BE49-F238E27FC236}">
                <a16:creationId xmlns:a16="http://schemas.microsoft.com/office/drawing/2014/main" id="{6634CE51-98D6-4256-94C7-C031688A1053}"/>
              </a:ext>
            </a:extLst>
          </p:cNvPr>
          <p:cNvSpPr>
            <a:spLocks noGrp="1"/>
          </p:cNvSpPr>
          <p:nvPr>
            <p:ph type="body" sz="quarter" idx="12"/>
          </p:nvPr>
        </p:nvSpPr>
        <p:spPr>
          <a:xfrm>
            <a:off x="3369347" y="6324599"/>
            <a:ext cx="3185457" cy="191703"/>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Agile Change Management</a:t>
            </a:r>
          </a:p>
        </p:txBody>
      </p:sp>
      <p:pic>
        <p:nvPicPr>
          <p:cNvPr id="11" name="Picture 10" descr="A process diagram for agile change management. ">
            <a:extLst>
              <a:ext uri="{FF2B5EF4-FFF2-40B4-BE49-F238E27FC236}">
                <a16:creationId xmlns:a16="http://schemas.microsoft.com/office/drawing/2014/main" id="{4B05C1DF-A470-4F71-B131-2D28C72F65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9902" y="1227630"/>
            <a:ext cx="4128947" cy="5030233"/>
          </a:xfrm>
          <a:prstGeom prst="rect">
            <a:avLst/>
          </a:prstGeom>
        </p:spPr>
      </p:pic>
      <p:sp>
        <p:nvSpPr>
          <p:cNvPr id="6" name="Text Placeholder 5">
            <a:extLst>
              <a:ext uri="{FF2B5EF4-FFF2-40B4-BE49-F238E27FC236}">
                <a16:creationId xmlns:a16="http://schemas.microsoft.com/office/drawing/2014/main" id="{C2ABB8C4-983E-479D-AB1B-49D6EF791AD9}"/>
              </a:ext>
            </a:extLst>
          </p:cNvPr>
          <p:cNvSpPr>
            <a:spLocks noGrp="1"/>
          </p:cNvSpPr>
          <p:nvPr>
            <p:ph type="body" sz="quarter" idx="12"/>
          </p:nvPr>
        </p:nvSpPr>
        <p:spPr>
          <a:xfrm>
            <a:off x="2965085" y="6324600"/>
            <a:ext cx="3021828" cy="228600"/>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416731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Content Management </a:t>
            </a:r>
            <a:r>
              <a:rPr lang="en-US" sz="1000" b="0" noProof="0" dirty="0"/>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129768" cy="2152291"/>
          </a:xfrm>
        </p:spPr>
        <p:txBody>
          <a:bodyPr vert="horz" lIns="91440" tIns="45720" rIns="91440" bIns="45720" rtlCol="0">
            <a:noAutofit/>
          </a:bodyPr>
          <a:lstStyle/>
          <a:p>
            <a:pPr>
              <a:lnSpc>
                <a:spcPct val="90000"/>
              </a:lnSpc>
              <a:spcBef>
                <a:spcPts val="900"/>
              </a:spcBef>
              <a:spcAft>
                <a:spcPts val="0"/>
              </a:spcAft>
            </a:pPr>
            <a:r>
              <a:rPr lang="en-US" altLang="en-US" b="1" noProof="0" dirty="0">
                <a:solidFill>
                  <a:schemeClr val="tx1"/>
                </a:solidFill>
              </a:rPr>
              <a:t>Collection subsystem </a:t>
            </a:r>
            <a:r>
              <a:rPr lang="en-US" altLang="en-US" noProof="0" dirty="0">
                <a:solidFill>
                  <a:schemeClr val="tx1"/>
                </a:solidFill>
              </a:rPr>
              <a:t>encompasses all actions required to create or acquire content, and the technical functions that are necessary to:</a:t>
            </a:r>
          </a:p>
          <a:p>
            <a:pPr lvl="1"/>
            <a:r>
              <a:rPr lang="en-US" altLang="en-US" dirty="0">
                <a:solidFill>
                  <a:schemeClr val="tx1"/>
                </a:solidFill>
              </a:rPr>
              <a:t>C</a:t>
            </a:r>
            <a:r>
              <a:rPr lang="en-US" altLang="en-US" noProof="0" dirty="0" err="1">
                <a:solidFill>
                  <a:schemeClr val="tx1"/>
                </a:solidFill>
              </a:rPr>
              <a:t>onvert</a:t>
            </a:r>
            <a:r>
              <a:rPr lang="en-US" altLang="en-US" noProof="0" dirty="0">
                <a:solidFill>
                  <a:schemeClr val="tx1"/>
                </a:solidFill>
              </a:rPr>
              <a:t> content into a form that can be represented by a mark-up language (for </a:t>
            </a:r>
            <a:r>
              <a:rPr lang="en-US" altLang="en-US" dirty="0">
                <a:solidFill>
                  <a:schemeClr val="tx1"/>
                </a:solidFill>
              </a:rPr>
              <a:t>e</a:t>
            </a:r>
            <a:r>
              <a:rPr lang="en-US" altLang="en-US" noProof="0" dirty="0" err="1">
                <a:solidFill>
                  <a:schemeClr val="tx1"/>
                </a:solidFill>
              </a:rPr>
              <a:t>xample</a:t>
            </a:r>
            <a:r>
              <a:rPr lang="en-US" altLang="en-US" noProof="0" dirty="0">
                <a:solidFill>
                  <a:schemeClr val="tx1"/>
                </a:solidFill>
              </a:rPr>
              <a:t>, H</a:t>
            </a:r>
            <a:r>
              <a:rPr lang="en-US" altLang="en-US" sz="100" noProof="0" dirty="0">
                <a:solidFill>
                  <a:schemeClr val="tx1"/>
                </a:solidFill>
              </a:rPr>
              <a:t> </a:t>
            </a:r>
            <a:r>
              <a:rPr lang="en-US" altLang="en-US" noProof="0" dirty="0">
                <a:solidFill>
                  <a:schemeClr val="tx1"/>
                </a:solidFill>
              </a:rPr>
              <a:t>T</a:t>
            </a:r>
            <a:r>
              <a:rPr lang="en-US" altLang="en-US" sz="100" noProof="0" dirty="0">
                <a:solidFill>
                  <a:schemeClr val="tx1"/>
                </a:solidFill>
              </a:rPr>
              <a:t> </a:t>
            </a:r>
            <a:r>
              <a:rPr lang="en-US" altLang="en-US" noProof="0" dirty="0">
                <a:solidFill>
                  <a:schemeClr val="tx1"/>
                </a:solidFill>
              </a:rPr>
              <a:t>M</a:t>
            </a:r>
            <a:r>
              <a:rPr lang="en-US" altLang="en-US" sz="100" noProof="0" dirty="0">
                <a:solidFill>
                  <a:schemeClr val="tx1"/>
                </a:solidFill>
              </a:rPr>
              <a:t> </a:t>
            </a:r>
            <a:r>
              <a:rPr lang="en-US" altLang="en-US" noProof="0" dirty="0">
                <a:solidFill>
                  <a:schemeClr val="tx1"/>
                </a:solidFill>
              </a:rPr>
              <a:t>L, X</a:t>
            </a:r>
            <a:r>
              <a:rPr lang="en-US" altLang="en-US" sz="100" noProof="0" dirty="0">
                <a:solidFill>
                  <a:schemeClr val="tx1"/>
                </a:solidFill>
              </a:rPr>
              <a:t> </a:t>
            </a:r>
            <a:r>
              <a:rPr lang="en-US" altLang="en-US" noProof="0" dirty="0">
                <a:solidFill>
                  <a:schemeClr val="tx1"/>
                </a:solidFill>
              </a:rPr>
              <a:t>M</a:t>
            </a:r>
            <a:r>
              <a:rPr lang="en-US" altLang="en-US" sz="100" noProof="0" dirty="0">
                <a:solidFill>
                  <a:schemeClr val="tx1"/>
                </a:solidFill>
              </a:rPr>
              <a:t> </a:t>
            </a:r>
            <a:r>
              <a:rPr lang="en-US" altLang="en-US" noProof="0" dirty="0">
                <a:solidFill>
                  <a:schemeClr val="tx1"/>
                </a:solidFill>
              </a:rPr>
              <a:t>L).</a:t>
            </a:r>
          </a:p>
          <a:p>
            <a:pPr lvl="1"/>
            <a:r>
              <a:rPr lang="en-US" altLang="en-US" noProof="0" dirty="0">
                <a:solidFill>
                  <a:schemeClr val="tx1"/>
                </a:solidFill>
              </a:rPr>
              <a:t>Organize content into packets that can be displayed effectively on the client-side.</a:t>
            </a:r>
          </a:p>
        </p:txBody>
      </p:sp>
      <p:sp>
        <p:nvSpPr>
          <p:cNvPr id="11" name="Content Placeholder 10">
            <a:extLst>
              <a:ext uri="{FF2B5EF4-FFF2-40B4-BE49-F238E27FC236}">
                <a16:creationId xmlns:a16="http://schemas.microsoft.com/office/drawing/2014/main" id="{1A39F456-2086-43A7-97E0-2D67F0D17914}"/>
              </a:ext>
            </a:extLst>
          </p:cNvPr>
          <p:cNvSpPr>
            <a:spLocks noGrp="1"/>
          </p:cNvSpPr>
          <p:nvPr>
            <p:ph sz="quarter" idx="14"/>
          </p:nvPr>
        </p:nvSpPr>
        <p:spPr>
          <a:xfrm>
            <a:off x="342900" y="3522663"/>
            <a:ext cx="8458200" cy="2430461"/>
          </a:xfrm>
        </p:spPr>
        <p:txBody>
          <a:bodyPr/>
          <a:lstStyle/>
          <a:p>
            <a:pPr>
              <a:lnSpc>
                <a:spcPct val="90000"/>
              </a:lnSpc>
              <a:spcBef>
                <a:spcPts val="900"/>
              </a:spcBef>
              <a:spcAft>
                <a:spcPts val="0"/>
              </a:spcAft>
            </a:pPr>
            <a:r>
              <a:rPr lang="en-US" altLang="en-US" b="1" noProof="0" dirty="0">
                <a:solidFill>
                  <a:schemeClr val="tx1"/>
                </a:solidFill>
              </a:rPr>
              <a:t>Management subsystem</a:t>
            </a:r>
            <a:r>
              <a:rPr lang="en-US" altLang="en-US" noProof="0" dirty="0">
                <a:solidFill>
                  <a:schemeClr val="tx1"/>
                </a:solidFill>
              </a:rPr>
              <a:t> implements a repository that encompasses: </a:t>
            </a:r>
          </a:p>
          <a:p>
            <a:pPr lvl="1"/>
            <a:r>
              <a:rPr lang="en-US" altLang="en-US" i="1" noProof="0" dirty="0">
                <a:solidFill>
                  <a:schemeClr val="tx1"/>
                </a:solidFill>
              </a:rPr>
              <a:t>Content database - </a:t>
            </a:r>
            <a:r>
              <a:rPr lang="en-US" altLang="en-US" noProof="0" dirty="0">
                <a:solidFill>
                  <a:schemeClr val="tx1"/>
                </a:solidFill>
              </a:rPr>
              <a:t>information structure to store all content objects.</a:t>
            </a:r>
          </a:p>
          <a:p>
            <a:pPr lvl="1"/>
            <a:r>
              <a:rPr lang="en-US" altLang="en-US" i="1" noProof="0" dirty="0">
                <a:solidFill>
                  <a:schemeClr val="tx1"/>
                </a:solidFill>
              </a:rPr>
              <a:t>Database capabilities - </a:t>
            </a:r>
            <a:r>
              <a:rPr lang="en-US" altLang="en-US" noProof="0" dirty="0">
                <a:solidFill>
                  <a:schemeClr val="tx1"/>
                </a:solidFill>
              </a:rPr>
              <a:t>functions to search for content objects, store and retrieve objects, and manage the content file structure.</a:t>
            </a:r>
          </a:p>
          <a:p>
            <a:pPr lvl="1"/>
            <a:r>
              <a:rPr lang="en-US" altLang="en-US" i="1" noProof="0" dirty="0">
                <a:solidFill>
                  <a:schemeClr val="tx1"/>
                </a:solidFill>
              </a:rPr>
              <a:t>Configuration management functions - </a:t>
            </a:r>
            <a:r>
              <a:rPr lang="en-US" altLang="en-US" noProof="0" dirty="0">
                <a:solidFill>
                  <a:schemeClr val="tx1"/>
                </a:solidFill>
              </a:rPr>
              <a:t>supports content object identification, version control, change management, change auditing, and reporting.</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4771347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dirty="0"/>
              <a:t>Content Management </a:t>
            </a:r>
            <a:r>
              <a:rPr lang="en-US" sz="1000" b="0" dirty="0"/>
              <a:t>2</a:t>
            </a:r>
            <a:endParaRPr lang="en-US" noProof="0" dirty="0"/>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spcBef>
                <a:spcPts val="1000"/>
              </a:spcBef>
              <a:spcAft>
                <a:spcPts val="0"/>
              </a:spcAft>
            </a:pPr>
            <a:r>
              <a:rPr lang="en-US" altLang="en-US" b="1" noProof="0" dirty="0">
                <a:solidFill>
                  <a:schemeClr val="tx1"/>
                </a:solidFill>
              </a:rPr>
              <a:t>Publishing subsystem </a:t>
            </a:r>
            <a:r>
              <a:rPr lang="en-US" altLang="en-US" noProof="0" dirty="0">
                <a:solidFill>
                  <a:schemeClr val="tx1"/>
                </a:solidFill>
              </a:rPr>
              <a:t>- extracts content from the repository, converts it to a publishable form, and formats it so that it can be transmitted to client-side browsers.</a:t>
            </a:r>
          </a:p>
          <a:p>
            <a:pPr>
              <a:spcBef>
                <a:spcPts val="1000"/>
              </a:spcBef>
              <a:spcAft>
                <a:spcPts val="0"/>
              </a:spcAft>
            </a:pPr>
            <a:r>
              <a:rPr lang="en-US" altLang="en-US" noProof="0" dirty="0">
                <a:solidFill>
                  <a:schemeClr val="tx1"/>
                </a:solidFill>
              </a:rPr>
              <a:t>The publishing subsystem uses a series of templates for each type:</a:t>
            </a:r>
          </a:p>
          <a:p>
            <a:pPr lvl="1"/>
            <a:r>
              <a:rPr lang="en-US" altLang="en-US" i="1" noProof="0" dirty="0">
                <a:solidFill>
                  <a:schemeClr val="tx1"/>
                </a:solidFill>
              </a:rPr>
              <a:t>Static elements</a:t>
            </a:r>
            <a:r>
              <a:rPr lang="en-US" altLang="en-US" noProof="0" dirty="0">
                <a:solidFill>
                  <a:schemeClr val="tx1"/>
                </a:solidFill>
              </a:rPr>
              <a:t>—text, graphics, media, and scripts that require no further processing are transmitted directly to the client-side.</a:t>
            </a:r>
          </a:p>
          <a:p>
            <a:pPr lvl="1"/>
            <a:r>
              <a:rPr lang="en-US" altLang="en-US" i="1" noProof="0" dirty="0">
                <a:solidFill>
                  <a:schemeClr val="tx1"/>
                </a:solidFill>
              </a:rPr>
              <a:t>Publication services</a:t>
            </a:r>
            <a:r>
              <a:rPr lang="en-US" altLang="en-US" noProof="0" dirty="0">
                <a:solidFill>
                  <a:schemeClr val="tx1"/>
                </a:solidFill>
              </a:rPr>
              <a:t>—function calls to specific retrieval and formatting services that personalize content (using predefined rules), perform data conversion, and build appropriate navigation links.</a:t>
            </a:r>
          </a:p>
          <a:p>
            <a:pPr lvl="1"/>
            <a:r>
              <a:rPr lang="en-US" altLang="en-US" i="1" noProof="0" dirty="0">
                <a:solidFill>
                  <a:schemeClr val="tx1"/>
                </a:solidFill>
              </a:rPr>
              <a:t>External services</a:t>
            </a:r>
            <a:r>
              <a:rPr lang="en-US" altLang="en-US" noProof="0" dirty="0">
                <a:solidFill>
                  <a:schemeClr val="tx1"/>
                </a:solidFill>
              </a:rPr>
              <a:t>—provide access to external corporate information infrastructure such as enterprise data or “back-room” applications.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84867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Content Management System</a:t>
            </a:r>
          </a:p>
        </p:txBody>
      </p:sp>
      <p:pic>
        <p:nvPicPr>
          <p:cNvPr id="11" name="Picture 10" descr="An illustration of a content management system.">
            <a:extLst>
              <a:ext uri="{FF2B5EF4-FFF2-40B4-BE49-F238E27FC236}">
                <a16:creationId xmlns:a16="http://schemas.microsoft.com/office/drawing/2014/main" id="{F216785A-7560-4C06-ACD0-B45D487076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6717" y="1299456"/>
            <a:ext cx="5347716" cy="4842449"/>
          </a:xfrm>
          <a:prstGeom prst="rect">
            <a:avLst/>
          </a:prstGeom>
        </p:spPr>
      </p:pic>
      <p:sp>
        <p:nvSpPr>
          <p:cNvPr id="5" name="Text Placeholder 4">
            <a:extLst>
              <a:ext uri="{FF2B5EF4-FFF2-40B4-BE49-F238E27FC236}">
                <a16:creationId xmlns:a16="http://schemas.microsoft.com/office/drawing/2014/main" id="{5BE43BCD-F702-4CEE-9215-E2AF06972394}"/>
              </a:ext>
            </a:extLst>
          </p:cNvPr>
          <p:cNvSpPr>
            <a:spLocks noGrp="1"/>
          </p:cNvSpPr>
          <p:nvPr>
            <p:ph type="body" sz="quarter" idx="12"/>
          </p:nvPr>
        </p:nvSpPr>
        <p:spPr>
          <a:xfrm>
            <a:off x="3369347" y="6324600"/>
            <a:ext cx="2915950" cy="228600"/>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3054613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Version Control</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spcAft>
                <a:spcPts val="0"/>
              </a:spcAft>
            </a:pPr>
            <a:r>
              <a:rPr lang="en-US" sz="2400" noProof="0" dirty="0"/>
              <a:t>As apps and games evolve through a series of increments different versions may exist at the same time and version control process is required to avoid overwriting changes:</a:t>
            </a:r>
          </a:p>
          <a:p>
            <a:pPr marL="403200" indent="-403200">
              <a:spcBef>
                <a:spcPts val="1000"/>
              </a:spcBef>
              <a:spcAft>
                <a:spcPts val="0"/>
              </a:spcAft>
              <a:buAutoNum type="arabicPeriod"/>
            </a:pPr>
            <a:r>
              <a:rPr lang="en-US" noProof="0" dirty="0"/>
              <a:t>A central repository for the app or game project should be established.</a:t>
            </a:r>
          </a:p>
          <a:p>
            <a:pPr marL="403200" indent="-403200">
              <a:spcBef>
                <a:spcPts val="1000"/>
              </a:spcBef>
              <a:spcAft>
                <a:spcPts val="0"/>
              </a:spcAft>
              <a:buFont typeface="+mj-lt"/>
              <a:buAutoNum type="arabicPeriod"/>
            </a:pPr>
            <a:r>
              <a:rPr lang="en-US" noProof="0" dirty="0"/>
              <a:t>Each developer creates his own working folder.</a:t>
            </a:r>
          </a:p>
          <a:p>
            <a:pPr marL="403200" indent="-403200">
              <a:spcBef>
                <a:spcPts val="1000"/>
              </a:spcBef>
              <a:spcAft>
                <a:spcPts val="0"/>
              </a:spcAft>
              <a:buFont typeface="+mj-lt"/>
              <a:buAutoNum type="arabicPeriod"/>
            </a:pPr>
            <a:r>
              <a:rPr lang="en-US" noProof="0" dirty="0"/>
              <a:t>The clocks on all developer workstations should be synchronized.</a:t>
            </a:r>
          </a:p>
          <a:p>
            <a:pPr marL="403200" indent="-403200">
              <a:spcBef>
                <a:spcPts val="1000"/>
              </a:spcBef>
              <a:spcAft>
                <a:spcPts val="0"/>
              </a:spcAft>
              <a:buFont typeface="+mj-lt"/>
              <a:buAutoNum type="arabicPeriod"/>
            </a:pPr>
            <a:r>
              <a:rPr lang="en-US" noProof="0" dirty="0"/>
              <a:t>As new configuration objects are developed or existing objects are changed, they are imported into the central repository.</a:t>
            </a:r>
          </a:p>
          <a:p>
            <a:pPr marL="403200" indent="-403200">
              <a:spcBef>
                <a:spcPts val="1000"/>
              </a:spcBef>
              <a:spcAft>
                <a:spcPts val="0"/>
              </a:spcAft>
              <a:buFont typeface="+mj-lt"/>
              <a:buAutoNum type="arabicPeriod"/>
            </a:pPr>
            <a:r>
              <a:rPr lang="en-US" noProof="0" dirty="0"/>
              <a:t>As objects are imported or exported from the repository, an automatic, time-stamped log message is made.</a:t>
            </a:r>
            <a:endParaRPr lang="en-US" sz="16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6994329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Auditing and Reporting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t>Interest of agility, auditing and reporting functions are deemphasized during development of games or apps.</a:t>
            </a:r>
          </a:p>
          <a:p>
            <a:pPr marL="291600" indent="-291600">
              <a:spcBef>
                <a:spcPts val="1000"/>
              </a:spcBef>
              <a:spcAft>
                <a:spcPts val="0"/>
              </a:spcAft>
              <a:buFont typeface="Arial" panose="020B0604020202020204" pitchFamily="34" charset="0"/>
              <a:buChar char="•"/>
            </a:pPr>
            <a:r>
              <a:rPr lang="en-US" sz="2400" noProof="0" dirty="0"/>
              <a:t>As objects are checked into or out of the repository the action is recorded in a log that can be reviewed.</a:t>
            </a:r>
          </a:p>
          <a:p>
            <a:pPr marL="291600" indent="-291600">
              <a:spcBef>
                <a:spcPts val="1000"/>
              </a:spcBef>
              <a:spcAft>
                <a:spcPts val="0"/>
              </a:spcAft>
              <a:buFont typeface="Arial" panose="020B0604020202020204" pitchFamily="34" charset="0"/>
              <a:buChar char="•"/>
            </a:pPr>
            <a:r>
              <a:rPr lang="en-US" sz="2400" noProof="0" dirty="0"/>
              <a:t>Complete log report can be generated at time one id needed o that all members of the team have a chronology of changes.</a:t>
            </a:r>
          </a:p>
          <a:p>
            <a:pPr marL="291600" indent="-291600">
              <a:spcBef>
                <a:spcPts val="1000"/>
              </a:spcBef>
              <a:spcAft>
                <a:spcPts val="0"/>
              </a:spcAft>
              <a:buFont typeface="Arial" panose="020B0604020202020204" pitchFamily="34" charset="0"/>
              <a:buChar char="•"/>
            </a:pPr>
            <a:r>
              <a:rPr lang="en-US" sz="2400" noProof="0" dirty="0"/>
              <a:t>An e-mail notification can be generated automatically any time an object is checked in or out of the repository.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1754162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normAutofit fontScale="90000"/>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sz="800" dirty="0"/>
              <a:t>© 2020 McGraw-Hill Education. All rights reserved. Authorized only for instructor use in the classroom.</a:t>
            </a:r>
          </a:p>
          <a:p>
            <a:pPr lvl="0"/>
            <a:r>
              <a:rPr lang="en-US" sz="800" dirty="0"/>
              <a:t>No reproduction or further distribution permitted without the prior written consent of McGraw-Hill Education.</a:t>
            </a:r>
          </a:p>
        </p:txBody>
      </p:sp>
    </p:spTree>
    <p:extLst>
      <p:ext uri="{BB962C8B-B14F-4D97-AF65-F5344CB8AC3E}">
        <p14:creationId xmlns:p14="http://schemas.microsoft.com/office/powerpoint/2010/main" val="151400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42450165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5E93C09E-65E6-473B-B756-BE7C3F962EBE}"/>
              </a:ext>
            </a:extLst>
          </p:cNvPr>
          <p:cNvSpPr>
            <a:spLocks noGrp="1"/>
          </p:cNvSpPr>
          <p:nvPr>
            <p:ph type="title"/>
          </p:nvPr>
        </p:nvSpPr>
        <p:spPr>
          <a:xfrm>
            <a:off x="342900" y="150795"/>
            <a:ext cx="8458200" cy="879107"/>
          </a:xfrm>
        </p:spPr>
        <p:txBody>
          <a:bodyPr/>
          <a:lstStyle/>
          <a:p>
            <a:r>
              <a:rPr lang="en-US" dirty="0"/>
              <a:t>Software Configuration Management Work Flow – Text Alternative</a:t>
            </a:r>
            <a:endParaRPr lang="en-US" noProof="0" dirty="0"/>
          </a:p>
        </p:txBody>
      </p:sp>
      <p:sp>
        <p:nvSpPr>
          <p:cNvPr id="18" name="Text Placeholder 17">
            <a:extLst>
              <a:ext uri="{FF2B5EF4-FFF2-40B4-BE49-F238E27FC236}">
                <a16:creationId xmlns:a16="http://schemas.microsoft.com/office/drawing/2014/main" id="{E93A39C3-705F-4C5D-9A17-09C138A9DEDA}"/>
              </a:ext>
            </a:extLst>
          </p:cNvPr>
          <p:cNvSpPr>
            <a:spLocks noGrp="1"/>
          </p:cNvSpPr>
          <p:nvPr>
            <p:ph type="body" sz="quarter" idx="14"/>
          </p:nvPr>
        </p:nvSpPr>
        <p:spPr>
          <a:xfrm>
            <a:off x="3081587" y="1222239"/>
            <a:ext cx="2980826" cy="225425"/>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17" name="Content Placeholder 16">
            <a:extLst>
              <a:ext uri="{FF2B5EF4-FFF2-40B4-BE49-F238E27FC236}">
                <a16:creationId xmlns:a16="http://schemas.microsoft.com/office/drawing/2014/main" id="{0D323EDB-A9E7-4874-99F7-18D14A530DD1}"/>
              </a:ext>
            </a:extLst>
          </p:cNvPr>
          <p:cNvSpPr>
            <a:spLocks noGrp="1"/>
          </p:cNvSpPr>
          <p:nvPr>
            <p:ph sz="quarter" idx="11"/>
          </p:nvPr>
        </p:nvSpPr>
        <p:spPr>
          <a:xfrm>
            <a:off x="342900" y="1588167"/>
            <a:ext cx="8458200" cy="4660233"/>
          </a:xfrm>
        </p:spPr>
        <p:txBody>
          <a:bodyPr>
            <a:normAutofit/>
          </a:bodyPr>
          <a:lstStyle/>
          <a:p>
            <a:r>
              <a:rPr lang="en-US" sz="2200" dirty="0"/>
              <a:t>An illustration displays software configuration management work flow. The steps in the cycle diagram are identify change, control change, analyze implementation, and report change, and the circle continues to identify change or move to publish or deploy. </a:t>
            </a:r>
          </a:p>
        </p:txBody>
      </p:sp>
      <p:sp>
        <p:nvSpPr>
          <p:cNvPr id="19" name="Text Placeholder 18">
            <a:extLst>
              <a:ext uri="{FF2B5EF4-FFF2-40B4-BE49-F238E27FC236}">
                <a16:creationId xmlns:a16="http://schemas.microsoft.com/office/drawing/2014/main" id="{8BC825F1-9F97-4025-A5D8-C95D9CCE9DF9}"/>
              </a:ext>
            </a:extLst>
          </p:cNvPr>
          <p:cNvSpPr>
            <a:spLocks noGrp="1"/>
          </p:cNvSpPr>
          <p:nvPr>
            <p:ph type="body" sz="quarter" idx="15"/>
          </p:nvPr>
        </p:nvSpPr>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28</a:t>
            </a:fld>
            <a:endParaRPr lang="en-US"/>
          </a:p>
        </p:txBody>
      </p:sp>
    </p:spTree>
    <p:extLst>
      <p:ext uri="{BB962C8B-B14F-4D97-AF65-F5344CB8AC3E}">
        <p14:creationId xmlns:p14="http://schemas.microsoft.com/office/powerpoint/2010/main" val="572529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5E93C09E-65E6-473B-B756-BE7C3F962EBE}"/>
              </a:ext>
            </a:extLst>
          </p:cNvPr>
          <p:cNvSpPr>
            <a:spLocks noGrp="1"/>
          </p:cNvSpPr>
          <p:nvPr>
            <p:ph type="title"/>
          </p:nvPr>
        </p:nvSpPr>
        <p:spPr>
          <a:xfrm>
            <a:off x="342900" y="150795"/>
            <a:ext cx="8458200" cy="879107"/>
          </a:xfrm>
        </p:spPr>
        <p:txBody>
          <a:bodyPr/>
          <a:lstStyle/>
          <a:p>
            <a:r>
              <a:rPr lang="en-US" dirty="0"/>
              <a:t>Baselined Software Configuration Items – Text Alternative</a:t>
            </a:r>
            <a:endParaRPr lang="en-US" noProof="0" dirty="0"/>
          </a:p>
        </p:txBody>
      </p:sp>
      <p:sp>
        <p:nvSpPr>
          <p:cNvPr id="18" name="Text Placeholder 17">
            <a:extLst>
              <a:ext uri="{FF2B5EF4-FFF2-40B4-BE49-F238E27FC236}">
                <a16:creationId xmlns:a16="http://schemas.microsoft.com/office/drawing/2014/main" id="{E93A39C3-705F-4C5D-9A17-09C138A9DEDA}"/>
              </a:ext>
            </a:extLst>
          </p:cNvPr>
          <p:cNvSpPr>
            <a:spLocks noGrp="1"/>
          </p:cNvSpPr>
          <p:nvPr>
            <p:ph type="body" sz="quarter" idx="14"/>
          </p:nvPr>
        </p:nvSpPr>
        <p:spPr>
          <a:xfrm>
            <a:off x="3081587" y="1222239"/>
            <a:ext cx="2980826" cy="225425"/>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17" name="Content Placeholder 16">
            <a:extLst>
              <a:ext uri="{FF2B5EF4-FFF2-40B4-BE49-F238E27FC236}">
                <a16:creationId xmlns:a16="http://schemas.microsoft.com/office/drawing/2014/main" id="{0D323EDB-A9E7-4874-99F7-18D14A530DD1}"/>
              </a:ext>
            </a:extLst>
          </p:cNvPr>
          <p:cNvSpPr>
            <a:spLocks noGrp="1"/>
          </p:cNvSpPr>
          <p:nvPr>
            <p:ph sz="quarter" idx="11"/>
          </p:nvPr>
        </p:nvSpPr>
        <p:spPr>
          <a:xfrm>
            <a:off x="342900" y="1588167"/>
            <a:ext cx="8639352" cy="4660233"/>
          </a:xfrm>
        </p:spPr>
        <p:txBody>
          <a:bodyPr>
            <a:normAutofit/>
          </a:bodyPr>
          <a:lstStyle/>
          <a:p>
            <a:r>
              <a:rPr lang="en-US" sz="2200" dirty="0"/>
              <a:t>A flow diagram shows baselined software configuration items. An input is provided to software engineering tasks. Software engineering tasks creates S C I which pass through technical reviews which approve the S C I. Approved S C I are stored in the project database. The baselines in the project database are as follow: system specification, software requirements, design specification, test plants or procedures or data, operational system. The stored S C I are extracted S C I and are fed to the S C M controls. The diagram flow here loops back to software engineering tasks from S C M controls. At this point the loop can either take the flow mentioned above or from software engineering tasks modified S C I are created which pass through a technical review and become an approved S C I. </a:t>
            </a:r>
          </a:p>
        </p:txBody>
      </p:sp>
      <p:sp>
        <p:nvSpPr>
          <p:cNvPr id="19" name="Text Placeholder 18">
            <a:extLst>
              <a:ext uri="{FF2B5EF4-FFF2-40B4-BE49-F238E27FC236}">
                <a16:creationId xmlns:a16="http://schemas.microsoft.com/office/drawing/2014/main" id="{8BC825F1-9F97-4025-A5D8-C95D9CCE9DF9}"/>
              </a:ext>
            </a:extLst>
          </p:cNvPr>
          <p:cNvSpPr>
            <a:spLocks noGrp="1"/>
          </p:cNvSpPr>
          <p:nvPr>
            <p:ph type="body" sz="quarter" idx="15"/>
          </p:nvPr>
        </p:nvSpPr>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29</a:t>
            </a:fld>
            <a:endParaRPr lang="en-US"/>
          </a:p>
        </p:txBody>
      </p:sp>
    </p:spTree>
    <p:extLst>
      <p:ext uri="{BB962C8B-B14F-4D97-AF65-F5344CB8AC3E}">
        <p14:creationId xmlns:p14="http://schemas.microsoft.com/office/powerpoint/2010/main" val="649395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97651"/>
            <a:ext cx="8458200" cy="1092909"/>
          </a:xfrm>
        </p:spPr>
        <p:txBody>
          <a:bodyPr>
            <a:noAutofit/>
          </a:bodyPr>
          <a:lstStyle/>
          <a:p>
            <a:r>
              <a:rPr lang="en-US" noProof="0" dirty="0"/>
              <a:t>Configuration Management System Elements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t>Component elements. </a:t>
            </a:r>
            <a:r>
              <a:rPr lang="en-US" noProof="0" dirty="0"/>
              <a:t>A set of tools coupled within a file management system (for </a:t>
            </a:r>
            <a:r>
              <a:rPr lang="en-US" dirty="0"/>
              <a:t>e</a:t>
            </a:r>
            <a:r>
              <a:rPr lang="en-US" noProof="0" dirty="0" err="1"/>
              <a:t>xample</a:t>
            </a:r>
            <a:r>
              <a:rPr lang="en-US" noProof="0" dirty="0"/>
              <a:t>, a database) that enables access to and management of each software configuration item.</a:t>
            </a:r>
          </a:p>
          <a:p>
            <a:pPr marL="291600" indent="-291600">
              <a:spcBef>
                <a:spcPts val="1000"/>
              </a:spcBef>
              <a:spcAft>
                <a:spcPts val="0"/>
              </a:spcAft>
              <a:buFont typeface="Arial" panose="020B0604020202020204" pitchFamily="34" charset="0"/>
              <a:buChar char="•"/>
            </a:pPr>
            <a:r>
              <a:rPr lang="en-US" b="1" noProof="0" dirty="0"/>
              <a:t>Process elements. </a:t>
            </a:r>
            <a:r>
              <a:rPr lang="en-US" noProof="0" dirty="0"/>
              <a:t>A collection of procedures and tasks that define an effective approach to change management (and related activities) for all constituencies involved in the management, engineering, and use of computer software.</a:t>
            </a:r>
          </a:p>
          <a:p>
            <a:pPr marL="291600" indent="-291600">
              <a:spcBef>
                <a:spcPts val="1000"/>
              </a:spcBef>
              <a:spcAft>
                <a:spcPts val="0"/>
              </a:spcAft>
              <a:buFont typeface="Arial" panose="020B0604020202020204" pitchFamily="34" charset="0"/>
              <a:buChar char="•"/>
            </a:pPr>
            <a:r>
              <a:rPr lang="en-US" b="1" noProof="0" dirty="0"/>
              <a:t>Construction elements. </a:t>
            </a:r>
            <a:r>
              <a:rPr lang="en-US" noProof="0" dirty="0"/>
              <a:t>A set of tools that automate the construction of software by ensuring that the proper set of validated components (that is, the correct version) have been assembled.</a:t>
            </a:r>
          </a:p>
          <a:p>
            <a:pPr marL="291600" indent="-291600">
              <a:spcBef>
                <a:spcPts val="1000"/>
              </a:spcBef>
              <a:spcAft>
                <a:spcPts val="0"/>
              </a:spcAft>
              <a:buFont typeface="Arial" panose="020B0604020202020204" pitchFamily="34" charset="0"/>
              <a:buChar char="•"/>
            </a:pPr>
            <a:r>
              <a:rPr lang="en-US" b="1" noProof="0" dirty="0"/>
              <a:t>Human elements. </a:t>
            </a:r>
            <a:r>
              <a:rPr lang="en-US" noProof="0" dirty="0"/>
              <a:t>A set of tools and process features (encompassing other CM elements) used by the software team to implement effective S</a:t>
            </a:r>
            <a:r>
              <a:rPr lang="en-US" sz="100" noProof="0" dirty="0"/>
              <a:t> </a:t>
            </a:r>
            <a:r>
              <a:rPr lang="en-US" noProof="0" dirty="0"/>
              <a:t>C</a:t>
            </a:r>
            <a:r>
              <a:rPr lang="en-US" sz="100" noProof="0" dirty="0"/>
              <a:t> </a:t>
            </a:r>
            <a:r>
              <a:rPr lang="en-US" noProof="0" dirty="0"/>
              <a:t>M.</a:t>
            </a:r>
            <a:endParaRPr lang="en-US" altLang="en-US" sz="20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626069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5E93C09E-65E6-473B-B756-BE7C3F962EBE}"/>
              </a:ext>
            </a:extLst>
          </p:cNvPr>
          <p:cNvSpPr>
            <a:spLocks noGrp="1"/>
          </p:cNvSpPr>
          <p:nvPr>
            <p:ph type="title"/>
          </p:nvPr>
        </p:nvSpPr>
        <p:spPr>
          <a:xfrm>
            <a:off x="342900" y="150795"/>
            <a:ext cx="8458200" cy="879107"/>
          </a:xfrm>
        </p:spPr>
        <p:txBody>
          <a:bodyPr/>
          <a:lstStyle/>
          <a:p>
            <a:r>
              <a:rPr lang="en-US" dirty="0"/>
              <a:t>Software Configuration Items – Text Alternative</a:t>
            </a:r>
            <a:endParaRPr lang="en-US" noProof="0" dirty="0"/>
          </a:p>
        </p:txBody>
      </p:sp>
      <p:sp>
        <p:nvSpPr>
          <p:cNvPr id="18" name="Text Placeholder 17">
            <a:extLst>
              <a:ext uri="{FF2B5EF4-FFF2-40B4-BE49-F238E27FC236}">
                <a16:creationId xmlns:a16="http://schemas.microsoft.com/office/drawing/2014/main" id="{E93A39C3-705F-4C5D-9A17-09C138A9DEDA}"/>
              </a:ext>
            </a:extLst>
          </p:cNvPr>
          <p:cNvSpPr>
            <a:spLocks noGrp="1"/>
          </p:cNvSpPr>
          <p:nvPr>
            <p:ph type="body" sz="quarter" idx="14"/>
          </p:nvPr>
        </p:nvSpPr>
        <p:spPr>
          <a:xfrm>
            <a:off x="3081587" y="1222239"/>
            <a:ext cx="2980826" cy="225425"/>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17" name="Content Placeholder 16">
            <a:extLst>
              <a:ext uri="{FF2B5EF4-FFF2-40B4-BE49-F238E27FC236}">
                <a16:creationId xmlns:a16="http://schemas.microsoft.com/office/drawing/2014/main" id="{0D323EDB-A9E7-4874-99F7-18D14A530DD1}"/>
              </a:ext>
            </a:extLst>
          </p:cNvPr>
          <p:cNvSpPr>
            <a:spLocks noGrp="1"/>
          </p:cNvSpPr>
          <p:nvPr>
            <p:ph sz="quarter" idx="11"/>
          </p:nvPr>
        </p:nvSpPr>
        <p:spPr>
          <a:xfrm>
            <a:off x="342900" y="1588167"/>
            <a:ext cx="8458200" cy="4660233"/>
          </a:xfrm>
        </p:spPr>
        <p:txBody>
          <a:bodyPr>
            <a:normAutofit/>
          </a:bodyPr>
          <a:lstStyle/>
          <a:p>
            <a:r>
              <a:rPr lang="en-US" sz="2200" dirty="0"/>
              <a:t>A diagram displays software configuration items. The items are design specifications, test specifications, data model, component N, and source code. The design specifications include data design, architectural design, module design, and interface design. The test specifications include test plan, test procedure, and test cases. The component N include interface description, algorithm description, and P D L. The design specifications and test specifications are connected with a double arrow. The data design is connected to the data model with an arrow, and the module design is connected with the component N. The component N and source code are connected to the test specifications with double arrows. </a:t>
            </a:r>
          </a:p>
        </p:txBody>
      </p:sp>
      <p:sp>
        <p:nvSpPr>
          <p:cNvPr id="19" name="Text Placeholder 18">
            <a:extLst>
              <a:ext uri="{FF2B5EF4-FFF2-40B4-BE49-F238E27FC236}">
                <a16:creationId xmlns:a16="http://schemas.microsoft.com/office/drawing/2014/main" id="{8BC825F1-9F97-4025-A5D8-C95D9CCE9DF9}"/>
              </a:ext>
            </a:extLst>
          </p:cNvPr>
          <p:cNvSpPr>
            <a:spLocks noGrp="1"/>
          </p:cNvSpPr>
          <p:nvPr>
            <p:ph type="body" sz="quarter" idx="15"/>
          </p:nvPr>
        </p:nvSpPr>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30</a:t>
            </a:fld>
            <a:endParaRPr lang="en-US"/>
          </a:p>
        </p:txBody>
      </p:sp>
    </p:spTree>
    <p:extLst>
      <p:ext uri="{BB962C8B-B14F-4D97-AF65-F5344CB8AC3E}">
        <p14:creationId xmlns:p14="http://schemas.microsoft.com/office/powerpoint/2010/main" val="35758435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5E93C09E-65E6-473B-B756-BE7C3F962EBE}"/>
              </a:ext>
            </a:extLst>
          </p:cNvPr>
          <p:cNvSpPr>
            <a:spLocks noGrp="1"/>
          </p:cNvSpPr>
          <p:nvPr>
            <p:ph type="title"/>
          </p:nvPr>
        </p:nvSpPr>
        <p:spPr>
          <a:xfrm>
            <a:off x="342900" y="150795"/>
            <a:ext cx="8458200" cy="879107"/>
          </a:xfrm>
        </p:spPr>
        <p:txBody>
          <a:bodyPr/>
          <a:lstStyle/>
          <a:p>
            <a:r>
              <a:rPr lang="en-US" dirty="0"/>
              <a:t>S</a:t>
            </a:r>
            <a:r>
              <a:rPr lang="en-US" sz="100" dirty="0"/>
              <a:t> </a:t>
            </a:r>
            <a:r>
              <a:rPr lang="en-US" dirty="0"/>
              <a:t>C</a:t>
            </a:r>
            <a:r>
              <a:rPr lang="en-US" sz="100" dirty="0"/>
              <a:t> </a:t>
            </a:r>
            <a:r>
              <a:rPr lang="en-US" dirty="0"/>
              <a:t>M Repository </a:t>
            </a:r>
            <a:r>
              <a:rPr lang="en-US" sz="1000" b="0" dirty="0"/>
              <a:t>2</a:t>
            </a:r>
            <a:r>
              <a:rPr lang="en-US" b="0" dirty="0"/>
              <a:t> </a:t>
            </a:r>
            <a:r>
              <a:rPr lang="en-US" dirty="0"/>
              <a:t>– Text Alternative</a:t>
            </a:r>
            <a:endParaRPr lang="en-US" noProof="0" dirty="0"/>
          </a:p>
        </p:txBody>
      </p:sp>
      <p:sp>
        <p:nvSpPr>
          <p:cNvPr id="18" name="Text Placeholder 17">
            <a:extLst>
              <a:ext uri="{FF2B5EF4-FFF2-40B4-BE49-F238E27FC236}">
                <a16:creationId xmlns:a16="http://schemas.microsoft.com/office/drawing/2014/main" id="{E93A39C3-705F-4C5D-9A17-09C138A9DEDA}"/>
              </a:ext>
            </a:extLst>
          </p:cNvPr>
          <p:cNvSpPr>
            <a:spLocks noGrp="1"/>
          </p:cNvSpPr>
          <p:nvPr>
            <p:ph type="body" sz="quarter" idx="14"/>
          </p:nvPr>
        </p:nvSpPr>
        <p:spPr>
          <a:xfrm>
            <a:off x="3081587" y="1222239"/>
            <a:ext cx="2980826" cy="225425"/>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17" name="Content Placeholder 16">
            <a:extLst>
              <a:ext uri="{FF2B5EF4-FFF2-40B4-BE49-F238E27FC236}">
                <a16:creationId xmlns:a16="http://schemas.microsoft.com/office/drawing/2014/main" id="{0D323EDB-A9E7-4874-99F7-18D14A530DD1}"/>
              </a:ext>
            </a:extLst>
          </p:cNvPr>
          <p:cNvSpPr>
            <a:spLocks noGrp="1"/>
          </p:cNvSpPr>
          <p:nvPr>
            <p:ph sz="quarter" idx="11"/>
          </p:nvPr>
        </p:nvSpPr>
        <p:spPr>
          <a:xfrm>
            <a:off x="342900" y="1588167"/>
            <a:ext cx="8458200" cy="4660233"/>
          </a:xfrm>
        </p:spPr>
        <p:txBody>
          <a:bodyPr>
            <a:normAutofit fontScale="77500" lnSpcReduction="20000"/>
          </a:bodyPr>
          <a:lstStyle/>
          <a:p>
            <a:r>
              <a:rPr lang="en-US" sz="2200" dirty="0"/>
              <a:t>An illustration displays SCM repository flow chart. It has three levels. The first level on the top reads construction content. The second level in the middle reads business content, model content, and V and V content. The third level in the bottom reads project management content, and documents. The documents reads project plan, SCM or SQA plan, system spec, requirements spec, design documents, test plan and procedures, support documents, and user manual. The project management content reads project estimates; project schedule; SCM requirements with change requests, and change reports; SQA requirements, project reports or audit reports; and project metrics. The business content reads business rules, business functions, organization structure, and information architecture. The model content reads, use cases; analysis model with scenario based diagrams flow oriented diagrams, class based diagrams, and behavioral diagrams; design model with architectural diagrams, interface diagrams, and component level diagrams; and technical metrics. The V and V content reads test cases, test scripts, test results, and quality metrics. The construction content reads source code, object code, and system build instructions. The project management is connected to documents, model content, and business content. The documents is connected to V and V content, model content, and business content. The business content is connected to project management content, documents, and model content. The model content is connected to business content, project management content, documents, V and V content, and construction content. The V and V content is connected to documents, model content, and construction content. The construction content is connected to just model content, and V and V content. </a:t>
            </a:r>
          </a:p>
        </p:txBody>
      </p:sp>
      <p:sp>
        <p:nvSpPr>
          <p:cNvPr id="19" name="Text Placeholder 18">
            <a:extLst>
              <a:ext uri="{FF2B5EF4-FFF2-40B4-BE49-F238E27FC236}">
                <a16:creationId xmlns:a16="http://schemas.microsoft.com/office/drawing/2014/main" id="{8BC825F1-9F97-4025-A5D8-C95D9CCE9DF9}"/>
              </a:ext>
            </a:extLst>
          </p:cNvPr>
          <p:cNvSpPr>
            <a:spLocks noGrp="1"/>
          </p:cNvSpPr>
          <p:nvPr>
            <p:ph type="body" sz="quarter" idx="15"/>
          </p:nvPr>
        </p:nvSpPr>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31</a:t>
            </a:fld>
            <a:endParaRPr lang="en-US"/>
          </a:p>
        </p:txBody>
      </p:sp>
    </p:spTree>
    <p:extLst>
      <p:ext uri="{BB962C8B-B14F-4D97-AF65-F5344CB8AC3E}">
        <p14:creationId xmlns:p14="http://schemas.microsoft.com/office/powerpoint/2010/main" val="20732172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5E93C09E-65E6-473B-B756-BE7C3F962EBE}"/>
              </a:ext>
            </a:extLst>
          </p:cNvPr>
          <p:cNvSpPr>
            <a:spLocks noGrp="1"/>
          </p:cNvSpPr>
          <p:nvPr>
            <p:ph type="title"/>
          </p:nvPr>
        </p:nvSpPr>
        <p:spPr>
          <a:xfrm>
            <a:off x="342900" y="208670"/>
            <a:ext cx="8458200" cy="879107"/>
          </a:xfrm>
        </p:spPr>
        <p:txBody>
          <a:bodyPr/>
          <a:lstStyle/>
          <a:p>
            <a:r>
              <a:rPr lang="en-US" dirty="0"/>
              <a:t>S</a:t>
            </a:r>
            <a:r>
              <a:rPr lang="en-US" sz="100" dirty="0"/>
              <a:t> </a:t>
            </a:r>
            <a:r>
              <a:rPr lang="en-US" dirty="0"/>
              <a:t>C</a:t>
            </a:r>
            <a:r>
              <a:rPr lang="en-US" sz="100" dirty="0"/>
              <a:t> </a:t>
            </a:r>
            <a:r>
              <a:rPr lang="en-US" dirty="0"/>
              <a:t>M Process Layers – Text Alternative</a:t>
            </a:r>
            <a:endParaRPr lang="en-US" noProof="0" dirty="0"/>
          </a:p>
        </p:txBody>
      </p:sp>
      <p:sp>
        <p:nvSpPr>
          <p:cNvPr id="18" name="Text Placeholder 17">
            <a:extLst>
              <a:ext uri="{FF2B5EF4-FFF2-40B4-BE49-F238E27FC236}">
                <a16:creationId xmlns:a16="http://schemas.microsoft.com/office/drawing/2014/main" id="{E93A39C3-705F-4C5D-9A17-09C138A9DEDA}"/>
              </a:ext>
            </a:extLst>
          </p:cNvPr>
          <p:cNvSpPr>
            <a:spLocks noGrp="1"/>
          </p:cNvSpPr>
          <p:nvPr>
            <p:ph type="body" sz="quarter" idx="14"/>
          </p:nvPr>
        </p:nvSpPr>
        <p:spPr>
          <a:xfrm>
            <a:off x="3081587" y="1222239"/>
            <a:ext cx="2980826" cy="225425"/>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17" name="Content Placeholder 16">
            <a:extLst>
              <a:ext uri="{FF2B5EF4-FFF2-40B4-BE49-F238E27FC236}">
                <a16:creationId xmlns:a16="http://schemas.microsoft.com/office/drawing/2014/main" id="{0D323EDB-A9E7-4874-99F7-18D14A530DD1}"/>
              </a:ext>
            </a:extLst>
          </p:cNvPr>
          <p:cNvSpPr>
            <a:spLocks noGrp="1"/>
          </p:cNvSpPr>
          <p:nvPr>
            <p:ph sz="quarter" idx="11"/>
          </p:nvPr>
        </p:nvSpPr>
        <p:spPr>
          <a:xfrm>
            <a:off x="342900" y="1588167"/>
            <a:ext cx="7973327" cy="4660233"/>
          </a:xfrm>
        </p:spPr>
        <p:txBody>
          <a:bodyPr>
            <a:normAutofit/>
          </a:bodyPr>
          <a:lstStyle/>
          <a:p>
            <a:r>
              <a:rPr lang="en-US" sz="2200" dirty="0"/>
              <a:t>An illustration displays the S C M process layers. The layers from outermost to innermost are: reporting, configuration auditing, version control, change control, identification, and S C I. The inner level with S C I contains software. </a:t>
            </a:r>
          </a:p>
        </p:txBody>
      </p:sp>
      <p:sp>
        <p:nvSpPr>
          <p:cNvPr id="19" name="Text Placeholder 18">
            <a:extLst>
              <a:ext uri="{FF2B5EF4-FFF2-40B4-BE49-F238E27FC236}">
                <a16:creationId xmlns:a16="http://schemas.microsoft.com/office/drawing/2014/main" id="{8BC825F1-9F97-4025-A5D8-C95D9CCE9DF9}"/>
              </a:ext>
            </a:extLst>
          </p:cNvPr>
          <p:cNvSpPr>
            <a:spLocks noGrp="1"/>
          </p:cNvSpPr>
          <p:nvPr>
            <p:ph type="body" sz="quarter" idx="15"/>
          </p:nvPr>
        </p:nvSpPr>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32</a:t>
            </a:fld>
            <a:endParaRPr lang="en-US"/>
          </a:p>
        </p:txBody>
      </p:sp>
    </p:spTree>
    <p:extLst>
      <p:ext uri="{BB962C8B-B14F-4D97-AF65-F5344CB8AC3E}">
        <p14:creationId xmlns:p14="http://schemas.microsoft.com/office/powerpoint/2010/main" val="41871030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5E93C09E-65E6-473B-B756-BE7C3F962EBE}"/>
              </a:ext>
            </a:extLst>
          </p:cNvPr>
          <p:cNvSpPr>
            <a:spLocks noGrp="1"/>
          </p:cNvSpPr>
          <p:nvPr>
            <p:ph type="title"/>
          </p:nvPr>
        </p:nvSpPr>
        <p:spPr>
          <a:xfrm>
            <a:off x="342900" y="150795"/>
            <a:ext cx="8458200" cy="879107"/>
          </a:xfrm>
        </p:spPr>
        <p:txBody>
          <a:bodyPr/>
          <a:lstStyle/>
          <a:p>
            <a:r>
              <a:rPr lang="en-US" dirty="0"/>
              <a:t>Change Control Process – Text Alternative</a:t>
            </a:r>
            <a:endParaRPr lang="en-US" noProof="0" dirty="0"/>
          </a:p>
        </p:txBody>
      </p:sp>
      <p:sp>
        <p:nvSpPr>
          <p:cNvPr id="18" name="Text Placeholder 17">
            <a:extLst>
              <a:ext uri="{FF2B5EF4-FFF2-40B4-BE49-F238E27FC236}">
                <a16:creationId xmlns:a16="http://schemas.microsoft.com/office/drawing/2014/main" id="{E93A39C3-705F-4C5D-9A17-09C138A9DEDA}"/>
              </a:ext>
            </a:extLst>
          </p:cNvPr>
          <p:cNvSpPr>
            <a:spLocks noGrp="1"/>
          </p:cNvSpPr>
          <p:nvPr>
            <p:ph type="body" sz="quarter" idx="14"/>
          </p:nvPr>
        </p:nvSpPr>
        <p:spPr>
          <a:xfrm>
            <a:off x="3081587" y="1222239"/>
            <a:ext cx="2980826" cy="225425"/>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17" name="Content Placeholder 16">
            <a:extLst>
              <a:ext uri="{FF2B5EF4-FFF2-40B4-BE49-F238E27FC236}">
                <a16:creationId xmlns:a16="http://schemas.microsoft.com/office/drawing/2014/main" id="{0D323EDB-A9E7-4874-99F7-18D14A530DD1}"/>
              </a:ext>
            </a:extLst>
          </p:cNvPr>
          <p:cNvSpPr>
            <a:spLocks noGrp="1"/>
          </p:cNvSpPr>
          <p:nvPr>
            <p:ph sz="quarter" idx="11"/>
          </p:nvPr>
        </p:nvSpPr>
        <p:spPr>
          <a:xfrm>
            <a:off x="342900" y="1588167"/>
            <a:ext cx="8639352" cy="4660233"/>
          </a:xfrm>
        </p:spPr>
        <p:txBody>
          <a:bodyPr>
            <a:normAutofit/>
          </a:bodyPr>
          <a:lstStyle/>
          <a:p>
            <a:r>
              <a:rPr lang="en-US" sz="2200" dirty="0"/>
              <a:t>An illustration displays the change control process. Process, developer evaluates change request from user. Decision, request is denied or request is queued for action. Request is denied, the user is informed. If the request is queued for action, then it is followed by these steps. Assign individuals to C</a:t>
            </a:r>
            <a:r>
              <a:rPr lang="en-US" sz="100" dirty="0"/>
              <a:t> </a:t>
            </a:r>
            <a:r>
              <a:rPr lang="en-US" sz="2200" dirty="0" err="1"/>
              <a:t>Os</a:t>
            </a:r>
            <a:r>
              <a:rPr lang="en-US" sz="2200" dirty="0"/>
              <a:t> and check out C</a:t>
            </a:r>
            <a:r>
              <a:rPr lang="en-US" sz="100" dirty="0"/>
              <a:t> </a:t>
            </a:r>
            <a:r>
              <a:rPr lang="en-US" sz="2200" dirty="0" err="1"/>
              <a:t>Os</a:t>
            </a:r>
            <a:r>
              <a:rPr lang="en-US" sz="2200" dirty="0"/>
              <a:t> items; make the change and review or audit the change; check in C</a:t>
            </a:r>
            <a:r>
              <a:rPr lang="en-US" sz="100" dirty="0"/>
              <a:t> </a:t>
            </a:r>
            <a:r>
              <a:rPr lang="en-US" sz="2200" dirty="0" err="1"/>
              <a:t>Os</a:t>
            </a:r>
            <a:r>
              <a:rPr lang="en-US" sz="2200" dirty="0"/>
              <a:t> that have been change; establish baseline for testing perform Q</a:t>
            </a:r>
            <a:r>
              <a:rPr lang="en-US" sz="100" dirty="0"/>
              <a:t> </a:t>
            </a:r>
            <a:r>
              <a:rPr lang="en-US" sz="2200" dirty="0"/>
              <a:t>A and testing; promote changes for next release; rebuild new software version and review or audit all C</a:t>
            </a:r>
            <a:r>
              <a:rPr lang="en-US" sz="100" dirty="0"/>
              <a:t> </a:t>
            </a:r>
            <a:r>
              <a:rPr lang="en-US" sz="2200" dirty="0" err="1"/>
              <a:t>Os</a:t>
            </a:r>
            <a:r>
              <a:rPr lang="en-US" sz="2200" dirty="0"/>
              <a:t>; and include changes in new version and distribute new version.</a:t>
            </a:r>
          </a:p>
        </p:txBody>
      </p:sp>
      <p:sp>
        <p:nvSpPr>
          <p:cNvPr id="19" name="Text Placeholder 18">
            <a:extLst>
              <a:ext uri="{FF2B5EF4-FFF2-40B4-BE49-F238E27FC236}">
                <a16:creationId xmlns:a16="http://schemas.microsoft.com/office/drawing/2014/main" id="{8BC825F1-9F97-4025-A5D8-C95D9CCE9DF9}"/>
              </a:ext>
            </a:extLst>
          </p:cNvPr>
          <p:cNvSpPr>
            <a:spLocks noGrp="1"/>
          </p:cNvSpPr>
          <p:nvPr>
            <p:ph type="body" sz="quarter" idx="15"/>
          </p:nvPr>
        </p:nvSpPr>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33</a:t>
            </a:fld>
            <a:endParaRPr lang="en-US"/>
          </a:p>
        </p:txBody>
      </p:sp>
    </p:spTree>
    <p:extLst>
      <p:ext uri="{BB962C8B-B14F-4D97-AF65-F5344CB8AC3E}">
        <p14:creationId xmlns:p14="http://schemas.microsoft.com/office/powerpoint/2010/main" val="27488979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5E93C09E-65E6-473B-B756-BE7C3F962EBE}"/>
              </a:ext>
            </a:extLst>
          </p:cNvPr>
          <p:cNvSpPr>
            <a:spLocks noGrp="1"/>
          </p:cNvSpPr>
          <p:nvPr>
            <p:ph type="title"/>
          </p:nvPr>
        </p:nvSpPr>
        <p:spPr>
          <a:xfrm>
            <a:off x="342900" y="150795"/>
            <a:ext cx="8458200" cy="879107"/>
          </a:xfrm>
        </p:spPr>
        <p:txBody>
          <a:bodyPr/>
          <a:lstStyle/>
          <a:p>
            <a:r>
              <a:rPr lang="en-US" dirty="0"/>
              <a:t>Agile Change Management – Text Alternative</a:t>
            </a:r>
            <a:endParaRPr lang="en-US" noProof="0" dirty="0"/>
          </a:p>
        </p:txBody>
      </p:sp>
      <p:sp>
        <p:nvSpPr>
          <p:cNvPr id="18" name="Text Placeholder 17">
            <a:extLst>
              <a:ext uri="{FF2B5EF4-FFF2-40B4-BE49-F238E27FC236}">
                <a16:creationId xmlns:a16="http://schemas.microsoft.com/office/drawing/2014/main" id="{E93A39C3-705F-4C5D-9A17-09C138A9DEDA}"/>
              </a:ext>
            </a:extLst>
          </p:cNvPr>
          <p:cNvSpPr>
            <a:spLocks noGrp="1"/>
          </p:cNvSpPr>
          <p:nvPr>
            <p:ph type="body" sz="quarter" idx="14"/>
          </p:nvPr>
        </p:nvSpPr>
        <p:spPr>
          <a:xfrm>
            <a:off x="3081587" y="1222239"/>
            <a:ext cx="2980826" cy="225425"/>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17" name="Content Placeholder 16">
            <a:extLst>
              <a:ext uri="{FF2B5EF4-FFF2-40B4-BE49-F238E27FC236}">
                <a16:creationId xmlns:a16="http://schemas.microsoft.com/office/drawing/2014/main" id="{0D323EDB-A9E7-4874-99F7-18D14A530DD1}"/>
              </a:ext>
            </a:extLst>
          </p:cNvPr>
          <p:cNvSpPr>
            <a:spLocks noGrp="1"/>
          </p:cNvSpPr>
          <p:nvPr>
            <p:ph sz="quarter" idx="11"/>
          </p:nvPr>
        </p:nvSpPr>
        <p:spPr>
          <a:xfrm>
            <a:off x="342900" y="1588167"/>
            <a:ext cx="8458200" cy="4660233"/>
          </a:xfrm>
        </p:spPr>
        <p:txBody>
          <a:bodyPr>
            <a:normAutofit fontScale="92500" lnSpcReduction="20000"/>
          </a:bodyPr>
          <a:lstStyle/>
          <a:p>
            <a:r>
              <a:rPr lang="en-US" sz="2200" dirty="0"/>
              <a:t>A process diagram for agile change management is as follows. Process, classify the requested change. Decision, class 1 change; class 2 change; class 3 change; class 4 change. Class 1 change process is as follows: check out objects to be changed; make changes, design, construct test; check objects that were changed; and publish to Web App. Class 2 change process is as follows: acquire related objects and assess impact of change. Decision, changes required in related objects or ok to make. If ok to make then: check out objects to be changed; make changes, design, construct test; check objects that were changed; and publish to Web App. Class 3 change process is as follows: develop brief written description of change; transmit to all team members to review. Decision, further evaluation is required or ok to make. If ok to make then: check out objects to be changed; make changes, design, construct test; check objects that were changed; and publish to Web App. Class 3 change process is as follows: develop brief written description of change; transmit to all stakeholders to review. Decision, further evaluation is required or ok to make. If ok to make then: check out objects to be changed; make changes, design, construct test; check objects that were changed; and publish to Web App.</a:t>
            </a:r>
          </a:p>
        </p:txBody>
      </p:sp>
      <p:sp>
        <p:nvSpPr>
          <p:cNvPr id="19" name="Text Placeholder 18">
            <a:extLst>
              <a:ext uri="{FF2B5EF4-FFF2-40B4-BE49-F238E27FC236}">
                <a16:creationId xmlns:a16="http://schemas.microsoft.com/office/drawing/2014/main" id="{8BC825F1-9F97-4025-A5D8-C95D9CCE9DF9}"/>
              </a:ext>
            </a:extLst>
          </p:cNvPr>
          <p:cNvSpPr>
            <a:spLocks noGrp="1"/>
          </p:cNvSpPr>
          <p:nvPr>
            <p:ph type="body" sz="quarter" idx="15"/>
          </p:nvPr>
        </p:nvSpPr>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34</a:t>
            </a:fld>
            <a:endParaRPr lang="en-US"/>
          </a:p>
        </p:txBody>
      </p:sp>
    </p:spTree>
    <p:extLst>
      <p:ext uri="{BB962C8B-B14F-4D97-AF65-F5344CB8AC3E}">
        <p14:creationId xmlns:p14="http://schemas.microsoft.com/office/powerpoint/2010/main" val="30123029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5E93C09E-65E6-473B-B756-BE7C3F962EBE}"/>
              </a:ext>
            </a:extLst>
          </p:cNvPr>
          <p:cNvSpPr>
            <a:spLocks noGrp="1"/>
          </p:cNvSpPr>
          <p:nvPr>
            <p:ph type="title"/>
          </p:nvPr>
        </p:nvSpPr>
        <p:spPr>
          <a:xfrm>
            <a:off x="342900" y="150795"/>
            <a:ext cx="8458200" cy="879107"/>
          </a:xfrm>
        </p:spPr>
        <p:txBody>
          <a:bodyPr/>
          <a:lstStyle/>
          <a:p>
            <a:r>
              <a:rPr lang="en-US" dirty="0"/>
              <a:t>Content Management System – Text Alternative</a:t>
            </a:r>
            <a:endParaRPr lang="en-US" noProof="0" dirty="0"/>
          </a:p>
        </p:txBody>
      </p:sp>
      <p:sp>
        <p:nvSpPr>
          <p:cNvPr id="18" name="Text Placeholder 17">
            <a:extLst>
              <a:ext uri="{FF2B5EF4-FFF2-40B4-BE49-F238E27FC236}">
                <a16:creationId xmlns:a16="http://schemas.microsoft.com/office/drawing/2014/main" id="{E93A39C3-705F-4C5D-9A17-09C138A9DEDA}"/>
              </a:ext>
            </a:extLst>
          </p:cNvPr>
          <p:cNvSpPr>
            <a:spLocks noGrp="1"/>
          </p:cNvSpPr>
          <p:nvPr>
            <p:ph type="body" sz="quarter" idx="14"/>
          </p:nvPr>
        </p:nvSpPr>
        <p:spPr>
          <a:xfrm>
            <a:off x="3081587" y="1222239"/>
            <a:ext cx="2980826" cy="225425"/>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17" name="Content Placeholder 16">
            <a:extLst>
              <a:ext uri="{FF2B5EF4-FFF2-40B4-BE49-F238E27FC236}">
                <a16:creationId xmlns:a16="http://schemas.microsoft.com/office/drawing/2014/main" id="{0D323EDB-A9E7-4874-99F7-18D14A530DD1}"/>
              </a:ext>
            </a:extLst>
          </p:cNvPr>
          <p:cNvSpPr>
            <a:spLocks noGrp="1"/>
          </p:cNvSpPr>
          <p:nvPr>
            <p:ph sz="quarter" idx="11"/>
          </p:nvPr>
        </p:nvSpPr>
        <p:spPr>
          <a:xfrm>
            <a:off x="342900" y="1588167"/>
            <a:ext cx="8185083" cy="4660233"/>
          </a:xfrm>
        </p:spPr>
        <p:txBody>
          <a:bodyPr>
            <a:normAutofit/>
          </a:bodyPr>
          <a:lstStyle/>
          <a:p>
            <a:r>
              <a:rPr lang="en-US" sz="2200" dirty="0"/>
              <a:t>An illustration of a content management system. The server-side comprises: of a database, templates, and the content management system. The database provides the configuration objects to the content management system and simultaneously the templates are fed into the C</a:t>
            </a:r>
            <a:r>
              <a:rPr lang="en-US" sz="100" dirty="0"/>
              <a:t> </a:t>
            </a:r>
            <a:r>
              <a:rPr lang="en-US" sz="2200" dirty="0"/>
              <a:t>M</a:t>
            </a:r>
            <a:r>
              <a:rPr lang="en-US" sz="100" dirty="0"/>
              <a:t> </a:t>
            </a:r>
            <a:r>
              <a:rPr lang="en-US" sz="2200" dirty="0"/>
              <a:t>S. The C</a:t>
            </a:r>
            <a:r>
              <a:rPr lang="en-US" sz="100" dirty="0"/>
              <a:t> </a:t>
            </a:r>
            <a:r>
              <a:rPr lang="en-US" sz="2200" dirty="0"/>
              <a:t>M</a:t>
            </a:r>
            <a:r>
              <a:rPr lang="en-US" sz="100" dirty="0"/>
              <a:t> </a:t>
            </a:r>
            <a:r>
              <a:rPr lang="en-US" sz="2200" dirty="0"/>
              <a:t>S outputs a version with H</a:t>
            </a:r>
            <a:r>
              <a:rPr lang="en-US" sz="100" dirty="0"/>
              <a:t> </a:t>
            </a:r>
            <a:r>
              <a:rPr lang="en-US" sz="2200" dirty="0"/>
              <a:t>T</a:t>
            </a:r>
            <a:r>
              <a:rPr lang="en-US" sz="100" dirty="0"/>
              <a:t> </a:t>
            </a:r>
            <a:r>
              <a:rPr lang="en-US" sz="2200" dirty="0"/>
              <a:t>M</a:t>
            </a:r>
            <a:r>
              <a:rPr lang="en-US" sz="100" dirty="0"/>
              <a:t> </a:t>
            </a:r>
            <a:r>
              <a:rPr lang="en-US" sz="2200" dirty="0"/>
              <a:t>L plus scripts. The H</a:t>
            </a:r>
            <a:r>
              <a:rPr lang="en-US" sz="100" dirty="0"/>
              <a:t> </a:t>
            </a:r>
            <a:r>
              <a:rPr lang="en-US" sz="2200" dirty="0"/>
              <a:t>T</a:t>
            </a:r>
            <a:r>
              <a:rPr lang="en-US" sz="100" dirty="0"/>
              <a:t> </a:t>
            </a:r>
            <a:r>
              <a:rPr lang="en-US" sz="2200" dirty="0"/>
              <a:t>M</a:t>
            </a:r>
            <a:r>
              <a:rPr lang="en-US" sz="100" dirty="0"/>
              <a:t> </a:t>
            </a:r>
            <a:r>
              <a:rPr lang="en-US" sz="2200" dirty="0"/>
              <a:t>L plus scripts are translated to produce the client-side browser version. </a:t>
            </a:r>
          </a:p>
        </p:txBody>
      </p:sp>
      <p:sp>
        <p:nvSpPr>
          <p:cNvPr id="19" name="Text Placeholder 18">
            <a:extLst>
              <a:ext uri="{FF2B5EF4-FFF2-40B4-BE49-F238E27FC236}">
                <a16:creationId xmlns:a16="http://schemas.microsoft.com/office/drawing/2014/main" id="{8BC825F1-9F97-4025-A5D8-C95D9CCE9DF9}"/>
              </a:ext>
            </a:extLst>
          </p:cNvPr>
          <p:cNvSpPr>
            <a:spLocks noGrp="1"/>
          </p:cNvSpPr>
          <p:nvPr>
            <p:ph type="body" sz="quarter" idx="15"/>
          </p:nvPr>
        </p:nvSpPr>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35</a:t>
            </a:fld>
            <a:endParaRPr lang="en-US"/>
          </a:p>
        </p:txBody>
      </p:sp>
    </p:spTree>
    <p:extLst>
      <p:ext uri="{BB962C8B-B14F-4D97-AF65-F5344CB8AC3E}">
        <p14:creationId xmlns:p14="http://schemas.microsoft.com/office/powerpoint/2010/main" val="3523306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Baselines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366976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t>The I</a:t>
            </a:r>
            <a:r>
              <a:rPr lang="en-US" altLang="en-US" sz="100" noProof="0" dirty="0"/>
              <a:t> </a:t>
            </a:r>
            <a:r>
              <a:rPr lang="en-US" altLang="en-US" sz="2400" noProof="0" dirty="0"/>
              <a:t>E</a:t>
            </a:r>
            <a:r>
              <a:rPr lang="en-US" altLang="en-US" sz="100" noProof="0" dirty="0"/>
              <a:t> </a:t>
            </a:r>
            <a:r>
              <a:rPr lang="en-US" altLang="en-US" sz="2400" noProof="0" dirty="0"/>
              <a:t>E</a:t>
            </a:r>
            <a:r>
              <a:rPr lang="en-US" altLang="en-US" sz="100" noProof="0" dirty="0"/>
              <a:t> </a:t>
            </a:r>
            <a:r>
              <a:rPr lang="en-US" altLang="en-US" sz="2400" noProof="0" dirty="0"/>
              <a:t>E defines a baseline as:</a:t>
            </a:r>
            <a:br>
              <a:rPr lang="en-US" altLang="en-US" sz="2400" noProof="0" dirty="0"/>
            </a:br>
            <a:r>
              <a:rPr lang="en-US" altLang="en-US" sz="2400" noProof="0" dirty="0">
                <a:latin typeface="Times New Roman" panose="02020603050405020304" pitchFamily="18" charset="0"/>
                <a:cs typeface="Times New Roman" panose="02020603050405020304" pitchFamily="18" charset="0"/>
              </a:rPr>
              <a:t>A specification or product that has been formally reviewed and agreed upon, that thereafter serves as the basis for further development, and that can be changed only through formal change control procedures.</a:t>
            </a:r>
          </a:p>
          <a:p>
            <a:pPr marL="291600" indent="-291600">
              <a:spcBef>
                <a:spcPts val="1000"/>
              </a:spcBef>
              <a:spcAft>
                <a:spcPts val="0"/>
              </a:spcAft>
              <a:buFont typeface="Arial" panose="020B0604020202020204" pitchFamily="34" charset="0"/>
              <a:buChar char="•"/>
            </a:pPr>
            <a:r>
              <a:rPr lang="en-US" altLang="en-US" sz="2400" noProof="0" dirty="0"/>
              <a:t>A baseline is a milestone in the development of software that is marked by the delivery of one or more software configuration items and the approval of these S C I that is obtained through a formal technical review.</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588929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97651"/>
            <a:ext cx="8458200" cy="1092909"/>
          </a:xfrm>
        </p:spPr>
        <p:txBody>
          <a:bodyPr>
            <a:noAutofit/>
          </a:bodyPr>
          <a:lstStyle/>
          <a:p>
            <a:r>
              <a:rPr lang="en-US" noProof="0" dirty="0"/>
              <a:t>Baselined Software Configuration Items</a:t>
            </a:r>
          </a:p>
        </p:txBody>
      </p:sp>
      <p:pic>
        <p:nvPicPr>
          <p:cNvPr id="11" name="Picture 10" descr="A flow diagram shows baselined software configuration items. ">
            <a:extLst>
              <a:ext uri="{FF2B5EF4-FFF2-40B4-BE49-F238E27FC236}">
                <a16:creationId xmlns:a16="http://schemas.microsoft.com/office/drawing/2014/main" id="{9BD3783A-FD20-400A-BF64-BA7F65E0A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037" y="1519322"/>
            <a:ext cx="7387826" cy="4614223"/>
          </a:xfrm>
          <a:prstGeom prst="rect">
            <a:avLst/>
          </a:prstGeom>
        </p:spPr>
      </p:pic>
      <p:sp>
        <p:nvSpPr>
          <p:cNvPr id="6" name="Text Placeholder 5">
            <a:extLst>
              <a:ext uri="{FF2B5EF4-FFF2-40B4-BE49-F238E27FC236}">
                <a16:creationId xmlns:a16="http://schemas.microsoft.com/office/drawing/2014/main" id="{F215F5A3-B754-4547-80F2-317A788FD7C7}"/>
              </a:ext>
            </a:extLst>
          </p:cNvPr>
          <p:cNvSpPr>
            <a:spLocks noGrp="1"/>
          </p:cNvSpPr>
          <p:nvPr>
            <p:ph type="body" sz="quarter" idx="12"/>
          </p:nvPr>
        </p:nvSpPr>
        <p:spPr>
          <a:xfrm>
            <a:off x="3263468" y="6276474"/>
            <a:ext cx="3406838" cy="239829"/>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4044646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75463"/>
            <a:ext cx="8458200" cy="1137285"/>
          </a:xfrm>
        </p:spPr>
        <p:txBody>
          <a:bodyPr>
            <a:noAutofit/>
          </a:bodyPr>
          <a:lstStyle/>
          <a:p>
            <a:r>
              <a:rPr lang="en-US" noProof="0" dirty="0"/>
              <a:t>Management of Dependencies and Changes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2152291"/>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t>It is important for developers to maintain software work products to ensure the dependencies among the S C I are documented.</a:t>
            </a:r>
          </a:p>
          <a:p>
            <a:pPr marL="291600" indent="-291600">
              <a:spcBef>
                <a:spcPts val="1000"/>
              </a:spcBef>
              <a:spcAft>
                <a:spcPts val="0"/>
              </a:spcAft>
              <a:buFont typeface="Arial" panose="020B0604020202020204" pitchFamily="34" charset="0"/>
              <a:buChar char="•"/>
            </a:pPr>
            <a:r>
              <a:rPr lang="en-US" sz="2400" noProof="0" dirty="0"/>
              <a:t>Developers must establish discipline when checking items in and out of the S</a:t>
            </a:r>
            <a:r>
              <a:rPr lang="en-US" sz="100" noProof="0" dirty="0"/>
              <a:t> </a:t>
            </a:r>
            <a:r>
              <a:rPr lang="en-US" sz="2400" noProof="0" dirty="0"/>
              <a:t>C</a:t>
            </a:r>
            <a:r>
              <a:rPr lang="en-US" sz="100" noProof="0" dirty="0"/>
              <a:t> </a:t>
            </a:r>
            <a:r>
              <a:rPr lang="en-US" sz="2400" noProof="0" dirty="0"/>
              <a:t>M repository.</a:t>
            </a:r>
          </a:p>
          <a:p>
            <a:pPr marL="291600" indent="-291600">
              <a:spcBef>
                <a:spcPts val="1000"/>
              </a:spcBef>
              <a:spcAft>
                <a:spcPts val="0"/>
              </a:spcAft>
              <a:buFont typeface="Arial" panose="020B0604020202020204" pitchFamily="34" charset="0"/>
              <a:buChar char="•"/>
            </a:pPr>
            <a:r>
              <a:rPr lang="en-US" sz="2400" noProof="0" dirty="0"/>
              <a:t>Impact management involves two complementary aspects:</a:t>
            </a:r>
          </a:p>
        </p:txBody>
      </p:sp>
      <p:sp>
        <p:nvSpPr>
          <p:cNvPr id="13" name="Content Placeholder 12">
            <a:extLst>
              <a:ext uri="{FF2B5EF4-FFF2-40B4-BE49-F238E27FC236}">
                <a16:creationId xmlns:a16="http://schemas.microsoft.com/office/drawing/2014/main" id="{07960396-C1E4-42F5-BDA1-18D980CA09BA}"/>
              </a:ext>
            </a:extLst>
          </p:cNvPr>
          <p:cNvSpPr>
            <a:spLocks noGrp="1"/>
          </p:cNvSpPr>
          <p:nvPr>
            <p:ph sz="quarter" idx="14"/>
          </p:nvPr>
        </p:nvSpPr>
        <p:spPr>
          <a:xfrm>
            <a:off x="574158" y="3569964"/>
            <a:ext cx="8226942" cy="1591034"/>
          </a:xfrm>
        </p:spPr>
        <p:txBody>
          <a:bodyPr/>
          <a:lstStyle/>
          <a:p>
            <a:pPr marL="403200" lvl="1" indent="-403200">
              <a:buFont typeface="+mj-lt"/>
              <a:buAutoNum type="arabicPeriod"/>
            </a:pPr>
            <a:r>
              <a:rPr lang="en-US" dirty="0"/>
              <a:t>E</a:t>
            </a:r>
            <a:r>
              <a:rPr lang="en-US" noProof="0" dirty="0" err="1"/>
              <a:t>nsuring</a:t>
            </a:r>
            <a:r>
              <a:rPr lang="en-US" noProof="0" dirty="0"/>
              <a:t> that developers employ strategies to minimize the impact of their colleagues’ actions on their own work.</a:t>
            </a:r>
          </a:p>
          <a:p>
            <a:pPr marL="403200" lvl="1" indent="-403200">
              <a:buFont typeface="+mj-lt"/>
              <a:buAutoNum type="arabicPeriod"/>
            </a:pPr>
            <a:r>
              <a:rPr lang="en-US" dirty="0"/>
              <a:t>E</a:t>
            </a:r>
            <a:r>
              <a:rPr lang="en-US" noProof="0" dirty="0" err="1"/>
              <a:t>ncouraging</a:t>
            </a:r>
            <a:r>
              <a:rPr lang="en-US" noProof="0" dirty="0"/>
              <a:t> software developers to use practices that minimize the impact of their own work on that of their colleagues.</a:t>
            </a:r>
            <a:endParaRPr lang="en-US" alt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969749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Software Configuration Items</a:t>
            </a:r>
          </a:p>
        </p:txBody>
      </p:sp>
      <p:pic>
        <p:nvPicPr>
          <p:cNvPr id="11" name="Picture 10" descr="A diagram displays software configuration items. ">
            <a:extLst>
              <a:ext uri="{FF2B5EF4-FFF2-40B4-BE49-F238E27FC236}">
                <a16:creationId xmlns:a16="http://schemas.microsoft.com/office/drawing/2014/main" id="{EF679CB1-3A59-4435-8ED2-E67466C1AC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1971" y="1254175"/>
            <a:ext cx="4981008" cy="4962245"/>
          </a:xfrm>
          <a:prstGeom prst="rect">
            <a:avLst/>
          </a:prstGeom>
        </p:spPr>
      </p:pic>
      <p:sp>
        <p:nvSpPr>
          <p:cNvPr id="5" name="Text Placeholder 4">
            <a:extLst>
              <a:ext uri="{FF2B5EF4-FFF2-40B4-BE49-F238E27FC236}">
                <a16:creationId xmlns:a16="http://schemas.microsoft.com/office/drawing/2014/main" id="{CD931EC6-5FF4-42CF-908E-758C0C77DD81}"/>
              </a:ext>
            </a:extLst>
          </p:cNvPr>
          <p:cNvSpPr>
            <a:spLocks noGrp="1"/>
          </p:cNvSpPr>
          <p:nvPr>
            <p:ph type="body" sz="quarter" idx="12"/>
          </p:nvPr>
        </p:nvSpPr>
        <p:spPr>
          <a:xfrm>
            <a:off x="3369347" y="6216420"/>
            <a:ext cx="2915950" cy="298680"/>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343995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S</a:t>
            </a:r>
            <a:r>
              <a:rPr lang="en-US" sz="100" noProof="0" dirty="0"/>
              <a:t> </a:t>
            </a:r>
            <a:r>
              <a:rPr lang="en-US" noProof="0" dirty="0"/>
              <a:t>C</a:t>
            </a:r>
            <a:r>
              <a:rPr lang="en-US" sz="100" noProof="0" dirty="0"/>
              <a:t> </a:t>
            </a:r>
            <a:r>
              <a:rPr lang="en-US" noProof="0" dirty="0"/>
              <a:t>M Repository </a:t>
            </a:r>
            <a:r>
              <a:rPr lang="en-US" sz="1000" b="0" noProof="0" dirty="0"/>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spcBef>
                <a:spcPts val="1000"/>
              </a:spcBef>
              <a:spcAft>
                <a:spcPts val="500"/>
              </a:spcAft>
            </a:pPr>
            <a:r>
              <a:rPr lang="en-US" altLang="en-US" sz="2400" noProof="0" dirty="0"/>
              <a:t>The S</a:t>
            </a:r>
            <a:r>
              <a:rPr lang="en-US" altLang="en-US" sz="100" noProof="0" dirty="0"/>
              <a:t> </a:t>
            </a:r>
            <a:r>
              <a:rPr lang="en-US" altLang="en-US" sz="2400" noProof="0" dirty="0"/>
              <a:t>C</a:t>
            </a:r>
            <a:r>
              <a:rPr lang="en-US" altLang="en-US" sz="100" noProof="0" dirty="0"/>
              <a:t> </a:t>
            </a:r>
            <a:r>
              <a:rPr lang="en-US" altLang="en-US" sz="2400" noProof="0" dirty="0"/>
              <a:t>M repository is the set of mechanisms and data structures that provides the following functions that allow a software team to manage change:</a:t>
            </a:r>
          </a:p>
          <a:p>
            <a:pPr marL="291600" lvl="2" indent="-291600"/>
            <a:r>
              <a:rPr lang="en-US" altLang="en-US" sz="2000" noProof="0" dirty="0"/>
              <a:t>Data integrity.</a:t>
            </a:r>
          </a:p>
          <a:p>
            <a:pPr marL="291600" lvl="2" indent="-291600"/>
            <a:r>
              <a:rPr lang="en-US" altLang="en-US" sz="2000" noProof="0" dirty="0"/>
              <a:t>Information sharing.</a:t>
            </a:r>
          </a:p>
          <a:p>
            <a:pPr marL="291600" lvl="2" indent="-291600"/>
            <a:r>
              <a:rPr lang="en-US" altLang="en-US" sz="2000" noProof="0" dirty="0"/>
              <a:t>Tool integration.</a:t>
            </a:r>
          </a:p>
          <a:p>
            <a:pPr marL="291600" lvl="2" indent="-291600"/>
            <a:r>
              <a:rPr lang="en-US" altLang="en-US" sz="2000" noProof="0" dirty="0"/>
              <a:t>Data integration.</a:t>
            </a:r>
          </a:p>
          <a:p>
            <a:pPr marL="291600" lvl="2" indent="-291600"/>
            <a:r>
              <a:rPr lang="en-US" altLang="en-US" sz="2000" noProof="0" dirty="0"/>
              <a:t>Methodology enforcement.</a:t>
            </a:r>
          </a:p>
          <a:p>
            <a:pPr marL="291600" lvl="2" indent="-291600"/>
            <a:r>
              <a:rPr lang="en-US" altLang="en-US" sz="2000" noProof="0" dirty="0"/>
              <a:t>Document standardization.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6411517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dirty="0"/>
              <a:t>S</a:t>
            </a:r>
            <a:r>
              <a:rPr lang="en-US" sz="100" dirty="0"/>
              <a:t> </a:t>
            </a:r>
            <a:r>
              <a:rPr lang="en-US" dirty="0"/>
              <a:t>C</a:t>
            </a:r>
            <a:r>
              <a:rPr lang="en-US" sz="100" dirty="0"/>
              <a:t> </a:t>
            </a:r>
            <a:r>
              <a:rPr lang="en-US" dirty="0"/>
              <a:t>M Repository </a:t>
            </a:r>
            <a:r>
              <a:rPr lang="en-US" sz="1000" b="0" dirty="0"/>
              <a:t>2</a:t>
            </a:r>
            <a:endParaRPr lang="en-US" noProof="0" dirty="0"/>
          </a:p>
        </p:txBody>
      </p:sp>
      <p:pic>
        <p:nvPicPr>
          <p:cNvPr id="11" name="Picture 10" descr="An illustration displays the S C M repository flow chart. ">
            <a:extLst>
              <a:ext uri="{FF2B5EF4-FFF2-40B4-BE49-F238E27FC236}">
                <a16:creationId xmlns:a16="http://schemas.microsoft.com/office/drawing/2014/main" id="{B997A09B-35C3-4A39-9E0F-2A38FA8448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915" y="1271394"/>
            <a:ext cx="7284070" cy="4803323"/>
          </a:xfrm>
          <a:prstGeom prst="rect">
            <a:avLst/>
          </a:prstGeom>
        </p:spPr>
      </p:pic>
      <p:sp>
        <p:nvSpPr>
          <p:cNvPr id="6" name="Text Placeholder 5">
            <a:extLst>
              <a:ext uri="{FF2B5EF4-FFF2-40B4-BE49-F238E27FC236}">
                <a16:creationId xmlns:a16="http://schemas.microsoft.com/office/drawing/2014/main" id="{F61F4F80-6352-4A6B-AA79-79E59B6D923E}"/>
              </a:ext>
            </a:extLst>
          </p:cNvPr>
          <p:cNvSpPr>
            <a:spLocks noGrp="1"/>
          </p:cNvSpPr>
          <p:nvPr>
            <p:ph type="body" sz="quarter" idx="12"/>
          </p:nvPr>
        </p:nvSpPr>
        <p:spPr>
          <a:xfrm>
            <a:off x="3369347" y="6294922"/>
            <a:ext cx="2896699" cy="220178"/>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180298500"/>
      </p:ext>
    </p:extLst>
  </p:cSld>
  <p:clrMapOvr>
    <a:masterClrMapping/>
  </p:clrMapOvr>
</p:sld>
</file>

<file path=ppt/theme/theme1.xml><?xml version="1.0" encoding="utf-8"?>
<a:theme xmlns:a="http://schemas.openxmlformats.org/drawingml/2006/main" name="1_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1_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1_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1_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285</TotalTime>
  <Words>2973</Words>
  <Application>Microsoft Office PowerPoint</Application>
  <PresentationFormat>On-screen Show (4:3)</PresentationFormat>
  <Paragraphs>190</Paragraphs>
  <Slides>35</Slides>
  <Notes>1</Notes>
  <HiddenSlides>9</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35</vt:i4>
      </vt:variant>
    </vt:vector>
  </HeadingPairs>
  <TitlesOfParts>
    <vt:vector size="43" baseType="lpstr">
      <vt:lpstr>Arial</vt:lpstr>
      <vt:lpstr>Calibri</vt:lpstr>
      <vt:lpstr>Times New Roman</vt:lpstr>
      <vt:lpstr>1_Title Slides Master</vt:lpstr>
      <vt:lpstr>1_MainContentSlideMaster</vt:lpstr>
      <vt:lpstr>ClosingMaster</vt:lpstr>
      <vt:lpstr>1_DividerSlideMaster</vt:lpstr>
      <vt:lpstr>1_ImageDescriptionAppendixSlideMaster</vt:lpstr>
      <vt:lpstr>Chapter 22</vt:lpstr>
      <vt:lpstr>Software Configuration Management Work Flow</vt:lpstr>
      <vt:lpstr>Configuration Management System Elements</vt:lpstr>
      <vt:lpstr>Baselines</vt:lpstr>
      <vt:lpstr>Baselined Software Configuration Items</vt:lpstr>
      <vt:lpstr>Management of Dependencies and Changes</vt:lpstr>
      <vt:lpstr>Software Configuration Items</vt:lpstr>
      <vt:lpstr>S C M Repository 1</vt:lpstr>
      <vt:lpstr>S C M Repository 2</vt:lpstr>
      <vt:lpstr>SCM Repository Features</vt:lpstr>
      <vt:lpstr>SCM Best Practices</vt:lpstr>
      <vt:lpstr>Continuous Integration Advantages</vt:lpstr>
      <vt:lpstr>S C M Process Layers</vt:lpstr>
      <vt:lpstr>Change Management Objectives</vt:lpstr>
      <vt:lpstr>Change Control Process</vt:lpstr>
      <vt:lpstr>Impact Management</vt:lpstr>
      <vt:lpstr>Software Configuration Audit</vt:lpstr>
      <vt:lpstr>Configuration Status Reporting (C S R)</vt:lpstr>
      <vt:lpstr>Mobility and Agile Change</vt:lpstr>
      <vt:lpstr>Agile Change Management</vt:lpstr>
      <vt:lpstr>Content Management 1</vt:lpstr>
      <vt:lpstr>Content Management 2</vt:lpstr>
      <vt:lpstr>Content Management System</vt:lpstr>
      <vt:lpstr>Version Control</vt:lpstr>
      <vt:lpstr>Auditing and Reporting</vt:lpstr>
      <vt:lpstr>End of Main Content</vt:lpstr>
      <vt:lpstr>Accessibility Content: Text Alternatives for Images</vt:lpstr>
      <vt:lpstr>Software Configuration Management Work Flow – Text Alternative</vt:lpstr>
      <vt:lpstr>Baselined Software Configuration Items – Text Alternative</vt:lpstr>
      <vt:lpstr>Software Configuration Items – Text Alternative</vt:lpstr>
      <vt:lpstr>S C M Repository 2 – Text Alternative</vt:lpstr>
      <vt:lpstr>S C M Process Layers – Text Alternative</vt:lpstr>
      <vt:lpstr>Change Control Process – Text Alternative</vt:lpstr>
      <vt:lpstr>Agile Change Management – Text Alternative</vt:lpstr>
      <vt:lpstr>Content Management System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56</cp:revision>
  <dcterms:created xsi:type="dcterms:W3CDTF">2019-01-22T22:04:31Z</dcterms:created>
  <dcterms:modified xsi:type="dcterms:W3CDTF">2019-10-16T08:05:32Z</dcterms:modified>
</cp:coreProperties>
</file>