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theme/theme3.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4.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38"/>
  </p:notesMasterIdLst>
  <p:sldIdLst>
    <p:sldId id="286" r:id="rId6"/>
    <p:sldId id="265" r:id="rId7"/>
    <p:sldId id="263" r:id="rId8"/>
    <p:sldId id="266" r:id="rId9"/>
    <p:sldId id="267" r:id="rId10"/>
    <p:sldId id="268" r:id="rId11"/>
    <p:sldId id="269" r:id="rId12"/>
    <p:sldId id="270" r:id="rId13"/>
    <p:sldId id="271" r:id="rId14"/>
    <p:sldId id="273" r:id="rId15"/>
    <p:sldId id="274" r:id="rId16"/>
    <p:sldId id="272" r:id="rId17"/>
    <p:sldId id="275" r:id="rId18"/>
    <p:sldId id="276" r:id="rId19"/>
    <p:sldId id="277" r:id="rId20"/>
    <p:sldId id="284" r:id="rId21"/>
    <p:sldId id="285" r:id="rId22"/>
    <p:sldId id="278" r:id="rId23"/>
    <p:sldId id="279" r:id="rId24"/>
    <p:sldId id="281" r:id="rId25"/>
    <p:sldId id="280" r:id="rId26"/>
    <p:sldId id="282" r:id="rId27"/>
    <p:sldId id="283" r:id="rId28"/>
    <p:sldId id="287" r:id="rId29"/>
    <p:sldId id="258" r:id="rId30"/>
    <p:sldId id="264" r:id="rId31"/>
    <p:sldId id="288" r:id="rId32"/>
    <p:sldId id="289" r:id="rId33"/>
    <p:sldId id="290" r:id="rId34"/>
    <p:sldId id="291" r:id="rId35"/>
    <p:sldId id="292" r:id="rId36"/>
    <p:sldId id="293"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286"/>
            <p14:sldId id="265"/>
            <p14:sldId id="263"/>
            <p14:sldId id="266"/>
            <p14:sldId id="267"/>
            <p14:sldId id="268"/>
            <p14:sldId id="269"/>
            <p14:sldId id="270"/>
            <p14:sldId id="271"/>
            <p14:sldId id="273"/>
            <p14:sldId id="274"/>
            <p14:sldId id="272"/>
            <p14:sldId id="275"/>
            <p14:sldId id="276"/>
            <p14:sldId id="277"/>
            <p14:sldId id="284"/>
            <p14:sldId id="285"/>
            <p14:sldId id="278"/>
            <p14:sldId id="279"/>
            <p14:sldId id="281"/>
            <p14:sldId id="280"/>
            <p14:sldId id="282"/>
            <p14:sldId id="283"/>
            <p14:sldId id="287"/>
          </p14:sldIdLst>
        </p14:section>
        <p14:section name="Appendix: Image Descriptions for Unsighted Students" id="{9E859B0B-078E-463E-89A6-21C20DD280C4}">
          <p14:sldIdLst>
            <p14:sldId id="258"/>
            <p14:sldId id="264"/>
            <p14:sldId id="288"/>
            <p14:sldId id="289"/>
            <p14:sldId id="290"/>
            <p14:sldId id="291"/>
            <p14:sldId id="292"/>
            <p14:sldId id="293"/>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cmAuthor id="2" name="Ciporen, Laura" initials="CL [2]"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47" autoAdjust="0"/>
    <p:restoredTop sz="96196" autoAdjust="0"/>
  </p:normalViewPr>
  <p:slideViewPr>
    <p:cSldViewPr snapToGrid="0" showGuides="1">
      <p:cViewPr varScale="1">
        <p:scale>
          <a:sx n="107" d="100"/>
          <a:sy n="107" d="100"/>
        </p:scale>
        <p:origin x="960" y="120"/>
      </p:cViewPr>
      <p:guideLst>
        <p:guide pos="3264"/>
        <p:guide orient="horz" pos="2256"/>
        <p:guide pos="5640"/>
      </p:guideLst>
    </p:cSldViewPr>
  </p:slideViewPr>
  <p:outlineViewPr>
    <p:cViewPr>
      <p:scale>
        <a:sx n="33" d="100"/>
        <a:sy n="33" d="100"/>
      </p:scale>
      <p:origin x="0" y="0"/>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commentAuthors" Target="commentAuthors.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1794C5-B2CB-4662-B4F2-5A4EA13011DA}" type="datetimeFigureOut">
              <a:rPr lang="en-US" smtClean="0"/>
              <a:t>10/16/2019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817A0F4-3FDC-4465-B734-BE9DF331DF7D}" type="slidenum">
              <a:rPr lang="en-US" smtClean="0"/>
              <a:t>‹#›</a:t>
            </a:fld>
            <a:endParaRPr lang="en-US"/>
          </a:p>
        </p:txBody>
      </p:sp>
    </p:spTree>
    <p:extLst>
      <p:ext uri="{BB962C8B-B14F-4D97-AF65-F5344CB8AC3E}">
        <p14:creationId xmlns:p14="http://schemas.microsoft.com/office/powerpoint/2010/main" val="24339247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B8E8986D-EE3A-4DEB-89D2-3A8448169C31}" type="slidenum">
              <a:rPr lang="en-IN" smtClean="0"/>
              <a:t>1</a:t>
            </a:fld>
            <a:endParaRPr lang="en-IN"/>
          </a:p>
        </p:txBody>
      </p:sp>
    </p:spTree>
    <p:extLst>
      <p:ext uri="{BB962C8B-B14F-4D97-AF65-F5344CB8AC3E}">
        <p14:creationId xmlns:p14="http://schemas.microsoft.com/office/powerpoint/2010/main" val="26369776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xmlns=""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xmlns=""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descr="McGraw-Hill Education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xmlns=""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xmlns=""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xmlns=""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xmlns=""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xmlns=""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xmlns=""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1.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descr="McGraw-Hill Education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xmlns=""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xmlns=""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831746"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xmlns=""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xmlns=""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lumMod val="65000"/>
                    <a:lumOff val="35000"/>
                  </a:schemeClr>
                </a:solidFill>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xmlns=""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xmlns=""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image" Target="../media/image5.jp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image" Target="../media/image6.jp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image" Target="../media/image7.jpe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image" Target="../media/image8.jpe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image" Target="../media/image9.jpg"/><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image" Target="../media/image3.jpg"/><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image" Target="../media/image4.jp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noProof="0" dirty="0">
                <a:latin typeface="Times New Roman" panose="02020603050405020304" pitchFamily="18" charset="0"/>
                <a:cs typeface="Times New Roman" panose="02020603050405020304" pitchFamily="18" charset="0"/>
              </a:rPr>
              <a:t>Chapter 11</a:t>
            </a:r>
          </a:p>
        </p:txBody>
      </p:sp>
      <p:sp>
        <p:nvSpPr>
          <p:cNvPr id="13" name="Subtitle 12">
            <a:extLst>
              <a:ext uri="{FF2B5EF4-FFF2-40B4-BE49-F238E27FC236}">
                <a16:creationId xmlns:a16="http://schemas.microsoft.com/office/drawing/2014/main" id="{39DC5F79-D657-4B2E-8FAB-C143E5618948}"/>
              </a:ext>
            </a:extLst>
          </p:cNvPr>
          <p:cNvSpPr>
            <a:spLocks noGrp="1"/>
          </p:cNvSpPr>
          <p:nvPr>
            <p:ph type="subTitle" idx="1"/>
          </p:nvPr>
        </p:nvSpPr>
        <p:spPr/>
        <p:txBody>
          <a:bodyPr/>
          <a:lstStyle/>
          <a:p>
            <a:r>
              <a:rPr lang="en-US" noProof="0" dirty="0">
                <a:latin typeface="Times New Roman" panose="02020603050405020304" pitchFamily="18" charset="0"/>
                <a:cs typeface="Times New Roman" panose="02020603050405020304" pitchFamily="18" charset="0"/>
              </a:rPr>
              <a:t>Component-Level Design</a:t>
            </a:r>
          </a:p>
        </p:txBody>
      </p:sp>
      <p:sp>
        <p:nvSpPr>
          <p:cNvPr id="14" name="Text Placeholder 13">
            <a:extLst>
              <a:ext uri="{FF2B5EF4-FFF2-40B4-BE49-F238E27FC236}">
                <a16:creationId xmlns:a16="http://schemas.microsoft.com/office/drawing/2014/main" id="{A59F268B-4D44-410E-9686-AEB4FDBAB432}"/>
              </a:ext>
            </a:extLst>
          </p:cNvPr>
          <p:cNvSpPr>
            <a:spLocks noGrp="1"/>
          </p:cNvSpPr>
          <p:nvPr>
            <p:ph type="body" sz="quarter" idx="10"/>
          </p:nvPr>
        </p:nvSpPr>
        <p:spPr/>
        <p:txBody>
          <a:bodyPr/>
          <a:lstStyle/>
          <a:p>
            <a:r>
              <a:rPr lang="en-US" noProof="0" dirty="0">
                <a:latin typeface="Times New Roman" panose="02020603050405020304" pitchFamily="18" charset="0"/>
                <a:cs typeface="Times New Roman" panose="02020603050405020304" pitchFamily="18" charset="0"/>
              </a:rPr>
              <a:t>Part Two - Modeling</a:t>
            </a:r>
          </a:p>
        </p:txBody>
      </p:sp>
      <p:sp>
        <p:nvSpPr>
          <p:cNvPr id="6" name="Footer Placeholder 5">
            <a:extLst>
              <a:ext uri="{FF2B5EF4-FFF2-40B4-BE49-F238E27FC236}">
                <a16:creationId xmlns:a16="http://schemas.microsoft.com/office/drawing/2014/main" id="{5075BF32-B42F-470F-B1EE-DD2931D140AA}"/>
              </a:ext>
            </a:extLst>
          </p:cNvPr>
          <p:cNvSpPr>
            <a:spLocks noGrp="1"/>
          </p:cNvSpPr>
          <p:nvPr>
            <p:ph type="ftr" sz="quarter" idx="12"/>
          </p:nvPr>
        </p:nvSpPr>
        <p:spPr>
          <a:xfrm>
            <a:off x="0" y="6478439"/>
            <a:ext cx="9144000" cy="379562"/>
          </a:xfrm>
        </p:spPr>
        <p:txBody>
          <a:bodyPr/>
          <a:lstStyle/>
          <a:p>
            <a:pPr defTabSz="457200">
              <a:spcBef>
                <a:spcPct val="20000"/>
              </a:spcBef>
              <a:defRPr/>
            </a:pPr>
            <a:r>
              <a:rPr lang="en-US" dirty="0">
                <a:latin typeface="Times New Roman" panose="02020603050405020304" pitchFamily="18" charset="0"/>
                <a:cs typeface="Times New Roman" panose="02020603050405020304" pitchFamily="18" charset="0"/>
              </a:rPr>
              <a:t>© 2020 McGraw Hill. All rights reserved. Authorized only for instructor use in the classroom.</a:t>
            </a:r>
          </a:p>
          <a:p>
            <a:pPr defTabSz="457200">
              <a:spcBef>
                <a:spcPct val="20000"/>
              </a:spcBef>
              <a:defRPr/>
            </a:pPr>
            <a:r>
              <a:rPr lang="en-US" dirty="0">
                <a:latin typeface="Times New Roman" panose="02020603050405020304" pitchFamily="18" charset="0"/>
                <a:cs typeface="Times New Roman" panose="02020603050405020304" pitchFamily="18" charset="0"/>
              </a:rPr>
              <a:t>No reproduction or further distribution permitted without the prior written consent of McGraw Hill.</a:t>
            </a:r>
          </a:p>
        </p:txBody>
      </p:sp>
      <p:pic>
        <p:nvPicPr>
          <p:cNvPr id="4" name="Picture Placeholder 3" descr="Software Engineering-A Practitioner's Approach, Ninth edition by Roger S. Pressman and Bruce R. Maxim">
            <a:extLst>
              <a:ext uri="{FF2B5EF4-FFF2-40B4-BE49-F238E27FC236}">
                <a16:creationId xmlns:a16="http://schemas.microsoft.com/office/drawing/2014/main" id="{F931430B-C7B5-4B32-83F1-F94512FA5900}"/>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2502" b="2502"/>
          <a:stretch>
            <a:fillRect/>
          </a:stretch>
        </p:blipFill>
        <p:spPr>
          <a:xfrm>
            <a:off x="4438835" y="1175021"/>
            <a:ext cx="4229100" cy="4976453"/>
          </a:xfrm>
        </p:spPr>
      </p:pic>
    </p:spTree>
    <p:extLst>
      <p:ext uri="{BB962C8B-B14F-4D97-AF65-F5344CB8AC3E}">
        <p14:creationId xmlns:p14="http://schemas.microsoft.com/office/powerpoint/2010/main" val="40058175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3400" noProof="0" dirty="0">
                <a:latin typeface="Times New Roman" panose="02020603050405020304" pitchFamily="18" charset="0"/>
                <a:cs typeface="Times New Roman" panose="02020603050405020304" pitchFamily="18" charset="0"/>
              </a:rPr>
              <a:t>Collaboration Diagram with Message Detail</a:t>
            </a:r>
          </a:p>
        </p:txBody>
      </p:sp>
      <p:pic>
        <p:nvPicPr>
          <p:cNvPr id="5" name="Picture 4" descr="The diagram shows a collaboration diagram with message detail.">
            <a:extLst>
              <a:ext uri="{FF2B5EF4-FFF2-40B4-BE49-F238E27FC236}">
                <a16:creationId xmlns:a16="http://schemas.microsoft.com/office/drawing/2014/main" id="{9622C00A-0D1B-4593-A7FA-AABED4C902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1343" y="1521474"/>
            <a:ext cx="6621315" cy="4389822"/>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2654424" y="6205490"/>
            <a:ext cx="3693111" cy="309609"/>
          </a:xfrm>
        </p:spPr>
        <p:txBody>
          <a:bodyPr/>
          <a:lstStyle/>
          <a:p>
            <a:r>
              <a:rPr lang="en-US" sz="1200" noProof="0" dirty="0">
                <a:latin typeface="Times New Roman" panose="02020603050405020304" pitchFamily="18" charset="0"/>
                <a:cs typeface="Times New Roman" panose="02020603050405020304" pitchFamily="18" charset="0"/>
                <a:hlinkClick r:id="rId3" action="ppaction://hlinksldjump"/>
              </a:rPr>
              <a:t>Access the text alternative for slide images.</a:t>
            </a:r>
            <a:endParaRPr lang="en-US" sz="12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10</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847985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Define Interfaces</a:t>
            </a:r>
          </a:p>
        </p:txBody>
      </p:sp>
      <p:pic>
        <p:nvPicPr>
          <p:cNvPr id="6" name="Picture 5" descr="The flow diagram shows how to define interfaces. ">
            <a:extLst>
              <a:ext uri="{FF2B5EF4-FFF2-40B4-BE49-F238E27FC236}">
                <a16:creationId xmlns:a16="http://schemas.microsoft.com/office/drawing/2014/main" id="{281D1119-080C-4B9F-88C2-CA17A657F8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3419" y="1536231"/>
            <a:ext cx="8337162" cy="3419765"/>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2663301" y="6196614"/>
            <a:ext cx="3675355" cy="318486"/>
          </a:xfrm>
        </p:spPr>
        <p:txBody>
          <a:bodyPr/>
          <a:lstStyle/>
          <a:p>
            <a:r>
              <a:rPr lang="en-US" sz="1200" noProof="0" dirty="0">
                <a:latin typeface="Times New Roman" panose="02020603050405020304" pitchFamily="18" charset="0"/>
                <a:cs typeface="Times New Roman" panose="02020603050405020304" pitchFamily="18" charset="0"/>
                <a:hlinkClick r:id="rId3" action="ppaction://hlinksldjump"/>
              </a:rPr>
              <a:t>Access the text alternative for slide images.</a:t>
            </a:r>
            <a:endParaRPr lang="en-US" sz="12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11</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95920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Component-Level Design </a:t>
            </a:r>
            <a:r>
              <a:rPr lang="en-US" sz="1000" b="0" noProof="0" dirty="0">
                <a:latin typeface="Times New Roman" panose="02020603050405020304" pitchFamily="18" charset="0"/>
                <a:cs typeface="Times New Roman" panose="02020603050405020304" pitchFamily="18" charset="0"/>
              </a:rPr>
              <a:t>2</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8"/>
            <a:ext cx="8458200" cy="4878029"/>
          </a:xfrm>
        </p:spPr>
        <p:txBody>
          <a:bodyPr vert="horz" lIns="91440" tIns="45720" rIns="91440" bIns="45720" rtlCol="0">
            <a:noAutofit/>
          </a:bodyPr>
          <a:lstStyle/>
          <a:p>
            <a:pPr marL="292608" indent="-292608">
              <a:lnSpc>
                <a:spcPct val="90000"/>
              </a:lnSpc>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Step 3c. Elaborate attributes and define data types and data structures required to implement them.</a:t>
            </a:r>
          </a:p>
          <a:p>
            <a:pPr marL="292608" indent="-292608">
              <a:lnSpc>
                <a:spcPct val="90000"/>
              </a:lnSpc>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Step 3d. Describe processing flow within each operation in detail.</a:t>
            </a:r>
          </a:p>
          <a:p>
            <a:pPr marL="292608" indent="-292608">
              <a:lnSpc>
                <a:spcPct val="90000"/>
              </a:lnSpc>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Step 4. Describe persistent data sources (databases and files) and identify the classes required to manage them.</a:t>
            </a:r>
          </a:p>
          <a:p>
            <a:pPr marL="292608" indent="-292608">
              <a:lnSpc>
                <a:spcPct val="90000"/>
              </a:lnSpc>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Step 5. Develop and elaborate behavioral representations for a class or component.</a:t>
            </a:r>
          </a:p>
          <a:p>
            <a:pPr marL="292608" indent="-292608">
              <a:lnSpc>
                <a:spcPct val="90000"/>
              </a:lnSpc>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Step 6. Elaborate deployment diagrams to provide additional implementation detail.</a:t>
            </a:r>
          </a:p>
          <a:p>
            <a:pPr marL="292608" indent="-292608">
              <a:lnSpc>
                <a:spcPct val="90000"/>
              </a:lnSpc>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Step 7. Factor every component-level design representation and always consider alternatives.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12</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36666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Describe Processing Flow</a:t>
            </a:r>
          </a:p>
        </p:txBody>
      </p:sp>
      <p:pic>
        <p:nvPicPr>
          <p:cNvPr id="5" name="Picture 4" descr="The diagram shows how to describe a process flow. ">
            <a:extLst>
              <a:ext uri="{FF2B5EF4-FFF2-40B4-BE49-F238E27FC236}">
                <a16:creationId xmlns:a16="http://schemas.microsoft.com/office/drawing/2014/main" id="{D2F64766-A062-4CBF-979F-D37A5E7250E3}"/>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2725843" y="1077094"/>
            <a:ext cx="3692315" cy="5121845"/>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2929631" y="6292622"/>
            <a:ext cx="3488527" cy="222478"/>
          </a:xfrm>
        </p:spPr>
        <p:txBody>
          <a:bodyPr/>
          <a:lstStyle/>
          <a:p>
            <a:r>
              <a:rPr lang="en-US" sz="1200" noProof="0" dirty="0">
                <a:latin typeface="Times New Roman" panose="02020603050405020304" pitchFamily="18" charset="0"/>
                <a:cs typeface="Times New Roman" panose="02020603050405020304" pitchFamily="18" charset="0"/>
                <a:hlinkClick r:id="rId3" action="ppaction://hlinksldjump"/>
              </a:rPr>
              <a:t>Access the text alternative for slide images.</a:t>
            </a:r>
            <a:endParaRPr lang="en-US" sz="12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13</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232266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Elaborate Behavioral Representations</a:t>
            </a:r>
          </a:p>
        </p:txBody>
      </p:sp>
      <p:pic>
        <p:nvPicPr>
          <p:cNvPr id="6" name="Picture 5" descr="The diagram shows a process flow with elaborate behavioral representation.">
            <a:extLst>
              <a:ext uri="{FF2B5EF4-FFF2-40B4-BE49-F238E27FC236}">
                <a16:creationId xmlns:a16="http://schemas.microsoft.com/office/drawing/2014/main" id="{A2B0BB1D-25D1-4AB5-9D3C-0B438B14FA79}"/>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2587207" y="1103918"/>
            <a:ext cx="3969587" cy="5015943"/>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3080551" y="6240368"/>
            <a:ext cx="3187083" cy="274732"/>
          </a:xfrm>
        </p:spPr>
        <p:txBody>
          <a:bodyPr/>
          <a:lstStyle/>
          <a:p>
            <a:r>
              <a:rPr lang="en-US" sz="1200" noProof="0" dirty="0">
                <a:latin typeface="Times New Roman" panose="02020603050405020304" pitchFamily="18" charset="0"/>
                <a:cs typeface="Times New Roman" panose="02020603050405020304" pitchFamily="18" charset="0"/>
                <a:hlinkClick r:id="rId3" action="ppaction://hlinksldjump"/>
              </a:rPr>
              <a:t>Access the text alternative for slide images.</a:t>
            </a:r>
            <a:endParaRPr lang="en-US" sz="12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14</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187142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3400" noProof="0" dirty="0">
                <a:latin typeface="Times New Roman" panose="02020603050405020304" pitchFamily="18" charset="0"/>
                <a:cs typeface="Times New Roman" panose="02020603050405020304" pitchFamily="18" charset="0"/>
              </a:rPr>
              <a:t>Component-Level Design for </a:t>
            </a:r>
            <a:r>
              <a:rPr lang="en-US" sz="3400" noProof="0" dirty="0" err="1">
                <a:latin typeface="Times New Roman" panose="02020603050405020304" pitchFamily="18" charset="0"/>
                <a:cs typeface="Times New Roman" panose="02020603050405020304" pitchFamily="18" charset="0"/>
              </a:rPr>
              <a:t>WebApps</a:t>
            </a:r>
            <a:endParaRPr lang="en-US" sz="3400" noProof="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10"/>
            <a:ext cx="8458200" cy="2255056"/>
          </a:xfrm>
        </p:spPr>
        <p:txBody>
          <a:bodyPr vert="horz" lIns="91440" tIns="45720" rIns="91440" bIns="45720" rtlCol="0">
            <a:noAutofit/>
          </a:bodyPr>
          <a:lstStyle/>
          <a:p>
            <a:pPr>
              <a:spcBef>
                <a:spcPts val="1000"/>
              </a:spcBef>
              <a:spcAft>
                <a:spcPts val="0"/>
              </a:spcAft>
            </a:pPr>
            <a:r>
              <a:rPr lang="en-US" altLang="en-US" sz="2400" noProof="0" dirty="0" err="1">
                <a:solidFill>
                  <a:schemeClr val="tx1"/>
                </a:solidFill>
                <a:latin typeface="Times New Roman" panose="02020603050405020304" pitchFamily="18" charset="0"/>
                <a:cs typeface="Times New Roman" panose="02020603050405020304" pitchFamily="18" charset="0"/>
              </a:rPr>
              <a:t>WebApp</a:t>
            </a:r>
            <a:r>
              <a:rPr lang="en-US" altLang="en-US" sz="2400" noProof="0" dirty="0">
                <a:solidFill>
                  <a:schemeClr val="tx1"/>
                </a:solidFill>
                <a:latin typeface="Times New Roman" panose="02020603050405020304" pitchFamily="18" charset="0"/>
                <a:cs typeface="Times New Roman" panose="02020603050405020304" pitchFamily="18" charset="0"/>
              </a:rPr>
              <a:t> component is:</a:t>
            </a:r>
          </a:p>
          <a:p>
            <a:pPr marL="402336" lvl="3" indent="-402336">
              <a:spcBef>
                <a:spcPts val="1000"/>
              </a:spcBef>
              <a:spcAft>
                <a:spcPts val="0"/>
              </a:spcAft>
              <a:buFont typeface="+mj-lt"/>
              <a:buAutoNum type="arabicPeriod"/>
            </a:pPr>
            <a:r>
              <a:rPr lang="en-US" altLang="en-US" sz="2400" noProof="0" dirty="0">
                <a:latin typeface="Times New Roman" panose="02020603050405020304" pitchFamily="18" charset="0"/>
                <a:cs typeface="Times New Roman" panose="02020603050405020304" pitchFamily="18" charset="0"/>
              </a:rPr>
              <a:t>a well-defined cohesive function that manipulates content or provides computational or data processing for an end-user, or.</a:t>
            </a:r>
          </a:p>
          <a:p>
            <a:pPr marL="402336" lvl="3" indent="-402336">
              <a:spcBef>
                <a:spcPts val="1000"/>
              </a:spcBef>
              <a:spcAft>
                <a:spcPts val="0"/>
              </a:spcAft>
              <a:buFont typeface="+mj-lt"/>
              <a:buAutoNum type="arabicPeriod"/>
            </a:pPr>
            <a:r>
              <a:rPr lang="en-US" altLang="en-US" sz="2400" noProof="0" dirty="0">
                <a:latin typeface="Times New Roman" panose="02020603050405020304" pitchFamily="18" charset="0"/>
                <a:cs typeface="Times New Roman" panose="02020603050405020304" pitchFamily="18" charset="0"/>
              </a:rPr>
              <a:t>a cohesive package of content and functionality that provides end-user with some required capability.</a:t>
            </a:r>
          </a:p>
        </p:txBody>
      </p:sp>
      <p:sp>
        <p:nvSpPr>
          <p:cNvPr id="9" name="Content Placeholder 8">
            <a:extLst>
              <a:ext uri="{FF2B5EF4-FFF2-40B4-BE49-F238E27FC236}">
                <a16:creationId xmlns:a16="http://schemas.microsoft.com/office/drawing/2014/main" id="{A4A2F3D7-0398-4EAC-B1D0-CDDFC4FFF83F}"/>
              </a:ext>
            </a:extLst>
          </p:cNvPr>
          <p:cNvSpPr>
            <a:spLocks noGrp="1"/>
          </p:cNvSpPr>
          <p:nvPr>
            <p:ph sz="quarter" idx="14"/>
          </p:nvPr>
        </p:nvSpPr>
        <p:spPr>
          <a:xfrm>
            <a:off x="342900" y="3618542"/>
            <a:ext cx="8458200" cy="902958"/>
          </a:xfrm>
        </p:spPr>
        <p:txBody>
          <a:bodyPr>
            <a:normAutofit/>
          </a:bodyPr>
          <a:lstStyle/>
          <a:p>
            <a:r>
              <a:rPr lang="en-US" altLang="en-US" sz="2400" noProof="0" dirty="0">
                <a:solidFill>
                  <a:schemeClr val="tx1"/>
                </a:solidFill>
                <a:latin typeface="Times New Roman" panose="02020603050405020304" pitchFamily="18" charset="0"/>
                <a:cs typeface="Times New Roman" panose="02020603050405020304" pitchFamily="18" charset="0"/>
              </a:rPr>
              <a:t>Component-level design for </a:t>
            </a:r>
            <a:r>
              <a:rPr lang="en-US" altLang="en-US" sz="2400" noProof="0" dirty="0" err="1">
                <a:solidFill>
                  <a:schemeClr val="tx1"/>
                </a:solidFill>
                <a:latin typeface="Times New Roman" panose="02020603050405020304" pitchFamily="18" charset="0"/>
                <a:cs typeface="Times New Roman" panose="02020603050405020304" pitchFamily="18" charset="0"/>
              </a:rPr>
              <a:t>WebApps</a:t>
            </a:r>
            <a:r>
              <a:rPr lang="en-US" altLang="en-US" sz="2400" noProof="0" dirty="0">
                <a:solidFill>
                  <a:schemeClr val="tx1"/>
                </a:solidFill>
                <a:latin typeface="Times New Roman" panose="02020603050405020304" pitchFamily="18" charset="0"/>
                <a:cs typeface="Times New Roman" panose="02020603050405020304" pitchFamily="18" charset="0"/>
              </a:rPr>
              <a:t> often incorporates elements of content design and functional design.</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15</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942706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err="1">
                <a:latin typeface="Times New Roman" panose="02020603050405020304" pitchFamily="18" charset="0"/>
                <a:cs typeface="Times New Roman" panose="02020603050405020304" pitchFamily="18" charset="0"/>
              </a:rPr>
              <a:t>WebApp</a:t>
            </a:r>
            <a:r>
              <a:rPr lang="en-US" sz="4000" noProof="0" dirty="0">
                <a:latin typeface="Times New Roman" panose="02020603050405020304" pitchFamily="18" charset="0"/>
                <a:cs typeface="Times New Roman" panose="02020603050405020304" pitchFamily="18" charset="0"/>
              </a:rPr>
              <a:t> Content Design</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458200" cy="3123013"/>
          </a:xfrm>
        </p:spPr>
        <p:txBody>
          <a:bodyPr vert="horz" lIns="91440" tIns="45720" rIns="91440" bIns="45720" rtlCol="0">
            <a:noAutofit/>
          </a:bodyPr>
          <a:lstStyle/>
          <a:p>
            <a:pPr>
              <a:lnSpc>
                <a:spcPct val="90000"/>
              </a:lnSpc>
              <a:spcBef>
                <a:spcPts val="1000"/>
              </a:spcBef>
              <a:spcAft>
                <a:spcPts val="0"/>
              </a:spcAft>
            </a:pPr>
            <a:r>
              <a:rPr lang="en-US" altLang="en-US" noProof="0" dirty="0">
                <a:latin typeface="Times New Roman" panose="02020603050405020304" pitchFamily="18" charset="0"/>
                <a:cs typeface="Times New Roman" panose="02020603050405020304" pitchFamily="18" charset="0"/>
              </a:rPr>
              <a:t>Focuses on content objects and the manner in which they may be packaged for presentation to a </a:t>
            </a:r>
            <a:r>
              <a:rPr lang="en-US" altLang="en-US" noProof="0" dirty="0" err="1">
                <a:latin typeface="Times New Roman" panose="02020603050405020304" pitchFamily="18" charset="0"/>
                <a:cs typeface="Times New Roman" panose="02020603050405020304" pitchFamily="18" charset="0"/>
              </a:rPr>
              <a:t>WebApp</a:t>
            </a:r>
            <a:r>
              <a:rPr lang="en-US" altLang="en-US" noProof="0" dirty="0">
                <a:latin typeface="Times New Roman" panose="02020603050405020304" pitchFamily="18" charset="0"/>
                <a:cs typeface="Times New Roman" panose="02020603050405020304" pitchFamily="18" charset="0"/>
              </a:rPr>
              <a:t> end-user</a:t>
            </a:r>
          </a:p>
          <a:p>
            <a:pPr>
              <a:lnSpc>
                <a:spcPct val="90000"/>
              </a:lnSpc>
              <a:spcBef>
                <a:spcPts val="1000"/>
              </a:spcBef>
              <a:spcAft>
                <a:spcPts val="0"/>
              </a:spcAft>
            </a:pPr>
            <a:r>
              <a:rPr lang="en-US" altLang="en-US" noProof="0" dirty="0">
                <a:latin typeface="Times New Roman" panose="02020603050405020304" pitchFamily="18" charset="0"/>
                <a:cs typeface="Times New Roman" panose="02020603050405020304" pitchFamily="18" charset="0"/>
              </a:rPr>
              <a:t>Consider a Web-based video surveillance capability within </a:t>
            </a:r>
            <a:r>
              <a:rPr lang="en-US" altLang="en-US" b="1" noProof="0" dirty="0">
                <a:latin typeface="Times New Roman" panose="02020603050405020304" pitchFamily="18" charset="0"/>
                <a:cs typeface="Times New Roman" panose="02020603050405020304" pitchFamily="18" charset="0"/>
              </a:rPr>
              <a:t>SafeHomeAssured.com </a:t>
            </a:r>
            <a:r>
              <a:rPr lang="en-US" altLang="en-US" noProof="0" dirty="0">
                <a:latin typeface="Times New Roman" panose="02020603050405020304" pitchFamily="18" charset="0"/>
                <a:cs typeface="Times New Roman" panose="02020603050405020304" pitchFamily="18" charset="0"/>
              </a:rPr>
              <a:t>potential content components can be defined for the video surveillance capability:</a:t>
            </a:r>
          </a:p>
          <a:p>
            <a:pPr marL="402336" lvl="2" indent="-402336">
              <a:lnSpc>
                <a:spcPct val="90000"/>
              </a:lnSpc>
              <a:spcBef>
                <a:spcPts val="1000"/>
              </a:spcBef>
              <a:spcAft>
                <a:spcPts val="0"/>
              </a:spcAft>
              <a:buFont typeface="+mj-lt"/>
              <a:buAutoNum type="arabicPeriod"/>
            </a:pPr>
            <a:r>
              <a:rPr lang="en-US" altLang="en-US" sz="2000" noProof="0" dirty="0">
                <a:latin typeface="Times New Roman" panose="02020603050405020304" pitchFamily="18" charset="0"/>
                <a:cs typeface="Times New Roman" panose="02020603050405020304" pitchFamily="18" charset="0"/>
              </a:rPr>
              <a:t>the content objects that represent the space layout (the floor plan) with additional icons representing the location of sensors and video cameras; </a:t>
            </a:r>
          </a:p>
          <a:p>
            <a:pPr marL="402336" lvl="2" indent="-402336">
              <a:lnSpc>
                <a:spcPct val="90000"/>
              </a:lnSpc>
              <a:spcBef>
                <a:spcPts val="1000"/>
              </a:spcBef>
              <a:spcAft>
                <a:spcPts val="0"/>
              </a:spcAft>
              <a:buFont typeface="+mj-lt"/>
              <a:buAutoNum type="arabicPeriod"/>
            </a:pPr>
            <a:r>
              <a:rPr lang="en-US" altLang="en-US" sz="2000" noProof="0" dirty="0">
                <a:latin typeface="Times New Roman" panose="02020603050405020304" pitchFamily="18" charset="0"/>
                <a:cs typeface="Times New Roman" panose="02020603050405020304" pitchFamily="18" charset="0"/>
              </a:rPr>
              <a:t>the collection of thumbnail video captures (each an separate data object), and </a:t>
            </a:r>
          </a:p>
          <a:p>
            <a:pPr marL="402336" lvl="2" indent="-402336">
              <a:lnSpc>
                <a:spcPct val="90000"/>
              </a:lnSpc>
              <a:spcBef>
                <a:spcPts val="1000"/>
              </a:spcBef>
              <a:spcAft>
                <a:spcPts val="0"/>
              </a:spcAft>
              <a:buFont typeface="+mj-lt"/>
              <a:buAutoNum type="arabicPeriod"/>
            </a:pPr>
            <a:r>
              <a:rPr lang="en-US" altLang="en-US" sz="2000" noProof="0" dirty="0">
                <a:latin typeface="Times New Roman" panose="02020603050405020304" pitchFamily="18" charset="0"/>
                <a:cs typeface="Times New Roman" panose="02020603050405020304" pitchFamily="18" charset="0"/>
              </a:rPr>
              <a:t>the streaming video window for a specific camera.</a:t>
            </a:r>
          </a:p>
        </p:txBody>
      </p:sp>
      <p:sp>
        <p:nvSpPr>
          <p:cNvPr id="7" name="Conten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342900" y="4471237"/>
            <a:ext cx="8458199" cy="678612"/>
          </a:xfrm>
        </p:spPr>
        <p:txBody>
          <a:bodyPr anchor="t"/>
          <a:lstStyle/>
          <a:p>
            <a:pPr algn="l"/>
            <a:r>
              <a:rPr lang="en-US" altLang="en-US" sz="2000" noProof="0" dirty="0">
                <a:latin typeface="Times New Roman" panose="02020603050405020304" pitchFamily="18" charset="0"/>
                <a:cs typeface="Times New Roman" panose="02020603050405020304" pitchFamily="18" charset="0"/>
              </a:rPr>
              <a:t>Each of these components can be separately named and manipulated as a package.</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16</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994374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283512" cy="678611"/>
          </a:xfrm>
        </p:spPr>
        <p:txBody>
          <a:bodyPr>
            <a:noAutofit/>
          </a:bodyPr>
          <a:lstStyle/>
          <a:p>
            <a:r>
              <a:rPr lang="en-US" sz="4000" noProof="0" dirty="0" err="1">
                <a:latin typeface="Times New Roman" panose="02020603050405020304" pitchFamily="18" charset="0"/>
                <a:cs typeface="Times New Roman" panose="02020603050405020304" pitchFamily="18" charset="0"/>
              </a:rPr>
              <a:t>WebApp</a:t>
            </a:r>
            <a:r>
              <a:rPr lang="en-US" sz="4000" noProof="0" dirty="0">
                <a:latin typeface="Times New Roman" panose="02020603050405020304" pitchFamily="18" charset="0"/>
                <a:cs typeface="Times New Roman" panose="02020603050405020304" pitchFamily="18" charset="0"/>
              </a:rPr>
              <a:t> Functional Design</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283512" cy="2831465"/>
          </a:xfrm>
        </p:spPr>
        <p:txBody>
          <a:bodyPr vert="horz" lIns="91440" tIns="45720" rIns="91440" bIns="45720" rtlCol="0">
            <a:noAutofit/>
          </a:bodyPr>
          <a:lstStyle/>
          <a:p>
            <a:pPr>
              <a:lnSpc>
                <a:spcPct val="90000"/>
              </a:lnSpc>
              <a:spcBef>
                <a:spcPts val="1000"/>
              </a:spcBef>
              <a:spcAft>
                <a:spcPts val="0"/>
              </a:spcAft>
            </a:pPr>
            <a:r>
              <a:rPr lang="en-US" altLang="en-US" noProof="0" dirty="0">
                <a:latin typeface="Times New Roman" panose="02020603050405020304" pitchFamily="18" charset="0"/>
                <a:cs typeface="Times New Roman" panose="02020603050405020304" pitchFamily="18" charset="0"/>
              </a:rPr>
              <a:t>Modern Web applications deliver increasingly sophisticated processing functions that:</a:t>
            </a:r>
          </a:p>
          <a:p>
            <a:pPr marL="402336" lvl="2" indent="-402336">
              <a:lnSpc>
                <a:spcPct val="90000"/>
              </a:lnSpc>
              <a:spcBef>
                <a:spcPts val="1000"/>
              </a:spcBef>
              <a:spcAft>
                <a:spcPts val="0"/>
              </a:spcAft>
              <a:buFont typeface="+mj-lt"/>
              <a:buAutoNum type="arabicPeriod"/>
            </a:pPr>
            <a:r>
              <a:rPr lang="en-US" altLang="en-US" sz="2000" noProof="0" dirty="0">
                <a:latin typeface="Times New Roman" panose="02020603050405020304" pitchFamily="18" charset="0"/>
                <a:cs typeface="Times New Roman" panose="02020603050405020304" pitchFamily="18" charset="0"/>
              </a:rPr>
              <a:t>perform localized processing to generate content and navigation capability in a dynamic fashion; </a:t>
            </a:r>
          </a:p>
          <a:p>
            <a:pPr marL="402336" lvl="2" indent="-402336">
              <a:lnSpc>
                <a:spcPct val="90000"/>
              </a:lnSpc>
              <a:spcBef>
                <a:spcPts val="1000"/>
              </a:spcBef>
              <a:spcAft>
                <a:spcPts val="0"/>
              </a:spcAft>
              <a:buFont typeface="+mj-lt"/>
              <a:buAutoNum type="arabicPeriod"/>
            </a:pPr>
            <a:r>
              <a:rPr lang="en-US" altLang="en-US" sz="2000" noProof="0" dirty="0">
                <a:latin typeface="Times New Roman" panose="02020603050405020304" pitchFamily="18" charset="0"/>
                <a:cs typeface="Times New Roman" panose="02020603050405020304" pitchFamily="18" charset="0"/>
              </a:rPr>
              <a:t>provide computation or data processing capability that is appropriate for the </a:t>
            </a:r>
            <a:r>
              <a:rPr lang="en-US" altLang="en-US" sz="2000" noProof="0" dirty="0" err="1">
                <a:latin typeface="Times New Roman" panose="02020603050405020304" pitchFamily="18" charset="0"/>
                <a:cs typeface="Times New Roman" panose="02020603050405020304" pitchFamily="18" charset="0"/>
              </a:rPr>
              <a:t>WebApp’s</a:t>
            </a:r>
            <a:r>
              <a:rPr lang="en-US" altLang="en-US" sz="2000" noProof="0" dirty="0">
                <a:latin typeface="Times New Roman" panose="02020603050405020304" pitchFamily="18" charset="0"/>
                <a:cs typeface="Times New Roman" panose="02020603050405020304" pitchFamily="18" charset="0"/>
              </a:rPr>
              <a:t> business domain; </a:t>
            </a:r>
          </a:p>
          <a:p>
            <a:pPr marL="402336" lvl="2" indent="-402336">
              <a:lnSpc>
                <a:spcPct val="90000"/>
              </a:lnSpc>
              <a:spcBef>
                <a:spcPts val="1000"/>
              </a:spcBef>
              <a:spcAft>
                <a:spcPts val="0"/>
              </a:spcAft>
              <a:buFont typeface="+mj-lt"/>
              <a:buAutoNum type="arabicPeriod"/>
            </a:pPr>
            <a:r>
              <a:rPr lang="en-US" altLang="en-US" sz="2000" noProof="0" dirty="0">
                <a:latin typeface="Times New Roman" panose="02020603050405020304" pitchFamily="18" charset="0"/>
                <a:cs typeface="Times New Roman" panose="02020603050405020304" pitchFamily="18" charset="0"/>
              </a:rPr>
              <a:t>provide sophisticated database query and access, or.</a:t>
            </a:r>
          </a:p>
          <a:p>
            <a:pPr marL="402336" lvl="2" indent="-402336">
              <a:lnSpc>
                <a:spcPct val="90000"/>
              </a:lnSpc>
              <a:spcBef>
                <a:spcPts val="1000"/>
              </a:spcBef>
              <a:spcAft>
                <a:spcPts val="0"/>
              </a:spcAft>
              <a:buFont typeface="+mj-lt"/>
              <a:buAutoNum type="arabicPeriod"/>
            </a:pPr>
            <a:r>
              <a:rPr lang="en-US" altLang="en-US" sz="2000" noProof="0" dirty="0">
                <a:latin typeface="Times New Roman" panose="02020603050405020304" pitchFamily="18" charset="0"/>
                <a:cs typeface="Times New Roman" panose="02020603050405020304" pitchFamily="18" charset="0"/>
              </a:rPr>
              <a:t>establish data interfaces with external corporate systems. </a:t>
            </a:r>
          </a:p>
        </p:txBody>
      </p:sp>
      <p:sp>
        <p:nvSpPr>
          <p:cNvPr id="7" name="Conten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342900" y="4158017"/>
            <a:ext cx="8283512" cy="1051912"/>
          </a:xfrm>
        </p:spPr>
        <p:txBody>
          <a:bodyPr anchor="t"/>
          <a:lstStyle/>
          <a:p>
            <a:pPr algn="l"/>
            <a:r>
              <a:rPr lang="en-US" altLang="en-US" sz="2000" noProof="0" dirty="0">
                <a:latin typeface="Times New Roman" panose="02020603050405020304" pitchFamily="18" charset="0"/>
                <a:cs typeface="Times New Roman" panose="02020603050405020304" pitchFamily="18" charset="0"/>
              </a:rPr>
              <a:t>To achieve these (and many other) capabilities, you will design and construct </a:t>
            </a:r>
            <a:r>
              <a:rPr lang="en-US" altLang="en-US" sz="2000" noProof="0" dirty="0" err="1">
                <a:latin typeface="Times New Roman" panose="02020603050405020304" pitchFamily="18" charset="0"/>
                <a:cs typeface="Times New Roman" panose="02020603050405020304" pitchFamily="18" charset="0"/>
              </a:rPr>
              <a:t>WebApp</a:t>
            </a:r>
            <a:r>
              <a:rPr lang="en-US" altLang="en-US" sz="2000" noProof="0" dirty="0">
                <a:latin typeface="Times New Roman" panose="02020603050405020304" pitchFamily="18" charset="0"/>
                <a:cs typeface="Times New Roman" panose="02020603050405020304" pitchFamily="18" charset="0"/>
              </a:rPr>
              <a:t> functional components that are identical in form to software components for conventional software. </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17</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722607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3400" noProof="0" dirty="0">
                <a:latin typeface="Times New Roman" panose="02020603050405020304" pitchFamily="18" charset="0"/>
                <a:cs typeface="Times New Roman" panose="02020603050405020304" pitchFamily="18" charset="0"/>
              </a:rPr>
              <a:t>Component-Level Design for Mobile Apps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197196"/>
            <a:ext cx="8458200" cy="1797795"/>
          </a:xfrm>
        </p:spPr>
        <p:txBody>
          <a:bodyPr vert="horz" lIns="91440" tIns="45720" rIns="91440" bIns="45720" rtlCol="0">
            <a:noAutofit/>
          </a:bodyPr>
          <a:lstStyle/>
          <a:p>
            <a:pPr>
              <a:spcAft>
                <a:spcPts val="0"/>
              </a:spcAft>
            </a:pPr>
            <a:r>
              <a:rPr lang="en-US" altLang="en-US" sz="2400" noProof="0" dirty="0">
                <a:solidFill>
                  <a:schemeClr val="tx1"/>
                </a:solidFill>
                <a:latin typeface="Times New Roman" panose="02020603050405020304" pitchFamily="18" charset="0"/>
                <a:cs typeface="Times New Roman" panose="02020603050405020304" pitchFamily="18" charset="0"/>
              </a:rPr>
              <a:t>Thin web-based client.</a:t>
            </a:r>
          </a:p>
          <a:p>
            <a:pPr marL="292608" lvl="2" indent="-292608">
              <a:spcBef>
                <a:spcPts val="1000"/>
              </a:spcBef>
              <a:spcAft>
                <a:spcPts val="0"/>
              </a:spcAft>
            </a:pPr>
            <a:r>
              <a:rPr lang="en-US" altLang="en-US" sz="2400" noProof="0" dirty="0">
                <a:solidFill>
                  <a:schemeClr val="tx1"/>
                </a:solidFill>
                <a:latin typeface="Times New Roman" panose="02020603050405020304" pitchFamily="18" charset="0"/>
                <a:cs typeface="Times New Roman" panose="02020603050405020304" pitchFamily="18" charset="0"/>
              </a:rPr>
              <a:t>Interface layer only on device.</a:t>
            </a:r>
          </a:p>
          <a:p>
            <a:pPr marL="292608" lvl="2" indent="-292608">
              <a:spcBef>
                <a:spcPts val="1000"/>
              </a:spcBef>
              <a:spcAft>
                <a:spcPts val="0"/>
              </a:spcAft>
            </a:pPr>
            <a:r>
              <a:rPr lang="en-US" altLang="en-US" sz="2400" noProof="0" dirty="0">
                <a:solidFill>
                  <a:schemeClr val="tx1"/>
                </a:solidFill>
                <a:latin typeface="Times New Roman" panose="02020603050405020304" pitchFamily="18" charset="0"/>
                <a:cs typeface="Times New Roman" panose="02020603050405020304" pitchFamily="18" charset="0"/>
              </a:rPr>
              <a:t>Business and data layers implemented using web or cloud services.</a:t>
            </a:r>
          </a:p>
        </p:txBody>
      </p:sp>
      <p:sp>
        <p:nvSpPr>
          <p:cNvPr id="7" name="Conten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342901" y="3071192"/>
            <a:ext cx="8458200" cy="1792355"/>
          </a:xfrm>
        </p:spPr>
        <p:txBody>
          <a:bodyPr anchor="t"/>
          <a:lstStyle/>
          <a:p>
            <a:pPr algn="l">
              <a:spcAft>
                <a:spcPts val="0"/>
              </a:spcAft>
            </a:pPr>
            <a:r>
              <a:rPr lang="en-US" altLang="en-US" sz="2400" noProof="0" dirty="0">
                <a:solidFill>
                  <a:schemeClr val="tx1"/>
                </a:solidFill>
                <a:latin typeface="Times New Roman" panose="02020603050405020304" pitchFamily="18" charset="0"/>
                <a:cs typeface="Times New Roman" panose="02020603050405020304" pitchFamily="18" charset="0"/>
              </a:rPr>
              <a:t>Rich client.</a:t>
            </a:r>
          </a:p>
          <a:p>
            <a:pPr marL="292608" lvl="2" indent="-292608">
              <a:spcBef>
                <a:spcPts val="1000"/>
              </a:spcBef>
              <a:spcAft>
                <a:spcPts val="0"/>
              </a:spcAft>
            </a:pPr>
            <a:r>
              <a:rPr lang="en-US" altLang="en-US" sz="2400" noProof="0" dirty="0">
                <a:solidFill>
                  <a:schemeClr val="tx1"/>
                </a:solidFill>
                <a:latin typeface="Times New Roman" panose="02020603050405020304" pitchFamily="18" charset="0"/>
                <a:cs typeface="Times New Roman" panose="02020603050405020304" pitchFamily="18" charset="0"/>
              </a:rPr>
              <a:t>All three layers (interface, business, data) implemented on device.</a:t>
            </a:r>
          </a:p>
          <a:p>
            <a:pPr marL="292608" lvl="2" indent="-292608">
              <a:spcBef>
                <a:spcPts val="1000"/>
              </a:spcBef>
              <a:spcAft>
                <a:spcPts val="0"/>
              </a:spcAft>
            </a:pPr>
            <a:r>
              <a:rPr lang="en-US" altLang="en-US" sz="2400" noProof="0" dirty="0">
                <a:solidFill>
                  <a:schemeClr val="tx1"/>
                </a:solidFill>
                <a:latin typeface="Times New Roman" panose="02020603050405020304" pitchFamily="18" charset="0"/>
                <a:cs typeface="Times New Roman" panose="02020603050405020304" pitchFamily="18" charset="0"/>
              </a:rPr>
              <a:t>Subject to mobile device limitations.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18</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013870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Traditional Component-Level Design </a:t>
            </a:r>
            <a:r>
              <a:rPr lang="en-US" sz="1000" b="0" noProof="0" dirty="0">
                <a:latin typeface="Times New Roman" panose="02020603050405020304" pitchFamily="18" charset="0"/>
                <a:cs typeface="Times New Roman" panose="02020603050405020304" pitchFamily="18" charset="0"/>
              </a:rPr>
              <a:t>2</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8"/>
            <a:ext cx="8283512" cy="4878029"/>
          </a:xfrm>
        </p:spPr>
        <p:txBody>
          <a:bodyPr vert="horz" lIns="91440" tIns="45720" rIns="91440" bIns="45720" rtlCol="0">
            <a:noAutofit/>
          </a:bodyPr>
          <a:lstStyle/>
          <a:p>
            <a:pPr marL="292608" indent="-292608">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Design of processing logic is governed by the basic principles of algorithm design and structured programming.</a:t>
            </a:r>
          </a:p>
          <a:p>
            <a:pPr marL="292608" indent="-292608">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Design of data structures is defined by the data model developed for the system.</a:t>
            </a:r>
          </a:p>
          <a:p>
            <a:pPr marL="292608" indent="-292608">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Design of interfaces is governed by the collaborations that a component must effect.</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19</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319935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283512" cy="678611"/>
          </a:xfrm>
        </p:spPr>
        <p:txBody>
          <a:bodyPr>
            <a:noAutofit/>
          </a:bodyPr>
          <a:lstStyle/>
          <a:p>
            <a:r>
              <a:rPr lang="en-US" sz="4000" noProof="0" dirty="0">
                <a:latin typeface="Times New Roman" panose="02020603050405020304" pitchFamily="18" charset="0"/>
                <a:cs typeface="Times New Roman" panose="02020603050405020304" pitchFamily="18" charset="0"/>
              </a:rPr>
              <a:t>What is a component?</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8"/>
            <a:ext cx="8283512" cy="1555269"/>
          </a:xfrm>
        </p:spPr>
        <p:txBody>
          <a:bodyPr vert="horz" lIns="91440" tIns="45720" rIns="91440" bIns="45720" rtlCol="0">
            <a:noAutofit/>
          </a:bodyPr>
          <a:lstStyle/>
          <a:p>
            <a:pPr marL="292608" indent="-292608">
              <a:lnSpc>
                <a:spcPct val="90000"/>
              </a:lnSpc>
              <a:spcBef>
                <a:spcPts val="1000"/>
              </a:spcBef>
              <a:spcAft>
                <a:spcPts val="0"/>
              </a:spcAft>
              <a:buFont typeface="Arial" panose="020B0604020202020204" pitchFamily="34" charset="0"/>
              <a:buChar char="•"/>
            </a:pPr>
            <a:r>
              <a:rPr lang="en-US" altLang="en-US" sz="2400" i="1" noProof="0" dirty="0">
                <a:solidFill>
                  <a:schemeClr val="tx1"/>
                </a:solidFill>
                <a:latin typeface="Times New Roman" panose="02020603050405020304" pitchFamily="18" charset="0"/>
                <a:cs typeface="Times New Roman" panose="02020603050405020304" pitchFamily="18" charset="0"/>
              </a:rPr>
              <a:t>OMG Unified Modeling Language Specification </a:t>
            </a:r>
            <a:r>
              <a:rPr lang="en-US" altLang="en-US" sz="2400" noProof="0" dirty="0">
                <a:solidFill>
                  <a:schemeClr val="tx1"/>
                </a:solidFill>
                <a:latin typeface="Times New Roman" panose="02020603050405020304" pitchFamily="18" charset="0"/>
                <a:cs typeface="Times New Roman" panose="02020603050405020304" pitchFamily="18" charset="0"/>
              </a:rPr>
              <a:t>defines a component as</a:t>
            </a:r>
          </a:p>
          <a:p>
            <a:pPr marL="266700">
              <a:lnSpc>
                <a:spcPct val="90000"/>
              </a:lnSpc>
              <a:spcBef>
                <a:spcPts val="1000"/>
              </a:spcBef>
              <a:spcAft>
                <a:spcPts val="0"/>
              </a:spcAft>
            </a:pPr>
            <a:r>
              <a:rPr lang="en-US" altLang="en-US" sz="2400" noProof="0" dirty="0">
                <a:solidFill>
                  <a:schemeClr val="tx1"/>
                </a:solidFill>
                <a:latin typeface="Times New Roman" panose="02020603050405020304" pitchFamily="18" charset="0"/>
                <a:cs typeface="Times New Roman" panose="02020603050405020304" pitchFamily="18" charset="0"/>
              </a:rPr>
              <a:t>“… a modular, deployable, and replaceable part of a system that encapsulates implementation and exposes a set of interfaces.””</a:t>
            </a:r>
          </a:p>
        </p:txBody>
      </p:sp>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342900" y="2867485"/>
            <a:ext cx="8283512" cy="3430216"/>
          </a:xfrm>
        </p:spPr>
        <p:txBody>
          <a:bodyPr anchor="t"/>
          <a:lstStyle/>
          <a:p>
            <a:pPr marL="292608" indent="-292608" algn="l">
              <a:lnSpc>
                <a:spcPct val="90000"/>
              </a:lnSpc>
              <a:spcBef>
                <a:spcPts val="1000"/>
              </a:spcBef>
              <a:spcAft>
                <a:spcPts val="0"/>
              </a:spcAft>
              <a:buFont typeface="Arial" panose="020B0604020202020204" pitchFamily="34" charset="0"/>
              <a:buChar char="•"/>
            </a:pPr>
            <a:r>
              <a:rPr lang="en-US" altLang="en-US" sz="2400" i="1" noProof="0" dirty="0">
                <a:solidFill>
                  <a:schemeClr val="tx1"/>
                </a:solidFill>
                <a:latin typeface="Times New Roman" panose="02020603050405020304" pitchFamily="18" charset="0"/>
                <a:cs typeface="Times New Roman" panose="02020603050405020304" pitchFamily="18" charset="0"/>
              </a:rPr>
              <a:t>Object-Oriented view:</a:t>
            </a:r>
            <a:r>
              <a:rPr lang="en-US" altLang="en-US" sz="2400" noProof="0" dirty="0">
                <a:solidFill>
                  <a:schemeClr val="tx1"/>
                </a:solidFill>
                <a:latin typeface="Times New Roman" panose="02020603050405020304" pitchFamily="18" charset="0"/>
                <a:cs typeface="Times New Roman" panose="02020603050405020304" pitchFamily="18" charset="0"/>
              </a:rPr>
              <a:t> a component contains a set of collaborating classes.</a:t>
            </a:r>
          </a:p>
          <a:p>
            <a:pPr marL="292608" indent="-292608" algn="l">
              <a:lnSpc>
                <a:spcPct val="90000"/>
              </a:lnSpc>
              <a:spcBef>
                <a:spcPts val="1000"/>
              </a:spcBef>
              <a:spcAft>
                <a:spcPts val="0"/>
              </a:spcAft>
              <a:buFont typeface="Arial" panose="020B0604020202020204" pitchFamily="34" charset="0"/>
              <a:buChar char="•"/>
            </a:pPr>
            <a:r>
              <a:rPr lang="en-US" altLang="en-US" sz="2400" i="1" noProof="0" dirty="0">
                <a:solidFill>
                  <a:schemeClr val="tx1"/>
                </a:solidFill>
                <a:latin typeface="Times New Roman" panose="02020603050405020304" pitchFamily="18" charset="0"/>
                <a:cs typeface="Times New Roman" panose="02020603050405020304" pitchFamily="18" charset="0"/>
              </a:rPr>
              <a:t>Traditional view:</a:t>
            </a:r>
            <a:r>
              <a:rPr lang="en-US" altLang="en-US" sz="2400" noProof="0" dirty="0">
                <a:solidFill>
                  <a:schemeClr val="tx1"/>
                </a:solidFill>
                <a:latin typeface="Times New Roman" panose="02020603050405020304" pitchFamily="18" charset="0"/>
                <a:cs typeface="Times New Roman" panose="02020603050405020304" pitchFamily="18" charset="0"/>
              </a:rPr>
              <a:t> a component contains processing logic, internal data structures that are required to implement the processing logic, and an interface that enables the component to be invoked and data to be passed to it.</a:t>
            </a:r>
          </a:p>
          <a:p>
            <a:pPr marL="292608" indent="-292608" algn="l">
              <a:lnSpc>
                <a:spcPct val="90000"/>
              </a:lnSpc>
              <a:spcBef>
                <a:spcPts val="1000"/>
              </a:spcBef>
              <a:spcAft>
                <a:spcPts val="0"/>
              </a:spcAft>
              <a:buFont typeface="Arial" panose="020B0604020202020204" pitchFamily="34" charset="0"/>
              <a:buChar char="•"/>
            </a:pPr>
            <a:r>
              <a:rPr lang="en-US" altLang="en-US" sz="2400" i="1" noProof="0" dirty="0">
                <a:solidFill>
                  <a:schemeClr val="tx1"/>
                </a:solidFill>
                <a:latin typeface="Times New Roman" panose="02020603050405020304" pitchFamily="18" charset="0"/>
                <a:cs typeface="Times New Roman" panose="02020603050405020304" pitchFamily="18" charset="0"/>
              </a:rPr>
              <a:t>Process-related view: </a:t>
            </a:r>
            <a:r>
              <a:rPr lang="en-US" altLang="en-US" sz="2400" noProof="0" dirty="0">
                <a:solidFill>
                  <a:schemeClr val="tx1"/>
                </a:solidFill>
                <a:latin typeface="Times New Roman" panose="02020603050405020304" pitchFamily="18" charset="0"/>
                <a:cs typeface="Times New Roman" panose="02020603050405020304" pitchFamily="18" charset="0"/>
              </a:rPr>
              <a:t>building systems out of reusable</a:t>
            </a:r>
            <a:r>
              <a:rPr lang="en-US" sz="2400" noProof="0" dirty="0">
                <a:solidFill>
                  <a:schemeClr val="tx1"/>
                </a:solidFill>
                <a:latin typeface="Times New Roman" panose="02020603050405020304" pitchFamily="18" charset="0"/>
                <a:cs typeface="Times New Roman" panose="02020603050405020304" pitchFamily="18" charset="0"/>
              </a:rPr>
              <a:t> software components or design patterns selected from a catalog (component-based software engineering).</a:t>
            </a:r>
            <a:endParaRPr lang="en-US" altLang="en-US" sz="2400" i="1" noProof="0" dirty="0">
              <a:solidFill>
                <a:schemeClr val="tx1"/>
              </a:solidFill>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2</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915763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361130" cy="678611"/>
          </a:xfrm>
        </p:spPr>
        <p:txBody>
          <a:bodyPr>
            <a:noAutofit/>
          </a:bodyPr>
          <a:lstStyle/>
          <a:p>
            <a:r>
              <a:rPr lang="en-US" sz="3000" noProof="0" dirty="0">
                <a:latin typeface="Times New Roman" panose="02020603050405020304" pitchFamily="18" charset="0"/>
                <a:cs typeface="Times New Roman" panose="02020603050405020304" pitchFamily="18" charset="0"/>
              </a:rPr>
              <a:t>Component-Based Software Engineering (C</a:t>
            </a:r>
            <a:r>
              <a:rPr lang="en-US" sz="100" noProof="0" dirty="0">
                <a:latin typeface="Times New Roman" panose="02020603050405020304" pitchFamily="18" charset="0"/>
                <a:cs typeface="Times New Roman" panose="02020603050405020304" pitchFamily="18" charset="0"/>
              </a:rPr>
              <a:t> </a:t>
            </a:r>
            <a:r>
              <a:rPr lang="en-US" sz="3000" noProof="0" dirty="0">
                <a:latin typeface="Times New Roman" panose="02020603050405020304" pitchFamily="18" charset="0"/>
                <a:cs typeface="Times New Roman" panose="02020603050405020304" pitchFamily="18" charset="0"/>
              </a:rPr>
              <a:t>B</a:t>
            </a:r>
            <a:r>
              <a:rPr lang="en-US" sz="100" noProof="0" dirty="0">
                <a:latin typeface="Times New Roman" panose="02020603050405020304" pitchFamily="18" charset="0"/>
                <a:cs typeface="Times New Roman" panose="02020603050405020304" pitchFamily="18" charset="0"/>
              </a:rPr>
              <a:t> </a:t>
            </a:r>
            <a:r>
              <a:rPr lang="en-US" sz="3000" noProof="0" dirty="0">
                <a:latin typeface="Times New Roman" panose="02020603050405020304" pitchFamily="18" charset="0"/>
                <a:cs typeface="Times New Roman" panose="02020603050405020304" pitchFamily="18" charset="0"/>
              </a:rPr>
              <a:t>S</a:t>
            </a:r>
            <a:r>
              <a:rPr lang="en-US" sz="100" noProof="0" dirty="0">
                <a:latin typeface="Times New Roman" panose="02020603050405020304" pitchFamily="18" charset="0"/>
                <a:cs typeface="Times New Roman" panose="02020603050405020304" pitchFamily="18" charset="0"/>
              </a:rPr>
              <a:t> </a:t>
            </a:r>
            <a:r>
              <a:rPr lang="en-US" sz="3000" noProof="0" dirty="0">
                <a:latin typeface="Times New Roman" panose="02020603050405020304" pitchFamily="18" charset="0"/>
                <a:cs typeface="Times New Roman" panose="02020603050405020304" pitchFamily="18" charset="0"/>
              </a:rPr>
              <a:t>E)</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197197"/>
            <a:ext cx="8361130" cy="3234332"/>
          </a:xfrm>
        </p:spPr>
        <p:txBody>
          <a:bodyPr vert="horz" lIns="91440" tIns="45720" rIns="91440" bIns="45720" rtlCol="0">
            <a:noAutofit/>
          </a:bodyPr>
          <a:lstStyle/>
          <a:p>
            <a:pPr>
              <a:spcBef>
                <a:spcPts val="1000"/>
              </a:spcBef>
              <a:spcAft>
                <a:spcPts val="0"/>
              </a:spcAft>
            </a:pPr>
            <a:r>
              <a:rPr lang="en-US" altLang="en-US" sz="2400" noProof="0" dirty="0">
                <a:solidFill>
                  <a:schemeClr val="tx1"/>
                </a:solidFill>
                <a:latin typeface="Times New Roman" panose="02020603050405020304" pitchFamily="18" charset="0"/>
                <a:cs typeface="Times New Roman" panose="02020603050405020304" pitchFamily="18" charset="0"/>
              </a:rPr>
              <a:t>The software team asks:</a:t>
            </a:r>
          </a:p>
          <a:p>
            <a:pPr marL="292608" lvl="1" indent="-292608">
              <a:spcBef>
                <a:spcPts val="1000"/>
              </a:spcBef>
              <a:spcAft>
                <a:spcPts val="0"/>
              </a:spcAft>
            </a:pPr>
            <a:r>
              <a:rPr lang="en-US" altLang="en-US" sz="2400" noProof="0" dirty="0">
                <a:solidFill>
                  <a:schemeClr val="tx1"/>
                </a:solidFill>
                <a:latin typeface="Times New Roman" panose="02020603050405020304" pitchFamily="18" charset="0"/>
                <a:cs typeface="Times New Roman" panose="02020603050405020304" pitchFamily="18" charset="0"/>
              </a:rPr>
              <a:t>Are commercial off-the-shelf (C</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O</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T</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S) components available to implement the requirement?</a:t>
            </a:r>
          </a:p>
          <a:p>
            <a:pPr marL="292608" lvl="1" indent="-292608">
              <a:spcBef>
                <a:spcPts val="1000"/>
              </a:spcBef>
              <a:spcAft>
                <a:spcPts val="0"/>
              </a:spcAft>
            </a:pPr>
            <a:r>
              <a:rPr lang="en-US" altLang="en-US" sz="2400" noProof="0" dirty="0">
                <a:solidFill>
                  <a:schemeClr val="tx1"/>
                </a:solidFill>
                <a:latin typeface="Times New Roman" panose="02020603050405020304" pitchFamily="18" charset="0"/>
                <a:cs typeface="Times New Roman" panose="02020603050405020304" pitchFamily="18" charset="0"/>
              </a:rPr>
              <a:t>Are internally-developed reusable components available to implement the requirement?</a:t>
            </a:r>
          </a:p>
          <a:p>
            <a:pPr marL="292608" lvl="1" indent="-292608">
              <a:spcBef>
                <a:spcPts val="1000"/>
              </a:spcBef>
              <a:spcAft>
                <a:spcPts val="0"/>
              </a:spcAft>
            </a:pPr>
            <a:r>
              <a:rPr lang="en-US" altLang="en-US" sz="2400" noProof="0" dirty="0">
                <a:solidFill>
                  <a:schemeClr val="tx1"/>
                </a:solidFill>
                <a:latin typeface="Times New Roman" panose="02020603050405020304" pitchFamily="18" charset="0"/>
                <a:cs typeface="Times New Roman" panose="02020603050405020304" pitchFamily="18" charset="0"/>
              </a:rPr>
              <a:t>Are the interfaces for available components compatible within the architecture of the system to be built?</a:t>
            </a:r>
          </a:p>
        </p:txBody>
      </p:sp>
      <p:pic>
        <p:nvPicPr>
          <p:cNvPr id="9" name="Picture 8" descr="the diagram shows a component-based software engineering (c b s e) flow. ">
            <a:extLst>
              <a:ext uri="{FF2B5EF4-FFF2-40B4-BE49-F238E27FC236}">
                <a16:creationId xmlns:a16="http://schemas.microsoft.com/office/drawing/2014/main" id="{BB01C30A-6307-4C32-990D-1C071B101B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9970" y="4792112"/>
            <a:ext cx="8264060" cy="1251416"/>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3133817" y="6223247"/>
            <a:ext cx="3240350" cy="291853"/>
          </a:xfrm>
        </p:spPr>
        <p:txBody>
          <a:bodyPr/>
          <a:lstStyle/>
          <a:p>
            <a:r>
              <a:rPr lang="en-US" sz="1200" noProof="0" dirty="0">
                <a:latin typeface="Times New Roman" panose="02020603050405020304" pitchFamily="18" charset="0"/>
                <a:cs typeface="Times New Roman" panose="02020603050405020304" pitchFamily="18" charset="0"/>
                <a:hlinkClick r:id="rId3" action="ppaction://hlinksldjump"/>
              </a:rPr>
              <a:t>Access the text alternative for slide images.</a:t>
            </a:r>
            <a:endParaRPr lang="en-US" sz="12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20</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286044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C</a:t>
            </a:r>
            <a:r>
              <a:rPr lang="en-US" sz="100" noProof="0" dirty="0">
                <a:latin typeface="Times New Roman" panose="02020603050405020304" pitchFamily="18" charset="0"/>
                <a:cs typeface="Times New Roman" panose="02020603050405020304" pitchFamily="18" charset="0"/>
              </a:rPr>
              <a:t> </a:t>
            </a:r>
            <a:r>
              <a:rPr lang="en-US" sz="4000" noProof="0" dirty="0">
                <a:latin typeface="Times New Roman" panose="02020603050405020304" pitchFamily="18" charset="0"/>
                <a:cs typeface="Times New Roman" panose="02020603050405020304" pitchFamily="18" charset="0"/>
              </a:rPr>
              <a:t>B</a:t>
            </a:r>
            <a:r>
              <a:rPr lang="en-US" sz="100" noProof="0" dirty="0">
                <a:latin typeface="Times New Roman" panose="02020603050405020304" pitchFamily="18" charset="0"/>
                <a:cs typeface="Times New Roman" panose="02020603050405020304" pitchFamily="18" charset="0"/>
              </a:rPr>
              <a:t> </a:t>
            </a:r>
            <a:r>
              <a:rPr lang="en-US" sz="4000" noProof="0" dirty="0">
                <a:latin typeface="Times New Roman" panose="02020603050405020304" pitchFamily="18" charset="0"/>
                <a:cs typeface="Times New Roman" panose="02020603050405020304" pitchFamily="18" charset="0"/>
              </a:rPr>
              <a:t>S</a:t>
            </a:r>
            <a:r>
              <a:rPr lang="en-US" sz="100" noProof="0" dirty="0">
                <a:latin typeface="Times New Roman" panose="02020603050405020304" pitchFamily="18" charset="0"/>
                <a:cs typeface="Times New Roman" panose="02020603050405020304" pitchFamily="18" charset="0"/>
              </a:rPr>
              <a:t> </a:t>
            </a:r>
            <a:r>
              <a:rPr lang="en-US" sz="4000" noProof="0" dirty="0">
                <a:latin typeface="Times New Roman" panose="02020603050405020304" pitchFamily="18" charset="0"/>
                <a:cs typeface="Times New Roman" panose="02020603050405020304" pitchFamily="18" charset="0"/>
              </a:rPr>
              <a:t>E Benefits</a:t>
            </a:r>
          </a:p>
        </p:txBody>
      </p:sp>
      <p:sp>
        <p:nvSpPr>
          <p:cNvPr id="9" name="Content Placeholder 8">
            <a:extLst>
              <a:ext uri="{FF2B5EF4-FFF2-40B4-BE49-F238E27FC236}">
                <a16:creationId xmlns:a16="http://schemas.microsoft.com/office/drawing/2014/main" id="{14988024-C5C1-4199-BFA2-8660ABFD980B}"/>
              </a:ext>
            </a:extLst>
          </p:cNvPr>
          <p:cNvSpPr>
            <a:spLocks noGrp="1"/>
          </p:cNvSpPr>
          <p:nvPr>
            <p:ph sz="quarter" idx="11"/>
          </p:nvPr>
        </p:nvSpPr>
        <p:spPr>
          <a:xfrm>
            <a:off x="342900" y="1276710"/>
            <a:ext cx="8458200" cy="4401280"/>
          </a:xfrm>
        </p:spPr>
        <p:txBody>
          <a:bodyPr>
            <a:normAutofit/>
          </a:bodyPr>
          <a:lstStyle/>
          <a:p>
            <a:pPr marL="292608" indent="-292608">
              <a:spcBef>
                <a:spcPts val="1000"/>
              </a:spcBef>
              <a:spcAft>
                <a:spcPts val="0"/>
              </a:spcAft>
              <a:buFont typeface="Arial" panose="020B0604020202020204" pitchFamily="34" charset="0"/>
              <a:buChar char="•"/>
            </a:pPr>
            <a:r>
              <a:rPr lang="en-US" b="1" noProof="0" dirty="0">
                <a:solidFill>
                  <a:schemeClr val="tx1"/>
                </a:solidFill>
                <a:latin typeface="Times New Roman" panose="02020603050405020304" pitchFamily="18" charset="0"/>
                <a:cs typeface="Times New Roman" panose="02020603050405020304" pitchFamily="18" charset="0"/>
              </a:rPr>
              <a:t>Reduced lead time. </a:t>
            </a:r>
            <a:r>
              <a:rPr lang="en-US" noProof="0" dirty="0">
                <a:solidFill>
                  <a:schemeClr val="tx1"/>
                </a:solidFill>
                <a:latin typeface="Times New Roman" panose="02020603050405020304" pitchFamily="18" charset="0"/>
                <a:cs typeface="Times New Roman" panose="02020603050405020304" pitchFamily="18" charset="0"/>
              </a:rPr>
              <a:t>It is faster to build complete applications from a pool of existing components.</a:t>
            </a:r>
          </a:p>
          <a:p>
            <a:pPr marL="292608" indent="-292608">
              <a:spcBef>
                <a:spcPts val="1000"/>
              </a:spcBef>
              <a:spcAft>
                <a:spcPts val="0"/>
              </a:spcAft>
              <a:buFont typeface="Arial" panose="020B0604020202020204" pitchFamily="34" charset="0"/>
              <a:buChar char="•"/>
            </a:pPr>
            <a:r>
              <a:rPr lang="en-US" b="1" noProof="0" dirty="0">
                <a:solidFill>
                  <a:schemeClr val="tx1"/>
                </a:solidFill>
                <a:latin typeface="Times New Roman" panose="02020603050405020304" pitchFamily="18" charset="0"/>
                <a:cs typeface="Times New Roman" panose="02020603050405020304" pitchFamily="18" charset="0"/>
              </a:rPr>
              <a:t>Greater return on investment (R</a:t>
            </a:r>
            <a:r>
              <a:rPr lang="en-US" sz="100" b="1" noProof="0" dirty="0">
                <a:solidFill>
                  <a:schemeClr val="tx1"/>
                </a:solidFill>
                <a:latin typeface="Times New Roman" panose="02020603050405020304" pitchFamily="18" charset="0"/>
                <a:cs typeface="Times New Roman" panose="02020603050405020304" pitchFamily="18" charset="0"/>
              </a:rPr>
              <a:t> </a:t>
            </a:r>
            <a:r>
              <a:rPr lang="en-US" b="1" noProof="0" dirty="0">
                <a:solidFill>
                  <a:schemeClr val="tx1"/>
                </a:solidFill>
                <a:latin typeface="Times New Roman" panose="02020603050405020304" pitchFamily="18" charset="0"/>
                <a:cs typeface="Times New Roman" panose="02020603050405020304" pitchFamily="18" charset="0"/>
              </a:rPr>
              <a:t>O</a:t>
            </a:r>
            <a:r>
              <a:rPr lang="en-US" sz="100" b="1" noProof="0" dirty="0">
                <a:solidFill>
                  <a:schemeClr val="tx1"/>
                </a:solidFill>
                <a:latin typeface="Times New Roman" panose="02020603050405020304" pitchFamily="18" charset="0"/>
                <a:cs typeface="Times New Roman" panose="02020603050405020304" pitchFamily="18" charset="0"/>
              </a:rPr>
              <a:t> </a:t>
            </a:r>
            <a:r>
              <a:rPr lang="en-US" b="1" noProof="0" dirty="0">
                <a:solidFill>
                  <a:schemeClr val="tx1"/>
                </a:solidFill>
                <a:latin typeface="Times New Roman" panose="02020603050405020304" pitchFamily="18" charset="0"/>
                <a:cs typeface="Times New Roman" panose="02020603050405020304" pitchFamily="18" charset="0"/>
              </a:rPr>
              <a:t>I). </a:t>
            </a:r>
            <a:r>
              <a:rPr lang="en-US" noProof="0" dirty="0">
                <a:solidFill>
                  <a:schemeClr val="tx1"/>
                </a:solidFill>
                <a:latin typeface="Times New Roman" panose="02020603050405020304" pitchFamily="18" charset="0"/>
                <a:cs typeface="Times New Roman" panose="02020603050405020304" pitchFamily="18" charset="0"/>
              </a:rPr>
              <a:t>Sometimes savings can be realized by purchasing components rather than redeveloping the same functionality in-house.</a:t>
            </a:r>
          </a:p>
          <a:p>
            <a:pPr marL="292608" indent="-292608">
              <a:spcBef>
                <a:spcPts val="1000"/>
              </a:spcBef>
              <a:spcAft>
                <a:spcPts val="0"/>
              </a:spcAft>
              <a:buFont typeface="Arial" panose="020B0604020202020204" pitchFamily="34" charset="0"/>
              <a:buChar char="•"/>
            </a:pPr>
            <a:r>
              <a:rPr lang="en-US" b="1" noProof="0" dirty="0">
                <a:solidFill>
                  <a:schemeClr val="tx1"/>
                </a:solidFill>
                <a:latin typeface="Times New Roman" panose="02020603050405020304" pitchFamily="18" charset="0"/>
                <a:cs typeface="Times New Roman" panose="02020603050405020304" pitchFamily="18" charset="0"/>
              </a:rPr>
              <a:t>Leveraged costs of developing components. </a:t>
            </a:r>
            <a:r>
              <a:rPr lang="en-US" noProof="0" dirty="0">
                <a:solidFill>
                  <a:schemeClr val="tx1"/>
                </a:solidFill>
                <a:latin typeface="Times New Roman" panose="02020603050405020304" pitchFamily="18" charset="0"/>
                <a:cs typeface="Times New Roman" panose="02020603050405020304" pitchFamily="18" charset="0"/>
              </a:rPr>
              <a:t>Reusing components in multiple applications allows the costs to be spread over multiple projects.</a:t>
            </a:r>
          </a:p>
          <a:p>
            <a:pPr marL="292608" indent="-292608">
              <a:spcBef>
                <a:spcPts val="1000"/>
              </a:spcBef>
              <a:spcAft>
                <a:spcPts val="0"/>
              </a:spcAft>
              <a:buFont typeface="Arial" panose="020B0604020202020204" pitchFamily="34" charset="0"/>
              <a:buChar char="•"/>
            </a:pPr>
            <a:r>
              <a:rPr lang="en-US" b="1" noProof="0" dirty="0">
                <a:solidFill>
                  <a:schemeClr val="tx1"/>
                </a:solidFill>
                <a:latin typeface="Times New Roman" panose="02020603050405020304" pitchFamily="18" charset="0"/>
                <a:cs typeface="Times New Roman" panose="02020603050405020304" pitchFamily="18" charset="0"/>
              </a:rPr>
              <a:t>Enhanced quality. </a:t>
            </a:r>
            <a:r>
              <a:rPr lang="en-US" noProof="0" dirty="0">
                <a:solidFill>
                  <a:schemeClr val="tx1"/>
                </a:solidFill>
                <a:latin typeface="Times New Roman" panose="02020603050405020304" pitchFamily="18" charset="0"/>
                <a:cs typeface="Times New Roman" panose="02020603050405020304" pitchFamily="18" charset="0"/>
              </a:rPr>
              <a:t>Components are reused and tested in many different applications.</a:t>
            </a:r>
          </a:p>
          <a:p>
            <a:pPr marL="292608" indent="-292608">
              <a:spcBef>
                <a:spcPts val="1000"/>
              </a:spcBef>
              <a:spcAft>
                <a:spcPts val="0"/>
              </a:spcAft>
              <a:buFont typeface="Arial" panose="020B0604020202020204" pitchFamily="34" charset="0"/>
              <a:buChar char="•"/>
            </a:pPr>
            <a:r>
              <a:rPr lang="en-US" b="1" noProof="0" dirty="0">
                <a:solidFill>
                  <a:schemeClr val="tx1"/>
                </a:solidFill>
                <a:latin typeface="Times New Roman" panose="02020603050405020304" pitchFamily="18" charset="0"/>
                <a:cs typeface="Times New Roman" panose="02020603050405020304" pitchFamily="18" charset="0"/>
              </a:rPr>
              <a:t>Maintenance of component-based applications. </a:t>
            </a:r>
            <a:r>
              <a:rPr lang="en-US" noProof="0" dirty="0">
                <a:solidFill>
                  <a:schemeClr val="tx1"/>
                </a:solidFill>
                <a:latin typeface="Times New Roman" panose="02020603050405020304" pitchFamily="18" charset="0"/>
                <a:cs typeface="Times New Roman" panose="02020603050405020304" pitchFamily="18" charset="0"/>
              </a:rPr>
              <a:t>With careful engineering, it can be relatively easy to replace obsolete components with new or enhanced components.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21</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900416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C</a:t>
            </a:r>
            <a:r>
              <a:rPr lang="en-US" sz="100" noProof="0" dirty="0">
                <a:latin typeface="Times New Roman" panose="02020603050405020304" pitchFamily="18" charset="0"/>
                <a:cs typeface="Times New Roman" panose="02020603050405020304" pitchFamily="18" charset="0"/>
              </a:rPr>
              <a:t> </a:t>
            </a:r>
            <a:r>
              <a:rPr lang="en-US" sz="4000" noProof="0" dirty="0">
                <a:latin typeface="Times New Roman" panose="02020603050405020304" pitchFamily="18" charset="0"/>
                <a:cs typeface="Times New Roman" panose="02020603050405020304" pitchFamily="18" charset="0"/>
              </a:rPr>
              <a:t>B</a:t>
            </a:r>
            <a:r>
              <a:rPr lang="en-US" sz="100" noProof="0" dirty="0">
                <a:latin typeface="Times New Roman" panose="02020603050405020304" pitchFamily="18" charset="0"/>
                <a:cs typeface="Times New Roman" panose="02020603050405020304" pitchFamily="18" charset="0"/>
              </a:rPr>
              <a:t> </a:t>
            </a:r>
            <a:r>
              <a:rPr lang="en-US" sz="4000" noProof="0" dirty="0">
                <a:latin typeface="Times New Roman" panose="02020603050405020304" pitchFamily="18" charset="0"/>
                <a:cs typeface="Times New Roman" panose="02020603050405020304" pitchFamily="18" charset="0"/>
              </a:rPr>
              <a:t>S</a:t>
            </a:r>
            <a:r>
              <a:rPr lang="en-US" sz="100" noProof="0" dirty="0">
                <a:latin typeface="Times New Roman" panose="02020603050405020304" pitchFamily="18" charset="0"/>
                <a:cs typeface="Times New Roman" panose="02020603050405020304" pitchFamily="18" charset="0"/>
              </a:rPr>
              <a:t> </a:t>
            </a:r>
            <a:r>
              <a:rPr lang="en-US" sz="4000" noProof="0" dirty="0">
                <a:latin typeface="Times New Roman" panose="02020603050405020304" pitchFamily="18" charset="0"/>
                <a:cs typeface="Times New Roman" panose="02020603050405020304" pitchFamily="18" charset="0"/>
              </a:rPr>
              <a:t>E Risks</a:t>
            </a:r>
          </a:p>
        </p:txBody>
      </p:sp>
      <p:sp>
        <p:nvSpPr>
          <p:cNvPr id="9" name="Content Placeholder 8">
            <a:extLst>
              <a:ext uri="{FF2B5EF4-FFF2-40B4-BE49-F238E27FC236}">
                <a16:creationId xmlns:a16="http://schemas.microsoft.com/office/drawing/2014/main" id="{14988024-C5C1-4199-BFA2-8660ABFD980B}"/>
              </a:ext>
            </a:extLst>
          </p:cNvPr>
          <p:cNvSpPr>
            <a:spLocks noGrp="1"/>
          </p:cNvSpPr>
          <p:nvPr>
            <p:ph sz="quarter" idx="11"/>
          </p:nvPr>
        </p:nvSpPr>
        <p:spPr/>
        <p:txBody>
          <a:bodyPr>
            <a:normAutofit/>
          </a:bodyPr>
          <a:lstStyle/>
          <a:p>
            <a:pPr marL="292608" indent="-292608">
              <a:spcBef>
                <a:spcPts val="1000"/>
              </a:spcBef>
              <a:spcAft>
                <a:spcPts val="0"/>
              </a:spcAft>
              <a:buFont typeface="Arial" panose="020B0604020202020204" pitchFamily="34" charset="0"/>
              <a:buChar char="•"/>
            </a:pPr>
            <a:r>
              <a:rPr lang="en-US" b="1" noProof="0" dirty="0">
                <a:solidFill>
                  <a:schemeClr val="tx1"/>
                </a:solidFill>
                <a:latin typeface="Times New Roman" panose="02020603050405020304" pitchFamily="18" charset="0"/>
                <a:cs typeface="Times New Roman" panose="02020603050405020304" pitchFamily="18" charset="0"/>
              </a:rPr>
              <a:t>Component selection risks. </a:t>
            </a:r>
            <a:r>
              <a:rPr lang="en-US" noProof="0" dirty="0">
                <a:solidFill>
                  <a:schemeClr val="tx1"/>
                </a:solidFill>
                <a:latin typeface="Times New Roman" panose="02020603050405020304" pitchFamily="18" charset="0"/>
                <a:cs typeface="Times New Roman" panose="02020603050405020304" pitchFamily="18" charset="0"/>
              </a:rPr>
              <a:t>It is difficult to predict component behavior for black-box components, or there may be poor mapping of user requirements to the component architectural design.</a:t>
            </a:r>
          </a:p>
          <a:p>
            <a:pPr marL="292608" indent="-292608">
              <a:spcBef>
                <a:spcPts val="1000"/>
              </a:spcBef>
              <a:spcAft>
                <a:spcPts val="0"/>
              </a:spcAft>
              <a:buFont typeface="Arial" panose="020B0604020202020204" pitchFamily="34" charset="0"/>
              <a:buChar char="•"/>
            </a:pPr>
            <a:r>
              <a:rPr lang="en-US" b="1" noProof="0" dirty="0">
                <a:solidFill>
                  <a:schemeClr val="tx1"/>
                </a:solidFill>
                <a:latin typeface="Times New Roman" panose="02020603050405020304" pitchFamily="18" charset="0"/>
                <a:cs typeface="Times New Roman" panose="02020603050405020304" pitchFamily="18" charset="0"/>
              </a:rPr>
              <a:t>Component integration risks. </a:t>
            </a:r>
            <a:r>
              <a:rPr lang="en-US" noProof="0" dirty="0">
                <a:solidFill>
                  <a:schemeClr val="tx1"/>
                </a:solidFill>
                <a:latin typeface="Times New Roman" panose="02020603050405020304" pitchFamily="18" charset="0"/>
                <a:cs typeface="Times New Roman" panose="02020603050405020304" pitchFamily="18" charset="0"/>
              </a:rPr>
              <a:t>There is a lack of interoperability standards between components; this often requires the creation of “wrapper code” to interface components.</a:t>
            </a:r>
          </a:p>
          <a:p>
            <a:pPr marL="292608" indent="-292608">
              <a:spcBef>
                <a:spcPts val="1000"/>
              </a:spcBef>
              <a:spcAft>
                <a:spcPts val="0"/>
              </a:spcAft>
              <a:buFont typeface="Arial" panose="020B0604020202020204" pitchFamily="34" charset="0"/>
              <a:buChar char="•"/>
            </a:pPr>
            <a:r>
              <a:rPr lang="en-US" b="1" noProof="0" dirty="0">
                <a:solidFill>
                  <a:schemeClr val="tx1"/>
                </a:solidFill>
                <a:latin typeface="Times New Roman" panose="02020603050405020304" pitchFamily="18" charset="0"/>
                <a:cs typeface="Times New Roman" panose="02020603050405020304" pitchFamily="18" charset="0"/>
              </a:rPr>
              <a:t>Quality risks. </a:t>
            </a:r>
            <a:r>
              <a:rPr lang="en-US" noProof="0" dirty="0">
                <a:solidFill>
                  <a:schemeClr val="tx1"/>
                </a:solidFill>
                <a:latin typeface="Times New Roman" panose="02020603050405020304" pitchFamily="18" charset="0"/>
                <a:cs typeface="Times New Roman" panose="02020603050405020304" pitchFamily="18" charset="0"/>
              </a:rPr>
              <a:t>Unknown design assumptions made for the components makes testing more difficult, and this can affect system safety, performance, and reliability.</a:t>
            </a:r>
          </a:p>
          <a:p>
            <a:pPr marL="292608" indent="-292608">
              <a:spcBef>
                <a:spcPts val="1000"/>
              </a:spcBef>
              <a:spcAft>
                <a:spcPts val="0"/>
              </a:spcAft>
              <a:buFont typeface="Arial" panose="020B0604020202020204" pitchFamily="34" charset="0"/>
              <a:buChar char="•"/>
            </a:pPr>
            <a:r>
              <a:rPr lang="en-US" b="1" noProof="0" dirty="0">
                <a:solidFill>
                  <a:schemeClr val="tx1"/>
                </a:solidFill>
                <a:latin typeface="Times New Roman" panose="02020603050405020304" pitchFamily="18" charset="0"/>
                <a:cs typeface="Times New Roman" panose="02020603050405020304" pitchFamily="18" charset="0"/>
              </a:rPr>
              <a:t>Security risks. </a:t>
            </a:r>
            <a:r>
              <a:rPr lang="en-US" noProof="0" dirty="0">
                <a:solidFill>
                  <a:schemeClr val="tx1"/>
                </a:solidFill>
                <a:latin typeface="Times New Roman" panose="02020603050405020304" pitchFamily="18" charset="0"/>
                <a:cs typeface="Times New Roman" panose="02020603050405020304" pitchFamily="18" charset="0"/>
              </a:rPr>
              <a:t>A system can be used in unintended ways, and system vulnerabilities can be caused by integrating components in untested combinations.</a:t>
            </a:r>
          </a:p>
          <a:p>
            <a:pPr marL="292608" indent="-292608">
              <a:spcBef>
                <a:spcPts val="1000"/>
              </a:spcBef>
              <a:spcAft>
                <a:spcPts val="0"/>
              </a:spcAft>
              <a:buFont typeface="Arial" panose="020B0604020202020204" pitchFamily="34" charset="0"/>
              <a:buChar char="•"/>
            </a:pPr>
            <a:r>
              <a:rPr lang="en-US" b="1" noProof="0" dirty="0">
                <a:solidFill>
                  <a:schemeClr val="tx1"/>
                </a:solidFill>
                <a:latin typeface="Times New Roman" panose="02020603050405020304" pitchFamily="18" charset="0"/>
                <a:cs typeface="Times New Roman" panose="02020603050405020304" pitchFamily="18" charset="0"/>
              </a:rPr>
              <a:t>System evolution risks. </a:t>
            </a:r>
            <a:r>
              <a:rPr lang="en-US" noProof="0" dirty="0">
                <a:solidFill>
                  <a:schemeClr val="tx1"/>
                </a:solidFill>
                <a:latin typeface="Times New Roman" panose="02020603050405020304" pitchFamily="18" charset="0"/>
                <a:cs typeface="Times New Roman" panose="02020603050405020304" pitchFamily="18" charset="0"/>
              </a:rPr>
              <a:t>Updated components may be incompatible with user requirements or contain additional undocumented features.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22</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96605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Component Refactoring</a:t>
            </a:r>
          </a:p>
        </p:txBody>
      </p:sp>
      <p:sp>
        <p:nvSpPr>
          <p:cNvPr id="9" name="Content Placeholder 8">
            <a:extLst>
              <a:ext uri="{FF2B5EF4-FFF2-40B4-BE49-F238E27FC236}">
                <a16:creationId xmlns:a16="http://schemas.microsoft.com/office/drawing/2014/main" id="{14988024-C5C1-4199-BFA2-8660ABFD980B}"/>
              </a:ext>
            </a:extLst>
          </p:cNvPr>
          <p:cNvSpPr>
            <a:spLocks noGrp="1"/>
          </p:cNvSpPr>
          <p:nvPr>
            <p:ph sz="quarter" idx="11"/>
          </p:nvPr>
        </p:nvSpPr>
        <p:spPr>
          <a:xfrm>
            <a:off x="342900" y="1276709"/>
            <a:ext cx="8458200" cy="4771753"/>
          </a:xfrm>
        </p:spPr>
        <p:txBody>
          <a:bodyPr>
            <a:normAutofit lnSpcReduction="10000"/>
          </a:bodyPr>
          <a:lstStyle/>
          <a:p>
            <a:pPr marL="292608" indent="-292608">
              <a:spcBef>
                <a:spcPts val="1000"/>
              </a:spcBef>
              <a:spcAft>
                <a:spcPts val="0"/>
              </a:spcAft>
              <a:buFont typeface="Arial" panose="020B0604020202020204" pitchFamily="34" charset="0"/>
              <a:buChar char="•"/>
            </a:pPr>
            <a:r>
              <a:rPr lang="en-US" sz="2400" noProof="0" dirty="0">
                <a:solidFill>
                  <a:schemeClr val="tx1"/>
                </a:solidFill>
                <a:latin typeface="Times New Roman" panose="02020603050405020304" pitchFamily="18" charset="0"/>
                <a:cs typeface="Times New Roman" panose="02020603050405020304" pitchFamily="18" charset="0"/>
              </a:rPr>
              <a:t>Most developers would agree that refactoring components to improve quality is a good practice.</a:t>
            </a:r>
          </a:p>
          <a:p>
            <a:pPr marL="292608" indent="-292608">
              <a:spcBef>
                <a:spcPts val="1000"/>
              </a:spcBef>
              <a:spcAft>
                <a:spcPts val="0"/>
              </a:spcAft>
              <a:buFont typeface="Arial" panose="020B0604020202020204" pitchFamily="34" charset="0"/>
              <a:buChar char="•"/>
            </a:pPr>
            <a:r>
              <a:rPr lang="en-US" sz="2400" noProof="0" dirty="0">
                <a:solidFill>
                  <a:schemeClr val="tx1"/>
                </a:solidFill>
                <a:latin typeface="Times New Roman" panose="02020603050405020304" pitchFamily="18" charset="0"/>
                <a:cs typeface="Times New Roman" panose="02020603050405020304" pitchFamily="18" charset="0"/>
              </a:rPr>
              <a:t>It is hard to convince management to expend resources fixing components that are working correctly rather than adding new functionality to them,</a:t>
            </a:r>
          </a:p>
          <a:p>
            <a:pPr marL="292608" indent="-292608">
              <a:spcBef>
                <a:spcPts val="1000"/>
              </a:spcBef>
              <a:spcAft>
                <a:spcPts val="0"/>
              </a:spcAft>
              <a:buFont typeface="Arial" panose="020B0604020202020204" pitchFamily="34" charset="0"/>
              <a:buChar char="•"/>
            </a:pPr>
            <a:r>
              <a:rPr lang="en-US" sz="2400" noProof="0" dirty="0">
                <a:solidFill>
                  <a:schemeClr val="tx1"/>
                </a:solidFill>
                <a:latin typeface="Times New Roman" panose="02020603050405020304" pitchFamily="18" charset="0"/>
                <a:cs typeface="Times New Roman" panose="02020603050405020304" pitchFamily="18" charset="0"/>
              </a:rPr>
              <a:t>Changing software and failing to document the changes can lead to increasing technical debt.</a:t>
            </a:r>
          </a:p>
          <a:p>
            <a:pPr marL="292608" indent="-292608">
              <a:spcBef>
                <a:spcPts val="1000"/>
              </a:spcBef>
              <a:spcAft>
                <a:spcPts val="0"/>
              </a:spcAft>
              <a:buFont typeface="Arial" panose="020B0604020202020204" pitchFamily="34" charset="0"/>
              <a:buChar char="•"/>
            </a:pPr>
            <a:r>
              <a:rPr lang="en-US" sz="2400" noProof="0" dirty="0">
                <a:solidFill>
                  <a:schemeClr val="tx1"/>
                </a:solidFill>
                <a:latin typeface="Times New Roman" panose="02020603050405020304" pitchFamily="18" charset="0"/>
                <a:cs typeface="Times New Roman" panose="02020603050405020304" pitchFamily="18" charset="0"/>
              </a:rPr>
              <a:t>Reducing this technical debt often involves architectural refactoring, which is generally perceived by developers as both costly and risky.</a:t>
            </a:r>
          </a:p>
          <a:p>
            <a:pPr marL="292608" indent="-292608">
              <a:spcBef>
                <a:spcPts val="1000"/>
              </a:spcBef>
              <a:spcAft>
                <a:spcPts val="0"/>
              </a:spcAft>
              <a:buFont typeface="Arial" panose="020B0604020202020204" pitchFamily="34" charset="0"/>
              <a:buChar char="•"/>
            </a:pPr>
            <a:r>
              <a:rPr lang="en-US" sz="2400" noProof="0" dirty="0">
                <a:solidFill>
                  <a:schemeClr val="tx1"/>
                </a:solidFill>
                <a:latin typeface="Times New Roman" panose="02020603050405020304" pitchFamily="18" charset="0"/>
                <a:cs typeface="Times New Roman" panose="02020603050405020304" pitchFamily="18" charset="0"/>
              </a:rPr>
              <a:t>Developers can make of tools to examine change histories to identify the most cost effective refactoring opportunities,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23</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733978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0" dirty="0"/>
              <a:t>End of Main Content</a:t>
            </a:r>
          </a:p>
        </p:txBody>
      </p:sp>
      <p:sp>
        <p:nvSpPr>
          <p:cNvPr id="3" name="Footer Placeholder 2">
            <a:extLst>
              <a:ext uri="{FF2B5EF4-FFF2-40B4-BE49-F238E27FC236}">
                <a16:creationId xmlns:a16="http://schemas.microsoft.com/office/drawing/2014/main" id="{D630F02A-B1AC-4A6F-B7C6-6A288F03C29B}"/>
              </a:ext>
            </a:extLst>
          </p:cNvPr>
          <p:cNvSpPr>
            <a:spLocks noGrp="1"/>
          </p:cNvSpPr>
          <p:nvPr>
            <p:ph type="ftr" sz="quarter" idx="10"/>
          </p:nvPr>
        </p:nvSpPr>
        <p:spPr/>
        <p:txBody>
          <a:bodyPr/>
          <a:lstStyle/>
          <a:p>
            <a:pPr lvl="0"/>
            <a:r>
              <a:rPr lang="en-US" dirty="0">
                <a:latin typeface="Times New Roman" panose="02020603050405020304" pitchFamily="18" charset="0"/>
                <a:cs typeface="Times New Roman" panose="02020603050405020304" pitchFamily="18" charset="0"/>
              </a:rPr>
              <a:t>© 2020 McGraw-Hill Education. All rights reserved. Authorized only for instructor use in the classroom.</a:t>
            </a:r>
          </a:p>
          <a:p>
            <a:pPr lvl="0"/>
            <a:r>
              <a:rPr lang="en-US" dirty="0">
                <a:latin typeface="Times New Roman" panose="02020603050405020304" pitchFamily="18" charset="0"/>
                <a:cs typeface="Times New Roman" panose="02020603050405020304" pitchFamily="18" charset="0"/>
              </a:rPr>
              <a:t>No reproduction or further distribution permitted without the prior written consent of McGraw-Hill Education.</a:t>
            </a:r>
          </a:p>
        </p:txBody>
      </p:sp>
    </p:spTree>
    <p:extLst>
      <p:ext uri="{BB962C8B-B14F-4D97-AF65-F5344CB8AC3E}">
        <p14:creationId xmlns:p14="http://schemas.microsoft.com/office/powerpoint/2010/main" val="31645640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B6140-A63B-4D20-A758-54BAF6E00ACE}"/>
              </a:ext>
            </a:extLst>
          </p:cNvPr>
          <p:cNvSpPr>
            <a:spLocks noGrp="1"/>
          </p:cNvSpPr>
          <p:nvPr>
            <p:ph type="title"/>
          </p:nvPr>
        </p:nvSpPr>
        <p:spPr/>
        <p:txBody>
          <a:bodyPr/>
          <a:lstStyle/>
          <a:p>
            <a:r>
              <a:rPr lang="en-US" noProof="0" dirty="0">
                <a:latin typeface="Times New Roman" panose="02020603050405020304" pitchFamily="18" charset="0"/>
                <a:cs typeface="Times New Roman" panose="02020603050405020304" pitchFamily="18" charset="0"/>
              </a:rPr>
              <a:t>Accessibility Content: Text Alternatives for Images</a:t>
            </a:r>
          </a:p>
        </p:txBody>
      </p:sp>
      <p:sp>
        <p:nvSpPr>
          <p:cNvPr id="3" name="Slide Number Placeholder 2">
            <a:extLst>
              <a:ext uri="{FF2B5EF4-FFF2-40B4-BE49-F238E27FC236}">
                <a16:creationId xmlns:a16="http://schemas.microsoft.com/office/drawing/2014/main" id="{9665C4E0-2E36-443B-B4C4-06FC04FDC35C}"/>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25</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450165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33546"/>
            <a:ext cx="8458200" cy="821119"/>
          </a:xfrm>
        </p:spPr>
        <p:txBody>
          <a:bodyPr>
            <a:noAutofit/>
          </a:bodyPr>
          <a:lstStyle/>
          <a:p>
            <a:r>
              <a:rPr lang="en-US" sz="3400" noProof="0" dirty="0">
                <a:latin typeface="Times New Roman" panose="02020603050405020304" pitchFamily="18" charset="0"/>
                <a:cs typeface="Times New Roman" panose="02020603050405020304" pitchFamily="18" charset="0"/>
              </a:rPr>
              <a:t>Class-based Component-Level Design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noProof="0" dirty="0">
                <a:latin typeface="Times New Roman" panose="02020603050405020304" pitchFamily="18" charset="0"/>
                <a:cs typeface="Times New Roman" panose="02020603050405020304" pitchFamily="18" charset="0"/>
              </a:rPr>
              <a:t>The illustration shows a class-based component level design. The diagram has two class levels. The first is labeled Analysis class and has the class (print job) with the attributes and operations. The second class is labeled elaborated class and also has a class (print job). The class has more attributes and operations. The class also has two interfaces labeled compute job and initiate job. The analysis class links to the design component labeled print job and which relays the process to the elaborated design class.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t>26</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72529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33546"/>
            <a:ext cx="8458200" cy="821119"/>
          </a:xfrm>
        </p:spPr>
        <p:txBody>
          <a:bodyPr>
            <a:noAutofit/>
          </a:bodyPr>
          <a:lstStyle/>
          <a:p>
            <a:r>
              <a:rPr lang="en-US" sz="3600" noProof="0" dirty="0">
                <a:latin typeface="Times New Roman" panose="02020603050405020304" pitchFamily="18" charset="0"/>
                <a:cs typeface="Times New Roman" panose="02020603050405020304" pitchFamily="18" charset="0"/>
              </a:rPr>
              <a:t>Traditional Component-Level Design </a:t>
            </a:r>
            <a:r>
              <a:rPr lang="en-US" sz="900" b="0" noProof="0" dirty="0">
                <a:latin typeface="Times New Roman" panose="02020603050405020304" pitchFamily="18" charset="0"/>
                <a:cs typeface="Times New Roman" panose="02020603050405020304" pitchFamily="18" charset="0"/>
              </a:rPr>
              <a:t>1</a:t>
            </a:r>
            <a:r>
              <a:rPr lang="en-US" sz="3600" b="0" noProof="0" dirty="0">
                <a:latin typeface="Times New Roman" panose="02020603050405020304" pitchFamily="18" charset="0"/>
                <a:cs typeface="Times New Roman" panose="02020603050405020304" pitchFamily="18" charset="0"/>
              </a:rPr>
              <a:t> </a:t>
            </a:r>
            <a:r>
              <a:rPr lang="en-US" sz="3400" noProof="0" dirty="0">
                <a:latin typeface="Times New Roman" panose="02020603050405020304" pitchFamily="18" charset="0"/>
                <a:cs typeface="Times New Roman" panose="02020603050405020304" pitchFamily="18" charset="0"/>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noProof="0" dirty="0">
                <a:latin typeface="Times New Roman" panose="02020603050405020304" pitchFamily="18" charset="0"/>
                <a:cs typeface="Times New Roman" panose="02020603050405020304" pitchFamily="18" charset="0"/>
              </a:rPr>
              <a:t>The diagram shows a traditional component-level design. The diagram has 4 levels. The components and the connections in each level from bottom to top are. Level: 4 compute page cost; compute paper cost; compute production cost; check priority; pass job to production. Level 3: develop job cost; build work order; send job to production. Level 2: read print job data; select job management function. Level 1: job management system. The connections are as follow: compute page cost; compute paper cost; compute production cost connect to develop job cost. Check priority; pass job to production connect to send job to production. Develop job cost; build work order; send job to production connect to select job management function. Read print job data; select job management function connect to job management system.</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t>27</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043221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33546"/>
            <a:ext cx="8458200" cy="821119"/>
          </a:xfrm>
        </p:spPr>
        <p:txBody>
          <a:bodyPr>
            <a:noAutofit/>
          </a:bodyPr>
          <a:lstStyle/>
          <a:p>
            <a:r>
              <a:rPr lang="en-US" sz="3200" noProof="0" dirty="0">
                <a:latin typeface="Times New Roman" panose="02020603050405020304" pitchFamily="18" charset="0"/>
                <a:cs typeface="Times New Roman" panose="02020603050405020304" pitchFamily="18" charset="0"/>
              </a:rPr>
              <a:t>Collaboration Diagram with Message Detail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noProof="0" dirty="0">
                <a:latin typeface="Times New Roman" panose="02020603050405020304" pitchFamily="18" charset="0"/>
                <a:cs typeface="Times New Roman" panose="02020603050405020304" pitchFamily="18" charset="0"/>
              </a:rPr>
              <a:t>The diagram shows a collaboration diagram with message detail. A production job collaborates with work order and job queue. Production job relays a message, build job with work order number to work order. Production job relays a message, submit job with work order number to job queue.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t>28</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251879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33546"/>
            <a:ext cx="8458200" cy="821119"/>
          </a:xfrm>
        </p:spPr>
        <p:txBody>
          <a:bodyPr>
            <a:noAutofit/>
          </a:bodyPr>
          <a:lstStyle/>
          <a:p>
            <a:r>
              <a:rPr lang="en-US" sz="4000" noProof="0" dirty="0">
                <a:latin typeface="Times New Roman" panose="02020603050405020304" pitchFamily="18" charset="0"/>
                <a:cs typeface="Times New Roman" panose="02020603050405020304" pitchFamily="18" charset="0"/>
              </a:rPr>
              <a:t>Define Interfaces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noProof="0" dirty="0">
                <a:latin typeface="Times New Roman" panose="02020603050405020304" pitchFamily="18" charset="0"/>
                <a:cs typeface="Times New Roman" panose="02020603050405020304" pitchFamily="18" charset="0"/>
              </a:rPr>
              <a:t>The flow diagram shows how to define interfaces. The diagram shows two classes on the left: work order and job queue. The classes have appropriate attributes and a check priority operation. work order accesses cost from data base. Work order relays a build job order to production job while job queue relays a submit job order to production job component. Production job relays an initiate job order to print job component. The print job component also has a compute job order.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t>29</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007001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Class-based Component-Level Design</a:t>
            </a:r>
          </a:p>
        </p:txBody>
      </p:sp>
      <p:pic>
        <p:nvPicPr>
          <p:cNvPr id="5" name="Picture 4" descr="The illustration shows a class-based component level design. ">
            <a:extLst>
              <a:ext uri="{FF2B5EF4-FFF2-40B4-BE49-F238E27FC236}">
                <a16:creationId xmlns:a16="http://schemas.microsoft.com/office/drawing/2014/main" id="{1255455E-8BD5-4678-9A3B-2109F005F8D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02837" y="1161277"/>
            <a:ext cx="3338326" cy="4970897"/>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2574524" y="6241002"/>
            <a:ext cx="3781888" cy="274098"/>
          </a:xfrm>
        </p:spPr>
        <p:txBody>
          <a:bodyPr/>
          <a:lstStyle/>
          <a:p>
            <a:r>
              <a:rPr lang="en-US" sz="1200" noProof="0" dirty="0">
                <a:latin typeface="Times New Roman" panose="02020603050405020304" pitchFamily="18" charset="0"/>
                <a:cs typeface="Times New Roman" panose="02020603050405020304" pitchFamily="18" charset="0"/>
                <a:hlinkClick r:id="rId3" action="ppaction://hlinksldjump"/>
              </a:rPr>
              <a:t>Access the text alternative for slide images.</a:t>
            </a:r>
            <a:endParaRPr lang="en-US" sz="12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3</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031477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335646"/>
            <a:ext cx="8458200" cy="616919"/>
          </a:xfrm>
        </p:spPr>
        <p:txBody>
          <a:bodyPr>
            <a:noAutofit/>
          </a:bodyPr>
          <a:lstStyle/>
          <a:p>
            <a:r>
              <a:rPr lang="en-US" sz="3400" noProof="0" dirty="0">
                <a:latin typeface="Times New Roman" panose="02020603050405020304" pitchFamily="18" charset="0"/>
                <a:cs typeface="Times New Roman" panose="02020603050405020304" pitchFamily="18" charset="0"/>
              </a:rPr>
              <a:t>Describe Processing Flow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noProof="0" dirty="0">
                <a:latin typeface="Times New Roman" panose="02020603050405020304" pitchFamily="18" charset="0"/>
                <a:cs typeface="Times New Roman" panose="02020603050405020304" pitchFamily="18" charset="0"/>
              </a:rPr>
              <a:t>The diagram shows how to describe a process flow. The flow starts with an initial state. The next process are: validate attributes input, access paper D B for weight, (this returns base cost per page), paper cost per page equals base cost per page. The next flow in the diagram shows three conditions: if size = B; if size = C; and if size = D. Each cost returns a paper cost per page. B = 1,2; C = 1.4; D = 1.6. The next flow in the diagram is a condition for color. If color is custom, then paper cost per page = 1.14 and if color is standard. The process then returns the final paper cost per page. End state.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t>30</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537204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33546"/>
            <a:ext cx="8458200" cy="821119"/>
          </a:xfrm>
        </p:spPr>
        <p:txBody>
          <a:bodyPr>
            <a:noAutofit/>
          </a:bodyPr>
          <a:lstStyle/>
          <a:p>
            <a:r>
              <a:rPr lang="en-US" sz="3400" noProof="0" dirty="0">
                <a:latin typeface="Times New Roman" panose="02020603050405020304" pitchFamily="18" charset="0"/>
                <a:cs typeface="Times New Roman" panose="02020603050405020304" pitchFamily="18" charset="0"/>
              </a:rPr>
              <a:t>Elaborate Behavioral Representations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noProof="0" dirty="0">
                <a:latin typeface="Times New Roman" panose="02020603050405020304" pitchFamily="18" charset="0"/>
                <a:cs typeface="Times New Roman" panose="02020603050405020304" pitchFamily="18" charset="0"/>
              </a:rPr>
              <a:t>The diagram shows a process flow with elaborate behavioral representation. From an initial state the process flows to a building job data class which has varying attributes. If the data input is incomplete the process loops back and repeats. When data input is completed then display user options. The next class is computing job cost which further has multiple attributes. If job cost is accepted, then costumer is authorized and system gets an electronic signature. The next class is forming job with its attributes. If deliver date is accepted customer is authorized and job estimate is printed. The next class is submitting job which has attributes. If job is submitted that means all authorizations are acquired the print work order.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t>31</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401743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116290"/>
            <a:ext cx="8458200" cy="903231"/>
          </a:xfrm>
        </p:spPr>
        <p:txBody>
          <a:bodyPr>
            <a:noAutofit/>
          </a:bodyPr>
          <a:lstStyle/>
          <a:p>
            <a:r>
              <a:rPr lang="en-US" sz="3600" noProof="0" dirty="0">
                <a:latin typeface="Times New Roman" panose="02020603050405020304" pitchFamily="18" charset="0"/>
                <a:cs typeface="Times New Roman" panose="02020603050405020304" pitchFamily="18" charset="0"/>
              </a:rPr>
              <a:t>Component-Based Software Engineering (C</a:t>
            </a:r>
            <a:r>
              <a:rPr lang="en-US" sz="100" noProof="0" dirty="0">
                <a:latin typeface="Times New Roman" panose="02020603050405020304" pitchFamily="18" charset="0"/>
                <a:cs typeface="Times New Roman" panose="02020603050405020304" pitchFamily="18" charset="0"/>
              </a:rPr>
              <a:t> </a:t>
            </a:r>
            <a:r>
              <a:rPr lang="en-US" sz="3600" noProof="0" dirty="0">
                <a:latin typeface="Times New Roman" panose="02020603050405020304" pitchFamily="18" charset="0"/>
                <a:cs typeface="Times New Roman" panose="02020603050405020304" pitchFamily="18" charset="0"/>
              </a:rPr>
              <a:t>B</a:t>
            </a:r>
            <a:r>
              <a:rPr lang="en-US" sz="100" noProof="0" dirty="0">
                <a:latin typeface="Times New Roman" panose="02020603050405020304" pitchFamily="18" charset="0"/>
                <a:cs typeface="Times New Roman" panose="02020603050405020304" pitchFamily="18" charset="0"/>
              </a:rPr>
              <a:t> </a:t>
            </a:r>
            <a:r>
              <a:rPr lang="en-US" sz="3600" noProof="0" dirty="0">
                <a:latin typeface="Times New Roman" panose="02020603050405020304" pitchFamily="18" charset="0"/>
                <a:cs typeface="Times New Roman" panose="02020603050405020304" pitchFamily="18" charset="0"/>
              </a:rPr>
              <a:t>S</a:t>
            </a:r>
            <a:r>
              <a:rPr lang="en-US" sz="100" noProof="0" dirty="0">
                <a:latin typeface="Times New Roman" panose="02020603050405020304" pitchFamily="18" charset="0"/>
                <a:cs typeface="Times New Roman" panose="02020603050405020304" pitchFamily="18" charset="0"/>
              </a:rPr>
              <a:t> </a:t>
            </a:r>
            <a:r>
              <a:rPr lang="en-US" sz="3600" noProof="0" dirty="0">
                <a:latin typeface="Times New Roman" panose="02020603050405020304" pitchFamily="18" charset="0"/>
                <a:cs typeface="Times New Roman" panose="02020603050405020304" pitchFamily="18" charset="0"/>
              </a:rPr>
              <a:t>E)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noProof="0" dirty="0">
                <a:latin typeface="Times New Roman" panose="02020603050405020304" pitchFamily="18" charset="0"/>
                <a:cs typeface="Times New Roman" panose="02020603050405020304" pitchFamily="18" charset="0"/>
              </a:rPr>
              <a:t>A component-based software engineering (c</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b</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s</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e) has the following flow: outline system requirement, identify candidate components, modify requirements according to discovered components, identify candidate components and compose components to create system.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t>32</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526340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Traditional Component-Level Design </a:t>
            </a:r>
            <a:r>
              <a:rPr lang="en-US" sz="1000" b="0" noProof="0" dirty="0">
                <a:latin typeface="Times New Roman" panose="02020603050405020304" pitchFamily="18" charset="0"/>
                <a:cs typeface="Times New Roman" panose="02020603050405020304" pitchFamily="18" charset="0"/>
              </a:rPr>
              <a:t>1</a:t>
            </a:r>
          </a:p>
        </p:txBody>
      </p:sp>
      <p:pic>
        <p:nvPicPr>
          <p:cNvPr id="6" name="Picture 5" descr="The diagram shows a traditional component-level design. ">
            <a:extLst>
              <a:ext uri="{FF2B5EF4-FFF2-40B4-BE49-F238E27FC236}">
                <a16:creationId xmlns:a16="http://schemas.microsoft.com/office/drawing/2014/main" id="{FB65F2D6-BB3C-4101-8932-8AA6AA35334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4002" y="1590220"/>
            <a:ext cx="7295997" cy="4200093"/>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2485745" y="6178858"/>
            <a:ext cx="3950563" cy="336241"/>
          </a:xfrm>
        </p:spPr>
        <p:txBody>
          <a:bodyPr/>
          <a:lstStyle/>
          <a:p>
            <a:r>
              <a:rPr lang="en-US" sz="1200" noProof="0" dirty="0">
                <a:latin typeface="Times New Roman" panose="02020603050405020304" pitchFamily="18" charset="0"/>
                <a:cs typeface="Times New Roman" panose="02020603050405020304" pitchFamily="18" charset="0"/>
                <a:hlinkClick r:id="rId3" action="ppaction://hlinksldjump"/>
              </a:rPr>
              <a:t>Access the text alternative for slide images.</a:t>
            </a:r>
            <a:endParaRPr lang="en-US" sz="12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4</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46293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Basic Component Design Principles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899" y="1276708"/>
            <a:ext cx="8304711" cy="4878029"/>
          </a:xfrm>
        </p:spPr>
        <p:txBody>
          <a:bodyPr vert="horz" lIns="91440" tIns="45720" rIns="91440" bIns="45720" rtlCol="0">
            <a:noAutofit/>
          </a:bodyPr>
          <a:lstStyle/>
          <a:p>
            <a:pPr marL="292608" indent="-292608">
              <a:lnSpc>
                <a:spcPct val="90000"/>
              </a:lnSpc>
              <a:spcBef>
                <a:spcPts val="1000"/>
              </a:spcBef>
              <a:spcAft>
                <a:spcPts val="0"/>
              </a:spcAft>
              <a:buFont typeface="Arial" panose="020B0604020202020204" pitchFamily="34" charset="0"/>
              <a:buChar char="•"/>
            </a:pPr>
            <a:r>
              <a:rPr lang="en-US" altLang="en-US" b="1" noProof="0" dirty="0">
                <a:solidFill>
                  <a:schemeClr val="tx1"/>
                </a:solidFill>
                <a:latin typeface="Times New Roman" panose="02020603050405020304" pitchFamily="18" charset="0"/>
                <a:cs typeface="Times New Roman" panose="02020603050405020304" pitchFamily="18" charset="0"/>
              </a:rPr>
              <a:t>Open-Closed Principle (O</a:t>
            </a:r>
            <a:r>
              <a:rPr lang="en-US" altLang="en-US" sz="100" b="1" noProof="0" dirty="0">
                <a:solidFill>
                  <a:schemeClr val="tx1"/>
                </a:solidFill>
                <a:latin typeface="Times New Roman" panose="02020603050405020304" pitchFamily="18" charset="0"/>
                <a:cs typeface="Times New Roman" panose="02020603050405020304" pitchFamily="18" charset="0"/>
              </a:rPr>
              <a:t> </a:t>
            </a:r>
            <a:r>
              <a:rPr lang="en-US" altLang="en-US" b="1" noProof="0" dirty="0">
                <a:solidFill>
                  <a:schemeClr val="tx1"/>
                </a:solidFill>
                <a:latin typeface="Times New Roman" panose="02020603050405020304" pitchFamily="18" charset="0"/>
                <a:cs typeface="Times New Roman" panose="02020603050405020304" pitchFamily="18" charset="0"/>
              </a:rPr>
              <a:t>C</a:t>
            </a:r>
            <a:r>
              <a:rPr lang="en-US" altLang="en-US" sz="100" b="1" noProof="0" dirty="0">
                <a:solidFill>
                  <a:schemeClr val="tx1"/>
                </a:solidFill>
                <a:latin typeface="Times New Roman" panose="02020603050405020304" pitchFamily="18" charset="0"/>
                <a:cs typeface="Times New Roman" panose="02020603050405020304" pitchFamily="18" charset="0"/>
              </a:rPr>
              <a:t> </a:t>
            </a:r>
            <a:r>
              <a:rPr lang="en-US" altLang="en-US" b="1" noProof="0" dirty="0">
                <a:solidFill>
                  <a:schemeClr val="tx1"/>
                </a:solidFill>
                <a:latin typeface="Times New Roman" panose="02020603050405020304" pitchFamily="18" charset="0"/>
                <a:cs typeface="Times New Roman" panose="02020603050405020304" pitchFamily="18" charset="0"/>
              </a:rPr>
              <a:t>P)</a:t>
            </a:r>
            <a:r>
              <a:rPr lang="en-US" altLang="en-US" noProof="0" dirty="0">
                <a:solidFill>
                  <a:schemeClr val="tx1"/>
                </a:solidFill>
                <a:latin typeface="Times New Roman" panose="02020603050405020304" pitchFamily="18" charset="0"/>
                <a:cs typeface="Times New Roman" panose="02020603050405020304" pitchFamily="18" charset="0"/>
              </a:rPr>
              <a:t>. </a:t>
            </a:r>
            <a:r>
              <a:rPr lang="en-US" altLang="en-US" i="1" noProof="0" dirty="0">
                <a:solidFill>
                  <a:schemeClr val="tx1"/>
                </a:solidFill>
                <a:latin typeface="Times New Roman" panose="02020603050405020304" pitchFamily="18" charset="0"/>
                <a:cs typeface="Times New Roman" panose="02020603050405020304" pitchFamily="18" charset="0"/>
              </a:rPr>
              <a:t>“A module [component] should be open for extension but closed for modification.</a:t>
            </a:r>
          </a:p>
          <a:p>
            <a:pPr marL="292608" indent="-292608">
              <a:lnSpc>
                <a:spcPct val="90000"/>
              </a:lnSpc>
              <a:spcBef>
                <a:spcPts val="1000"/>
              </a:spcBef>
              <a:spcAft>
                <a:spcPts val="0"/>
              </a:spcAft>
              <a:buFont typeface="Arial" panose="020B0604020202020204" pitchFamily="34" charset="0"/>
              <a:buChar char="•"/>
            </a:pPr>
            <a:r>
              <a:rPr lang="en-US" altLang="en-US" b="1" noProof="0" dirty="0" err="1">
                <a:solidFill>
                  <a:schemeClr val="tx1"/>
                </a:solidFill>
                <a:latin typeface="Times New Roman" panose="02020603050405020304" pitchFamily="18" charset="0"/>
                <a:cs typeface="Times New Roman" panose="02020603050405020304" pitchFamily="18" charset="0"/>
              </a:rPr>
              <a:t>Liskov</a:t>
            </a:r>
            <a:r>
              <a:rPr lang="en-US" altLang="en-US" b="1" noProof="0" dirty="0">
                <a:solidFill>
                  <a:schemeClr val="tx1"/>
                </a:solidFill>
                <a:latin typeface="Times New Roman" panose="02020603050405020304" pitchFamily="18" charset="0"/>
                <a:cs typeface="Times New Roman" panose="02020603050405020304" pitchFamily="18" charset="0"/>
              </a:rPr>
              <a:t> Substitution Principle (L</a:t>
            </a:r>
            <a:r>
              <a:rPr lang="en-US" altLang="en-US" sz="100" b="1" noProof="0" dirty="0">
                <a:solidFill>
                  <a:schemeClr val="tx1"/>
                </a:solidFill>
                <a:latin typeface="Times New Roman" panose="02020603050405020304" pitchFamily="18" charset="0"/>
                <a:cs typeface="Times New Roman" panose="02020603050405020304" pitchFamily="18" charset="0"/>
              </a:rPr>
              <a:t> </a:t>
            </a:r>
            <a:r>
              <a:rPr lang="en-US" altLang="en-US" b="1" noProof="0" dirty="0">
                <a:solidFill>
                  <a:schemeClr val="tx1"/>
                </a:solidFill>
                <a:latin typeface="Times New Roman" panose="02020603050405020304" pitchFamily="18" charset="0"/>
                <a:cs typeface="Times New Roman" panose="02020603050405020304" pitchFamily="18" charset="0"/>
              </a:rPr>
              <a:t>S</a:t>
            </a:r>
            <a:r>
              <a:rPr lang="en-US" altLang="en-US" sz="100" b="1" noProof="0" dirty="0">
                <a:solidFill>
                  <a:schemeClr val="tx1"/>
                </a:solidFill>
                <a:latin typeface="Times New Roman" panose="02020603050405020304" pitchFamily="18" charset="0"/>
                <a:cs typeface="Times New Roman" panose="02020603050405020304" pitchFamily="18" charset="0"/>
              </a:rPr>
              <a:t> </a:t>
            </a:r>
            <a:r>
              <a:rPr lang="en-US" altLang="en-US" b="1" noProof="0" dirty="0">
                <a:solidFill>
                  <a:schemeClr val="tx1"/>
                </a:solidFill>
                <a:latin typeface="Times New Roman" panose="02020603050405020304" pitchFamily="18" charset="0"/>
                <a:cs typeface="Times New Roman" panose="02020603050405020304" pitchFamily="18" charset="0"/>
              </a:rPr>
              <a:t>P). </a:t>
            </a:r>
            <a:r>
              <a:rPr lang="en-US" altLang="en-US" i="1" noProof="0" dirty="0">
                <a:solidFill>
                  <a:schemeClr val="tx1"/>
                </a:solidFill>
                <a:latin typeface="Times New Roman" panose="02020603050405020304" pitchFamily="18" charset="0"/>
                <a:cs typeface="Times New Roman" panose="02020603050405020304" pitchFamily="18" charset="0"/>
              </a:rPr>
              <a:t>“Subclasses should be substitutable for their base classes.</a:t>
            </a:r>
          </a:p>
          <a:p>
            <a:pPr marL="292608" indent="-292608">
              <a:lnSpc>
                <a:spcPct val="90000"/>
              </a:lnSpc>
              <a:spcBef>
                <a:spcPts val="1000"/>
              </a:spcBef>
              <a:spcAft>
                <a:spcPts val="0"/>
              </a:spcAft>
              <a:buFont typeface="Arial" panose="020B0604020202020204" pitchFamily="34" charset="0"/>
              <a:buChar char="•"/>
            </a:pPr>
            <a:r>
              <a:rPr lang="en-US" altLang="en-US" b="1" noProof="0" dirty="0">
                <a:solidFill>
                  <a:schemeClr val="tx1"/>
                </a:solidFill>
                <a:latin typeface="Times New Roman" panose="02020603050405020304" pitchFamily="18" charset="0"/>
                <a:cs typeface="Times New Roman" panose="02020603050405020304" pitchFamily="18" charset="0"/>
              </a:rPr>
              <a:t>Dependency Inversion Principle (D</a:t>
            </a:r>
            <a:r>
              <a:rPr lang="en-US" altLang="en-US" sz="100" b="1" noProof="0" dirty="0">
                <a:solidFill>
                  <a:schemeClr val="tx1"/>
                </a:solidFill>
                <a:latin typeface="Times New Roman" panose="02020603050405020304" pitchFamily="18" charset="0"/>
                <a:cs typeface="Times New Roman" panose="02020603050405020304" pitchFamily="18" charset="0"/>
              </a:rPr>
              <a:t> </a:t>
            </a:r>
            <a:r>
              <a:rPr lang="en-US" altLang="en-US" b="1" noProof="0" dirty="0">
                <a:solidFill>
                  <a:schemeClr val="tx1"/>
                </a:solidFill>
                <a:latin typeface="Times New Roman" panose="02020603050405020304" pitchFamily="18" charset="0"/>
                <a:cs typeface="Times New Roman" panose="02020603050405020304" pitchFamily="18" charset="0"/>
              </a:rPr>
              <a:t>I</a:t>
            </a:r>
            <a:r>
              <a:rPr lang="en-US" altLang="en-US" sz="100" b="1" noProof="0" dirty="0">
                <a:solidFill>
                  <a:schemeClr val="tx1"/>
                </a:solidFill>
                <a:latin typeface="Times New Roman" panose="02020603050405020304" pitchFamily="18" charset="0"/>
                <a:cs typeface="Times New Roman" panose="02020603050405020304" pitchFamily="18" charset="0"/>
              </a:rPr>
              <a:t> </a:t>
            </a:r>
            <a:r>
              <a:rPr lang="en-US" altLang="en-US" b="1" noProof="0" dirty="0">
                <a:solidFill>
                  <a:schemeClr val="tx1"/>
                </a:solidFill>
                <a:latin typeface="Times New Roman" panose="02020603050405020304" pitchFamily="18" charset="0"/>
                <a:cs typeface="Times New Roman" panose="02020603050405020304" pitchFamily="18" charset="0"/>
              </a:rPr>
              <a:t>P). </a:t>
            </a:r>
            <a:r>
              <a:rPr lang="en-US" altLang="en-US" i="1" noProof="0" dirty="0">
                <a:solidFill>
                  <a:schemeClr val="tx1"/>
                </a:solidFill>
                <a:latin typeface="Times New Roman" panose="02020603050405020304" pitchFamily="18" charset="0"/>
                <a:cs typeface="Times New Roman" panose="02020603050405020304" pitchFamily="18" charset="0"/>
              </a:rPr>
              <a:t>“Depend on abstractions. Do not depend on concretions.”</a:t>
            </a:r>
            <a:endParaRPr lang="en-US" altLang="en-US" noProof="0" dirty="0">
              <a:solidFill>
                <a:schemeClr val="tx1"/>
              </a:solidFill>
              <a:latin typeface="Times New Roman" panose="02020603050405020304" pitchFamily="18" charset="0"/>
              <a:cs typeface="Times New Roman" panose="02020603050405020304" pitchFamily="18" charset="0"/>
            </a:endParaRPr>
          </a:p>
          <a:p>
            <a:pPr marL="292608" indent="-292608">
              <a:lnSpc>
                <a:spcPct val="90000"/>
              </a:lnSpc>
              <a:spcBef>
                <a:spcPts val="1000"/>
              </a:spcBef>
              <a:spcAft>
                <a:spcPts val="0"/>
              </a:spcAft>
              <a:buFont typeface="Arial" panose="020B0604020202020204" pitchFamily="34" charset="0"/>
              <a:buChar char="•"/>
            </a:pPr>
            <a:r>
              <a:rPr lang="en-US" altLang="en-US" b="1" noProof="0" dirty="0">
                <a:solidFill>
                  <a:schemeClr val="tx1"/>
                </a:solidFill>
                <a:latin typeface="Times New Roman" panose="02020603050405020304" pitchFamily="18" charset="0"/>
                <a:cs typeface="Times New Roman" panose="02020603050405020304" pitchFamily="18" charset="0"/>
              </a:rPr>
              <a:t>Interface Segregation Principle (I</a:t>
            </a:r>
            <a:r>
              <a:rPr lang="en-US" altLang="en-US" sz="100" b="1" noProof="0" dirty="0">
                <a:solidFill>
                  <a:schemeClr val="tx1"/>
                </a:solidFill>
                <a:latin typeface="Times New Roman" panose="02020603050405020304" pitchFamily="18" charset="0"/>
                <a:cs typeface="Times New Roman" panose="02020603050405020304" pitchFamily="18" charset="0"/>
              </a:rPr>
              <a:t> </a:t>
            </a:r>
            <a:r>
              <a:rPr lang="en-US" altLang="en-US" b="1" noProof="0" dirty="0">
                <a:solidFill>
                  <a:schemeClr val="tx1"/>
                </a:solidFill>
                <a:latin typeface="Times New Roman" panose="02020603050405020304" pitchFamily="18" charset="0"/>
                <a:cs typeface="Times New Roman" panose="02020603050405020304" pitchFamily="18" charset="0"/>
              </a:rPr>
              <a:t>S</a:t>
            </a:r>
            <a:r>
              <a:rPr lang="en-US" altLang="en-US" sz="100" b="1" noProof="0" dirty="0">
                <a:solidFill>
                  <a:schemeClr val="tx1"/>
                </a:solidFill>
                <a:latin typeface="Times New Roman" panose="02020603050405020304" pitchFamily="18" charset="0"/>
                <a:cs typeface="Times New Roman" panose="02020603050405020304" pitchFamily="18" charset="0"/>
              </a:rPr>
              <a:t> </a:t>
            </a:r>
            <a:r>
              <a:rPr lang="en-US" altLang="en-US" b="1" noProof="0" dirty="0">
                <a:solidFill>
                  <a:schemeClr val="tx1"/>
                </a:solidFill>
                <a:latin typeface="Times New Roman" panose="02020603050405020304" pitchFamily="18" charset="0"/>
                <a:cs typeface="Times New Roman" panose="02020603050405020304" pitchFamily="18" charset="0"/>
              </a:rPr>
              <a:t>P).</a:t>
            </a:r>
            <a:r>
              <a:rPr lang="en-US" altLang="en-US" b="1" i="1" noProof="0" dirty="0">
                <a:solidFill>
                  <a:schemeClr val="tx1"/>
                </a:solidFill>
                <a:latin typeface="Times New Roman" panose="02020603050405020304" pitchFamily="18" charset="0"/>
                <a:cs typeface="Times New Roman" panose="02020603050405020304" pitchFamily="18" charset="0"/>
              </a:rPr>
              <a:t> </a:t>
            </a:r>
            <a:r>
              <a:rPr lang="en-US" altLang="en-US" i="1" noProof="0" dirty="0">
                <a:solidFill>
                  <a:schemeClr val="tx1"/>
                </a:solidFill>
                <a:latin typeface="Times New Roman" panose="02020603050405020304" pitchFamily="18" charset="0"/>
                <a:cs typeface="Times New Roman" panose="02020603050405020304" pitchFamily="18" charset="0"/>
              </a:rPr>
              <a:t>“Many client-specific interfaces are better than one general purpose interface.</a:t>
            </a:r>
          </a:p>
          <a:p>
            <a:pPr marL="292608" indent="-292608">
              <a:lnSpc>
                <a:spcPct val="90000"/>
              </a:lnSpc>
              <a:spcBef>
                <a:spcPts val="1000"/>
              </a:spcBef>
              <a:spcAft>
                <a:spcPts val="0"/>
              </a:spcAft>
              <a:buFont typeface="Arial" panose="020B0604020202020204" pitchFamily="34" charset="0"/>
              <a:buChar char="•"/>
            </a:pPr>
            <a:r>
              <a:rPr lang="en-US" altLang="en-US" b="1" noProof="0" dirty="0">
                <a:solidFill>
                  <a:schemeClr val="tx1"/>
                </a:solidFill>
                <a:latin typeface="Times New Roman" panose="02020603050405020304" pitchFamily="18" charset="0"/>
                <a:cs typeface="Times New Roman" panose="02020603050405020304" pitchFamily="18" charset="0"/>
              </a:rPr>
              <a:t>Release Reuse Equivalency Principle (R</a:t>
            </a:r>
            <a:r>
              <a:rPr lang="en-US" altLang="en-US" sz="100" b="1" noProof="0" dirty="0">
                <a:solidFill>
                  <a:schemeClr val="tx1"/>
                </a:solidFill>
                <a:latin typeface="Times New Roman" panose="02020603050405020304" pitchFamily="18" charset="0"/>
                <a:cs typeface="Times New Roman" panose="02020603050405020304" pitchFamily="18" charset="0"/>
              </a:rPr>
              <a:t> </a:t>
            </a:r>
            <a:r>
              <a:rPr lang="en-US" altLang="en-US" b="1" noProof="0" dirty="0">
                <a:solidFill>
                  <a:schemeClr val="tx1"/>
                </a:solidFill>
                <a:latin typeface="Times New Roman" panose="02020603050405020304" pitchFamily="18" charset="0"/>
                <a:cs typeface="Times New Roman" panose="02020603050405020304" pitchFamily="18" charset="0"/>
              </a:rPr>
              <a:t>E</a:t>
            </a:r>
            <a:r>
              <a:rPr lang="en-US" altLang="en-US" sz="100" b="1" noProof="0" dirty="0">
                <a:solidFill>
                  <a:schemeClr val="tx1"/>
                </a:solidFill>
                <a:latin typeface="Times New Roman" panose="02020603050405020304" pitchFamily="18" charset="0"/>
                <a:cs typeface="Times New Roman" panose="02020603050405020304" pitchFamily="18" charset="0"/>
              </a:rPr>
              <a:t> </a:t>
            </a:r>
            <a:r>
              <a:rPr lang="en-US" altLang="en-US" b="1" noProof="0" dirty="0">
                <a:solidFill>
                  <a:schemeClr val="tx1"/>
                </a:solidFill>
                <a:latin typeface="Times New Roman" panose="02020603050405020304" pitchFamily="18" charset="0"/>
                <a:cs typeface="Times New Roman" panose="02020603050405020304" pitchFamily="18" charset="0"/>
              </a:rPr>
              <a:t>P). </a:t>
            </a:r>
            <a:r>
              <a:rPr lang="en-US" altLang="en-US" i="1" noProof="0" dirty="0">
                <a:solidFill>
                  <a:schemeClr val="tx1"/>
                </a:solidFill>
                <a:latin typeface="Times New Roman" panose="02020603050405020304" pitchFamily="18" charset="0"/>
                <a:cs typeface="Times New Roman" panose="02020603050405020304" pitchFamily="18" charset="0"/>
              </a:rPr>
              <a:t>“The granule of reuse is the granule of release.”</a:t>
            </a:r>
            <a:endParaRPr lang="en-US" altLang="en-US" noProof="0" dirty="0">
              <a:solidFill>
                <a:schemeClr val="tx1"/>
              </a:solidFill>
              <a:latin typeface="Times New Roman" panose="02020603050405020304" pitchFamily="18" charset="0"/>
              <a:cs typeface="Times New Roman" panose="02020603050405020304" pitchFamily="18" charset="0"/>
            </a:endParaRPr>
          </a:p>
          <a:p>
            <a:pPr marL="292608" indent="-292608">
              <a:lnSpc>
                <a:spcPct val="90000"/>
              </a:lnSpc>
              <a:spcBef>
                <a:spcPts val="1000"/>
              </a:spcBef>
              <a:spcAft>
                <a:spcPts val="0"/>
              </a:spcAft>
              <a:buFont typeface="Arial" panose="020B0604020202020204" pitchFamily="34" charset="0"/>
              <a:buChar char="•"/>
            </a:pPr>
            <a:r>
              <a:rPr lang="en-US" altLang="en-US" b="1" noProof="0" dirty="0">
                <a:solidFill>
                  <a:schemeClr val="tx1"/>
                </a:solidFill>
                <a:latin typeface="Times New Roman" panose="02020603050405020304" pitchFamily="18" charset="0"/>
                <a:cs typeface="Times New Roman" panose="02020603050405020304" pitchFamily="18" charset="0"/>
              </a:rPr>
              <a:t>Common Closure Principle (C</a:t>
            </a:r>
            <a:r>
              <a:rPr lang="en-US" altLang="en-US" sz="100" b="1" noProof="0" dirty="0">
                <a:solidFill>
                  <a:schemeClr val="tx1"/>
                </a:solidFill>
                <a:latin typeface="Times New Roman" panose="02020603050405020304" pitchFamily="18" charset="0"/>
                <a:cs typeface="Times New Roman" panose="02020603050405020304" pitchFamily="18" charset="0"/>
              </a:rPr>
              <a:t> </a:t>
            </a:r>
            <a:r>
              <a:rPr lang="en-US" altLang="en-US" b="1" noProof="0" dirty="0" err="1">
                <a:solidFill>
                  <a:schemeClr val="tx1"/>
                </a:solidFill>
                <a:latin typeface="Times New Roman" panose="02020603050405020304" pitchFamily="18" charset="0"/>
                <a:cs typeface="Times New Roman" panose="02020603050405020304" pitchFamily="18" charset="0"/>
              </a:rPr>
              <a:t>C</a:t>
            </a:r>
            <a:r>
              <a:rPr lang="en-US" altLang="en-US" sz="100" b="1" noProof="0" dirty="0">
                <a:solidFill>
                  <a:schemeClr val="tx1"/>
                </a:solidFill>
                <a:latin typeface="Times New Roman" panose="02020603050405020304" pitchFamily="18" charset="0"/>
                <a:cs typeface="Times New Roman" panose="02020603050405020304" pitchFamily="18" charset="0"/>
              </a:rPr>
              <a:t> </a:t>
            </a:r>
            <a:r>
              <a:rPr lang="en-US" altLang="en-US" b="1" noProof="0" dirty="0">
                <a:solidFill>
                  <a:schemeClr val="tx1"/>
                </a:solidFill>
                <a:latin typeface="Times New Roman" panose="02020603050405020304" pitchFamily="18" charset="0"/>
                <a:cs typeface="Times New Roman" panose="02020603050405020304" pitchFamily="18" charset="0"/>
              </a:rPr>
              <a:t>P). </a:t>
            </a:r>
            <a:r>
              <a:rPr lang="en-US" altLang="en-US" i="1" noProof="0" dirty="0">
                <a:solidFill>
                  <a:schemeClr val="tx1"/>
                </a:solidFill>
                <a:latin typeface="Times New Roman" panose="02020603050405020304" pitchFamily="18" charset="0"/>
                <a:cs typeface="Times New Roman" panose="02020603050405020304" pitchFamily="18" charset="0"/>
              </a:rPr>
              <a:t>“Classes that change together belong together.”</a:t>
            </a:r>
          </a:p>
          <a:p>
            <a:pPr marL="292608" indent="-292608">
              <a:lnSpc>
                <a:spcPct val="90000"/>
              </a:lnSpc>
              <a:spcBef>
                <a:spcPts val="1000"/>
              </a:spcBef>
              <a:spcAft>
                <a:spcPts val="0"/>
              </a:spcAft>
              <a:buFont typeface="Arial" panose="020B0604020202020204" pitchFamily="34" charset="0"/>
              <a:buChar char="•"/>
            </a:pPr>
            <a:r>
              <a:rPr lang="en-US" altLang="en-US" b="1" noProof="0" dirty="0">
                <a:solidFill>
                  <a:schemeClr val="tx1"/>
                </a:solidFill>
                <a:latin typeface="Times New Roman" panose="02020603050405020304" pitchFamily="18" charset="0"/>
                <a:cs typeface="Times New Roman" panose="02020603050405020304" pitchFamily="18" charset="0"/>
              </a:rPr>
              <a:t>Common Reuse Principle (C</a:t>
            </a:r>
            <a:r>
              <a:rPr lang="en-US" altLang="en-US" sz="100" b="1" noProof="0" dirty="0">
                <a:solidFill>
                  <a:schemeClr val="tx1"/>
                </a:solidFill>
                <a:latin typeface="Times New Roman" panose="02020603050405020304" pitchFamily="18" charset="0"/>
                <a:cs typeface="Times New Roman" panose="02020603050405020304" pitchFamily="18" charset="0"/>
              </a:rPr>
              <a:t> </a:t>
            </a:r>
            <a:r>
              <a:rPr lang="en-US" altLang="en-US" b="1" noProof="0" dirty="0">
                <a:solidFill>
                  <a:schemeClr val="tx1"/>
                </a:solidFill>
                <a:latin typeface="Times New Roman" panose="02020603050405020304" pitchFamily="18" charset="0"/>
                <a:cs typeface="Times New Roman" panose="02020603050405020304" pitchFamily="18" charset="0"/>
              </a:rPr>
              <a:t>R</a:t>
            </a:r>
            <a:r>
              <a:rPr lang="en-US" altLang="en-US" sz="100" b="1" noProof="0" dirty="0">
                <a:solidFill>
                  <a:schemeClr val="tx1"/>
                </a:solidFill>
                <a:latin typeface="Times New Roman" panose="02020603050405020304" pitchFamily="18" charset="0"/>
                <a:cs typeface="Times New Roman" panose="02020603050405020304" pitchFamily="18" charset="0"/>
              </a:rPr>
              <a:t> </a:t>
            </a:r>
            <a:r>
              <a:rPr lang="en-US" altLang="en-US" b="1" noProof="0" dirty="0">
                <a:solidFill>
                  <a:schemeClr val="tx1"/>
                </a:solidFill>
                <a:latin typeface="Times New Roman" panose="02020603050405020304" pitchFamily="18" charset="0"/>
                <a:cs typeface="Times New Roman" panose="02020603050405020304" pitchFamily="18" charset="0"/>
              </a:rPr>
              <a:t>P). </a:t>
            </a:r>
            <a:r>
              <a:rPr lang="en-US" altLang="en-US" i="1" noProof="0" dirty="0">
                <a:solidFill>
                  <a:schemeClr val="tx1"/>
                </a:solidFill>
                <a:latin typeface="Times New Roman" panose="02020603050405020304" pitchFamily="18" charset="0"/>
                <a:cs typeface="Times New Roman" panose="02020603050405020304" pitchFamily="18" charset="0"/>
              </a:rPr>
              <a:t>“Classes that aren’t reused together should not be grouped together.”</a:t>
            </a:r>
            <a:endParaRPr lang="en-US" altLang="en-US" b="1" noProof="0" dirty="0">
              <a:solidFill>
                <a:schemeClr val="tx1"/>
              </a:solidFill>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5</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84258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Component-Level Design Guidelines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8"/>
            <a:ext cx="8458200" cy="4878029"/>
          </a:xfrm>
        </p:spPr>
        <p:txBody>
          <a:bodyPr vert="horz" lIns="91440" tIns="45720" rIns="91440" bIns="45720" rtlCol="0">
            <a:noAutofit/>
          </a:bodyPr>
          <a:lstStyle/>
          <a:p>
            <a:pPr marL="292608" indent="-292608">
              <a:lnSpc>
                <a:spcPct val="90000"/>
              </a:lnSpc>
              <a:spcBef>
                <a:spcPts val="1000"/>
              </a:spcBef>
              <a:spcAft>
                <a:spcPts val="0"/>
              </a:spcAft>
              <a:buFont typeface="Arial" panose="020B0604020202020204" pitchFamily="34" charset="0"/>
              <a:buChar char="•"/>
            </a:pPr>
            <a:r>
              <a:rPr lang="en-US" altLang="en-US" sz="2400" b="1" noProof="0" dirty="0">
                <a:solidFill>
                  <a:schemeClr val="tx1"/>
                </a:solidFill>
                <a:latin typeface="Times New Roman" panose="02020603050405020304" pitchFamily="18" charset="0"/>
                <a:cs typeface="Times New Roman" panose="02020603050405020304" pitchFamily="18" charset="0"/>
              </a:rPr>
              <a:t>Components </a:t>
            </a:r>
            <a:r>
              <a:rPr lang="en-US" altLang="en-US" sz="2400" noProof="0" dirty="0">
                <a:solidFill>
                  <a:schemeClr val="tx1"/>
                </a:solidFill>
                <a:latin typeface="Times New Roman" panose="02020603050405020304" pitchFamily="18" charset="0"/>
                <a:cs typeface="Times New Roman" panose="02020603050405020304" pitchFamily="18" charset="0"/>
              </a:rPr>
              <a:t>- Naming conventions should be established for components that are specified as part of the architectural model and then refined and elaborated as part of the component-level model.</a:t>
            </a:r>
          </a:p>
          <a:p>
            <a:pPr marL="292608" indent="-292608">
              <a:lnSpc>
                <a:spcPct val="90000"/>
              </a:lnSpc>
              <a:spcBef>
                <a:spcPts val="1000"/>
              </a:spcBef>
              <a:spcAft>
                <a:spcPts val="0"/>
              </a:spcAft>
              <a:buFont typeface="Arial" panose="020B0604020202020204" pitchFamily="34" charset="0"/>
              <a:buChar char="•"/>
            </a:pPr>
            <a:r>
              <a:rPr lang="en-US" altLang="en-US" sz="2400" b="1" noProof="0" dirty="0">
                <a:solidFill>
                  <a:schemeClr val="tx1"/>
                </a:solidFill>
                <a:latin typeface="Times New Roman" panose="02020603050405020304" pitchFamily="18" charset="0"/>
                <a:cs typeface="Times New Roman" panose="02020603050405020304" pitchFamily="18" charset="0"/>
              </a:rPr>
              <a:t>Interfaces</a:t>
            </a:r>
            <a:r>
              <a:rPr lang="en-US" altLang="en-US" sz="2400" noProof="0" dirty="0">
                <a:solidFill>
                  <a:schemeClr val="tx1"/>
                </a:solidFill>
                <a:latin typeface="Times New Roman" panose="02020603050405020304" pitchFamily="18" charset="0"/>
                <a:cs typeface="Times New Roman" panose="02020603050405020304" pitchFamily="18" charset="0"/>
              </a:rPr>
              <a:t> - provide important information about communication and collaboration (as well as helping us to achieve the O</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P</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C).</a:t>
            </a:r>
          </a:p>
          <a:p>
            <a:pPr marL="292608" indent="-292608">
              <a:lnSpc>
                <a:spcPct val="90000"/>
              </a:lnSpc>
              <a:spcBef>
                <a:spcPts val="1000"/>
              </a:spcBef>
              <a:spcAft>
                <a:spcPts val="0"/>
              </a:spcAft>
              <a:buFont typeface="Arial" panose="020B0604020202020204" pitchFamily="34" charset="0"/>
              <a:buChar char="•"/>
            </a:pPr>
            <a:r>
              <a:rPr lang="en-US" altLang="en-US" sz="2400" b="1" noProof="0" dirty="0">
                <a:solidFill>
                  <a:schemeClr val="tx1"/>
                </a:solidFill>
                <a:latin typeface="Times New Roman" panose="02020603050405020304" pitchFamily="18" charset="0"/>
                <a:cs typeface="Times New Roman" panose="02020603050405020304" pitchFamily="18" charset="0"/>
              </a:rPr>
              <a:t>Dependencies and Inheritance </a:t>
            </a:r>
            <a:r>
              <a:rPr lang="en-US" altLang="en-US" sz="2400" noProof="0" dirty="0">
                <a:solidFill>
                  <a:schemeClr val="tx1"/>
                </a:solidFill>
                <a:latin typeface="Times New Roman" panose="02020603050405020304" pitchFamily="18" charset="0"/>
                <a:cs typeface="Times New Roman" panose="02020603050405020304" pitchFamily="18" charset="0"/>
              </a:rPr>
              <a:t>– For readability, it is a good idea to model dependencies from left to right and inheritance from bottom (derived classes) to top (base classes).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6</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253163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Cohesion</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8"/>
            <a:ext cx="8283512" cy="4878029"/>
          </a:xfrm>
        </p:spPr>
        <p:txBody>
          <a:bodyPr vert="horz" lIns="91440" tIns="45720" rIns="91440" bIns="45720" rtlCol="0">
            <a:noAutofit/>
          </a:bodyPr>
          <a:lstStyle/>
          <a:p>
            <a:pPr>
              <a:lnSpc>
                <a:spcPct val="90000"/>
              </a:lnSpc>
              <a:spcBef>
                <a:spcPts val="1000"/>
              </a:spcBef>
              <a:spcAft>
                <a:spcPts val="0"/>
              </a:spcAft>
            </a:pPr>
            <a:r>
              <a:rPr lang="en-US" altLang="en-US" sz="2400" b="1" noProof="0" dirty="0">
                <a:solidFill>
                  <a:schemeClr val="tx1"/>
                </a:solidFill>
                <a:latin typeface="Times New Roman" panose="02020603050405020304" pitchFamily="18" charset="0"/>
                <a:cs typeface="Times New Roman" panose="02020603050405020304" pitchFamily="18" charset="0"/>
              </a:rPr>
              <a:t>Traditional view </a:t>
            </a:r>
            <a:r>
              <a:rPr lang="en-US" altLang="en-US" sz="2400" noProof="0" dirty="0">
                <a:solidFill>
                  <a:schemeClr val="tx1"/>
                </a:solidFill>
                <a:latin typeface="Times New Roman" panose="02020603050405020304" pitchFamily="18" charset="0"/>
                <a:cs typeface="Times New Roman" panose="02020603050405020304" pitchFamily="18" charset="0"/>
              </a:rPr>
              <a:t>- the “single-mindedness” of a module.</a:t>
            </a:r>
          </a:p>
          <a:p>
            <a:pPr>
              <a:lnSpc>
                <a:spcPct val="90000"/>
              </a:lnSpc>
              <a:spcBef>
                <a:spcPts val="1000"/>
              </a:spcBef>
              <a:spcAft>
                <a:spcPts val="0"/>
              </a:spcAft>
            </a:pPr>
            <a:r>
              <a:rPr lang="en-US" altLang="en-US" sz="2400" b="1" noProof="0" dirty="0">
                <a:solidFill>
                  <a:schemeClr val="tx1"/>
                </a:solidFill>
                <a:latin typeface="Times New Roman" panose="02020603050405020304" pitchFamily="18" charset="0"/>
                <a:cs typeface="Times New Roman" panose="02020603050405020304" pitchFamily="18" charset="0"/>
              </a:rPr>
              <a:t>Object-Oriented view </a:t>
            </a:r>
            <a:r>
              <a:rPr lang="en-US" altLang="en-US" sz="2400" noProof="0" dirty="0">
                <a:solidFill>
                  <a:schemeClr val="tx1"/>
                </a:solidFill>
                <a:latin typeface="Times New Roman" panose="02020603050405020304" pitchFamily="18" charset="0"/>
                <a:cs typeface="Times New Roman" panose="02020603050405020304" pitchFamily="18" charset="0"/>
              </a:rPr>
              <a:t>- </a:t>
            </a:r>
            <a:r>
              <a:rPr lang="en-US" altLang="en-US" sz="2400" i="1" noProof="0" dirty="0">
                <a:solidFill>
                  <a:schemeClr val="tx1"/>
                </a:solidFill>
                <a:latin typeface="Times New Roman" panose="02020603050405020304" pitchFamily="18" charset="0"/>
                <a:cs typeface="Times New Roman" panose="02020603050405020304" pitchFamily="18" charset="0"/>
              </a:rPr>
              <a:t>cohesion</a:t>
            </a:r>
            <a:r>
              <a:rPr lang="en-US" altLang="en-US" sz="2400" noProof="0" dirty="0">
                <a:solidFill>
                  <a:schemeClr val="tx1"/>
                </a:solidFill>
                <a:latin typeface="Times New Roman" panose="02020603050405020304" pitchFamily="18" charset="0"/>
                <a:cs typeface="Times New Roman" panose="02020603050405020304" pitchFamily="18" charset="0"/>
              </a:rPr>
              <a:t> implies that a component encapsulates only attributes and operations that are closely related to one another and the component itself.</a:t>
            </a:r>
          </a:p>
          <a:p>
            <a:pPr>
              <a:lnSpc>
                <a:spcPct val="90000"/>
              </a:lnSpc>
              <a:spcBef>
                <a:spcPts val="1000"/>
              </a:spcBef>
              <a:spcAft>
                <a:spcPts val="0"/>
              </a:spcAft>
            </a:pPr>
            <a:r>
              <a:rPr lang="en-US" altLang="en-US" sz="2400" noProof="0" dirty="0">
                <a:solidFill>
                  <a:schemeClr val="tx1"/>
                </a:solidFill>
                <a:latin typeface="Times New Roman" panose="02020603050405020304" pitchFamily="18" charset="0"/>
                <a:cs typeface="Times New Roman" panose="02020603050405020304" pitchFamily="18" charset="0"/>
              </a:rPr>
              <a:t>Levels of cohesion:</a:t>
            </a:r>
          </a:p>
          <a:p>
            <a:pPr marL="292608" lvl="2" indent="-292608">
              <a:lnSpc>
                <a:spcPct val="90000"/>
              </a:lnSpc>
              <a:spcBef>
                <a:spcPts val="1000"/>
              </a:spcBef>
              <a:spcAft>
                <a:spcPts val="0"/>
              </a:spcAft>
            </a:pPr>
            <a:r>
              <a:rPr lang="en-US" altLang="en-US" sz="2000" noProof="0" dirty="0">
                <a:solidFill>
                  <a:schemeClr val="tx1"/>
                </a:solidFill>
                <a:latin typeface="Times New Roman" panose="02020603050405020304" pitchFamily="18" charset="0"/>
                <a:cs typeface="Times New Roman" panose="02020603050405020304" pitchFamily="18" charset="0"/>
              </a:rPr>
              <a:t>Functional - </a:t>
            </a:r>
            <a:r>
              <a:rPr lang="en-US" sz="2000" noProof="0" dirty="0">
                <a:solidFill>
                  <a:schemeClr val="tx1"/>
                </a:solidFill>
                <a:latin typeface="Times New Roman" panose="02020603050405020304" pitchFamily="18" charset="0"/>
                <a:cs typeface="Times New Roman" panose="02020603050405020304" pitchFamily="18" charset="0"/>
              </a:rPr>
              <a:t>module performs one and only one computation.</a:t>
            </a:r>
          </a:p>
          <a:p>
            <a:pPr marL="292608" lvl="2" indent="-292608">
              <a:lnSpc>
                <a:spcPct val="90000"/>
              </a:lnSpc>
              <a:spcBef>
                <a:spcPts val="1000"/>
              </a:spcBef>
              <a:spcAft>
                <a:spcPts val="0"/>
              </a:spcAft>
            </a:pPr>
            <a:r>
              <a:rPr lang="en-US" altLang="en-US" sz="2000" noProof="0" dirty="0">
                <a:solidFill>
                  <a:schemeClr val="tx1"/>
                </a:solidFill>
                <a:latin typeface="Times New Roman" panose="02020603050405020304" pitchFamily="18" charset="0"/>
                <a:cs typeface="Times New Roman" panose="02020603050405020304" pitchFamily="18" charset="0"/>
              </a:rPr>
              <a:t>Layer - </a:t>
            </a:r>
            <a:r>
              <a:rPr lang="en-US" sz="2000" noProof="0" dirty="0">
                <a:solidFill>
                  <a:schemeClr val="tx1"/>
                </a:solidFill>
                <a:latin typeface="Times New Roman" panose="02020603050405020304" pitchFamily="18" charset="0"/>
                <a:cs typeface="Times New Roman" panose="02020603050405020304" pitchFamily="18" charset="0"/>
              </a:rPr>
              <a:t>occurs when a higher layer accesses the services of a lower layer, but lower layers do not access higher layers.</a:t>
            </a:r>
          </a:p>
          <a:p>
            <a:pPr marL="292608" lvl="2" indent="-292608">
              <a:lnSpc>
                <a:spcPct val="90000"/>
              </a:lnSpc>
              <a:spcBef>
                <a:spcPts val="1000"/>
              </a:spcBef>
              <a:spcAft>
                <a:spcPts val="0"/>
              </a:spcAft>
            </a:pPr>
            <a:r>
              <a:rPr lang="en-US" altLang="en-US" sz="2000" noProof="0" dirty="0">
                <a:solidFill>
                  <a:schemeClr val="tx1"/>
                </a:solidFill>
                <a:latin typeface="Times New Roman" panose="02020603050405020304" pitchFamily="18" charset="0"/>
                <a:cs typeface="Times New Roman" panose="02020603050405020304" pitchFamily="18" charset="0"/>
              </a:rPr>
              <a:t>Communicational - </a:t>
            </a:r>
            <a:r>
              <a:rPr lang="en-US" sz="2000" noProof="0" dirty="0">
                <a:solidFill>
                  <a:schemeClr val="tx1"/>
                </a:solidFill>
                <a:latin typeface="Times New Roman" panose="02020603050405020304" pitchFamily="18" charset="0"/>
                <a:cs typeface="Times New Roman" panose="02020603050405020304" pitchFamily="18" charset="0"/>
              </a:rPr>
              <a:t>All operations that access the same data are defined within one class.</a:t>
            </a:r>
            <a:endParaRPr lang="en-US" altLang="en-US" sz="2000" noProof="0" dirty="0">
              <a:solidFill>
                <a:schemeClr val="tx1"/>
              </a:solidFill>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7</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410229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Coupling</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8"/>
            <a:ext cx="8283512" cy="4878029"/>
          </a:xfrm>
        </p:spPr>
        <p:txBody>
          <a:bodyPr vert="horz" lIns="91440" tIns="45720" rIns="91440" bIns="45720" rtlCol="0">
            <a:noAutofit/>
          </a:bodyPr>
          <a:lstStyle/>
          <a:p>
            <a:pPr>
              <a:lnSpc>
                <a:spcPct val="90000"/>
              </a:lnSpc>
              <a:spcBef>
                <a:spcPts val="1000"/>
              </a:spcBef>
              <a:spcAft>
                <a:spcPts val="0"/>
              </a:spcAft>
            </a:pPr>
            <a:r>
              <a:rPr lang="en-US" altLang="en-US" sz="2400" b="1" noProof="0" dirty="0">
                <a:solidFill>
                  <a:schemeClr val="tx1"/>
                </a:solidFill>
                <a:latin typeface="Times New Roman" panose="02020603050405020304" pitchFamily="18" charset="0"/>
                <a:cs typeface="Times New Roman" panose="02020603050405020304" pitchFamily="18" charset="0"/>
              </a:rPr>
              <a:t>Traditional view </a:t>
            </a:r>
            <a:r>
              <a:rPr lang="en-US" altLang="en-US" sz="2400" noProof="0" dirty="0">
                <a:solidFill>
                  <a:schemeClr val="tx1"/>
                </a:solidFill>
                <a:latin typeface="Times New Roman" panose="02020603050405020304" pitchFamily="18" charset="0"/>
                <a:cs typeface="Times New Roman" panose="02020603050405020304" pitchFamily="18" charset="0"/>
              </a:rPr>
              <a:t>- degree to which a component is connected to other components and to the external world.</a:t>
            </a:r>
          </a:p>
          <a:p>
            <a:pPr>
              <a:lnSpc>
                <a:spcPct val="90000"/>
              </a:lnSpc>
              <a:spcBef>
                <a:spcPts val="1000"/>
              </a:spcBef>
              <a:spcAft>
                <a:spcPts val="0"/>
              </a:spcAft>
            </a:pPr>
            <a:r>
              <a:rPr lang="en-US" altLang="en-US" sz="2400" b="1" noProof="0" dirty="0">
                <a:solidFill>
                  <a:schemeClr val="tx1"/>
                </a:solidFill>
                <a:latin typeface="Times New Roman" panose="02020603050405020304" pitchFamily="18" charset="0"/>
                <a:cs typeface="Times New Roman" panose="02020603050405020304" pitchFamily="18" charset="0"/>
              </a:rPr>
              <a:t>Object-Oriented view </a:t>
            </a:r>
            <a:r>
              <a:rPr lang="en-US" altLang="en-US" sz="2400" noProof="0" dirty="0">
                <a:solidFill>
                  <a:schemeClr val="tx1"/>
                </a:solidFill>
                <a:latin typeface="Times New Roman" panose="02020603050405020304" pitchFamily="18" charset="0"/>
                <a:cs typeface="Times New Roman" panose="02020603050405020304" pitchFamily="18" charset="0"/>
              </a:rPr>
              <a:t>- qualitative measure of the degree to which classes are connected to one another.</a:t>
            </a:r>
          </a:p>
          <a:p>
            <a:pPr>
              <a:lnSpc>
                <a:spcPct val="90000"/>
              </a:lnSpc>
              <a:spcBef>
                <a:spcPts val="1000"/>
              </a:spcBef>
              <a:spcAft>
                <a:spcPts val="0"/>
              </a:spcAft>
            </a:pPr>
            <a:r>
              <a:rPr lang="en-US" altLang="en-US" sz="2400" noProof="0" dirty="0">
                <a:solidFill>
                  <a:schemeClr val="tx1"/>
                </a:solidFill>
                <a:latin typeface="Times New Roman" panose="02020603050405020304" pitchFamily="18" charset="0"/>
                <a:cs typeface="Times New Roman" panose="02020603050405020304" pitchFamily="18" charset="0"/>
              </a:rPr>
              <a:t>Levels of coupling.</a:t>
            </a:r>
          </a:p>
          <a:p>
            <a:pPr marL="292608" lvl="1" indent="-292608">
              <a:lnSpc>
                <a:spcPct val="90000"/>
              </a:lnSpc>
              <a:spcBef>
                <a:spcPts val="1000"/>
              </a:spcBef>
              <a:spcAft>
                <a:spcPts val="0"/>
              </a:spcAft>
            </a:pPr>
            <a:r>
              <a:rPr lang="en-US" altLang="en-US" noProof="0" dirty="0">
                <a:solidFill>
                  <a:schemeClr val="tx1"/>
                </a:solidFill>
                <a:latin typeface="Times New Roman" panose="02020603050405020304" pitchFamily="18" charset="0"/>
                <a:cs typeface="Times New Roman" panose="02020603050405020304" pitchFamily="18" charset="0"/>
              </a:rPr>
              <a:t>Content - </a:t>
            </a:r>
            <a:r>
              <a:rPr lang="en-US" noProof="0" dirty="0">
                <a:solidFill>
                  <a:schemeClr val="tx1"/>
                </a:solidFill>
                <a:latin typeface="Times New Roman" panose="02020603050405020304" pitchFamily="18" charset="0"/>
                <a:cs typeface="Times New Roman" panose="02020603050405020304" pitchFamily="18" charset="0"/>
              </a:rPr>
              <a:t>occurs when one component “surreptitiously modifies data that is internal to another component.</a:t>
            </a:r>
            <a:endParaRPr lang="en-US" sz="4800" noProof="0" dirty="0">
              <a:solidFill>
                <a:schemeClr val="tx1"/>
              </a:solidFill>
              <a:latin typeface="Times New Roman" panose="02020603050405020304" pitchFamily="18" charset="0"/>
              <a:cs typeface="Times New Roman" panose="02020603050405020304" pitchFamily="18" charset="0"/>
            </a:endParaRPr>
          </a:p>
          <a:p>
            <a:pPr marL="292608" lvl="1" indent="-292608">
              <a:lnSpc>
                <a:spcPct val="90000"/>
              </a:lnSpc>
              <a:spcBef>
                <a:spcPts val="1000"/>
              </a:spcBef>
              <a:spcAft>
                <a:spcPts val="0"/>
              </a:spcAft>
            </a:pPr>
            <a:r>
              <a:rPr lang="en-US" altLang="en-US" noProof="0" dirty="0">
                <a:solidFill>
                  <a:schemeClr val="tx1"/>
                </a:solidFill>
                <a:latin typeface="Times New Roman" panose="02020603050405020304" pitchFamily="18" charset="0"/>
                <a:cs typeface="Times New Roman" panose="02020603050405020304" pitchFamily="18" charset="0"/>
              </a:rPr>
              <a:t>Control – occurs when control flags a passed to components to requests alternate behaviors when invoked.</a:t>
            </a:r>
          </a:p>
          <a:p>
            <a:pPr marL="292608" lvl="1" indent="-292608">
              <a:lnSpc>
                <a:spcPct val="90000"/>
              </a:lnSpc>
              <a:spcBef>
                <a:spcPts val="1000"/>
              </a:spcBef>
              <a:spcAft>
                <a:spcPts val="0"/>
              </a:spcAft>
            </a:pPr>
            <a:r>
              <a:rPr lang="en-US" altLang="en-US" noProof="0" dirty="0">
                <a:solidFill>
                  <a:schemeClr val="tx1"/>
                </a:solidFill>
                <a:latin typeface="Times New Roman" panose="02020603050405020304" pitchFamily="18" charset="0"/>
                <a:cs typeface="Times New Roman" panose="02020603050405020304" pitchFamily="18" charset="0"/>
              </a:rPr>
              <a:t>External - </a:t>
            </a:r>
            <a:r>
              <a:rPr lang="en-US" noProof="0" dirty="0">
                <a:solidFill>
                  <a:schemeClr val="tx1"/>
                </a:solidFill>
                <a:latin typeface="Times New Roman" panose="02020603050405020304" pitchFamily="18" charset="0"/>
                <a:cs typeface="Times New Roman" panose="02020603050405020304" pitchFamily="18" charset="0"/>
              </a:rPr>
              <a:t>occurs when a component communicates or collaborates with infrastructure components.</a:t>
            </a:r>
            <a:endParaRPr lang="en-US" sz="3600" noProof="0" dirty="0">
              <a:solidFill>
                <a:schemeClr val="tx1"/>
              </a:solidFill>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8</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920724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Component-Level Design </a:t>
            </a:r>
            <a:r>
              <a:rPr lang="en-US" sz="1000" b="0" noProof="0" dirty="0">
                <a:latin typeface="Times New Roman" panose="02020603050405020304" pitchFamily="18" charset="0"/>
                <a:cs typeface="Times New Roman" panose="02020603050405020304" pitchFamily="18" charset="0"/>
              </a:rPr>
              <a:t>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899" y="1258265"/>
            <a:ext cx="8458201" cy="4149586"/>
          </a:xfrm>
        </p:spPr>
        <p:txBody>
          <a:bodyPr vert="horz" lIns="91440" tIns="45720" rIns="91440" bIns="45720" rtlCol="0">
            <a:noAutofit/>
          </a:bodyPr>
          <a:lstStyle/>
          <a:p>
            <a:pPr marL="292608" indent="-292608">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Step 1. Identify all design classes that correspond to the problem domain.</a:t>
            </a:r>
          </a:p>
          <a:p>
            <a:pPr marL="292608" indent="-292608">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Step 2. Identify all design classes that correspond to the infrastructure domain.</a:t>
            </a:r>
          </a:p>
          <a:p>
            <a:pPr marL="292608" indent="-292608">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Step 3. Elaborate all design classes that are not acquired as reusable components.</a:t>
            </a:r>
          </a:p>
          <a:p>
            <a:pPr marL="292608" indent="-292608">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Step 3a. Specify message details when classes or component collaborate.</a:t>
            </a:r>
          </a:p>
          <a:p>
            <a:pPr marL="292608" indent="-292608">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Step 3b. Identify appropriate interfaces for each component.</a:t>
            </a:r>
            <a:endParaRPr lang="en-US" altLang="en-US" sz="2400" b="1" noProof="0" dirty="0">
              <a:solidFill>
                <a:schemeClr val="tx1"/>
              </a:solidFill>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9</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32668045"/>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9205645-1F2A-4B1E-9674-DA1B2F4D5ED6}"/>
    </a:ext>
  </a:extLst>
</a:theme>
</file>

<file path=ppt/theme/theme2.xml><?xml version="1.0" encoding="utf-8"?>
<a:theme xmlns:a="http://schemas.openxmlformats.org/drawingml/2006/main" name="MainContentSlideMaster">
  <a:themeElements>
    <a:clrScheme name="Custom 23">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FF0FDA0-6894-4596-BDAC-FCF1DCFBA9AA}"/>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B82DCB52-FEF9-40CC-B3DC-F0115DBC3F82}"/>
    </a:ext>
  </a:extLst>
</a:theme>
</file>

<file path=ppt/theme/theme4.xml><?xml version="1.0" encoding="utf-8"?>
<a:theme xmlns:a="http://schemas.openxmlformats.org/drawingml/2006/main" name="DividerSlideMaster">
  <a:themeElements>
    <a:clrScheme name="Custom 21">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38380B4B-557F-493C-8BD4-E5DEA4FEDAB0}"/>
    </a:ext>
  </a:extLst>
</a:theme>
</file>

<file path=ppt/theme/theme5.xml><?xml version="1.0" encoding="utf-8"?>
<a:theme xmlns:a="http://schemas.openxmlformats.org/drawingml/2006/main" name="ImageDescriptionAppendixSlideMaster">
  <a:themeElements>
    <a:clrScheme name="Custom 22">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F0C5A687-89F8-48FC-8D59-8BA67B8E380E}"/>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Template_Editorial_v8_2018</Template>
  <TotalTime>596</TotalTime>
  <Words>2448</Words>
  <Application>Microsoft Office PowerPoint</Application>
  <PresentationFormat>On-screen Show (4:3)</PresentationFormat>
  <Paragraphs>179</Paragraphs>
  <Slides>32</Slides>
  <Notes>1</Notes>
  <HiddenSlides>0</HiddenSlides>
  <MMClips>0</MMClips>
  <ScaleCrop>false</ScaleCrop>
  <HeadingPairs>
    <vt:vector size="6" baseType="variant">
      <vt:variant>
        <vt:lpstr>Fonts Used</vt:lpstr>
      </vt:variant>
      <vt:variant>
        <vt:i4>3</vt:i4>
      </vt:variant>
      <vt:variant>
        <vt:lpstr>Theme</vt:lpstr>
      </vt:variant>
      <vt:variant>
        <vt:i4>5</vt:i4>
      </vt:variant>
      <vt:variant>
        <vt:lpstr>Slide Titles</vt:lpstr>
      </vt:variant>
      <vt:variant>
        <vt:i4>32</vt:i4>
      </vt:variant>
    </vt:vector>
  </HeadingPairs>
  <TitlesOfParts>
    <vt:vector size="40" baseType="lpstr">
      <vt:lpstr>Arial</vt:lpstr>
      <vt:lpstr>Calibri</vt:lpstr>
      <vt:lpstr>Times New Roman</vt:lpstr>
      <vt:lpstr>Title Slides Master</vt:lpstr>
      <vt:lpstr>MainContentSlideMaster</vt:lpstr>
      <vt:lpstr>ClosingMaster</vt:lpstr>
      <vt:lpstr>DividerSlideMaster</vt:lpstr>
      <vt:lpstr>ImageDescriptionAppendixSlideMaster</vt:lpstr>
      <vt:lpstr>Chapter 11</vt:lpstr>
      <vt:lpstr>What is a component?</vt:lpstr>
      <vt:lpstr>Class-based Component-Level Design</vt:lpstr>
      <vt:lpstr>Traditional Component-Level Design 1</vt:lpstr>
      <vt:lpstr>Basic Component Design Principles</vt:lpstr>
      <vt:lpstr>Component-Level Design Guidelines</vt:lpstr>
      <vt:lpstr>Cohesion</vt:lpstr>
      <vt:lpstr>Coupling</vt:lpstr>
      <vt:lpstr>Component-Level Design 1</vt:lpstr>
      <vt:lpstr>Collaboration Diagram with Message Detail</vt:lpstr>
      <vt:lpstr>Define Interfaces</vt:lpstr>
      <vt:lpstr>Component-Level Design 2</vt:lpstr>
      <vt:lpstr>Describe Processing Flow</vt:lpstr>
      <vt:lpstr>Elaborate Behavioral Representations</vt:lpstr>
      <vt:lpstr>Component-Level Design for WebApps</vt:lpstr>
      <vt:lpstr>WebApp Content Design</vt:lpstr>
      <vt:lpstr>WebApp Functional Design</vt:lpstr>
      <vt:lpstr>Component-Level Design for Mobile Apps</vt:lpstr>
      <vt:lpstr>Traditional Component-Level Design 2</vt:lpstr>
      <vt:lpstr>Component-Based Software Engineering (C B S E)</vt:lpstr>
      <vt:lpstr>C B S E Benefits</vt:lpstr>
      <vt:lpstr>C B S E Risks</vt:lpstr>
      <vt:lpstr>Component Refactoring</vt:lpstr>
      <vt:lpstr>End of Main Content</vt:lpstr>
      <vt:lpstr>Accessibility Content: Text Alternatives for Images</vt:lpstr>
      <vt:lpstr>Class-based Component-Level Design – Text Alternative</vt:lpstr>
      <vt:lpstr>Traditional Component-Level Design 1 – Text Alternative</vt:lpstr>
      <vt:lpstr>Collaboration Diagram with Message Detail – Text Alternative</vt:lpstr>
      <vt:lpstr>Define Interfaces – Text Alternative</vt:lpstr>
      <vt:lpstr>Describe Processing Flow – Text Alternative</vt:lpstr>
      <vt:lpstr>Elaborate Behavioral Representations – Text Alternative</vt:lpstr>
      <vt:lpstr>Component-Based Software Engineering (C B S E)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 of Four Title Slide Options</dc:title>
  <dc:creator>Ervolino, Heather</dc:creator>
  <cp:keywords>PPT</cp:keywords>
  <cp:lastModifiedBy>T, Karthika</cp:lastModifiedBy>
  <cp:revision>86</cp:revision>
  <dcterms:created xsi:type="dcterms:W3CDTF">2019-01-22T22:04:31Z</dcterms:created>
  <dcterms:modified xsi:type="dcterms:W3CDTF">2019-10-16T08:04:38Z</dcterms:modified>
</cp:coreProperties>
</file>