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theme/theme3.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4.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Lst>
  <p:notesMasterIdLst>
    <p:notesMasterId r:id="rId42"/>
  </p:notesMasterIdLst>
  <p:sldIdLst>
    <p:sldId id="288" r:id="rId6"/>
    <p:sldId id="263" r:id="rId7"/>
    <p:sldId id="266" r:id="rId8"/>
    <p:sldId id="267" r:id="rId9"/>
    <p:sldId id="268" r:id="rId10"/>
    <p:sldId id="269" r:id="rId11"/>
    <p:sldId id="270" r:id="rId12"/>
    <p:sldId id="271" r:id="rId13"/>
    <p:sldId id="272" r:id="rId14"/>
    <p:sldId id="273" r:id="rId15"/>
    <p:sldId id="274" r:id="rId16"/>
    <p:sldId id="275" r:id="rId17"/>
    <p:sldId id="277" r:id="rId18"/>
    <p:sldId id="276" r:id="rId19"/>
    <p:sldId id="278" r:id="rId20"/>
    <p:sldId id="279" r:id="rId21"/>
    <p:sldId id="280" r:id="rId22"/>
    <p:sldId id="281" r:id="rId23"/>
    <p:sldId id="282" r:id="rId24"/>
    <p:sldId id="283" r:id="rId25"/>
    <p:sldId id="284" r:id="rId26"/>
    <p:sldId id="285" r:id="rId27"/>
    <p:sldId id="286" r:id="rId28"/>
    <p:sldId id="287" r:id="rId29"/>
    <p:sldId id="298" r:id="rId30"/>
    <p:sldId id="258" r:id="rId31"/>
    <p:sldId id="264" r:id="rId32"/>
    <p:sldId id="289" r:id="rId33"/>
    <p:sldId id="290" r:id="rId34"/>
    <p:sldId id="291" r:id="rId35"/>
    <p:sldId id="292" r:id="rId36"/>
    <p:sldId id="293" r:id="rId37"/>
    <p:sldId id="294" r:id="rId38"/>
    <p:sldId id="295" r:id="rId39"/>
    <p:sldId id="296" r:id="rId40"/>
    <p:sldId id="297" r:id="rId4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5973D931-3BAC-4F30-9C16-B7461F574E40}">
          <p14:sldIdLst>
            <p14:sldId id="288"/>
            <p14:sldId id="263"/>
            <p14:sldId id="266"/>
            <p14:sldId id="267"/>
            <p14:sldId id="268"/>
            <p14:sldId id="269"/>
            <p14:sldId id="270"/>
            <p14:sldId id="271"/>
            <p14:sldId id="272"/>
            <p14:sldId id="273"/>
            <p14:sldId id="274"/>
            <p14:sldId id="275"/>
            <p14:sldId id="277"/>
            <p14:sldId id="276"/>
            <p14:sldId id="278"/>
            <p14:sldId id="279"/>
            <p14:sldId id="280"/>
            <p14:sldId id="281"/>
            <p14:sldId id="282"/>
            <p14:sldId id="283"/>
            <p14:sldId id="284"/>
            <p14:sldId id="285"/>
            <p14:sldId id="286"/>
            <p14:sldId id="287"/>
            <p14:sldId id="298"/>
          </p14:sldIdLst>
        </p14:section>
        <p14:section name="Appendix: Image Descriptions for Unsighted Students" id="{9E859B0B-078E-463E-89A6-21C20DD280C4}">
          <p14:sldIdLst>
            <p14:sldId id="258"/>
            <p14:sldId id="264"/>
            <p14:sldId id="289"/>
            <p14:sldId id="290"/>
            <p14:sldId id="291"/>
            <p14:sldId id="292"/>
            <p14:sldId id="293"/>
            <p14:sldId id="294"/>
            <p14:sldId id="295"/>
            <p14:sldId id="296"/>
            <p14:sldId id="297"/>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cmAuthor id="2" name="Ciporen, Laura" initials="CL [2]" lastIdx="2"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150" autoAdjust="0"/>
    <p:restoredTop sz="86443" autoAdjust="0"/>
  </p:normalViewPr>
  <p:slideViewPr>
    <p:cSldViewPr snapToGrid="0" showGuides="1">
      <p:cViewPr varScale="1">
        <p:scale>
          <a:sx n="96" d="100"/>
          <a:sy n="96" d="100"/>
        </p:scale>
        <p:origin x="1596" y="84"/>
      </p:cViewPr>
      <p:guideLst>
        <p:guide pos="3264"/>
        <p:guide orient="horz" pos="2256"/>
        <p:guide pos="5640"/>
      </p:guideLst>
    </p:cSldViewPr>
  </p:slideViewPr>
  <p:outlineViewPr>
    <p:cViewPr>
      <p:scale>
        <a:sx n="33" d="100"/>
        <a:sy n="33" d="100"/>
      </p:scale>
      <p:origin x="0" y="-19518"/>
    </p:cViewPr>
  </p:outlin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3" Type="http://schemas.openxmlformats.org/officeDocument/2006/relationships/slideMaster" Target="slideMasters/slideMaster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9EA5BC6-9138-4BD8-B3F5-BA65DE9DDB0A}" type="datetimeFigureOut">
              <a:rPr lang="en-US" smtClean="0"/>
              <a:t>10/16/2019</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4248EC4-D178-4BF4-86D5-F6A5FF9A29CD}" type="slidenum">
              <a:rPr lang="en-US" smtClean="0"/>
              <a:t>‹#›</a:t>
            </a:fld>
            <a:endParaRPr lang="en-US"/>
          </a:p>
        </p:txBody>
      </p:sp>
    </p:spTree>
    <p:extLst>
      <p:ext uri="{BB962C8B-B14F-4D97-AF65-F5344CB8AC3E}">
        <p14:creationId xmlns:p14="http://schemas.microsoft.com/office/powerpoint/2010/main" val="28232991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B8E8986D-EE3A-4DEB-89D2-3A8448169C31}" type="slidenum">
              <a:rPr lang="en-IN" smtClean="0"/>
              <a:t>1</a:t>
            </a:fld>
            <a:endParaRPr lang="en-IN"/>
          </a:p>
        </p:txBody>
      </p:sp>
    </p:spTree>
    <p:extLst>
      <p:ext uri="{BB962C8B-B14F-4D97-AF65-F5344CB8AC3E}">
        <p14:creationId xmlns:p14="http://schemas.microsoft.com/office/powerpoint/2010/main" val="10141936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140014"/>
            <a:ext cx="2788920" cy="1157665"/>
          </a:xfrm>
          <a:prstGeom prst="rect">
            <a:avLst/>
          </a:prstGeom>
        </p:spPr>
        <p:txBody>
          <a:bodyPr anchor="b">
            <a:noAutofit/>
          </a:bodyPr>
          <a:lstStyle>
            <a:lvl1pPr algn="l">
              <a:lnSpc>
                <a:spcPct val="100000"/>
              </a:lnSpc>
              <a:defRPr sz="2600" b="1">
                <a:solidFill>
                  <a:schemeClr val="bg1"/>
                </a:solidFill>
                <a:latin typeface="Times New Roman" panose="02020603050405020304" pitchFamily="18" charset="0"/>
                <a:cs typeface="Times New Roman" panose="02020603050405020304" pitchFamily="18" charset="0"/>
              </a:defRPr>
            </a:lvl1pPr>
          </a:lstStyle>
          <a:p>
            <a:r>
              <a:rPr lang="en-US" dirty="0"/>
              <a:t>Presentation Title</a:t>
            </a:r>
          </a:p>
        </p:txBody>
      </p:sp>
      <p:sp>
        <p:nvSpPr>
          <p:cNvPr id="8" name="Subtitle"/>
          <p:cNvSpPr>
            <a:spLocks noGrp="1"/>
          </p:cNvSpPr>
          <p:nvPr>
            <p:ph type="subTitle" idx="1" hasCustomPrompt="1"/>
          </p:nvPr>
        </p:nvSpPr>
        <p:spPr>
          <a:xfrm>
            <a:off x="621792" y="4261103"/>
            <a:ext cx="2788920" cy="612821"/>
          </a:xfrm>
          <a:prstGeom prst="rect">
            <a:avLst/>
          </a:prstGeom>
        </p:spPr>
        <p:txBody>
          <a:bodyPr/>
          <a:lstStyle>
            <a:lvl1pPr marL="0" indent="0" algn="l">
              <a:buNone/>
              <a:defRPr sz="1800" b="0">
                <a:solidFill>
                  <a:schemeClr val="bg1"/>
                </a:solidFill>
                <a:latin typeface="Times New Roman" panose="02020603050405020304" pitchFamily="18" charset="0"/>
                <a:cs typeface="Times New Roman" panose="02020603050405020304" pitchFamily="18"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5093208"/>
            <a:ext cx="2788920" cy="576185"/>
          </a:xfrm>
          <a:prstGeom prst="rect">
            <a:avLst/>
          </a:prstGeom>
        </p:spPr>
        <p:txBody>
          <a:bodyPr/>
          <a:lstStyle>
            <a:lvl1pPr>
              <a:spcBef>
                <a:spcPts val="0"/>
              </a:spcBef>
              <a:defRPr sz="1200" b="1">
                <a:solidFill>
                  <a:schemeClr val="bg1"/>
                </a:solidFill>
                <a:latin typeface="Times New Roman" panose="02020603050405020304" pitchFamily="18" charset="0"/>
                <a:cs typeface="Times New Roman" panose="02020603050405020304" pitchFamily="18" charset="0"/>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8AC4EEC4-5547-4185-92E7-A6CAF888043F}"/>
              </a:ext>
            </a:extLst>
          </p:cNvPr>
          <p:cNvSpPr>
            <a:spLocks noGrp="1"/>
          </p:cNvSpPr>
          <p:nvPr>
            <p:ph type="ftr" sz="quarter" idx="12"/>
          </p:nvPr>
        </p:nvSpPr>
        <p:spPr>
          <a:xfrm>
            <a:off x="0" y="6478438"/>
            <a:ext cx="9144000" cy="374266"/>
          </a:xfrm>
        </p:spPr>
        <p:txBody>
          <a:bodyPr/>
          <a:lstStyle>
            <a:lvl1pPr algn="ctr">
              <a:defRPr>
                <a:solidFill>
                  <a:schemeClr val="tx1">
                    <a:lumMod val="50000"/>
                    <a:lumOff val="50000"/>
                  </a:schemeClr>
                </a:solidFill>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1001655917"/>
      </p:ext>
    </p:extLst>
  </p:cSld>
  <p:clrMapOvr>
    <a:masterClrMapping/>
  </p:clrMapOvr>
  <p:extLst mod="1">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12476"/>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2070496"/>
            <a:ext cx="8458200" cy="649138"/>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900944"/>
            <a:ext cx="8458200" cy="6731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3755354"/>
            <a:ext cx="8458200" cy="698500"/>
          </a:xfrm>
        </p:spPr>
        <p:txBody>
          <a:bodyPr/>
          <a:lstStyle>
            <a:lvl1pPr>
              <a:defRPr/>
            </a:lvl1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4635164"/>
            <a:ext cx="8458200" cy="698500"/>
          </a:xfrm>
        </p:spPr>
        <p:txBody>
          <a:bodyPr/>
          <a:lstStyle>
            <a:lvl1pPr>
              <a:defRPr/>
            </a:lvl1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5514975"/>
            <a:ext cx="8458200" cy="733425"/>
          </a:xfrm>
        </p:spPr>
        <p:txBody>
          <a:bodyPr/>
          <a:lstStyle>
            <a:lvl1pPr>
              <a:defRPr/>
            </a:lvl1pPr>
          </a:lstStyle>
          <a:p>
            <a:pPr lvl="0"/>
            <a:r>
              <a:rPr lang="en-US" dirty="0"/>
              <a:t>Slide Content 6</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407061431"/>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descr="McGraw-Hill Education Logo">
            <a:extLst>
              <a:ext uri="{FF2B5EF4-FFF2-40B4-BE49-F238E27FC236}">
                <a16:creationId xmlns:a16="http://schemas.microsoft.com/office/drawing/2014/main" id="{60DCFDF5-2A5B-440E-888A-BC0BFEF9FF5F}"/>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3350211" y="1005697"/>
            <a:ext cx="2443579" cy="2443579"/>
          </a:xfrm>
          <a:prstGeom prst="rect">
            <a:avLst/>
          </a:prstGeom>
        </p:spPr>
      </p:pic>
      <p:sp>
        <p:nvSpPr>
          <p:cNvPr id="3" name="Long Copyright">
            <a:extLst>
              <a:ext uri="{FF2B5EF4-FFF2-40B4-BE49-F238E27FC236}">
                <a16:creationId xmlns:a16="http://schemas.microsoft.com/office/drawing/2014/main" id="{9AB572CE-E262-4FA6-8D47-02F068ADD1BE}"/>
              </a:ext>
            </a:extLst>
          </p:cNvPr>
          <p:cNvSpPr>
            <a:spLocks noGrp="1"/>
          </p:cNvSpPr>
          <p:nvPr>
            <p:ph type="ftr" sz="quarter" idx="10"/>
          </p:nvPr>
        </p:nvSpPr>
        <p:spPr>
          <a:xfrm>
            <a:off x="0" y="6487064"/>
            <a:ext cx="9144000" cy="370936"/>
          </a:xfrm>
        </p:spPr>
        <p:txBody>
          <a:bodyPr/>
          <a:lstStyle>
            <a:lvl1pPr algn="ctr">
              <a:defRPr>
                <a:latin typeface="Times New Roman" panose="02020603050405020304" pitchFamily="18" charset="0"/>
                <a:cs typeface="Times New Roman" panose="02020603050405020304" pitchFamily="18" charset="0"/>
              </a:defRPr>
            </a:lvl1pPr>
          </a:lstStyle>
          <a:p>
            <a:pPr defTabSz="457200">
              <a:spcBef>
                <a:spcPct val="20000"/>
              </a:spcBef>
              <a:defRPr/>
            </a:pPr>
            <a:r>
              <a:rPr lang="en-US"/>
              <a:t>© &lt; add the year&gt; McGraw Hill. All rights reserved. Authorized only for instructor use in the classroom.</a:t>
            </a:r>
          </a:p>
          <a:p>
            <a:pPr defTabSz="457200">
              <a:spcBef>
                <a:spcPct val="20000"/>
              </a:spcBef>
              <a:defRPr/>
            </a:pPr>
            <a:r>
              <a:rPr lang="en-US"/>
              <a:t>No reproduction or further distribution permitted without the prior written consent of McGraw Hill.</a:t>
            </a:r>
            <a:endParaRPr lang="en-US" dirty="0"/>
          </a:p>
        </p:txBody>
      </p:sp>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Tree>
    <p:extLst>
      <p:ext uri="{BB962C8B-B14F-4D97-AF65-F5344CB8AC3E}">
        <p14:creationId xmlns:p14="http://schemas.microsoft.com/office/powerpoint/2010/main" val="7443668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0B6E1DCB-9B8A-423D-B48B-2CCDE624B45C}"/>
              </a:ext>
            </a:extLst>
          </p:cNvPr>
          <p:cNvSpPr>
            <a:spLocks noGrp="1"/>
          </p:cNvSpPr>
          <p:nvPr>
            <p:ph type="sldNum" sz="quarter" idx="10"/>
          </p:nvPr>
        </p:nvSpPr>
        <p:spPr>
          <a:xfrm>
            <a:off x="8637202" y="6682314"/>
            <a:ext cx="342900" cy="143831"/>
          </a:xfr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369257103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3" name="Slide Number Placeholder">
            <a:extLst>
              <a:ext uri="{FF2B5EF4-FFF2-40B4-BE49-F238E27FC236}">
                <a16:creationId xmlns:a16="http://schemas.microsoft.com/office/drawing/2014/main" id="{FA117DCA-6A6D-48B9-9002-DA1E4814BF99}"/>
              </a:ext>
            </a:extLst>
          </p:cNvPr>
          <p:cNvSpPr>
            <a:spLocks noGrp="1"/>
          </p:cNvSpPr>
          <p:nvPr>
            <p:ph type="sldNum" sz="quarter" idx="10"/>
          </p:nvPr>
        </p:nvSpPr>
        <p:spPr/>
        <p:txBody>
          <a:bodyPr/>
          <a:lstStyle/>
          <a:p>
            <a:fld id="{68151E55-6873-49E2-B8D5-2F265E6F1973}" type="slidenum">
              <a:rPr lang="en-US" smtClean="0"/>
              <a:pPr/>
              <a:t>‹#›</a:t>
            </a:fld>
            <a:endParaRPr lang="en-US" dirty="0"/>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Tree>
    <p:extLst>
      <p:ext uri="{BB962C8B-B14F-4D97-AF65-F5344CB8AC3E}">
        <p14:creationId xmlns:p14="http://schemas.microsoft.com/office/powerpoint/2010/main" val="44541601"/>
      </p:ext>
    </p:extLst>
  </p:cSld>
  <p:clrMapOvr>
    <a:masterClrMapping/>
  </p:clrMapOvr>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371601"/>
            <a:ext cx="8458200" cy="4876800"/>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0" name="Return to main slide Link 2">
            <a:extLst>
              <a:ext uri="{FF2B5EF4-FFF2-40B4-BE49-F238E27FC236}">
                <a16:creationId xmlns:a16="http://schemas.microsoft.com/office/drawing/2014/main" id="{D8AF3780-479B-4486-8AEE-B0E29BE2F870}"/>
              </a:ext>
            </a:extLst>
          </p:cNvPr>
          <p:cNvSpPr>
            <a:spLocks noGrp="1"/>
          </p:cNvSpPr>
          <p:nvPr>
            <p:ph type="body" sz="quarter" idx="15" hasCustomPrompt="1"/>
          </p:nvPr>
        </p:nvSpPr>
        <p:spPr>
          <a:xfrm>
            <a:off x="3092111" y="6350211"/>
            <a:ext cx="2959779" cy="228600"/>
          </a:xfr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842702864"/>
      </p:ext>
    </p:extLst>
  </p:cSld>
  <p:clrMapOvr>
    <a:masterClrMapping/>
  </p:clrMapOvr>
  <p:extLst mod="1">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59828"/>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8" name="Image Identifier 1">
            <a:extLst>
              <a:ext uri="{FF2B5EF4-FFF2-40B4-BE49-F238E27FC236}">
                <a16:creationId xmlns:a16="http://schemas.microsoft.com/office/drawing/2014/main" id="{C828D23C-A7ED-420E-B199-2D8CCF24D6BE}"/>
              </a:ext>
            </a:extLst>
          </p:cNvPr>
          <p:cNvSpPr>
            <a:spLocks noGrp="1"/>
          </p:cNvSpPr>
          <p:nvPr>
            <p:ph type="body" sz="quarter" idx="15" hasCustomPrompt="1"/>
          </p:nvPr>
        </p:nvSpPr>
        <p:spPr>
          <a:xfrm>
            <a:off x="365125" y="1410562"/>
            <a:ext cx="4076700" cy="392112"/>
          </a:xfrm>
        </p:spPr>
        <p:txBody>
          <a:bodyPr/>
          <a:lstStyle>
            <a:lvl1pPr>
              <a:defRPr/>
            </a:lvl1pPr>
          </a:lstStyle>
          <a:p>
            <a:pPr lvl="0"/>
            <a:r>
              <a:rPr lang="en-US" dirty="0"/>
              <a:t>Image Identifier 1</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933303"/>
            <a:ext cx="4076700" cy="4315097"/>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1" name="Image Identifier 2">
            <a:extLst>
              <a:ext uri="{FF2B5EF4-FFF2-40B4-BE49-F238E27FC236}">
                <a16:creationId xmlns:a16="http://schemas.microsoft.com/office/drawing/2014/main" id="{7DBCEA22-E8D2-4B8A-B55C-3FFA6FAB317C}"/>
              </a:ext>
            </a:extLst>
          </p:cNvPr>
          <p:cNvSpPr>
            <a:spLocks noGrp="1"/>
          </p:cNvSpPr>
          <p:nvPr>
            <p:ph type="body" sz="quarter" idx="16" hasCustomPrompt="1"/>
          </p:nvPr>
        </p:nvSpPr>
        <p:spPr>
          <a:xfrm>
            <a:off x="4715145" y="1410562"/>
            <a:ext cx="4078224" cy="393192"/>
          </a:xfrm>
        </p:spPr>
        <p:txBody>
          <a:bodyPr/>
          <a:lstStyle>
            <a:lvl1pPr>
              <a:defRPr/>
            </a:lvl1pPr>
          </a:lstStyle>
          <a:p>
            <a:pPr lvl="0"/>
            <a:r>
              <a:rPr lang="en-US" dirty="0"/>
              <a:t>Image Identifier 2</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933303"/>
            <a:ext cx="4076700" cy="4315097"/>
          </a:xfrm>
          <a:prstGeom prst="rect">
            <a:avLst/>
          </a:prstGeo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Return to main slide Link 2">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081528" y="6348550"/>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2505933215"/>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latin typeface="Times New Roman" panose="02020603050405020304" pitchFamily="18" charset="0"/>
                <a:cs typeface="Times New Roman" panose="02020603050405020304" pitchFamily="18" charset="0"/>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latin typeface="Times New Roman" panose="02020603050405020304" pitchFamily="18" charset="0"/>
                <a:cs typeface="Times New Roman" panose="02020603050405020304" pitchFamily="18"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latin typeface="Times New Roman" panose="02020603050405020304" pitchFamily="18" charset="0"/>
                <a:cs typeface="Times New Roman" panose="02020603050405020304" pitchFamily="18" charset="0"/>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F4607C07-D864-4A1A-8061-D12997CC50CE}"/>
              </a:ext>
            </a:extLst>
          </p:cNvPr>
          <p:cNvSpPr>
            <a:spLocks noGrp="1"/>
          </p:cNvSpPr>
          <p:nvPr>
            <p:ph type="ftr" sz="quarter" idx="12"/>
          </p:nvPr>
        </p:nvSpPr>
        <p:spPr/>
        <p:txBody>
          <a:bodyPr/>
          <a:lstStyle>
            <a:lvl1pPr algn="ctr">
              <a:defRPr>
                <a:latin typeface="Times New Roman" panose="02020603050405020304" pitchFamily="18" charset="0"/>
                <a:cs typeface="Times New Roman" panose="02020603050405020304" pitchFamily="18" charset="0"/>
              </a:defRPr>
            </a:lvl1pPr>
          </a:lstStyle>
          <a:p>
            <a:pPr defTabSz="457200">
              <a:spcBef>
                <a:spcPct val="20000"/>
              </a:spcBef>
              <a:defRPr/>
            </a:pPr>
            <a:r>
              <a:rPr lang="en-US"/>
              <a:t>© &lt; add the year&gt; McGraw Hill. All rights reserved. Authorized only for instructor use in the classroom.</a:t>
            </a:r>
          </a:p>
          <a:p>
            <a:pPr defTabSz="457200">
              <a:spcBef>
                <a:spcPct val="20000"/>
              </a:spcBef>
              <a:defRPr/>
            </a:pPr>
            <a:r>
              <a:rPr lang="en-US"/>
              <a:t>No reproduction or further distribution permitted without the prior written consent of McGraw Hill.</a:t>
            </a:r>
            <a:endParaRPr lang="en-US" dirty="0"/>
          </a:p>
        </p:txBody>
      </p:sp>
    </p:spTree>
    <p:extLst>
      <p:ext uri="{BB962C8B-B14F-4D97-AF65-F5344CB8AC3E}">
        <p14:creationId xmlns:p14="http://schemas.microsoft.com/office/powerpoint/2010/main" val="2489068921"/>
      </p:ext>
    </p:extLst>
  </p:cSld>
  <p:clrMapOvr>
    <a:masterClrMapping/>
  </p:clrMapOvr>
  <p:extLst mod="1">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latin typeface="Times New Roman" panose="02020603050405020304" pitchFamily="18" charset="0"/>
                <a:cs typeface="Times New Roman" panose="02020603050405020304" pitchFamily="18" charset="0"/>
              </a:endParaRPr>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latin typeface="Times New Roman" panose="02020603050405020304" pitchFamily="18" charset="0"/>
                <a:cs typeface="Times New Roman" panose="02020603050405020304" pitchFamily="18" charset="0"/>
              </a:endParaRPr>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latin typeface="Times New Roman" panose="02020603050405020304" pitchFamily="18" charset="0"/>
                <a:cs typeface="Times New Roman" panose="02020603050405020304" pitchFamily="18" charset="0"/>
              </a:endParaRPr>
            </a:p>
          </p:txBody>
        </p:sp>
      </p:grpSp>
      <p:sp>
        <p:nvSpPr>
          <p:cNvPr id="2" name="Title"/>
          <p:cNvSpPr>
            <a:spLocks noGrp="1"/>
          </p:cNvSpPr>
          <p:nvPr userDrawn="1">
            <p:ph type="ctrTitle"/>
          </p:nvPr>
        </p:nvSpPr>
        <p:spPr>
          <a:xfrm>
            <a:off x="777240" y="2985555"/>
            <a:ext cx="6521640" cy="873214"/>
          </a:xfrm>
          <a:prstGeom prst="rect">
            <a:avLst/>
          </a:prstGeom>
        </p:spPr>
        <p:txBody>
          <a:bodyPr anchor="t">
            <a:noAutofit/>
          </a:bodyPr>
          <a:lstStyle>
            <a:lvl1pPr algn="l">
              <a:lnSpc>
                <a:spcPct val="100000"/>
              </a:lnSpc>
              <a:defRPr sz="2600" b="1">
                <a:solidFill>
                  <a:schemeClr val="bg1"/>
                </a:solidFill>
                <a:latin typeface="Times New Roman" panose="02020603050405020304" pitchFamily="18" charset="0"/>
                <a:cs typeface="Times New Roman" panose="02020603050405020304" pitchFamily="18" charset="0"/>
              </a:defRPr>
            </a:lvl1pPr>
          </a:lstStyle>
          <a:p>
            <a:r>
              <a:rPr lang="en-US" dirty="0"/>
              <a:t>Click to edit Master title style</a:t>
            </a:r>
          </a:p>
        </p:txBody>
      </p:sp>
      <p:sp>
        <p:nvSpPr>
          <p:cNvPr id="3" name="Subtitle"/>
          <p:cNvSpPr>
            <a:spLocks noGrp="1"/>
          </p:cNvSpPr>
          <p:nvPr>
            <p:ph type="subTitle" idx="1"/>
          </p:nvPr>
        </p:nvSpPr>
        <p:spPr>
          <a:xfrm>
            <a:off x="782058" y="3986784"/>
            <a:ext cx="4297680" cy="517585"/>
          </a:xfrm>
          <a:prstGeom prst="rect">
            <a:avLst/>
          </a:prstGeom>
        </p:spPr>
        <p:txBody>
          <a:bodyPr/>
          <a:lstStyle>
            <a:lvl1pPr marL="0" indent="0" algn="l">
              <a:buNone/>
              <a:defRPr sz="1800" b="0">
                <a:solidFill>
                  <a:schemeClr val="bg1"/>
                </a:solidFill>
                <a:latin typeface="Times New Roman" panose="02020603050405020304" pitchFamily="18" charset="0"/>
                <a:cs typeface="Times New Roman" panose="02020603050405020304" pitchFamily="18"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p:nvPr>
        </p:nvSpPr>
        <p:spPr>
          <a:xfrm>
            <a:off x="777240" y="4718304"/>
            <a:ext cx="4443413" cy="576185"/>
          </a:xfrm>
          <a:prstGeom prst="rect">
            <a:avLst/>
          </a:prstGeom>
        </p:spPr>
        <p:txBody>
          <a:bodyPr/>
          <a:lstStyle>
            <a:lvl1pPr>
              <a:spcBef>
                <a:spcPts val="0"/>
              </a:spcBef>
              <a:defRPr sz="1600">
                <a:solidFill>
                  <a:schemeClr val="bg1"/>
                </a:solidFill>
                <a:latin typeface="Times New Roman" panose="02020603050405020304" pitchFamily="18" charset="0"/>
                <a:cs typeface="Times New Roman" panose="02020603050405020304" pitchFamily="18" charset="0"/>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p:ph type="ftr" sz="quarter" idx="11"/>
          </p:nvPr>
        </p:nvSpPr>
        <p:spPr>
          <a:xfrm>
            <a:off x="0" y="6487064"/>
            <a:ext cx="9144000" cy="370935"/>
          </a:xfrm>
        </p:spPr>
        <p:txBody>
          <a:bodyPr/>
          <a:lstStyle>
            <a:lvl1pPr algn="ctr">
              <a:defRPr>
                <a:latin typeface="Times New Roman" panose="02020603050405020304" pitchFamily="18" charset="0"/>
                <a:cs typeface="Times New Roman" panose="02020603050405020304" pitchFamily="18" charset="0"/>
              </a:defRPr>
            </a:lvl1pPr>
          </a:lstStyle>
          <a:p>
            <a:pPr defTabSz="457200">
              <a:spcBef>
                <a:spcPct val="20000"/>
              </a:spcBef>
              <a:defRPr/>
            </a:pPr>
            <a:r>
              <a:rPr lang="en-US"/>
              <a:t>© &lt; add the year&gt; McGraw Hill. All rights reserved. Authorized only for instructor use in the classroom.</a:t>
            </a:r>
          </a:p>
          <a:p>
            <a:pPr defTabSz="457200">
              <a:spcBef>
                <a:spcPct val="20000"/>
              </a:spcBef>
              <a:defRPr/>
            </a:pPr>
            <a:r>
              <a:rPr lang="en-US"/>
              <a:t>No reproduction or further distribution permitted without the prior written consent of McGraw Hill.</a:t>
            </a:r>
            <a:endParaRPr lang="en-US" dirty="0"/>
          </a:p>
        </p:txBody>
      </p:sp>
    </p:spTree>
    <p:extLst>
      <p:ext uri="{BB962C8B-B14F-4D97-AF65-F5344CB8AC3E}">
        <p14:creationId xmlns:p14="http://schemas.microsoft.com/office/powerpoint/2010/main" val="380643474"/>
      </p:ext>
    </p:extLst>
  </p:cSld>
  <p:clrMapOvr>
    <a:masterClrMapping/>
  </p:clrMapOvr>
  <p:extLst mod="1">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567378" y="2593298"/>
            <a:ext cx="6980170" cy="1130559"/>
          </a:xfrm>
          <a:prstGeom prst="rect">
            <a:avLst/>
          </a:prstGeom>
        </p:spPr>
        <p:txBody>
          <a:bodyPr anchor="t">
            <a:noAutofit/>
          </a:bodyPr>
          <a:lstStyle>
            <a:lvl1pPr algn="l">
              <a:lnSpc>
                <a:spcPct val="100000"/>
              </a:lnSpc>
              <a:defRPr sz="2600" b="1">
                <a:solidFill>
                  <a:schemeClr val="bg1"/>
                </a:solidFill>
                <a:latin typeface="Times New Roman" panose="02020603050405020304" pitchFamily="18" charset="0"/>
                <a:cs typeface="Times New Roman" panose="02020603050405020304" pitchFamily="18" charset="0"/>
              </a:defRPr>
            </a:lvl1pPr>
          </a:lstStyle>
          <a:p>
            <a:r>
              <a:rPr lang="en-US" dirty="0"/>
              <a:t>Click to edit Master title style</a:t>
            </a:r>
          </a:p>
        </p:txBody>
      </p:sp>
      <p:sp>
        <p:nvSpPr>
          <p:cNvPr id="3" name="Subtitle"/>
          <p:cNvSpPr>
            <a:spLocks noGrp="1"/>
          </p:cNvSpPr>
          <p:nvPr userDrawn="1">
            <p:ph type="subTitle" idx="1"/>
          </p:nvPr>
        </p:nvSpPr>
        <p:spPr>
          <a:xfrm>
            <a:off x="567378" y="3807503"/>
            <a:ext cx="4542020" cy="719352"/>
          </a:xfrm>
          <a:prstGeom prst="rect">
            <a:avLst/>
          </a:prstGeom>
        </p:spPr>
        <p:txBody>
          <a:bodyPr/>
          <a:lstStyle>
            <a:lvl1pPr marL="0" indent="0" algn="l">
              <a:buNone/>
              <a:defRPr sz="1800" b="0">
                <a:solidFill>
                  <a:schemeClr val="bg1"/>
                </a:solidFill>
                <a:latin typeface="Times New Roman" panose="02020603050405020304" pitchFamily="18" charset="0"/>
                <a:cs typeface="Times New Roman" panose="02020603050405020304" pitchFamily="18"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p:nvPr>
        </p:nvSpPr>
        <p:spPr>
          <a:xfrm>
            <a:off x="567378" y="4770769"/>
            <a:ext cx="4443413" cy="576185"/>
          </a:xfrm>
          <a:prstGeom prst="rect">
            <a:avLst/>
          </a:prstGeom>
        </p:spPr>
        <p:txBody>
          <a:bodyPr/>
          <a:lstStyle>
            <a:lvl1pPr>
              <a:spcBef>
                <a:spcPts val="0"/>
              </a:spcBef>
              <a:defRPr sz="1600">
                <a:solidFill>
                  <a:schemeClr val="bg1"/>
                </a:solidFill>
                <a:latin typeface="Times New Roman" panose="02020603050405020304" pitchFamily="18" charset="0"/>
                <a:cs typeface="Times New Roman" panose="02020603050405020304" pitchFamily="18" charset="0"/>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userDrawn="1">
            <p:ph type="ftr" sz="quarter" idx="11"/>
          </p:nvPr>
        </p:nvSpPr>
        <p:spPr>
          <a:xfrm>
            <a:off x="0" y="6487064"/>
            <a:ext cx="9144000" cy="370935"/>
          </a:xfrm>
        </p:spPr>
        <p:txBody>
          <a:bodyPr/>
          <a:lstStyle>
            <a:lvl1pPr algn="ctr">
              <a:defRPr>
                <a:latin typeface="Times New Roman" panose="02020603050405020304" pitchFamily="18" charset="0"/>
                <a:cs typeface="Times New Roman" panose="02020603050405020304" pitchFamily="18" charset="0"/>
              </a:defRPr>
            </a:lvl1pPr>
          </a:lstStyle>
          <a:p>
            <a:pPr defTabSz="457200">
              <a:spcBef>
                <a:spcPct val="20000"/>
              </a:spcBef>
              <a:defRPr/>
            </a:pPr>
            <a:r>
              <a:rPr lang="en-US"/>
              <a:t>© &lt; add the year&gt; McGraw Hill. All rights reserved. Authorized only for instructor use in the classroom.</a:t>
            </a:r>
          </a:p>
          <a:p>
            <a:pPr defTabSz="457200">
              <a:spcBef>
                <a:spcPct val="20000"/>
              </a:spcBef>
              <a:defRPr/>
            </a:pPr>
            <a:r>
              <a:rPr lang="en-US"/>
              <a:t>No reproduction or further distribution permitted without the prior written consent of McGraw Hill.</a:t>
            </a:r>
            <a:endParaRPr lang="en-US" dirty="0"/>
          </a:p>
        </p:txBody>
      </p:sp>
    </p:spTree>
    <p:extLst>
      <p:ext uri="{BB962C8B-B14F-4D97-AF65-F5344CB8AC3E}">
        <p14:creationId xmlns:p14="http://schemas.microsoft.com/office/powerpoint/2010/main" val="1233895555"/>
      </p:ext>
    </p:extLst>
  </p:cSld>
  <p:clrMapOvr>
    <a:masterClrMapping/>
  </p:clrMapOvr>
  <p:extLst mod="1">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ne Main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347" y="6324600"/>
            <a:ext cx="2405307"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745085821"/>
      </p:ext>
    </p:extLst>
  </p:cSld>
  <p:clrMapOvr>
    <a:masterClrMapping/>
  </p:clrMapOvr>
  <p:extLst mod="1">
    <p:ext uri="{DCECCB84-F9BA-43D5-87BE-67443E8EF086}">
      <p15:sldGuideLst xmlns:p15="http://schemas.microsoft.com/office/powerpoint/2012/main">
        <p15:guide id="1" pos="2880" userDrawn="1">
          <p15:clr>
            <a:srgbClr val="FBAE40"/>
          </p15:clr>
        </p15:guide>
        <p15:guide id="2" orient="horz" pos="360" userDrawn="1">
          <p15:clr>
            <a:srgbClr val="FBAE40"/>
          </p15:clr>
        </p15:guide>
        <p15:guide id="3" pos="264" userDrawn="1">
          <p15:clr>
            <a:srgbClr val="FBAE40"/>
          </p15:clr>
        </p15:guide>
        <p15:guide id="4" orient="horz" pos="216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4343400"/>
            <a:ext cx="8458200" cy="1905000"/>
          </a:xfrm>
        </p:spPr>
        <p:txBody>
          <a:bodyPr/>
          <a:lstStyle>
            <a:lvl1pPr>
              <a:defRPr/>
            </a:lvl1pPr>
            <a:lvl4pPr marL="455613" indent="0">
              <a:buNone/>
              <a:defRPr/>
            </a:lvl4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0" y="6684963"/>
            <a:ext cx="6972300" cy="173037"/>
          </a:xfrm>
        </p:spPr>
        <p:txBody>
          <a:bodyPr vert="horz" lIns="91440" tIns="45720" rIns="91440" bIns="45720" rtlCol="0" anchor="ctr">
            <a:noAutofit/>
          </a:bodyPr>
          <a:lstStyle>
            <a:lvl1pPr>
              <a:defRPr lang="en-US" sz="800" dirty="0">
                <a:solidFill>
                  <a:schemeClr val="tx1">
                    <a:lumMod val="65000"/>
                    <a:lumOff val="35000"/>
                  </a:schemeClr>
                </a:solidFill>
              </a:defRPr>
            </a:lvl1pPr>
          </a:lstStyle>
          <a:p>
            <a:pPr lvl="0" algn="r"/>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3422933013"/>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mpariso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40767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257300"/>
            <a:ext cx="4076700"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478815702"/>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One Main One Secondary">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5791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6418052" y="1257300"/>
            <a:ext cx="2383047"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marL="0" marR="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144696270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userDrawn="1">
          <p15:clr>
            <a:srgbClr val="FBAE40"/>
          </p15:clr>
        </p15:guide>
        <p15:guide id="5" pos="3864"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hree with Third as Accent">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1" y="4343400"/>
            <a:ext cx="5791200" cy="19050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22432755-BCF5-451F-968D-CFFD10D87BE2}"/>
              </a:ext>
            </a:extLst>
          </p:cNvPr>
          <p:cNvSpPr>
            <a:spLocks noGrp="1"/>
          </p:cNvSpPr>
          <p:nvPr>
            <p:ph sz="quarter" idx="15" hasCustomPrompt="1"/>
          </p:nvPr>
        </p:nvSpPr>
        <p:spPr>
          <a:xfrm>
            <a:off x="6400800" y="4343400"/>
            <a:ext cx="2400300" cy="19050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4100005588"/>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5" Type="http://schemas.openxmlformats.org/officeDocument/2006/relationships/slideLayout" Target="../slideLayouts/slideLayout9.xml"/><Relationship Id="rId4" Type="http://schemas.openxmlformats.org/officeDocument/2006/relationships/slideLayout" Target="../slideLayouts/slideLayout8.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1.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descr="McGraw-Hill Education Logo">
            <a:extLst>
              <a:ext uri="{FF2B5EF4-FFF2-40B4-BE49-F238E27FC236}">
                <a16:creationId xmlns:a16="http://schemas.microsoft.com/office/drawing/2014/main" id="{BF372B49-B6F5-4826-B4F8-2F8A4FFF8894}"/>
              </a:ext>
            </a:extLst>
          </p:cNvPr>
          <p:cNvPicPr>
            <a:picLocks noChangeAspect="1"/>
          </p:cNvPicPr>
          <p:nvPr userDrawn="1"/>
        </p:nvPicPr>
        <p:blipFill>
          <a:blip r:embed="rId6" cstate="print">
            <a:extLst>
              <a:ext uri="{28A0092B-C50C-407E-A947-70E740481C1C}">
                <a14:useLocalDpi xmlns:a14="http://schemas.microsoft.com/office/drawing/2010/main"/>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pPr defTabSz="457200">
              <a:spcBef>
                <a:spcPct val="20000"/>
              </a:spcBef>
              <a:defRPr/>
            </a:pPr>
            <a:r>
              <a:rPr lang="en-US" dirty="0"/>
              <a:t>Add long copyright</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Times New Roman" panose="02020603050405020304" pitchFamily="18" charset="0"/>
              <a:cs typeface="Times New Roman" panose="02020603050405020304" pitchFamily="18" charset="0"/>
            </a:endParaRPr>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latin typeface="Times New Roman" panose="02020603050405020304" pitchFamily="18" charset="0"/>
                <a:cs typeface="Times New Roman" panose="02020603050405020304" pitchFamily="18" charset="0"/>
              </a:rPr>
              <a:t>© McGraw Hill</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26412" y="6673531"/>
            <a:ext cx="355840" cy="161396"/>
          </a:xfrm>
          <a:prstGeom prst="rect">
            <a:avLst/>
          </a:prstGeom>
        </p:spPr>
        <p:txBody>
          <a:bodyPr vert="horz" lIns="45720" tIns="45720" rIns="45720" bIns="45720" rtlCol="0" anchor="ctr"/>
          <a:lstStyle>
            <a:lvl1pPr algn="r">
              <a:defRPr sz="800">
                <a:solidFill>
                  <a:schemeClr val="tx1">
                    <a:lumMod val="65000"/>
                    <a:lumOff val="35000"/>
                  </a:schemeClr>
                </a:solidFill>
                <a:latin typeface="Times New Roman" panose="02020603050405020304" pitchFamily="18" charset="0"/>
                <a:cs typeface="Times New Roman" panose="02020603050405020304" pitchFamily="18" charset="0"/>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9" r:id="rId3"/>
    <p:sldLayoutId id="2147483695" r:id="rId4"/>
    <p:sldLayoutId id="2147483696" r:id="rId5"/>
    <p:sldLayoutId id="2147483697" r:id="rId6"/>
  </p:sldLayoutIdLst>
  <p:hf hdr="0" dt="0"/>
  <p:txStyles>
    <p:titleStyle>
      <a:lvl1pPr algn="l" defTabSz="914400" rtl="0" eaLnBrk="1" latinLnBrk="0" hangingPunct="1">
        <a:lnSpc>
          <a:spcPct val="90000"/>
        </a:lnSpc>
        <a:spcBef>
          <a:spcPct val="0"/>
        </a:spcBef>
        <a:buNone/>
        <a:defRPr sz="2400" b="1" kern="1200">
          <a:solidFill>
            <a:schemeClr val="tx2"/>
          </a:solidFill>
          <a:latin typeface="Times New Roman" panose="02020603050405020304" pitchFamily="18" charset="0"/>
          <a:ea typeface="+mj-ea"/>
          <a:cs typeface="Times New Roman" panose="02020603050405020304" pitchFamily="18" charset="0"/>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Times New Roman" panose="02020603050405020304" pitchFamily="18" charset="0"/>
          <a:ea typeface="+mn-ea"/>
          <a:cs typeface="Times New Roman" panose="02020603050405020304" pitchFamily="18" charset="0"/>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Times New Roman" panose="02020603050405020304" pitchFamily="18" charset="0"/>
          <a:ea typeface="+mn-ea"/>
          <a:cs typeface="Times New Roman" panose="02020603050405020304" pitchFamily="18" charset="0"/>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Times New Roman" panose="02020603050405020304" pitchFamily="18" charset="0"/>
          <a:ea typeface="+mn-ea"/>
          <a:cs typeface="Times New Roman" panose="02020603050405020304" pitchFamily="18" charset="0"/>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rm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Times New Roman" panose="02020603050405020304" pitchFamily="18" charset="0"/>
              <a:cs typeface="Times New Roman" panose="02020603050405020304" pitchFamily="18" charset="0"/>
            </a:endParaRPr>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24279" y="6660234"/>
            <a:ext cx="1285344"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latin typeface="Times New Roman" panose="02020603050405020304" pitchFamily="18" charset="0"/>
                <a:cs typeface="Times New Roman" panose="02020603050405020304" pitchFamily="18" charset="0"/>
              </a:rPr>
              <a:t>© McGraw Hill</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37202" y="6682314"/>
            <a:ext cx="342900" cy="143831"/>
          </a:xfrm>
          <a:prstGeom prst="rect">
            <a:avLst/>
          </a:prstGeom>
        </p:spPr>
        <p:txBody>
          <a:bodyPr vert="horz" lIns="45720" tIns="45720" rIns="45720" bIns="45720" rtlCol="0" anchor="ctr"/>
          <a:lstStyle>
            <a:lvl1pPr algn="r">
              <a:defRPr lang="en-US" sz="800" smtClean="0">
                <a:solidFill>
                  <a:schemeClr val="tx1">
                    <a:lumMod val="65000"/>
                    <a:lumOff val="35000"/>
                  </a:schemeClr>
                </a:solidFill>
                <a:latin typeface="Times New Roman" panose="02020603050405020304" pitchFamily="18" charset="0"/>
                <a:cs typeface="Times New Roman" panose="02020603050405020304" pitchFamily="18" charset="0"/>
              </a:defRPr>
            </a:lvl1pPr>
          </a:lstStyle>
          <a:p>
            <a:fld id="{68151E55-6873-49E2-B8D5-2F265E6F1973}" type="slidenum">
              <a:rPr lang="en-US" smtClean="0"/>
              <a:pPr/>
              <a:t>‹#›</a:t>
            </a:fld>
            <a:endParaRPr lang="en-US" dirty="0"/>
          </a:p>
        </p:txBody>
      </p:sp>
      <p:grpSp>
        <p:nvGrpSpPr>
          <p:cNvPr id="6" name="MGH Shape">
            <a:extLst>
              <a:ext uri="{FF2B5EF4-FFF2-40B4-BE49-F238E27FC236}">
                <a16:creationId xmlns:a16="http://schemas.microsoft.com/office/drawing/2014/main" id="{B719ECBD-8119-4217-9D58-2638FA4365C1}"/>
              </a:ext>
              <a:ext uri="{C183D7F6-B498-43B3-948B-1728B52AA6E4}">
                <adec:decorative xmlns=""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latin typeface="Times New Roman" panose="02020603050405020304" pitchFamily="18" charset="0"/>
                <a:cs typeface="Times New Roman" panose="02020603050405020304" pitchFamily="18" charset="0"/>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latin typeface="Times New Roman" panose="02020603050405020304" pitchFamily="18" charset="0"/>
                <a:cs typeface="Times New Roman" panose="02020603050405020304" pitchFamily="18" charset="0"/>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latin typeface="Times New Roman" panose="02020603050405020304" pitchFamily="18" charset="0"/>
                <a:cs typeface="Times New Roman" panose="02020603050405020304" pitchFamily="18" charset="0"/>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rmAutofit/>
          </a:bodyPr>
          <a:lstStyle/>
          <a:p>
            <a:r>
              <a:rPr lang="en-US" dirty="0"/>
              <a:t>Title goes here</a:t>
            </a: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Times New Roman" panose="02020603050405020304" pitchFamily="18" charset="0"/>
          <a:ea typeface="+mj-ea"/>
          <a:cs typeface="Times New Roman" panose="02020603050405020304" pitchFamily="18" charset="0"/>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Times New Roman" panose="02020603050405020304" pitchFamily="18" charset="0"/>
          <a:ea typeface="+mn-ea"/>
          <a:cs typeface="Times New Roman" panose="02020603050405020304" pitchFamily="18" charset="0"/>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Times New Roman" panose="02020603050405020304" pitchFamily="18" charset="0"/>
          <a:ea typeface="+mn-ea"/>
          <a:cs typeface="Times New Roman" panose="02020603050405020304" pitchFamily="18" charset="0"/>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Times New Roman" panose="02020603050405020304" pitchFamily="18" charset="0"/>
          <a:ea typeface="+mn-ea"/>
          <a:cs typeface="Times New Roman" panose="02020603050405020304" pitchFamily="18" charset="0"/>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Times New Roman" panose="02020603050405020304" pitchFamily="18" charset="0"/>
              <a:cs typeface="Times New Roman" panose="02020603050405020304" pitchFamily="18" charset="0"/>
            </a:endParaRPr>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latin typeface="Times New Roman" panose="02020603050405020304" pitchFamily="18" charset="0"/>
                <a:cs typeface="Times New Roman" panose="02020603050405020304" pitchFamily="18" charset="0"/>
              </a:rPr>
              <a:t>© McGraw Hill</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26412" y="6673531"/>
            <a:ext cx="355840" cy="161396"/>
          </a:xfrm>
          <a:prstGeom prst="rect">
            <a:avLst/>
          </a:prstGeom>
        </p:spPr>
        <p:txBody>
          <a:bodyPr vert="horz" lIns="45720" tIns="45720" rIns="45720" bIns="45720" rtlCol="0" anchor="ctr"/>
          <a:lstStyle>
            <a:lvl1pPr algn="r">
              <a:defRPr sz="800">
                <a:solidFill>
                  <a:schemeClr val="tx1">
                    <a:lumMod val="65000"/>
                    <a:lumOff val="35000"/>
                  </a:schemeClr>
                </a:solidFill>
                <a:latin typeface="Times New Roman" panose="02020603050405020304" pitchFamily="18" charset="0"/>
                <a:cs typeface="Times New Roman" panose="02020603050405020304" pitchFamily="18" charset="0"/>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Times New Roman" panose="02020603050405020304" pitchFamily="18" charset="0"/>
          <a:ea typeface="+mj-ea"/>
          <a:cs typeface="Times New Roman" panose="02020603050405020304" pitchFamily="18" charset="0"/>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Times New Roman" panose="02020603050405020304" pitchFamily="18" charset="0"/>
          <a:ea typeface="+mn-ea"/>
          <a:cs typeface="Times New Roman" panose="02020603050405020304" pitchFamily="18" charset="0"/>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Times New Roman" panose="02020603050405020304" pitchFamily="18" charset="0"/>
          <a:ea typeface="+mn-ea"/>
          <a:cs typeface="Times New Roman" panose="02020603050405020304" pitchFamily="18" charset="0"/>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Times New Roman" panose="02020603050405020304" pitchFamily="18" charset="0"/>
          <a:ea typeface="+mn-ea"/>
          <a:cs typeface="Times New Roman" panose="02020603050405020304" pitchFamily="18" charset="0"/>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image" Target="../media/image5.jpe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image" Target="../media/image6.jpe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image" Target="../media/image7.jpe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image" Target="../media/image8.jpe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image" Target="../media/image9.jpe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slide" Target="slide34.xml"/><Relationship Id="rId2" Type="http://schemas.openxmlformats.org/officeDocument/2006/relationships/image" Target="../media/image10.jpe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image" Target="../media/image11.jpe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image" Target="../media/image12.jpe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slide" Target="slide8.xml"/><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2" Type="http://schemas.openxmlformats.org/officeDocument/2006/relationships/slide" Target="slide9.xml"/><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2" Type="http://schemas.openxmlformats.org/officeDocument/2006/relationships/slide" Target="slide10.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slide" Target="slide11.xml"/><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2" Type="http://schemas.openxmlformats.org/officeDocument/2006/relationships/slide" Target="slide12.xml"/><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2" Type="http://schemas.openxmlformats.org/officeDocument/2006/relationships/slide" Target="slide18.xml"/><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2" Type="http://schemas.openxmlformats.org/officeDocument/2006/relationships/slide" Target="slide19.xml"/><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2" Type="http://schemas.openxmlformats.org/officeDocument/2006/relationships/slide" Target="slide20.xml"/><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image" Target="../media/image3.jpe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image" Target="../media/image4.jpe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F14C897A-4409-4F96-826A-7AE9F1281913}"/>
              </a:ext>
            </a:extLst>
          </p:cNvPr>
          <p:cNvSpPr>
            <a:spLocks noGrp="1"/>
          </p:cNvSpPr>
          <p:nvPr>
            <p:ph type="ctrTitle"/>
          </p:nvPr>
        </p:nvSpPr>
        <p:spPr/>
        <p:txBody>
          <a:bodyPr/>
          <a:lstStyle/>
          <a:p>
            <a:r>
              <a:rPr lang="en-US" noProof="0" dirty="0"/>
              <a:t>Chapter 10</a:t>
            </a:r>
          </a:p>
        </p:txBody>
      </p:sp>
      <p:sp>
        <p:nvSpPr>
          <p:cNvPr id="13" name="Subtitle 12">
            <a:extLst>
              <a:ext uri="{FF2B5EF4-FFF2-40B4-BE49-F238E27FC236}">
                <a16:creationId xmlns:a16="http://schemas.microsoft.com/office/drawing/2014/main" id="{39DC5F79-D657-4B2E-8FAB-C143E5618948}"/>
              </a:ext>
            </a:extLst>
          </p:cNvPr>
          <p:cNvSpPr>
            <a:spLocks noGrp="1"/>
          </p:cNvSpPr>
          <p:nvPr>
            <p:ph type="subTitle" idx="1"/>
          </p:nvPr>
        </p:nvSpPr>
        <p:spPr/>
        <p:txBody>
          <a:bodyPr/>
          <a:lstStyle/>
          <a:p>
            <a:r>
              <a:rPr lang="en-US" noProof="0" dirty="0"/>
              <a:t>Architectural Design – A Recommended Approach</a:t>
            </a:r>
          </a:p>
        </p:txBody>
      </p:sp>
      <p:sp>
        <p:nvSpPr>
          <p:cNvPr id="14" name="Text Placeholder 13">
            <a:extLst>
              <a:ext uri="{FF2B5EF4-FFF2-40B4-BE49-F238E27FC236}">
                <a16:creationId xmlns:a16="http://schemas.microsoft.com/office/drawing/2014/main" id="{A59F268B-4D44-410E-9686-AEB4FDBAB432}"/>
              </a:ext>
            </a:extLst>
          </p:cNvPr>
          <p:cNvSpPr>
            <a:spLocks noGrp="1"/>
          </p:cNvSpPr>
          <p:nvPr>
            <p:ph type="body" sz="quarter" idx="10"/>
          </p:nvPr>
        </p:nvSpPr>
        <p:spPr/>
        <p:txBody>
          <a:bodyPr/>
          <a:lstStyle/>
          <a:p>
            <a:r>
              <a:rPr lang="en-US" noProof="0" dirty="0"/>
              <a:t>Part Two - Modeling</a:t>
            </a:r>
          </a:p>
        </p:txBody>
      </p:sp>
      <p:sp>
        <p:nvSpPr>
          <p:cNvPr id="6" name="Footer Placeholder 5">
            <a:extLst>
              <a:ext uri="{FF2B5EF4-FFF2-40B4-BE49-F238E27FC236}">
                <a16:creationId xmlns:a16="http://schemas.microsoft.com/office/drawing/2014/main" id="{5075BF32-B42F-470F-B1EE-DD2931D140AA}"/>
              </a:ext>
            </a:extLst>
          </p:cNvPr>
          <p:cNvSpPr>
            <a:spLocks noGrp="1"/>
          </p:cNvSpPr>
          <p:nvPr>
            <p:ph type="ftr" sz="quarter" idx="12"/>
          </p:nvPr>
        </p:nvSpPr>
        <p:spPr>
          <a:xfrm>
            <a:off x="0" y="6478439"/>
            <a:ext cx="9144000" cy="379562"/>
          </a:xfrm>
        </p:spPr>
        <p:txBody>
          <a:bodyPr/>
          <a:lstStyle/>
          <a:p>
            <a:pPr defTabSz="457200">
              <a:spcBef>
                <a:spcPct val="20000"/>
              </a:spcBef>
              <a:defRPr/>
            </a:pPr>
            <a:r>
              <a:rPr lang="en-US" dirty="0">
                <a:latin typeface="Times New Roman" panose="02020603050405020304" pitchFamily="18" charset="0"/>
                <a:cs typeface="Times New Roman" panose="02020603050405020304" pitchFamily="18" charset="0"/>
              </a:rPr>
              <a:t>© 2020 McGraw Hill. All rights reserved. Authorized only for instructor use in the classroom.</a:t>
            </a:r>
          </a:p>
          <a:p>
            <a:pPr defTabSz="457200">
              <a:spcBef>
                <a:spcPct val="20000"/>
              </a:spcBef>
              <a:defRPr/>
            </a:pPr>
            <a:r>
              <a:rPr lang="en-US" dirty="0">
                <a:latin typeface="Times New Roman" panose="02020603050405020304" pitchFamily="18" charset="0"/>
                <a:cs typeface="Times New Roman" panose="02020603050405020304" pitchFamily="18" charset="0"/>
              </a:rPr>
              <a:t>No reproduction or further distribution permitted without the prior written consent of McGraw Hill.</a:t>
            </a:r>
          </a:p>
        </p:txBody>
      </p:sp>
      <p:pic>
        <p:nvPicPr>
          <p:cNvPr id="4" name="Picture Placeholder 3" descr="Software Engineering-A Practitioner's Approach, Ninth edition by Roger S. Pressman and Bruce R. Maxim">
            <a:extLst>
              <a:ext uri="{FF2B5EF4-FFF2-40B4-BE49-F238E27FC236}">
                <a16:creationId xmlns:a16="http://schemas.microsoft.com/office/drawing/2014/main" id="{F931430B-C7B5-4B32-83F1-F94512FA5900}"/>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t="2502" b="2502"/>
          <a:stretch>
            <a:fillRect/>
          </a:stretch>
        </p:blipFill>
        <p:spPr>
          <a:xfrm>
            <a:off x="4438835" y="1175021"/>
            <a:ext cx="4229100" cy="4976453"/>
          </a:xfrm>
        </p:spPr>
      </p:pic>
    </p:spTree>
    <p:extLst>
      <p:ext uri="{BB962C8B-B14F-4D97-AF65-F5344CB8AC3E}">
        <p14:creationId xmlns:p14="http://schemas.microsoft.com/office/powerpoint/2010/main" val="35237782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solidFill>
                  <a:schemeClr val="tx1"/>
                </a:solidFill>
                <a:latin typeface="Times New Roman" panose="02020603050405020304" pitchFamily="18" charset="0"/>
                <a:cs typeface="Times New Roman" panose="02020603050405020304" pitchFamily="18" charset="0"/>
              </a:rPr>
              <a:t>Call Return Architecture</a:t>
            </a:r>
          </a:p>
        </p:txBody>
      </p:sp>
      <p:pic>
        <p:nvPicPr>
          <p:cNvPr id="4" name="Picture 3" descr="A flowchart displays call return architecture."/>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42760" y="1699148"/>
            <a:ext cx="7858480" cy="3459705"/>
          </a:xfrm>
          <a:prstGeom prst="rect">
            <a:avLst/>
          </a:prstGeom>
        </p:spPr>
      </p:pic>
      <p:sp>
        <p:nvSpPr>
          <p:cNvPr id="6" name="Text Placeholder 5">
            <a:extLst>
              <a:ext uri="{FF2B5EF4-FFF2-40B4-BE49-F238E27FC236}">
                <a16:creationId xmlns:a16="http://schemas.microsoft.com/office/drawing/2014/main" id="{0968110F-A7E6-46E1-B082-7D92C6E367C8}"/>
              </a:ext>
            </a:extLst>
          </p:cNvPr>
          <p:cNvSpPr>
            <a:spLocks noGrp="1"/>
          </p:cNvSpPr>
          <p:nvPr>
            <p:ph type="body" sz="quarter" idx="12"/>
          </p:nvPr>
        </p:nvSpPr>
        <p:spPr>
          <a:xfrm>
            <a:off x="2743047" y="6221896"/>
            <a:ext cx="3170601" cy="293204"/>
          </a:xfrm>
        </p:spPr>
        <p:txBody>
          <a:bodyPr/>
          <a:lstStyle/>
          <a:p>
            <a:r>
              <a:rPr lang="en-US" sz="1200" noProof="0" dirty="0">
                <a:hlinkClick r:id="rId3" action="ppaction://hlinksldjump"/>
              </a:rPr>
              <a:t>Access the text alternative for slide images.</a:t>
            </a:r>
            <a:endParaRPr lang="en-US" sz="1200" noProof="0" dirty="0"/>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10</a:t>
            </a:fld>
            <a:endParaRPr lang="en-US"/>
          </a:p>
        </p:txBody>
      </p:sp>
    </p:spTree>
    <p:extLst>
      <p:ext uri="{BB962C8B-B14F-4D97-AF65-F5344CB8AC3E}">
        <p14:creationId xmlns:p14="http://schemas.microsoft.com/office/powerpoint/2010/main" val="11208040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solidFill>
                  <a:schemeClr val="tx1"/>
                </a:solidFill>
                <a:latin typeface="Times New Roman" panose="02020603050405020304" pitchFamily="18" charset="0"/>
                <a:cs typeface="Times New Roman" panose="02020603050405020304" pitchFamily="18" charset="0"/>
              </a:rPr>
              <a:t>Object-Oriented Architecture</a:t>
            </a:r>
          </a:p>
        </p:txBody>
      </p:sp>
      <p:pic>
        <p:nvPicPr>
          <p:cNvPr id="4" name="Picture 3" descr="The diagram shows an object oriented architecture. An actor connects to a security logon and requests logon and enters name password on logon."/>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59083" y="1398538"/>
            <a:ext cx="4825834" cy="4454032"/>
          </a:xfrm>
          <a:prstGeom prst="rect">
            <a:avLst/>
          </a:prstGeom>
        </p:spPr>
      </p:pic>
      <p:sp>
        <p:nvSpPr>
          <p:cNvPr id="6" name="Text Placeholder 5">
            <a:extLst>
              <a:ext uri="{FF2B5EF4-FFF2-40B4-BE49-F238E27FC236}">
                <a16:creationId xmlns:a16="http://schemas.microsoft.com/office/drawing/2014/main" id="{120F7943-1EA9-4726-A5CD-D52D48FF31B8}"/>
              </a:ext>
            </a:extLst>
          </p:cNvPr>
          <p:cNvSpPr>
            <a:spLocks noGrp="1"/>
          </p:cNvSpPr>
          <p:nvPr>
            <p:ph type="body" sz="quarter" idx="12"/>
          </p:nvPr>
        </p:nvSpPr>
        <p:spPr>
          <a:xfrm>
            <a:off x="2768099" y="6267697"/>
            <a:ext cx="3110966" cy="247403"/>
          </a:xfrm>
        </p:spPr>
        <p:txBody>
          <a:bodyPr/>
          <a:lstStyle/>
          <a:p>
            <a:r>
              <a:rPr lang="en-US" sz="1200" noProof="0" dirty="0">
                <a:hlinkClick r:id="rId3" action="ppaction://hlinksldjump"/>
              </a:rPr>
              <a:t>Access the text alternative for slide images.</a:t>
            </a:r>
            <a:endParaRPr lang="en-US" sz="1200" noProof="0" dirty="0"/>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11</a:t>
            </a:fld>
            <a:endParaRPr lang="en-US"/>
          </a:p>
        </p:txBody>
      </p:sp>
    </p:spTree>
    <p:extLst>
      <p:ext uri="{BB962C8B-B14F-4D97-AF65-F5344CB8AC3E}">
        <p14:creationId xmlns:p14="http://schemas.microsoft.com/office/powerpoint/2010/main" val="16832590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solidFill>
                  <a:schemeClr val="tx1"/>
                </a:solidFill>
                <a:latin typeface="Times New Roman" panose="02020603050405020304" pitchFamily="18" charset="0"/>
                <a:cs typeface="Times New Roman" panose="02020603050405020304" pitchFamily="18" charset="0"/>
              </a:rPr>
              <a:t>Layered Architecture</a:t>
            </a:r>
          </a:p>
        </p:txBody>
      </p:sp>
      <p:pic>
        <p:nvPicPr>
          <p:cNvPr id="4" name="Picture 3" descr="An illustration displays layered architecture. The circular diagram has four layers. "/>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353143" y="1410685"/>
            <a:ext cx="4437715" cy="4087906"/>
          </a:xfrm>
          <a:prstGeom prst="rect">
            <a:avLst/>
          </a:prstGeom>
        </p:spPr>
      </p:pic>
      <p:sp>
        <p:nvSpPr>
          <p:cNvPr id="6" name="Text Placeholder 5">
            <a:extLst>
              <a:ext uri="{FF2B5EF4-FFF2-40B4-BE49-F238E27FC236}">
                <a16:creationId xmlns:a16="http://schemas.microsoft.com/office/drawing/2014/main" id="{06737B5E-9838-42D2-9321-3A47CBB7809F}"/>
              </a:ext>
            </a:extLst>
          </p:cNvPr>
          <p:cNvSpPr>
            <a:spLocks noGrp="1"/>
          </p:cNvSpPr>
          <p:nvPr>
            <p:ph type="body" sz="quarter" idx="12"/>
          </p:nvPr>
        </p:nvSpPr>
        <p:spPr>
          <a:xfrm>
            <a:off x="2730675" y="6202017"/>
            <a:ext cx="3195770" cy="313083"/>
          </a:xfrm>
        </p:spPr>
        <p:txBody>
          <a:bodyPr/>
          <a:lstStyle/>
          <a:p>
            <a:r>
              <a:rPr lang="en-US" sz="1200" noProof="0" dirty="0">
                <a:hlinkClick r:id="rId3" action="ppaction://hlinksldjump"/>
              </a:rPr>
              <a:t>Access the text alternative for slide images.</a:t>
            </a:r>
            <a:endParaRPr lang="en-US" sz="1200" noProof="0" dirty="0"/>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12</a:t>
            </a:fld>
            <a:endParaRPr lang="en-US"/>
          </a:p>
        </p:txBody>
      </p:sp>
    </p:spTree>
    <p:extLst>
      <p:ext uri="{BB962C8B-B14F-4D97-AF65-F5344CB8AC3E}">
        <p14:creationId xmlns:p14="http://schemas.microsoft.com/office/powerpoint/2010/main" val="19915455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solidFill>
                  <a:schemeClr val="tx1"/>
                </a:solidFill>
                <a:latin typeface="Times New Roman" panose="02020603050405020304" pitchFamily="18" charset="0"/>
                <a:cs typeface="Times New Roman" panose="02020603050405020304" pitchFamily="18" charset="0"/>
              </a:rPr>
              <a:t>Model View Controller Architecture</a:t>
            </a:r>
          </a:p>
        </p:txBody>
      </p:sp>
      <p:pic>
        <p:nvPicPr>
          <p:cNvPr id="4" name="Picture 3" descr="The diagram shows a model view controller architecture. The architecture contains three section. The client, the server and the external data."/>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96078" y="1382094"/>
            <a:ext cx="7551845" cy="4555286"/>
          </a:xfrm>
          <a:prstGeom prst="rect">
            <a:avLst/>
          </a:prstGeom>
        </p:spPr>
      </p:pic>
      <p:sp>
        <p:nvSpPr>
          <p:cNvPr id="6" name="Text Placeholder 5">
            <a:extLst>
              <a:ext uri="{FF2B5EF4-FFF2-40B4-BE49-F238E27FC236}">
                <a16:creationId xmlns:a16="http://schemas.microsoft.com/office/drawing/2014/main" id="{317406C2-9D59-416E-95A8-EBE874DD8632}"/>
              </a:ext>
            </a:extLst>
          </p:cNvPr>
          <p:cNvSpPr>
            <a:spLocks noGrp="1"/>
          </p:cNvSpPr>
          <p:nvPr>
            <p:ph type="body" sz="quarter" idx="12"/>
          </p:nvPr>
        </p:nvSpPr>
        <p:spPr>
          <a:xfrm>
            <a:off x="2505053" y="6182138"/>
            <a:ext cx="3647679" cy="332961"/>
          </a:xfrm>
        </p:spPr>
        <p:txBody>
          <a:bodyPr/>
          <a:lstStyle/>
          <a:p>
            <a:r>
              <a:rPr lang="en-US" sz="1200" noProof="0" dirty="0">
                <a:hlinkClick r:id="rId3" action="ppaction://hlinksldjump"/>
              </a:rPr>
              <a:t>Access the text alternative for slide images.</a:t>
            </a:r>
            <a:endParaRPr lang="en-US" sz="1200" noProof="0" dirty="0"/>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13</a:t>
            </a:fld>
            <a:endParaRPr lang="en-US"/>
          </a:p>
        </p:txBody>
      </p:sp>
    </p:spTree>
    <p:extLst>
      <p:ext uri="{BB962C8B-B14F-4D97-AF65-F5344CB8AC3E}">
        <p14:creationId xmlns:p14="http://schemas.microsoft.com/office/powerpoint/2010/main" val="1122856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a:xfrm>
            <a:off x="342900" y="304800"/>
            <a:ext cx="8458200" cy="971909"/>
          </a:xfrm>
        </p:spPr>
        <p:txBody>
          <a:bodyPr>
            <a:noAutofit/>
          </a:bodyPr>
          <a:lstStyle/>
          <a:p>
            <a:r>
              <a:rPr lang="en-US" sz="3800" noProof="0" dirty="0">
                <a:solidFill>
                  <a:schemeClr val="tx1"/>
                </a:solidFill>
                <a:latin typeface="Times New Roman" panose="02020603050405020304" pitchFamily="18" charset="0"/>
                <a:cs typeface="Times New Roman" panose="02020603050405020304" pitchFamily="18" charset="0"/>
              </a:rPr>
              <a:t>Architectural Organization and Refinement </a:t>
            </a:r>
            <a:r>
              <a:rPr lang="en-US" sz="1000" b="0" noProof="0" dirty="0">
                <a:solidFill>
                  <a:schemeClr val="tx1"/>
                </a:solidFill>
              </a:rPr>
              <a:t>1</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442959"/>
            <a:ext cx="8458200" cy="4881641"/>
          </a:xfrm>
        </p:spPr>
        <p:txBody>
          <a:bodyPr vert="horz" lIns="91440" tIns="45720" rIns="91440" bIns="45720" rtlCol="0">
            <a:noAutofit/>
          </a:bodyPr>
          <a:lstStyle/>
          <a:p>
            <a:r>
              <a:rPr lang="en-US" sz="2400" b="1" noProof="0" dirty="0">
                <a:solidFill>
                  <a:schemeClr val="tx1"/>
                </a:solidFill>
                <a:latin typeface="Times New Roman" panose="02020603050405020304" pitchFamily="18" charset="0"/>
                <a:cs typeface="Times New Roman" panose="02020603050405020304" pitchFamily="18" charset="0"/>
              </a:rPr>
              <a:t>Control. </a:t>
            </a:r>
          </a:p>
          <a:p>
            <a:pPr marL="291600" indent="-291600">
              <a:lnSpc>
                <a:spcPct val="90000"/>
              </a:lnSpc>
              <a:spcBef>
                <a:spcPts val="1000"/>
              </a:spcBef>
              <a:spcAft>
                <a:spcPts val="0"/>
              </a:spcAft>
              <a:buFont typeface="Arial" panose="020B0604020202020204" pitchFamily="34" charset="0"/>
              <a:buChar char="•"/>
            </a:pPr>
            <a:r>
              <a:rPr lang="en-US" sz="2400" noProof="0" dirty="0">
                <a:solidFill>
                  <a:schemeClr val="tx1"/>
                </a:solidFill>
                <a:latin typeface="Times New Roman" panose="02020603050405020304" pitchFamily="18" charset="0"/>
                <a:cs typeface="Times New Roman" panose="02020603050405020304" pitchFamily="18" charset="0"/>
              </a:rPr>
              <a:t>How is control managed within the architecture? </a:t>
            </a:r>
          </a:p>
          <a:p>
            <a:pPr marL="291600" indent="-291600">
              <a:lnSpc>
                <a:spcPct val="90000"/>
              </a:lnSpc>
              <a:spcBef>
                <a:spcPts val="1000"/>
              </a:spcBef>
              <a:spcAft>
                <a:spcPts val="0"/>
              </a:spcAft>
              <a:buFont typeface="Arial" panose="020B0604020202020204" pitchFamily="34" charset="0"/>
              <a:buChar char="•"/>
            </a:pPr>
            <a:r>
              <a:rPr lang="en-US" sz="2400" noProof="0" dirty="0">
                <a:solidFill>
                  <a:schemeClr val="tx1"/>
                </a:solidFill>
                <a:latin typeface="Times New Roman" panose="02020603050405020304" pitchFamily="18" charset="0"/>
                <a:cs typeface="Times New Roman" panose="02020603050405020304" pitchFamily="18" charset="0"/>
              </a:rPr>
              <a:t>Does a distinct control hierarchy exist, and if so, what is the role of components within this control hierarchy? </a:t>
            </a:r>
          </a:p>
          <a:p>
            <a:pPr marL="291600" indent="-291600">
              <a:lnSpc>
                <a:spcPct val="90000"/>
              </a:lnSpc>
              <a:spcBef>
                <a:spcPts val="1000"/>
              </a:spcBef>
              <a:spcAft>
                <a:spcPts val="0"/>
              </a:spcAft>
              <a:buFont typeface="Arial" panose="020B0604020202020204" pitchFamily="34" charset="0"/>
              <a:buChar char="•"/>
            </a:pPr>
            <a:r>
              <a:rPr lang="en-US" sz="2400" noProof="0" dirty="0">
                <a:solidFill>
                  <a:schemeClr val="tx1"/>
                </a:solidFill>
                <a:latin typeface="Times New Roman" panose="02020603050405020304" pitchFamily="18" charset="0"/>
                <a:cs typeface="Times New Roman" panose="02020603050405020304" pitchFamily="18" charset="0"/>
              </a:rPr>
              <a:t>How do components transfer control within the system?</a:t>
            </a:r>
          </a:p>
          <a:p>
            <a:pPr marL="291600" indent="-291600">
              <a:lnSpc>
                <a:spcPct val="90000"/>
              </a:lnSpc>
              <a:spcBef>
                <a:spcPts val="1000"/>
              </a:spcBef>
              <a:spcAft>
                <a:spcPts val="0"/>
              </a:spcAft>
              <a:buFont typeface="Arial" panose="020B0604020202020204" pitchFamily="34" charset="0"/>
              <a:buChar char="•"/>
            </a:pPr>
            <a:r>
              <a:rPr lang="en-US" sz="2400" noProof="0" dirty="0">
                <a:solidFill>
                  <a:schemeClr val="tx1"/>
                </a:solidFill>
                <a:latin typeface="Times New Roman" panose="02020603050405020304" pitchFamily="18" charset="0"/>
                <a:cs typeface="Times New Roman" panose="02020603050405020304" pitchFamily="18" charset="0"/>
              </a:rPr>
              <a:t>How is control shared among components? </a:t>
            </a:r>
          </a:p>
          <a:p>
            <a:pPr marL="291600" indent="-291600">
              <a:lnSpc>
                <a:spcPct val="90000"/>
              </a:lnSpc>
              <a:spcBef>
                <a:spcPts val="1000"/>
              </a:spcBef>
              <a:spcAft>
                <a:spcPts val="0"/>
              </a:spcAft>
              <a:buFont typeface="Arial" panose="020B0604020202020204" pitchFamily="34" charset="0"/>
              <a:buChar char="•"/>
            </a:pPr>
            <a:r>
              <a:rPr lang="en-US" sz="2400" noProof="0" dirty="0">
                <a:solidFill>
                  <a:schemeClr val="tx1"/>
                </a:solidFill>
                <a:latin typeface="Times New Roman" panose="02020603050405020304" pitchFamily="18" charset="0"/>
                <a:cs typeface="Times New Roman" panose="02020603050405020304" pitchFamily="18" charset="0"/>
              </a:rPr>
              <a:t>What is the control topology </a:t>
            </a:r>
            <a:r>
              <a:rPr lang="en-US" sz="2400" noProof="0" dirty="0" smtClean="0">
                <a:solidFill>
                  <a:schemeClr val="tx1"/>
                </a:solidFill>
                <a:latin typeface="Times New Roman" panose="02020603050405020304" pitchFamily="18" charset="0"/>
                <a:cs typeface="Times New Roman" panose="02020603050405020304" pitchFamily="18" charset="0"/>
              </a:rPr>
              <a:t>(that is, </a:t>
            </a:r>
            <a:r>
              <a:rPr lang="en-US" sz="2400" noProof="0" dirty="0">
                <a:solidFill>
                  <a:schemeClr val="tx1"/>
                </a:solidFill>
                <a:latin typeface="Times New Roman" panose="02020603050405020304" pitchFamily="18" charset="0"/>
                <a:cs typeface="Times New Roman" panose="02020603050405020304" pitchFamily="18" charset="0"/>
              </a:rPr>
              <a:t>the geometric form that the control takes)? </a:t>
            </a:r>
          </a:p>
          <a:p>
            <a:pPr marL="291600" indent="-291600">
              <a:lnSpc>
                <a:spcPct val="90000"/>
              </a:lnSpc>
              <a:spcBef>
                <a:spcPts val="1000"/>
              </a:spcBef>
              <a:spcAft>
                <a:spcPts val="0"/>
              </a:spcAft>
              <a:buFont typeface="Arial" panose="020B0604020202020204" pitchFamily="34" charset="0"/>
              <a:buChar char="•"/>
            </a:pPr>
            <a:r>
              <a:rPr lang="en-US" sz="2400" noProof="0" dirty="0">
                <a:solidFill>
                  <a:schemeClr val="tx1"/>
                </a:solidFill>
                <a:latin typeface="Times New Roman" panose="02020603050405020304" pitchFamily="18" charset="0"/>
                <a:cs typeface="Times New Roman" panose="02020603050405020304" pitchFamily="18" charset="0"/>
              </a:rPr>
              <a:t>Is control synchronized, or do components operate asynchronously?</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14</a:t>
            </a:fld>
            <a:endParaRPr lang="en-US"/>
          </a:p>
        </p:txBody>
      </p:sp>
    </p:spTree>
    <p:extLst>
      <p:ext uri="{BB962C8B-B14F-4D97-AF65-F5344CB8AC3E}">
        <p14:creationId xmlns:p14="http://schemas.microsoft.com/office/powerpoint/2010/main" val="60157343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a:xfrm>
            <a:off x="342900" y="304800"/>
            <a:ext cx="8458200" cy="971909"/>
          </a:xfrm>
        </p:spPr>
        <p:txBody>
          <a:bodyPr>
            <a:noAutofit/>
          </a:bodyPr>
          <a:lstStyle/>
          <a:p>
            <a:r>
              <a:rPr lang="en-US" sz="3800" noProof="0" dirty="0">
                <a:solidFill>
                  <a:schemeClr val="tx1"/>
                </a:solidFill>
                <a:latin typeface="Times New Roman" panose="02020603050405020304" pitchFamily="18" charset="0"/>
                <a:cs typeface="Times New Roman" panose="02020603050405020304" pitchFamily="18" charset="0"/>
              </a:rPr>
              <a:t>Architectural Organization and Refinement </a:t>
            </a:r>
            <a:r>
              <a:rPr lang="en-US" sz="1000" b="0" noProof="0" dirty="0">
                <a:solidFill>
                  <a:schemeClr val="tx1"/>
                </a:solidFill>
                <a:latin typeface="Times New Roman" panose="02020603050405020304" pitchFamily="18" charset="0"/>
                <a:cs typeface="Times New Roman" panose="02020603050405020304" pitchFamily="18" charset="0"/>
              </a:rPr>
              <a:t>2</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442960"/>
            <a:ext cx="8458200" cy="4711778"/>
          </a:xfrm>
        </p:spPr>
        <p:txBody>
          <a:bodyPr vert="horz" lIns="91440" tIns="45720" rIns="91440" bIns="45720" rtlCol="0">
            <a:noAutofit/>
          </a:bodyPr>
          <a:lstStyle/>
          <a:p>
            <a:r>
              <a:rPr lang="en-US" sz="2400" b="1" noProof="0" dirty="0">
                <a:solidFill>
                  <a:schemeClr val="tx1"/>
                </a:solidFill>
                <a:latin typeface="Times New Roman" panose="02020603050405020304" pitchFamily="18" charset="0"/>
                <a:cs typeface="Times New Roman" panose="02020603050405020304" pitchFamily="18" charset="0"/>
              </a:rPr>
              <a:t>Data. </a:t>
            </a:r>
          </a:p>
          <a:p>
            <a:pPr marL="291600" indent="-291600">
              <a:lnSpc>
                <a:spcPct val="90000"/>
              </a:lnSpc>
              <a:spcBef>
                <a:spcPts val="1000"/>
              </a:spcBef>
              <a:spcAft>
                <a:spcPts val="0"/>
              </a:spcAft>
              <a:buFont typeface="Arial" panose="020B0604020202020204" pitchFamily="34" charset="0"/>
              <a:buChar char="•"/>
            </a:pPr>
            <a:r>
              <a:rPr lang="en-US" sz="2400" noProof="0" dirty="0">
                <a:solidFill>
                  <a:schemeClr val="tx1"/>
                </a:solidFill>
              </a:rPr>
              <a:t>How are data communicated between components? </a:t>
            </a:r>
          </a:p>
          <a:p>
            <a:pPr marL="291600" indent="-291600">
              <a:lnSpc>
                <a:spcPct val="90000"/>
              </a:lnSpc>
              <a:spcBef>
                <a:spcPts val="1000"/>
              </a:spcBef>
              <a:spcAft>
                <a:spcPts val="0"/>
              </a:spcAft>
              <a:buFont typeface="Arial" panose="020B0604020202020204" pitchFamily="34" charset="0"/>
              <a:buChar char="•"/>
            </a:pPr>
            <a:r>
              <a:rPr lang="en-US" sz="2400" noProof="0" dirty="0">
                <a:solidFill>
                  <a:schemeClr val="tx1"/>
                </a:solidFill>
              </a:rPr>
              <a:t>Is the flow of data continuous, or are data objects passed to the system sporadically?</a:t>
            </a:r>
          </a:p>
          <a:p>
            <a:pPr marL="291600" indent="-291600">
              <a:lnSpc>
                <a:spcPct val="90000"/>
              </a:lnSpc>
              <a:spcBef>
                <a:spcPts val="1000"/>
              </a:spcBef>
              <a:spcAft>
                <a:spcPts val="0"/>
              </a:spcAft>
              <a:buFont typeface="Arial" panose="020B0604020202020204" pitchFamily="34" charset="0"/>
              <a:buChar char="•"/>
            </a:pPr>
            <a:r>
              <a:rPr lang="en-US" sz="2400" noProof="0" dirty="0">
                <a:solidFill>
                  <a:schemeClr val="tx1"/>
                </a:solidFill>
              </a:rPr>
              <a:t>What is the mode of data transfer?</a:t>
            </a:r>
          </a:p>
          <a:p>
            <a:pPr marL="291600" indent="-291600">
              <a:lnSpc>
                <a:spcPct val="90000"/>
              </a:lnSpc>
              <a:spcBef>
                <a:spcPts val="1000"/>
              </a:spcBef>
              <a:spcAft>
                <a:spcPts val="0"/>
              </a:spcAft>
              <a:buFont typeface="Arial" panose="020B0604020202020204" pitchFamily="34" charset="0"/>
              <a:buChar char="•"/>
            </a:pPr>
            <a:r>
              <a:rPr lang="en-US" sz="2400" noProof="0" dirty="0">
                <a:solidFill>
                  <a:schemeClr val="tx1"/>
                </a:solidFill>
              </a:rPr>
              <a:t>Do data components exist, and if so, what is their role? </a:t>
            </a:r>
          </a:p>
          <a:p>
            <a:pPr marL="291600" indent="-291600">
              <a:lnSpc>
                <a:spcPct val="90000"/>
              </a:lnSpc>
              <a:spcBef>
                <a:spcPts val="1000"/>
              </a:spcBef>
              <a:spcAft>
                <a:spcPts val="0"/>
              </a:spcAft>
              <a:buFont typeface="Arial" panose="020B0604020202020204" pitchFamily="34" charset="0"/>
              <a:buChar char="•"/>
            </a:pPr>
            <a:r>
              <a:rPr lang="en-US" sz="2400" noProof="0" dirty="0">
                <a:solidFill>
                  <a:schemeClr val="tx1"/>
                </a:solidFill>
              </a:rPr>
              <a:t>How do functional components interact with data components? </a:t>
            </a:r>
          </a:p>
          <a:p>
            <a:pPr marL="291600" indent="-291600">
              <a:lnSpc>
                <a:spcPct val="90000"/>
              </a:lnSpc>
              <a:spcBef>
                <a:spcPts val="1000"/>
              </a:spcBef>
              <a:spcAft>
                <a:spcPts val="0"/>
              </a:spcAft>
              <a:buFont typeface="Arial" panose="020B0604020202020204" pitchFamily="34" charset="0"/>
              <a:buChar char="•"/>
            </a:pPr>
            <a:r>
              <a:rPr lang="en-US" sz="2400" noProof="0" dirty="0">
                <a:solidFill>
                  <a:schemeClr val="tx1"/>
                </a:solidFill>
              </a:rPr>
              <a:t>Are data components passive or active? </a:t>
            </a:r>
          </a:p>
          <a:p>
            <a:pPr marL="291600" indent="-291600">
              <a:lnSpc>
                <a:spcPct val="90000"/>
              </a:lnSpc>
              <a:spcBef>
                <a:spcPts val="1000"/>
              </a:spcBef>
              <a:spcAft>
                <a:spcPts val="0"/>
              </a:spcAft>
              <a:buFont typeface="Arial" panose="020B0604020202020204" pitchFamily="34" charset="0"/>
              <a:buChar char="•"/>
            </a:pPr>
            <a:r>
              <a:rPr lang="en-US" sz="2400" noProof="0" dirty="0">
                <a:solidFill>
                  <a:schemeClr val="tx1"/>
                </a:solidFill>
              </a:rPr>
              <a:t>How do data and control interact within the system?</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15</a:t>
            </a:fld>
            <a:endParaRPr lang="en-US"/>
          </a:p>
        </p:txBody>
      </p:sp>
    </p:spTree>
    <p:extLst>
      <p:ext uri="{BB962C8B-B14F-4D97-AF65-F5344CB8AC3E}">
        <p14:creationId xmlns:p14="http://schemas.microsoft.com/office/powerpoint/2010/main" val="332676979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solidFill>
                  <a:schemeClr val="tx1"/>
                </a:solidFill>
                <a:latin typeface="Times New Roman" panose="02020603050405020304" pitchFamily="18" charset="0"/>
                <a:cs typeface="Times New Roman" panose="02020603050405020304" pitchFamily="18" charset="0"/>
              </a:rPr>
              <a:t>Architectural Considerations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p:txBody>
          <a:bodyPr vert="horz" lIns="91440" tIns="45720" rIns="91440" bIns="45720" rtlCol="0">
            <a:noAutofit/>
          </a:bodyPr>
          <a:lstStyle/>
          <a:p>
            <a:pPr marL="291600" indent="-291600">
              <a:lnSpc>
                <a:spcPct val="90000"/>
              </a:lnSpc>
              <a:spcBef>
                <a:spcPts val="1000"/>
              </a:spcBef>
              <a:spcAft>
                <a:spcPts val="0"/>
              </a:spcAft>
              <a:buClr>
                <a:schemeClr val="folHlink"/>
              </a:buClr>
              <a:buSzPct val="100000"/>
              <a:buFont typeface="Arial" panose="020B0604020202020204" pitchFamily="34" charset="0"/>
              <a:buChar char="•"/>
              <a:defRPr/>
            </a:pPr>
            <a:r>
              <a:rPr lang="en-US" sz="2400" b="1" noProof="0" dirty="0">
                <a:solidFill>
                  <a:schemeClr val="tx1"/>
                </a:solidFill>
                <a:latin typeface="Times New Roman" panose="02020603050405020304" pitchFamily="18" charset="0"/>
                <a:cs typeface="Times New Roman" panose="02020603050405020304" pitchFamily="18" charset="0"/>
              </a:rPr>
              <a:t>Economy</a:t>
            </a:r>
            <a:r>
              <a:rPr lang="en-US" sz="2400" noProof="0" dirty="0">
                <a:solidFill>
                  <a:schemeClr val="tx1"/>
                </a:solidFill>
                <a:latin typeface="Times New Roman" panose="02020603050405020304" pitchFamily="18" charset="0"/>
                <a:cs typeface="Times New Roman" panose="02020603050405020304" pitchFamily="18" charset="0"/>
              </a:rPr>
              <a:t> – software is uncluttered and relies on abstraction to reduce unnecessary detail. </a:t>
            </a:r>
          </a:p>
          <a:p>
            <a:pPr marL="291600" indent="-291600">
              <a:lnSpc>
                <a:spcPct val="90000"/>
              </a:lnSpc>
              <a:spcBef>
                <a:spcPts val="1000"/>
              </a:spcBef>
              <a:spcAft>
                <a:spcPts val="0"/>
              </a:spcAft>
              <a:buClr>
                <a:schemeClr val="folHlink"/>
              </a:buClr>
              <a:buSzPct val="100000"/>
              <a:buFont typeface="Arial" panose="020B0604020202020204" pitchFamily="34" charset="0"/>
              <a:buChar char="•"/>
              <a:defRPr/>
            </a:pPr>
            <a:r>
              <a:rPr lang="en-US" sz="2400" b="1" noProof="0" dirty="0">
                <a:solidFill>
                  <a:schemeClr val="tx1"/>
                </a:solidFill>
                <a:latin typeface="Times New Roman" panose="02020603050405020304" pitchFamily="18" charset="0"/>
                <a:cs typeface="Times New Roman" panose="02020603050405020304" pitchFamily="18" charset="0"/>
              </a:rPr>
              <a:t>Visibility</a:t>
            </a:r>
            <a:r>
              <a:rPr lang="en-US" sz="2400" noProof="0" dirty="0">
                <a:solidFill>
                  <a:schemeClr val="tx1"/>
                </a:solidFill>
                <a:latin typeface="Times New Roman" panose="02020603050405020304" pitchFamily="18" charset="0"/>
                <a:cs typeface="Times New Roman" panose="02020603050405020304" pitchFamily="18" charset="0"/>
              </a:rPr>
              <a:t> – Architectural decisions and their justifications should be obvious to software engineers who review.</a:t>
            </a:r>
          </a:p>
          <a:p>
            <a:pPr marL="291600" indent="-291600">
              <a:lnSpc>
                <a:spcPct val="90000"/>
              </a:lnSpc>
              <a:spcBef>
                <a:spcPts val="1000"/>
              </a:spcBef>
              <a:spcAft>
                <a:spcPts val="0"/>
              </a:spcAft>
              <a:buClr>
                <a:schemeClr val="folHlink"/>
              </a:buClr>
              <a:buSzPct val="100000"/>
              <a:buFont typeface="Arial" panose="020B0604020202020204" pitchFamily="34" charset="0"/>
              <a:buChar char="•"/>
              <a:defRPr/>
            </a:pPr>
            <a:r>
              <a:rPr lang="en-US" sz="2400" b="1" noProof="0" dirty="0">
                <a:solidFill>
                  <a:schemeClr val="tx1"/>
                </a:solidFill>
                <a:latin typeface="Times New Roman" panose="02020603050405020304" pitchFamily="18" charset="0"/>
                <a:cs typeface="Times New Roman" panose="02020603050405020304" pitchFamily="18" charset="0"/>
              </a:rPr>
              <a:t>Spacing</a:t>
            </a:r>
            <a:r>
              <a:rPr lang="en-US" sz="2400" noProof="0" dirty="0">
                <a:solidFill>
                  <a:schemeClr val="tx1"/>
                </a:solidFill>
                <a:latin typeface="Times New Roman" panose="02020603050405020304" pitchFamily="18" charset="0"/>
                <a:cs typeface="Times New Roman" panose="02020603050405020304" pitchFamily="18" charset="0"/>
              </a:rPr>
              <a:t> – Separation of concerns in a design without introducing hidden dependencies.</a:t>
            </a:r>
          </a:p>
          <a:p>
            <a:pPr marL="291600" indent="-291600">
              <a:lnSpc>
                <a:spcPct val="90000"/>
              </a:lnSpc>
              <a:spcBef>
                <a:spcPts val="1000"/>
              </a:spcBef>
              <a:spcAft>
                <a:spcPts val="0"/>
              </a:spcAft>
              <a:buClr>
                <a:schemeClr val="folHlink"/>
              </a:buClr>
              <a:buSzPct val="100000"/>
              <a:buFont typeface="Arial" panose="020B0604020202020204" pitchFamily="34" charset="0"/>
              <a:buChar char="•"/>
              <a:defRPr/>
            </a:pPr>
            <a:r>
              <a:rPr lang="en-US" sz="2400" b="1" noProof="0" dirty="0">
                <a:solidFill>
                  <a:schemeClr val="tx1"/>
                </a:solidFill>
                <a:latin typeface="Times New Roman" panose="02020603050405020304" pitchFamily="18" charset="0"/>
                <a:cs typeface="Times New Roman" panose="02020603050405020304" pitchFamily="18" charset="0"/>
              </a:rPr>
              <a:t>Symmetry</a:t>
            </a:r>
            <a:r>
              <a:rPr lang="en-US" sz="2400" noProof="0" dirty="0">
                <a:solidFill>
                  <a:schemeClr val="tx1"/>
                </a:solidFill>
                <a:latin typeface="Times New Roman" panose="02020603050405020304" pitchFamily="18" charset="0"/>
                <a:cs typeface="Times New Roman" panose="02020603050405020304" pitchFamily="18" charset="0"/>
              </a:rPr>
              <a:t> – Architectural symmetry implies that a system is consistent and balanced in its attributes.</a:t>
            </a:r>
          </a:p>
          <a:p>
            <a:pPr marL="291600" indent="-291600">
              <a:lnSpc>
                <a:spcPct val="90000"/>
              </a:lnSpc>
              <a:spcBef>
                <a:spcPts val="1000"/>
              </a:spcBef>
              <a:spcAft>
                <a:spcPts val="0"/>
              </a:spcAft>
              <a:buClr>
                <a:schemeClr val="folHlink"/>
              </a:buClr>
              <a:buSzPct val="100000"/>
              <a:buFont typeface="Arial" panose="020B0604020202020204" pitchFamily="34" charset="0"/>
              <a:buChar char="•"/>
              <a:defRPr/>
            </a:pPr>
            <a:r>
              <a:rPr lang="en-US" sz="2400" b="1" noProof="0" dirty="0">
                <a:solidFill>
                  <a:schemeClr val="tx1"/>
                </a:solidFill>
                <a:latin typeface="Times New Roman" panose="02020603050405020304" pitchFamily="18" charset="0"/>
                <a:cs typeface="Times New Roman" panose="02020603050405020304" pitchFamily="18" charset="0"/>
              </a:rPr>
              <a:t>Emergence</a:t>
            </a:r>
            <a:r>
              <a:rPr lang="en-US" sz="2400" noProof="0" dirty="0">
                <a:solidFill>
                  <a:schemeClr val="tx1"/>
                </a:solidFill>
                <a:latin typeface="Times New Roman" panose="02020603050405020304" pitchFamily="18" charset="0"/>
                <a:cs typeface="Times New Roman" panose="02020603050405020304" pitchFamily="18" charset="0"/>
              </a:rPr>
              <a:t> – Emergent, self-organized behavior and control are key to creating scalable, efficient, and economic software architectures.</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16</a:t>
            </a:fld>
            <a:endParaRPr lang="en-US"/>
          </a:p>
        </p:txBody>
      </p:sp>
    </p:spTree>
    <p:extLst>
      <p:ext uri="{BB962C8B-B14F-4D97-AF65-F5344CB8AC3E}">
        <p14:creationId xmlns:p14="http://schemas.microsoft.com/office/powerpoint/2010/main" val="267317259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solidFill>
                  <a:schemeClr val="tx1"/>
                </a:solidFill>
                <a:latin typeface="Times New Roman" panose="02020603050405020304" pitchFamily="18" charset="0"/>
                <a:cs typeface="Times New Roman" panose="02020603050405020304" pitchFamily="18" charset="0"/>
              </a:rPr>
              <a:t>Architectural Design</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09"/>
            <a:ext cx="8458200" cy="1493923"/>
          </a:xfrm>
        </p:spPr>
        <p:txBody>
          <a:bodyPr vert="horz" lIns="91440" tIns="45720" rIns="91440" bIns="45720" rtlCol="0">
            <a:noAutofit/>
          </a:bodyPr>
          <a:lstStyle/>
          <a:p>
            <a:pPr>
              <a:lnSpc>
                <a:spcPct val="90000"/>
              </a:lnSpc>
              <a:spcBef>
                <a:spcPts val="1000"/>
              </a:spcBef>
              <a:spcAft>
                <a:spcPts val="0"/>
              </a:spcAft>
            </a:pPr>
            <a:r>
              <a:rPr lang="en-US" altLang="en-US" sz="2400" noProof="0" dirty="0">
                <a:solidFill>
                  <a:schemeClr val="tx1"/>
                </a:solidFill>
              </a:rPr>
              <a:t>The software must be placed into context.</a:t>
            </a:r>
          </a:p>
          <a:p>
            <a:pPr marL="291600" lvl="2" indent="-291600">
              <a:lnSpc>
                <a:spcPct val="90000"/>
              </a:lnSpc>
              <a:spcBef>
                <a:spcPts val="1000"/>
              </a:spcBef>
              <a:spcAft>
                <a:spcPts val="0"/>
              </a:spcAft>
            </a:pPr>
            <a:r>
              <a:rPr lang="en-US" altLang="en-US" sz="2200" noProof="0" dirty="0">
                <a:solidFill>
                  <a:schemeClr val="tx1"/>
                </a:solidFill>
                <a:latin typeface="Times New Roman" panose="02020603050405020304" pitchFamily="18" charset="0"/>
                <a:cs typeface="Times New Roman" panose="02020603050405020304" pitchFamily="18" charset="0"/>
              </a:rPr>
              <a:t>The design should define the external entities (other systems, devices, people) that the software interacts with and the nature of the interaction.</a:t>
            </a:r>
          </a:p>
        </p:txBody>
      </p:sp>
      <p:sp>
        <p:nvSpPr>
          <p:cNvPr id="10" name="Content Placeholder 9">
            <a:extLst>
              <a:ext uri="{FF2B5EF4-FFF2-40B4-BE49-F238E27FC236}">
                <a16:creationId xmlns:a16="http://schemas.microsoft.com/office/drawing/2014/main" id="{96405626-7697-4652-945F-1A3E7676F03C}"/>
              </a:ext>
            </a:extLst>
          </p:cNvPr>
          <p:cNvSpPr>
            <a:spLocks noGrp="1"/>
          </p:cNvSpPr>
          <p:nvPr>
            <p:ph sz="quarter" idx="14"/>
          </p:nvPr>
        </p:nvSpPr>
        <p:spPr>
          <a:xfrm>
            <a:off x="342900" y="2822797"/>
            <a:ext cx="8458200" cy="1182275"/>
          </a:xfrm>
        </p:spPr>
        <p:txBody>
          <a:bodyPr/>
          <a:lstStyle/>
          <a:p>
            <a:pPr>
              <a:lnSpc>
                <a:spcPct val="90000"/>
              </a:lnSpc>
              <a:spcBef>
                <a:spcPts val="1000"/>
              </a:spcBef>
              <a:spcAft>
                <a:spcPts val="0"/>
              </a:spcAft>
            </a:pPr>
            <a:r>
              <a:rPr lang="en-US" altLang="en-US" sz="2400" noProof="0" dirty="0">
                <a:solidFill>
                  <a:schemeClr val="tx1"/>
                </a:solidFill>
              </a:rPr>
              <a:t>A set of architectural archetypes should be identified.</a:t>
            </a:r>
          </a:p>
          <a:p>
            <a:pPr marL="291600" lvl="2" indent="-291600">
              <a:lnSpc>
                <a:spcPct val="90000"/>
              </a:lnSpc>
              <a:spcBef>
                <a:spcPts val="1000"/>
              </a:spcBef>
              <a:spcAft>
                <a:spcPts val="0"/>
              </a:spcAft>
            </a:pPr>
            <a:r>
              <a:rPr lang="en-US" altLang="en-US" sz="2200" noProof="0" dirty="0">
                <a:solidFill>
                  <a:schemeClr val="tx1"/>
                </a:solidFill>
              </a:rPr>
              <a:t>An </a:t>
            </a:r>
            <a:r>
              <a:rPr lang="en-US" altLang="en-US" sz="2200" i="1" noProof="0" dirty="0">
                <a:solidFill>
                  <a:schemeClr val="tx1"/>
                </a:solidFill>
              </a:rPr>
              <a:t>archetype</a:t>
            </a:r>
            <a:r>
              <a:rPr lang="en-US" altLang="en-US" sz="2200" noProof="0" dirty="0">
                <a:solidFill>
                  <a:schemeClr val="tx1"/>
                </a:solidFill>
              </a:rPr>
              <a:t> is an abstraction (similar to a class) that represents one element of system behavior.</a:t>
            </a:r>
          </a:p>
        </p:txBody>
      </p:sp>
      <p:sp>
        <p:nvSpPr>
          <p:cNvPr id="11" name="Content Placeholder 10">
            <a:extLst>
              <a:ext uri="{FF2B5EF4-FFF2-40B4-BE49-F238E27FC236}">
                <a16:creationId xmlns:a16="http://schemas.microsoft.com/office/drawing/2014/main" id="{AAB79A07-64F3-48E1-8A1B-C4B1FE9C8EDF}"/>
              </a:ext>
            </a:extLst>
          </p:cNvPr>
          <p:cNvSpPr>
            <a:spLocks noGrp="1"/>
          </p:cNvSpPr>
          <p:nvPr>
            <p:ph sz="quarter" idx="15"/>
          </p:nvPr>
        </p:nvSpPr>
        <p:spPr>
          <a:xfrm>
            <a:off x="342900" y="4062323"/>
            <a:ext cx="8458200" cy="969265"/>
          </a:xfrm>
        </p:spPr>
        <p:txBody>
          <a:bodyPr>
            <a:normAutofit/>
          </a:bodyPr>
          <a:lstStyle/>
          <a:p>
            <a:r>
              <a:rPr lang="en-US" altLang="en-US" sz="2400" noProof="0" dirty="0">
                <a:solidFill>
                  <a:schemeClr val="tx1"/>
                </a:solidFill>
              </a:rPr>
              <a:t>The designer specifies the structure of the system by defining and refining software components that implement each archetype.</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17</a:t>
            </a:fld>
            <a:endParaRPr lang="en-US"/>
          </a:p>
        </p:txBody>
      </p:sp>
    </p:spTree>
    <p:extLst>
      <p:ext uri="{BB962C8B-B14F-4D97-AF65-F5344CB8AC3E}">
        <p14:creationId xmlns:p14="http://schemas.microsoft.com/office/powerpoint/2010/main" val="307757660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solidFill>
                  <a:schemeClr val="tx1"/>
                </a:solidFill>
                <a:latin typeface="Times New Roman" panose="02020603050405020304" pitchFamily="18" charset="0"/>
                <a:cs typeface="Times New Roman" panose="02020603050405020304" pitchFamily="18" charset="0"/>
              </a:rPr>
              <a:t>Architecture Context Diagram</a:t>
            </a:r>
          </a:p>
        </p:txBody>
      </p:sp>
      <p:pic>
        <p:nvPicPr>
          <p:cNvPr id="4" name="Picture 3" descr="The diagram shows an architecture context design. "/>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41996" y="1504968"/>
            <a:ext cx="7860008" cy="4548820"/>
          </a:xfrm>
          <a:prstGeom prst="rect">
            <a:avLst/>
          </a:prstGeom>
        </p:spPr>
      </p:pic>
      <p:sp>
        <p:nvSpPr>
          <p:cNvPr id="6" name="Text Placeholder 5">
            <a:extLst>
              <a:ext uri="{FF2B5EF4-FFF2-40B4-BE49-F238E27FC236}">
                <a16:creationId xmlns:a16="http://schemas.microsoft.com/office/drawing/2014/main" id="{88E64587-ECFF-4894-B37C-8ED7A0C643F5}"/>
              </a:ext>
            </a:extLst>
          </p:cNvPr>
          <p:cNvSpPr>
            <a:spLocks noGrp="1"/>
          </p:cNvSpPr>
          <p:nvPr>
            <p:ph type="body" sz="quarter" idx="12"/>
          </p:nvPr>
        </p:nvSpPr>
        <p:spPr>
          <a:xfrm>
            <a:off x="2717995" y="6221896"/>
            <a:ext cx="3011575" cy="293204"/>
          </a:xfrm>
        </p:spPr>
        <p:txBody>
          <a:bodyPr/>
          <a:lstStyle/>
          <a:p>
            <a:r>
              <a:rPr lang="en-US" sz="1200" noProof="0" dirty="0">
                <a:hlinkClick r:id="rId3" action="ppaction://hlinksldjump"/>
              </a:rPr>
              <a:t>Access the text alternative for slide images.</a:t>
            </a:r>
            <a:endParaRPr lang="en-US" sz="1200" noProof="0" dirty="0"/>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18</a:t>
            </a:fld>
            <a:endParaRPr lang="en-US"/>
          </a:p>
        </p:txBody>
      </p:sp>
    </p:spTree>
    <p:extLst>
      <p:ext uri="{BB962C8B-B14F-4D97-AF65-F5344CB8AC3E}">
        <p14:creationId xmlns:p14="http://schemas.microsoft.com/office/powerpoint/2010/main" val="400647209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3800" noProof="0" dirty="0" err="1">
                <a:solidFill>
                  <a:schemeClr val="tx1"/>
                </a:solidFill>
                <a:latin typeface="Times New Roman" panose="02020603050405020304" pitchFamily="18" charset="0"/>
                <a:cs typeface="Times New Roman" panose="02020603050405020304" pitchFamily="18" charset="0"/>
              </a:rPr>
              <a:t>SafeHome</a:t>
            </a:r>
            <a:r>
              <a:rPr lang="en-US" sz="3800" noProof="0" dirty="0">
                <a:solidFill>
                  <a:schemeClr val="tx1"/>
                </a:solidFill>
                <a:latin typeface="Times New Roman" panose="02020603050405020304" pitchFamily="18" charset="0"/>
                <a:cs typeface="Times New Roman" panose="02020603050405020304" pitchFamily="18" charset="0"/>
              </a:rPr>
              <a:t> Security Function Archetype</a:t>
            </a:r>
          </a:p>
        </p:txBody>
      </p:sp>
      <p:pic>
        <p:nvPicPr>
          <p:cNvPr id="4" name="Picture 3" descr="The diagram shows the safehome security function archetype."/>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334423" y="1445467"/>
            <a:ext cx="4475154" cy="4308906"/>
          </a:xfrm>
          <a:prstGeom prst="rect">
            <a:avLst/>
          </a:prstGeom>
        </p:spPr>
      </p:pic>
      <p:sp>
        <p:nvSpPr>
          <p:cNvPr id="6" name="Text Placeholder 5">
            <a:extLst>
              <a:ext uri="{FF2B5EF4-FFF2-40B4-BE49-F238E27FC236}">
                <a16:creationId xmlns:a16="http://schemas.microsoft.com/office/drawing/2014/main" id="{637EF78D-D7B2-4846-8D7F-F5ADF730B113}"/>
              </a:ext>
            </a:extLst>
          </p:cNvPr>
          <p:cNvSpPr>
            <a:spLocks noGrp="1"/>
          </p:cNvSpPr>
          <p:nvPr>
            <p:ph type="body" sz="quarter" idx="12"/>
          </p:nvPr>
        </p:nvSpPr>
        <p:spPr>
          <a:xfrm>
            <a:off x="2680417" y="6216429"/>
            <a:ext cx="3091088" cy="298671"/>
          </a:xfrm>
        </p:spPr>
        <p:txBody>
          <a:bodyPr/>
          <a:lstStyle/>
          <a:p>
            <a:r>
              <a:rPr lang="en-US" sz="1200" noProof="0" dirty="0">
                <a:hlinkClick r:id="rId3" action="ppaction://hlinksldjump"/>
              </a:rPr>
              <a:t>Access the text alternative for slide images.</a:t>
            </a:r>
            <a:endParaRPr lang="en-US" sz="1200" noProof="0" dirty="0"/>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19</a:t>
            </a:fld>
            <a:endParaRPr lang="en-US"/>
          </a:p>
        </p:txBody>
      </p:sp>
    </p:spTree>
    <p:extLst>
      <p:ext uri="{BB962C8B-B14F-4D97-AF65-F5344CB8AC3E}">
        <p14:creationId xmlns:p14="http://schemas.microsoft.com/office/powerpoint/2010/main" val="42058346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solidFill>
                  <a:schemeClr val="tx1"/>
                </a:solidFill>
                <a:latin typeface="Times New Roman" panose="02020603050405020304" pitchFamily="18" charset="0"/>
                <a:cs typeface="Times New Roman" panose="02020603050405020304" pitchFamily="18" charset="0"/>
              </a:rPr>
              <a:t>What is Software Architecture?</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p:txBody>
          <a:bodyPr vert="horz" lIns="91440" tIns="45720" rIns="91440" bIns="45720" rtlCol="0">
            <a:noAutofit/>
          </a:bodyPr>
          <a:lstStyle/>
          <a:p>
            <a:pPr>
              <a:lnSpc>
                <a:spcPct val="90000"/>
              </a:lnSpc>
              <a:spcBef>
                <a:spcPct val="50000"/>
              </a:spcBef>
              <a:defRPr/>
            </a:pPr>
            <a:r>
              <a:rPr lang="en-US" sz="2400" noProof="0" dirty="0">
                <a:solidFill>
                  <a:schemeClr val="tx1"/>
                </a:solidFill>
                <a:effectLst>
                  <a:outerShdw blurRad="38100" dist="38100" dir="2700000" algn="tl">
                    <a:srgbClr val="FFFFFF"/>
                  </a:outerShdw>
                </a:effectLst>
                <a:latin typeface="Times New Roman" panose="02020603050405020304" pitchFamily="18" charset="0"/>
                <a:cs typeface="Times New Roman" panose="02020603050405020304" pitchFamily="18" charset="0"/>
              </a:rPr>
              <a:t>The architecture is not the operational software, it is a representation that enables a software engineer to: </a:t>
            </a:r>
          </a:p>
          <a:p>
            <a:pPr marL="403200" indent="-403200">
              <a:lnSpc>
                <a:spcPct val="90000"/>
              </a:lnSpc>
              <a:spcBef>
                <a:spcPts val="1000"/>
              </a:spcBef>
              <a:spcAft>
                <a:spcPts val="0"/>
              </a:spcAft>
              <a:buFont typeface="+mj-lt"/>
              <a:buAutoNum type="arabicPeriod"/>
              <a:defRPr/>
            </a:pPr>
            <a:r>
              <a:rPr lang="en-US" sz="2400" noProof="0" dirty="0">
                <a:solidFill>
                  <a:schemeClr val="tx1"/>
                </a:solidFill>
                <a:effectLst>
                  <a:outerShdw blurRad="38100" dist="38100" dir="2700000" algn="tl">
                    <a:srgbClr val="FFFFFF"/>
                  </a:outerShdw>
                </a:effectLst>
                <a:latin typeface="Times New Roman" panose="02020603050405020304" pitchFamily="18" charset="0"/>
                <a:cs typeface="Times New Roman" panose="02020603050405020304" pitchFamily="18" charset="0"/>
              </a:rPr>
              <a:t>A</a:t>
            </a:r>
            <a:r>
              <a:rPr lang="en-US" sz="2400" noProof="0" dirty="0">
                <a:solidFill>
                  <a:schemeClr val="tx1"/>
                </a:solidFill>
                <a:latin typeface="Times New Roman" panose="02020603050405020304" pitchFamily="18" charset="0"/>
                <a:cs typeface="Times New Roman" panose="02020603050405020304" pitchFamily="18" charset="0"/>
              </a:rPr>
              <a:t>nalyze the effectiveness of the design</a:t>
            </a:r>
            <a:r>
              <a:rPr lang="en-US" sz="2400" noProof="0" dirty="0">
                <a:solidFill>
                  <a:schemeClr val="tx1"/>
                </a:solidFill>
                <a:effectLst>
                  <a:outerShdw blurRad="38100" dist="38100" dir="2700000" algn="tl">
                    <a:srgbClr val="FFFFFF"/>
                  </a:outerShdw>
                </a:effectLst>
                <a:latin typeface="Times New Roman" panose="02020603050405020304" pitchFamily="18" charset="0"/>
                <a:cs typeface="Times New Roman" panose="02020603050405020304" pitchFamily="18" charset="0"/>
              </a:rPr>
              <a:t> in meeting its stated requirements,</a:t>
            </a:r>
          </a:p>
          <a:p>
            <a:pPr marL="403200" indent="-403200">
              <a:lnSpc>
                <a:spcPct val="90000"/>
              </a:lnSpc>
              <a:spcBef>
                <a:spcPts val="1000"/>
              </a:spcBef>
              <a:spcAft>
                <a:spcPts val="0"/>
              </a:spcAft>
              <a:buFont typeface="+mj-lt"/>
              <a:buAutoNum type="arabicPeriod"/>
              <a:defRPr/>
            </a:pPr>
            <a:r>
              <a:rPr lang="en-US" sz="2400" noProof="0" dirty="0">
                <a:solidFill>
                  <a:schemeClr val="tx1"/>
                </a:solidFill>
                <a:effectLst>
                  <a:outerShdw blurRad="38100" dist="38100" dir="2700000" algn="tl">
                    <a:srgbClr val="FFFFFF"/>
                  </a:outerShdw>
                </a:effectLst>
                <a:latin typeface="Times New Roman" panose="02020603050405020304" pitchFamily="18" charset="0"/>
                <a:cs typeface="Times New Roman" panose="02020603050405020304" pitchFamily="18" charset="0"/>
              </a:rPr>
              <a:t>C</a:t>
            </a:r>
            <a:r>
              <a:rPr lang="en-US" sz="2400" noProof="0" dirty="0">
                <a:solidFill>
                  <a:schemeClr val="tx1"/>
                </a:solidFill>
                <a:latin typeface="Times New Roman" panose="02020603050405020304" pitchFamily="18" charset="0"/>
                <a:cs typeface="Times New Roman" panose="02020603050405020304" pitchFamily="18" charset="0"/>
              </a:rPr>
              <a:t>onsider architectural alternatives</a:t>
            </a:r>
            <a:r>
              <a:rPr lang="en-US" sz="2400" noProof="0" dirty="0">
                <a:solidFill>
                  <a:schemeClr val="tx1"/>
                </a:solidFill>
                <a:effectLst>
                  <a:outerShdw blurRad="38100" dist="38100" dir="2700000" algn="tl">
                    <a:srgbClr val="FFFFFF"/>
                  </a:outerShdw>
                </a:effectLst>
                <a:latin typeface="Times New Roman" panose="02020603050405020304" pitchFamily="18" charset="0"/>
                <a:cs typeface="Times New Roman" panose="02020603050405020304" pitchFamily="18" charset="0"/>
              </a:rPr>
              <a:t> at a stage when making design changes is still relatively easy, and</a:t>
            </a:r>
          </a:p>
          <a:p>
            <a:pPr marL="403200" indent="-403200">
              <a:lnSpc>
                <a:spcPct val="90000"/>
              </a:lnSpc>
              <a:spcBef>
                <a:spcPts val="1000"/>
              </a:spcBef>
              <a:spcAft>
                <a:spcPts val="0"/>
              </a:spcAft>
              <a:buFont typeface="+mj-lt"/>
              <a:buAutoNum type="arabicPeriod"/>
              <a:defRPr/>
            </a:pPr>
            <a:r>
              <a:rPr lang="en-US" sz="2400" noProof="0" dirty="0">
                <a:solidFill>
                  <a:schemeClr val="tx1"/>
                </a:solidFill>
                <a:effectLst>
                  <a:outerShdw blurRad="38100" dist="38100" dir="2700000" algn="tl">
                    <a:srgbClr val="FFFFFF"/>
                  </a:outerShdw>
                </a:effectLst>
                <a:latin typeface="Times New Roman" panose="02020603050405020304" pitchFamily="18" charset="0"/>
                <a:cs typeface="Times New Roman" panose="02020603050405020304" pitchFamily="18" charset="0"/>
              </a:rPr>
              <a:t>R</a:t>
            </a:r>
            <a:r>
              <a:rPr lang="en-US" sz="2400" noProof="0" dirty="0">
                <a:solidFill>
                  <a:schemeClr val="tx1"/>
                </a:solidFill>
                <a:latin typeface="Times New Roman" panose="02020603050405020304" pitchFamily="18" charset="0"/>
                <a:cs typeface="Times New Roman" panose="02020603050405020304" pitchFamily="18" charset="0"/>
              </a:rPr>
              <a:t>educe the risks</a:t>
            </a:r>
            <a:r>
              <a:rPr lang="en-US" sz="2400" noProof="0" dirty="0">
                <a:solidFill>
                  <a:schemeClr val="tx1"/>
                </a:solidFill>
                <a:effectLst>
                  <a:outerShdw blurRad="38100" dist="38100" dir="2700000" algn="tl">
                    <a:srgbClr val="FFFFFF"/>
                  </a:outerShdw>
                </a:effectLst>
                <a:latin typeface="Times New Roman" panose="02020603050405020304" pitchFamily="18" charset="0"/>
                <a:cs typeface="Times New Roman" panose="02020603050405020304" pitchFamily="18" charset="0"/>
              </a:rPr>
              <a:t> associated with the construction of the software.</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2</a:t>
            </a:fld>
            <a:endParaRPr lang="en-US"/>
          </a:p>
        </p:txBody>
      </p:sp>
    </p:spTree>
    <p:extLst>
      <p:ext uri="{BB962C8B-B14F-4D97-AF65-F5344CB8AC3E}">
        <p14:creationId xmlns:p14="http://schemas.microsoft.com/office/powerpoint/2010/main" val="150314776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a:xfrm>
            <a:off x="342900" y="304800"/>
            <a:ext cx="8458200" cy="895709"/>
          </a:xfrm>
        </p:spPr>
        <p:txBody>
          <a:bodyPr>
            <a:noAutofit/>
          </a:bodyPr>
          <a:lstStyle/>
          <a:p>
            <a:r>
              <a:rPr lang="en-US" sz="3800" noProof="0" dirty="0" err="1">
                <a:solidFill>
                  <a:schemeClr val="tx1"/>
                </a:solidFill>
                <a:latin typeface="Times New Roman" panose="02020603050405020304" pitchFamily="18" charset="0"/>
                <a:cs typeface="Times New Roman" panose="02020603050405020304" pitchFamily="18" charset="0"/>
              </a:rPr>
              <a:t>SafeHome</a:t>
            </a:r>
            <a:r>
              <a:rPr lang="en-US" sz="3800" noProof="0" dirty="0">
                <a:solidFill>
                  <a:schemeClr val="tx1"/>
                </a:solidFill>
                <a:latin typeface="Times New Roman" panose="02020603050405020304" pitchFamily="18" charset="0"/>
                <a:cs typeface="Times New Roman" panose="02020603050405020304" pitchFamily="18" charset="0"/>
              </a:rPr>
              <a:t> Top-Level Component Architecture</a:t>
            </a:r>
          </a:p>
        </p:txBody>
      </p:sp>
      <p:pic>
        <p:nvPicPr>
          <p:cNvPr id="4" name="Picture 3" descr="The safe-home top-level component architecture from bottom to top is as follows: "/>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70478" y="1915264"/>
            <a:ext cx="7403044" cy="3813686"/>
          </a:xfrm>
          <a:prstGeom prst="rect">
            <a:avLst/>
          </a:prstGeom>
        </p:spPr>
      </p:pic>
      <p:sp>
        <p:nvSpPr>
          <p:cNvPr id="6" name="Text Placeholder 5">
            <a:extLst>
              <a:ext uri="{FF2B5EF4-FFF2-40B4-BE49-F238E27FC236}">
                <a16:creationId xmlns:a16="http://schemas.microsoft.com/office/drawing/2014/main" id="{C03E0663-DB59-4A98-A594-1591785B4986}"/>
              </a:ext>
            </a:extLst>
          </p:cNvPr>
          <p:cNvSpPr>
            <a:spLocks noGrp="1"/>
          </p:cNvSpPr>
          <p:nvPr>
            <p:ph type="body" sz="quarter" idx="12"/>
          </p:nvPr>
        </p:nvSpPr>
        <p:spPr>
          <a:xfrm>
            <a:off x="2780625" y="6162261"/>
            <a:ext cx="2912183" cy="352839"/>
          </a:xfrm>
        </p:spPr>
        <p:txBody>
          <a:bodyPr/>
          <a:lstStyle/>
          <a:p>
            <a:r>
              <a:rPr lang="en-US" sz="1200" noProof="0" dirty="0">
                <a:hlinkClick r:id="rId3" action="ppaction://hlinksldjump"/>
              </a:rPr>
              <a:t>Access the text alternative for slide images.</a:t>
            </a:r>
            <a:endParaRPr lang="en-US" sz="1200" noProof="0" dirty="0"/>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20</a:t>
            </a:fld>
            <a:endParaRPr lang="en-US"/>
          </a:p>
        </p:txBody>
      </p:sp>
    </p:spTree>
    <p:extLst>
      <p:ext uri="{BB962C8B-B14F-4D97-AF65-F5344CB8AC3E}">
        <p14:creationId xmlns:p14="http://schemas.microsoft.com/office/powerpoint/2010/main" val="76224339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a:xfrm>
            <a:off x="342900" y="254925"/>
            <a:ext cx="8458200" cy="989324"/>
          </a:xfrm>
        </p:spPr>
        <p:txBody>
          <a:bodyPr>
            <a:noAutofit/>
          </a:bodyPr>
          <a:lstStyle/>
          <a:p>
            <a:r>
              <a:rPr lang="en-US" sz="3800" noProof="0" dirty="0" err="1">
                <a:solidFill>
                  <a:schemeClr val="tx1"/>
                </a:solidFill>
                <a:latin typeface="Times New Roman" panose="02020603050405020304" pitchFamily="18" charset="0"/>
                <a:cs typeface="Times New Roman" panose="02020603050405020304" pitchFamily="18" charset="0"/>
              </a:rPr>
              <a:t>SafeHome</a:t>
            </a:r>
            <a:r>
              <a:rPr lang="en-US" sz="3800" noProof="0" dirty="0">
                <a:solidFill>
                  <a:schemeClr val="tx1"/>
                </a:solidFill>
                <a:latin typeface="Times New Roman" panose="02020603050405020304" pitchFamily="18" charset="0"/>
                <a:cs typeface="Times New Roman" panose="02020603050405020304" pitchFamily="18" charset="0"/>
              </a:rPr>
              <a:t> Refined Component Architecture</a:t>
            </a:r>
          </a:p>
        </p:txBody>
      </p:sp>
      <p:pic>
        <p:nvPicPr>
          <p:cNvPr id="4" name="Picture 3" descr="The safe-home refined component architecture from bottom to top is as follows. "/>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08103" y="1474214"/>
            <a:ext cx="6127794" cy="4670296"/>
          </a:xfrm>
          <a:prstGeom prst="rect">
            <a:avLst/>
          </a:prstGeom>
        </p:spPr>
      </p:pic>
      <p:sp>
        <p:nvSpPr>
          <p:cNvPr id="6" name="Text Placeholder 5">
            <a:extLst>
              <a:ext uri="{FF2B5EF4-FFF2-40B4-BE49-F238E27FC236}">
                <a16:creationId xmlns:a16="http://schemas.microsoft.com/office/drawing/2014/main" id="{A5D284DC-AAA1-4869-9D31-71C4E9F1E2CA}"/>
              </a:ext>
            </a:extLst>
          </p:cNvPr>
          <p:cNvSpPr>
            <a:spLocks noGrp="1"/>
          </p:cNvSpPr>
          <p:nvPr>
            <p:ph type="body" sz="quarter" idx="12"/>
          </p:nvPr>
        </p:nvSpPr>
        <p:spPr>
          <a:xfrm>
            <a:off x="2705469" y="6263626"/>
            <a:ext cx="3051331" cy="251474"/>
          </a:xfrm>
        </p:spPr>
        <p:txBody>
          <a:bodyPr/>
          <a:lstStyle/>
          <a:p>
            <a:r>
              <a:rPr lang="en-US" sz="1200" noProof="0" dirty="0">
                <a:hlinkClick r:id="rId3" action="ppaction://hlinksldjump"/>
              </a:rPr>
              <a:t>Access the text alternative for slide images.</a:t>
            </a:r>
            <a:endParaRPr lang="en-US" sz="1200" noProof="0" dirty="0"/>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21</a:t>
            </a:fld>
            <a:endParaRPr lang="en-US"/>
          </a:p>
        </p:txBody>
      </p:sp>
    </p:spTree>
    <p:extLst>
      <p:ext uri="{BB962C8B-B14F-4D97-AF65-F5344CB8AC3E}">
        <p14:creationId xmlns:p14="http://schemas.microsoft.com/office/powerpoint/2010/main" val="382935740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solidFill>
                  <a:schemeClr val="tx1"/>
                </a:solidFill>
                <a:latin typeface="Times New Roman" panose="02020603050405020304" pitchFamily="18" charset="0"/>
                <a:cs typeface="Times New Roman" panose="02020603050405020304" pitchFamily="18" charset="0"/>
              </a:rPr>
              <a:t>Architectural Tradeoff Analysis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p:txBody>
          <a:bodyPr vert="horz" lIns="91440" tIns="45720" rIns="91440" bIns="45720" rtlCol="0">
            <a:noAutofit/>
          </a:bodyPr>
          <a:lstStyle/>
          <a:p>
            <a:pPr marL="403200" indent="-403200">
              <a:lnSpc>
                <a:spcPct val="90000"/>
              </a:lnSpc>
              <a:spcBef>
                <a:spcPts val="1000"/>
              </a:spcBef>
              <a:spcAft>
                <a:spcPts val="0"/>
              </a:spcAft>
              <a:buFont typeface="+mj-lt"/>
              <a:buAutoNum type="arabicPeriod"/>
              <a:defRPr/>
            </a:pPr>
            <a:r>
              <a:rPr lang="en-US" sz="2400" noProof="0" dirty="0">
                <a:solidFill>
                  <a:schemeClr val="tx1"/>
                </a:solidFill>
                <a:effectLst>
                  <a:outerShdw blurRad="38100" dist="38100" dir="2700000" algn="tl">
                    <a:srgbClr val="FFFFFF"/>
                  </a:outerShdw>
                </a:effectLst>
                <a:latin typeface="Times New Roman" panose="02020603050405020304" pitchFamily="18" charset="0"/>
                <a:ea typeface="ＭＳ Ｐゴシック" pitchFamily="-128" charset="-128"/>
                <a:cs typeface="Times New Roman" panose="02020603050405020304" pitchFamily="18" charset="0"/>
              </a:rPr>
              <a:t>Collect scenarios. </a:t>
            </a:r>
          </a:p>
          <a:p>
            <a:pPr marL="403200" indent="-403200">
              <a:lnSpc>
                <a:spcPct val="90000"/>
              </a:lnSpc>
              <a:spcBef>
                <a:spcPts val="1000"/>
              </a:spcBef>
              <a:spcAft>
                <a:spcPts val="0"/>
              </a:spcAft>
              <a:buFont typeface="+mj-lt"/>
              <a:buAutoNum type="arabicPeriod"/>
              <a:defRPr/>
            </a:pPr>
            <a:r>
              <a:rPr lang="en-US" sz="2400" noProof="0" dirty="0">
                <a:solidFill>
                  <a:schemeClr val="tx1"/>
                </a:solidFill>
                <a:effectLst>
                  <a:outerShdw blurRad="38100" dist="38100" dir="2700000" algn="tl">
                    <a:srgbClr val="FFFFFF"/>
                  </a:outerShdw>
                </a:effectLst>
                <a:latin typeface="Times New Roman" panose="02020603050405020304" pitchFamily="18" charset="0"/>
                <a:ea typeface="ＭＳ Ｐゴシック" pitchFamily="-128" charset="-128"/>
                <a:cs typeface="Times New Roman" panose="02020603050405020304" pitchFamily="18" charset="0"/>
              </a:rPr>
              <a:t>Elicit requirements, constraints, environment description. </a:t>
            </a:r>
          </a:p>
          <a:p>
            <a:pPr marL="403200" indent="-403200">
              <a:lnSpc>
                <a:spcPct val="90000"/>
              </a:lnSpc>
              <a:spcBef>
                <a:spcPts val="1000"/>
              </a:spcBef>
              <a:spcAft>
                <a:spcPts val="0"/>
              </a:spcAft>
              <a:buFont typeface="+mj-lt"/>
              <a:buAutoNum type="arabicPeriod"/>
              <a:defRPr/>
            </a:pPr>
            <a:r>
              <a:rPr lang="en-US" sz="2400" noProof="0" dirty="0">
                <a:solidFill>
                  <a:schemeClr val="tx1"/>
                </a:solidFill>
                <a:effectLst>
                  <a:outerShdw blurRad="38100" dist="38100" dir="2700000" algn="tl">
                    <a:srgbClr val="FFFFFF"/>
                  </a:outerShdw>
                </a:effectLst>
                <a:latin typeface="Times New Roman" panose="02020603050405020304" pitchFamily="18" charset="0"/>
                <a:ea typeface="ＭＳ Ｐゴシック" pitchFamily="-128" charset="-128"/>
                <a:cs typeface="Times New Roman" panose="02020603050405020304" pitchFamily="18" charset="0"/>
              </a:rPr>
              <a:t>Describe the architectural styles/patterns that have been chosen to address the scenarios and requirements using one of these views: module, process, data flow.</a:t>
            </a:r>
          </a:p>
          <a:p>
            <a:pPr marL="403200" indent="-403200">
              <a:lnSpc>
                <a:spcPct val="90000"/>
              </a:lnSpc>
              <a:spcBef>
                <a:spcPts val="1000"/>
              </a:spcBef>
              <a:spcAft>
                <a:spcPts val="0"/>
              </a:spcAft>
              <a:buFont typeface="+mj-lt"/>
              <a:buAutoNum type="arabicPeriod" startAt="4"/>
              <a:defRPr/>
            </a:pPr>
            <a:r>
              <a:rPr lang="en-US" sz="2400" noProof="0" dirty="0">
                <a:solidFill>
                  <a:schemeClr val="tx1"/>
                </a:solidFill>
                <a:effectLst>
                  <a:outerShdw blurRad="38100" dist="38100" dir="2700000" algn="tl">
                    <a:srgbClr val="FFFFFF"/>
                  </a:outerShdw>
                </a:effectLst>
                <a:latin typeface="Times New Roman" panose="02020603050405020304" pitchFamily="18" charset="0"/>
                <a:ea typeface="ＭＳ Ｐゴシック" pitchFamily="-128" charset="-128"/>
                <a:cs typeface="Times New Roman" panose="02020603050405020304" pitchFamily="18" charset="0"/>
              </a:rPr>
              <a:t>Evaluate quality attributes by considering each one in isolation.</a:t>
            </a:r>
          </a:p>
          <a:p>
            <a:pPr marL="403200" indent="-403200">
              <a:lnSpc>
                <a:spcPct val="90000"/>
              </a:lnSpc>
              <a:spcBef>
                <a:spcPts val="1000"/>
              </a:spcBef>
              <a:spcAft>
                <a:spcPts val="0"/>
              </a:spcAft>
              <a:buFont typeface="+mj-lt"/>
              <a:buAutoNum type="arabicPeriod" startAt="4"/>
              <a:defRPr/>
            </a:pPr>
            <a:r>
              <a:rPr lang="en-US" sz="2400" noProof="0" dirty="0">
                <a:solidFill>
                  <a:schemeClr val="tx1"/>
                </a:solidFill>
                <a:effectLst>
                  <a:outerShdw blurRad="38100" dist="38100" dir="2700000" algn="tl">
                    <a:srgbClr val="FFFFFF"/>
                  </a:outerShdw>
                </a:effectLst>
                <a:latin typeface="Times New Roman" panose="02020603050405020304" pitchFamily="18" charset="0"/>
                <a:ea typeface="ＭＳ Ｐゴシック" pitchFamily="-128" charset="-128"/>
                <a:cs typeface="Times New Roman" panose="02020603050405020304" pitchFamily="18" charset="0"/>
              </a:rPr>
              <a:t>Identify the sensitivity of quality attributes to various architectural attributes for a specific architectural style.</a:t>
            </a:r>
          </a:p>
          <a:p>
            <a:pPr marL="403200" indent="-403200">
              <a:lnSpc>
                <a:spcPct val="90000"/>
              </a:lnSpc>
              <a:spcBef>
                <a:spcPts val="1000"/>
              </a:spcBef>
              <a:spcAft>
                <a:spcPts val="0"/>
              </a:spcAft>
              <a:buFont typeface="+mj-lt"/>
              <a:buAutoNum type="arabicPeriod" startAt="4"/>
              <a:defRPr/>
            </a:pPr>
            <a:r>
              <a:rPr lang="en-US" sz="2400" noProof="0" dirty="0">
                <a:solidFill>
                  <a:schemeClr val="tx1"/>
                </a:solidFill>
                <a:effectLst>
                  <a:outerShdw blurRad="38100" dist="38100" dir="2700000" algn="tl">
                    <a:srgbClr val="FFFFFF"/>
                  </a:outerShdw>
                </a:effectLst>
                <a:latin typeface="Times New Roman" panose="02020603050405020304" pitchFamily="18" charset="0"/>
                <a:ea typeface="ＭＳ Ｐゴシック" pitchFamily="-128" charset="-128"/>
                <a:cs typeface="Times New Roman" panose="02020603050405020304" pitchFamily="18" charset="0"/>
              </a:rPr>
              <a:t>Critique candidate architectures (developed in step 3) using the sensitivity analysis (conducted in step 5). </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22</a:t>
            </a:fld>
            <a:endParaRPr lang="en-US"/>
          </a:p>
        </p:txBody>
      </p:sp>
    </p:spTree>
    <p:extLst>
      <p:ext uri="{BB962C8B-B14F-4D97-AF65-F5344CB8AC3E}">
        <p14:creationId xmlns:p14="http://schemas.microsoft.com/office/powerpoint/2010/main" val="16736458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solidFill>
                  <a:schemeClr val="tx1"/>
                </a:solidFill>
                <a:latin typeface="Times New Roman" panose="02020603050405020304" pitchFamily="18" charset="0"/>
                <a:cs typeface="Times New Roman" panose="02020603050405020304" pitchFamily="18" charset="0"/>
              </a:rPr>
              <a:t>Architectural Reviews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p:txBody>
          <a:bodyPr vert="horz" lIns="91440" tIns="45720" rIns="91440" bIns="45720" rtlCol="0">
            <a:noAutofit/>
          </a:bodyPr>
          <a:lstStyle/>
          <a:p>
            <a:pPr marL="291600" indent="-291600">
              <a:lnSpc>
                <a:spcPct val="90000"/>
              </a:lnSpc>
              <a:spcBef>
                <a:spcPts val="1000"/>
              </a:spcBef>
              <a:spcAft>
                <a:spcPts val="3000"/>
              </a:spcAft>
              <a:buFont typeface="Arial" panose="020B0604020202020204" pitchFamily="34" charset="0"/>
              <a:buChar char="•"/>
              <a:defRPr/>
            </a:pPr>
            <a:r>
              <a:rPr lang="en-US" sz="2400" noProof="0" dirty="0">
                <a:solidFill>
                  <a:schemeClr val="tx1"/>
                </a:solidFill>
                <a:latin typeface="Times New Roman" panose="02020603050405020304" pitchFamily="18" charset="0"/>
                <a:cs typeface="Times New Roman" panose="02020603050405020304" pitchFamily="18" charset="0"/>
              </a:rPr>
              <a:t>Assess the ability of the software architecture to meet the systems quality requirements and identify potential risks.</a:t>
            </a:r>
          </a:p>
          <a:p>
            <a:pPr marL="291600" indent="-291600">
              <a:lnSpc>
                <a:spcPct val="90000"/>
              </a:lnSpc>
              <a:spcBef>
                <a:spcPts val="1000"/>
              </a:spcBef>
              <a:spcAft>
                <a:spcPts val="3000"/>
              </a:spcAft>
              <a:buFont typeface="Arial" panose="020B0604020202020204" pitchFamily="34" charset="0"/>
              <a:buChar char="•"/>
              <a:defRPr/>
            </a:pPr>
            <a:r>
              <a:rPr lang="en-US" sz="2400" noProof="0" dirty="0">
                <a:solidFill>
                  <a:schemeClr val="tx1"/>
                </a:solidFill>
                <a:latin typeface="Times New Roman" panose="02020603050405020304" pitchFamily="18" charset="0"/>
                <a:cs typeface="Times New Roman" panose="02020603050405020304" pitchFamily="18" charset="0"/>
              </a:rPr>
              <a:t>Have the potential to reduce project costs by detecting design problems early.</a:t>
            </a:r>
          </a:p>
          <a:p>
            <a:pPr marL="291600" indent="-291600">
              <a:lnSpc>
                <a:spcPct val="90000"/>
              </a:lnSpc>
              <a:spcBef>
                <a:spcPts val="1000"/>
              </a:spcBef>
              <a:spcAft>
                <a:spcPts val="3000"/>
              </a:spcAft>
              <a:buFont typeface="Arial" panose="020B0604020202020204" pitchFamily="34" charset="0"/>
              <a:buChar char="•"/>
              <a:defRPr/>
            </a:pPr>
            <a:r>
              <a:rPr lang="en-US" sz="2400" noProof="0" dirty="0">
                <a:solidFill>
                  <a:schemeClr val="tx1"/>
                </a:solidFill>
                <a:latin typeface="Times New Roman" panose="02020603050405020304" pitchFamily="18" charset="0"/>
                <a:cs typeface="Times New Roman" panose="02020603050405020304" pitchFamily="18" charset="0"/>
              </a:rPr>
              <a:t>Often make use of experience-based reviews, prototype evaluation, and scenario reviews, and checklists.</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23</a:t>
            </a:fld>
            <a:endParaRPr lang="en-US"/>
          </a:p>
        </p:txBody>
      </p:sp>
    </p:spTree>
    <p:extLst>
      <p:ext uri="{BB962C8B-B14F-4D97-AF65-F5344CB8AC3E}">
        <p14:creationId xmlns:p14="http://schemas.microsoft.com/office/powerpoint/2010/main" val="85717853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solidFill>
                  <a:schemeClr val="tx1"/>
                </a:solidFill>
                <a:latin typeface="Times New Roman" panose="02020603050405020304" pitchFamily="18" charset="0"/>
                <a:cs typeface="Times New Roman" panose="02020603050405020304" pitchFamily="18" charset="0"/>
              </a:rPr>
              <a:t>Pattern-based Architectural Reviews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09"/>
            <a:ext cx="8458200" cy="5276491"/>
          </a:xfrm>
        </p:spPr>
        <p:txBody>
          <a:bodyPr vert="horz" lIns="91440" tIns="45720" rIns="91440" bIns="45720" rtlCol="0">
            <a:noAutofit/>
          </a:bodyPr>
          <a:lstStyle/>
          <a:p>
            <a:pPr marL="403200" indent="-403200">
              <a:lnSpc>
                <a:spcPct val="90000"/>
              </a:lnSpc>
              <a:spcBef>
                <a:spcPts val="1000"/>
              </a:spcBef>
              <a:spcAft>
                <a:spcPts val="0"/>
              </a:spcAft>
              <a:buFont typeface="+mj-lt"/>
              <a:buAutoNum type="arabicPeriod"/>
              <a:defRPr/>
            </a:pPr>
            <a:r>
              <a:rPr lang="en-US" altLang="en-US" sz="2400" noProof="0" dirty="0">
                <a:solidFill>
                  <a:schemeClr val="tx1"/>
                </a:solidFill>
                <a:effectLst>
                  <a:outerShdw blurRad="38100" dist="38100" dir="2700000" algn="tl">
                    <a:srgbClr val="FFFFFF"/>
                  </a:outerShdw>
                </a:effectLst>
                <a:ea typeface="ＭＳ Ｐゴシック" pitchFamily="-128" charset="-128"/>
              </a:rPr>
              <a:t>Identify and discuss the quality attributes by walking through the use cases.</a:t>
            </a:r>
          </a:p>
          <a:p>
            <a:pPr marL="403200" indent="-403200">
              <a:lnSpc>
                <a:spcPct val="90000"/>
              </a:lnSpc>
              <a:spcBef>
                <a:spcPts val="1000"/>
              </a:spcBef>
              <a:spcAft>
                <a:spcPts val="0"/>
              </a:spcAft>
              <a:buFont typeface="+mj-lt"/>
              <a:buAutoNum type="arabicPeriod"/>
              <a:defRPr/>
            </a:pPr>
            <a:r>
              <a:rPr lang="en-US" altLang="en-US" sz="2400" noProof="0" dirty="0">
                <a:solidFill>
                  <a:schemeClr val="tx1"/>
                </a:solidFill>
                <a:effectLst>
                  <a:outerShdw blurRad="38100" dist="38100" dir="2700000" algn="tl">
                    <a:srgbClr val="FFFFFF"/>
                  </a:outerShdw>
                </a:effectLst>
                <a:ea typeface="ＭＳ Ｐゴシック" pitchFamily="-128" charset="-128"/>
              </a:rPr>
              <a:t>Discuss a diagram of system’s architecture in relation to its requirements.</a:t>
            </a:r>
          </a:p>
          <a:p>
            <a:pPr marL="403200" indent="-403200">
              <a:lnSpc>
                <a:spcPct val="90000"/>
              </a:lnSpc>
              <a:spcBef>
                <a:spcPts val="1000"/>
              </a:spcBef>
              <a:spcAft>
                <a:spcPts val="0"/>
              </a:spcAft>
              <a:buFont typeface="+mj-lt"/>
              <a:buAutoNum type="arabicPeriod"/>
              <a:defRPr/>
            </a:pPr>
            <a:r>
              <a:rPr lang="en-US" altLang="en-US" sz="2400" noProof="0" dirty="0">
                <a:solidFill>
                  <a:schemeClr val="tx1"/>
                </a:solidFill>
                <a:effectLst>
                  <a:outerShdw blurRad="38100" dist="38100" dir="2700000" algn="tl">
                    <a:srgbClr val="FFFFFF"/>
                  </a:outerShdw>
                </a:effectLst>
                <a:ea typeface="ＭＳ Ｐゴシック" pitchFamily="-128" charset="-128"/>
              </a:rPr>
              <a:t>Identify the architecture patterns used and match the system’s structure to the patterns’ structure.</a:t>
            </a:r>
          </a:p>
          <a:p>
            <a:pPr marL="403200" indent="-403200">
              <a:lnSpc>
                <a:spcPct val="90000"/>
              </a:lnSpc>
              <a:spcBef>
                <a:spcPts val="1000"/>
              </a:spcBef>
              <a:spcAft>
                <a:spcPts val="0"/>
              </a:spcAft>
              <a:buFont typeface="+mj-lt"/>
              <a:buAutoNum type="arabicPeriod"/>
              <a:defRPr/>
            </a:pPr>
            <a:r>
              <a:rPr lang="en-US" altLang="en-US" sz="2400" noProof="0" dirty="0">
                <a:solidFill>
                  <a:schemeClr val="tx1"/>
                </a:solidFill>
                <a:effectLst>
                  <a:outerShdw blurRad="38100" dist="38100" dir="2700000" algn="tl">
                    <a:srgbClr val="FFFFFF"/>
                  </a:outerShdw>
                </a:effectLst>
                <a:ea typeface="ＭＳ Ｐゴシック" pitchFamily="-128" charset="-128"/>
              </a:rPr>
              <a:t>Use existing documentation and use cases to determine each pattern’s effect on quality attributes. </a:t>
            </a:r>
          </a:p>
          <a:p>
            <a:pPr marL="403200" indent="-403200">
              <a:lnSpc>
                <a:spcPct val="90000"/>
              </a:lnSpc>
              <a:spcBef>
                <a:spcPts val="1000"/>
              </a:spcBef>
              <a:spcAft>
                <a:spcPts val="0"/>
              </a:spcAft>
              <a:buFont typeface="+mj-lt"/>
              <a:buAutoNum type="arabicPeriod"/>
              <a:defRPr/>
            </a:pPr>
            <a:r>
              <a:rPr lang="en-US" altLang="en-US" sz="2400" noProof="0" dirty="0">
                <a:solidFill>
                  <a:schemeClr val="tx1"/>
                </a:solidFill>
                <a:effectLst>
                  <a:outerShdw blurRad="38100" dist="38100" dir="2700000" algn="tl">
                    <a:srgbClr val="FFFFFF"/>
                  </a:outerShdw>
                </a:effectLst>
                <a:ea typeface="ＭＳ Ｐゴシック" pitchFamily="-128" charset="-128"/>
              </a:rPr>
              <a:t>Identify all quality issues raised by architecture patterns used in the design. </a:t>
            </a:r>
          </a:p>
          <a:p>
            <a:pPr marL="403200" indent="-403200">
              <a:lnSpc>
                <a:spcPct val="90000"/>
              </a:lnSpc>
              <a:spcBef>
                <a:spcPts val="1000"/>
              </a:spcBef>
              <a:spcAft>
                <a:spcPts val="0"/>
              </a:spcAft>
              <a:buFont typeface="+mj-lt"/>
              <a:buAutoNum type="arabicPeriod"/>
              <a:defRPr/>
            </a:pPr>
            <a:r>
              <a:rPr lang="en-US" altLang="en-US" sz="2400" noProof="0" dirty="0">
                <a:solidFill>
                  <a:schemeClr val="tx1"/>
                </a:solidFill>
                <a:effectLst>
                  <a:outerShdw blurRad="38100" dist="38100" dir="2700000" algn="tl">
                    <a:srgbClr val="FFFFFF"/>
                  </a:outerShdw>
                </a:effectLst>
                <a:ea typeface="ＭＳ Ｐゴシック" pitchFamily="-128" charset="-128"/>
              </a:rPr>
              <a:t>Develop a short summary of issues uncovered during the meeting and make revisions to the walking skeleton.</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24</a:t>
            </a:fld>
            <a:endParaRPr lang="en-US"/>
          </a:p>
        </p:txBody>
      </p:sp>
    </p:spTree>
    <p:extLst>
      <p:ext uri="{BB962C8B-B14F-4D97-AF65-F5344CB8AC3E}">
        <p14:creationId xmlns:p14="http://schemas.microsoft.com/office/powerpoint/2010/main" val="356930568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6F92C4D4-C867-4E2F-BF62-33A518B42728}"/>
              </a:ext>
            </a:extLst>
          </p:cNvPr>
          <p:cNvSpPr>
            <a:spLocks noGrp="1"/>
          </p:cNvSpPr>
          <p:nvPr>
            <p:ph type="title"/>
          </p:nvPr>
        </p:nvSpPr>
        <p:spPr/>
        <p:txBody>
          <a:bodyPr/>
          <a:lstStyle/>
          <a:p>
            <a:r>
              <a:rPr lang="en-US" noProof="0" dirty="0"/>
              <a:t>End of Main Content</a:t>
            </a:r>
          </a:p>
        </p:txBody>
      </p:sp>
      <p:sp>
        <p:nvSpPr>
          <p:cNvPr id="3" name="Footer Placeholder 2">
            <a:extLst>
              <a:ext uri="{FF2B5EF4-FFF2-40B4-BE49-F238E27FC236}">
                <a16:creationId xmlns:a16="http://schemas.microsoft.com/office/drawing/2014/main" id="{D630F02A-B1AC-4A6F-B7C6-6A288F03C29B}"/>
              </a:ext>
            </a:extLst>
          </p:cNvPr>
          <p:cNvSpPr>
            <a:spLocks noGrp="1"/>
          </p:cNvSpPr>
          <p:nvPr>
            <p:ph type="ftr" sz="quarter" idx="10"/>
          </p:nvPr>
        </p:nvSpPr>
        <p:spPr/>
        <p:txBody>
          <a:bodyPr/>
          <a:lstStyle/>
          <a:p>
            <a:pPr lvl="0"/>
            <a:r>
              <a:rPr lang="en-US" dirty="0"/>
              <a:t>© 2020 McGraw-Hill Education. All rights reserved. Authorized only for instructor use in the classroom.</a:t>
            </a:r>
          </a:p>
          <a:p>
            <a:pPr lvl="0"/>
            <a:r>
              <a:rPr lang="en-US" dirty="0"/>
              <a:t>No reproduction or further distribution permitted without the prior written consent of McGraw-Hill Education.</a:t>
            </a:r>
          </a:p>
        </p:txBody>
      </p:sp>
    </p:spTree>
    <p:extLst>
      <p:ext uri="{BB962C8B-B14F-4D97-AF65-F5344CB8AC3E}">
        <p14:creationId xmlns:p14="http://schemas.microsoft.com/office/powerpoint/2010/main" val="78324223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0B6140-A63B-4D20-A758-54BAF6E00ACE}"/>
              </a:ext>
            </a:extLst>
          </p:cNvPr>
          <p:cNvSpPr>
            <a:spLocks noGrp="1"/>
          </p:cNvSpPr>
          <p:nvPr>
            <p:ph type="title"/>
          </p:nvPr>
        </p:nvSpPr>
        <p:spPr/>
        <p:txBody>
          <a:bodyPr/>
          <a:lstStyle/>
          <a:p>
            <a:r>
              <a:rPr lang="en-US" noProof="0" dirty="0">
                <a:solidFill>
                  <a:schemeClr val="tx1"/>
                </a:solidFill>
                <a:latin typeface="Times New Roman" panose="02020603050405020304" pitchFamily="18" charset="0"/>
                <a:cs typeface="Times New Roman" panose="02020603050405020304" pitchFamily="18" charset="0"/>
              </a:rPr>
              <a:t>Accessibility Content: Text Alternatives for Images</a:t>
            </a:r>
          </a:p>
        </p:txBody>
      </p:sp>
      <p:sp>
        <p:nvSpPr>
          <p:cNvPr id="3" name="Slide Number Placeholder 2">
            <a:extLst>
              <a:ext uri="{FF2B5EF4-FFF2-40B4-BE49-F238E27FC236}">
                <a16:creationId xmlns:a16="http://schemas.microsoft.com/office/drawing/2014/main" id="{9665C4E0-2E36-443B-B4C4-06FC04FDC35C}"/>
              </a:ext>
            </a:extLst>
          </p:cNvPr>
          <p:cNvSpPr>
            <a:spLocks noGrp="1"/>
          </p:cNvSpPr>
          <p:nvPr>
            <p:ph type="sldNum" sz="quarter" idx="10"/>
          </p:nvPr>
        </p:nvSpPr>
        <p:spPr/>
        <p:txBody>
          <a:bodyPr/>
          <a:lstStyle/>
          <a:p>
            <a:fld id="{68151E55-6873-49E2-B8D5-2F265E6F1973}" type="slidenum">
              <a:rPr lang="en-US" smtClean="0"/>
              <a:pPr/>
              <a:t>26</a:t>
            </a:fld>
            <a:endParaRPr lang="en-US"/>
          </a:p>
        </p:txBody>
      </p:sp>
    </p:spTree>
    <p:extLst>
      <p:ext uri="{BB962C8B-B14F-4D97-AF65-F5344CB8AC3E}">
        <p14:creationId xmlns:p14="http://schemas.microsoft.com/office/powerpoint/2010/main" val="42450165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sz="3200" noProof="0" dirty="0">
                <a:solidFill>
                  <a:schemeClr val="tx1"/>
                </a:solidFill>
              </a:rPr>
              <a:t>Data Centered Architecture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hlinkClick r:id="rId2" action="ppaction://hlinksldjump"/>
              </a:rPr>
              <a:t>Return to parent-slide containing images.</a:t>
            </a:r>
            <a:endParaRPr lang="en-US" noProof="0" dirty="0"/>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r>
              <a:rPr lang="en-US" sz="2400" noProof="0" dirty="0"/>
              <a:t>An illustration displays a data centered architecture. The diagram reads data store (repository or blackboard), multiple client </a:t>
            </a:r>
            <a:r>
              <a:rPr lang="en-US" sz="2400" noProof="0" dirty="0" err="1"/>
              <a:t>softwares</a:t>
            </a:r>
            <a:r>
              <a:rPr lang="en-US" sz="2400" noProof="0" dirty="0"/>
              <a:t> placed around it are connected to the data store.</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p:txBody>
          <a:bodyPr/>
          <a:lstStyle/>
          <a:p>
            <a:pPr algn="ctr"/>
            <a:r>
              <a:rPr lang="en-US" noProof="0" dirty="0">
                <a:hlinkClick r:id="rId2" action="ppaction://hlinksldjump"/>
              </a:rPr>
              <a:t>Return to parent-slide containing images.</a:t>
            </a:r>
            <a:endParaRPr lang="en-US" noProof="0" dirty="0"/>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27</a:t>
            </a:fld>
            <a:endParaRPr lang="en-US"/>
          </a:p>
        </p:txBody>
      </p:sp>
    </p:spTree>
    <p:extLst>
      <p:ext uri="{BB962C8B-B14F-4D97-AF65-F5344CB8AC3E}">
        <p14:creationId xmlns:p14="http://schemas.microsoft.com/office/powerpoint/2010/main" val="572529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sz="3200" noProof="0" dirty="0">
                <a:solidFill>
                  <a:schemeClr val="tx1"/>
                </a:solidFill>
              </a:rPr>
              <a:t>Data Flow Architecture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hlinkClick r:id="rId2" action="ppaction://hlinksldjump"/>
              </a:rPr>
              <a:t>Return to parent-slide containing images.</a:t>
            </a:r>
            <a:endParaRPr lang="en-US" noProof="0" dirty="0"/>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r>
              <a:rPr lang="en-US" sz="2400" noProof="0" dirty="0"/>
              <a:t>The diagram shows a data flow architecture. Each rectangular component is the architecture is labeled a filter and the connecting arrows between the filters are labeled pipes. The data flow is read in the right to left direction.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p:txBody>
          <a:bodyPr/>
          <a:lstStyle/>
          <a:p>
            <a:pPr algn="ctr"/>
            <a:r>
              <a:rPr lang="en-US" noProof="0" dirty="0">
                <a:hlinkClick r:id="rId2" action="ppaction://hlinksldjump"/>
              </a:rPr>
              <a:t>Return to parent-slide containing images.</a:t>
            </a:r>
            <a:endParaRPr lang="en-US" noProof="0" dirty="0"/>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28</a:t>
            </a:fld>
            <a:endParaRPr lang="en-US"/>
          </a:p>
        </p:txBody>
      </p:sp>
    </p:spTree>
    <p:extLst>
      <p:ext uri="{BB962C8B-B14F-4D97-AF65-F5344CB8AC3E}">
        <p14:creationId xmlns:p14="http://schemas.microsoft.com/office/powerpoint/2010/main" val="27302516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sz="3200" noProof="0" dirty="0">
                <a:solidFill>
                  <a:schemeClr val="tx1"/>
                </a:solidFill>
              </a:rPr>
              <a:t>Call Return Architecture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hlinkClick r:id="rId2" action="ppaction://hlinksldjump"/>
              </a:rPr>
              <a:t>Return to parent-slide containing images.</a:t>
            </a:r>
            <a:endParaRPr lang="en-US" noProof="0" dirty="0"/>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r>
              <a:rPr lang="en-US" sz="2400" noProof="0" dirty="0"/>
              <a:t>A flowchart displays call return architecture. The main program is connected to three controller subprograms. Each controller subprograms are connected to two application subprograms each. These two subprograms again constitutes an application subprogram.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p:txBody>
          <a:bodyPr/>
          <a:lstStyle/>
          <a:p>
            <a:pPr algn="ctr"/>
            <a:r>
              <a:rPr lang="en-US" noProof="0" dirty="0">
                <a:hlinkClick r:id="rId2" action="ppaction://hlinksldjump"/>
              </a:rPr>
              <a:t>Return to parent-slide containing images.</a:t>
            </a:r>
            <a:endParaRPr lang="en-US" noProof="0" dirty="0"/>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29</a:t>
            </a:fld>
            <a:endParaRPr lang="en-US"/>
          </a:p>
        </p:txBody>
      </p:sp>
    </p:spTree>
    <p:extLst>
      <p:ext uri="{BB962C8B-B14F-4D97-AF65-F5344CB8AC3E}">
        <p14:creationId xmlns:p14="http://schemas.microsoft.com/office/powerpoint/2010/main" val="15654125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a:xfrm>
            <a:off x="342900" y="304800"/>
            <a:ext cx="8458200" cy="1075943"/>
          </a:xfrm>
        </p:spPr>
        <p:txBody>
          <a:bodyPr>
            <a:noAutofit/>
          </a:bodyPr>
          <a:lstStyle/>
          <a:p>
            <a:r>
              <a:rPr lang="en-US" sz="3800" noProof="0" dirty="0">
                <a:solidFill>
                  <a:schemeClr val="tx1"/>
                </a:solidFill>
                <a:latin typeface="Times New Roman" panose="02020603050405020304" pitchFamily="18" charset="0"/>
                <a:cs typeface="Times New Roman" panose="02020603050405020304" pitchFamily="18" charset="0"/>
              </a:rPr>
              <a:t>Why is Software Architecture Important?</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550606"/>
            <a:ext cx="8458200" cy="4697793"/>
          </a:xfrm>
        </p:spPr>
        <p:txBody>
          <a:bodyPr vert="horz" lIns="91440" tIns="45720" rIns="91440" bIns="45720" rtlCol="0">
            <a:noAutofit/>
          </a:bodyPr>
          <a:lstStyle/>
          <a:p>
            <a:pPr marL="291600" indent="-291600">
              <a:lnSpc>
                <a:spcPct val="90000"/>
              </a:lnSpc>
              <a:spcBef>
                <a:spcPts val="1000"/>
              </a:spcBef>
              <a:spcAft>
                <a:spcPts val="0"/>
              </a:spcAft>
              <a:buFont typeface="Arial" panose="020B0604020202020204" pitchFamily="34" charset="0"/>
              <a:buChar char="•"/>
            </a:pPr>
            <a:r>
              <a:rPr lang="en-US" altLang="en-US" sz="2400" noProof="0" dirty="0">
                <a:solidFill>
                  <a:schemeClr val="tx1"/>
                </a:solidFill>
                <a:latin typeface="Times New Roman" panose="02020603050405020304" pitchFamily="18" charset="0"/>
                <a:cs typeface="Times New Roman" panose="02020603050405020304" pitchFamily="18" charset="0"/>
              </a:rPr>
              <a:t>Software architecture provides a representation that facilitates communication among all stakeholders interested in the development of a computer-based system.</a:t>
            </a:r>
          </a:p>
          <a:p>
            <a:pPr marL="291600" indent="-291600">
              <a:lnSpc>
                <a:spcPct val="90000"/>
              </a:lnSpc>
              <a:spcBef>
                <a:spcPts val="1000"/>
              </a:spcBef>
              <a:spcAft>
                <a:spcPts val="0"/>
              </a:spcAft>
              <a:buFont typeface="Arial" panose="020B0604020202020204" pitchFamily="34" charset="0"/>
              <a:buChar char="•"/>
            </a:pPr>
            <a:r>
              <a:rPr lang="en-US" altLang="en-US" sz="2400" noProof="0" dirty="0">
                <a:solidFill>
                  <a:schemeClr val="tx1"/>
                </a:solidFill>
                <a:latin typeface="Times New Roman" panose="02020603050405020304" pitchFamily="18" charset="0"/>
                <a:cs typeface="Times New Roman" panose="02020603050405020304" pitchFamily="18" charset="0"/>
              </a:rPr>
              <a:t>Architecture highlights early design decisions that will have a profound impact on all software engineering work that follows.</a:t>
            </a:r>
          </a:p>
          <a:p>
            <a:pPr marL="291600" indent="-291600">
              <a:lnSpc>
                <a:spcPct val="90000"/>
              </a:lnSpc>
              <a:spcBef>
                <a:spcPts val="1000"/>
              </a:spcBef>
              <a:spcAft>
                <a:spcPts val="0"/>
              </a:spcAft>
              <a:buFont typeface="Arial" panose="020B0604020202020204" pitchFamily="34" charset="0"/>
              <a:buChar char="•"/>
            </a:pPr>
            <a:r>
              <a:rPr lang="en-US" altLang="en-US" sz="2400" noProof="0" dirty="0">
                <a:solidFill>
                  <a:schemeClr val="tx1"/>
                </a:solidFill>
                <a:latin typeface="Times New Roman" panose="02020603050405020304" pitchFamily="18" charset="0"/>
                <a:cs typeface="Times New Roman" panose="02020603050405020304" pitchFamily="18" charset="0"/>
              </a:rPr>
              <a:t>Architecture constitutes a relatively small, intellectually graspable mode of how the system is structured and how its components work together.</a:t>
            </a:r>
            <a:endParaRPr lang="en-US" sz="1600" noProof="0" dirty="0">
              <a:solidFill>
                <a:schemeClr val="tx1"/>
              </a:solidFill>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3</a:t>
            </a:fld>
            <a:endParaRPr lang="en-US"/>
          </a:p>
        </p:txBody>
      </p:sp>
    </p:spTree>
    <p:extLst>
      <p:ext uri="{BB962C8B-B14F-4D97-AF65-F5344CB8AC3E}">
        <p14:creationId xmlns:p14="http://schemas.microsoft.com/office/powerpoint/2010/main" val="93238068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900" y="233546"/>
            <a:ext cx="8458200" cy="821119"/>
          </a:xfrm>
        </p:spPr>
        <p:txBody>
          <a:bodyPr>
            <a:noAutofit/>
          </a:bodyPr>
          <a:lstStyle/>
          <a:p>
            <a:r>
              <a:rPr lang="en-US" sz="3200" noProof="0" dirty="0">
                <a:solidFill>
                  <a:schemeClr val="tx1"/>
                </a:solidFill>
              </a:rPr>
              <a:t>Object-Oriented Architecture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hlinkClick r:id="rId2" action="ppaction://hlinksldjump"/>
              </a:rPr>
              <a:t>Return to parent-slide containing images.</a:t>
            </a:r>
            <a:endParaRPr lang="en-US" noProof="0" dirty="0"/>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r>
              <a:rPr lang="en-US" sz="2400" noProof="0" dirty="0"/>
              <a:t>The diagram shows an object oriented architecture. An actor connects to a security logon and requests logon and enters name password on logon. The security logon has an internal loop that relays: display, display message, and display logon. If the security logon is valid, the actor accesses the account data base. After selecting the user type the actor accessed the system.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p:txBody>
          <a:bodyPr/>
          <a:lstStyle/>
          <a:p>
            <a:pPr algn="ctr"/>
            <a:r>
              <a:rPr lang="en-US" noProof="0" dirty="0">
                <a:hlinkClick r:id="rId2" action="ppaction://hlinksldjump"/>
              </a:rPr>
              <a:t>Return to parent-slide containing images.</a:t>
            </a:r>
            <a:endParaRPr lang="en-US" noProof="0" dirty="0"/>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30</a:t>
            </a:fld>
            <a:endParaRPr lang="en-US"/>
          </a:p>
        </p:txBody>
      </p:sp>
    </p:spTree>
    <p:extLst>
      <p:ext uri="{BB962C8B-B14F-4D97-AF65-F5344CB8AC3E}">
        <p14:creationId xmlns:p14="http://schemas.microsoft.com/office/powerpoint/2010/main" val="16217852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sz="3200" noProof="0" dirty="0">
                <a:solidFill>
                  <a:schemeClr val="tx1"/>
                </a:solidFill>
              </a:rPr>
              <a:t>Layered Architecture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hlinkClick r:id="rId2" action="ppaction://hlinksldjump"/>
              </a:rPr>
              <a:t>Return to parent-slide containing images.</a:t>
            </a:r>
            <a:endParaRPr lang="en-US" noProof="0" dirty="0"/>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r>
              <a:rPr lang="en-US" sz="2400" noProof="0" dirty="0"/>
              <a:t>An illustration displays layered architecture. The circular diagram has four layers: core layer, utility layer, application layer, and user interface layer from inner to outer level. The outer level is in a semicircle form. Each layer has components displayed with squares which are decreasing in number from outer to inner layers.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p:txBody>
          <a:bodyPr/>
          <a:lstStyle/>
          <a:p>
            <a:pPr algn="ctr"/>
            <a:r>
              <a:rPr lang="en-US" noProof="0" dirty="0">
                <a:hlinkClick r:id="rId2" action="ppaction://hlinksldjump"/>
              </a:rPr>
              <a:t>Return to parent-slide containing images.</a:t>
            </a:r>
            <a:endParaRPr lang="en-US" noProof="0" dirty="0"/>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31</a:t>
            </a:fld>
            <a:endParaRPr lang="en-US"/>
          </a:p>
        </p:txBody>
      </p:sp>
    </p:spTree>
    <p:extLst>
      <p:ext uri="{BB962C8B-B14F-4D97-AF65-F5344CB8AC3E}">
        <p14:creationId xmlns:p14="http://schemas.microsoft.com/office/powerpoint/2010/main" val="25767425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900" y="270869"/>
            <a:ext cx="8458200" cy="746472"/>
          </a:xfrm>
        </p:spPr>
        <p:txBody>
          <a:bodyPr>
            <a:noAutofit/>
          </a:bodyPr>
          <a:lstStyle/>
          <a:p>
            <a:r>
              <a:rPr lang="en-US" sz="3200" noProof="0" dirty="0">
                <a:solidFill>
                  <a:schemeClr val="tx1"/>
                </a:solidFill>
              </a:rPr>
              <a:t>Model View Controller Architecture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hlinkClick r:id="rId2" action="ppaction://hlinksldjump"/>
              </a:rPr>
              <a:t>Return to parent-slide containing images.</a:t>
            </a:r>
            <a:endParaRPr lang="en-US" noProof="0" dirty="0"/>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fontScale="92500"/>
          </a:bodyPr>
          <a:lstStyle/>
          <a:p>
            <a:r>
              <a:rPr lang="en-US" sz="2400" noProof="0" dirty="0"/>
              <a:t>The diagram shows a model view controller architecture. The architecture contains three section. The client, the server and the external data. A client accessed a browser. The browser connects to the server via two paths. the server contains controller, model and view. The browser sends a user request or data to the controller or the browser accesses H</a:t>
            </a:r>
            <a:r>
              <a:rPr lang="en-US" sz="100" noProof="0" dirty="0"/>
              <a:t> </a:t>
            </a:r>
            <a:r>
              <a:rPr lang="en-US" sz="2400" noProof="0" dirty="0"/>
              <a:t>T</a:t>
            </a:r>
            <a:r>
              <a:rPr lang="en-US" sz="100" noProof="0" dirty="0"/>
              <a:t> </a:t>
            </a:r>
            <a:r>
              <a:rPr lang="en-US" sz="2400" noProof="0" dirty="0"/>
              <a:t>M</a:t>
            </a:r>
            <a:r>
              <a:rPr lang="en-US" sz="100" noProof="0" dirty="0"/>
              <a:t> </a:t>
            </a:r>
            <a:r>
              <a:rPr lang="en-US" sz="2400" noProof="0" dirty="0"/>
              <a:t>L data in the view. The controller manages user requests, selects model behavior and selects view response. The view prepares data from model, requests update from model and presents view selected by controller. The model, encapsulates functionality, encapsulates content objects and incorporates all web app states. The controller sends a view selection to view and sends a sends a state change behavior request to model. View receives the data from model and sends an updated request to model. Model has a two data exchange with external data.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p:txBody>
          <a:bodyPr/>
          <a:lstStyle/>
          <a:p>
            <a:pPr algn="ctr"/>
            <a:r>
              <a:rPr lang="en-US" noProof="0" dirty="0">
                <a:hlinkClick r:id="rId2" action="ppaction://hlinksldjump"/>
              </a:rPr>
              <a:t>Return to parent-slide containing images.</a:t>
            </a:r>
            <a:endParaRPr lang="en-US" noProof="0" dirty="0"/>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32</a:t>
            </a:fld>
            <a:endParaRPr lang="en-US"/>
          </a:p>
        </p:txBody>
      </p:sp>
    </p:spTree>
    <p:extLst>
      <p:ext uri="{BB962C8B-B14F-4D97-AF65-F5344CB8AC3E}">
        <p14:creationId xmlns:p14="http://schemas.microsoft.com/office/powerpoint/2010/main" val="27829746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900" y="270869"/>
            <a:ext cx="8458200" cy="746472"/>
          </a:xfrm>
        </p:spPr>
        <p:txBody>
          <a:bodyPr>
            <a:noAutofit/>
          </a:bodyPr>
          <a:lstStyle/>
          <a:p>
            <a:r>
              <a:rPr lang="en-US" sz="3200" noProof="0" dirty="0">
                <a:solidFill>
                  <a:schemeClr val="tx1"/>
                </a:solidFill>
              </a:rPr>
              <a:t>Architecture Context Diagram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hlinkClick r:id="rId2" action="ppaction://hlinksldjump"/>
              </a:rPr>
              <a:t>Return to parent-slide containing images.</a:t>
            </a:r>
            <a:endParaRPr lang="en-US" noProof="0" dirty="0"/>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r>
              <a:rPr lang="en-US" sz="2400" noProof="0" dirty="0"/>
              <a:t>The diagram shows an architecture context design. A central target system in this case a security function. The security function uses the following external entities. Homeowner, control panel, safe home product, internet based system, surveillance function, and sensors.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p:txBody>
          <a:bodyPr/>
          <a:lstStyle/>
          <a:p>
            <a:pPr algn="ctr"/>
            <a:r>
              <a:rPr lang="en-US" noProof="0" dirty="0">
                <a:hlinkClick r:id="rId2" action="ppaction://hlinksldjump"/>
              </a:rPr>
              <a:t>Return to parent-slide containing images.</a:t>
            </a:r>
            <a:endParaRPr lang="en-US" noProof="0" dirty="0"/>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33</a:t>
            </a:fld>
            <a:endParaRPr lang="en-US"/>
          </a:p>
        </p:txBody>
      </p:sp>
    </p:spTree>
    <p:extLst>
      <p:ext uri="{BB962C8B-B14F-4D97-AF65-F5344CB8AC3E}">
        <p14:creationId xmlns:p14="http://schemas.microsoft.com/office/powerpoint/2010/main" val="32002443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900" y="270869"/>
            <a:ext cx="8458200" cy="746472"/>
          </a:xfrm>
        </p:spPr>
        <p:txBody>
          <a:bodyPr>
            <a:noAutofit/>
          </a:bodyPr>
          <a:lstStyle/>
          <a:p>
            <a:r>
              <a:rPr lang="en-US" sz="3200" noProof="0" dirty="0" err="1">
                <a:solidFill>
                  <a:schemeClr val="tx1"/>
                </a:solidFill>
              </a:rPr>
              <a:t>SafeHome</a:t>
            </a:r>
            <a:r>
              <a:rPr lang="en-US" sz="3200" noProof="0" dirty="0">
                <a:solidFill>
                  <a:schemeClr val="tx1"/>
                </a:solidFill>
              </a:rPr>
              <a:t> Security Function Archetype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hlinkClick r:id="rId2" action="ppaction://hlinksldjump"/>
              </a:rPr>
              <a:t>Return to parent-slide containing images.</a:t>
            </a:r>
            <a:endParaRPr lang="en-US" noProof="0" dirty="0"/>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r>
              <a:rPr lang="en-US" sz="2400" noProof="0" dirty="0"/>
              <a:t>The diagram shows the </a:t>
            </a:r>
            <a:r>
              <a:rPr lang="en-US" sz="2400" noProof="0" dirty="0" err="1"/>
              <a:t>safehome</a:t>
            </a:r>
            <a:r>
              <a:rPr lang="en-US" sz="2400" noProof="0" dirty="0"/>
              <a:t> security function archetype: The archetypal class connections from bottom to top are as follow: detector and indicator connect to the node. The node connects to the controller. The controller communicates in a loop with itself.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p:txBody>
          <a:bodyPr/>
          <a:lstStyle/>
          <a:p>
            <a:pPr algn="ctr"/>
            <a:r>
              <a:rPr lang="en-US" noProof="0" dirty="0">
                <a:hlinkClick r:id="rId2" action="ppaction://hlinksldjump"/>
              </a:rPr>
              <a:t>Return to parent-slide containing images.</a:t>
            </a:r>
            <a:endParaRPr lang="en-US" noProof="0" dirty="0"/>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34</a:t>
            </a:fld>
            <a:endParaRPr lang="en-US"/>
          </a:p>
        </p:txBody>
      </p:sp>
    </p:spTree>
    <p:extLst>
      <p:ext uri="{BB962C8B-B14F-4D97-AF65-F5344CB8AC3E}">
        <p14:creationId xmlns:p14="http://schemas.microsoft.com/office/powerpoint/2010/main" val="21207338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900" y="270869"/>
            <a:ext cx="8458200" cy="746472"/>
          </a:xfrm>
        </p:spPr>
        <p:txBody>
          <a:bodyPr>
            <a:noAutofit/>
          </a:bodyPr>
          <a:lstStyle/>
          <a:p>
            <a:r>
              <a:rPr lang="en-US" sz="3000" noProof="0" dirty="0" err="1">
                <a:solidFill>
                  <a:schemeClr val="tx1"/>
                </a:solidFill>
              </a:rPr>
              <a:t>SafeHome</a:t>
            </a:r>
            <a:r>
              <a:rPr lang="en-US" sz="3000" noProof="0" dirty="0">
                <a:solidFill>
                  <a:schemeClr val="tx1"/>
                </a:solidFill>
              </a:rPr>
              <a:t> Top-Level Component Architecture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hlinkClick r:id="rId2" action="ppaction://hlinksldjump"/>
              </a:rPr>
              <a:t>Return to parent-slide containing images.</a:t>
            </a:r>
            <a:endParaRPr lang="en-US" noProof="0" dirty="0"/>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r>
              <a:rPr lang="en-US" sz="2400" noProof="0" dirty="0"/>
              <a:t>The safe-home top-level component architecture from bottom to top is as follows: at level 5 the control panel processing, detector management and alarm processing connect to the security on level 3. At level 4, G</a:t>
            </a:r>
            <a:r>
              <a:rPr lang="en-US" sz="100" noProof="0" dirty="0"/>
              <a:t> </a:t>
            </a:r>
            <a:r>
              <a:rPr lang="en-US" sz="2400" noProof="0" dirty="0"/>
              <a:t>U</a:t>
            </a:r>
            <a:r>
              <a:rPr lang="en-US" sz="100" noProof="0" dirty="0"/>
              <a:t> </a:t>
            </a:r>
            <a:r>
              <a:rPr lang="en-US" sz="2400" noProof="0" dirty="0"/>
              <a:t>I and the internet interface connect to the external communication management on level 2. At level 3, security, surveillance and home management connect to the safe home executive at level 1. At level 2, external communication management connects to the safe home executive at level 1</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p:txBody>
          <a:bodyPr/>
          <a:lstStyle/>
          <a:p>
            <a:pPr algn="ctr"/>
            <a:r>
              <a:rPr lang="en-US" noProof="0" dirty="0">
                <a:hlinkClick r:id="rId2" action="ppaction://hlinksldjump"/>
              </a:rPr>
              <a:t>Return to parent-slide containing images.</a:t>
            </a:r>
            <a:endParaRPr lang="en-US" noProof="0" dirty="0"/>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35</a:t>
            </a:fld>
            <a:endParaRPr lang="en-US"/>
          </a:p>
        </p:txBody>
      </p:sp>
    </p:spTree>
    <p:extLst>
      <p:ext uri="{BB962C8B-B14F-4D97-AF65-F5344CB8AC3E}">
        <p14:creationId xmlns:p14="http://schemas.microsoft.com/office/powerpoint/2010/main" val="38112033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900" y="270869"/>
            <a:ext cx="8458200" cy="746472"/>
          </a:xfrm>
        </p:spPr>
        <p:txBody>
          <a:bodyPr>
            <a:noAutofit/>
          </a:bodyPr>
          <a:lstStyle/>
          <a:p>
            <a:r>
              <a:rPr lang="en-US" sz="3200" noProof="0" dirty="0" err="1">
                <a:solidFill>
                  <a:schemeClr val="tx1"/>
                </a:solidFill>
              </a:rPr>
              <a:t>SafeHome</a:t>
            </a:r>
            <a:r>
              <a:rPr lang="en-US" sz="3200" noProof="0" dirty="0">
                <a:solidFill>
                  <a:schemeClr val="tx1"/>
                </a:solidFill>
              </a:rPr>
              <a:t> Refined Component Architecture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hlinkClick r:id="rId2" action="ppaction://hlinksldjump"/>
              </a:rPr>
              <a:t>Return to parent-slide containing images.</a:t>
            </a:r>
            <a:endParaRPr lang="en-US" noProof="0" dirty="0"/>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a:xfrm>
            <a:off x="342900" y="1371601"/>
            <a:ext cx="8283512" cy="4876800"/>
          </a:xfrm>
        </p:spPr>
        <p:txBody>
          <a:bodyPr>
            <a:normAutofit fontScale="92500"/>
          </a:bodyPr>
          <a:lstStyle/>
          <a:p>
            <a:r>
              <a:rPr lang="en-US" sz="2400" noProof="0" dirty="0"/>
              <a:t>The safe-home refined component architecture from bottom to top is as follows: at level 7 the sensor connects to the scheduler on level 6. The components on level 6 are: keypad processing, C</a:t>
            </a:r>
            <a:r>
              <a:rPr lang="en-US" sz="100" noProof="0" dirty="0"/>
              <a:t> </a:t>
            </a:r>
            <a:r>
              <a:rPr lang="en-US" sz="2400" noProof="0" dirty="0"/>
              <a:t>P display functions, scheduler, phone communication and alarm. Keypad processing and C</a:t>
            </a:r>
            <a:r>
              <a:rPr lang="en-US" sz="100" noProof="0" dirty="0"/>
              <a:t> </a:t>
            </a:r>
            <a:r>
              <a:rPr lang="en-US" sz="2400" noProof="0" dirty="0"/>
              <a:t>P display functions connect to the control panel processing. Scheduler connects to the detector management. Phone communication and alarm connect to the alarm processing. All connections are from level 6 to level 5. At level 5 the control panel processing, detector management and alarm processing connect to the security on level 3. At level 4, G</a:t>
            </a:r>
            <a:r>
              <a:rPr lang="en-US" sz="100" noProof="0" dirty="0"/>
              <a:t> </a:t>
            </a:r>
            <a:r>
              <a:rPr lang="en-US" sz="2400" noProof="0" dirty="0"/>
              <a:t>U</a:t>
            </a:r>
            <a:r>
              <a:rPr lang="en-US" sz="100" noProof="0" dirty="0"/>
              <a:t> </a:t>
            </a:r>
            <a:r>
              <a:rPr lang="en-US" sz="2400" noProof="0" dirty="0"/>
              <a:t>I and the internet interface connect to the external communication management on level 2. At level 3, security, surveillance and home management connect to the safe home executive at level 1. At level 2, external communication management connects to the safe home executive at level 1</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p:txBody>
          <a:bodyPr/>
          <a:lstStyle/>
          <a:p>
            <a:r>
              <a:rPr lang="en-US" noProof="0" dirty="0">
                <a:hlinkClick r:id="rId2" action="ppaction://hlinksldjump"/>
              </a:rPr>
              <a:t>Return to parent-slide containing images.</a:t>
            </a:r>
            <a:endParaRPr lang="en-US" noProof="0" dirty="0"/>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36</a:t>
            </a:fld>
            <a:endParaRPr lang="en-US"/>
          </a:p>
        </p:txBody>
      </p:sp>
    </p:spTree>
    <p:extLst>
      <p:ext uri="{BB962C8B-B14F-4D97-AF65-F5344CB8AC3E}">
        <p14:creationId xmlns:p14="http://schemas.microsoft.com/office/powerpoint/2010/main" val="41935565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solidFill>
                  <a:schemeClr val="tx1"/>
                </a:solidFill>
                <a:latin typeface="Times New Roman" panose="02020603050405020304" pitchFamily="18" charset="0"/>
                <a:cs typeface="Times New Roman" panose="02020603050405020304" pitchFamily="18" charset="0"/>
              </a:rPr>
              <a:t>Architectural Descriptions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p:txBody>
          <a:bodyPr vert="horz" lIns="91440" tIns="45720" rIns="91440" bIns="45720" rtlCol="0">
            <a:noAutofit/>
          </a:bodyPr>
          <a:lstStyle/>
          <a:p>
            <a:pPr>
              <a:lnSpc>
                <a:spcPct val="90000"/>
              </a:lnSpc>
              <a:spcBef>
                <a:spcPts val="600"/>
              </a:spcBef>
            </a:pPr>
            <a:r>
              <a:rPr lang="en-US" altLang="en-US" noProof="0" dirty="0">
                <a:solidFill>
                  <a:schemeClr val="tx1"/>
                </a:solidFill>
                <a:latin typeface="Times New Roman" panose="02020603050405020304" pitchFamily="18" charset="0"/>
                <a:cs typeface="Times New Roman" panose="02020603050405020304" pitchFamily="18" charset="0"/>
              </a:rPr>
              <a:t>The I</a:t>
            </a:r>
            <a:r>
              <a:rPr lang="en-US" altLang="en-US" sz="100" noProof="0" dirty="0">
                <a:solidFill>
                  <a:schemeClr val="tx1"/>
                </a:solidFill>
                <a:latin typeface="Times New Roman" panose="02020603050405020304" pitchFamily="18" charset="0"/>
                <a:cs typeface="Times New Roman" panose="02020603050405020304" pitchFamily="18" charset="0"/>
              </a:rPr>
              <a:t> </a:t>
            </a:r>
            <a:r>
              <a:rPr lang="en-US" altLang="en-US" noProof="0" dirty="0">
                <a:solidFill>
                  <a:schemeClr val="tx1"/>
                </a:solidFill>
                <a:latin typeface="Times New Roman" panose="02020603050405020304" pitchFamily="18" charset="0"/>
                <a:cs typeface="Times New Roman" panose="02020603050405020304" pitchFamily="18" charset="0"/>
              </a:rPr>
              <a:t>E</a:t>
            </a:r>
            <a:r>
              <a:rPr lang="en-US" altLang="en-US" sz="100" noProof="0" dirty="0">
                <a:solidFill>
                  <a:schemeClr val="tx1"/>
                </a:solidFill>
                <a:latin typeface="Times New Roman" panose="02020603050405020304" pitchFamily="18" charset="0"/>
                <a:cs typeface="Times New Roman" panose="02020603050405020304" pitchFamily="18" charset="0"/>
              </a:rPr>
              <a:t> </a:t>
            </a:r>
            <a:r>
              <a:rPr lang="en-US" altLang="en-US" noProof="0" dirty="0" err="1">
                <a:solidFill>
                  <a:schemeClr val="tx1"/>
                </a:solidFill>
                <a:latin typeface="Times New Roman" panose="02020603050405020304" pitchFamily="18" charset="0"/>
                <a:cs typeface="Times New Roman" panose="02020603050405020304" pitchFamily="18" charset="0"/>
              </a:rPr>
              <a:t>E</a:t>
            </a:r>
            <a:r>
              <a:rPr lang="en-US" altLang="en-US" sz="100" noProof="0" dirty="0">
                <a:solidFill>
                  <a:schemeClr val="tx1"/>
                </a:solidFill>
                <a:latin typeface="Times New Roman" panose="02020603050405020304" pitchFamily="18" charset="0"/>
                <a:cs typeface="Times New Roman" panose="02020603050405020304" pitchFamily="18" charset="0"/>
              </a:rPr>
              <a:t> </a:t>
            </a:r>
            <a:r>
              <a:rPr lang="en-US" altLang="en-US" noProof="0" dirty="0" err="1">
                <a:solidFill>
                  <a:schemeClr val="tx1"/>
                </a:solidFill>
                <a:latin typeface="Times New Roman" panose="02020603050405020304" pitchFamily="18" charset="0"/>
                <a:cs typeface="Times New Roman" panose="02020603050405020304" pitchFamily="18" charset="0"/>
              </a:rPr>
              <a:t>E</a:t>
            </a:r>
            <a:r>
              <a:rPr lang="en-US" altLang="en-US" noProof="0" dirty="0">
                <a:solidFill>
                  <a:schemeClr val="tx1"/>
                </a:solidFill>
                <a:latin typeface="Times New Roman" panose="02020603050405020304" pitchFamily="18" charset="0"/>
                <a:cs typeface="Times New Roman" panose="02020603050405020304" pitchFamily="18" charset="0"/>
              </a:rPr>
              <a:t> Computer Society has proposed </a:t>
            </a:r>
            <a:r>
              <a:rPr lang="en-US" altLang="en-US" noProof="0" dirty="0">
                <a:solidFill>
                  <a:schemeClr val="tx1"/>
                </a:solidFill>
              </a:rPr>
              <a:t>I</a:t>
            </a:r>
            <a:r>
              <a:rPr lang="en-US" altLang="en-US" sz="100" noProof="0" dirty="0">
                <a:solidFill>
                  <a:schemeClr val="tx1"/>
                </a:solidFill>
              </a:rPr>
              <a:t> </a:t>
            </a:r>
            <a:r>
              <a:rPr lang="en-US" altLang="en-US" noProof="0" dirty="0">
                <a:solidFill>
                  <a:schemeClr val="tx1"/>
                </a:solidFill>
              </a:rPr>
              <a:t>E</a:t>
            </a:r>
            <a:r>
              <a:rPr lang="en-US" altLang="en-US" sz="100" noProof="0" dirty="0">
                <a:solidFill>
                  <a:schemeClr val="tx1"/>
                </a:solidFill>
              </a:rPr>
              <a:t> </a:t>
            </a:r>
            <a:r>
              <a:rPr lang="en-US" altLang="en-US" noProof="0" dirty="0" err="1">
                <a:solidFill>
                  <a:schemeClr val="tx1"/>
                </a:solidFill>
              </a:rPr>
              <a:t>E</a:t>
            </a:r>
            <a:r>
              <a:rPr lang="en-US" altLang="en-US" sz="100" noProof="0" dirty="0">
                <a:solidFill>
                  <a:schemeClr val="tx1"/>
                </a:solidFill>
              </a:rPr>
              <a:t> </a:t>
            </a:r>
            <a:r>
              <a:rPr lang="en-US" altLang="en-US" noProof="0" dirty="0">
                <a:solidFill>
                  <a:schemeClr val="tx1"/>
                </a:solidFill>
              </a:rPr>
              <a:t>E-</a:t>
            </a:r>
            <a:r>
              <a:rPr lang="en-US" altLang="en-US" noProof="0" dirty="0">
                <a:solidFill>
                  <a:schemeClr val="tx1"/>
                </a:solidFill>
                <a:latin typeface="Times New Roman" panose="02020603050405020304" pitchFamily="18" charset="0"/>
                <a:cs typeface="Times New Roman" panose="02020603050405020304" pitchFamily="18" charset="0"/>
              </a:rPr>
              <a:t>Std-42010-2011, </a:t>
            </a:r>
            <a:r>
              <a:rPr lang="en-US" altLang="en-US" i="1" noProof="0" dirty="0">
                <a:solidFill>
                  <a:schemeClr val="tx1"/>
                </a:solidFill>
                <a:latin typeface="Times New Roman" panose="02020603050405020304" pitchFamily="18" charset="0"/>
                <a:cs typeface="Times New Roman" panose="02020603050405020304" pitchFamily="18" charset="0"/>
              </a:rPr>
              <a:t>Systems and Software Engineering – Architecture Description.</a:t>
            </a:r>
            <a:endParaRPr lang="en-US" altLang="en-US" noProof="0" dirty="0">
              <a:solidFill>
                <a:schemeClr val="tx1"/>
              </a:solidFill>
              <a:latin typeface="Times New Roman" panose="02020603050405020304" pitchFamily="18" charset="0"/>
              <a:cs typeface="Times New Roman" panose="02020603050405020304" pitchFamily="18" charset="0"/>
            </a:endParaRPr>
          </a:p>
          <a:p>
            <a:pPr marL="174625" lvl="2" indent="0">
              <a:buNone/>
            </a:pPr>
            <a:r>
              <a:rPr lang="en-US" noProof="0" dirty="0">
                <a:solidFill>
                  <a:schemeClr val="tx1"/>
                </a:solidFill>
                <a:latin typeface="Times New Roman" panose="02020603050405020304" pitchFamily="18" charset="0"/>
                <a:cs typeface="Times New Roman" panose="02020603050405020304" pitchFamily="18" charset="0"/>
              </a:rPr>
              <a:t>Describes the use of architecture viewpoints, architecture frameworks, and architecture description languages as a means of codifying the conventions and common practices for architectural description. </a:t>
            </a:r>
          </a:p>
          <a:p>
            <a:pPr marL="1588" lvl="1" indent="0">
              <a:buNone/>
            </a:pPr>
            <a:r>
              <a:rPr lang="en-US" altLang="en-US" noProof="0" dirty="0">
                <a:solidFill>
                  <a:schemeClr val="tx1"/>
                </a:solidFill>
                <a:latin typeface="Times New Roman" panose="02020603050405020304" pitchFamily="18" charset="0"/>
                <a:cs typeface="Times New Roman" panose="02020603050405020304" pitchFamily="18" charset="0"/>
              </a:rPr>
              <a:t>The IEEE Standard defines an </a:t>
            </a:r>
            <a:r>
              <a:rPr lang="en-US" altLang="en-US" i="1" noProof="0" dirty="0">
                <a:solidFill>
                  <a:schemeClr val="tx1"/>
                </a:solidFill>
                <a:latin typeface="Times New Roman" panose="02020603050405020304" pitchFamily="18" charset="0"/>
                <a:cs typeface="Times New Roman" panose="02020603050405020304" pitchFamily="18" charset="0"/>
              </a:rPr>
              <a:t>architectural description</a:t>
            </a:r>
            <a:r>
              <a:rPr lang="en-US" altLang="en-US" noProof="0" dirty="0">
                <a:solidFill>
                  <a:schemeClr val="tx1"/>
                </a:solidFill>
                <a:latin typeface="Times New Roman" panose="02020603050405020304" pitchFamily="18" charset="0"/>
                <a:cs typeface="Times New Roman" panose="02020603050405020304" pitchFamily="18" charset="0"/>
              </a:rPr>
              <a:t> (A</a:t>
            </a:r>
            <a:r>
              <a:rPr lang="en-US" altLang="en-US" sz="100" noProof="0" dirty="0">
                <a:solidFill>
                  <a:schemeClr val="tx1"/>
                </a:solidFill>
                <a:latin typeface="Times New Roman" panose="02020603050405020304" pitchFamily="18" charset="0"/>
                <a:cs typeface="Times New Roman" panose="02020603050405020304" pitchFamily="18" charset="0"/>
              </a:rPr>
              <a:t> </a:t>
            </a:r>
            <a:r>
              <a:rPr lang="en-US" altLang="en-US" noProof="0" dirty="0">
                <a:solidFill>
                  <a:schemeClr val="tx1"/>
                </a:solidFill>
                <a:latin typeface="Times New Roman" panose="02020603050405020304" pitchFamily="18" charset="0"/>
                <a:cs typeface="Times New Roman" panose="02020603050405020304" pitchFamily="18" charset="0"/>
              </a:rPr>
              <a:t>D) as a “a collection of products to document an architecture.” </a:t>
            </a:r>
          </a:p>
          <a:p>
            <a:pPr marL="291600" lvl="1" indent="-291600">
              <a:lnSpc>
                <a:spcPct val="90000"/>
              </a:lnSpc>
              <a:spcBef>
                <a:spcPts val="1000"/>
              </a:spcBef>
              <a:spcAft>
                <a:spcPts val="0"/>
              </a:spcAft>
            </a:pPr>
            <a:r>
              <a:rPr lang="en-US" sz="1800" noProof="0" dirty="0">
                <a:solidFill>
                  <a:schemeClr val="tx1"/>
                </a:solidFill>
                <a:latin typeface="Times New Roman" panose="02020603050405020304" pitchFamily="18" charset="0"/>
                <a:cs typeface="Times New Roman" panose="02020603050405020304" pitchFamily="18" charset="0"/>
              </a:rPr>
              <a:t>An architecture description shall identify the system stakeholders having concerns considered fundamental to the architecture of the system-of-interest.</a:t>
            </a:r>
          </a:p>
          <a:p>
            <a:pPr marL="291600" lvl="1" indent="-291600">
              <a:lnSpc>
                <a:spcPct val="90000"/>
              </a:lnSpc>
              <a:spcBef>
                <a:spcPts val="1000"/>
              </a:spcBef>
              <a:spcAft>
                <a:spcPts val="0"/>
              </a:spcAft>
            </a:pPr>
            <a:r>
              <a:rPr lang="en-US" sz="1800" noProof="0" dirty="0">
                <a:solidFill>
                  <a:schemeClr val="tx1"/>
                </a:solidFill>
                <a:latin typeface="Times New Roman" panose="02020603050405020304" pitchFamily="18" charset="0"/>
                <a:cs typeface="Times New Roman" panose="02020603050405020304" pitchFamily="18" charset="0"/>
              </a:rPr>
              <a:t>These concerns shall be considered when applicable and identified in the architecture description: system purpose, suitability of the architecture, feasibility of constructing and deploying the system, risks and impacts of the system, and the maintainability and </a:t>
            </a:r>
            <a:r>
              <a:rPr lang="en-US" sz="1800" noProof="0" dirty="0" err="1">
                <a:solidFill>
                  <a:schemeClr val="tx1"/>
                </a:solidFill>
                <a:latin typeface="Times New Roman" panose="02020603050405020304" pitchFamily="18" charset="0"/>
                <a:cs typeface="Times New Roman" panose="02020603050405020304" pitchFamily="18" charset="0"/>
              </a:rPr>
              <a:t>evolvability</a:t>
            </a:r>
            <a:r>
              <a:rPr lang="en-US" sz="1800" noProof="0" dirty="0">
                <a:solidFill>
                  <a:schemeClr val="tx1"/>
                </a:solidFill>
                <a:latin typeface="Times New Roman" panose="02020603050405020304" pitchFamily="18" charset="0"/>
                <a:cs typeface="Times New Roman" panose="02020603050405020304" pitchFamily="18" charset="0"/>
              </a:rPr>
              <a:t> of the system.</a:t>
            </a:r>
            <a:endParaRPr lang="en-US" altLang="en-US" sz="1800" noProof="0" dirty="0">
              <a:solidFill>
                <a:schemeClr val="tx1"/>
              </a:solidFill>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4</a:t>
            </a:fld>
            <a:endParaRPr lang="en-US"/>
          </a:p>
        </p:txBody>
      </p:sp>
    </p:spTree>
    <p:extLst>
      <p:ext uri="{BB962C8B-B14F-4D97-AF65-F5344CB8AC3E}">
        <p14:creationId xmlns:p14="http://schemas.microsoft.com/office/powerpoint/2010/main" val="42436122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solidFill>
                  <a:schemeClr val="tx1"/>
                </a:solidFill>
                <a:latin typeface="Times New Roman" panose="02020603050405020304" pitchFamily="18" charset="0"/>
                <a:cs typeface="Times New Roman" panose="02020603050405020304" pitchFamily="18" charset="0"/>
              </a:rPr>
              <a:t>Architecture Decision Documentation</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p:txBody>
          <a:bodyPr vert="horz" lIns="91440" tIns="45720" rIns="91440" bIns="45720" rtlCol="0">
            <a:noAutofit/>
          </a:bodyPr>
          <a:lstStyle/>
          <a:p>
            <a:pPr marL="403200" indent="-403200">
              <a:lnSpc>
                <a:spcPct val="90000"/>
              </a:lnSpc>
              <a:spcBef>
                <a:spcPts val="1000"/>
              </a:spcBef>
              <a:spcAft>
                <a:spcPts val="0"/>
              </a:spcAft>
              <a:buFont typeface="+mj-lt"/>
              <a:buAutoNum type="arabicPeriod"/>
              <a:defRPr/>
            </a:pPr>
            <a:r>
              <a:rPr lang="en-US" sz="2400" noProof="0" dirty="0">
                <a:solidFill>
                  <a:schemeClr val="tx1"/>
                </a:solidFill>
                <a:latin typeface="Times New Roman" panose="02020603050405020304" pitchFamily="18" charset="0"/>
                <a:cs typeface="Times New Roman" panose="02020603050405020304" pitchFamily="18" charset="0"/>
              </a:rPr>
              <a:t>Determine information items needed for each decision.</a:t>
            </a:r>
          </a:p>
          <a:p>
            <a:pPr marL="403200" indent="-403200">
              <a:lnSpc>
                <a:spcPct val="90000"/>
              </a:lnSpc>
              <a:spcBef>
                <a:spcPts val="1000"/>
              </a:spcBef>
              <a:spcAft>
                <a:spcPts val="0"/>
              </a:spcAft>
              <a:buFont typeface="+mj-lt"/>
              <a:buAutoNum type="arabicPeriod"/>
              <a:defRPr/>
            </a:pPr>
            <a:r>
              <a:rPr lang="en-US" sz="2400" noProof="0" dirty="0">
                <a:solidFill>
                  <a:schemeClr val="tx1"/>
                </a:solidFill>
                <a:latin typeface="Times New Roman" panose="02020603050405020304" pitchFamily="18" charset="0"/>
                <a:cs typeface="Times New Roman" panose="02020603050405020304" pitchFamily="18" charset="0"/>
              </a:rPr>
              <a:t>Define links between each decision and appropriate requirements.</a:t>
            </a:r>
          </a:p>
          <a:p>
            <a:pPr marL="403200" indent="-403200">
              <a:lnSpc>
                <a:spcPct val="90000"/>
              </a:lnSpc>
              <a:spcBef>
                <a:spcPts val="1000"/>
              </a:spcBef>
              <a:spcAft>
                <a:spcPts val="0"/>
              </a:spcAft>
              <a:buFont typeface="+mj-lt"/>
              <a:buAutoNum type="arabicPeriod"/>
              <a:defRPr/>
            </a:pPr>
            <a:r>
              <a:rPr lang="en-US" sz="2400" noProof="0" dirty="0">
                <a:solidFill>
                  <a:schemeClr val="tx1"/>
                </a:solidFill>
                <a:latin typeface="Times New Roman" panose="02020603050405020304" pitchFamily="18" charset="0"/>
                <a:cs typeface="Times New Roman" panose="02020603050405020304" pitchFamily="18" charset="0"/>
              </a:rPr>
              <a:t>Provide mechanisms to change status when alternative decisions need to be evaluated. </a:t>
            </a:r>
          </a:p>
          <a:p>
            <a:pPr marL="403200" indent="-403200">
              <a:lnSpc>
                <a:spcPct val="90000"/>
              </a:lnSpc>
              <a:spcBef>
                <a:spcPts val="1000"/>
              </a:spcBef>
              <a:spcAft>
                <a:spcPts val="0"/>
              </a:spcAft>
              <a:buFont typeface="+mj-lt"/>
              <a:buAutoNum type="arabicPeriod"/>
              <a:defRPr/>
            </a:pPr>
            <a:r>
              <a:rPr lang="en-US" sz="2400" noProof="0" dirty="0">
                <a:solidFill>
                  <a:schemeClr val="tx1"/>
                </a:solidFill>
                <a:latin typeface="Times New Roman" panose="02020603050405020304" pitchFamily="18" charset="0"/>
                <a:cs typeface="Times New Roman" panose="02020603050405020304" pitchFamily="18" charset="0"/>
              </a:rPr>
              <a:t>Define prerequisite relationships among decisions to support traceability.</a:t>
            </a:r>
          </a:p>
          <a:p>
            <a:pPr marL="403200" indent="-403200">
              <a:lnSpc>
                <a:spcPct val="90000"/>
              </a:lnSpc>
              <a:spcBef>
                <a:spcPts val="1000"/>
              </a:spcBef>
              <a:spcAft>
                <a:spcPts val="0"/>
              </a:spcAft>
              <a:buFont typeface="+mj-lt"/>
              <a:buAutoNum type="arabicPeriod"/>
              <a:defRPr/>
            </a:pPr>
            <a:r>
              <a:rPr lang="en-US" sz="2400" noProof="0" dirty="0">
                <a:solidFill>
                  <a:schemeClr val="tx1"/>
                </a:solidFill>
                <a:latin typeface="Times New Roman" panose="02020603050405020304" pitchFamily="18" charset="0"/>
                <a:cs typeface="Times New Roman" panose="02020603050405020304" pitchFamily="18" charset="0"/>
              </a:rPr>
              <a:t>Link significant decisions to architectural views resulting from decisions.</a:t>
            </a:r>
          </a:p>
          <a:p>
            <a:pPr marL="403200" indent="-403200">
              <a:lnSpc>
                <a:spcPct val="90000"/>
              </a:lnSpc>
              <a:spcBef>
                <a:spcPts val="1000"/>
              </a:spcBef>
              <a:spcAft>
                <a:spcPts val="0"/>
              </a:spcAft>
              <a:buFont typeface="+mj-lt"/>
              <a:buAutoNum type="arabicPeriod"/>
              <a:defRPr/>
            </a:pPr>
            <a:r>
              <a:rPr lang="en-US" sz="2400" noProof="0" dirty="0">
                <a:solidFill>
                  <a:schemeClr val="tx1"/>
                </a:solidFill>
                <a:latin typeface="Times New Roman" panose="02020603050405020304" pitchFamily="18" charset="0"/>
                <a:cs typeface="Times New Roman" panose="02020603050405020304" pitchFamily="18" charset="0"/>
              </a:rPr>
              <a:t>Document and communicate all decisions as they are made.</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5</a:t>
            </a:fld>
            <a:endParaRPr lang="en-US"/>
          </a:p>
        </p:txBody>
      </p:sp>
    </p:spTree>
    <p:extLst>
      <p:ext uri="{BB962C8B-B14F-4D97-AF65-F5344CB8AC3E}">
        <p14:creationId xmlns:p14="http://schemas.microsoft.com/office/powerpoint/2010/main" val="27945103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solidFill>
                  <a:schemeClr val="tx1"/>
                </a:solidFill>
                <a:latin typeface="Times New Roman" panose="02020603050405020304" pitchFamily="18" charset="0"/>
                <a:cs typeface="Times New Roman" panose="02020603050405020304" pitchFamily="18" charset="0"/>
              </a:rPr>
              <a:t>Agility and Architecture</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p:txBody>
          <a:bodyPr vert="horz" lIns="91440" tIns="45720" rIns="91440" bIns="45720" rtlCol="0">
            <a:noAutofit/>
          </a:bodyPr>
          <a:lstStyle/>
          <a:p>
            <a:pPr marL="291600" indent="-291600">
              <a:lnSpc>
                <a:spcPct val="90000"/>
              </a:lnSpc>
              <a:spcBef>
                <a:spcPts val="1000"/>
              </a:spcBef>
              <a:spcAft>
                <a:spcPts val="0"/>
              </a:spcAft>
              <a:buFont typeface="Arial" panose="020B0604020202020204" pitchFamily="34" charset="0"/>
              <a:buChar char="•"/>
            </a:pPr>
            <a:r>
              <a:rPr lang="en-US" altLang="en-US" sz="2400" noProof="0" dirty="0">
                <a:solidFill>
                  <a:schemeClr val="tx1"/>
                </a:solidFill>
                <a:latin typeface="Times New Roman" panose="02020603050405020304" pitchFamily="18" charset="0"/>
                <a:cs typeface="Times New Roman" panose="02020603050405020304" pitchFamily="18" charset="0"/>
              </a:rPr>
              <a:t>To avoid rework, user stories are used to create and evolve an architectural model (walking skeleton) before beginning any coding.</a:t>
            </a:r>
          </a:p>
          <a:p>
            <a:pPr marL="291600" indent="-291600">
              <a:lnSpc>
                <a:spcPct val="90000"/>
              </a:lnSpc>
              <a:spcBef>
                <a:spcPts val="1000"/>
              </a:spcBef>
              <a:spcAft>
                <a:spcPts val="0"/>
              </a:spcAft>
              <a:buFont typeface="Arial" panose="020B0604020202020204" pitchFamily="34" charset="0"/>
              <a:buChar char="•"/>
            </a:pPr>
            <a:r>
              <a:rPr lang="en-US" altLang="en-US" sz="2400" noProof="0" dirty="0">
                <a:solidFill>
                  <a:schemeClr val="tx1"/>
                </a:solidFill>
                <a:latin typeface="Times New Roman" panose="02020603050405020304" pitchFamily="18" charset="0"/>
                <a:cs typeface="Times New Roman" panose="02020603050405020304" pitchFamily="18" charset="0"/>
              </a:rPr>
              <a:t>Use models which allow software architects to add user stories to the evolving storyboard </a:t>
            </a:r>
            <a:r>
              <a:rPr lang="en-US" sz="2400" noProof="0" dirty="0">
                <a:solidFill>
                  <a:schemeClr val="tx1"/>
                </a:solidFill>
                <a:latin typeface="Times New Roman" panose="02020603050405020304" pitchFamily="18" charset="0"/>
                <a:cs typeface="Times New Roman" panose="02020603050405020304" pitchFamily="18" charset="0"/>
              </a:rPr>
              <a:t>and works with the product owner to prioritize the architectural stories as “sprints” (work units) are planned.</a:t>
            </a:r>
            <a:endParaRPr lang="en-US" altLang="en-US" sz="2400" noProof="0" dirty="0">
              <a:solidFill>
                <a:schemeClr val="tx1"/>
              </a:solidFill>
              <a:latin typeface="Times New Roman" panose="02020603050405020304" pitchFamily="18" charset="0"/>
              <a:cs typeface="Times New Roman" panose="02020603050405020304" pitchFamily="18" charset="0"/>
            </a:endParaRPr>
          </a:p>
          <a:p>
            <a:pPr marL="291600" indent="-291600">
              <a:lnSpc>
                <a:spcPct val="90000"/>
              </a:lnSpc>
              <a:spcBef>
                <a:spcPts val="1000"/>
              </a:spcBef>
              <a:spcAft>
                <a:spcPts val="0"/>
              </a:spcAft>
              <a:buFont typeface="Arial" panose="020B0604020202020204" pitchFamily="34" charset="0"/>
              <a:buChar char="•"/>
            </a:pPr>
            <a:r>
              <a:rPr lang="en-US" altLang="en-US" sz="2400" noProof="0" dirty="0">
                <a:solidFill>
                  <a:schemeClr val="tx1"/>
                </a:solidFill>
                <a:latin typeface="Times New Roman" panose="02020603050405020304" pitchFamily="18" charset="0"/>
                <a:cs typeface="Times New Roman" panose="02020603050405020304" pitchFamily="18" charset="0"/>
              </a:rPr>
              <a:t>Well run agile projects include delivery of architectural documentation during each sprint.</a:t>
            </a:r>
          </a:p>
          <a:p>
            <a:pPr marL="291600" indent="-291600">
              <a:lnSpc>
                <a:spcPct val="90000"/>
              </a:lnSpc>
              <a:spcBef>
                <a:spcPts val="1000"/>
              </a:spcBef>
              <a:spcAft>
                <a:spcPts val="0"/>
              </a:spcAft>
              <a:buFont typeface="Arial" panose="020B0604020202020204" pitchFamily="34" charset="0"/>
              <a:buChar char="•"/>
            </a:pPr>
            <a:r>
              <a:rPr lang="en-US" sz="2400" noProof="0" dirty="0">
                <a:solidFill>
                  <a:schemeClr val="tx1"/>
                </a:solidFill>
                <a:latin typeface="Times New Roman" panose="02020603050405020304" pitchFamily="18" charset="0"/>
                <a:cs typeface="Times New Roman" panose="02020603050405020304" pitchFamily="18" charset="0"/>
              </a:rPr>
              <a:t>After the sprint is completed, the architect reviews the working prototype for quality before the team presents it to the stakeholders in a formal sprint review.</a:t>
            </a:r>
            <a:endParaRPr lang="en-US" altLang="en-US" sz="2400" noProof="0" dirty="0">
              <a:solidFill>
                <a:schemeClr val="tx1"/>
              </a:solidFill>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6</a:t>
            </a:fld>
            <a:endParaRPr lang="en-US"/>
          </a:p>
        </p:txBody>
      </p:sp>
    </p:spTree>
    <p:extLst>
      <p:ext uri="{BB962C8B-B14F-4D97-AF65-F5344CB8AC3E}">
        <p14:creationId xmlns:p14="http://schemas.microsoft.com/office/powerpoint/2010/main" val="24950998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solidFill>
                  <a:schemeClr val="tx1"/>
                </a:solidFill>
                <a:latin typeface="Times New Roman" panose="02020603050405020304" pitchFamily="18" charset="0"/>
                <a:cs typeface="Times New Roman" panose="02020603050405020304" pitchFamily="18" charset="0"/>
              </a:rPr>
              <a:t>Architectural Styles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09"/>
            <a:ext cx="8458200" cy="4147061"/>
          </a:xfrm>
        </p:spPr>
        <p:txBody>
          <a:bodyPr vert="horz" lIns="91440" tIns="45720" rIns="91440" bIns="45720" rtlCol="0">
            <a:noAutofit/>
          </a:bodyPr>
          <a:lstStyle/>
          <a:p>
            <a:pPr>
              <a:lnSpc>
                <a:spcPct val="90000"/>
              </a:lnSpc>
              <a:spcBef>
                <a:spcPct val="50000"/>
              </a:spcBef>
              <a:defRPr/>
            </a:pPr>
            <a:r>
              <a:rPr lang="en-US" sz="2400" noProof="0" dirty="0">
                <a:solidFill>
                  <a:schemeClr val="tx1"/>
                </a:solidFill>
                <a:effectLst>
                  <a:outerShdw blurRad="38100" dist="38100" dir="2700000" algn="tl">
                    <a:srgbClr val="FFFFFF"/>
                  </a:outerShdw>
                </a:effectLst>
                <a:latin typeface="Times New Roman" panose="02020603050405020304" pitchFamily="18" charset="0"/>
                <a:ea typeface="ＭＳ Ｐゴシック" pitchFamily="-128" charset="-128"/>
                <a:cs typeface="Times New Roman" panose="02020603050405020304" pitchFamily="18" charset="0"/>
              </a:rPr>
              <a:t>Each style describes a system category that encompasses:</a:t>
            </a:r>
          </a:p>
          <a:p>
            <a:pPr marL="403200" indent="-403200">
              <a:lnSpc>
                <a:spcPct val="90000"/>
              </a:lnSpc>
              <a:spcBef>
                <a:spcPts val="1000"/>
              </a:spcBef>
              <a:spcAft>
                <a:spcPts val="0"/>
              </a:spcAft>
              <a:buFont typeface="+mj-lt"/>
              <a:buAutoNum type="arabicPeriod"/>
              <a:defRPr/>
            </a:pPr>
            <a:r>
              <a:rPr lang="en-US" sz="2400" b="1" noProof="0" dirty="0">
                <a:solidFill>
                  <a:schemeClr val="tx1"/>
                </a:solidFill>
                <a:latin typeface="Times New Roman" panose="02020603050405020304" pitchFamily="18" charset="0"/>
                <a:ea typeface="ＭＳ Ｐゴシック" pitchFamily="-128" charset="-128"/>
                <a:cs typeface="Times New Roman" panose="02020603050405020304" pitchFamily="18" charset="0"/>
              </a:rPr>
              <a:t>set of components</a:t>
            </a:r>
            <a:r>
              <a:rPr lang="en-US" sz="2400" noProof="0" dirty="0">
                <a:solidFill>
                  <a:schemeClr val="tx1"/>
                </a:solidFill>
                <a:effectLst>
                  <a:outerShdw blurRad="38100" dist="38100" dir="2700000" algn="tl">
                    <a:srgbClr val="FFFFFF"/>
                  </a:outerShdw>
                </a:effectLst>
                <a:latin typeface="Times New Roman" panose="02020603050405020304" pitchFamily="18" charset="0"/>
                <a:ea typeface="ＭＳ Ｐゴシック" pitchFamily="-128" charset="-128"/>
                <a:cs typeface="Times New Roman" panose="02020603050405020304" pitchFamily="18" charset="0"/>
              </a:rPr>
              <a:t> </a:t>
            </a:r>
            <a:r>
              <a:rPr lang="en-US" sz="2400" noProof="0" dirty="0" smtClean="0">
                <a:solidFill>
                  <a:schemeClr val="tx1"/>
                </a:solidFill>
                <a:effectLst>
                  <a:outerShdw blurRad="38100" dist="38100" dir="2700000" algn="tl">
                    <a:srgbClr val="FFFFFF"/>
                  </a:outerShdw>
                </a:effectLst>
                <a:latin typeface="Times New Roman" panose="02020603050405020304" pitchFamily="18" charset="0"/>
                <a:ea typeface="ＭＳ Ｐゴシック" pitchFamily="-128" charset="-128"/>
                <a:cs typeface="Times New Roman" panose="02020603050405020304" pitchFamily="18" charset="0"/>
              </a:rPr>
              <a:t>(for </a:t>
            </a:r>
            <a:r>
              <a:rPr lang="en-US" sz="2400" noProof="0" dirty="0">
                <a:solidFill>
                  <a:schemeClr val="tx1"/>
                </a:solidFill>
                <a:effectLst>
                  <a:outerShdw blurRad="38100" dist="38100" dir="2700000" algn="tl">
                    <a:srgbClr val="FFFFFF"/>
                  </a:outerShdw>
                </a:effectLst>
                <a:latin typeface="Times New Roman" panose="02020603050405020304" pitchFamily="18" charset="0"/>
                <a:ea typeface="ＭＳ Ｐゴシック" pitchFamily="-128" charset="-128"/>
                <a:cs typeface="Times New Roman" panose="02020603050405020304" pitchFamily="18" charset="0"/>
              </a:rPr>
              <a:t>example: a database, computational modules) that perform a function required by a system.</a:t>
            </a:r>
          </a:p>
          <a:p>
            <a:pPr marL="403200" indent="-403200">
              <a:lnSpc>
                <a:spcPct val="90000"/>
              </a:lnSpc>
              <a:spcBef>
                <a:spcPts val="1000"/>
              </a:spcBef>
              <a:spcAft>
                <a:spcPts val="0"/>
              </a:spcAft>
              <a:buFont typeface="+mj-lt"/>
              <a:buAutoNum type="arabicPeriod"/>
              <a:defRPr/>
            </a:pPr>
            <a:r>
              <a:rPr lang="en-US" sz="2400" b="1" noProof="0" dirty="0">
                <a:solidFill>
                  <a:schemeClr val="tx1"/>
                </a:solidFill>
                <a:latin typeface="Times New Roman" panose="02020603050405020304" pitchFamily="18" charset="0"/>
                <a:ea typeface="ＭＳ Ｐゴシック" pitchFamily="-128" charset="-128"/>
                <a:cs typeface="Times New Roman" panose="02020603050405020304" pitchFamily="18" charset="0"/>
              </a:rPr>
              <a:t>set of connectors</a:t>
            </a:r>
            <a:r>
              <a:rPr lang="en-US" sz="2400" noProof="0" dirty="0">
                <a:solidFill>
                  <a:schemeClr val="tx1"/>
                </a:solidFill>
                <a:latin typeface="Times New Roman" panose="02020603050405020304" pitchFamily="18" charset="0"/>
                <a:ea typeface="ＭＳ Ｐゴシック" pitchFamily="-128" charset="-128"/>
                <a:cs typeface="Times New Roman" panose="02020603050405020304" pitchFamily="18" charset="0"/>
              </a:rPr>
              <a:t> </a:t>
            </a:r>
            <a:r>
              <a:rPr lang="en-US" sz="2400" noProof="0" dirty="0">
                <a:solidFill>
                  <a:schemeClr val="tx1"/>
                </a:solidFill>
                <a:effectLst>
                  <a:outerShdw blurRad="38100" dist="38100" dir="2700000" algn="tl">
                    <a:srgbClr val="FFFFFF"/>
                  </a:outerShdw>
                </a:effectLst>
                <a:latin typeface="Times New Roman" panose="02020603050405020304" pitchFamily="18" charset="0"/>
                <a:ea typeface="ＭＳ Ｐゴシック" pitchFamily="-128" charset="-128"/>
                <a:cs typeface="Times New Roman" panose="02020603050405020304" pitchFamily="18" charset="0"/>
              </a:rPr>
              <a:t>that enable “communication, coordination and cooperation” among components.</a:t>
            </a:r>
          </a:p>
          <a:p>
            <a:pPr marL="403200" indent="-403200">
              <a:lnSpc>
                <a:spcPct val="90000"/>
              </a:lnSpc>
              <a:spcBef>
                <a:spcPts val="1000"/>
              </a:spcBef>
              <a:spcAft>
                <a:spcPts val="0"/>
              </a:spcAft>
              <a:buFont typeface="+mj-lt"/>
              <a:buAutoNum type="arabicPeriod"/>
              <a:defRPr/>
            </a:pPr>
            <a:r>
              <a:rPr lang="en-US" sz="2400" b="1" noProof="0" dirty="0">
                <a:solidFill>
                  <a:schemeClr val="tx1"/>
                </a:solidFill>
                <a:latin typeface="Times New Roman" panose="02020603050405020304" pitchFamily="18" charset="0"/>
                <a:ea typeface="ＭＳ Ｐゴシック" pitchFamily="-128" charset="-128"/>
                <a:cs typeface="Times New Roman" panose="02020603050405020304" pitchFamily="18" charset="0"/>
              </a:rPr>
              <a:t>constraints</a:t>
            </a:r>
            <a:r>
              <a:rPr lang="en-US" sz="2400" noProof="0" dirty="0">
                <a:solidFill>
                  <a:schemeClr val="tx1"/>
                </a:solidFill>
                <a:effectLst>
                  <a:outerShdw blurRad="38100" dist="38100" dir="2700000" algn="tl">
                    <a:srgbClr val="FFFFFF"/>
                  </a:outerShdw>
                </a:effectLst>
                <a:latin typeface="Times New Roman" panose="02020603050405020304" pitchFamily="18" charset="0"/>
                <a:ea typeface="ＭＳ Ｐゴシック" pitchFamily="-128" charset="-128"/>
                <a:cs typeface="Times New Roman" panose="02020603050405020304" pitchFamily="18" charset="0"/>
              </a:rPr>
              <a:t> that define how components can be integrated to form the system.</a:t>
            </a:r>
          </a:p>
          <a:p>
            <a:pPr marL="403200" indent="-403200">
              <a:lnSpc>
                <a:spcPct val="90000"/>
              </a:lnSpc>
              <a:spcBef>
                <a:spcPts val="1000"/>
              </a:spcBef>
              <a:spcAft>
                <a:spcPts val="0"/>
              </a:spcAft>
              <a:buFont typeface="+mj-lt"/>
              <a:buAutoNum type="arabicPeriod"/>
              <a:defRPr/>
            </a:pPr>
            <a:r>
              <a:rPr lang="en-US" sz="2400" b="1" noProof="0" dirty="0">
                <a:solidFill>
                  <a:schemeClr val="tx1"/>
                </a:solidFill>
                <a:latin typeface="Times New Roman" panose="02020603050405020304" pitchFamily="18" charset="0"/>
                <a:ea typeface="ＭＳ Ｐゴシック" pitchFamily="-128" charset="-128"/>
                <a:cs typeface="Times New Roman" panose="02020603050405020304" pitchFamily="18" charset="0"/>
              </a:rPr>
              <a:t>semantic models</a:t>
            </a:r>
            <a:r>
              <a:rPr lang="en-US" sz="2400" noProof="0" dirty="0">
                <a:solidFill>
                  <a:schemeClr val="tx1"/>
                </a:solidFill>
                <a:effectLst>
                  <a:outerShdw blurRad="38100" dist="38100" dir="2700000" algn="tl">
                    <a:srgbClr val="FFFFFF"/>
                  </a:outerShdw>
                </a:effectLst>
                <a:latin typeface="Times New Roman" panose="02020603050405020304" pitchFamily="18" charset="0"/>
                <a:ea typeface="ＭＳ Ｐゴシック" pitchFamily="-128" charset="-128"/>
                <a:cs typeface="Times New Roman" panose="02020603050405020304" pitchFamily="18" charset="0"/>
              </a:rPr>
              <a:t> that enable a designer to understand the overall properties of a system by analyzing the known properties of its constituent parts. </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7</a:t>
            </a:fld>
            <a:endParaRPr lang="en-US"/>
          </a:p>
        </p:txBody>
      </p:sp>
    </p:spTree>
    <p:extLst>
      <p:ext uri="{BB962C8B-B14F-4D97-AF65-F5344CB8AC3E}">
        <p14:creationId xmlns:p14="http://schemas.microsoft.com/office/powerpoint/2010/main" val="33400781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solidFill>
                  <a:schemeClr val="tx1"/>
                </a:solidFill>
                <a:latin typeface="Times New Roman" panose="02020603050405020304" pitchFamily="18" charset="0"/>
                <a:cs typeface="Times New Roman" panose="02020603050405020304" pitchFamily="18" charset="0"/>
              </a:rPr>
              <a:t>Data Centered Architecture</a:t>
            </a:r>
          </a:p>
        </p:txBody>
      </p:sp>
      <p:pic>
        <p:nvPicPr>
          <p:cNvPr id="4" name="Picture 3" descr="An illustration displays a data centered architecture. "/>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83604" y="1407560"/>
            <a:ext cx="7176793" cy="4367623"/>
          </a:xfrm>
          <a:prstGeom prst="rect">
            <a:avLst/>
          </a:prstGeom>
        </p:spPr>
      </p:pic>
      <p:sp>
        <p:nvSpPr>
          <p:cNvPr id="6" name="Text Placeholder 5">
            <a:extLst>
              <a:ext uri="{FF2B5EF4-FFF2-40B4-BE49-F238E27FC236}">
                <a16:creationId xmlns:a16="http://schemas.microsoft.com/office/drawing/2014/main" id="{D15256C5-B3A5-4426-BBA2-151697989FA1}"/>
              </a:ext>
            </a:extLst>
          </p:cNvPr>
          <p:cNvSpPr>
            <a:spLocks noGrp="1"/>
          </p:cNvSpPr>
          <p:nvPr>
            <p:ph type="body" sz="quarter" idx="12"/>
          </p:nvPr>
        </p:nvSpPr>
        <p:spPr>
          <a:xfrm>
            <a:off x="2882349" y="6199332"/>
            <a:ext cx="2892306" cy="315768"/>
          </a:xfrm>
        </p:spPr>
        <p:txBody>
          <a:bodyPr/>
          <a:lstStyle/>
          <a:p>
            <a:r>
              <a:rPr lang="en-US" sz="1200" noProof="0" dirty="0">
                <a:hlinkClick r:id="rId3" action="ppaction://hlinksldjump"/>
              </a:rPr>
              <a:t>Access the text alternative for slide images.</a:t>
            </a:r>
            <a:endParaRPr lang="en-US" sz="1200" noProof="0" dirty="0"/>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8</a:t>
            </a:fld>
            <a:endParaRPr lang="en-US"/>
          </a:p>
        </p:txBody>
      </p:sp>
    </p:spTree>
    <p:extLst>
      <p:ext uri="{BB962C8B-B14F-4D97-AF65-F5344CB8AC3E}">
        <p14:creationId xmlns:p14="http://schemas.microsoft.com/office/powerpoint/2010/main" val="245170104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solidFill>
                  <a:schemeClr val="tx1"/>
                </a:solidFill>
                <a:latin typeface="Times New Roman" panose="02020603050405020304" pitchFamily="18" charset="0"/>
                <a:cs typeface="Times New Roman" panose="02020603050405020304" pitchFamily="18" charset="0"/>
              </a:rPr>
              <a:t>Data Flow Architecture</a:t>
            </a:r>
          </a:p>
        </p:txBody>
      </p:sp>
      <p:pic>
        <p:nvPicPr>
          <p:cNvPr id="4" name="Picture 3" descr="The diagram shows a data flow architecture. "/>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17981" y="1700199"/>
            <a:ext cx="7708039" cy="3457603"/>
          </a:xfrm>
          <a:prstGeom prst="rect">
            <a:avLst/>
          </a:prstGeom>
        </p:spPr>
      </p:pic>
      <p:sp>
        <p:nvSpPr>
          <p:cNvPr id="6" name="Text Placeholder 5">
            <a:extLst>
              <a:ext uri="{FF2B5EF4-FFF2-40B4-BE49-F238E27FC236}">
                <a16:creationId xmlns:a16="http://schemas.microsoft.com/office/drawing/2014/main" id="{3EF21C30-58D1-4032-8F6C-7C9B5818846C}"/>
              </a:ext>
            </a:extLst>
          </p:cNvPr>
          <p:cNvSpPr>
            <a:spLocks noGrp="1"/>
          </p:cNvSpPr>
          <p:nvPr>
            <p:ph type="body" sz="quarter" idx="12"/>
          </p:nvPr>
        </p:nvSpPr>
        <p:spPr>
          <a:xfrm>
            <a:off x="2785134" y="6202016"/>
            <a:ext cx="3091089" cy="313083"/>
          </a:xfrm>
        </p:spPr>
        <p:txBody>
          <a:bodyPr/>
          <a:lstStyle/>
          <a:p>
            <a:r>
              <a:rPr lang="en-US" sz="1200" noProof="0" dirty="0">
                <a:hlinkClick r:id="rId3" action="ppaction://hlinksldjump"/>
              </a:rPr>
              <a:t>Access the text alternative for slide images.</a:t>
            </a:r>
            <a:endParaRPr lang="en-US" sz="1200" noProof="0" dirty="0"/>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9</a:t>
            </a:fld>
            <a:endParaRPr lang="en-US"/>
          </a:p>
        </p:txBody>
      </p:sp>
    </p:spTree>
    <p:extLst>
      <p:ext uri="{BB962C8B-B14F-4D97-AF65-F5344CB8AC3E}">
        <p14:creationId xmlns:p14="http://schemas.microsoft.com/office/powerpoint/2010/main" val="1958432633"/>
      </p:ext>
    </p:extLst>
  </p:cSld>
  <p:clrMapOvr>
    <a:masterClrMapping/>
  </p:clrMapOvr>
</p:sld>
</file>

<file path=ppt/theme/theme1.xml><?xml version="1.0" encoding="utf-8"?>
<a:theme xmlns:a="http://schemas.openxmlformats.org/drawingml/2006/main" name="Title Slides Master">
  <a:themeElements>
    <a:clrScheme name="Custom 17">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000000"/>
      </a:hlink>
      <a:folHlink>
        <a:srgbClr val="00000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49205645-1F2A-4B1E-9674-DA1B2F4D5ED6}"/>
    </a:ext>
  </a:extLst>
</a:theme>
</file>

<file path=ppt/theme/theme2.xml><?xml version="1.0" encoding="utf-8"?>
<a:theme xmlns:a="http://schemas.openxmlformats.org/drawingml/2006/main" name="MainContentSlideMaster">
  <a:themeElements>
    <a:clrScheme name="Custom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000000"/>
      </a:hlink>
      <a:folHlink>
        <a:srgbClr val="00000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4FF0FDA0-6894-4596-BDAC-FCF1DCFBA9AA}"/>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B82DCB52-FEF9-40CC-B3DC-F0115DBC3F82}"/>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38380B4B-557F-493C-8BD4-E5DEA4FEDAB0}"/>
    </a:ext>
  </a:extLst>
</a:theme>
</file>

<file path=ppt/theme/theme5.xml><?xml version="1.0" encoding="utf-8"?>
<a:theme xmlns:a="http://schemas.openxmlformats.org/drawingml/2006/main" name="ImageDescriptionAppendixSlideMaster">
  <a:themeElements>
    <a:clrScheme name="Custom 6">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000000"/>
      </a:hlink>
      <a:folHlink>
        <a:srgbClr val="00000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F0C5A687-89F8-48FC-8D59-8BA67B8E380E}"/>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MHHE_Generic Accessible PPT Template_Editorial_v8_2018</Template>
  <TotalTime>446</TotalTime>
  <Words>2244</Words>
  <Application>Microsoft Office PowerPoint</Application>
  <PresentationFormat>On-screen Show (4:3)</PresentationFormat>
  <Paragraphs>184</Paragraphs>
  <Slides>36</Slides>
  <Notes>1</Notes>
  <HiddenSlides>11</HiddenSlides>
  <MMClips>0</MMClips>
  <ScaleCrop>false</ScaleCrop>
  <HeadingPairs>
    <vt:vector size="6" baseType="variant">
      <vt:variant>
        <vt:lpstr>Fonts Used</vt:lpstr>
      </vt:variant>
      <vt:variant>
        <vt:i4>4</vt:i4>
      </vt:variant>
      <vt:variant>
        <vt:lpstr>Theme</vt:lpstr>
      </vt:variant>
      <vt:variant>
        <vt:i4>5</vt:i4>
      </vt:variant>
      <vt:variant>
        <vt:lpstr>Slide Titles</vt:lpstr>
      </vt:variant>
      <vt:variant>
        <vt:i4>36</vt:i4>
      </vt:variant>
    </vt:vector>
  </HeadingPairs>
  <TitlesOfParts>
    <vt:vector size="45" baseType="lpstr">
      <vt:lpstr>ＭＳ Ｐゴシック</vt:lpstr>
      <vt:lpstr>Arial</vt:lpstr>
      <vt:lpstr>Calibri</vt:lpstr>
      <vt:lpstr>Times New Roman</vt:lpstr>
      <vt:lpstr>Title Slides Master</vt:lpstr>
      <vt:lpstr>MainContentSlideMaster</vt:lpstr>
      <vt:lpstr>ClosingMaster</vt:lpstr>
      <vt:lpstr>DividerSlideMaster</vt:lpstr>
      <vt:lpstr>ImageDescriptionAppendixSlideMaster</vt:lpstr>
      <vt:lpstr>Chapter 10</vt:lpstr>
      <vt:lpstr>What is Software Architecture?</vt:lpstr>
      <vt:lpstr>Why is Software Architecture Important?</vt:lpstr>
      <vt:lpstr>Architectural Descriptions</vt:lpstr>
      <vt:lpstr>Architecture Decision Documentation</vt:lpstr>
      <vt:lpstr>Agility and Architecture</vt:lpstr>
      <vt:lpstr>Architectural Styles</vt:lpstr>
      <vt:lpstr>Data Centered Architecture</vt:lpstr>
      <vt:lpstr>Data Flow Architecture</vt:lpstr>
      <vt:lpstr>Call Return Architecture</vt:lpstr>
      <vt:lpstr>Object-Oriented Architecture</vt:lpstr>
      <vt:lpstr>Layered Architecture</vt:lpstr>
      <vt:lpstr>Model View Controller Architecture</vt:lpstr>
      <vt:lpstr>Architectural Organization and Refinement 1</vt:lpstr>
      <vt:lpstr>Architectural Organization and Refinement 2</vt:lpstr>
      <vt:lpstr>Architectural Considerations</vt:lpstr>
      <vt:lpstr>Architectural Design</vt:lpstr>
      <vt:lpstr>Architecture Context Diagram</vt:lpstr>
      <vt:lpstr>SafeHome Security Function Archetype</vt:lpstr>
      <vt:lpstr>SafeHome Top-Level Component Architecture</vt:lpstr>
      <vt:lpstr>SafeHome Refined Component Architecture</vt:lpstr>
      <vt:lpstr>Architectural Tradeoff Analysis</vt:lpstr>
      <vt:lpstr>Architectural Reviews</vt:lpstr>
      <vt:lpstr>Pattern-based Architectural Reviews</vt:lpstr>
      <vt:lpstr>End of Main Content</vt:lpstr>
      <vt:lpstr>Accessibility Content: Text Alternatives for Images</vt:lpstr>
      <vt:lpstr>Data Centered Architecture – Text Alternative</vt:lpstr>
      <vt:lpstr>Data Flow Architecture – Text Alternative</vt:lpstr>
      <vt:lpstr>Call Return Architecture – Text Alternative</vt:lpstr>
      <vt:lpstr>Object-Oriented Architecture – Text Alternative</vt:lpstr>
      <vt:lpstr>Layered Architecture – Text Alternative</vt:lpstr>
      <vt:lpstr>Model View Controller Architecture – Text Alternative</vt:lpstr>
      <vt:lpstr>Architecture Context Diagram – Text Alternative</vt:lpstr>
      <vt:lpstr>SafeHome Security Function Archetype – Text Alternative</vt:lpstr>
      <vt:lpstr>SafeHome Top-Level Component Architecture – Text Alternative</vt:lpstr>
      <vt:lpstr>SafeHome Refined Component Architecture – Text Alternative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One of Four Title Slide Options</dc:title>
  <dc:creator>Ervolino, Heather</dc:creator>
  <cp:keywords>PPT</cp:keywords>
  <cp:lastModifiedBy>T, Karthika</cp:lastModifiedBy>
  <cp:revision>51</cp:revision>
  <dcterms:created xsi:type="dcterms:W3CDTF">2019-01-22T22:04:31Z</dcterms:created>
  <dcterms:modified xsi:type="dcterms:W3CDTF">2019-10-16T08:03:31Z</dcterms:modified>
</cp:coreProperties>
</file>