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04" r:id="rId6"/>
  </p:sldMasterIdLst>
  <p:notesMasterIdLst>
    <p:notesMasterId r:id="rId29"/>
  </p:notesMasterIdLst>
  <p:sldIdLst>
    <p:sldId id="283" r:id="rId7"/>
    <p:sldId id="265" r:id="rId8"/>
    <p:sldId id="266" r:id="rId9"/>
    <p:sldId id="278" r:id="rId10"/>
    <p:sldId id="279" r:id="rId11"/>
    <p:sldId id="282" r:id="rId12"/>
    <p:sldId id="277" r:id="rId13"/>
    <p:sldId id="272" r:id="rId14"/>
    <p:sldId id="276" r:id="rId15"/>
    <p:sldId id="273" r:id="rId16"/>
    <p:sldId id="274" r:id="rId17"/>
    <p:sldId id="275" r:id="rId18"/>
    <p:sldId id="271" r:id="rId19"/>
    <p:sldId id="269" r:id="rId20"/>
    <p:sldId id="270" r:id="rId21"/>
    <p:sldId id="267" r:id="rId22"/>
    <p:sldId id="268" r:id="rId23"/>
    <p:sldId id="260" r:id="rId24"/>
    <p:sldId id="258" r:id="rId25"/>
    <p:sldId id="264" r:id="rId26"/>
    <p:sldId id="284" r:id="rId27"/>
    <p:sldId id="285"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3"/>
            <p14:sldId id="265"/>
            <p14:sldId id="266"/>
            <p14:sldId id="278"/>
            <p14:sldId id="279"/>
            <p14:sldId id="282"/>
            <p14:sldId id="277"/>
            <p14:sldId id="272"/>
            <p14:sldId id="276"/>
            <p14:sldId id="273"/>
            <p14:sldId id="274"/>
            <p14:sldId id="275"/>
            <p14:sldId id="271"/>
            <p14:sldId id="269"/>
            <p14:sldId id="270"/>
            <p14:sldId id="267"/>
            <p14:sldId id="268"/>
            <p14:sldId id="260"/>
          </p14:sldIdLst>
        </p14:section>
        <p14:section name="Appendix: Image Descriptions for Unsighted Students" id="{9E859B0B-078E-463E-89A6-21C20DD280C4}">
          <p14:sldIdLst>
            <p14:sldId id="258"/>
            <p14:sldId id="264"/>
            <p14:sldId id="284"/>
            <p14:sldId id="28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601" autoAdjust="0"/>
    <p:restoredTop sz="86375" autoAdjust="0"/>
  </p:normalViewPr>
  <p:slideViewPr>
    <p:cSldViewPr snapToGrid="0" showGuides="1">
      <p:cViewPr varScale="1">
        <p:scale>
          <a:sx n="74" d="100"/>
          <a:sy n="74" d="100"/>
        </p:scale>
        <p:origin x="437" y="72"/>
      </p:cViewPr>
      <p:guideLst>
        <p:guide pos="3264"/>
        <p:guide orient="horz" pos="2256"/>
        <p:guide pos="5640"/>
      </p:guideLst>
    </p:cSldViewPr>
  </p:slideViewPr>
  <p:outlineViewPr>
    <p:cViewPr>
      <p:scale>
        <a:sx n="50" d="100"/>
        <a:sy n="50" d="100"/>
      </p:scale>
      <p:origin x="0" y="-49152"/>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80690E-986D-4079-950F-0899483951FC}"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B0536C-FB01-439D-B2A5-73F10E66B053}" type="slidenum">
              <a:rPr lang="en-IN" smtClean="0"/>
              <a:t>‹#›</a:t>
            </a:fld>
            <a:endParaRPr lang="en-IN"/>
          </a:p>
        </p:txBody>
      </p:sp>
    </p:spTree>
    <p:extLst>
      <p:ext uri="{BB962C8B-B14F-4D97-AF65-F5344CB8AC3E}">
        <p14:creationId xmlns:p14="http://schemas.microsoft.com/office/powerpoint/2010/main" val="3404497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E8986D-EE3A-4DEB-89D2-3A8448169C31}"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083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lvl1pPr>
              <a:defRPr>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873016033"/>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202407849"/>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095939353"/>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454508318"/>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theme" Target="../theme/theme6.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a:t>
            </a:r>
            <a:r>
              <a:rPr lang="en-US" dirty="0">
                <a:latin typeface="Times New Roman" panose="02020603050405020304" pitchFamily="18" charset="0"/>
                <a:cs typeface="Times New Roman" panose="02020603050405020304" pitchFamily="18" charset="0"/>
              </a:rPr>
              <a:t>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latin typeface="Times New Roman" panose="02020603050405020304" pitchFamily="18" charset="0"/>
                <a:cs typeface="Times New Roman" panose="02020603050405020304" pitchFamily="18" charset="0"/>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3707"/>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43736886"/>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t>Chapter 7</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Understanding Requirements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Times New Roman" panose="02020603050405020304" pitchFamily="18" charset="0"/>
                <a:ea typeface="+mn-ea"/>
                <a:cs typeface="Times New Roman" panose="02020603050405020304" pitchFamily="18" charset="0"/>
              </a:rPr>
              <a:t>© 2020 McGraw Hill. All rights reserved. Authorized only for instructor use in the classroom.</a:t>
            </a:r>
          </a:p>
          <a:p>
            <a:pPr marL="0" marR="0" lvl="0" indent="0" algn="ctr" defTabSz="457200" rtl="0" eaLnBrk="1" fontAlgn="auto" latinLnBrk="0" hangingPunct="1">
              <a:lnSpc>
                <a:spcPct val="100000"/>
              </a:lnSpc>
              <a:spcBef>
                <a:spcPct val="20000"/>
              </a:spcBef>
              <a:spcAft>
                <a:spcPts val="0"/>
              </a:spcAft>
              <a:buClrTx/>
              <a:buSzTx/>
              <a:buFontTx/>
              <a:buNone/>
              <a:tabLst/>
              <a:defRPr/>
            </a:pPr>
            <a:r>
              <a:rPr kumimoji="0" lang="en-US" sz="800" b="0" i="0" u="none" strike="noStrike" kern="1200" cap="none" spc="0" normalizeH="0" baseline="0" noProof="0" dirty="0">
                <a:ln>
                  <a:noFill/>
                </a:ln>
                <a:solidFill>
                  <a:srgbClr val="000000">
                    <a:lumMod val="50000"/>
                    <a:lumOff val="50000"/>
                  </a:srgbClr>
                </a:solidFill>
                <a:effectLst/>
                <a:uLnTx/>
                <a:uFillTx/>
                <a:latin typeface="Times New Roman" panose="02020603050405020304" pitchFamily="18" charset="0"/>
                <a:ea typeface="+mn-ea"/>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288390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L Use Case Diagram</a:t>
            </a:r>
          </a:p>
        </p:txBody>
      </p:sp>
      <p:pic>
        <p:nvPicPr>
          <p:cNvPr id="4" name="Picture 3" descr="An illustration displays the UM L use case diagram. It displays the homeowner, and the system administrator.">
            <a:extLst>
              <a:ext uri="{FF2B5EF4-FFF2-40B4-BE49-F238E27FC236}">
                <a16:creationId xmlns:a16="http://schemas.microsoft.com/office/drawing/2014/main" id="{77E243CD-E8E3-4EA6-9868-1F0ED5193E0D}"/>
              </a:ext>
            </a:extLst>
          </p:cNvPr>
          <p:cNvPicPr>
            <a:picLocks noChangeAspect="1"/>
          </p:cNvPicPr>
          <p:nvPr/>
        </p:nvPicPr>
        <p:blipFill>
          <a:blip r:embed="rId2"/>
          <a:stretch>
            <a:fillRect/>
          </a:stretch>
        </p:blipFill>
        <p:spPr>
          <a:xfrm>
            <a:off x="2389443" y="1147515"/>
            <a:ext cx="4365114" cy="4688230"/>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2413231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L Class Diagram</a:t>
            </a:r>
          </a:p>
        </p:txBody>
      </p:sp>
      <p:pic>
        <p:nvPicPr>
          <p:cNvPr id="6" name="Picture 5" descr="A class diagram for a Sensor.">
            <a:extLst>
              <a:ext uri="{FF2B5EF4-FFF2-40B4-BE49-F238E27FC236}">
                <a16:creationId xmlns:a16="http://schemas.microsoft.com/office/drawing/2014/main" id="{6ACB0B70-A28A-404D-80B3-C658809334CC}"/>
              </a:ext>
            </a:extLst>
          </p:cNvPr>
          <p:cNvPicPr>
            <a:picLocks noChangeAspect="1"/>
          </p:cNvPicPr>
          <p:nvPr/>
        </p:nvPicPr>
        <p:blipFill>
          <a:blip r:embed="rId2"/>
          <a:stretch>
            <a:fillRect/>
          </a:stretch>
        </p:blipFill>
        <p:spPr>
          <a:xfrm>
            <a:off x="2947275" y="1149512"/>
            <a:ext cx="3249450" cy="483454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20731362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L State Diagram</a:t>
            </a:r>
          </a:p>
        </p:txBody>
      </p:sp>
      <p:pic>
        <p:nvPicPr>
          <p:cNvPr id="4" name="Picture 3" descr="An illustration displays U M L state diagram.">
            <a:extLst>
              <a:ext uri="{FF2B5EF4-FFF2-40B4-BE49-F238E27FC236}">
                <a16:creationId xmlns:a16="http://schemas.microsoft.com/office/drawing/2014/main" id="{D4387310-CC2B-45DE-8C7F-1E5A7406CA26}"/>
              </a:ext>
            </a:extLst>
          </p:cNvPr>
          <p:cNvPicPr>
            <a:picLocks noChangeAspect="1"/>
          </p:cNvPicPr>
          <p:nvPr/>
        </p:nvPicPr>
        <p:blipFill>
          <a:blip r:embed="rId2"/>
          <a:stretch>
            <a:fillRect/>
          </a:stretch>
        </p:blipFill>
        <p:spPr>
          <a:xfrm>
            <a:off x="1032965" y="1908582"/>
            <a:ext cx="7078069" cy="3090940"/>
          </a:xfrm>
          <a:prstGeom prst="rect">
            <a:avLst/>
          </a:prstGeom>
        </p:spPr>
      </p:pic>
      <p:sp>
        <p:nvSpPr>
          <p:cNvPr id="6" name="Text Placeholder 5">
            <a:extLst>
              <a:ext uri="{FF2B5EF4-FFF2-40B4-BE49-F238E27FC236}">
                <a16:creationId xmlns:a16="http://schemas.microsoft.com/office/drawing/2014/main" id="{35296249-34F5-493D-B348-D53391D4EA88}"/>
              </a:ext>
            </a:extLst>
          </p:cNvPr>
          <p:cNvSpPr>
            <a:spLocks noGrp="1"/>
          </p:cNvSpPr>
          <p:nvPr>
            <p:ph type="body" sz="quarter" idx="12"/>
          </p:nvPr>
        </p:nvSpPr>
        <p:spPr>
          <a:xfrm>
            <a:off x="3116789" y="6324600"/>
            <a:ext cx="2910422"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5919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Analysis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5186721"/>
          </a:xfrm>
        </p:spPr>
        <p:txBody>
          <a:bodyPr vert="horz" lIns="91440" tIns="45720" rIns="91440" bIns="45720" rtlCol="0">
            <a:noAutofit/>
          </a:bodyPr>
          <a:lstStyle/>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Pattern name: </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A descriptor that captures the essence of the pattern.</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Intent:</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Describes what the pattern accomplishes or represents.</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Motivation:</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A scenario that illustrates how the pattern can be used to address the problem.</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Forces and context: </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A description of external issues (forces) that can affect how the pattern is used and the external issues that will be resolved when the pattern is applied.</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Solution: </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A description of how the pattern is applied to solve the problem with an emphasis on structural and behavioral issues.</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Consequences:</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Addresses what happens when the pattern is applied and what trade-offs exist during its application.</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Design:</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Discusses how the analysis pattern can be achieved through the use of known design patterns.</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Known uses: </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Examples of uses within actual systems.</a:t>
            </a:r>
          </a:p>
          <a:p>
            <a:pPr marL="1588" lvl="1" indent="0">
              <a:spcBef>
                <a:spcPts val="300"/>
              </a:spcBef>
              <a:buNone/>
              <a:defRPr/>
            </a:pPr>
            <a:r>
              <a:rPr lang="en-US" sz="1600" b="1" noProof="0" dirty="0">
                <a:solidFill>
                  <a:schemeClr val="tx1">
                    <a:lumMod val="85000"/>
                    <a:lumOff val="15000"/>
                  </a:schemeClr>
                </a:solidFill>
                <a:latin typeface="Times New Roman" panose="02020603050405020304" pitchFamily="18" charset="0"/>
                <a:ea typeface="ＭＳ Ｐゴシック" pitchFamily="-128" charset="-128"/>
                <a:cs typeface="Times New Roman" panose="02020603050405020304" pitchFamily="18" charset="0"/>
              </a:rPr>
              <a:t>Related patterns:</a:t>
            </a:r>
            <a:r>
              <a:rPr lang="en-US" sz="16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On e or more analysis patterns that are related to the named pattern because (1) it i</a:t>
            </a:r>
            <a:r>
              <a:rPr lang="en-US" sz="1600" b="1"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s commonly used with the named pattern; (2) it is structurally similar to the named pattern; (3) it is a variation of the named pattern.</a:t>
            </a:r>
            <a:endParaRPr lang="en-US" sz="24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2865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Negotiating Requirements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970700"/>
          </a:xfrm>
        </p:spPr>
        <p:txBody>
          <a:bodyPr vert="horz" lIns="91440" tIns="45720" rIns="91440" bIns="45720" rtlCol="0">
            <a:noAutofit/>
          </a:bodyPr>
          <a:lstStyle/>
          <a:p>
            <a:pPr>
              <a:lnSpc>
                <a:spcPct val="90000"/>
              </a:lnSpc>
              <a:spcBef>
                <a:spcPts val="1000"/>
              </a:spcBef>
              <a:spcAft>
                <a:spcPts val="0"/>
              </a:spcAft>
            </a:pPr>
            <a:r>
              <a:rPr lang="en-US" sz="2400" noProof="0" dirty="0">
                <a:solidFill>
                  <a:schemeClr val="tx1"/>
                </a:solidFill>
                <a:latin typeface="Times New Roman" panose="02020603050405020304" pitchFamily="18" charset="0"/>
                <a:cs typeface="Times New Roman" panose="02020603050405020304" pitchFamily="18" charset="0"/>
              </a:rPr>
              <a:t>Negotiations strive for a “win-win” result, stakeholders win by getting a product satisfying most of their needs and developers win by getting achievable deadlines.</a:t>
            </a:r>
          </a:p>
          <a:p>
            <a:pPr>
              <a:lnSpc>
                <a:spcPct val="90000"/>
              </a:lnSpc>
              <a:spcBef>
                <a:spcPts val="1000"/>
              </a:spcBef>
              <a:spcAft>
                <a:spcPts val="0"/>
              </a:spcAft>
            </a:pPr>
            <a:r>
              <a:rPr lang="en-US" sz="2400" noProof="0" dirty="0">
                <a:solidFill>
                  <a:schemeClr val="tx1"/>
                </a:solidFill>
                <a:latin typeface="Times New Roman" panose="02020603050405020304" pitchFamily="18" charset="0"/>
                <a:cs typeface="Times New Roman" panose="02020603050405020304" pitchFamily="18" charset="0"/>
              </a:rPr>
              <a:t>Handshaking is one-way to achieve “win-win”.</a:t>
            </a:r>
          </a:p>
          <a:p>
            <a:pPr marL="291600" lvl="1" indent="-291600">
              <a:spcBef>
                <a:spcPts val="1000"/>
              </a:spcBef>
              <a:spcAft>
                <a:spcPts val="0"/>
              </a:spcAft>
            </a:pPr>
            <a:r>
              <a:rPr lang="en-US" sz="2200" noProof="0" dirty="0">
                <a:solidFill>
                  <a:schemeClr val="tx1"/>
                </a:solidFill>
                <a:latin typeface="Times New Roman" panose="02020603050405020304" pitchFamily="18" charset="0"/>
                <a:cs typeface="Times New Roman" panose="02020603050405020304" pitchFamily="18" charset="0"/>
              </a:rPr>
              <a:t>Developers propose solutions to requirements, describe their impact, and communicate their intentions to the customers.</a:t>
            </a:r>
          </a:p>
          <a:p>
            <a:pPr marL="291600" lvl="1" indent="-291600">
              <a:spcBef>
                <a:spcPts val="1000"/>
              </a:spcBef>
              <a:spcAft>
                <a:spcPts val="0"/>
              </a:spcAft>
            </a:pPr>
            <a:r>
              <a:rPr lang="en-US" sz="2200" noProof="0" dirty="0">
                <a:solidFill>
                  <a:schemeClr val="tx1"/>
                </a:solidFill>
                <a:latin typeface="Times New Roman" panose="02020603050405020304" pitchFamily="18" charset="0"/>
                <a:cs typeface="Times New Roman" panose="02020603050405020304" pitchFamily="18" charset="0"/>
              </a:rPr>
              <a:t>Customer review the proposed solutions, focusing on missing features and seeking clarification of novel requirements.</a:t>
            </a:r>
          </a:p>
          <a:p>
            <a:pPr marL="291600" lvl="1" indent="-291600">
              <a:spcBef>
                <a:spcPts val="1000"/>
              </a:spcBef>
              <a:spcAft>
                <a:spcPts val="0"/>
              </a:spcAft>
            </a:pPr>
            <a:r>
              <a:rPr lang="en-US" sz="2200" noProof="0" dirty="0">
                <a:solidFill>
                  <a:schemeClr val="tx1"/>
                </a:solidFill>
                <a:latin typeface="Times New Roman" panose="02020603050405020304" pitchFamily="18" charset="0"/>
                <a:cs typeface="Times New Roman" panose="02020603050405020304" pitchFamily="18" charset="0"/>
              </a:rPr>
              <a:t>Requirements are determined to be </a:t>
            </a:r>
            <a:r>
              <a:rPr lang="en-US" sz="2200" i="1" noProof="0" dirty="0">
                <a:solidFill>
                  <a:schemeClr val="tx1"/>
                </a:solidFill>
                <a:latin typeface="Times New Roman" panose="02020603050405020304" pitchFamily="18" charset="0"/>
                <a:cs typeface="Times New Roman" panose="02020603050405020304" pitchFamily="18" charset="0"/>
              </a:rPr>
              <a:t>good enough </a:t>
            </a:r>
            <a:r>
              <a:rPr lang="en-US" sz="2200" noProof="0" dirty="0">
                <a:solidFill>
                  <a:schemeClr val="tx1"/>
                </a:solidFill>
                <a:latin typeface="Times New Roman" panose="02020603050405020304" pitchFamily="18" charset="0"/>
                <a:cs typeface="Times New Roman" panose="02020603050405020304" pitchFamily="18" charset="0"/>
              </a:rPr>
              <a:t>if the customers accept the proposed solutions.</a:t>
            </a:r>
          </a:p>
        </p:txBody>
      </p:sp>
      <p:sp>
        <p:nvSpPr>
          <p:cNvPr id="7" name="Content Placeholder 6">
            <a:extLst>
              <a:ext uri="{FF2B5EF4-FFF2-40B4-BE49-F238E27FC236}">
                <a16:creationId xmlns:a16="http://schemas.microsoft.com/office/drawing/2014/main" id="{6AAAF5AA-4355-4A65-8014-596B5929F5D0}"/>
              </a:ext>
            </a:extLst>
          </p:cNvPr>
          <p:cNvSpPr>
            <a:spLocks noGrp="1"/>
          </p:cNvSpPr>
          <p:nvPr>
            <p:ph sz="quarter" idx="14"/>
          </p:nvPr>
        </p:nvSpPr>
        <p:spPr>
          <a:xfrm>
            <a:off x="342900" y="5372102"/>
            <a:ext cx="8458200" cy="956019"/>
          </a:xfrm>
        </p:spPr>
        <p:txBody>
          <a:bodyPr>
            <a:normAutofit/>
          </a:bodyPr>
          <a:lstStyle/>
          <a:p>
            <a:r>
              <a:rPr lang="en-US" sz="2400" noProof="0" dirty="0">
                <a:solidFill>
                  <a:schemeClr val="tx1"/>
                </a:solidFill>
                <a:latin typeface="Times New Roman" panose="02020603050405020304" pitchFamily="18" charset="0"/>
                <a:cs typeface="Times New Roman" panose="02020603050405020304" pitchFamily="18" charset="0"/>
              </a:rPr>
              <a:t>Handshaking tends to improve identification, analysis, and selection of variants.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9778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Requirements Monitoring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noProof="0" dirty="0">
                <a:solidFill>
                  <a:schemeClr val="tx1"/>
                </a:solidFill>
                <a:latin typeface="Times New Roman" panose="02020603050405020304" pitchFamily="18" charset="0"/>
                <a:cs typeface="Times New Roman" panose="02020603050405020304" pitchFamily="18" charset="0"/>
              </a:rPr>
              <a:t>Useful for incremental development includes:</a:t>
            </a:r>
          </a:p>
          <a:p>
            <a:pPr marL="403200" indent="-403200">
              <a:spcBef>
                <a:spcPts val="1000"/>
              </a:spcBef>
              <a:spcAft>
                <a:spcPts val="0"/>
              </a:spcAft>
              <a:buFont typeface="+mj-lt"/>
              <a:buAutoNum type="arabicPeriod"/>
            </a:pPr>
            <a:r>
              <a:rPr lang="en-US" sz="2400" b="1" noProof="0" dirty="0">
                <a:solidFill>
                  <a:schemeClr val="tx1"/>
                </a:solidFill>
                <a:latin typeface="Times New Roman" panose="02020603050405020304" pitchFamily="18" charset="0"/>
                <a:cs typeface="Times New Roman" panose="02020603050405020304" pitchFamily="18" charset="0"/>
              </a:rPr>
              <a:t>Distributed debugging - </a:t>
            </a:r>
            <a:r>
              <a:rPr lang="en-US" sz="2400" noProof="0" dirty="0">
                <a:solidFill>
                  <a:schemeClr val="tx1"/>
                </a:solidFill>
                <a:latin typeface="Times New Roman" panose="02020603050405020304" pitchFamily="18" charset="0"/>
                <a:cs typeface="Times New Roman" panose="02020603050405020304" pitchFamily="18" charset="0"/>
              </a:rPr>
              <a:t>uncovers errors and determines their cause.</a:t>
            </a:r>
          </a:p>
          <a:p>
            <a:pPr marL="403200" indent="-403200">
              <a:spcBef>
                <a:spcPts val="1000"/>
              </a:spcBef>
              <a:spcAft>
                <a:spcPts val="0"/>
              </a:spcAft>
              <a:buFont typeface="+mj-lt"/>
              <a:buAutoNum type="arabicPeriod"/>
            </a:pPr>
            <a:r>
              <a:rPr lang="en-US" sz="2400" b="1" noProof="0" dirty="0">
                <a:solidFill>
                  <a:schemeClr val="tx1"/>
                </a:solidFill>
                <a:latin typeface="Times New Roman" panose="02020603050405020304" pitchFamily="18" charset="0"/>
                <a:cs typeface="Times New Roman" panose="02020603050405020304" pitchFamily="18" charset="0"/>
              </a:rPr>
              <a:t>Run-time verification - </a:t>
            </a:r>
            <a:r>
              <a:rPr lang="en-US" sz="2400" noProof="0" dirty="0">
                <a:solidFill>
                  <a:schemeClr val="tx1"/>
                </a:solidFill>
                <a:latin typeface="Times New Roman" panose="02020603050405020304" pitchFamily="18" charset="0"/>
                <a:cs typeface="Times New Roman" panose="02020603050405020304" pitchFamily="18" charset="0"/>
              </a:rPr>
              <a:t>determines whether software matches its specification.</a:t>
            </a:r>
          </a:p>
          <a:p>
            <a:pPr marL="403200" indent="-403200">
              <a:spcBef>
                <a:spcPts val="1000"/>
              </a:spcBef>
              <a:spcAft>
                <a:spcPts val="0"/>
              </a:spcAft>
              <a:buFont typeface="+mj-lt"/>
              <a:buAutoNum type="arabicPeriod"/>
            </a:pPr>
            <a:r>
              <a:rPr lang="en-US" sz="2400" b="1" noProof="0" dirty="0">
                <a:solidFill>
                  <a:schemeClr val="tx1"/>
                </a:solidFill>
                <a:latin typeface="Times New Roman" panose="02020603050405020304" pitchFamily="18" charset="0"/>
                <a:cs typeface="Times New Roman" panose="02020603050405020304" pitchFamily="18" charset="0"/>
              </a:rPr>
              <a:t>Run-time validation - </a:t>
            </a:r>
            <a:r>
              <a:rPr lang="en-US" sz="2400" noProof="0" dirty="0">
                <a:solidFill>
                  <a:schemeClr val="tx1"/>
                </a:solidFill>
                <a:latin typeface="Times New Roman" panose="02020603050405020304" pitchFamily="18" charset="0"/>
                <a:cs typeface="Times New Roman" panose="02020603050405020304" pitchFamily="18" charset="0"/>
              </a:rPr>
              <a:t>assesses whether the evolving software meets user goals.</a:t>
            </a:r>
          </a:p>
          <a:p>
            <a:pPr marL="403200" indent="-403200">
              <a:spcBef>
                <a:spcPts val="1000"/>
              </a:spcBef>
              <a:spcAft>
                <a:spcPts val="0"/>
              </a:spcAft>
              <a:buFont typeface="+mj-lt"/>
              <a:buAutoNum type="arabicPeriod"/>
            </a:pPr>
            <a:r>
              <a:rPr lang="en-US" sz="2400" b="1" noProof="0" dirty="0">
                <a:solidFill>
                  <a:schemeClr val="tx1"/>
                </a:solidFill>
                <a:latin typeface="Times New Roman" panose="02020603050405020304" pitchFamily="18" charset="0"/>
                <a:cs typeface="Times New Roman" panose="02020603050405020304" pitchFamily="18" charset="0"/>
              </a:rPr>
              <a:t>Business activity monitoring - </a:t>
            </a:r>
            <a:r>
              <a:rPr lang="en-US" sz="2400" noProof="0" dirty="0">
                <a:solidFill>
                  <a:schemeClr val="tx1"/>
                </a:solidFill>
                <a:latin typeface="Times New Roman" panose="02020603050405020304" pitchFamily="18" charset="0"/>
                <a:cs typeface="Times New Roman" panose="02020603050405020304" pitchFamily="18" charset="0"/>
              </a:rPr>
              <a:t>evaluates whether a system satisfies business goals.</a:t>
            </a:r>
          </a:p>
          <a:p>
            <a:pPr marL="403200" indent="-403200">
              <a:spcBef>
                <a:spcPts val="1000"/>
              </a:spcBef>
              <a:spcAft>
                <a:spcPts val="0"/>
              </a:spcAft>
              <a:buFont typeface="+mj-lt"/>
              <a:buAutoNum type="arabicPeriod"/>
            </a:pPr>
            <a:r>
              <a:rPr lang="en-US" sz="2400" b="1" noProof="0" dirty="0">
                <a:solidFill>
                  <a:schemeClr val="tx1"/>
                </a:solidFill>
                <a:latin typeface="Times New Roman" panose="02020603050405020304" pitchFamily="18" charset="0"/>
                <a:cs typeface="Times New Roman" panose="02020603050405020304" pitchFamily="18" charset="0"/>
              </a:rPr>
              <a:t>Evolution and codesign - </a:t>
            </a:r>
            <a:r>
              <a:rPr lang="en-US" sz="2400" noProof="0" dirty="0">
                <a:solidFill>
                  <a:schemeClr val="tx1"/>
                </a:solidFill>
                <a:latin typeface="Times New Roman" panose="02020603050405020304" pitchFamily="18" charset="0"/>
                <a:cs typeface="Times New Roman" panose="02020603050405020304" pitchFamily="18" charset="0"/>
              </a:rPr>
              <a:t>provides information to stakeholders as the system evolves.</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0624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Validating Requirements </a:t>
            </a:r>
            <a:r>
              <a:rPr lang="en-US" sz="1000" b="0" noProof="0" dirty="0">
                <a:solidFill>
                  <a:schemeClr val="tx1"/>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Is each requirement consistent with the overall objective for the system/product?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Have all requirements been specified at the proper level of abstraction? That is, do some requirements provide a level of technical detail that is inappropriate at this stage?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Is the requirement really necessary or does it represent an add-on feature that may not be essential to the objective of the system?</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Is each requirement bounded and unambiguous?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Does each requirement have attribution? That is, is a source (generally, a specific individual) noted for each requirement? </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Do any requirements conflict with other requirements?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61540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Validating Requirements </a:t>
            </a:r>
            <a:r>
              <a:rPr lang="en-US" sz="1000" b="0" noProof="0" dirty="0">
                <a:solidFill>
                  <a:schemeClr val="tx1"/>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Is each requirement achievable in the technical environment that will house the system or product?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Is each requirement testable, once implemented?</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Does the requirements model properly reflect the information, function and behavior of system to be built?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Has the requirements model been “partitioned” in a way that exposes progressively more detailed information about the system?</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Have requirements patterns been used to simplify the requirements model. Have all patterns been properly validated? Are all patterns consistent with customer requirements?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9085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55426"/>
            <a:ext cx="8458200" cy="678611"/>
          </a:xfrm>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Requirements Engineering </a:t>
            </a:r>
            <a:r>
              <a:rPr lang="en-US" sz="1000" b="0" noProof="0" dirty="0">
                <a:solidFill>
                  <a:schemeClr val="tx1"/>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8534"/>
            <a:ext cx="8283512" cy="483430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Inception - </a:t>
            </a:r>
            <a:r>
              <a:rPr lang="en-US" sz="2400" noProof="0" dirty="0">
                <a:solidFill>
                  <a:schemeClr val="tx1"/>
                </a:solidFill>
                <a:latin typeface="Times New Roman" panose="02020603050405020304" pitchFamily="18" charset="0"/>
                <a:cs typeface="Times New Roman" panose="02020603050405020304" pitchFamily="18" charset="0"/>
              </a:rPr>
              <a:t>establish a basic understanding of the problem, the people who want a solution, and the nature of the solution that is desired, important to establish </a:t>
            </a:r>
            <a:r>
              <a:rPr lang="en-US" altLang="en-US" sz="2400" noProof="0" dirty="0">
                <a:solidFill>
                  <a:schemeClr val="tx1"/>
                </a:solidFill>
                <a:latin typeface="Times New Roman" panose="02020603050405020304" pitchFamily="18" charset="0"/>
                <a:cs typeface="Times New Roman" panose="02020603050405020304" pitchFamily="18" charset="0"/>
              </a:rPr>
              <a:t>effective customer and developer communication.</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Elicitation - elicit requirements and business goals form from all stakeholders.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Elaboration - </a:t>
            </a:r>
            <a:r>
              <a:rPr lang="en-US" sz="2400" noProof="0" dirty="0">
                <a:solidFill>
                  <a:schemeClr val="tx1"/>
                </a:solidFill>
                <a:latin typeface="Times New Roman" panose="02020603050405020304" pitchFamily="18" charset="0"/>
                <a:cs typeface="Times New Roman" panose="02020603050405020304" pitchFamily="18" charset="0"/>
              </a:rPr>
              <a:t>focuses on developing a refined requirements model that identifies aspects of software function, behavior, and information.</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103698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34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34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3400" noProof="0" dirty="0">
                <a:solidFill>
                  <a:schemeClr val="tx1"/>
                </a:solidFill>
                <a:latin typeface="Times New Roman" panose="02020603050405020304" pitchFamily="18" charset="0"/>
                <a:cs typeface="Times New Roman" panose="02020603050405020304" pitchFamily="18" charset="0"/>
              </a:rPr>
              <a:t>L Use Case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the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use case diagram. It displays the homeowner, and the system administrator. The home owner performs the following use cases displayed in the diagram:  arms or disarms system, accesses system via internet, responds to alarm events, and encounters an error condition. The system administrator  reconfigures sensor and related system features. The responds to alarm events, encounters an error condition, and reconfigures sensors and related system features are further connected to sensors.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36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36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3600" noProof="0" dirty="0">
                <a:solidFill>
                  <a:schemeClr val="tx1"/>
                </a:solidFill>
                <a:latin typeface="Times New Roman" panose="02020603050405020304" pitchFamily="18" charset="0"/>
                <a:cs typeface="Times New Roman" panose="02020603050405020304" pitchFamily="18" charset="0"/>
              </a:rPr>
              <a:t>L Class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class diagram is as follows: Class: Sensor. Attributes: name, type, location, area, and characteristics. Operations: identify, enable, disable, and reconfigure.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4225336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3600" noProof="0" dirty="0">
                <a:solidFill>
                  <a:schemeClr val="tx1"/>
                </a:solidFill>
                <a:latin typeface="Times New Roman" panose="02020603050405020304" pitchFamily="18" charset="0"/>
                <a:cs typeface="Times New Roman" panose="02020603050405020304" pitchFamily="18" charset="0"/>
              </a:rPr>
              <a:t>U</a:t>
            </a:r>
            <a:r>
              <a:rPr lang="en-US" sz="100" noProof="0" dirty="0">
                <a:solidFill>
                  <a:schemeClr val="tx1"/>
                </a:solidFill>
                <a:latin typeface="Times New Roman" panose="02020603050405020304" pitchFamily="18" charset="0"/>
                <a:cs typeface="Times New Roman" panose="02020603050405020304" pitchFamily="18" charset="0"/>
              </a:rPr>
              <a:t> </a:t>
            </a:r>
            <a:r>
              <a:rPr lang="en-US" sz="3600" noProof="0" dirty="0">
                <a:solidFill>
                  <a:schemeClr val="tx1"/>
                </a:solidFill>
                <a:latin typeface="Times New Roman" panose="02020603050405020304" pitchFamily="18" charset="0"/>
                <a:cs typeface="Times New Roman" panose="02020603050405020304" pitchFamily="18" charset="0"/>
              </a:rPr>
              <a:t>M</a:t>
            </a:r>
            <a:r>
              <a:rPr lang="en-US" sz="100" noProof="0" dirty="0">
                <a:solidFill>
                  <a:schemeClr val="tx1"/>
                </a:solidFill>
                <a:latin typeface="Times New Roman" panose="02020603050405020304" pitchFamily="18" charset="0"/>
                <a:cs typeface="Times New Roman" panose="02020603050405020304" pitchFamily="18" charset="0"/>
              </a:rPr>
              <a:t> </a:t>
            </a:r>
            <a:r>
              <a:rPr lang="en-US" sz="3600" noProof="0" dirty="0">
                <a:solidFill>
                  <a:schemeClr val="tx1"/>
                </a:solidFill>
                <a:latin typeface="Times New Roman" panose="02020603050405020304" pitchFamily="18" charset="0"/>
                <a:cs typeface="Times New Roman" panose="02020603050405020304" pitchFamily="18" charset="0"/>
              </a:rPr>
              <a:t>L State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state diagram. The class reading commands on the left side has the following attributes and operations. Operations: system status = ready; display msg = enter </a:t>
            </a:r>
            <a:r>
              <a:rPr lang="en-US" sz="2400" noProof="0" dirty="0" err="1">
                <a:latin typeface="Times New Roman" panose="02020603050405020304" pitchFamily="18" charset="0"/>
                <a:cs typeface="Times New Roman" panose="02020603050405020304" pitchFamily="18" charset="0"/>
              </a:rPr>
              <a:t>cmd</a:t>
            </a:r>
            <a:r>
              <a:rPr lang="en-US" sz="2400" noProof="0" dirty="0">
                <a:latin typeface="Times New Roman" panose="02020603050405020304" pitchFamily="18" charset="0"/>
                <a:cs typeface="Times New Roman" panose="02020603050405020304" pitchFamily="18" charset="0"/>
              </a:rPr>
              <a:t>, display status = steady. Operations: entry or subsystem ready. do: poll user input panel; do: ready user input; and do: interpret user input. When the reading is off. The system status = "off" and the screen is blank.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841563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23233"/>
            <a:ext cx="8458200" cy="729132"/>
          </a:xfrm>
        </p:spPr>
        <p:txBody>
          <a:bodyPr>
            <a:normAutofit/>
          </a:bodyPr>
          <a:lstStyle/>
          <a:p>
            <a:pPr>
              <a:tabLst>
                <a:tab pos="6362700" algn="l"/>
                <a:tab pos="6551613" algn="l"/>
              </a:tabLst>
            </a:pPr>
            <a:r>
              <a:rPr lang="en-US" sz="4000" noProof="0" dirty="0">
                <a:solidFill>
                  <a:schemeClr val="tx1"/>
                </a:solidFill>
                <a:latin typeface="Times New Roman" panose="02020603050405020304" pitchFamily="18" charset="0"/>
                <a:cs typeface="Times New Roman" panose="02020603050405020304" pitchFamily="18" charset="0"/>
              </a:rPr>
              <a:t>Requirements Engineering </a:t>
            </a:r>
            <a:r>
              <a:rPr lang="en-US" sz="1000" b="0" noProof="0" dirty="0">
                <a:solidFill>
                  <a:schemeClr val="tx1"/>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Negotiation—agree on the scope of a deliverable system that is realistic for developers and customers.</a:t>
            </a:r>
            <a:endParaRPr lang="en-US" altLang="en-US" sz="2400" b="1" noProof="0" dirty="0">
              <a:solidFill>
                <a:schemeClr val="tx1"/>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Specification—can be any or all of the following: written documents, graphical models, mathematical models, usage scenarios, prototypes.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Validation—Requirements engineering w</a:t>
            </a:r>
            <a:r>
              <a:rPr lang="en-US" sz="2400" noProof="0" dirty="0">
                <a:solidFill>
                  <a:schemeClr val="tx1"/>
                </a:solidFill>
                <a:latin typeface="Times New Roman" panose="02020603050405020304" pitchFamily="18" charset="0"/>
                <a:cs typeface="Times New Roman" panose="02020603050405020304" pitchFamily="18" charset="0"/>
              </a:rPr>
              <a:t>ork products produced during requirements engineering are assessed for quality and consistency.</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Requirements management – s</a:t>
            </a:r>
            <a:r>
              <a:rPr lang="en-US" sz="2400" noProof="0" dirty="0">
                <a:solidFill>
                  <a:schemeClr val="tx1"/>
                </a:solidFill>
                <a:latin typeface="Times New Roman" panose="02020603050405020304" pitchFamily="18" charset="0"/>
                <a:cs typeface="Times New Roman" panose="02020603050405020304" pitchFamily="18" charset="0"/>
              </a:rPr>
              <a:t>et of traceability activities to help the project team identify, control, and track requirements and their changes to requirements as the project proceeds.</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2088473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Non-functional Requirements</a:t>
            </a:r>
            <a:endParaRPr lang="en-US" sz="1000" b="0" noProof="0" dirty="0">
              <a:solidFill>
                <a:schemeClr val="tx1"/>
              </a:solidFill>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Non-Functional Requirement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 – quality attribute, performance attribute, security attribute, or general system constraint.</a:t>
            </a:r>
          </a:p>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two-phase process is used to determine which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R’s are compatible: </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The first phase is to create a matrix using each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R as a column heading and the system S</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E guidelines a row labels.</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The second phase is for the team to prioritize each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R using a set of decision rules to decide which to implement by classifying each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200" noProof="0" dirty="0">
                <a:solidFill>
                  <a:schemeClr val="tx1"/>
                </a:solidFill>
                <a:latin typeface="Times New Roman" panose="02020603050405020304" pitchFamily="18" charset="0"/>
                <a:cs typeface="Times New Roman" panose="02020603050405020304" pitchFamily="18" charset="0"/>
              </a:rPr>
              <a:t>R and guideline pair as complementary, overlapping, conflicting, or independent.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a:xfrm>
            <a:off x="8626412" y="6673531"/>
            <a:ext cx="355840" cy="161396"/>
          </a:xfrm>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4102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Establishing the Groundwork</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954427"/>
          </a:xfrm>
        </p:spPr>
        <p:txBody>
          <a:bodyPr vert="horz" lIns="91440" tIns="45720" rIns="91440" bIns="45720" rtlCol="0">
            <a:noAutofit/>
          </a:bodyPr>
          <a:lstStyle/>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Identify stakeholders.</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“who else do you think I should talk to?”</a:t>
            </a:r>
          </a:p>
        </p:txBody>
      </p:sp>
      <p:sp>
        <p:nvSpPr>
          <p:cNvPr id="7" name="Content Placeholder 6">
            <a:extLst>
              <a:ext uri="{FF2B5EF4-FFF2-40B4-BE49-F238E27FC236}">
                <a16:creationId xmlns:a16="http://schemas.microsoft.com/office/drawing/2014/main" id="{3ADC3189-90D3-416A-8BC8-4E6C236736A2}"/>
              </a:ext>
            </a:extLst>
          </p:cNvPr>
          <p:cNvSpPr>
            <a:spLocks noGrp="1"/>
          </p:cNvSpPr>
          <p:nvPr>
            <p:ph sz="quarter" idx="14"/>
          </p:nvPr>
        </p:nvSpPr>
        <p:spPr>
          <a:xfrm>
            <a:off x="342900" y="2313432"/>
            <a:ext cx="8458200" cy="3112374"/>
          </a:xfrm>
        </p:spPr>
        <p:txBody>
          <a:bodyPr>
            <a:normAutofit lnSpcReduction="10000"/>
          </a:bodyPr>
          <a:lstStyle/>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Recognize multiple points of view.</a:t>
            </a:r>
          </a:p>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Work toward collaboration.</a:t>
            </a:r>
          </a:p>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The first questions.</a:t>
            </a:r>
            <a:endParaRPr lang="en-US" altLang="en-US" sz="2400" noProof="0" dirty="0">
              <a:solidFill>
                <a:schemeClr val="tx1"/>
              </a:solidFill>
              <a:latin typeface="Times New Roman" panose="02020603050405020304" pitchFamily="18" charset="0"/>
              <a:cs typeface="Times New Roman" panose="02020603050405020304" pitchFamily="18" charset="0"/>
              <a:sym typeface="Symbol" panose="05050102010706020507" pitchFamily="18" charset="2"/>
            </a:endParaRP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Who is behind the request for this work?</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Who will use the solution?</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What will be the economic benefit of a successful solution?</a:t>
            </a:r>
          </a:p>
          <a:p>
            <a:pPr marL="291600" lvl="2" indent="-291600">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Is there another source for the solution that you need?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057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802046"/>
          </a:xfrm>
        </p:spPr>
        <p:txBody>
          <a:bodyPr>
            <a:noAutofit/>
          </a:bodyPr>
          <a:lstStyle/>
          <a:p>
            <a:r>
              <a:rPr lang="en-US" sz="3800" noProof="0" dirty="0">
                <a:solidFill>
                  <a:schemeClr val="tx1"/>
                </a:solidFill>
                <a:latin typeface="Times New Roman" panose="02020603050405020304" pitchFamily="18" charset="0"/>
                <a:cs typeface="Times New Roman" panose="02020603050405020304" pitchFamily="18" charset="0"/>
              </a:rPr>
              <a:t>Collaborative Requirements Gathering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Meetings (real or virtual) are conducted and attended by both software engineers and other stakeholders.</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Rules for preparation and participation are established.</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Agenda is suggested that is formal enough to cover all important points but informal enough to encourage the free flow of ideas.</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 “facilitator” (customer, developer, or outsider) controls the meeting.</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 “definition mechanism” (worksheets, flip charts, wall stickers or virtual forum) is used.</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Goal is to identify the problem, propose solution elements, and negotiate different approaches.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4697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Elicitation Work Products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Statement of need and feasibility.</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Bounded statement of scope for the system or product.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List of customers, users, and other stakeholders who participated in requirements elicitation, </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Description of the system’s technical environment.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List of requirements (preferably organized by function) and the domain constraints that apply to each.</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Set of usage scenarios (written in stakeholders’ own words) that provide insight into the use of the system or product under different operating conditions.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2478040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Use Case Definition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5276491"/>
          </a:xfrm>
        </p:spPr>
        <p:txBody>
          <a:bodyPr vert="horz" lIns="91440" tIns="45720" rIns="91440" bIns="45720" rtlCol="0">
            <a:noAutofit/>
          </a:bodyPr>
          <a:lstStyle/>
          <a:p>
            <a:pPr>
              <a:lnSpc>
                <a:spcPct val="90000"/>
              </a:lnSpc>
            </a:pPr>
            <a:r>
              <a:rPr lang="en-US" altLang="en-US" sz="1600" noProof="0" dirty="0">
                <a:solidFill>
                  <a:schemeClr val="tx1"/>
                </a:solidFill>
                <a:latin typeface="Times New Roman" panose="02020603050405020304" pitchFamily="18" charset="0"/>
                <a:cs typeface="Times New Roman" panose="02020603050405020304" pitchFamily="18" charset="0"/>
              </a:rPr>
              <a:t>A collection of user scenarios that describe the thread of usage of a system</a:t>
            </a:r>
          </a:p>
          <a:p>
            <a:pPr>
              <a:lnSpc>
                <a:spcPct val="90000"/>
              </a:lnSpc>
            </a:pPr>
            <a:r>
              <a:rPr lang="en-US" altLang="en-US" sz="1600" noProof="0" dirty="0">
                <a:solidFill>
                  <a:schemeClr val="tx1"/>
                </a:solidFill>
                <a:latin typeface="Times New Roman" panose="02020603050405020304" pitchFamily="18" charset="0"/>
                <a:cs typeface="Times New Roman" panose="02020603050405020304" pitchFamily="18" charset="0"/>
              </a:rPr>
              <a:t>Each scenario is described from the point-of-view of an “actor” - a person or device that interacts with the software in some way</a:t>
            </a:r>
          </a:p>
          <a:p>
            <a:pPr>
              <a:lnSpc>
                <a:spcPct val="90000"/>
              </a:lnSpc>
            </a:pPr>
            <a:r>
              <a:rPr lang="en-US" altLang="en-US" sz="1600" noProof="0" dirty="0">
                <a:solidFill>
                  <a:schemeClr val="tx1"/>
                </a:solidFill>
                <a:latin typeface="Times New Roman" panose="02020603050405020304" pitchFamily="18" charset="0"/>
                <a:cs typeface="Times New Roman" panose="02020603050405020304" pitchFamily="18" charset="0"/>
              </a:rPr>
              <a:t>Each scenario answers the following questions:</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Who is the primary actor, the secondary actor (s)?</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are the actor’s goals?</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preconditions should exist before the story begins?</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main tasks or functions are performed by the actor?</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extensions might be considered as the story is described?</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variations in the actor’s interaction are possible?</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system information will the actor acquire, produce, or change?</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Will the actor have to inform the system about changes in the external environment?</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What information does the actor desire from the system?</a:t>
            </a:r>
          </a:p>
          <a:p>
            <a:pPr marL="291600" lvl="1" indent="-291600">
              <a:spcBef>
                <a:spcPts val="1000"/>
              </a:spcBef>
              <a:spcAft>
                <a:spcPts val="0"/>
              </a:spcAft>
            </a:pPr>
            <a:r>
              <a:rPr lang="en-US" altLang="en-US" sz="1400" noProof="0" dirty="0">
                <a:solidFill>
                  <a:schemeClr val="tx1"/>
                </a:solidFill>
                <a:latin typeface="Times New Roman" panose="02020603050405020304" pitchFamily="18" charset="0"/>
                <a:cs typeface="Times New Roman" panose="02020603050405020304" pitchFamily="18" charset="0"/>
              </a:rPr>
              <a:t>Does the actor wish to be informed about unexpected changes?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2040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chemeClr val="tx1"/>
                </a:solidFill>
                <a:latin typeface="Times New Roman" panose="02020603050405020304" pitchFamily="18" charset="0"/>
                <a:cs typeface="Times New Roman" panose="02020603050405020304" pitchFamily="18" charset="0"/>
              </a:rPr>
              <a:t>Analysis Model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i="1" noProof="0" dirty="0">
                <a:solidFill>
                  <a:schemeClr val="tx1"/>
                </a:solidFill>
                <a:latin typeface="Times New Roman" panose="02020603050405020304" pitchFamily="18" charset="0"/>
                <a:cs typeface="Times New Roman" panose="02020603050405020304" pitchFamily="18" charset="0"/>
              </a:rPr>
              <a:t>Analysis model </a:t>
            </a:r>
            <a:r>
              <a:rPr lang="en-US" sz="2400" noProof="0" dirty="0">
                <a:solidFill>
                  <a:schemeClr val="tx1"/>
                </a:solidFill>
                <a:latin typeface="Times New Roman" panose="02020603050405020304" pitchFamily="18" charset="0"/>
                <a:cs typeface="Times New Roman" panose="02020603050405020304" pitchFamily="18" charset="0"/>
              </a:rPr>
              <a:t>provides a description of the required informational, functional, and behavioral domains for a computer-based system.</a:t>
            </a:r>
            <a:endParaRPr lang="en-US" altLang="en-US" sz="2400" noProof="0" dirty="0">
              <a:solidFill>
                <a:schemeClr val="tx1"/>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Scenario-based elements</a:t>
            </a:r>
            <a:r>
              <a:rPr lang="en-US" altLang="en-US" sz="2400" noProof="0" dirty="0">
                <a:solidFill>
                  <a:schemeClr val="tx1"/>
                </a:solidFill>
                <a:latin typeface="Times New Roman" panose="02020603050405020304" pitchFamily="18" charset="0"/>
                <a:cs typeface="Times New Roman" panose="02020603050405020304" pitchFamily="18" charset="0"/>
              </a:rPr>
              <a:t> – functional descriptions are express in the customers own words and user stories and as interactions of actors with the system expressed using U</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L use case diagrams.</a:t>
            </a:r>
            <a:endParaRPr lang="en-US" altLang="en-US" sz="5400" b="1" noProof="0" dirty="0">
              <a:solidFill>
                <a:schemeClr val="tx1"/>
              </a:solidFill>
              <a:latin typeface="Times New Roman" panose="02020603050405020304" pitchFamily="18" charset="0"/>
              <a:cs typeface="Times New Roman" panose="02020603050405020304" pitchFamily="18" charset="0"/>
            </a:endParaRPr>
          </a:p>
          <a:p>
            <a:pPr marL="291600" lvl="1" indent="-291600">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Class-based elements </a:t>
            </a:r>
            <a:r>
              <a:rPr lang="en-US" altLang="en-US" sz="2400" noProof="0" dirty="0">
                <a:solidFill>
                  <a:schemeClr val="tx1"/>
                </a:solidFill>
                <a:latin typeface="Times New Roman" panose="02020603050405020304" pitchFamily="18" charset="0"/>
                <a:cs typeface="Times New Roman" panose="02020603050405020304" pitchFamily="18" charset="0"/>
              </a:rPr>
              <a:t>– collections of attributes and behaviors implied by the user stories and expressed using U</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L class diagrams (information domain).</a:t>
            </a:r>
          </a:p>
          <a:p>
            <a:pPr marL="291600" lvl="1" indent="-291600">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Behavioral elements</a:t>
            </a:r>
            <a:r>
              <a:rPr lang="en-US" altLang="en-US" sz="2400" noProof="0" dirty="0">
                <a:solidFill>
                  <a:schemeClr val="tx1"/>
                </a:solidFill>
                <a:latin typeface="Times New Roman" panose="02020603050405020304" pitchFamily="18" charset="0"/>
                <a:cs typeface="Times New Roman" panose="02020603050405020304" pitchFamily="18" charset="0"/>
              </a:rPr>
              <a:t> – may be expressed using U</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L state diagrams as inputs causing state changes.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045001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1_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359</TotalTime>
  <Words>1772</Words>
  <Application>Microsoft Office PowerPoint</Application>
  <PresentationFormat>On-screen Show (4:3)</PresentationFormat>
  <Paragraphs>142</Paragraphs>
  <Slides>22</Slides>
  <Notes>1</Notes>
  <HiddenSlides>4</HiddenSlides>
  <MMClips>0</MMClips>
  <ScaleCrop>false</ScaleCrop>
  <HeadingPairs>
    <vt:vector size="6" baseType="variant">
      <vt:variant>
        <vt:lpstr>Fonts Used</vt:lpstr>
      </vt:variant>
      <vt:variant>
        <vt:i4>3</vt:i4>
      </vt:variant>
      <vt:variant>
        <vt:lpstr>Theme</vt:lpstr>
      </vt:variant>
      <vt:variant>
        <vt:i4>6</vt:i4>
      </vt:variant>
      <vt:variant>
        <vt:lpstr>Slide Titles</vt:lpstr>
      </vt:variant>
      <vt:variant>
        <vt:i4>22</vt:i4>
      </vt:variant>
    </vt:vector>
  </HeadingPairs>
  <TitlesOfParts>
    <vt:vector size="31" baseType="lpstr">
      <vt:lpstr>Arial</vt:lpstr>
      <vt:lpstr>Calibri</vt:lpstr>
      <vt:lpstr>Times New Roman</vt:lpstr>
      <vt:lpstr>Title Slides Master</vt:lpstr>
      <vt:lpstr>MainContentSlideMaster</vt:lpstr>
      <vt:lpstr>ClosingMaster</vt:lpstr>
      <vt:lpstr>DividerSlideMaster</vt:lpstr>
      <vt:lpstr>ImageDescriptionAppendixSlideMaster</vt:lpstr>
      <vt:lpstr>1_Title Slides Master</vt:lpstr>
      <vt:lpstr>Chapter 7</vt:lpstr>
      <vt:lpstr>Requirements Engineering 1</vt:lpstr>
      <vt:lpstr>Requirements Engineering 2</vt:lpstr>
      <vt:lpstr>Non-functional Requirements</vt:lpstr>
      <vt:lpstr>Establishing the Groundwork</vt:lpstr>
      <vt:lpstr>Collaborative Requirements Gathering</vt:lpstr>
      <vt:lpstr>Elicitation Work Products</vt:lpstr>
      <vt:lpstr>Use Case Definition</vt:lpstr>
      <vt:lpstr>Analysis Model Elements</vt:lpstr>
      <vt:lpstr>U M L Use Case Diagram</vt:lpstr>
      <vt:lpstr>U M L Class Diagram</vt:lpstr>
      <vt:lpstr>U M L State Diagram</vt:lpstr>
      <vt:lpstr>Analysis Patterns</vt:lpstr>
      <vt:lpstr>Negotiating Requirements</vt:lpstr>
      <vt:lpstr>Requirements Monitoring</vt:lpstr>
      <vt:lpstr>Validating Requirements 1</vt:lpstr>
      <vt:lpstr>Validating Requirements 2</vt:lpstr>
      <vt:lpstr>End of Main Content</vt:lpstr>
      <vt:lpstr>Accessibility Content: Text Alternatives for Images</vt:lpstr>
      <vt:lpstr>U M L Use Case Diagram – Text Alternative</vt:lpstr>
      <vt:lpstr>U M L Class Diagram – Text Alternative</vt:lpstr>
      <vt:lpstr>U M L State Diagram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54</cp:revision>
  <dcterms:created xsi:type="dcterms:W3CDTF">2019-01-22T22:04:31Z</dcterms:created>
  <dcterms:modified xsi:type="dcterms:W3CDTF">2019-10-16T08:36:19Z</dcterms:modified>
</cp:coreProperties>
</file>