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sldIdLst>
    <p:sldId id="288" r:id="rId6"/>
    <p:sldId id="263" r:id="rId7"/>
    <p:sldId id="275" r:id="rId8"/>
    <p:sldId id="265" r:id="rId9"/>
    <p:sldId id="276" r:id="rId10"/>
    <p:sldId id="277" r:id="rId11"/>
    <p:sldId id="266" r:id="rId12"/>
    <p:sldId id="279" r:id="rId13"/>
    <p:sldId id="278" r:id="rId14"/>
    <p:sldId id="267" r:id="rId15"/>
    <p:sldId id="280" r:id="rId16"/>
    <p:sldId id="281" r:id="rId17"/>
    <p:sldId id="282" r:id="rId18"/>
    <p:sldId id="283" r:id="rId19"/>
    <p:sldId id="285" r:id="rId20"/>
    <p:sldId id="268" r:id="rId21"/>
    <p:sldId id="271" r:id="rId22"/>
    <p:sldId id="272" r:id="rId23"/>
    <p:sldId id="273" r:id="rId24"/>
    <p:sldId id="289" r:id="rId25"/>
    <p:sldId id="284" r:id="rId26"/>
    <p:sldId id="286" r:id="rId27"/>
    <p:sldId id="287" r:id="rId28"/>
    <p:sldId id="270" r:id="rId29"/>
    <p:sldId id="269" r:id="rId30"/>
    <p:sldId id="260" r:id="rId31"/>
    <p:sldId id="258" r:id="rId32"/>
    <p:sldId id="264" r:id="rId33"/>
    <p:sldId id="290" r:id="rId34"/>
    <p:sldId id="291" r:id="rId35"/>
    <p:sldId id="292" r:id="rId36"/>
    <p:sldId id="293"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288"/>
            <p14:sldId id="263"/>
            <p14:sldId id="275"/>
            <p14:sldId id="265"/>
            <p14:sldId id="276"/>
            <p14:sldId id="277"/>
            <p14:sldId id="266"/>
            <p14:sldId id="279"/>
            <p14:sldId id="278"/>
            <p14:sldId id="267"/>
            <p14:sldId id="280"/>
            <p14:sldId id="281"/>
            <p14:sldId id="282"/>
            <p14:sldId id="283"/>
            <p14:sldId id="285"/>
            <p14:sldId id="268"/>
            <p14:sldId id="271"/>
            <p14:sldId id="272"/>
            <p14:sldId id="273"/>
            <p14:sldId id="289"/>
            <p14:sldId id="284"/>
            <p14:sldId id="286"/>
            <p14:sldId id="287"/>
            <p14:sldId id="270"/>
            <p14:sldId id="269"/>
            <p14:sldId id="260"/>
          </p14:sldIdLst>
        </p14:section>
        <p14:section name="Appendix: Image Descriptions for Unsighted Students" id="{9E859B0B-078E-463E-89A6-21C20DD280C4}">
          <p14:sldIdLst>
            <p14:sldId id="258"/>
            <p14:sldId id="264"/>
            <p14:sldId id="290"/>
            <p14:sldId id="291"/>
            <p14:sldId id="292"/>
            <p14:sldId id="293"/>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285" autoAdjust="0"/>
    <p:restoredTop sz="95244" autoAdjust="0"/>
  </p:normalViewPr>
  <p:slideViewPr>
    <p:cSldViewPr snapToGrid="0" showGuides="1">
      <p:cViewPr varScale="1">
        <p:scale>
          <a:sx n="82" d="100"/>
          <a:sy n="82" d="100"/>
        </p:scale>
        <p:origin x="1675" y="58"/>
      </p:cViewPr>
      <p:guideLst>
        <p:guide pos="3264"/>
        <p:guide orient="horz" pos="2256"/>
        <p:guide pos="5640"/>
      </p:guideLst>
    </p:cSldViewPr>
  </p:slideViewPr>
  <p:outlineViewPr>
    <p:cViewPr>
      <p:scale>
        <a:sx n="33" d="100"/>
        <a:sy n="33" d="100"/>
      </p:scale>
      <p:origin x="0" y="-25426"/>
    </p:cViewPr>
  </p:outlineViewPr>
  <p:notesTextViewPr>
    <p:cViewPr>
      <p:scale>
        <a:sx n="3" d="2"/>
        <a:sy n="3" d="2"/>
      </p:scale>
      <p:origin x="0" y="0"/>
    </p:cViewPr>
  </p:notesTextViewPr>
  <p:sorterViewPr>
    <p:cViewPr>
      <p:scale>
        <a:sx n="100" d="100"/>
        <a:sy n="100" d="100"/>
      </p:scale>
      <p:origin x="0" y="-765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descr="McGraw-Hill Education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descr="McGraw-Hill Education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5.jp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image" Target="../media/image6.jp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image" Target="../media/image7.jp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image" Target="../media/image3.jp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4.jp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noProof="0" dirty="0">
                <a:latin typeface="Times New Roman" panose="02020603050405020304" pitchFamily="18" charset="0"/>
                <a:cs typeface="Times New Roman" panose="02020603050405020304" pitchFamily="18" charset="0"/>
              </a:rPr>
              <a:t>Chapter 4</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noProof="0" dirty="0">
                <a:latin typeface="Times New Roman" panose="02020603050405020304" pitchFamily="18" charset="0"/>
                <a:ea typeface="Tahoma" panose="020B0604030504040204" pitchFamily="34" charset="0"/>
                <a:cs typeface="Times New Roman" panose="02020603050405020304" pitchFamily="18" charset="0"/>
              </a:rPr>
              <a:t>Recommended Process Model</a:t>
            </a:r>
          </a:p>
        </p:txBody>
      </p:sp>
      <p:sp>
        <p:nvSpPr>
          <p:cNvPr id="14" name="Text Placeholder 13">
            <a:extLst>
              <a:ext uri="{FF2B5EF4-FFF2-40B4-BE49-F238E27FC236}">
                <a16:creationId xmlns:a16="http://schemas.microsoft.com/office/drawing/2014/main" id="{A59F268B-4D44-410E-9686-AEB4FDBAB432}"/>
              </a:ext>
            </a:extLst>
          </p:cNvPr>
          <p:cNvSpPr>
            <a:spLocks noGrp="1"/>
          </p:cNvSpPr>
          <p:nvPr>
            <p:ph type="body" sz="quarter" idx="10"/>
          </p:nvPr>
        </p:nvSpPr>
        <p:spPr/>
        <p:txBody>
          <a:bodyPr/>
          <a:lstStyle/>
          <a:p>
            <a:r>
              <a:rPr lang="en-US" noProof="0" dirty="0">
                <a:latin typeface="Times New Roman" panose="02020603050405020304" pitchFamily="18" charset="0"/>
                <a:cs typeface="Times New Roman" panose="02020603050405020304" pitchFamily="18" charset="0"/>
              </a:rPr>
              <a:t>Part One - The Software Process</a:t>
            </a:r>
          </a:p>
        </p:txBody>
      </p:sp>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a:xfrm>
            <a:off x="0" y="6478439"/>
            <a:ext cx="9144000" cy="379562"/>
          </a:xfrm>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pic>
        <p:nvPicPr>
          <p:cNvPr id="4" name="Picture Placeholder 3" descr="Software Engineering-A Practitioner's Approach, 9e by Roger S. Pressman and Bruce R. Maxim">
            <a:extLst>
              <a:ext uri="{FF2B5EF4-FFF2-40B4-BE49-F238E27FC236}">
                <a16:creationId xmlns:a16="http://schemas.microsoft.com/office/drawing/2014/main" id="{F931430B-C7B5-4B32-83F1-F94512FA5900}"/>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2502" b="2502"/>
          <a:stretch>
            <a:fillRect/>
          </a:stretch>
        </p:blipFill>
        <p:spPr>
          <a:xfrm>
            <a:off x="4438835" y="1175021"/>
            <a:ext cx="4229100" cy="4976453"/>
          </a:xfrm>
        </p:spPr>
      </p:pic>
    </p:spTree>
    <p:extLst>
      <p:ext uri="{BB962C8B-B14F-4D97-AF65-F5344CB8AC3E}">
        <p14:creationId xmlns:p14="http://schemas.microsoft.com/office/powerpoint/2010/main" val="11143408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Protype Architectural Design</a:t>
            </a:r>
          </a:p>
        </p:txBody>
      </p:sp>
      <p:pic>
        <p:nvPicPr>
          <p:cNvPr id="5" name="Picture 4" descr="An illustration displays prototype architectural design. ">
            <a:extLst>
              <a:ext uri="{FF2B5EF4-FFF2-40B4-BE49-F238E27FC236}">
                <a16:creationId xmlns:a16="http://schemas.microsoft.com/office/drawing/2014/main" id="{CCC9866E-3D85-4EB7-9818-6AD3DCBB33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39862" y="1217085"/>
            <a:ext cx="4806890" cy="4759390"/>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117053" y="6324600"/>
            <a:ext cx="2909895" cy="190500"/>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10</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440207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97651"/>
            <a:ext cx="8458200" cy="1092909"/>
          </a:xfrm>
        </p:spPr>
        <p:txBody>
          <a:bodyPr>
            <a:noAutofit/>
          </a:bodyPr>
          <a:lstStyle/>
          <a:p>
            <a:r>
              <a:rPr lang="en-US" sz="4000" noProof="0" dirty="0">
                <a:latin typeface="Times New Roman" panose="02020603050405020304" pitchFamily="18" charset="0"/>
                <a:cs typeface="Times New Roman" panose="02020603050405020304" pitchFamily="18" charset="0"/>
              </a:rPr>
              <a:t>Elements of Agile Architectural Design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458200" cy="4712612"/>
          </a:xfrm>
        </p:spPr>
        <p:txBody>
          <a:bodyPr vert="horz" lIns="91440" tIns="45720" rIns="91440" bIns="45720" rtlCol="0">
            <a:noAutofit/>
          </a:bodyPr>
          <a:lstStyle/>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Focus on key quality attributes and incorporate them into prototypes as they are constructed.</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Keep in mind that successful software products combine customer-visible features and the infrastructure needed to enable them.</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Agile architectures enable code maintainability and evolvability if attention is paid to architectural decisions and quality issues.</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Managing and synchronizing dependencies among functional and architectural requirements is needed to ensure evolving architecture will be ready for future increments.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11</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110059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147328"/>
            <a:ext cx="8458200" cy="993554"/>
          </a:xfrm>
        </p:spPr>
        <p:txBody>
          <a:bodyPr>
            <a:noAutofit/>
          </a:bodyPr>
          <a:lstStyle/>
          <a:p>
            <a:r>
              <a:rPr lang="en-US" sz="4000" noProof="0" dirty="0">
                <a:latin typeface="Times New Roman" panose="02020603050405020304" pitchFamily="18" charset="0"/>
                <a:cs typeface="Times New Roman" panose="02020603050405020304" pitchFamily="18" charset="0"/>
              </a:rPr>
              <a:t>Resource Estimation for Agile Spiral Model</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458200" cy="4712612"/>
          </a:xfrm>
        </p:spPr>
        <p:txBody>
          <a:bodyPr vert="horz" lIns="91440" tIns="45720" rIns="91440" bIns="45720" rtlCol="0">
            <a:noAutofit/>
          </a:bodyPr>
          <a:lstStyle/>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Team should use historic data to develop an estimate of number of days needed to complete each of user stories known at the start of the project.</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Loosely organize the user stories into sets that will make up each sprint planned to complete a prototype.</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Sum the number of days to complete each sprint to provide an estimate for the duration of the total project.</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Revise the estimate as requirements are added to the project or prototypes are delivered and accepted by the stakeholders.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12</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517492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First Prototype Guidelines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458200" cy="4712612"/>
          </a:xfrm>
        </p:spPr>
        <p:txBody>
          <a:bodyPr vert="horz" lIns="91440" tIns="45720" rIns="91440" bIns="45720" rtlCol="0">
            <a:noAutofit/>
          </a:bodyPr>
          <a:lstStyle/>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Transition from paper prototype to software design.</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Prototype a user interface.</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Create a virtual prototype.</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Add input and output to your prototype.</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Engineer your algorithms.</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Test your prototype.</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Prototype with deployment in mind.</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13</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571414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Prototype Evaluation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1832" y="1230988"/>
            <a:ext cx="8459268" cy="4712612"/>
          </a:xfrm>
        </p:spPr>
        <p:txBody>
          <a:bodyPr vert="horz" lIns="91440" tIns="45720" rIns="91440" bIns="45720" rtlCol="0">
            <a:noAutofit/>
          </a:bodyPr>
          <a:lstStyle/>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Provide scaffolding when asking for prototype feedback.</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Test your prototype on the right people.</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Ask the right questions.</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Be neutral when presenting alternatives to users.</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Adapt while testing.</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Allow the user to contribute ideas.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14</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693846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458200" cy="635237"/>
          </a:xfrm>
        </p:spPr>
        <p:txBody>
          <a:bodyPr>
            <a:noAutofit/>
          </a:bodyPr>
          <a:lstStyle/>
          <a:p>
            <a:r>
              <a:rPr lang="en-US" sz="4000" noProof="0" dirty="0">
                <a:latin typeface="Times New Roman" panose="02020603050405020304" pitchFamily="18" charset="0"/>
                <a:cs typeface="Times New Roman" panose="02020603050405020304" pitchFamily="18" charset="0"/>
              </a:rPr>
              <a:t>Go No Go Decision</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64783"/>
            <a:ext cx="8458200" cy="528984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A pass through the planning region follows the evaluation process.</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Revised cost estimates and schedule changes are proposed based on changes were requested when evaluating the current prototype. </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Risk of exceeding the budget and missing the project delivery date is assessed. </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Risk of failing to satisfy user expectations is also considered and discussed with the stakeholders and sometimes senior management.</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Goal of risk assessment is to get commitment from stakeholders and management to provide the resources needed to create the next prototype.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15</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42420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97651"/>
            <a:ext cx="8458200" cy="1092909"/>
          </a:xfrm>
        </p:spPr>
        <p:txBody>
          <a:bodyPr>
            <a:noAutofit/>
          </a:bodyPr>
          <a:lstStyle/>
          <a:p>
            <a:r>
              <a:rPr lang="en-US" sz="4000" noProof="0" dirty="0">
                <a:latin typeface="Times New Roman" panose="02020603050405020304" pitchFamily="18" charset="0"/>
                <a:cs typeface="Times New Roman" panose="02020603050405020304" pitchFamily="18" charset="0"/>
              </a:rPr>
              <a:t>Recommended Prototype Evolutionary Process</a:t>
            </a:r>
          </a:p>
        </p:txBody>
      </p:sp>
      <p:pic>
        <p:nvPicPr>
          <p:cNvPr id="5" name="Picture 4" descr="An illustration displays the recommended prototype evolutionary process. ">
            <a:extLst>
              <a:ext uri="{FF2B5EF4-FFF2-40B4-BE49-F238E27FC236}">
                <a16:creationId xmlns:a16="http://schemas.microsoft.com/office/drawing/2014/main" id="{D882D724-0C28-4BFA-9293-245A9A0998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8961" y="1583791"/>
            <a:ext cx="5936413" cy="4691614"/>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117053" y="6324600"/>
            <a:ext cx="2909895" cy="190500"/>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16</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933842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Recommended Process Steps </a:t>
            </a:r>
            <a:r>
              <a:rPr lang="en-US" sz="1000" b="0" noProof="0" dirty="0">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458086"/>
          </a:xfrm>
        </p:spPr>
        <p:txBody>
          <a:bodyPr vert="horz" lIns="91440" tIns="45720" rIns="91440" bIns="45720" rtlCol="0">
            <a:noAutofit/>
          </a:bodyPr>
          <a:lstStyle/>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Requirements engineering.</a:t>
            </a:r>
          </a:p>
        </p:txBody>
      </p:sp>
      <p:sp>
        <p:nvSpPr>
          <p:cNvPr id="9" name="Content Placeholder 8"/>
          <p:cNvSpPr>
            <a:spLocks noGrp="1"/>
          </p:cNvSpPr>
          <p:nvPr>
            <p:ph sz="quarter" idx="14"/>
          </p:nvPr>
        </p:nvSpPr>
        <p:spPr>
          <a:xfrm>
            <a:off x="342900" y="1777526"/>
            <a:ext cx="8458200" cy="874390"/>
          </a:xfrm>
        </p:spPr>
        <p:txBody>
          <a:bodyPr>
            <a:normAutofit/>
          </a:bodyPr>
          <a:lstStyle/>
          <a:p>
            <a:pPr marL="622800" lvl="1" indent="-320400">
              <a:spcBef>
                <a:spcPts val="1000"/>
              </a:spcBef>
              <a:spcAft>
                <a:spcPts val="0"/>
              </a:spcAft>
            </a:pPr>
            <a:r>
              <a:rPr lang="en-US" noProof="0" dirty="0">
                <a:latin typeface="Times New Roman" panose="02020603050405020304" pitchFamily="18" charset="0"/>
                <a:cs typeface="Times New Roman" panose="02020603050405020304" pitchFamily="18" charset="0"/>
              </a:rPr>
              <a:t>Gather user stories from all stakeholders.</a:t>
            </a:r>
          </a:p>
          <a:p>
            <a:pPr marL="622800" lvl="1" indent="-320400">
              <a:spcBef>
                <a:spcPts val="1000"/>
              </a:spcBef>
              <a:spcAft>
                <a:spcPts val="0"/>
              </a:spcAft>
            </a:pPr>
            <a:r>
              <a:rPr lang="en-US" noProof="0" dirty="0">
                <a:latin typeface="Times New Roman" panose="02020603050405020304" pitchFamily="18" charset="0"/>
                <a:cs typeface="Times New Roman" panose="02020603050405020304" pitchFamily="18" charset="0"/>
              </a:rPr>
              <a:t>Have stakeholders describe acceptance criteria user stories.</a:t>
            </a:r>
          </a:p>
        </p:txBody>
      </p:sp>
      <p:sp>
        <p:nvSpPr>
          <p:cNvPr id="12" name="Content Placeholder 11"/>
          <p:cNvSpPr>
            <a:spLocks noGrp="1"/>
          </p:cNvSpPr>
          <p:nvPr>
            <p:ph sz="quarter" idx="17"/>
          </p:nvPr>
        </p:nvSpPr>
        <p:spPr>
          <a:xfrm>
            <a:off x="342900" y="2701586"/>
            <a:ext cx="8458200" cy="391837"/>
          </a:xfrm>
        </p:spPr>
        <p:txBody>
          <a:bodyPr>
            <a:noAutofit/>
          </a:bodyPr>
          <a:lstStyle/>
          <a:p>
            <a:pPr marL="403200" indent="-403200">
              <a:spcBef>
                <a:spcPts val="1000"/>
              </a:spcBef>
              <a:spcAft>
                <a:spcPts val="0"/>
              </a:spcAft>
              <a:buFont typeface="+mj-lt"/>
              <a:buAutoNum type="arabicPeriod" startAt="2"/>
            </a:pPr>
            <a:r>
              <a:rPr lang="en-US" noProof="0" dirty="0">
                <a:latin typeface="Times New Roman" panose="02020603050405020304" pitchFamily="18" charset="0"/>
                <a:cs typeface="Times New Roman" panose="02020603050405020304" pitchFamily="18" charset="0"/>
              </a:rPr>
              <a:t>Preliminary architectural design.</a:t>
            </a:r>
          </a:p>
        </p:txBody>
      </p:sp>
      <p:sp>
        <p:nvSpPr>
          <p:cNvPr id="10" name="Content Placeholder 9"/>
          <p:cNvSpPr>
            <a:spLocks noGrp="1"/>
          </p:cNvSpPr>
          <p:nvPr>
            <p:ph sz="quarter" idx="15"/>
          </p:nvPr>
        </p:nvSpPr>
        <p:spPr>
          <a:xfrm>
            <a:off x="342900" y="3164166"/>
            <a:ext cx="8458200" cy="1217157"/>
          </a:xfrm>
        </p:spPr>
        <p:txBody>
          <a:bodyPr>
            <a:normAutofit lnSpcReduction="10000"/>
          </a:bodyPr>
          <a:lstStyle/>
          <a:p>
            <a:pPr marL="622800" indent="-3204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Make use of paper prototypes and models.</a:t>
            </a:r>
          </a:p>
          <a:p>
            <a:pPr marL="622800" indent="-3204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Assess alternatives using nonfunctional requirements.</a:t>
            </a:r>
          </a:p>
          <a:p>
            <a:pPr marL="622800" indent="-3204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Document architecture design decisions.</a:t>
            </a:r>
          </a:p>
        </p:txBody>
      </p:sp>
      <p:sp>
        <p:nvSpPr>
          <p:cNvPr id="13" name="Content Placeholder 12"/>
          <p:cNvSpPr>
            <a:spLocks noGrp="1"/>
          </p:cNvSpPr>
          <p:nvPr>
            <p:ph sz="quarter" idx="18"/>
          </p:nvPr>
        </p:nvSpPr>
        <p:spPr>
          <a:xfrm>
            <a:off x="342900" y="4445499"/>
            <a:ext cx="8458200" cy="464277"/>
          </a:xfrm>
        </p:spPr>
        <p:txBody>
          <a:bodyPr/>
          <a:lstStyle/>
          <a:p>
            <a:pPr marL="403200" indent="-403200">
              <a:buFont typeface="+mj-lt"/>
              <a:buAutoNum type="arabicPeriod" startAt="3"/>
            </a:pPr>
            <a:r>
              <a:rPr lang="en-US" noProof="0" dirty="0">
                <a:latin typeface="Times New Roman" panose="02020603050405020304" pitchFamily="18" charset="0"/>
                <a:cs typeface="Times New Roman" panose="02020603050405020304" pitchFamily="18" charset="0"/>
              </a:rPr>
              <a:t>Estimate required project resources.</a:t>
            </a:r>
          </a:p>
        </p:txBody>
      </p:sp>
      <p:sp>
        <p:nvSpPr>
          <p:cNvPr id="11" name="Content Placeholder 10"/>
          <p:cNvSpPr>
            <a:spLocks noGrp="1"/>
          </p:cNvSpPr>
          <p:nvPr>
            <p:ph sz="quarter" idx="16"/>
          </p:nvPr>
        </p:nvSpPr>
        <p:spPr>
          <a:xfrm>
            <a:off x="342900" y="4939768"/>
            <a:ext cx="8458200" cy="1613432"/>
          </a:xfrm>
        </p:spPr>
        <p:txBody>
          <a:bodyPr>
            <a:noAutofit/>
          </a:bodyPr>
          <a:lstStyle/>
          <a:p>
            <a:pPr marL="622800" indent="-3204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Use historic data to estimate time to complete each user story.</a:t>
            </a:r>
          </a:p>
          <a:p>
            <a:pPr marL="622800" indent="-3204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Organize the user stories into sprints.</a:t>
            </a:r>
          </a:p>
          <a:p>
            <a:pPr marL="622800" indent="-3204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Determine the number of sprints needed to complete the product.</a:t>
            </a:r>
          </a:p>
          <a:p>
            <a:pPr marL="622800" indent="-3204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Revise the time estimates as use stories are added or deleted.</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17</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37167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Recommended Process Steps </a:t>
            </a:r>
            <a:r>
              <a:rPr lang="en-US" sz="1000" b="0" noProof="0" dirty="0">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423903"/>
          </a:xfrm>
        </p:spPr>
        <p:txBody>
          <a:bodyPr vert="horz" lIns="91440" tIns="45720" rIns="91440" bIns="45720" rtlCol="0">
            <a:noAutofit/>
          </a:bodyPr>
          <a:lstStyle/>
          <a:p>
            <a:pPr marL="403200" indent="-403200">
              <a:spcBef>
                <a:spcPts val="1000"/>
              </a:spcBef>
              <a:spcAft>
                <a:spcPts val="0"/>
              </a:spcAft>
              <a:buFont typeface="+mj-lt"/>
              <a:buAutoNum type="arabicPeriod" startAt="4"/>
            </a:pPr>
            <a:r>
              <a:rPr lang="en-US" noProof="0" dirty="0">
                <a:latin typeface="Times New Roman" panose="02020603050405020304" pitchFamily="18" charset="0"/>
                <a:cs typeface="Times New Roman" panose="02020603050405020304" pitchFamily="18" charset="0"/>
              </a:rPr>
              <a:t>Construct first prototype.</a:t>
            </a:r>
          </a:p>
        </p:txBody>
      </p:sp>
      <p:sp>
        <p:nvSpPr>
          <p:cNvPr id="9" name="Content Placeholder 8"/>
          <p:cNvSpPr>
            <a:spLocks noGrp="1"/>
          </p:cNvSpPr>
          <p:nvPr>
            <p:ph sz="quarter" idx="14"/>
          </p:nvPr>
        </p:nvSpPr>
        <p:spPr>
          <a:xfrm>
            <a:off x="342900" y="1734793"/>
            <a:ext cx="8458200" cy="2108143"/>
          </a:xfrm>
        </p:spPr>
        <p:txBody>
          <a:bodyPr>
            <a:noAutofit/>
          </a:bodyPr>
          <a:lstStyle/>
          <a:p>
            <a:pPr marL="622800" indent="-3204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Select subset of user stories most important to stakeholders.</a:t>
            </a:r>
          </a:p>
          <a:p>
            <a:pPr marL="622800" indent="-3204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Create paper prototype as part of the design process.</a:t>
            </a:r>
          </a:p>
          <a:p>
            <a:pPr marL="622800" indent="-3204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Design a user interface prototype with inputs and outputs.</a:t>
            </a:r>
          </a:p>
          <a:p>
            <a:pPr marL="622800" indent="-3204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Engineer the algorithms needed for first prototypes.</a:t>
            </a:r>
          </a:p>
          <a:p>
            <a:pPr marL="622800" indent="-3204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Prototype with deployment in mind.</a:t>
            </a:r>
          </a:p>
        </p:txBody>
      </p:sp>
      <p:sp>
        <p:nvSpPr>
          <p:cNvPr id="10" name="Content Placeholder 9"/>
          <p:cNvSpPr>
            <a:spLocks noGrp="1"/>
          </p:cNvSpPr>
          <p:nvPr>
            <p:ph sz="quarter" idx="15"/>
          </p:nvPr>
        </p:nvSpPr>
        <p:spPr>
          <a:xfrm>
            <a:off x="342900" y="3926295"/>
            <a:ext cx="8458200" cy="414260"/>
          </a:xfrm>
        </p:spPr>
        <p:txBody>
          <a:bodyPr/>
          <a:lstStyle/>
          <a:p>
            <a:pPr marL="403200" indent="-403200">
              <a:spcBef>
                <a:spcPts val="1000"/>
              </a:spcBef>
              <a:spcAft>
                <a:spcPts val="0"/>
              </a:spcAft>
              <a:buFont typeface="+mj-lt"/>
              <a:buAutoNum type="arabicPeriod" startAt="5"/>
            </a:pPr>
            <a:r>
              <a:rPr lang="en-US" noProof="0" dirty="0">
                <a:latin typeface="Times New Roman" panose="02020603050405020304" pitchFamily="18" charset="0"/>
                <a:cs typeface="Times New Roman" panose="02020603050405020304" pitchFamily="18" charset="0"/>
              </a:rPr>
              <a:t>Evaluate prototype.</a:t>
            </a:r>
          </a:p>
        </p:txBody>
      </p:sp>
      <p:sp>
        <p:nvSpPr>
          <p:cNvPr id="11" name="Content Placeholder 10"/>
          <p:cNvSpPr>
            <a:spLocks noGrp="1"/>
          </p:cNvSpPr>
          <p:nvPr>
            <p:ph sz="quarter" idx="16"/>
          </p:nvPr>
        </p:nvSpPr>
        <p:spPr>
          <a:xfrm>
            <a:off x="342900" y="4423914"/>
            <a:ext cx="8458200" cy="1285924"/>
          </a:xfrm>
        </p:spPr>
        <p:txBody>
          <a:bodyPr>
            <a:normAutofit/>
          </a:bodyPr>
          <a:lstStyle/>
          <a:p>
            <a:pPr marL="622800" indent="-3204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Create test cases while prototype is being designed.</a:t>
            </a:r>
          </a:p>
          <a:p>
            <a:pPr marL="622800" indent="-3204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Test prototype using appropriate users.</a:t>
            </a:r>
          </a:p>
          <a:p>
            <a:pPr marL="622800" indent="-3204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Capture stakeholder feedback for use in revision process.</a:t>
            </a:r>
            <a:endParaRPr lang="en-US" sz="16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18</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395796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Recommended Process Steps </a:t>
            </a:r>
            <a:r>
              <a:rPr lang="en-US" sz="1000" b="0" noProof="0" dirty="0">
                <a:latin typeface="Times New Roman" panose="02020603050405020304" pitchFamily="18" charset="0"/>
                <a:cs typeface="Times New Roman" panose="02020603050405020304" pitchFamily="18" charset="0"/>
              </a:rPr>
              <a:t>3</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406811"/>
          </a:xfrm>
        </p:spPr>
        <p:txBody>
          <a:bodyPr vert="horz" lIns="91440" tIns="45720" rIns="91440" bIns="45720" rtlCol="0">
            <a:noAutofit/>
          </a:bodyPr>
          <a:lstStyle/>
          <a:p>
            <a:pPr marL="403200" indent="-403200">
              <a:spcBef>
                <a:spcPts val="1000"/>
              </a:spcBef>
              <a:spcAft>
                <a:spcPts val="0"/>
              </a:spcAft>
              <a:buFont typeface="+mj-lt"/>
              <a:buAutoNum type="arabicPeriod" startAt="6"/>
            </a:pPr>
            <a:r>
              <a:rPr lang="en-US" noProof="0" dirty="0">
                <a:latin typeface="Times New Roman" panose="02020603050405020304" pitchFamily="18" charset="0"/>
                <a:cs typeface="Times New Roman" panose="02020603050405020304" pitchFamily="18" charset="0"/>
              </a:rPr>
              <a:t>Go, No-Go decision.</a:t>
            </a:r>
          </a:p>
        </p:txBody>
      </p:sp>
      <p:sp>
        <p:nvSpPr>
          <p:cNvPr id="9" name="Content Placeholder 8"/>
          <p:cNvSpPr>
            <a:spLocks noGrp="1"/>
          </p:cNvSpPr>
          <p:nvPr>
            <p:ph sz="quarter" idx="14"/>
          </p:nvPr>
        </p:nvSpPr>
        <p:spPr>
          <a:xfrm>
            <a:off x="342900" y="1751887"/>
            <a:ext cx="8458200" cy="1696554"/>
          </a:xfrm>
        </p:spPr>
        <p:txBody>
          <a:bodyPr>
            <a:normAutofit/>
          </a:bodyPr>
          <a:lstStyle/>
          <a:p>
            <a:pPr marL="622800" indent="-3204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Determine the quality of the current prototype.</a:t>
            </a:r>
          </a:p>
          <a:p>
            <a:pPr marL="622800" indent="-3204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Revise time and cost estimates for completing development.</a:t>
            </a:r>
          </a:p>
          <a:p>
            <a:pPr marL="622800" indent="-3204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Determine the risk of failing to meet stakeholder expectations.</a:t>
            </a:r>
          </a:p>
          <a:p>
            <a:pPr marL="622800" indent="-3204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Get commitment to continue development.</a:t>
            </a:r>
          </a:p>
        </p:txBody>
      </p:sp>
      <p:sp>
        <p:nvSpPr>
          <p:cNvPr id="10" name="Content Placeholder 9"/>
          <p:cNvSpPr>
            <a:spLocks noGrp="1"/>
          </p:cNvSpPr>
          <p:nvPr>
            <p:ph sz="quarter" idx="15"/>
          </p:nvPr>
        </p:nvSpPr>
        <p:spPr>
          <a:xfrm>
            <a:off x="342900" y="3486683"/>
            <a:ext cx="8458200" cy="437737"/>
          </a:xfrm>
        </p:spPr>
        <p:txBody>
          <a:bodyPr/>
          <a:lstStyle/>
          <a:p>
            <a:pPr marL="403200" indent="-403200">
              <a:spcBef>
                <a:spcPts val="1000"/>
              </a:spcBef>
              <a:spcAft>
                <a:spcPts val="0"/>
              </a:spcAft>
              <a:buFont typeface="+mj-lt"/>
              <a:buAutoNum type="arabicPeriod" startAt="7"/>
            </a:pPr>
            <a:r>
              <a:rPr lang="en-US" noProof="0" dirty="0">
                <a:latin typeface="Times New Roman" panose="02020603050405020304" pitchFamily="18" charset="0"/>
                <a:cs typeface="Times New Roman" panose="02020603050405020304" pitchFamily="18" charset="0"/>
              </a:rPr>
              <a:t>Evolve system.</a:t>
            </a:r>
          </a:p>
        </p:txBody>
      </p:sp>
      <p:sp>
        <p:nvSpPr>
          <p:cNvPr id="11" name="Content Placeholder 10"/>
          <p:cNvSpPr>
            <a:spLocks noGrp="1"/>
          </p:cNvSpPr>
          <p:nvPr>
            <p:ph sz="quarter" idx="16"/>
          </p:nvPr>
        </p:nvSpPr>
        <p:spPr>
          <a:xfrm>
            <a:off x="342900" y="3977544"/>
            <a:ext cx="8458200" cy="1713954"/>
          </a:xfrm>
        </p:spPr>
        <p:txBody>
          <a:bodyPr>
            <a:normAutofit/>
          </a:bodyPr>
          <a:lstStyle/>
          <a:p>
            <a:pPr marL="622800" indent="-3204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Define new prototype scope.</a:t>
            </a:r>
          </a:p>
          <a:p>
            <a:pPr marL="622800" indent="-3204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Construct new prototype.</a:t>
            </a:r>
          </a:p>
          <a:p>
            <a:pPr marL="622800" indent="-3204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Evaluate new prototype and include regression testing.</a:t>
            </a:r>
          </a:p>
          <a:p>
            <a:pPr marL="622800" indent="-3204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Assess risks associated with continuing evolution.</a:t>
            </a:r>
            <a:endParaRPr lang="en-US" sz="16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19</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312181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Adapting Process Models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22442"/>
            <a:ext cx="8458200" cy="463031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Every software project needs a “road map” or “generic software process” of some kind.</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Every project is different, and every team is different.</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No single software engineering framework is appropriate for every software product.</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Any road map or generic process should be based on best industry practices. </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Developers and stakeholders adapt generic process models and tailor them to fit the current project, the skills of the team members, and the user needs.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2</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031477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Recommended Process Steps </a:t>
            </a:r>
            <a:r>
              <a:rPr lang="en-US" sz="1000" b="0" noProof="0" dirty="0">
                <a:latin typeface="Times New Roman" panose="02020603050405020304" pitchFamily="18" charset="0"/>
                <a:cs typeface="Times New Roman" panose="02020603050405020304" pitchFamily="18" charset="0"/>
              </a:rPr>
              <a:t>4</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406811"/>
          </a:xfrm>
        </p:spPr>
        <p:txBody>
          <a:bodyPr vert="horz" lIns="91440" tIns="45720" rIns="91440" bIns="45720" rtlCol="0">
            <a:noAutofit/>
          </a:bodyPr>
          <a:lstStyle/>
          <a:p>
            <a:pPr marL="403200" indent="-403200">
              <a:spcBef>
                <a:spcPts val="1000"/>
              </a:spcBef>
              <a:spcAft>
                <a:spcPts val="0"/>
              </a:spcAft>
              <a:buFont typeface="+mj-lt"/>
              <a:buAutoNum type="arabicPeriod" startAt="8"/>
            </a:pPr>
            <a:r>
              <a:rPr lang="en-US" noProof="0" dirty="0">
                <a:latin typeface="Times New Roman" panose="02020603050405020304" pitchFamily="18" charset="0"/>
                <a:cs typeface="Times New Roman" panose="02020603050405020304" pitchFamily="18" charset="0"/>
              </a:rPr>
              <a:t>Release prototype.</a:t>
            </a:r>
          </a:p>
        </p:txBody>
      </p:sp>
      <p:sp>
        <p:nvSpPr>
          <p:cNvPr id="9" name="Content Placeholder 8"/>
          <p:cNvSpPr>
            <a:spLocks noGrp="1"/>
          </p:cNvSpPr>
          <p:nvPr>
            <p:ph sz="quarter" idx="14"/>
          </p:nvPr>
        </p:nvSpPr>
        <p:spPr>
          <a:xfrm>
            <a:off x="342900" y="1751887"/>
            <a:ext cx="8458200" cy="1243624"/>
          </a:xfrm>
        </p:spPr>
        <p:txBody>
          <a:bodyPr>
            <a:normAutofit lnSpcReduction="10000"/>
          </a:bodyPr>
          <a:lstStyle/>
          <a:p>
            <a:pPr marL="622800" indent="-3204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Perform acceptance testing.</a:t>
            </a:r>
          </a:p>
          <a:p>
            <a:pPr marL="622800" indent="-3204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Document defects identified.</a:t>
            </a:r>
          </a:p>
          <a:p>
            <a:pPr marL="622800" indent="-3204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Share quality risks with management.</a:t>
            </a:r>
          </a:p>
        </p:txBody>
      </p:sp>
      <p:sp>
        <p:nvSpPr>
          <p:cNvPr id="10" name="Content Placeholder 9"/>
          <p:cNvSpPr>
            <a:spLocks noGrp="1"/>
          </p:cNvSpPr>
          <p:nvPr>
            <p:ph sz="quarter" idx="15"/>
          </p:nvPr>
        </p:nvSpPr>
        <p:spPr>
          <a:xfrm>
            <a:off x="342900" y="3042297"/>
            <a:ext cx="8458200" cy="437737"/>
          </a:xfrm>
        </p:spPr>
        <p:txBody>
          <a:bodyPr/>
          <a:lstStyle/>
          <a:p>
            <a:pPr marL="403200" indent="-403200">
              <a:spcBef>
                <a:spcPts val="1000"/>
              </a:spcBef>
              <a:spcAft>
                <a:spcPts val="0"/>
              </a:spcAft>
              <a:buFont typeface="+mj-lt"/>
              <a:buAutoNum type="arabicPeriod" startAt="9"/>
            </a:pPr>
            <a:r>
              <a:rPr lang="en-US" noProof="0" dirty="0">
                <a:latin typeface="Times New Roman" panose="02020603050405020304" pitchFamily="18" charset="0"/>
                <a:cs typeface="Times New Roman" panose="02020603050405020304" pitchFamily="18" charset="0"/>
              </a:rPr>
              <a:t>Maintain software.</a:t>
            </a:r>
          </a:p>
        </p:txBody>
      </p:sp>
      <p:sp>
        <p:nvSpPr>
          <p:cNvPr id="11" name="Content Placeholder 10"/>
          <p:cNvSpPr>
            <a:spLocks noGrp="1"/>
          </p:cNvSpPr>
          <p:nvPr>
            <p:ph sz="quarter" idx="16"/>
          </p:nvPr>
        </p:nvSpPr>
        <p:spPr>
          <a:xfrm>
            <a:off x="342900" y="3533159"/>
            <a:ext cx="8458200" cy="1713954"/>
          </a:xfrm>
        </p:spPr>
        <p:txBody>
          <a:bodyPr>
            <a:normAutofit/>
          </a:bodyPr>
          <a:lstStyle/>
          <a:p>
            <a:pPr marL="622800" indent="-3204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Understand code before making changes.</a:t>
            </a:r>
          </a:p>
          <a:p>
            <a:pPr marL="622800" indent="-3204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Test software after making changes.</a:t>
            </a:r>
          </a:p>
          <a:p>
            <a:pPr marL="622800" indent="-3204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Document changes.</a:t>
            </a:r>
          </a:p>
          <a:p>
            <a:pPr marL="622800" indent="-3204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Communicate known defects and risks to all stakeholders.</a:t>
            </a:r>
            <a:endParaRPr lang="en-US" sz="16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20</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925019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Testing New Prototypes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81463"/>
            <a:ext cx="8292656" cy="4460453"/>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Testing should be performed by developers using test cases created during the design process before programming was completed.</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Each user story has an acceptance criteria attached to it and it should guide the creation of the test cases to ensure the prototype meets customer needs. </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Prototypes need to be tested for defects and performance issues.</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Ensure that adding new features to evolutionary prototypes does not accidentally break features working correctly in the previous prototype (</a:t>
            </a:r>
            <a:r>
              <a:rPr lang="en-US" sz="2400" b="1" i="1" noProof="0" dirty="0">
                <a:latin typeface="Times New Roman" panose="02020603050405020304" pitchFamily="18" charset="0"/>
                <a:cs typeface="Times New Roman" panose="02020603050405020304" pitchFamily="18" charset="0"/>
              </a:rPr>
              <a:t>regression testing</a:t>
            </a:r>
            <a:r>
              <a:rPr lang="en-US" sz="2400" i="1" noProof="0" dirty="0">
                <a:latin typeface="Times New Roman" panose="02020603050405020304" pitchFamily="18" charset="0"/>
                <a:cs typeface="Times New Roman" panose="02020603050405020304" pitchFamily="18" charset="0"/>
              </a:rPr>
              <a:t>). </a:t>
            </a:r>
            <a:endParaRPr 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21</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65117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Release Candidates </a:t>
            </a:r>
            <a:r>
              <a:rPr lang="en-US" sz="1000" b="0" noProof="0" dirty="0">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47686"/>
            <a:ext cx="8292656" cy="4576443"/>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A prototype considered as a release candidate is subjected to user acceptance testing in addition to testing conducted during prototype construction.</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User acceptance tests are based on acceptance criteria that were recorded as each user story was created and added to the product backlog.</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User feedback during acceptance testing should be organized by user-visible functions as portrayed via the user interface.</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Developers should make changes only if these changes will not delay the release of the prototype. </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22</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509944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Release Candidates </a:t>
            </a:r>
            <a:r>
              <a:rPr lang="en-US" sz="1000" b="0" noProof="0" dirty="0">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56232"/>
            <a:ext cx="8292656" cy="4576443"/>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If changes are made, they need to be verified in a second round of acceptance testing before moving on.</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The issues and lessons learned from creating the release candidate should be documented and considered by the developers and stakeholders as part of the project postmortem.</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This information should be considered before deciding to undertake future development of a software product.</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Lessons learned from the current product can help developers make better cost and time estimates for similar projects in the future.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23</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409626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Software Release Maintenance</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307902"/>
            <a:ext cx="8219504" cy="4711898"/>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Maintenance</a:t>
            </a:r>
            <a:r>
              <a:rPr lang="en-US" i="1" noProof="0" dirty="0">
                <a:latin typeface="Times New Roman" panose="02020603050405020304" pitchFamily="18" charset="0"/>
                <a:cs typeface="Times New Roman" panose="02020603050405020304" pitchFamily="18" charset="0"/>
              </a:rPr>
              <a:t> - </a:t>
            </a:r>
            <a:r>
              <a:rPr lang="en-US" noProof="0" dirty="0">
                <a:latin typeface="Times New Roman" panose="02020603050405020304" pitchFamily="18" charset="0"/>
                <a:cs typeface="Times New Roman" panose="02020603050405020304" pitchFamily="18" charset="0"/>
              </a:rPr>
              <a:t>activities needed to keep software operational after it has been accepted and released in the end-user environment.</a:t>
            </a:r>
          </a:p>
          <a:p>
            <a:pPr marL="291600" indent="-291600">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Corrective maintenance </a:t>
            </a:r>
            <a:r>
              <a:rPr lang="en-US" noProof="0" dirty="0">
                <a:latin typeface="Times New Roman" panose="02020603050405020304" pitchFamily="18" charset="0"/>
                <a:cs typeface="Times New Roman" panose="02020603050405020304" pitchFamily="18" charset="0"/>
              </a:rPr>
              <a:t>- reactive modification of software to repair problems discovered after the software has been delivered.</a:t>
            </a:r>
          </a:p>
          <a:p>
            <a:pPr marL="291600" indent="-291600">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Adaptive maintenance </a:t>
            </a:r>
            <a:r>
              <a:rPr lang="en-US" noProof="0" dirty="0">
                <a:latin typeface="Times New Roman" panose="02020603050405020304" pitchFamily="18" charset="0"/>
                <a:cs typeface="Times New Roman" panose="02020603050405020304" pitchFamily="18" charset="0"/>
              </a:rPr>
              <a:t>- reactive modification of software after delivery to keep the software usable in a changing environment. </a:t>
            </a:r>
          </a:p>
          <a:p>
            <a:pPr marL="291600" indent="-291600">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Perfective maintenance </a:t>
            </a:r>
            <a:r>
              <a:rPr lang="en-US" noProof="0" dirty="0">
                <a:latin typeface="Times New Roman" panose="02020603050405020304" pitchFamily="18" charset="0"/>
                <a:cs typeface="Times New Roman" panose="02020603050405020304" pitchFamily="18" charset="0"/>
              </a:rPr>
              <a:t>-  proactive modification of the software after delivery to provide new user features, better program code structure, or improved documentation. </a:t>
            </a:r>
          </a:p>
          <a:p>
            <a:pPr marL="291600" indent="-291600">
              <a:spcBef>
                <a:spcPts val="1000"/>
              </a:spcBef>
              <a:spcAft>
                <a:spcPts val="0"/>
              </a:spcAft>
              <a:buFont typeface="Arial" panose="020B0604020202020204" pitchFamily="34" charset="0"/>
              <a:buChar char="•"/>
            </a:pPr>
            <a:r>
              <a:rPr lang="en-US" b="1" i="1" noProof="0" dirty="0">
                <a:latin typeface="Times New Roman" panose="02020603050405020304" pitchFamily="18" charset="0"/>
                <a:cs typeface="Times New Roman" panose="02020603050405020304" pitchFamily="18" charset="0"/>
              </a:rPr>
              <a:t>Preventive maintenance </a:t>
            </a:r>
            <a:r>
              <a:rPr lang="en-US" noProof="0" dirty="0">
                <a:latin typeface="Times New Roman" panose="02020603050405020304" pitchFamily="18" charset="0"/>
                <a:cs typeface="Times New Roman" panose="02020603050405020304" pitchFamily="18" charset="0"/>
              </a:rPr>
              <a:t>– proactive modification software after delivery to correct product faults before discovery by users.</a:t>
            </a:r>
          </a:p>
          <a:p>
            <a:pPr marL="291600" indent="-291600">
              <a:spcBef>
                <a:spcPts val="1000"/>
              </a:spcBef>
              <a:spcAft>
                <a:spcPts val="0"/>
              </a:spcAft>
              <a:buFont typeface="Arial" panose="020B0604020202020204" pitchFamily="34" charset="0"/>
              <a:buChar char="•"/>
            </a:pPr>
            <a:r>
              <a:rPr lang="en-US" noProof="0" dirty="0">
                <a:latin typeface="Times New Roman" panose="02020603050405020304" pitchFamily="18" charset="0"/>
                <a:cs typeface="Times New Roman" panose="02020603050405020304" pitchFamily="18" charset="0"/>
              </a:rPr>
              <a:t>In agile process models much (but not all) of the maintenance work is preventive or perfective as new features are added.</a:t>
            </a:r>
            <a:endParaRPr lang="en-US" sz="16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24</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160132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Maintenance Effort Distribution</a:t>
            </a:r>
          </a:p>
        </p:txBody>
      </p:sp>
      <p:pic>
        <p:nvPicPr>
          <p:cNvPr id="5" name="Picture 4" descr="A pie chart displays maintenance effort distribution.">
            <a:extLst>
              <a:ext uri="{FF2B5EF4-FFF2-40B4-BE49-F238E27FC236}">
                <a16:creationId xmlns:a16="http://schemas.microsoft.com/office/drawing/2014/main" id="{EEE71DA1-03F4-4C64-8CD6-FD50BB2764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5367" y="1167660"/>
            <a:ext cx="5055604" cy="4724017"/>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117053" y="6324600"/>
            <a:ext cx="2909895" cy="190500"/>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25</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635401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lvl="0"/>
            <a:r>
              <a:rPr lang="en-US" dirty="0">
                <a:latin typeface="Times New Roman" panose="02020603050405020304" pitchFamily="18" charset="0"/>
                <a:cs typeface="Times New Roman" panose="02020603050405020304" pitchFamily="18" charset="0"/>
              </a:rPr>
              <a:t>© 2020 McGraw-Hill Education. All rights reserved. Authorized only for instructor use in the classroom.</a:t>
            </a:r>
          </a:p>
          <a:p>
            <a:pPr lvl="0"/>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McGraw-Hill Education.</a:t>
            </a:r>
          </a:p>
        </p:txBody>
      </p:sp>
    </p:spTree>
    <p:extLst>
      <p:ext uri="{BB962C8B-B14F-4D97-AF65-F5344CB8AC3E}">
        <p14:creationId xmlns:p14="http://schemas.microsoft.com/office/powerpoint/2010/main" val="10804844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0" dirty="0">
                <a:latin typeface="Times New Roman" panose="02020603050405020304" pitchFamily="18" charset="0"/>
                <a:cs typeface="Times New Roman" panose="02020603050405020304" pitchFamily="18" charset="0"/>
              </a:rPr>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27</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450165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70869"/>
            <a:ext cx="8458200" cy="746472"/>
          </a:xfrm>
        </p:spPr>
        <p:txBody>
          <a:bodyPr>
            <a:noAutofit/>
          </a:bodyPr>
          <a:lstStyle/>
          <a:p>
            <a:r>
              <a:rPr lang="en-US" sz="3200" noProof="0" dirty="0">
                <a:latin typeface="Times New Roman" panose="02020603050405020304" pitchFamily="18" charset="0"/>
                <a:cs typeface="Times New Roman" panose="02020603050405020304" pitchFamily="18" charset="0"/>
              </a:rPr>
              <a:t>Incremental Model for Prototype Design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solidFill>
                  <a:srgbClr val="000000"/>
                </a:solidFill>
                <a:latin typeface="Times New Roman" panose="02020603050405020304" pitchFamily="18" charset="0"/>
                <a:cs typeface="Times New Roman" panose="02020603050405020304" pitchFamily="18" charset="0"/>
              </a:rPr>
              <a:t>An illustration displays incremental model for prototype design. The components in the circular diagram are planning, requirements, analysis and design, implementation, testing, and evaluation. The cycle further continues with planning. According to the model, initial planning adds to the planning and implementation leads to deployment. </a:t>
            </a:r>
            <a:endParaRPr lang="en-US" sz="2400" noProof="0" dirty="0">
              <a:latin typeface="Times New Roman" panose="02020603050405020304" pitchFamily="18" charset="0"/>
              <a:cs typeface="Times New Roman" panose="02020603050405020304" pitchFamily="18" charset="0"/>
            </a:endParaRP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28</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72529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70869"/>
            <a:ext cx="8458200" cy="746472"/>
          </a:xfrm>
        </p:spPr>
        <p:txBody>
          <a:bodyPr>
            <a:noAutofit/>
          </a:bodyPr>
          <a:lstStyle/>
          <a:p>
            <a:r>
              <a:rPr lang="en-US" sz="3200" noProof="0" dirty="0">
                <a:latin typeface="Times New Roman" panose="02020603050405020304" pitchFamily="18" charset="0"/>
                <a:cs typeface="Times New Roman" panose="02020603050405020304" pitchFamily="18" charset="0"/>
              </a:rPr>
              <a:t>Spiral Model for Prototype Design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solidFill>
                  <a:srgbClr val="000000"/>
                </a:solidFill>
                <a:latin typeface="Times New Roman" panose="02020603050405020304" pitchFamily="18" charset="0"/>
                <a:cs typeface="Times New Roman" panose="02020603050405020304" pitchFamily="18" charset="0"/>
              </a:rPr>
              <a:t>An illustration displays spiral model of prototype design. Each level of the spiral stands for prototype 1, prototype 2, and prototype 3 respectively. The top left of the design reads determine objectives. The top right reads identify risks. The bottom left reads development and testing. The bottom right reads plan and iteration.</a:t>
            </a:r>
            <a:r>
              <a:rPr lang="en-US" sz="2400" noProof="0" dirty="0">
                <a:latin typeface="Times New Roman" panose="02020603050405020304" pitchFamily="18" charset="0"/>
                <a:cs typeface="Times New Roman" panose="02020603050405020304" pitchFamily="18" charset="0"/>
              </a:rPr>
              <a: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29</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80447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147328"/>
            <a:ext cx="8458200" cy="993554"/>
          </a:xfrm>
        </p:spPr>
        <p:txBody>
          <a:bodyPr>
            <a:noAutofit/>
          </a:bodyPr>
          <a:lstStyle/>
          <a:p>
            <a:r>
              <a:rPr lang="en-US" sz="3600" noProof="0" dirty="0">
                <a:latin typeface="Times New Roman" panose="02020603050405020304" pitchFamily="18" charset="0"/>
                <a:cs typeface="Times New Roman" panose="02020603050405020304" pitchFamily="18" charset="0"/>
              </a:rPr>
              <a:t>Principles for Organizing Software Projects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05350"/>
            <a:ext cx="8458200" cy="4630316"/>
          </a:xfrm>
        </p:spPr>
        <p:txBody>
          <a:bodyPr vert="horz" lIns="91440" tIns="45720" rIns="91440" bIns="45720" rtlCol="0">
            <a:noAutofit/>
          </a:bodyPr>
          <a:lstStyle/>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It is risky to use a linear process model without ample feedback.</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It is never possible nor desirable to plan big up-front requirements gathering.</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Up-front requirements gathering may not reduce costs or prevent time slippage.</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Appropriate project management is integral to software development.</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Documents should evolve with the software and should not delay the start of construction.</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Involve stakeholders early and frequently in the development process.</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Testers need to become involved in the process prior to software construction.</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3</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203454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rmAutofit fontScale="90000"/>
          </a:bodyPr>
          <a:lstStyle/>
          <a:p>
            <a:r>
              <a:rPr lang="en-US" sz="3600" noProof="0" dirty="0">
                <a:latin typeface="Times New Roman" panose="02020603050405020304" pitchFamily="18" charset="0"/>
                <a:cs typeface="Times New Roman" panose="02020603050405020304" pitchFamily="18" charset="0"/>
              </a:rPr>
              <a:t>Protype Architectural Design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solidFill>
                  <a:srgbClr val="000000"/>
                </a:solidFill>
                <a:latin typeface="Times New Roman" panose="02020603050405020304" pitchFamily="18" charset="0"/>
                <a:cs typeface="Times New Roman" panose="02020603050405020304" pitchFamily="18" charset="0"/>
              </a:rPr>
              <a:t>An illustration displays prototype architectural design. The first step is to identify architecture objectives. The design forms a circular model from step two to five. The second step is to identify key scenarios. The third step is to create application overview. The fourth step is to identify key issues. The fifth step is to define candidate solutions. </a:t>
            </a:r>
            <a:endParaRPr lang="en-US" sz="2400" noProof="0" dirty="0">
              <a:latin typeface="Times New Roman" panose="02020603050405020304" pitchFamily="18" charset="0"/>
              <a:cs typeface="Times New Roman" panose="02020603050405020304" pitchFamily="18" charset="0"/>
            </a:endParaRP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30</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001765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70869"/>
            <a:ext cx="8458200" cy="746472"/>
          </a:xfrm>
        </p:spPr>
        <p:txBody>
          <a:bodyPr>
            <a:noAutofit/>
          </a:bodyPr>
          <a:lstStyle/>
          <a:p>
            <a:r>
              <a:rPr lang="en-US" sz="3200" noProof="0" dirty="0">
                <a:latin typeface="Times New Roman" panose="02020603050405020304" pitchFamily="18" charset="0"/>
                <a:cs typeface="Times New Roman" panose="02020603050405020304" pitchFamily="18" charset="0"/>
              </a:rPr>
              <a:t>Recommended Prototype Evolutionary Process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solidFill>
                  <a:srgbClr val="000000"/>
                </a:solidFill>
                <a:latin typeface="Times New Roman" panose="02020603050405020304" pitchFamily="18" charset="0"/>
                <a:cs typeface="Times New Roman" panose="02020603050405020304" pitchFamily="18" charset="0"/>
              </a:rPr>
              <a:t>An illustration displays the recommended prototype evolutionary process. The initial procedures in the process are, project conception, requirements engineering, preliminary architectural design, estimate required project resource, and construct 1st prototype. From the evaluation of the prototype the process takes a circular model. After the evaluation of the prototype, it takes  a go- no go decision, the project can end after this or continue with an evolved system. After evolve system, it will redefine the scope, and construct next prototype. After the evaluation of the prototype the process can follow these steps to reach at an evolve system: prototype becomes software release, and maintain software, and then evolve system. </a:t>
            </a:r>
            <a:endParaRPr lang="en-US" sz="2400" noProof="0" dirty="0">
              <a:latin typeface="Times New Roman" panose="02020603050405020304" pitchFamily="18" charset="0"/>
              <a:cs typeface="Times New Roman" panose="02020603050405020304" pitchFamily="18" charset="0"/>
            </a:endParaRP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31</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469859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70869"/>
            <a:ext cx="8458200" cy="746472"/>
          </a:xfrm>
        </p:spPr>
        <p:txBody>
          <a:bodyPr>
            <a:noAutofit/>
          </a:bodyPr>
          <a:lstStyle/>
          <a:p>
            <a:r>
              <a:rPr lang="en-US" sz="3200" noProof="0" dirty="0">
                <a:latin typeface="Times New Roman" panose="02020603050405020304" pitchFamily="18" charset="0"/>
                <a:cs typeface="Times New Roman" panose="02020603050405020304" pitchFamily="18" charset="0"/>
              </a:rPr>
              <a:t>Maintenance Effort Distribution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solidFill>
                  <a:srgbClr val="000000"/>
                </a:solidFill>
                <a:latin typeface="Times New Roman" panose="02020603050405020304" pitchFamily="18" charset="0"/>
                <a:cs typeface="Times New Roman" panose="02020603050405020304" pitchFamily="18" charset="0"/>
              </a:rPr>
              <a:t>A pie chart displays maintenance effort distribution. The maintenance distribution is as follows:  perfective 50 percent, adaptive 25 percent, corrective 21 percent, and preventive 4 percent. </a:t>
            </a:r>
            <a:endParaRPr lang="en-US" sz="2400" noProof="0" dirty="0">
              <a:latin typeface="Times New Roman" panose="02020603050405020304" pitchFamily="18" charset="0"/>
              <a:cs typeface="Times New Roman" panose="02020603050405020304" pitchFamily="18" charset="0"/>
            </a:endParaRP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32</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000267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97651"/>
            <a:ext cx="8458200" cy="1092909"/>
          </a:xfrm>
        </p:spPr>
        <p:txBody>
          <a:bodyPr>
            <a:noAutofit/>
          </a:bodyPr>
          <a:lstStyle/>
          <a:p>
            <a:r>
              <a:rPr lang="en-US" sz="4000" noProof="0" dirty="0">
                <a:latin typeface="Times New Roman" panose="02020603050405020304" pitchFamily="18" charset="0"/>
                <a:cs typeface="Times New Roman" panose="02020603050405020304" pitchFamily="18" charset="0"/>
              </a:rPr>
              <a:t>Incremental Model for Prototype Design</a:t>
            </a:r>
          </a:p>
        </p:txBody>
      </p:sp>
      <p:pic>
        <p:nvPicPr>
          <p:cNvPr id="5" name="Picture 4" descr="An illustration displays incremental model for prototype design.&#10;">
            <a:extLst>
              <a:ext uri="{FF2B5EF4-FFF2-40B4-BE49-F238E27FC236}">
                <a16:creationId xmlns:a16="http://schemas.microsoft.com/office/drawing/2014/main" id="{5E746A41-2533-446E-9372-0657DC9543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47769" y="1403610"/>
            <a:ext cx="5482018" cy="4436675"/>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117053" y="6324600"/>
            <a:ext cx="2909895" cy="190500"/>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4</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956850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147328"/>
            <a:ext cx="8458200" cy="993554"/>
          </a:xfrm>
        </p:spPr>
        <p:txBody>
          <a:bodyPr>
            <a:noAutofit/>
          </a:bodyPr>
          <a:lstStyle/>
          <a:p>
            <a:r>
              <a:rPr lang="en-US" sz="4000" noProof="0" dirty="0">
                <a:latin typeface="Times New Roman" panose="02020603050405020304" pitchFamily="18" charset="0"/>
                <a:cs typeface="Times New Roman" panose="02020603050405020304" pitchFamily="18" charset="0"/>
              </a:rPr>
              <a:t>Characteristics of Agile Process Models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458200" cy="4630316"/>
          </a:xfrm>
        </p:spPr>
        <p:txBody>
          <a:bodyPr vert="horz" lIns="91440" tIns="45720" rIns="91440" bIns="45720" rtlCol="0">
            <a:noAutofit/>
          </a:bodyPr>
          <a:lstStyle/>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Not suitable for large high-risk or mission critical projects.</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Minimal rules and minimal documentation.</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Continuous involvement of testers.</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Easy to accommodate product changes.</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Depends heavily on stakeholder interaction.</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Easy to manage.</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Early delivery of partial solutions.</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Informal risk management.</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Built-in continuous process improvement.</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5</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97624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147328"/>
            <a:ext cx="8458200" cy="993554"/>
          </a:xfrm>
        </p:spPr>
        <p:txBody>
          <a:bodyPr>
            <a:noAutofit/>
          </a:bodyPr>
          <a:lstStyle/>
          <a:p>
            <a:r>
              <a:rPr lang="en-US" sz="4000" noProof="0" dirty="0">
                <a:latin typeface="Times New Roman" panose="02020603050405020304" pitchFamily="18" charset="0"/>
                <a:cs typeface="Times New Roman" panose="02020603050405020304" pitchFamily="18" charset="0"/>
              </a:rPr>
              <a:t>Characteristics of Spiral Process Models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458200" cy="4630316"/>
          </a:xfrm>
        </p:spPr>
        <p:txBody>
          <a:bodyPr vert="horz" lIns="91440" tIns="45720" rIns="91440" bIns="45720" rtlCol="0">
            <a:noAutofit/>
          </a:bodyPr>
          <a:lstStyle/>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Not suitable for small, low-risk projects.</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Several steps required, along with documentation done up front.</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Early involvement of testers (might be done by outside team).</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Hard to accommodate product changes until prototype completed.</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Continuous stakeholder involvement in planning and risk assessment.</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Requires formal project management and coordination.</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Project end not always obvious.</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Good risk management.</a:t>
            </a:r>
          </a:p>
          <a:p>
            <a:pPr marL="403200" indent="-403200">
              <a:spcBef>
                <a:spcPts val="1000"/>
              </a:spcBef>
              <a:spcAft>
                <a:spcPts val="0"/>
              </a:spcAft>
              <a:buFont typeface="+mj-lt"/>
              <a:buAutoNum type="arabicPeriod"/>
            </a:pPr>
            <a:r>
              <a:rPr lang="en-US" noProof="0" dirty="0">
                <a:latin typeface="Times New Roman" panose="02020603050405020304" pitchFamily="18" charset="0"/>
                <a:cs typeface="Times New Roman" panose="02020603050405020304" pitchFamily="18" charset="0"/>
              </a:rPr>
              <a:t>Process improvement handled at end of project.</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6</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125950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Spiral Model for Prototype Design</a:t>
            </a:r>
          </a:p>
        </p:txBody>
      </p:sp>
      <p:pic>
        <p:nvPicPr>
          <p:cNvPr id="6" name="Picture 5" descr="An illustration displays spiral model of prototype design.&#10;">
            <a:extLst>
              <a:ext uri="{FF2B5EF4-FFF2-40B4-BE49-F238E27FC236}">
                <a16:creationId xmlns:a16="http://schemas.microsoft.com/office/drawing/2014/main" id="{CC09C3FA-24F4-4DA3-8344-2CAD8496BE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6835" y="1202432"/>
            <a:ext cx="5863886" cy="4704807"/>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117053" y="6324600"/>
            <a:ext cx="2909895" cy="190500"/>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7</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729234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Agile Requirements Definition </a:t>
            </a:r>
            <a:r>
              <a:rPr lang="en-US" sz="1000" b="0" noProof="0" dirty="0">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458200" cy="4630316"/>
          </a:xfrm>
        </p:spPr>
        <p:txBody>
          <a:bodyPr vert="horz" lIns="91440" tIns="45720" rIns="91440" bIns="45720" rtlCol="0">
            <a:noAutofit/>
          </a:bodyPr>
          <a:lstStyle/>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Encourage active stakeholder participation by matching their availability and valuing their input.</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Use simple models (for example, Post-it notes, fast sketches, user stories) to reduce barriers to participation.</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Take time to explain your requirement representation techniques before using them.</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Adopt stakeholder terminology and avoid technical jargon whenever possible.</a:t>
            </a:r>
          </a:p>
          <a:p>
            <a:pPr marL="403200" indent="-403200">
              <a:spcBef>
                <a:spcPts val="1000"/>
              </a:spcBef>
              <a:spcAft>
                <a:spcPts val="0"/>
              </a:spcAft>
              <a:buFont typeface="+mj-lt"/>
              <a:buAutoNum type="arabicPeriod"/>
            </a:pPr>
            <a:r>
              <a:rPr lang="en-US" sz="2400" noProof="0" dirty="0">
                <a:latin typeface="Times New Roman" panose="02020603050405020304" pitchFamily="18" charset="0"/>
                <a:cs typeface="Times New Roman" panose="02020603050405020304" pitchFamily="18" charset="0"/>
              </a:rPr>
              <a:t>Use a breadth-first approach to get the big picture of the project done before getting bogged down in details.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8</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399906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4000" noProof="0" dirty="0">
                <a:latin typeface="Times New Roman" panose="02020603050405020304" pitchFamily="18" charset="0"/>
                <a:cs typeface="Times New Roman" panose="02020603050405020304" pitchFamily="18" charset="0"/>
              </a:rPr>
              <a:t>Agile Requirements Definition </a:t>
            </a:r>
            <a:r>
              <a:rPr lang="en-US" sz="1000" b="0" noProof="0" dirty="0">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30988"/>
            <a:ext cx="8458200" cy="4630316"/>
          </a:xfrm>
        </p:spPr>
        <p:txBody>
          <a:bodyPr vert="horz" lIns="91440" tIns="45720" rIns="91440" bIns="45720" rtlCol="0">
            <a:noAutofit/>
          </a:bodyPr>
          <a:lstStyle/>
          <a:p>
            <a:pPr marL="403200" indent="-403200">
              <a:spcBef>
                <a:spcPts val="1000"/>
              </a:spcBef>
              <a:spcAft>
                <a:spcPts val="0"/>
              </a:spcAft>
              <a:buFont typeface="+mj-lt"/>
              <a:buAutoNum type="arabicPeriod" startAt="6"/>
            </a:pPr>
            <a:r>
              <a:rPr lang="en-US" sz="2400" noProof="0" dirty="0">
                <a:latin typeface="Times New Roman" panose="02020603050405020304" pitchFamily="18" charset="0"/>
                <a:cs typeface="Times New Roman" panose="02020603050405020304" pitchFamily="18" charset="0"/>
              </a:rPr>
              <a:t>Developer and stakeholders refine requirements “just in time” as user stories are ready to be implemented.</a:t>
            </a:r>
          </a:p>
          <a:p>
            <a:pPr marL="403200" indent="-403200">
              <a:spcBef>
                <a:spcPts val="1000"/>
              </a:spcBef>
              <a:spcAft>
                <a:spcPts val="0"/>
              </a:spcAft>
              <a:buFont typeface="+mj-lt"/>
              <a:buAutoNum type="arabicPeriod" startAt="6"/>
            </a:pPr>
            <a:r>
              <a:rPr lang="en-US" sz="2400" noProof="0" dirty="0">
                <a:latin typeface="Times New Roman" panose="02020603050405020304" pitchFamily="18" charset="0"/>
                <a:cs typeface="Times New Roman" panose="02020603050405020304" pitchFamily="18" charset="0"/>
              </a:rPr>
              <a:t>Treat list of features like a prioritized list and implement the most important user stories first.</a:t>
            </a:r>
          </a:p>
          <a:p>
            <a:pPr marL="403200" indent="-403200">
              <a:spcBef>
                <a:spcPts val="1000"/>
              </a:spcBef>
              <a:spcAft>
                <a:spcPts val="0"/>
              </a:spcAft>
              <a:buFont typeface="+mj-lt"/>
              <a:buAutoNum type="arabicPeriod" startAt="6"/>
            </a:pPr>
            <a:r>
              <a:rPr lang="en-US" sz="2400" noProof="0" dirty="0">
                <a:latin typeface="Times New Roman" panose="02020603050405020304" pitchFamily="18" charset="0"/>
                <a:cs typeface="Times New Roman" panose="02020603050405020304" pitchFamily="18" charset="0"/>
              </a:rPr>
              <a:t>Collaborate closely with stakeholders and document requirements so they </a:t>
            </a:r>
            <a:r>
              <a:rPr lang="en-US" sz="2400" noProof="0" dirty="0" err="1">
                <a:latin typeface="Times New Roman" panose="02020603050405020304" pitchFamily="18" charset="0"/>
                <a:cs typeface="Times New Roman" panose="02020603050405020304" pitchFamily="18" charset="0"/>
              </a:rPr>
              <a:t>ares</a:t>
            </a:r>
            <a:r>
              <a:rPr lang="en-US" sz="2400" noProof="0" dirty="0">
                <a:latin typeface="Times New Roman" panose="02020603050405020304" pitchFamily="18" charset="0"/>
                <a:cs typeface="Times New Roman" panose="02020603050405020304" pitchFamily="18" charset="0"/>
              </a:rPr>
              <a:t> useful to all when creating the next prototype.</a:t>
            </a:r>
          </a:p>
          <a:p>
            <a:pPr marL="403200" indent="-403200">
              <a:spcBef>
                <a:spcPts val="1000"/>
              </a:spcBef>
              <a:spcAft>
                <a:spcPts val="0"/>
              </a:spcAft>
              <a:buFont typeface="+mj-lt"/>
              <a:buAutoNum type="arabicPeriod" startAt="6"/>
            </a:pPr>
            <a:r>
              <a:rPr lang="en-US" sz="2400" noProof="0" dirty="0">
                <a:latin typeface="Times New Roman" panose="02020603050405020304" pitchFamily="18" charset="0"/>
                <a:cs typeface="Times New Roman" panose="02020603050405020304" pitchFamily="18" charset="0"/>
              </a:rPr>
              <a:t>Question the need to maintain models and documents not referred to in the future.</a:t>
            </a:r>
          </a:p>
          <a:p>
            <a:pPr marL="403200" indent="-403200">
              <a:spcBef>
                <a:spcPts val="1000"/>
              </a:spcBef>
              <a:spcAft>
                <a:spcPts val="0"/>
              </a:spcAft>
              <a:buFont typeface="+mj-lt"/>
              <a:buAutoNum type="arabicPeriod" startAt="6"/>
            </a:pPr>
            <a:r>
              <a:rPr lang="en-US" sz="2400" noProof="0" dirty="0">
                <a:latin typeface="Times New Roman" panose="02020603050405020304" pitchFamily="18" charset="0"/>
                <a:cs typeface="Times New Roman" panose="02020603050405020304" pitchFamily="18" charset="0"/>
              </a:rPr>
              <a:t>Ensure management support for stakeholder and resource availability during requirements definition.</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9</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87753156"/>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9205645-1F2A-4B1E-9674-DA1B2F4D5ED6}"/>
    </a:ext>
  </a:extLst>
</a:theme>
</file>

<file path=ppt/theme/theme2.xml><?xml version="1.0" encoding="utf-8"?>
<a:theme xmlns:a="http://schemas.openxmlformats.org/drawingml/2006/main" name="MainContentSlideMaster">
  <a:themeElements>
    <a:clrScheme name="Custom 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FF0FDA0-6894-4596-BDAC-FCF1DCFBA9A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B82DCB52-FEF9-40CC-B3DC-F0115DBC3F82}"/>
    </a:ext>
  </a:extLst>
</a:theme>
</file>

<file path=ppt/theme/theme4.xml><?xml version="1.0" encoding="utf-8"?>
<a:theme xmlns:a="http://schemas.openxmlformats.org/drawingml/2006/main" name="DividerSlideMaster">
  <a:themeElements>
    <a:clrScheme name="Custom 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38380B4B-557F-493C-8BD4-E5DEA4FEDAB0}"/>
    </a:ext>
  </a:extLst>
</a:theme>
</file>

<file path=ppt/theme/theme5.xml><?xml version="1.0" encoding="utf-8"?>
<a:theme xmlns:a="http://schemas.openxmlformats.org/drawingml/2006/main" name="ImageDescriptionAppendixSlideMaster">
  <a:themeElements>
    <a:clrScheme name="Custom 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F0C5A687-89F8-48FC-8D59-8BA67B8E380E}"/>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Template_Editorial_v8_2018</Template>
  <TotalTime>321</TotalTime>
  <Words>2109</Words>
  <Application>Microsoft Office PowerPoint</Application>
  <PresentationFormat>On-screen Show (4:3)</PresentationFormat>
  <Paragraphs>213</Paragraphs>
  <Slides>32</Slides>
  <Notes>0</Notes>
  <HiddenSlides>6</HiddenSlides>
  <MMClips>0</MMClips>
  <ScaleCrop>false</ScaleCrop>
  <HeadingPairs>
    <vt:vector size="6" baseType="variant">
      <vt:variant>
        <vt:lpstr>Fonts Used</vt:lpstr>
      </vt:variant>
      <vt:variant>
        <vt:i4>2</vt:i4>
      </vt:variant>
      <vt:variant>
        <vt:lpstr>Theme</vt:lpstr>
      </vt:variant>
      <vt:variant>
        <vt:i4>5</vt:i4>
      </vt:variant>
      <vt:variant>
        <vt:lpstr>Slide Titles</vt:lpstr>
      </vt:variant>
      <vt:variant>
        <vt:i4>32</vt:i4>
      </vt:variant>
    </vt:vector>
  </HeadingPairs>
  <TitlesOfParts>
    <vt:vector size="39" baseType="lpstr">
      <vt:lpstr>Arial</vt:lpstr>
      <vt:lpstr>Times New Roman</vt:lpstr>
      <vt:lpstr>Title Slides Master</vt:lpstr>
      <vt:lpstr>MainContentSlideMaster</vt:lpstr>
      <vt:lpstr>ClosingMaster</vt:lpstr>
      <vt:lpstr>DividerSlideMaster</vt:lpstr>
      <vt:lpstr>ImageDescriptionAppendixSlideMaster</vt:lpstr>
      <vt:lpstr>Chapter 4</vt:lpstr>
      <vt:lpstr>Adapting Process Models</vt:lpstr>
      <vt:lpstr>Principles for Organizing Software Projects</vt:lpstr>
      <vt:lpstr>Incremental Model for Prototype Design</vt:lpstr>
      <vt:lpstr>Characteristics of Agile Process Models</vt:lpstr>
      <vt:lpstr>Characteristics of Spiral Process Models</vt:lpstr>
      <vt:lpstr>Spiral Model for Prototype Design</vt:lpstr>
      <vt:lpstr>Agile Requirements Definition 1</vt:lpstr>
      <vt:lpstr>Agile Requirements Definition 2</vt:lpstr>
      <vt:lpstr>Protype Architectural Design</vt:lpstr>
      <vt:lpstr>Elements of Agile Architectural Design</vt:lpstr>
      <vt:lpstr>Resource Estimation for Agile Spiral Model</vt:lpstr>
      <vt:lpstr>First Prototype Guidelines</vt:lpstr>
      <vt:lpstr>Prototype Evaluation</vt:lpstr>
      <vt:lpstr>Go No Go Decision</vt:lpstr>
      <vt:lpstr>Recommended Prototype Evolutionary Process</vt:lpstr>
      <vt:lpstr>Recommended Process Steps 1</vt:lpstr>
      <vt:lpstr>Recommended Process Steps 2</vt:lpstr>
      <vt:lpstr>Recommended Process Steps 3</vt:lpstr>
      <vt:lpstr>Recommended Process Steps 4</vt:lpstr>
      <vt:lpstr>Testing New Prototypes</vt:lpstr>
      <vt:lpstr>Release Candidates 1</vt:lpstr>
      <vt:lpstr>Release Candidates 2</vt:lpstr>
      <vt:lpstr>Software Release Maintenance</vt:lpstr>
      <vt:lpstr>Maintenance Effort Distribution</vt:lpstr>
      <vt:lpstr>End of Main Content</vt:lpstr>
      <vt:lpstr>Accessibility Content: Text Alternatives for Images</vt:lpstr>
      <vt:lpstr>Incremental Model for Prototype Design – Text Alternative</vt:lpstr>
      <vt:lpstr>Spiral Model for Prototype Design – Text Alternative</vt:lpstr>
      <vt:lpstr>Protype Architectural Design – Text Alternative</vt:lpstr>
      <vt:lpstr>Recommended Prototype Evolutionary Process – Text Alternative</vt:lpstr>
      <vt:lpstr>Maintenance Effort Distribution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Ervolino, Heather</dc:creator>
  <cp:keywords>PPT</cp:keywords>
  <cp:lastModifiedBy>S, Saipriya</cp:lastModifiedBy>
  <cp:revision>62</cp:revision>
  <dcterms:created xsi:type="dcterms:W3CDTF">2019-01-22T22:04:31Z</dcterms:created>
  <dcterms:modified xsi:type="dcterms:W3CDTF">2019-10-16T08:30:22Z</dcterms:modified>
</cp:coreProperties>
</file>