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7.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 id="2147483686" r:id="rId6"/>
    <p:sldMasterId id="2147483696" r:id="rId7"/>
    <p:sldMasterId id="2147483706" r:id="rId8"/>
    <p:sldMasterId id="2147483714" r:id="rId9"/>
    <p:sldMasterId id="2147483722" r:id="rId10"/>
    <p:sldMasterId id="2147483725" r:id="rId11"/>
  </p:sldMasterIdLst>
  <p:notesMasterIdLst>
    <p:notesMasterId r:id="rId20"/>
  </p:notesMasterIdLst>
  <p:sldIdLst>
    <p:sldId id="256" r:id="rId12"/>
    <p:sldId id="258" r:id="rId13"/>
    <p:sldId id="264" r:id="rId14"/>
    <p:sldId id="267" r:id="rId15"/>
    <p:sldId id="268" r:id="rId16"/>
    <p:sldId id="266" r:id="rId17"/>
    <p:sldId id="269" r:id="rId18"/>
    <p:sldId id="26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392" autoAdjust="0"/>
  </p:normalViewPr>
  <p:slideViewPr>
    <p:cSldViewPr>
      <p:cViewPr varScale="1">
        <p:scale>
          <a:sx n="67" d="100"/>
          <a:sy n="67" d="100"/>
        </p:scale>
        <p:origin x="840" y="48"/>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8.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02/21/2018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067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856290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720897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94408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7128628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650784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995264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501114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8684544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407826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3701086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8602316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00626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9035907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5113912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308500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874297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138181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100736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4927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741873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00061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464332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886878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107674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578576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704609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991566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92951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58950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9945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321405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25891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3571010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73108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656713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562038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4047225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374960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374728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727679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3060180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100284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086760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788277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1384132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4585686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767504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873925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5400855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5434491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2112691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0144466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6885741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147660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6418760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59980548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388838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36798800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844780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4044293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590780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xmlns="" id="{76D541BF-BB11-4560-90DA-542244B24450}"/>
              </a:ext>
            </a:extLst>
          </p:cNvPr>
          <p:cNvSpPr/>
          <p:nvPr userDrawn="1"/>
        </p:nvSpPr>
        <p:spPr>
          <a:xfrm>
            <a:off x="-1447800" y="6705600"/>
            <a:ext cx="4572000" cy="215444"/>
          </a:xfrm>
          <a:prstGeom prst="rect">
            <a:avLst/>
          </a:prstGeom>
        </p:spPr>
        <p:txBody>
          <a:bodyPr>
            <a:spAutoFit/>
          </a:bodyPr>
          <a:lstStyle/>
          <a:p>
            <a:pPr marL="0" lvl="2" indent="0" algn="ctr">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76956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4.gif"/><Relationship Id="rId4" Type="http://schemas.openxmlformats.org/officeDocument/2006/relationships/slideLayout" Target="../slideLayouts/slideLayout23.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theme" Target="../theme/theme3.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theme" Target="../theme/theme4.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6303635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729" r:id="rId18"/>
    <p:sldLayoutId id="2147483730" r:id="rId1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2486759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57430576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46662330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17277595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20788291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098642447"/>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40353573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97667"/>
            <a:ext cx="5021865" cy="609600"/>
          </a:xfrm>
        </p:spPr>
        <p:txBody>
          <a:bodyPr/>
          <a:lstStyle/>
          <a:p>
            <a:r>
              <a:rPr lang="en-US" sz="3200" dirty="0">
                <a:solidFill>
                  <a:schemeClr val="tx1"/>
                </a:solidFill>
              </a:rPr>
              <a:t>Chapter 20</a:t>
            </a:r>
            <a:endParaRPr lang="en-US" sz="3200" dirty="0"/>
          </a:p>
        </p:txBody>
      </p:sp>
      <p:sp>
        <p:nvSpPr>
          <p:cNvPr id="3" name="Subtitle 2"/>
          <p:cNvSpPr>
            <a:spLocks noGrp="1"/>
          </p:cNvSpPr>
          <p:nvPr>
            <p:ph type="body" sz="quarter" idx="10"/>
          </p:nvPr>
        </p:nvSpPr>
        <p:spPr>
          <a:xfrm>
            <a:off x="0" y="3407834"/>
            <a:ext cx="5021865" cy="1244600"/>
          </a:xfrm>
        </p:spPr>
        <p:txBody>
          <a:bodyPr/>
          <a:lstStyle/>
          <a:p>
            <a:pPr algn="ctr"/>
            <a:r>
              <a:rPr lang="en-US" sz="3600" dirty="0"/>
              <a:t>The Road Ahead:</a:t>
            </a:r>
            <a:br>
              <a:rPr lang="en-US" sz="3600" dirty="0"/>
            </a:br>
            <a:r>
              <a:rPr lang="en-US" sz="3600" dirty="0"/>
              <a:t>Challenge and Charge</a:t>
            </a:r>
            <a:endParaRPr lang="en-US" sz="3600" dirty="0">
              <a:solidFill>
                <a:schemeClr val="tx1"/>
              </a:solidFill>
            </a:endParaRPr>
          </a:p>
        </p:txBody>
      </p:sp>
      <p:sp>
        <p:nvSpPr>
          <p:cNvPr id="6" name="Content placeholder 1">
            <a:extLst>
              <a:ext uri="{FF2B5EF4-FFF2-40B4-BE49-F238E27FC236}">
                <a16:creationId xmlns:a16="http://schemas.microsoft.com/office/drawing/2014/main" xmlns="" id="{19CE9CCF-CA63-4EDD-90F9-4C53B8EE126B}"/>
              </a:ext>
            </a:extLst>
          </p:cNvPr>
          <p:cNvSpPr/>
          <p:nvPr/>
        </p:nvSpPr>
        <p:spPr>
          <a:xfrm>
            <a:off x="192374" y="665759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xmlns="" id="{A1AB9594-2B18-4802-8593-B3C50CF4A8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0733" y="952500"/>
            <a:ext cx="3875798"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20EC471E-E737-45B6-B657-AD779DFCA5E9}"/>
              </a:ext>
            </a:extLst>
          </p:cNvPr>
          <p:cNvSpPr>
            <a:spLocks noGrp="1"/>
          </p:cNvSpPr>
          <p:nvPr>
            <p:ph type="title"/>
          </p:nvPr>
        </p:nvSpPr>
        <p:spPr/>
        <p:txBody>
          <a:bodyPr/>
          <a:lstStyle/>
          <a:p>
            <a:r>
              <a:rPr lang="en-US" altLang="en-US" dirty="0" smtClean="0"/>
              <a:t>Introduction</a:t>
            </a:r>
            <a:endParaRPr lang="en-US" dirty="0"/>
          </a:p>
        </p:txBody>
      </p:sp>
      <p:sp>
        <p:nvSpPr>
          <p:cNvPr id="11267" name="Content Placeholder 7"/>
          <p:cNvSpPr>
            <a:spLocks noGrp="1"/>
          </p:cNvSpPr>
          <p:nvPr>
            <p:ph idx="1"/>
          </p:nvPr>
        </p:nvSpPr>
        <p:spPr/>
        <p:txBody>
          <a:bodyPr>
            <a:normAutofit/>
          </a:bodyPr>
          <a:lstStyle/>
          <a:p>
            <a:r>
              <a:rPr lang="en-IN" altLang="en-US" dirty="0" smtClean="0"/>
              <a:t>New models </a:t>
            </a:r>
            <a:r>
              <a:rPr lang="en-IN" altLang="en-US" dirty="0"/>
              <a:t>of commitment and consideration are needed to deal effectively with changing organizations, changing work, changing people, and a changing </a:t>
            </a:r>
            <a:r>
              <a:rPr lang="en-IN" altLang="en-US" dirty="0" smtClean="0"/>
              <a:t>society</a:t>
            </a:r>
          </a:p>
          <a:p>
            <a:r>
              <a:rPr lang="en-IN" altLang="en-US" dirty="0"/>
              <a:t>Leadership today is shared at all levels and in all walks of the </a:t>
            </a:r>
            <a:r>
              <a:rPr lang="en-IN" altLang="en-US" dirty="0" smtClean="0"/>
              <a:t>organization</a:t>
            </a:r>
          </a:p>
          <a:p>
            <a:r>
              <a:rPr lang="en-IN" altLang="en-US" dirty="0"/>
              <a:t>T</a:t>
            </a:r>
            <a:r>
              <a:rPr lang="en-IN" altLang="en-US" dirty="0" smtClean="0"/>
              <a:t>wenty-first </a:t>
            </a:r>
            <a:r>
              <a:rPr lang="en-IN" altLang="en-US" dirty="0"/>
              <a:t>century will require leaders whose ideas and deeds will light the path, encourage the heart, and make the world a better place</a:t>
            </a:r>
            <a:endParaRPr lang="en-US" altLang="en-US" dirty="0"/>
          </a:p>
        </p:txBody>
      </p:sp>
    </p:spTree>
    <p:extLst>
      <p:ext uri="{BB962C8B-B14F-4D97-AF65-F5344CB8AC3E}">
        <p14:creationId xmlns:p14="http://schemas.microsoft.com/office/powerpoint/2010/main" val="38728819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t>Key Areas of Leadership Success, 1</a:t>
            </a:r>
            <a:endParaRPr lang="en-US" altLang="en-US" dirty="0"/>
          </a:p>
        </p:txBody>
      </p:sp>
      <p:sp>
        <p:nvSpPr>
          <p:cNvPr id="17411" name="Content Placeholder 2"/>
          <p:cNvSpPr>
            <a:spLocks noGrp="1"/>
          </p:cNvSpPr>
          <p:nvPr>
            <p:ph idx="1"/>
          </p:nvPr>
        </p:nvSpPr>
        <p:spPr/>
        <p:txBody>
          <a:bodyPr/>
          <a:lstStyle/>
          <a:p>
            <a:r>
              <a:rPr lang="en-IN" altLang="en-US" dirty="0"/>
              <a:t>Motive to lead</a:t>
            </a:r>
          </a:p>
          <a:p>
            <a:r>
              <a:rPr lang="en-IN" altLang="en-US" dirty="0"/>
              <a:t>Power </a:t>
            </a:r>
            <a:r>
              <a:rPr lang="en-IN" altLang="en-US"/>
              <a:t>of </a:t>
            </a:r>
            <a:r>
              <a:rPr lang="en-IN" altLang="en-US" smtClean="0"/>
              <a:t>office</a:t>
            </a:r>
            <a:endParaRPr lang="en-IN" altLang="en-US" dirty="0"/>
          </a:p>
          <a:p>
            <a:r>
              <a:rPr lang="en-IN" altLang="en-US" dirty="0"/>
              <a:t>Art of persuasion</a:t>
            </a:r>
          </a:p>
          <a:p>
            <a:r>
              <a:rPr lang="en-IN" altLang="en-US" dirty="0"/>
              <a:t>Effective delegation, development, and discipline</a:t>
            </a:r>
          </a:p>
          <a:p>
            <a:r>
              <a:rPr lang="en-IN" altLang="en-US" dirty="0"/>
              <a:t>Leadership by character and competence</a:t>
            </a:r>
          </a:p>
          <a:p>
            <a:r>
              <a:rPr lang="en-IN" altLang="en-US" dirty="0"/>
              <a:t>Relationship among leader, followers, and situation</a:t>
            </a:r>
            <a:endParaRPr lang="en-US" altLang="en-US" dirty="0"/>
          </a:p>
        </p:txBody>
      </p:sp>
    </p:spTree>
    <p:extLst>
      <p:ext uri="{BB962C8B-B14F-4D97-AF65-F5344CB8AC3E}">
        <p14:creationId xmlns:p14="http://schemas.microsoft.com/office/powerpoint/2010/main" val="581206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t>Key Areas of Leadership Success, 2</a:t>
            </a:r>
            <a:endParaRPr lang="en-US" altLang="en-US" dirty="0"/>
          </a:p>
        </p:txBody>
      </p:sp>
      <p:sp>
        <p:nvSpPr>
          <p:cNvPr id="17411" name="Content Placeholder 2"/>
          <p:cNvSpPr>
            <a:spLocks noGrp="1"/>
          </p:cNvSpPr>
          <p:nvPr>
            <p:ph idx="1"/>
          </p:nvPr>
        </p:nvSpPr>
        <p:spPr/>
        <p:txBody>
          <a:bodyPr/>
          <a:lstStyle/>
          <a:p>
            <a:r>
              <a:rPr lang="en-IN" altLang="en-US" dirty="0"/>
              <a:t>Combination lock: Interaction among leadership qualities, the characteristics of followers, and the nature of the </a:t>
            </a:r>
            <a:r>
              <a:rPr lang="en-IN" altLang="en-US" dirty="0" smtClean="0"/>
              <a:t>situation</a:t>
            </a:r>
          </a:p>
          <a:p>
            <a:r>
              <a:rPr lang="en-IN" altLang="en-US" dirty="0"/>
              <a:t>Ignition key: </a:t>
            </a:r>
            <a:r>
              <a:rPr lang="en-IN" altLang="en-US" dirty="0" smtClean="0"/>
              <a:t>Leaders’ </a:t>
            </a:r>
            <a:r>
              <a:rPr lang="en-IN" altLang="en-US" dirty="0"/>
              <a:t>vision, including </a:t>
            </a:r>
            <a:r>
              <a:rPr lang="en-IN" altLang="en-US" dirty="0" smtClean="0"/>
              <a:t>their motives </a:t>
            </a:r>
            <a:r>
              <a:rPr lang="en-IN" altLang="en-US" dirty="0"/>
              <a:t>for </a:t>
            </a:r>
            <a:r>
              <a:rPr lang="en-IN" altLang="en-US" dirty="0" smtClean="0"/>
              <a:t>influencing others </a:t>
            </a:r>
            <a:r>
              <a:rPr lang="en-IN" altLang="en-US" dirty="0"/>
              <a:t>and the strength of these </a:t>
            </a:r>
            <a:r>
              <a:rPr lang="en-IN" altLang="en-US" dirty="0" smtClean="0"/>
              <a:t>motives</a:t>
            </a:r>
          </a:p>
          <a:p>
            <a:r>
              <a:rPr lang="en-IN" altLang="en-US" dirty="0"/>
              <a:t>Golden key: Importance of ethics, including the character of </a:t>
            </a:r>
            <a:r>
              <a:rPr lang="en-IN" altLang="en-US" dirty="0" smtClean="0"/>
              <a:t>a leader</a:t>
            </a:r>
          </a:p>
          <a:p>
            <a:r>
              <a:rPr lang="en-IN" altLang="en-US" dirty="0"/>
              <a:t>Front door key: Empowerment of people combined </a:t>
            </a:r>
            <a:r>
              <a:rPr lang="en-IN" altLang="en-US" dirty="0" smtClean="0"/>
              <a:t>with leaders’ </a:t>
            </a:r>
            <a:r>
              <a:rPr lang="en-IN" altLang="en-US" dirty="0"/>
              <a:t>practice of servant </a:t>
            </a:r>
            <a:r>
              <a:rPr lang="en-IN" altLang="en-US" dirty="0" smtClean="0"/>
              <a:t>leadership</a:t>
            </a:r>
          </a:p>
          <a:p>
            <a:r>
              <a:rPr lang="en-IN" altLang="en-US" dirty="0"/>
              <a:t>Vault key: </a:t>
            </a:r>
            <a:r>
              <a:rPr lang="en-IN" altLang="en-US" dirty="0" smtClean="0"/>
              <a:t>Leaders’ </a:t>
            </a:r>
            <a:r>
              <a:rPr lang="en-IN" altLang="en-US" dirty="0"/>
              <a:t>mastery of leadership </a:t>
            </a:r>
            <a:r>
              <a:rPr lang="en-IN" altLang="en-US" dirty="0" smtClean="0"/>
              <a:t>principles</a:t>
            </a:r>
          </a:p>
          <a:p>
            <a:r>
              <a:rPr lang="en-IN" altLang="en-US" dirty="0"/>
              <a:t>Skeleton key: </a:t>
            </a:r>
            <a:r>
              <a:rPr lang="en-IN" altLang="en-US" dirty="0" smtClean="0"/>
              <a:t>Leaders’ </a:t>
            </a:r>
            <a:r>
              <a:rPr lang="en-IN" altLang="en-US" dirty="0"/>
              <a:t>ability to understand people and to persuade them to do things</a:t>
            </a:r>
            <a:endParaRPr lang="en-US" altLang="en-US" dirty="0"/>
          </a:p>
        </p:txBody>
      </p:sp>
    </p:spTree>
    <p:extLst>
      <p:ext uri="{BB962C8B-B14F-4D97-AF65-F5344CB8AC3E}">
        <p14:creationId xmlns:p14="http://schemas.microsoft.com/office/powerpoint/2010/main" val="2226428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t>Key Areas of Leadership Success, 3</a:t>
            </a:r>
            <a:endParaRPr lang="en-US" altLang="en-US" dirty="0"/>
          </a:p>
        </p:txBody>
      </p:sp>
      <p:sp>
        <p:nvSpPr>
          <p:cNvPr id="17411" name="Content Placeholder 2"/>
          <p:cNvSpPr>
            <a:spLocks noGrp="1"/>
          </p:cNvSpPr>
          <p:nvPr>
            <p:ph idx="1"/>
          </p:nvPr>
        </p:nvSpPr>
        <p:spPr/>
        <p:txBody>
          <a:bodyPr/>
          <a:lstStyle/>
          <a:p>
            <a:r>
              <a:rPr lang="en-IN" altLang="en-US" dirty="0"/>
              <a:t>Multiplication key: </a:t>
            </a:r>
            <a:r>
              <a:rPr lang="en-IN" altLang="en-US" dirty="0" smtClean="0"/>
              <a:t>Leaders’ </a:t>
            </a:r>
            <a:r>
              <a:rPr lang="en-IN" altLang="en-US" dirty="0"/>
              <a:t>use of principles and techniques for effective delegation, giving orders, and tapping the potential of all types of followers</a:t>
            </a:r>
          </a:p>
          <a:p>
            <a:r>
              <a:rPr lang="en-IN" altLang="en-US" dirty="0"/>
              <a:t>Master key: </a:t>
            </a:r>
            <a:r>
              <a:rPr lang="en-IN" altLang="en-US" dirty="0" smtClean="0"/>
              <a:t>Leaders’ </a:t>
            </a:r>
            <a:r>
              <a:rPr lang="en-IN" altLang="en-US" dirty="0"/>
              <a:t>ability to develop others and bring out their best in personal growth and job performance</a:t>
            </a:r>
          </a:p>
          <a:p>
            <a:r>
              <a:rPr lang="en-IN" altLang="en-US" dirty="0"/>
              <a:t>Score key: </a:t>
            </a:r>
            <a:r>
              <a:rPr lang="en-IN" altLang="en-US" dirty="0" smtClean="0"/>
              <a:t>Leaders’ </a:t>
            </a:r>
            <a:r>
              <a:rPr lang="en-IN" altLang="en-US" dirty="0"/>
              <a:t>ability to achieve results and the effective use of corrective action</a:t>
            </a:r>
            <a:endParaRPr lang="en-US" altLang="en-US" dirty="0"/>
          </a:p>
        </p:txBody>
      </p:sp>
    </p:spTree>
    <p:extLst>
      <p:ext uri="{BB962C8B-B14F-4D97-AF65-F5344CB8AC3E}">
        <p14:creationId xmlns:p14="http://schemas.microsoft.com/office/powerpoint/2010/main" val="2541270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Leaders Who Care</a:t>
            </a:r>
          </a:p>
        </p:txBody>
      </p:sp>
      <p:sp>
        <p:nvSpPr>
          <p:cNvPr id="17411" name="Content Placeholder 2"/>
          <p:cNvSpPr>
            <a:spLocks noGrp="1"/>
          </p:cNvSpPr>
          <p:nvPr>
            <p:ph idx="1"/>
          </p:nvPr>
        </p:nvSpPr>
        <p:spPr>
          <a:xfrm>
            <a:off x="457200" y="990600"/>
            <a:ext cx="8229600" cy="5181600"/>
          </a:xfrm>
        </p:spPr>
        <p:txBody>
          <a:bodyPr/>
          <a:lstStyle/>
          <a:p>
            <a:pPr marL="0" indent="0">
              <a:buNone/>
            </a:pPr>
            <a:r>
              <a:rPr lang="en-IN" altLang="en-US" dirty="0"/>
              <a:t>Caring leadership is the universal key that unlocks </a:t>
            </a:r>
            <a:r>
              <a:rPr lang="en-IN" altLang="en-US" dirty="0" smtClean="0"/>
              <a:t>success</a:t>
            </a:r>
          </a:p>
          <a:p>
            <a:pPr marL="0" indent="0">
              <a:buNone/>
            </a:pPr>
            <a:endParaRPr lang="en-US" altLang="en-US" sz="800" dirty="0" smtClean="0"/>
          </a:p>
          <a:p>
            <a:pPr marL="0" indent="0">
              <a:buNone/>
            </a:pPr>
            <a:r>
              <a:rPr lang="en-US" altLang="en-US" dirty="0" smtClean="0"/>
              <a:t>Caring leaders:</a:t>
            </a:r>
            <a:endParaRPr lang="en-US" altLang="en-US" dirty="0"/>
          </a:p>
          <a:p>
            <a:pPr marL="0" indent="0">
              <a:buNone/>
            </a:pPr>
            <a:endParaRPr lang="en-US" altLang="en-US" sz="800" dirty="0"/>
          </a:p>
          <a:p>
            <a:r>
              <a:rPr lang="en-US" altLang="en-US" sz="2200" dirty="0" smtClean="0"/>
              <a:t>Aim </a:t>
            </a:r>
            <a:r>
              <a:rPr lang="en-US" altLang="en-US" sz="2200" dirty="0"/>
              <a:t>higher than others think is </a:t>
            </a:r>
            <a:r>
              <a:rPr lang="en-US" altLang="en-US" sz="2200" dirty="0" smtClean="0"/>
              <a:t>practical</a:t>
            </a:r>
            <a:endParaRPr lang="en-US" altLang="en-US" sz="2200" dirty="0"/>
          </a:p>
          <a:p>
            <a:r>
              <a:rPr lang="en-US" altLang="en-US" sz="2200" dirty="0" smtClean="0"/>
              <a:t>Give </a:t>
            </a:r>
            <a:r>
              <a:rPr lang="en-US" altLang="en-US" sz="2200" dirty="0"/>
              <a:t>more than others think is prudent</a:t>
            </a:r>
          </a:p>
          <a:p>
            <a:r>
              <a:rPr lang="en-US" altLang="en-US" sz="2200" dirty="0" smtClean="0"/>
              <a:t>Achieve </a:t>
            </a:r>
            <a:r>
              <a:rPr lang="en-US" altLang="en-US" sz="2200" dirty="0"/>
              <a:t>more than others think is </a:t>
            </a:r>
            <a:r>
              <a:rPr lang="en-US" altLang="en-US" sz="2200" dirty="0" smtClean="0"/>
              <a:t>possible</a:t>
            </a:r>
          </a:p>
          <a:p>
            <a:pPr marL="0" indent="0">
              <a:buNone/>
            </a:pPr>
            <a:endParaRPr lang="en-US" altLang="en-US" sz="800" dirty="0"/>
          </a:p>
          <a:p>
            <a:pPr marL="0" indent="0">
              <a:buNone/>
            </a:pPr>
            <a:r>
              <a:rPr lang="en-IN" altLang="en-US" dirty="0"/>
              <a:t>Genuine caring inspires trust among followers and this fosters honesty, allowing people to be themselves without fear</a:t>
            </a:r>
            <a:endParaRPr lang="en-US" altLang="en-US" dirty="0"/>
          </a:p>
        </p:txBody>
      </p:sp>
    </p:spTree>
    <p:extLst>
      <p:ext uri="{BB962C8B-B14F-4D97-AF65-F5344CB8AC3E}">
        <p14:creationId xmlns:p14="http://schemas.microsoft.com/office/powerpoint/2010/main" val="552412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smtClean="0"/>
              <a:t>Learning from Lincoln</a:t>
            </a:r>
            <a:endParaRPr lang="en-US" altLang="en-US" dirty="0"/>
          </a:p>
        </p:txBody>
      </p:sp>
      <p:sp>
        <p:nvSpPr>
          <p:cNvPr id="17411" name="Content Placeholder 2"/>
          <p:cNvSpPr>
            <a:spLocks noGrp="1"/>
          </p:cNvSpPr>
          <p:nvPr>
            <p:ph idx="1"/>
          </p:nvPr>
        </p:nvSpPr>
        <p:spPr>
          <a:xfrm>
            <a:off x="457200" y="990600"/>
            <a:ext cx="8229600" cy="5257800"/>
          </a:xfrm>
        </p:spPr>
        <p:txBody>
          <a:bodyPr/>
          <a:lstStyle/>
          <a:p>
            <a:pPr marL="0" indent="0">
              <a:buNone/>
            </a:pPr>
            <a:r>
              <a:rPr lang="en-IN" dirty="0" smtClean="0"/>
              <a:t>Abraham Lincoln </a:t>
            </a:r>
            <a:r>
              <a:rPr lang="en-IN" dirty="0"/>
              <a:t>shows that </a:t>
            </a:r>
            <a:r>
              <a:rPr lang="en-IN" dirty="0" smtClean="0"/>
              <a:t>leaders:</a:t>
            </a:r>
          </a:p>
          <a:p>
            <a:pPr marL="0" indent="0">
              <a:buNone/>
            </a:pPr>
            <a:endParaRPr lang="en-IN" sz="800" dirty="0" smtClean="0"/>
          </a:p>
          <a:p>
            <a:r>
              <a:rPr lang="en-IN" sz="2200" dirty="0" smtClean="0"/>
              <a:t>Are masters </a:t>
            </a:r>
            <a:r>
              <a:rPr lang="en-IN" sz="2200" dirty="0"/>
              <a:t>of paradox, not either-or </a:t>
            </a:r>
            <a:r>
              <a:rPr lang="en-IN" sz="2200" dirty="0" smtClean="0"/>
              <a:t>people</a:t>
            </a:r>
          </a:p>
          <a:p>
            <a:r>
              <a:rPr lang="en-IN" sz="2200" dirty="0" smtClean="0"/>
              <a:t>Care </a:t>
            </a:r>
            <a:r>
              <a:rPr lang="en-IN" sz="2200" dirty="0"/>
              <a:t>about the mission and people</a:t>
            </a:r>
            <a:endParaRPr lang="en-IN" sz="2200" dirty="0" smtClean="0"/>
          </a:p>
          <a:p>
            <a:r>
              <a:rPr lang="en-IN" altLang="en-US" sz="2200" dirty="0"/>
              <a:t>Focus on doing the right things and doing things right</a:t>
            </a:r>
          </a:p>
          <a:p>
            <a:r>
              <a:rPr lang="en-IN" altLang="en-US" sz="2200" dirty="0"/>
              <a:t>Think and feel and act for the benefit of others and, in so doing, are true to themselves</a:t>
            </a:r>
          </a:p>
          <a:p>
            <a:r>
              <a:rPr lang="en-IN" altLang="en-US" sz="2200" dirty="0"/>
              <a:t>Pursue the large and attend to the small, knowing that both of these matter</a:t>
            </a:r>
          </a:p>
          <a:p>
            <a:r>
              <a:rPr lang="en-IN" altLang="en-US" sz="2200" dirty="0"/>
              <a:t>Are risk taking and innovative, as well as patient and calculating</a:t>
            </a:r>
            <a:endParaRPr lang="en-US" altLang="en-US" sz="2200" dirty="0"/>
          </a:p>
        </p:txBody>
      </p:sp>
    </p:spTree>
    <p:extLst>
      <p:ext uri="{BB962C8B-B14F-4D97-AF65-F5344CB8AC3E}">
        <p14:creationId xmlns:p14="http://schemas.microsoft.com/office/powerpoint/2010/main" val="3409771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Going Forward</a:t>
            </a:r>
          </a:p>
        </p:txBody>
      </p:sp>
      <p:sp>
        <p:nvSpPr>
          <p:cNvPr id="18435" name="Content Placeholder 2"/>
          <p:cNvSpPr>
            <a:spLocks noGrp="1"/>
          </p:cNvSpPr>
          <p:nvPr>
            <p:ph idx="1"/>
          </p:nvPr>
        </p:nvSpPr>
        <p:spPr/>
        <p:txBody>
          <a:bodyPr/>
          <a:lstStyle/>
          <a:p>
            <a:pPr marL="0" indent="0">
              <a:buNone/>
            </a:pPr>
            <a:r>
              <a:rPr lang="en-IN" altLang="en-US" dirty="0"/>
              <a:t>Knowing-doing gap is an important concept that explains a great deal about human </a:t>
            </a:r>
            <a:r>
              <a:rPr lang="en-IN" altLang="en-US" dirty="0" err="1" smtClean="0"/>
              <a:t>behavior</a:t>
            </a:r>
            <a:endParaRPr lang="en-IN" altLang="en-US" dirty="0" smtClean="0"/>
          </a:p>
          <a:p>
            <a:r>
              <a:rPr lang="en-IN" altLang="en-US" sz="2200" dirty="0"/>
              <a:t>People are curious and want to improve both their public and private lives, so they study and </a:t>
            </a:r>
            <a:r>
              <a:rPr lang="en-IN" altLang="en-US" sz="2200" dirty="0" smtClean="0"/>
              <a:t>learn</a:t>
            </a:r>
          </a:p>
          <a:p>
            <a:r>
              <a:rPr lang="en-IN" altLang="en-US" sz="2200" dirty="0"/>
              <a:t>People often fail to apply what they discover and fail to </a:t>
            </a:r>
            <a:r>
              <a:rPr lang="en-IN" altLang="en-US" sz="2200" dirty="0" err="1"/>
              <a:t>fulfill</a:t>
            </a:r>
            <a:r>
              <a:rPr lang="en-IN" altLang="en-US" sz="2200" dirty="0"/>
              <a:t> their </a:t>
            </a:r>
            <a:r>
              <a:rPr lang="en-IN" altLang="en-US" sz="2200" dirty="0" smtClean="0"/>
              <a:t>potential</a:t>
            </a:r>
          </a:p>
          <a:p>
            <a:r>
              <a:rPr lang="en-IN" altLang="en-US" sz="2200" dirty="0"/>
              <a:t>Solution is to close the gap between knowing and </a:t>
            </a:r>
            <a:r>
              <a:rPr lang="en-IN" altLang="en-US" sz="2200" dirty="0" smtClean="0"/>
              <a:t>doing</a:t>
            </a:r>
          </a:p>
          <a:p>
            <a:pPr marL="0" indent="0">
              <a:buNone/>
            </a:pPr>
            <a:endParaRPr lang="en-IN" altLang="en-US" sz="800" dirty="0" smtClean="0"/>
          </a:p>
          <a:p>
            <a:pPr marL="0" indent="0">
              <a:buNone/>
            </a:pPr>
            <a:r>
              <a:rPr lang="en-IN" altLang="en-US" dirty="0" smtClean="0"/>
              <a:t>Caring </a:t>
            </a:r>
            <a:r>
              <a:rPr lang="en-IN" altLang="en-US" dirty="0"/>
              <a:t>leaders make people feel worthy, empowered, and motivated to make a positive difference in the world</a:t>
            </a:r>
            <a:endParaRPr lang="en-US" altLang="en-US" dirty="0"/>
          </a:p>
        </p:txBody>
      </p:sp>
    </p:spTree>
    <p:extLst>
      <p:ext uri="{BB962C8B-B14F-4D97-AF65-F5344CB8AC3E}">
        <p14:creationId xmlns:p14="http://schemas.microsoft.com/office/powerpoint/2010/main" val="845768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FE2321D-C30D-4E93-8050-30F05E5AA377}">
  <ds:schemaRefs>
    <ds:schemaRef ds:uri="http://schemas.microsoft.com/sharepoint/v3/contenttype/forms"/>
  </ds:schemaRefs>
</ds:datastoreItem>
</file>

<file path=customXml/itemProps2.xml><?xml version="1.0" encoding="utf-8"?>
<ds:datastoreItem xmlns:ds="http://schemas.openxmlformats.org/officeDocument/2006/customXml" ds:itemID="{77FDCF7B-6D2E-4E0D-ABE9-D29652FED7CF}"/>
</file>

<file path=customXml/itemProps3.xml><?xml version="1.0" encoding="utf-8"?>
<ds:datastoreItem xmlns:ds="http://schemas.openxmlformats.org/officeDocument/2006/customXml" ds:itemID="{7F53B9D5-D14D-4124-AF92-4E26483C8B3A}">
  <ds:schemaRefs>
    <ds:schemaRef ds:uri="http://schemas.microsoft.com/office/2006/metadata/properties"/>
    <ds:schemaRef ds:uri="http://schemas.microsoft.com/office/infopath/2007/PartnerControls"/>
    <ds:schemaRef ds:uri="aa4f5ada-9d1d-46d6-b705-f2cf90d05a91"/>
  </ds:schemaRefs>
</ds:datastoreItem>
</file>

<file path=docProps/app.xml><?xml version="1.0" encoding="utf-8"?>
<Properties xmlns="http://schemas.openxmlformats.org/officeDocument/2006/extended-properties" xmlns:vt="http://schemas.openxmlformats.org/officeDocument/2006/docPropsVTypes">
  <TotalTime>334</TotalTime>
  <Words>518</Words>
  <Application>Microsoft Office PowerPoint</Application>
  <PresentationFormat>On-screen Show (4:3)</PresentationFormat>
  <Paragraphs>51</Paragraphs>
  <Slides>8</Slides>
  <Notes>0</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8</vt:i4>
      </vt:variant>
    </vt:vector>
  </HeadingPairs>
  <TitlesOfParts>
    <vt:vector size="23"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20</vt:lpstr>
      <vt:lpstr>Introduction</vt:lpstr>
      <vt:lpstr>Key Areas of Leadership Success, 1</vt:lpstr>
      <vt:lpstr>Key Areas of Leadership Success, 2</vt:lpstr>
      <vt:lpstr>Key Areas of Leadership Success, 3</vt:lpstr>
      <vt:lpstr>Leaders Who Care</vt:lpstr>
      <vt:lpstr>Learning from Lincoln</vt:lpstr>
      <vt:lpstr>Going Forward</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Shilpa Sreevalsalan</cp:lastModifiedBy>
  <cp:revision>48</cp:revision>
  <dcterms:created xsi:type="dcterms:W3CDTF">2013-09-21T18:43:04Z</dcterms:created>
  <dcterms:modified xsi:type="dcterms:W3CDTF">2018-02-21T05:22:22Z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