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79" r:id="rId5"/>
    <p:sldMasterId id="2147483687" r:id="rId6"/>
    <p:sldMasterId id="2147483697" r:id="rId7"/>
    <p:sldMasterId id="2147483707" r:id="rId8"/>
    <p:sldMasterId id="2147483715" r:id="rId9"/>
    <p:sldMasterId id="2147483723" r:id="rId10"/>
    <p:sldMasterId id="2147483726" r:id="rId11"/>
  </p:sldMasterIdLst>
  <p:notesMasterIdLst>
    <p:notesMasterId r:id="rId51"/>
  </p:notesMasterIdLst>
  <p:sldIdLst>
    <p:sldId id="256" r:id="rId12"/>
    <p:sldId id="300" r:id="rId13"/>
    <p:sldId id="258" r:id="rId14"/>
    <p:sldId id="259" r:id="rId15"/>
    <p:sldId id="260" r:id="rId16"/>
    <p:sldId id="261" r:id="rId17"/>
    <p:sldId id="263" r:id="rId18"/>
    <p:sldId id="264" r:id="rId19"/>
    <p:sldId id="265" r:id="rId20"/>
    <p:sldId id="266" r:id="rId21"/>
    <p:sldId id="268" r:id="rId22"/>
    <p:sldId id="269" r:id="rId23"/>
    <p:sldId id="270" r:id="rId24"/>
    <p:sldId id="272" r:id="rId25"/>
    <p:sldId id="273" r:id="rId26"/>
    <p:sldId id="282" r:id="rId27"/>
    <p:sldId id="301" r:id="rId28"/>
    <p:sldId id="274" r:id="rId29"/>
    <p:sldId id="276" r:id="rId30"/>
    <p:sldId id="279" r:id="rId31"/>
    <p:sldId id="277" r:id="rId32"/>
    <p:sldId id="302" r:id="rId33"/>
    <p:sldId id="309" r:id="rId34"/>
    <p:sldId id="303" r:id="rId35"/>
    <p:sldId id="304" r:id="rId36"/>
    <p:sldId id="280" r:id="rId37"/>
    <p:sldId id="310" r:id="rId38"/>
    <p:sldId id="311" r:id="rId39"/>
    <p:sldId id="281" r:id="rId40"/>
    <p:sldId id="312" r:id="rId41"/>
    <p:sldId id="283" r:id="rId42"/>
    <p:sldId id="285" r:id="rId43"/>
    <p:sldId id="287" r:id="rId44"/>
    <p:sldId id="313" r:id="rId45"/>
    <p:sldId id="314" r:id="rId46"/>
    <p:sldId id="298" r:id="rId47"/>
    <p:sldId id="306" r:id="rId48"/>
    <p:sldId id="307" r:id="rId49"/>
    <p:sldId id="308"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13" autoAdjust="0"/>
    <p:restoredTop sz="93922" autoAdjust="0"/>
  </p:normalViewPr>
  <p:slideViewPr>
    <p:cSldViewPr>
      <p:cViewPr varScale="1">
        <p:scale>
          <a:sx n="70" d="100"/>
          <a:sy n="70" d="100"/>
        </p:scale>
        <p:origin x="600" y="48"/>
      </p:cViewPr>
      <p:guideLst>
        <p:guide orient="horz" pos="2160"/>
        <p:guide pos="2880"/>
      </p:guideLst>
    </p:cSldViewPr>
  </p:slideViewPr>
  <p:notesTextViewPr>
    <p:cViewPr>
      <p:scale>
        <a:sx n="1" d="1"/>
        <a:sy n="1" d="1"/>
      </p:scale>
      <p:origin x="0" y="0"/>
    </p:cViewPr>
  </p:notesTextViewPr>
  <p:sorterViewPr>
    <p:cViewPr>
      <p:scale>
        <a:sx n="100" d="100"/>
        <a:sy n="100" d="100"/>
      </p:scale>
      <p:origin x="0" y="752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microsoft.com/office/2015/10/relationships/revisionInfo" Target="revisionInfo.xml"/><Relationship Id="rId8" Type="http://schemas.openxmlformats.org/officeDocument/2006/relationships/slideMaster" Target="slideMasters/slideMaster5.xml"/><Relationship Id="rId51" Type="http://schemas.openxmlformats.org/officeDocument/2006/relationships/notesMaster" Target="notesMasters/notesMaster1.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F0F4F-7E6C-486C-8080-D3EE653B8BD2}" type="datetimeFigureOut">
              <a:rPr lang="en-US" smtClean="0"/>
              <a:pPr/>
              <a:t>02/21/2018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69B7A3-8BA4-48EE-BBE5-4362A407AD73}" type="slidenum">
              <a:rPr lang="en-US" smtClean="0"/>
              <a:pPr/>
              <a:t>‹#›</a:t>
            </a:fld>
            <a:endParaRPr lang="en-US" dirty="0"/>
          </a:p>
        </p:txBody>
      </p:sp>
    </p:spTree>
    <p:extLst>
      <p:ext uri="{BB962C8B-B14F-4D97-AF65-F5344CB8AC3E}">
        <p14:creationId xmlns:p14="http://schemas.microsoft.com/office/powerpoint/2010/main" val="314627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1</a:t>
            </a:fld>
            <a:endParaRPr lang="en-US" dirty="0"/>
          </a:p>
        </p:txBody>
      </p:sp>
    </p:spTree>
    <p:extLst>
      <p:ext uri="{BB962C8B-B14F-4D97-AF65-F5344CB8AC3E}">
        <p14:creationId xmlns:p14="http://schemas.microsoft.com/office/powerpoint/2010/main" val="1884870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endParaRPr lang="en-US" dirty="0"/>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987E6625-710C-4A19-8555-B09486630267}" type="slidenum">
              <a:rPr lang="en-US" altLang="en-US" sz="1200" b="0" smtClean="0">
                <a:solidFill>
                  <a:schemeClr val="tx1"/>
                </a:solidFill>
              </a:rPr>
              <a:pPr eaLnBrk="1" hangingPunct="1"/>
              <a:t>7</a:t>
            </a:fld>
            <a:endParaRPr lang="en-US" altLang="en-US" sz="1200" b="0" dirty="0">
              <a:solidFill>
                <a:schemeClr val="tx1"/>
              </a:solidFill>
            </a:endParaRPr>
          </a:p>
        </p:txBody>
      </p:sp>
    </p:spTree>
    <p:extLst>
      <p:ext uri="{BB962C8B-B14F-4D97-AF65-F5344CB8AC3E}">
        <p14:creationId xmlns:p14="http://schemas.microsoft.com/office/powerpoint/2010/main" val="1705449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0" indent="0">
              <a:buNone/>
              <a:defRPr/>
            </a:pPr>
            <a:r>
              <a:rPr lang="en-IN" dirty="0" smtClean="0"/>
              <a:t>1. Get the facts.</a:t>
            </a:r>
          </a:p>
          <a:p>
            <a:pPr marL="0" indent="0">
              <a:buNone/>
              <a:defRPr/>
            </a:pPr>
            <a:r>
              <a:rPr lang="en-IN" dirty="0" smtClean="0"/>
              <a:t>One simply cannot solve a problem without first knowing the facts; so (a) review all records, (b) talk with the people concerned, (c) consider opinions and feelings, and (d) look at all sides.</a:t>
            </a:r>
          </a:p>
          <a:p>
            <a:pPr marL="0" indent="0">
              <a:buNone/>
              <a:defRPr/>
            </a:pPr>
            <a:r>
              <a:rPr lang="en-IN" dirty="0" smtClean="0"/>
              <a:t>2. Weigh and decide.</a:t>
            </a:r>
          </a:p>
          <a:p>
            <a:pPr marL="0" indent="0">
              <a:buNone/>
              <a:defRPr/>
            </a:pPr>
            <a:r>
              <a:rPr lang="en-IN" dirty="0" smtClean="0"/>
              <a:t>After getting all the facts, one must weigh each fact against the others, fit the pieces together, and consider alternatives. Consider the effects that different courses of action will have on individuals and groups.</a:t>
            </a:r>
          </a:p>
          <a:p>
            <a:pPr marL="0" indent="0">
              <a:buNone/>
              <a:defRPr/>
            </a:pPr>
            <a:r>
              <a:rPr lang="en-IN" dirty="0" smtClean="0"/>
              <a:t>3.Take action. </a:t>
            </a:r>
          </a:p>
          <a:p>
            <a:pPr marL="0" indent="0">
              <a:buNone/>
              <a:defRPr/>
            </a:pPr>
            <a:r>
              <a:rPr lang="en-IN" dirty="0" smtClean="0"/>
              <a:t>After gathering the facts and determining a course of action, carry out the plan.</a:t>
            </a:r>
          </a:p>
          <a:p>
            <a:pPr marL="0" indent="0">
              <a:buNone/>
              <a:defRPr/>
            </a:pPr>
            <a:r>
              <a:rPr lang="en-IN" dirty="0" smtClean="0"/>
              <a:t>4. Follow up. </a:t>
            </a:r>
          </a:p>
          <a:p>
            <a:pPr marL="0" indent="0">
              <a:buNone/>
              <a:defRPr/>
            </a:pPr>
            <a:r>
              <a:rPr lang="en-IN" dirty="0" smtClean="0"/>
              <a:t>Statesmanship requires asking, did my action(s) help the quality of work or the quality of work life? If not, admit this fact and try to find a better solution. By taking time to follow up on actions and being willing to admit mistakes, the statesman achieves three important goals: (a) the respect of all who are watching, (b) another chance to solve the problem, and (c) the opportunity to set an example of honesty and thoroughness in problem solving.</a:t>
            </a:r>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D2FD24D2-62EA-4A89-B093-201150E0E453}" type="slidenum">
              <a:rPr lang="en-US" altLang="en-US" sz="1200" b="0" smtClean="0">
                <a:solidFill>
                  <a:schemeClr val="tx1"/>
                </a:solidFill>
              </a:rPr>
              <a:pPr eaLnBrk="1" hangingPunct="1"/>
              <a:t>8</a:t>
            </a:fld>
            <a:endParaRPr lang="en-US" altLang="en-US" sz="1200" b="0" dirty="0">
              <a:solidFill>
                <a:schemeClr val="tx1"/>
              </a:solidFill>
            </a:endParaRPr>
          </a:p>
        </p:txBody>
      </p:sp>
    </p:spTree>
    <p:extLst>
      <p:ext uri="{BB962C8B-B14F-4D97-AF65-F5344CB8AC3E}">
        <p14:creationId xmlns:p14="http://schemas.microsoft.com/office/powerpoint/2010/main" val="1469665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endParaRPr lang="en-US" dirty="0"/>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F03FEA6F-2A28-48C0-AB96-BF5A9F15C7AA}" type="slidenum">
              <a:rPr lang="en-US" altLang="en-US" sz="1200" b="0" smtClean="0">
                <a:solidFill>
                  <a:schemeClr val="tx1"/>
                </a:solidFill>
              </a:rPr>
              <a:pPr eaLnBrk="1" hangingPunct="1"/>
              <a:t>15</a:t>
            </a:fld>
            <a:endParaRPr lang="en-US" altLang="en-US" sz="1200" b="0" dirty="0">
              <a:solidFill>
                <a:schemeClr val="tx1"/>
              </a:solidFill>
            </a:endParaRPr>
          </a:p>
        </p:txBody>
      </p:sp>
    </p:spTree>
    <p:extLst>
      <p:ext uri="{BB962C8B-B14F-4D97-AF65-F5344CB8AC3E}">
        <p14:creationId xmlns:p14="http://schemas.microsoft.com/office/powerpoint/2010/main" val="4095843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IN" dirty="0" smtClean="0"/>
              <a:t>Stage one: Hubris born of success</a:t>
            </a:r>
          </a:p>
          <a:p>
            <a:r>
              <a:rPr lang="en-IN" dirty="0" smtClean="0"/>
              <a:t>Leaders of successful organizations may become arrogant, adopt exaggerated opinions of themselves, and lose focus on what made their organizations great.</a:t>
            </a:r>
          </a:p>
          <a:p>
            <a:pPr marL="171450" indent="-171450">
              <a:buFont typeface="Arial" panose="020B0604020202020204" pitchFamily="34" charset="0"/>
              <a:buChar char="•"/>
            </a:pPr>
            <a:r>
              <a:rPr lang="en-IN" dirty="0" smtClean="0"/>
              <a:t>Stage two: Undisciplined pursuit of more </a:t>
            </a:r>
          </a:p>
          <a:p>
            <a:r>
              <a:rPr lang="en-IN" dirty="0" smtClean="0"/>
              <a:t>Leaders enjoy growth and acclaim, become greedy, and pursue activities unrelated to the organization’s core business.</a:t>
            </a:r>
          </a:p>
          <a:p>
            <a:pPr marL="171450" indent="-171450">
              <a:buFont typeface="Arial" panose="020B0604020202020204" pitchFamily="34" charset="0"/>
              <a:buChar char="•"/>
            </a:pPr>
            <a:r>
              <a:rPr lang="en-IN" dirty="0" smtClean="0"/>
              <a:t>Stage three: Denial of risk and peril</a:t>
            </a:r>
          </a:p>
          <a:p>
            <a:r>
              <a:rPr lang="en-IN" dirty="0" smtClean="0"/>
              <a:t>As danger signs develop, leaders place blame for poor results on external factors rather than their own poor decisions and counterproductive </a:t>
            </a:r>
            <a:r>
              <a:rPr lang="en-IN" dirty="0" err="1" smtClean="0"/>
              <a:t>behavior</a:t>
            </a:r>
            <a:r>
              <a:rPr lang="en-IN" dirty="0" smtClean="0"/>
              <a:t>.</a:t>
            </a:r>
          </a:p>
          <a:p>
            <a:pPr marL="171450" indent="-171450">
              <a:buFont typeface="Arial" panose="020B0604020202020204" pitchFamily="34" charset="0"/>
              <a:buChar char="•"/>
            </a:pPr>
            <a:r>
              <a:rPr lang="en-IN" dirty="0" smtClean="0"/>
              <a:t>Stage four: Grasping for salvation</a:t>
            </a:r>
          </a:p>
          <a:p>
            <a:r>
              <a:rPr lang="en-IN" dirty="0" smtClean="0"/>
              <a:t>As reality sets in and collapse is imminent, leaders grasp at anything they think will save them, including hail-</a:t>
            </a:r>
            <a:r>
              <a:rPr lang="en-IN" dirty="0" err="1" smtClean="0"/>
              <a:t>mary</a:t>
            </a:r>
            <a:r>
              <a:rPr lang="en-IN" dirty="0" smtClean="0"/>
              <a:t> strategies, hoped-for markets, ill-tested products, and poorly conceived acquisitions.</a:t>
            </a:r>
          </a:p>
          <a:p>
            <a:pPr marL="171450" indent="-171450">
              <a:buFont typeface="Arial" panose="020B0604020202020204" pitchFamily="34" charset="0"/>
              <a:buChar char="•"/>
            </a:pPr>
            <a:r>
              <a:rPr lang="en-IN" dirty="0" smtClean="0"/>
              <a:t>Stage five: Capitulation to irrelevance or death</a:t>
            </a:r>
          </a:p>
          <a:p>
            <a:r>
              <a:rPr lang="en-IN" dirty="0" smtClean="0"/>
              <a:t>Setbacks and erosion of financial performance cause leaders to lose hope and recognize the inevitability of failure. The longer an organization remains in Stage five, the more likely they will be declared bankrupt or acquired by a competitor.</a:t>
            </a:r>
            <a:endParaRPr lang="en-IN"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21</a:t>
            </a:fld>
            <a:endParaRPr lang="en-US" dirty="0"/>
          </a:p>
        </p:txBody>
      </p:sp>
    </p:spTree>
    <p:extLst>
      <p:ext uri="{BB962C8B-B14F-4D97-AF65-F5344CB8AC3E}">
        <p14:creationId xmlns:p14="http://schemas.microsoft.com/office/powerpoint/2010/main" val="1075613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23</a:t>
            </a:fld>
            <a:endParaRPr lang="en-US" dirty="0"/>
          </a:p>
        </p:txBody>
      </p:sp>
    </p:spTree>
    <p:extLst>
      <p:ext uri="{BB962C8B-B14F-4D97-AF65-F5344CB8AC3E}">
        <p14:creationId xmlns:p14="http://schemas.microsoft.com/office/powerpoint/2010/main" val="880766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CADFEB1F-248B-4BC7-AC35-0F6F1ADE2095}" type="slidenum">
              <a:rPr lang="en-US" altLang="en-US" sz="1200" b="0" smtClean="0">
                <a:solidFill>
                  <a:schemeClr val="tx1"/>
                </a:solidFill>
              </a:rPr>
              <a:pPr eaLnBrk="1" hangingPunct="1"/>
              <a:t>33</a:t>
            </a:fld>
            <a:endParaRPr lang="en-US" altLang="en-US" sz="1200" b="0" dirty="0">
              <a:solidFill>
                <a:schemeClr val="tx1"/>
              </a:solidFill>
            </a:endParaRPr>
          </a:p>
        </p:txBody>
      </p:sp>
    </p:spTree>
    <p:extLst>
      <p:ext uri="{BB962C8B-B14F-4D97-AF65-F5344CB8AC3E}">
        <p14:creationId xmlns:p14="http://schemas.microsoft.com/office/powerpoint/2010/main" val="2719014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CADFEB1F-248B-4BC7-AC35-0F6F1ADE2095}" type="slidenum">
              <a:rPr lang="en-US" altLang="en-US" sz="1200" b="0" smtClean="0">
                <a:solidFill>
                  <a:schemeClr val="tx1"/>
                </a:solidFill>
              </a:rPr>
              <a:pPr eaLnBrk="1" hangingPunct="1"/>
              <a:t>34</a:t>
            </a:fld>
            <a:endParaRPr lang="en-US" altLang="en-US" sz="1200" b="0" dirty="0">
              <a:solidFill>
                <a:schemeClr val="tx1"/>
              </a:solidFill>
            </a:endParaRPr>
          </a:p>
        </p:txBody>
      </p:sp>
    </p:spTree>
    <p:extLst>
      <p:ext uri="{BB962C8B-B14F-4D97-AF65-F5344CB8AC3E}">
        <p14:creationId xmlns:p14="http://schemas.microsoft.com/office/powerpoint/2010/main" val="1171679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CADFEB1F-248B-4BC7-AC35-0F6F1ADE2095}" type="slidenum">
              <a:rPr lang="en-US" altLang="en-US" sz="1200" b="0" smtClean="0">
                <a:solidFill>
                  <a:schemeClr val="tx1"/>
                </a:solidFill>
              </a:rPr>
              <a:pPr eaLnBrk="1" hangingPunct="1"/>
              <a:t>35</a:t>
            </a:fld>
            <a:endParaRPr lang="en-US" altLang="en-US" sz="1200" b="0" dirty="0">
              <a:solidFill>
                <a:schemeClr val="tx1"/>
              </a:solidFill>
            </a:endParaRPr>
          </a:p>
        </p:txBody>
      </p:sp>
    </p:spTree>
    <p:extLst>
      <p:ext uri="{BB962C8B-B14F-4D97-AF65-F5344CB8AC3E}">
        <p14:creationId xmlns:p14="http://schemas.microsoft.com/office/powerpoint/2010/main" val="17319879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72493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461748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4850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072856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1870508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322795024"/>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1948792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862219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1689184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 y="0"/>
            <a:ext cx="9174480" cy="6858000"/>
          </a:xfrm>
          <a:prstGeom prst="rect">
            <a:avLst/>
          </a:prstGeom>
        </p:spPr>
      </p:pic>
      <p:sp>
        <p:nvSpPr>
          <p:cNvPr id="2" name="Title 1"/>
          <p:cNvSpPr>
            <a:spLocks noGrp="1"/>
          </p:cNvSpPr>
          <p:nvPr>
            <p:ph type="ctrTitle"/>
          </p:nvPr>
        </p:nvSpPr>
        <p:spPr>
          <a:xfrm>
            <a:off x="381000" y="914400"/>
            <a:ext cx="3962400" cy="274320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381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24338011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76400"/>
            <a:ext cx="82296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242052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2467874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5" name="Slide Number Placeholder 4"/>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7208003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6400"/>
            <a:ext cx="4038600" cy="4724400"/>
          </a:xfrm>
        </p:spPr>
        <p:txBody>
          <a:bodyPr/>
          <a:lstStyle>
            <a:lvl1pPr marL="400050" indent="-40005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6400"/>
            <a:ext cx="4038600" cy="4724400"/>
          </a:xfrm>
        </p:spPr>
        <p:txBody>
          <a:bodyPr/>
          <a:lstStyle>
            <a:lvl1pPr marL="400050" indent="-40005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7" name="Slide Number Placeholder 6"/>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33065881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045794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807197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994308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353527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945757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497928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273396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0339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6479565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287693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432506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304068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583504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642952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626522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02891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097580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22847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692027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5961293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160506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6547682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994775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638725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936034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6470106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65546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1543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941461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119972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15376641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2294911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0754453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070324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59238006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03589501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479348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16566339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81527123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3447060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051219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25906952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7379167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78070826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02189992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4015120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235112149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18078882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648599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11174945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a:extLst>
              <a:ext uri="{FF2B5EF4-FFF2-40B4-BE49-F238E27FC236}">
                <a16:creationId xmlns="" xmlns:a16="http://schemas.microsoft.com/office/drawing/2014/main" id="{43133556-309C-405F-A097-8E6DEDE0B796}"/>
              </a:ext>
            </a:extLst>
          </p:cNvPr>
          <p:cNvSpPr/>
          <p:nvPr userDrawn="1"/>
        </p:nvSpPr>
        <p:spPr>
          <a:xfrm>
            <a:off x="-1524000" y="6705600"/>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754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4.gif"/><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3.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4.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391798436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730" r:id="rId18"/>
    <p:sldLayoutId id="2147483731" r:id="rId19"/>
    <p:sldLayoutId id="2147483732" r:id="rId20"/>
    <p:sldLayoutId id="2147483733" r:id="rId2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53866432"/>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499101049"/>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986216189"/>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3273509171"/>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4177342961"/>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687265814"/>
      </p:ext>
    </p:extLst>
  </p:cSld>
  <p:clrMap bg1="lt1" tx1="dk1" bg2="lt2" tx2="dk2" accent1="accent1" accent2="accent2" accent3="accent3" accent4="accent4" accent5="accent5" accent6="accent6" hlink="hlink" folHlink="folHlink"/>
  <p:sldLayoutIdLst>
    <p:sldLayoutId id="2147483724" r:id="rId1"/>
    <p:sldLayoutId id="2147483725"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705773037"/>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674" y="2362200"/>
            <a:ext cx="5105400" cy="609600"/>
          </a:xfrm>
        </p:spPr>
        <p:txBody>
          <a:bodyPr/>
          <a:lstStyle/>
          <a:p>
            <a:r>
              <a:rPr lang="en-US" sz="3000" dirty="0">
                <a:solidFill>
                  <a:schemeClr val="tx1"/>
                </a:solidFill>
              </a:rPr>
              <a:t>Chapter </a:t>
            </a:r>
            <a:r>
              <a:rPr lang="en-US" sz="3000" dirty="0" smtClean="0">
                <a:solidFill>
                  <a:schemeClr val="tx1"/>
                </a:solidFill>
              </a:rPr>
              <a:t>19</a:t>
            </a:r>
            <a:endParaRPr lang="en-US" sz="3000" dirty="0">
              <a:solidFill>
                <a:schemeClr val="tx1"/>
              </a:solidFill>
            </a:endParaRPr>
          </a:p>
        </p:txBody>
      </p:sp>
      <p:sp>
        <p:nvSpPr>
          <p:cNvPr id="3" name="Subtitle 2"/>
          <p:cNvSpPr>
            <a:spLocks noGrp="1"/>
          </p:cNvSpPr>
          <p:nvPr>
            <p:ph type="body" sz="quarter" idx="10"/>
          </p:nvPr>
        </p:nvSpPr>
        <p:spPr>
          <a:xfrm>
            <a:off x="0" y="3505200"/>
            <a:ext cx="5231414" cy="1524000"/>
          </a:xfrm>
        </p:spPr>
        <p:txBody>
          <a:bodyPr/>
          <a:lstStyle/>
          <a:p>
            <a:pPr algn="ctr"/>
            <a:r>
              <a:rPr lang="en-US" sz="3400" dirty="0"/>
              <a:t>Professional Performance</a:t>
            </a:r>
            <a:br>
              <a:rPr lang="en-US" sz="3400" dirty="0"/>
            </a:br>
            <a:r>
              <a:rPr lang="en-US" sz="3400" dirty="0"/>
              <a:t>and Sustaining Discipline</a:t>
            </a:r>
          </a:p>
        </p:txBody>
      </p:sp>
      <p:sp>
        <p:nvSpPr>
          <p:cNvPr id="6" name="Content placeholder 1">
            <a:extLst>
              <a:ext uri="{FF2B5EF4-FFF2-40B4-BE49-F238E27FC236}">
                <a16:creationId xmlns="" xmlns:a16="http://schemas.microsoft.com/office/drawing/2014/main" id="{04AC3689-B817-447E-B2E1-B424046FC5FD}"/>
              </a:ext>
            </a:extLst>
          </p:cNvPr>
          <p:cNvSpPr/>
          <p:nvPr/>
        </p:nvSpPr>
        <p:spPr>
          <a:xfrm>
            <a:off x="192374" y="6657599"/>
            <a:ext cx="9220200" cy="261610"/>
          </a:xfrm>
          <a:prstGeom prst="rect">
            <a:avLst/>
          </a:prstGeom>
        </p:spPr>
        <p:txBody>
          <a:bodyPr wrap="square">
            <a:spAutoFit/>
          </a:bodyPr>
          <a:lstStyle/>
          <a:p>
            <a:pPr marL="0" lvl="2" indent="0" algn="l">
              <a:spcAft>
                <a:spcPts val="0"/>
              </a:spcAft>
              <a:buFont typeface="Wingdings" panose="05000000000000000000" pitchFamily="2" charset="2"/>
              <a:buNone/>
            </a:pP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r>
              <a:rPr lang="en-US" sz="800" dirty="0">
                <a:effectLst/>
                <a:latin typeface="Calibri" panose="020F0502020204030204" pitchFamily="34" charset="0"/>
                <a:ea typeface="Times New Roman" panose="02020603050405020304" pitchFamily="18" charset="0"/>
                <a:cs typeface="Calibri" panose="020F0502020204030204" pitchFamily="34" charset="0"/>
              </a:rPr>
              <a:t>McGraw-Hill Education. All rights reserved. Authorized only for instructor use in the classroom. No reproduction or further distribution permitted without the prior written consent of McGraw-Hill Education.</a:t>
            </a: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 xmlns:a16="http://schemas.microsoft.com/office/drawing/2014/main" id="{8C935D16-0C78-452D-AE2A-A003689A3A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40283" y="952500"/>
            <a:ext cx="3875798" cy="4953000"/>
          </a:xfrm>
          <a:prstGeom prst="rect">
            <a:avLst/>
          </a:prstGeom>
        </p:spPr>
      </p:pic>
    </p:spTree>
    <p:extLst>
      <p:ext uri="{BB962C8B-B14F-4D97-AF65-F5344CB8AC3E}">
        <p14:creationId xmlns:p14="http://schemas.microsoft.com/office/powerpoint/2010/main" val="3012139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itle 3"/>
          <p:cNvSpPr>
            <a:spLocks noGrp="1" noChangeArrowheads="1"/>
          </p:cNvSpPr>
          <p:nvPr>
            <p:ph idx="1"/>
          </p:nvPr>
        </p:nvSpPr>
        <p:spPr>
          <a:xfrm>
            <a:off x="457200" y="1600200"/>
            <a:ext cx="8229600" cy="4953000"/>
          </a:xfrm>
        </p:spPr>
        <p:txBody>
          <a:bodyPr/>
          <a:lstStyle/>
          <a:p>
            <a:r>
              <a:rPr lang="en-IN" altLang="en-US" dirty="0"/>
              <a:t>Entrepreneur is one of the top producers of results</a:t>
            </a:r>
          </a:p>
          <a:p>
            <a:r>
              <a:rPr lang="en-IN" altLang="en-US" dirty="0"/>
              <a:t>Most jobs an entrepreneur has worked on have resulted in significant contributions</a:t>
            </a:r>
          </a:p>
          <a:p>
            <a:r>
              <a:rPr lang="en-IN" altLang="en-US" dirty="0"/>
              <a:t>Entrepreneur will gamble on good odds anytime</a:t>
            </a:r>
          </a:p>
          <a:p>
            <a:r>
              <a:rPr lang="en-IN" altLang="en-US" dirty="0"/>
              <a:t>Entrepreneur plans work and </a:t>
            </a:r>
            <a:r>
              <a:rPr lang="en-IN" altLang="en-US" dirty="0" smtClean="0"/>
              <a:t>holds </a:t>
            </a:r>
            <a:r>
              <a:rPr lang="en-IN" altLang="en-US" dirty="0"/>
              <a:t>performance to schedule</a:t>
            </a:r>
          </a:p>
          <a:p>
            <a:r>
              <a:rPr lang="en-IN" altLang="en-US" dirty="0"/>
              <a:t>If an entrepreneur wants something done, she or </a:t>
            </a:r>
            <a:r>
              <a:rPr lang="en-IN" altLang="en-US" dirty="0" smtClean="0"/>
              <a:t>he </a:t>
            </a:r>
            <a:r>
              <a:rPr lang="en-IN" altLang="en-US" dirty="0"/>
              <a:t>finds a way to get it done</a:t>
            </a:r>
            <a:endParaRPr lang="en-US" altLang="en-US" dirty="0"/>
          </a:p>
        </p:txBody>
      </p:sp>
      <p:sp>
        <p:nvSpPr>
          <p:cNvPr id="20482" name="Content Placeholder 2"/>
          <p:cNvSpPr>
            <a:spLocks noGrp="1" noChangeArrowheads="1"/>
          </p:cNvSpPr>
          <p:nvPr>
            <p:ph type="title"/>
          </p:nvPr>
        </p:nvSpPr>
        <p:spPr>
          <a:xfrm>
            <a:off x="152400" y="228600"/>
            <a:ext cx="8991600" cy="1143000"/>
          </a:xfrm>
        </p:spPr>
        <p:txBody>
          <a:bodyPr>
            <a:noAutofit/>
          </a:bodyPr>
          <a:lstStyle/>
          <a:p>
            <a:r>
              <a:rPr lang="en-US" altLang="en-US" dirty="0"/>
              <a:t>Behaviors that Represent </a:t>
            </a:r>
            <a:r>
              <a:rPr lang="en-US" altLang="en-US" dirty="0" smtClean="0"/>
              <a:t>a High Level of Entrepreneurship</a:t>
            </a:r>
            <a:endParaRPr lang="en-US" altLang="en-US" dirty="0"/>
          </a:p>
        </p:txBody>
      </p:sp>
    </p:spTree>
    <p:extLst>
      <p:ext uri="{BB962C8B-B14F-4D97-AF65-F5344CB8AC3E}">
        <p14:creationId xmlns:p14="http://schemas.microsoft.com/office/powerpoint/2010/main" val="408585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DB143383-EDDA-442F-B946-D0864A2A01E2}"/>
              </a:ext>
            </a:extLst>
          </p:cNvPr>
          <p:cNvSpPr>
            <a:spLocks noGrp="1"/>
          </p:cNvSpPr>
          <p:nvPr>
            <p:ph type="title"/>
          </p:nvPr>
        </p:nvSpPr>
        <p:spPr/>
        <p:txBody>
          <a:bodyPr/>
          <a:lstStyle/>
          <a:p>
            <a:r>
              <a:rPr lang="en-US" altLang="en-US" dirty="0" smtClean="0"/>
              <a:t>Exercising </a:t>
            </a:r>
            <a:r>
              <a:rPr lang="en-US" altLang="en-US" dirty="0"/>
              <a:t>Good Work Habits</a:t>
            </a:r>
            <a:r>
              <a:rPr lang="en-US" altLang="en-US" sz="3200" dirty="0"/>
              <a:t> </a:t>
            </a:r>
            <a:endParaRPr lang="en-US" dirty="0"/>
          </a:p>
        </p:txBody>
      </p:sp>
      <p:sp>
        <p:nvSpPr>
          <p:cNvPr id="22531" name="Content Placeholder 3"/>
          <p:cNvSpPr>
            <a:spLocks noGrp="1" noChangeArrowheads="1"/>
          </p:cNvSpPr>
          <p:nvPr>
            <p:ph idx="1"/>
          </p:nvPr>
        </p:nvSpPr>
        <p:spPr>
          <a:xfrm>
            <a:off x="457200" y="990600"/>
            <a:ext cx="8229600" cy="5105400"/>
          </a:xfrm>
        </p:spPr>
        <p:txBody>
          <a:bodyPr/>
          <a:lstStyle/>
          <a:p>
            <a:pPr marL="0" indent="0">
              <a:buNone/>
            </a:pPr>
            <a:r>
              <a:rPr lang="en-IN" altLang="en-US" dirty="0"/>
              <a:t>Achievement of results requires the ability to stick with a job until it is </a:t>
            </a:r>
            <a:r>
              <a:rPr lang="en-IN" altLang="en-US" dirty="0" smtClean="0"/>
              <a:t>done</a:t>
            </a:r>
          </a:p>
          <a:p>
            <a:r>
              <a:rPr lang="en-IN" altLang="en-US" sz="2200" dirty="0"/>
              <a:t>High performers go the extra </a:t>
            </a:r>
            <a:r>
              <a:rPr lang="en-IN" altLang="en-US" sz="2200" dirty="0" smtClean="0"/>
              <a:t>mile</a:t>
            </a:r>
          </a:p>
          <a:p>
            <a:r>
              <a:rPr lang="en-IN" altLang="en-US" sz="2200" dirty="0"/>
              <a:t>If one exercises good work habits, </a:t>
            </a:r>
            <a:r>
              <a:rPr lang="en-IN" altLang="en-US" sz="2200" dirty="0" smtClean="0"/>
              <a:t>one will </a:t>
            </a:r>
            <a:r>
              <a:rPr lang="en-IN" altLang="en-US" sz="2200" dirty="0"/>
              <a:t>be rewarded both financially and personally as word gets out that </a:t>
            </a:r>
            <a:r>
              <a:rPr lang="en-IN" altLang="en-US" sz="2200" dirty="0" smtClean="0"/>
              <a:t>one is </a:t>
            </a:r>
            <a:r>
              <a:rPr lang="en-IN" altLang="en-US" sz="2200" dirty="0"/>
              <a:t>a valuable asset</a:t>
            </a:r>
            <a:endParaRPr lang="en-US" altLang="en-US" sz="2200" dirty="0"/>
          </a:p>
        </p:txBody>
      </p:sp>
    </p:spTree>
    <p:extLst>
      <p:ext uri="{BB962C8B-B14F-4D97-AF65-F5344CB8AC3E}">
        <p14:creationId xmlns:p14="http://schemas.microsoft.com/office/powerpoint/2010/main" val="41974960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5B3A5E2-B6C4-43EC-95E5-5DF7862DF537}"/>
              </a:ext>
            </a:extLst>
          </p:cNvPr>
          <p:cNvSpPr>
            <a:spLocks noGrp="1"/>
          </p:cNvSpPr>
          <p:nvPr>
            <p:ph type="title"/>
          </p:nvPr>
        </p:nvSpPr>
        <p:spPr/>
        <p:txBody>
          <a:bodyPr/>
          <a:lstStyle/>
          <a:p>
            <a:r>
              <a:rPr lang="en-US" altLang="en-US" dirty="0" smtClean="0"/>
              <a:t>Being </a:t>
            </a:r>
            <a:r>
              <a:rPr lang="en-US" altLang="en-US" dirty="0"/>
              <a:t>Willing to Take Risks</a:t>
            </a:r>
            <a:endParaRPr lang="en-US" dirty="0"/>
          </a:p>
        </p:txBody>
      </p:sp>
      <p:sp>
        <p:nvSpPr>
          <p:cNvPr id="3" name="Content Placeholder 2">
            <a:extLst>
              <a:ext uri="{FF2B5EF4-FFF2-40B4-BE49-F238E27FC236}">
                <a16:creationId xmlns="" xmlns:a16="http://schemas.microsoft.com/office/drawing/2014/main" id="{EDE57E43-CE79-48DD-820F-92E3FCDC3238}"/>
              </a:ext>
            </a:extLst>
          </p:cNvPr>
          <p:cNvSpPr>
            <a:spLocks noGrp="1"/>
          </p:cNvSpPr>
          <p:nvPr>
            <p:ph idx="1"/>
          </p:nvPr>
        </p:nvSpPr>
        <p:spPr/>
        <p:txBody>
          <a:bodyPr/>
          <a:lstStyle/>
          <a:p>
            <a:pPr marL="0" indent="0">
              <a:buNone/>
            </a:pPr>
            <a:r>
              <a:rPr lang="en-US" altLang="en-US" dirty="0"/>
              <a:t>Fear of failure can paralyze a person to the extent that: </a:t>
            </a:r>
          </a:p>
          <a:p>
            <a:pPr marL="0" indent="0">
              <a:buNone/>
            </a:pPr>
            <a:endParaRPr lang="en-US" altLang="en-US" sz="800" dirty="0"/>
          </a:p>
          <a:p>
            <a:r>
              <a:rPr lang="en-US" altLang="en-US" sz="2200" dirty="0"/>
              <a:t>Opportunities are missed </a:t>
            </a:r>
          </a:p>
          <a:p>
            <a:r>
              <a:rPr lang="en-US" altLang="en-US" sz="2200" dirty="0"/>
              <a:t>Achievement is reduced</a:t>
            </a:r>
          </a:p>
          <a:p>
            <a:pPr marL="0" indent="0">
              <a:buNone/>
            </a:pPr>
            <a:endParaRPr lang="en-US" altLang="en-US" sz="800" dirty="0"/>
          </a:p>
          <a:p>
            <a:pPr marL="0" indent="0">
              <a:buNone/>
            </a:pPr>
            <a:r>
              <a:rPr lang="en-IN" dirty="0"/>
              <a:t>Entrepreneurs view failure as the opportunity to begin again, only more </a:t>
            </a:r>
            <a:r>
              <a:rPr lang="en-IN" dirty="0" smtClean="0"/>
              <a:t>educated</a:t>
            </a:r>
          </a:p>
          <a:p>
            <a:pPr marL="0" indent="0">
              <a:buNone/>
            </a:pPr>
            <a:endParaRPr lang="en-IN" sz="800" dirty="0" smtClean="0"/>
          </a:p>
          <a:p>
            <a:pPr marL="0" indent="0">
              <a:buNone/>
            </a:pPr>
            <a:r>
              <a:rPr lang="en-IN" dirty="0"/>
              <a:t>O</a:t>
            </a:r>
            <a:r>
              <a:rPr lang="en-IN" dirty="0" smtClean="0"/>
              <a:t>ne </a:t>
            </a:r>
            <a:r>
              <a:rPr lang="en-IN" dirty="0"/>
              <a:t>must execute to succeed</a:t>
            </a:r>
            <a:endParaRPr lang="en-US" dirty="0"/>
          </a:p>
        </p:txBody>
      </p:sp>
    </p:spTree>
    <p:extLst>
      <p:ext uri="{BB962C8B-B14F-4D97-AF65-F5344CB8AC3E}">
        <p14:creationId xmlns:p14="http://schemas.microsoft.com/office/powerpoint/2010/main" val="3141665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262F6E5B-04BB-4B27-85E7-71A33BDC95FF}"/>
              </a:ext>
            </a:extLst>
          </p:cNvPr>
          <p:cNvSpPr>
            <a:spLocks noGrp="1"/>
          </p:cNvSpPr>
          <p:nvPr>
            <p:ph type="title"/>
          </p:nvPr>
        </p:nvSpPr>
        <p:spPr/>
        <p:txBody>
          <a:bodyPr/>
          <a:lstStyle/>
          <a:p>
            <a:r>
              <a:rPr lang="en-US" altLang="en-US" dirty="0" smtClean="0"/>
              <a:t>Innovation</a:t>
            </a:r>
            <a:endParaRPr lang="en-US" dirty="0"/>
          </a:p>
        </p:txBody>
      </p:sp>
      <p:sp>
        <p:nvSpPr>
          <p:cNvPr id="5" name="Content Placeholder 4">
            <a:extLst>
              <a:ext uri="{FF2B5EF4-FFF2-40B4-BE49-F238E27FC236}">
                <a16:creationId xmlns="" xmlns:a16="http://schemas.microsoft.com/office/drawing/2014/main" id="{C3320848-A197-4A8F-84B7-4C52C9329281}"/>
              </a:ext>
            </a:extLst>
          </p:cNvPr>
          <p:cNvSpPr>
            <a:spLocks noGrp="1"/>
          </p:cNvSpPr>
          <p:nvPr>
            <p:ph idx="1"/>
          </p:nvPr>
        </p:nvSpPr>
        <p:spPr/>
        <p:txBody>
          <a:bodyPr/>
          <a:lstStyle/>
          <a:p>
            <a:pPr marL="0" indent="0">
              <a:buNone/>
            </a:pPr>
            <a:r>
              <a:rPr lang="en-US" altLang="en-US" dirty="0"/>
              <a:t>A</a:t>
            </a:r>
            <a:r>
              <a:rPr lang="en-US" altLang="en-US" dirty="0" smtClean="0"/>
              <a:t>bility </a:t>
            </a:r>
            <a:r>
              <a:rPr lang="en-US" altLang="en-US" dirty="0"/>
              <a:t>to generate new and usable ideas </a:t>
            </a:r>
            <a:endParaRPr lang="en-US" altLang="en-US" dirty="0" smtClean="0"/>
          </a:p>
          <a:p>
            <a:r>
              <a:rPr lang="en-IN" altLang="en-US" sz="2200" dirty="0" smtClean="0"/>
              <a:t>Innovators explore, question, and study </a:t>
            </a:r>
            <a:r>
              <a:rPr lang="en-IN" altLang="en-US" sz="2200" dirty="0"/>
              <a:t>new ways of doing things</a:t>
            </a:r>
            <a:endParaRPr lang="en-US" altLang="en-US" sz="2200" dirty="0"/>
          </a:p>
          <a:p>
            <a:pPr marL="0" indent="0">
              <a:buNone/>
            </a:pPr>
            <a:endParaRPr lang="en-US" altLang="en-US" sz="800" dirty="0"/>
          </a:p>
          <a:p>
            <a:pPr marL="0" indent="0">
              <a:lnSpc>
                <a:spcPct val="90000"/>
              </a:lnSpc>
              <a:buNone/>
            </a:pPr>
            <a:r>
              <a:rPr lang="en-US" altLang="en-US" dirty="0"/>
              <a:t>Behaviors that represent a high level of </a:t>
            </a:r>
            <a:r>
              <a:rPr lang="en-US" altLang="en-US" dirty="0" smtClean="0"/>
              <a:t>creativity</a:t>
            </a:r>
            <a:endParaRPr lang="en-US" altLang="en-US" sz="800" dirty="0"/>
          </a:p>
          <a:p>
            <a:pPr>
              <a:lnSpc>
                <a:spcPct val="90000"/>
              </a:lnSpc>
            </a:pPr>
            <a:r>
              <a:rPr lang="en-US" altLang="en-US" sz="2200" dirty="0"/>
              <a:t>One continually searches for better ways to do things</a:t>
            </a:r>
          </a:p>
          <a:p>
            <a:pPr>
              <a:lnSpc>
                <a:spcPct val="90000"/>
              </a:lnSpc>
            </a:pPr>
            <a:r>
              <a:rPr lang="en-US" altLang="en-US" sz="2200" dirty="0"/>
              <a:t>One </a:t>
            </a:r>
            <a:r>
              <a:rPr lang="en-US" altLang="en-US" sz="2200" dirty="0" smtClean="0"/>
              <a:t>has changed </a:t>
            </a:r>
            <a:r>
              <a:rPr lang="en-US" altLang="en-US" sz="2200" dirty="0"/>
              <a:t>the whole approach to </a:t>
            </a:r>
            <a:r>
              <a:rPr lang="en-US" altLang="en-US" sz="2200" dirty="0" smtClean="0"/>
              <a:t>one’s work</a:t>
            </a:r>
            <a:endParaRPr lang="en-US" altLang="en-US" sz="2200" dirty="0"/>
          </a:p>
          <a:p>
            <a:pPr>
              <a:lnSpc>
                <a:spcPct val="90000"/>
              </a:lnSpc>
            </a:pPr>
            <a:r>
              <a:rPr lang="en-US" altLang="en-US" sz="2200" dirty="0"/>
              <a:t>One is well known for </a:t>
            </a:r>
            <a:r>
              <a:rPr lang="en-US" altLang="en-US" sz="2200" dirty="0" smtClean="0"/>
              <a:t>one’s creativity</a:t>
            </a:r>
            <a:endParaRPr lang="en-US" altLang="en-US" sz="2200" dirty="0"/>
          </a:p>
          <a:p>
            <a:pPr>
              <a:lnSpc>
                <a:spcPct val="90000"/>
              </a:lnSpc>
            </a:pPr>
            <a:r>
              <a:rPr lang="en-US" altLang="en-US" sz="2200" dirty="0"/>
              <a:t>One’s ideas are almost always used </a:t>
            </a:r>
          </a:p>
          <a:p>
            <a:pPr>
              <a:lnSpc>
                <a:spcPct val="90000"/>
              </a:lnSpc>
            </a:pPr>
            <a:r>
              <a:rPr lang="en-US" sz="2200" dirty="0"/>
              <a:t>One is innovative in </a:t>
            </a:r>
            <a:r>
              <a:rPr lang="en-US" sz="2200" dirty="0" smtClean="0"/>
              <a:t>one’s ideas </a:t>
            </a:r>
            <a:r>
              <a:rPr lang="en-US" sz="2200" dirty="0"/>
              <a:t>and approach to </a:t>
            </a:r>
            <a:r>
              <a:rPr lang="en-US" sz="2200" dirty="0" smtClean="0"/>
              <a:t>work</a:t>
            </a:r>
            <a:endParaRPr lang="en-US" altLang="en-US" sz="2200" dirty="0"/>
          </a:p>
        </p:txBody>
      </p:sp>
    </p:spTree>
    <p:extLst>
      <p:ext uri="{BB962C8B-B14F-4D97-AF65-F5344CB8AC3E}">
        <p14:creationId xmlns:p14="http://schemas.microsoft.com/office/powerpoint/2010/main" val="681836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BBC472BF-6744-4016-B4DB-E8C816E8A6F5}"/>
              </a:ext>
            </a:extLst>
          </p:cNvPr>
          <p:cNvSpPr>
            <a:spLocks noGrp="1"/>
          </p:cNvSpPr>
          <p:nvPr>
            <p:ph type="title"/>
          </p:nvPr>
        </p:nvSpPr>
        <p:spPr>
          <a:xfrm>
            <a:off x="457200" y="228600"/>
            <a:ext cx="8686800" cy="609600"/>
          </a:xfrm>
        </p:spPr>
        <p:txBody>
          <a:bodyPr/>
          <a:lstStyle/>
          <a:p>
            <a:r>
              <a:rPr lang="en-IN" altLang="en-US" dirty="0"/>
              <a:t>Developing Creativity and Increasing Innovation</a:t>
            </a:r>
            <a:endParaRPr lang="en-US" dirty="0"/>
          </a:p>
        </p:txBody>
      </p:sp>
      <p:sp>
        <p:nvSpPr>
          <p:cNvPr id="26627" name="Content Placeholder 3"/>
          <p:cNvSpPr>
            <a:spLocks noGrp="1" noChangeArrowheads="1"/>
          </p:cNvSpPr>
          <p:nvPr>
            <p:ph idx="1"/>
          </p:nvPr>
        </p:nvSpPr>
        <p:spPr>
          <a:xfrm>
            <a:off x="457200" y="1371600"/>
            <a:ext cx="8229600" cy="5181600"/>
          </a:xfrm>
        </p:spPr>
        <p:txBody>
          <a:bodyPr/>
          <a:lstStyle/>
          <a:p>
            <a:pPr marL="0" indent="0">
              <a:buNone/>
            </a:pPr>
            <a:r>
              <a:rPr lang="en-IN" altLang="en-US" dirty="0" smtClean="0"/>
              <a:t>Keep </a:t>
            </a:r>
            <a:r>
              <a:rPr lang="en-IN" altLang="en-US" dirty="0"/>
              <a:t>an open </a:t>
            </a:r>
            <a:r>
              <a:rPr lang="en-IN" altLang="en-US" dirty="0" smtClean="0"/>
              <a:t>mind</a:t>
            </a:r>
          </a:p>
          <a:p>
            <a:r>
              <a:rPr lang="en-IN" altLang="en-US" sz="2200" dirty="0"/>
              <a:t>Actions </a:t>
            </a:r>
            <a:r>
              <a:rPr lang="en-IN" altLang="en-US" sz="2200" dirty="0" smtClean="0"/>
              <a:t>that leaders </a:t>
            </a:r>
            <a:r>
              <a:rPr lang="en-IN" altLang="en-US" sz="2200" dirty="0"/>
              <a:t>should </a:t>
            </a:r>
            <a:r>
              <a:rPr lang="en-IN" altLang="en-US" sz="2200" dirty="0" smtClean="0"/>
              <a:t>avoid</a:t>
            </a:r>
          </a:p>
          <a:p>
            <a:pPr lvl="1">
              <a:buFont typeface="Arial" panose="020B0604020202020204" pitchFamily="34" charset="0"/>
              <a:buChar char="•"/>
            </a:pPr>
            <a:r>
              <a:rPr lang="en-IN" altLang="en-US" dirty="0" smtClean="0"/>
              <a:t>Taking </a:t>
            </a:r>
            <a:r>
              <a:rPr lang="en-IN" altLang="en-US" dirty="0"/>
              <a:t>away discretion</a:t>
            </a:r>
          </a:p>
          <a:p>
            <a:pPr lvl="1">
              <a:buFont typeface="Arial" panose="020B0604020202020204" pitchFamily="34" charset="0"/>
              <a:buChar char="•"/>
            </a:pPr>
            <a:r>
              <a:rPr lang="en-IN" altLang="en-US" dirty="0"/>
              <a:t>Maintaining fragmented schedules</a:t>
            </a:r>
          </a:p>
          <a:p>
            <a:pPr lvl="1">
              <a:buFont typeface="Arial" panose="020B0604020202020204" pitchFamily="34" charset="0"/>
              <a:buChar char="•"/>
            </a:pPr>
            <a:r>
              <a:rPr lang="en-IN" altLang="en-US" dirty="0"/>
              <a:t>Withholding resources</a:t>
            </a:r>
          </a:p>
          <a:p>
            <a:pPr lvl="1">
              <a:buFont typeface="Arial" panose="020B0604020202020204" pitchFamily="34" charset="0"/>
              <a:buChar char="•"/>
            </a:pPr>
            <a:r>
              <a:rPr lang="en-IN" altLang="en-US" dirty="0"/>
              <a:t>Keeping rigid rules</a:t>
            </a:r>
          </a:p>
          <a:p>
            <a:pPr lvl="1">
              <a:buFont typeface="Arial" panose="020B0604020202020204" pitchFamily="34" charset="0"/>
              <a:buChar char="•"/>
            </a:pPr>
            <a:r>
              <a:rPr lang="en-IN" altLang="en-US" dirty="0"/>
              <a:t>Discouraging </a:t>
            </a:r>
            <a:r>
              <a:rPr lang="en-IN" altLang="en-US" dirty="0" smtClean="0"/>
              <a:t>collaboration</a:t>
            </a:r>
            <a:endParaRPr lang="en-IN" altLang="en-US" dirty="0"/>
          </a:p>
          <a:p>
            <a:pPr marL="0" indent="0">
              <a:buNone/>
            </a:pPr>
            <a:endParaRPr lang="en-IN" altLang="en-US" sz="800" dirty="0" smtClean="0"/>
          </a:p>
          <a:p>
            <a:pPr marL="0" indent="0">
              <a:buNone/>
            </a:pPr>
            <a:r>
              <a:rPr lang="en-IN" altLang="en-US" dirty="0" smtClean="0"/>
              <a:t>Have </a:t>
            </a:r>
            <a:r>
              <a:rPr lang="en-IN" altLang="en-US" dirty="0"/>
              <a:t>a questioning </a:t>
            </a:r>
            <a:r>
              <a:rPr lang="en-IN" altLang="en-US" dirty="0" smtClean="0"/>
              <a:t>attitude</a:t>
            </a:r>
          </a:p>
          <a:p>
            <a:pPr marL="0" indent="0">
              <a:buNone/>
            </a:pPr>
            <a:endParaRPr lang="en-IN" altLang="en-US" sz="800" dirty="0"/>
          </a:p>
          <a:p>
            <a:pPr marL="0" indent="0">
              <a:buNone/>
            </a:pPr>
            <a:r>
              <a:rPr lang="en-IN" altLang="en-US" dirty="0" smtClean="0"/>
              <a:t>Use </a:t>
            </a:r>
            <a:r>
              <a:rPr lang="en-IN" altLang="en-US" dirty="0"/>
              <a:t>a new-ideas system</a:t>
            </a:r>
            <a:endParaRPr lang="en-US" altLang="en-US" dirty="0"/>
          </a:p>
        </p:txBody>
      </p:sp>
    </p:spTree>
    <p:extLst>
      <p:ext uri="{BB962C8B-B14F-4D97-AF65-F5344CB8AC3E}">
        <p14:creationId xmlns:p14="http://schemas.microsoft.com/office/powerpoint/2010/main" val="28113354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82CCD009-F1B2-404E-B1C7-B5E2E01FD71F}"/>
              </a:ext>
            </a:extLst>
          </p:cNvPr>
          <p:cNvSpPr>
            <a:spLocks noGrp="1"/>
          </p:cNvSpPr>
          <p:nvPr>
            <p:ph type="title"/>
          </p:nvPr>
        </p:nvSpPr>
        <p:spPr/>
        <p:txBody>
          <a:bodyPr/>
          <a:lstStyle/>
          <a:p>
            <a:r>
              <a:rPr lang="en-US" sz="3200" dirty="0"/>
              <a:t>Performance Success </a:t>
            </a:r>
            <a:r>
              <a:rPr lang="en-US" sz="3200" dirty="0" smtClean="0"/>
              <a:t>Story</a:t>
            </a:r>
            <a:endParaRPr lang="en-US" sz="3200" dirty="0"/>
          </a:p>
        </p:txBody>
      </p:sp>
      <p:sp>
        <p:nvSpPr>
          <p:cNvPr id="27651" name="Content Placeholder 3"/>
          <p:cNvSpPr>
            <a:spLocks noGrp="1" noChangeArrowheads="1"/>
          </p:cNvSpPr>
          <p:nvPr>
            <p:ph idx="1"/>
          </p:nvPr>
        </p:nvSpPr>
        <p:spPr/>
        <p:txBody>
          <a:bodyPr/>
          <a:lstStyle/>
          <a:p>
            <a:pPr marL="0" indent="0">
              <a:buNone/>
            </a:pPr>
            <a:r>
              <a:rPr lang="en-US" altLang="en-US" dirty="0" smtClean="0"/>
              <a:t>Elements </a:t>
            </a:r>
            <a:r>
              <a:rPr lang="en-US" altLang="en-US" dirty="0"/>
              <a:t>of </a:t>
            </a:r>
            <a:r>
              <a:rPr lang="en-US" altLang="en-US" dirty="0" smtClean="0"/>
              <a:t>success identified by Sam Walton, founder of Walmart</a:t>
            </a:r>
            <a:endParaRPr lang="en-US" altLang="en-US" sz="800" dirty="0"/>
          </a:p>
          <a:p>
            <a:r>
              <a:rPr lang="en-IN" altLang="en-US" sz="2200" dirty="0"/>
              <a:t>Statesmanship: Sharing the rewards</a:t>
            </a:r>
          </a:p>
          <a:p>
            <a:r>
              <a:rPr lang="en-IN" altLang="en-US" sz="2200" dirty="0"/>
              <a:t>Entrepreneurship: Committing to one's business</a:t>
            </a:r>
          </a:p>
          <a:p>
            <a:r>
              <a:rPr lang="en-IN" altLang="en-US" sz="2200" dirty="0"/>
              <a:t>Innovation: Being </a:t>
            </a:r>
            <a:r>
              <a:rPr lang="en-IN" altLang="en-US" sz="2200" dirty="0" smtClean="0"/>
              <a:t>creative</a:t>
            </a:r>
          </a:p>
          <a:p>
            <a:pPr marL="0" indent="0">
              <a:buNone/>
            </a:pPr>
            <a:endParaRPr lang="en-US" altLang="en-US" sz="800" dirty="0"/>
          </a:p>
          <a:p>
            <a:pPr marL="0" indent="0">
              <a:buNone/>
            </a:pPr>
            <a:r>
              <a:rPr lang="en-US" altLang="en-US" dirty="0" smtClean="0"/>
              <a:t>According to Sam Walton, success comes </a:t>
            </a:r>
            <a:r>
              <a:rPr lang="en-US" altLang="en-US" dirty="0"/>
              <a:t>only through:</a:t>
            </a:r>
          </a:p>
          <a:p>
            <a:pPr marL="0" indent="0">
              <a:buNone/>
            </a:pPr>
            <a:endParaRPr lang="en-US" altLang="en-US" sz="800" dirty="0"/>
          </a:p>
          <a:p>
            <a:r>
              <a:rPr lang="en-US" altLang="en-US" sz="2200" dirty="0"/>
              <a:t>Building a team</a:t>
            </a:r>
          </a:p>
          <a:p>
            <a:r>
              <a:rPr lang="en-US" altLang="en-US" sz="2200" dirty="0" smtClean="0"/>
              <a:t>Hard </a:t>
            </a:r>
            <a:r>
              <a:rPr lang="en-US" altLang="en-US" sz="2200" dirty="0"/>
              <a:t>work</a:t>
            </a:r>
          </a:p>
          <a:p>
            <a:r>
              <a:rPr lang="en-US" altLang="en-US" sz="2200" dirty="0"/>
              <a:t>Breaking old rules</a:t>
            </a:r>
          </a:p>
        </p:txBody>
      </p:sp>
    </p:spTree>
    <p:extLst>
      <p:ext uri="{BB962C8B-B14F-4D97-AF65-F5344CB8AC3E}">
        <p14:creationId xmlns:p14="http://schemas.microsoft.com/office/powerpoint/2010/main" val="2546660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Organizational </a:t>
            </a:r>
            <a:r>
              <a:rPr lang="en-IN" dirty="0"/>
              <a:t>Support</a:t>
            </a:r>
            <a:endParaRPr lang="en-US" dirty="0"/>
          </a:p>
        </p:txBody>
      </p:sp>
      <p:sp>
        <p:nvSpPr>
          <p:cNvPr id="9" name="Content Placeholder 8"/>
          <p:cNvSpPr>
            <a:spLocks noGrp="1"/>
          </p:cNvSpPr>
          <p:nvPr>
            <p:ph idx="1"/>
          </p:nvPr>
        </p:nvSpPr>
        <p:spPr/>
        <p:txBody>
          <a:bodyPr/>
          <a:lstStyle/>
          <a:p>
            <a:pPr marL="0" indent="0">
              <a:buNone/>
            </a:pPr>
            <a:r>
              <a:rPr lang="en-IN" dirty="0"/>
              <a:t>I</a:t>
            </a:r>
            <a:r>
              <a:rPr lang="en-IN" dirty="0" smtClean="0"/>
              <a:t>mportant </a:t>
            </a:r>
            <a:r>
              <a:rPr lang="en-IN" dirty="0"/>
              <a:t>factor in professional development and </a:t>
            </a:r>
            <a:r>
              <a:rPr lang="en-IN" dirty="0" smtClean="0"/>
              <a:t>performance</a:t>
            </a:r>
          </a:p>
          <a:p>
            <a:r>
              <a:rPr lang="en-IN" sz="2200" dirty="0"/>
              <a:t>Some organizations develop statesmanship, entrepreneurship, and innovation by </a:t>
            </a:r>
            <a:r>
              <a:rPr lang="en-IN" sz="2200" dirty="0" err="1"/>
              <a:t>modeling</a:t>
            </a:r>
            <a:r>
              <a:rPr lang="en-IN" sz="2200" dirty="0"/>
              <a:t> and rewarding desired </a:t>
            </a:r>
            <a:r>
              <a:rPr lang="en-IN" sz="2200" dirty="0" err="1" smtClean="0"/>
              <a:t>behaviors</a:t>
            </a:r>
            <a:endParaRPr lang="en-IN" sz="2200" dirty="0" smtClean="0"/>
          </a:p>
          <a:p>
            <a:pPr marL="0" indent="0">
              <a:buNone/>
            </a:pPr>
            <a:endParaRPr lang="en-US" sz="800" dirty="0" smtClean="0"/>
          </a:p>
          <a:p>
            <a:pPr marL="0" indent="0">
              <a:buNone/>
            </a:pPr>
            <a:r>
              <a:rPr lang="en-US" dirty="0" smtClean="0"/>
              <a:t>Rules </a:t>
            </a:r>
            <a:r>
              <a:rPr lang="en-US" dirty="0"/>
              <a:t>3M uses to keep new products </a:t>
            </a:r>
            <a:r>
              <a:rPr lang="en-US" dirty="0" smtClean="0"/>
              <a:t>coming</a:t>
            </a:r>
            <a:endParaRPr lang="en-US" sz="800" dirty="0"/>
          </a:p>
          <a:p>
            <a:pPr marL="571500" indent="-514350"/>
            <a:r>
              <a:rPr lang="en-US" sz="2200" dirty="0" smtClean="0"/>
              <a:t>Set </a:t>
            </a:r>
            <a:r>
              <a:rPr lang="en-US" sz="2200" dirty="0"/>
              <a:t>innovation goals</a:t>
            </a:r>
          </a:p>
          <a:p>
            <a:pPr marL="571500" indent="-514350"/>
            <a:r>
              <a:rPr lang="en-US" sz="2200" dirty="0" smtClean="0"/>
              <a:t>Commit </a:t>
            </a:r>
            <a:r>
              <a:rPr lang="en-US" sz="2200" dirty="0"/>
              <a:t>to research</a:t>
            </a:r>
          </a:p>
          <a:p>
            <a:pPr marL="571500" indent="-514350"/>
            <a:r>
              <a:rPr lang="en-US" sz="2200" dirty="0" smtClean="0"/>
              <a:t>Support </a:t>
            </a:r>
            <a:r>
              <a:rPr lang="en-US" sz="2200" dirty="0"/>
              <a:t>new ideas</a:t>
            </a:r>
          </a:p>
          <a:p>
            <a:pPr marL="571500" indent="-514350"/>
            <a:r>
              <a:rPr lang="en-US" sz="2200" dirty="0" smtClean="0"/>
              <a:t>Facilitate </a:t>
            </a:r>
            <a:r>
              <a:rPr lang="en-US" sz="2200" dirty="0"/>
              <a:t>flexibility</a:t>
            </a:r>
          </a:p>
          <a:p>
            <a:pPr marL="571500" indent="-514350"/>
            <a:r>
              <a:rPr lang="en-US" sz="2200" dirty="0" smtClean="0"/>
              <a:t>Satisfy </a:t>
            </a:r>
            <a:r>
              <a:rPr lang="en-US" sz="2200" dirty="0"/>
              <a:t>the customer</a:t>
            </a:r>
          </a:p>
          <a:p>
            <a:pPr marL="571500" indent="-514350"/>
            <a:r>
              <a:rPr lang="en-US" sz="2200" dirty="0" smtClean="0"/>
              <a:t>Tolerate </a:t>
            </a:r>
            <a:r>
              <a:rPr lang="en-US" sz="2200" dirty="0"/>
              <a:t>failure</a:t>
            </a:r>
          </a:p>
        </p:txBody>
      </p:sp>
    </p:spTree>
    <p:extLst>
      <p:ext uri="{BB962C8B-B14F-4D97-AF65-F5344CB8AC3E}">
        <p14:creationId xmlns:p14="http://schemas.microsoft.com/office/powerpoint/2010/main" val="11806607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7E4EB9E7-9530-451A-9D63-6226878484AA}"/>
              </a:ext>
            </a:extLst>
          </p:cNvPr>
          <p:cNvSpPr>
            <a:spLocks noGrp="1"/>
          </p:cNvSpPr>
          <p:nvPr>
            <p:ph type="title"/>
          </p:nvPr>
        </p:nvSpPr>
        <p:spPr/>
        <p:txBody>
          <a:bodyPr/>
          <a:lstStyle/>
          <a:p>
            <a:r>
              <a:rPr lang="en-IN" dirty="0"/>
              <a:t>Five Levels of Performance </a:t>
            </a:r>
            <a:r>
              <a:rPr lang="en-IN" dirty="0" smtClean="0"/>
              <a:t>Excellence, 1</a:t>
            </a:r>
            <a:endParaRPr lang="en-US" dirty="0"/>
          </a:p>
        </p:txBody>
      </p:sp>
      <p:sp>
        <p:nvSpPr>
          <p:cNvPr id="7" name="Content Placeholder 6">
            <a:extLst>
              <a:ext uri="{FF2B5EF4-FFF2-40B4-BE49-F238E27FC236}">
                <a16:creationId xmlns="" xmlns:a16="http://schemas.microsoft.com/office/drawing/2014/main" id="{FA0B689E-4719-46A9-B95B-5E0B2E2BB653}"/>
              </a:ext>
            </a:extLst>
          </p:cNvPr>
          <p:cNvSpPr>
            <a:spLocks noGrp="1"/>
          </p:cNvSpPr>
          <p:nvPr>
            <p:ph idx="1"/>
          </p:nvPr>
        </p:nvSpPr>
        <p:spPr/>
        <p:txBody>
          <a:bodyPr/>
          <a:lstStyle/>
          <a:p>
            <a:r>
              <a:rPr lang="en-IN" dirty="0"/>
              <a:t>Level </a:t>
            </a:r>
            <a:r>
              <a:rPr lang="en-IN" dirty="0" smtClean="0"/>
              <a:t>one: Comprises </a:t>
            </a:r>
            <a:r>
              <a:rPr lang="en-IN" dirty="0"/>
              <a:t>highly capable individuals who make productive contributions through talent, knowledge, skills, and good work habits</a:t>
            </a:r>
            <a:endParaRPr lang="en-US" dirty="0"/>
          </a:p>
          <a:p>
            <a:r>
              <a:rPr lang="en-IN" dirty="0" smtClean="0"/>
              <a:t>Level </a:t>
            </a:r>
            <a:r>
              <a:rPr lang="en-IN" dirty="0"/>
              <a:t>two: Comprises contributing team members who contribute to the achievement of group objectives and work effectively with others in a group setting</a:t>
            </a:r>
          </a:p>
          <a:p>
            <a:r>
              <a:rPr lang="en-IN" dirty="0" smtClean="0"/>
              <a:t>Level </a:t>
            </a:r>
            <a:r>
              <a:rPr lang="en-IN" dirty="0"/>
              <a:t>three: Comprises competent managers who </a:t>
            </a:r>
            <a:r>
              <a:rPr lang="en-IN" dirty="0" smtClean="0"/>
              <a:t>organize </a:t>
            </a:r>
            <a:r>
              <a:rPr lang="en-IN" dirty="0"/>
              <a:t>people and resources toward the effective and </a:t>
            </a:r>
            <a:r>
              <a:rPr lang="en-IN" dirty="0" smtClean="0"/>
              <a:t>efficient </a:t>
            </a:r>
            <a:r>
              <a:rPr lang="en-IN" dirty="0"/>
              <a:t>pursuit of predetermined </a:t>
            </a:r>
            <a:r>
              <a:rPr lang="en-IN" dirty="0" smtClean="0"/>
              <a:t>objectives</a:t>
            </a:r>
            <a:endParaRPr lang="en-IN" dirty="0"/>
          </a:p>
        </p:txBody>
      </p:sp>
    </p:spTree>
    <p:extLst>
      <p:ext uri="{BB962C8B-B14F-4D97-AF65-F5344CB8AC3E}">
        <p14:creationId xmlns:p14="http://schemas.microsoft.com/office/powerpoint/2010/main" val="457193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7E4EB9E7-9530-451A-9D63-6226878484AA}"/>
              </a:ext>
            </a:extLst>
          </p:cNvPr>
          <p:cNvSpPr>
            <a:spLocks noGrp="1"/>
          </p:cNvSpPr>
          <p:nvPr>
            <p:ph type="title"/>
          </p:nvPr>
        </p:nvSpPr>
        <p:spPr/>
        <p:txBody>
          <a:bodyPr/>
          <a:lstStyle/>
          <a:p>
            <a:r>
              <a:rPr lang="en-IN" dirty="0"/>
              <a:t>Five Levels of Performance Excellence, </a:t>
            </a:r>
            <a:r>
              <a:rPr lang="en-IN" dirty="0" smtClean="0"/>
              <a:t>2</a:t>
            </a:r>
            <a:endParaRPr lang="en-US" dirty="0"/>
          </a:p>
        </p:txBody>
      </p:sp>
      <p:sp>
        <p:nvSpPr>
          <p:cNvPr id="7" name="Content Placeholder 6">
            <a:extLst>
              <a:ext uri="{FF2B5EF4-FFF2-40B4-BE49-F238E27FC236}">
                <a16:creationId xmlns="" xmlns:a16="http://schemas.microsoft.com/office/drawing/2014/main" id="{FA0B689E-4719-46A9-B95B-5E0B2E2BB653}"/>
              </a:ext>
            </a:extLst>
          </p:cNvPr>
          <p:cNvSpPr>
            <a:spLocks noGrp="1"/>
          </p:cNvSpPr>
          <p:nvPr>
            <p:ph idx="1"/>
          </p:nvPr>
        </p:nvSpPr>
        <p:spPr/>
        <p:txBody>
          <a:bodyPr/>
          <a:lstStyle/>
          <a:p>
            <a:r>
              <a:rPr lang="en-IN" dirty="0"/>
              <a:t>Level four: Comprises effective senior leaders </a:t>
            </a:r>
            <a:r>
              <a:rPr lang="en-IN" dirty="0" smtClean="0"/>
              <a:t>who </a:t>
            </a:r>
            <a:r>
              <a:rPr lang="en-IN" dirty="0"/>
              <a:t>catalyze commitment to and vigorous pursuit of a clear and compelling vision and stimulate </a:t>
            </a:r>
            <a:r>
              <a:rPr lang="en-IN" dirty="0" smtClean="0"/>
              <a:t>the group </a:t>
            </a:r>
            <a:r>
              <a:rPr lang="en-IN" dirty="0"/>
              <a:t>to high performance standards</a:t>
            </a:r>
          </a:p>
          <a:p>
            <a:r>
              <a:rPr lang="en-IN" dirty="0" smtClean="0"/>
              <a:t>Level </a:t>
            </a:r>
            <a:r>
              <a:rPr lang="en-IN" dirty="0"/>
              <a:t>five: Comprises exceptional </a:t>
            </a:r>
            <a:r>
              <a:rPr lang="en-IN" dirty="0" smtClean="0"/>
              <a:t>executives </a:t>
            </a:r>
            <a:r>
              <a:rPr lang="en-IN" dirty="0"/>
              <a:t>who </a:t>
            </a:r>
            <a:r>
              <a:rPr lang="en-IN" dirty="0" smtClean="0"/>
              <a:t>build </a:t>
            </a:r>
            <a:r>
              <a:rPr lang="en-IN" dirty="0"/>
              <a:t>enduring greatness through a paradoxical combination of </a:t>
            </a:r>
            <a:r>
              <a:rPr lang="en-IN" b="1" dirty="0">
                <a:solidFill>
                  <a:srgbClr val="C30C20"/>
                </a:solidFill>
              </a:rPr>
              <a:t>personal humility</a:t>
            </a:r>
            <a:r>
              <a:rPr lang="en-IN" dirty="0"/>
              <a:t> plus </a:t>
            </a:r>
            <a:r>
              <a:rPr lang="en-IN" b="1" dirty="0">
                <a:solidFill>
                  <a:srgbClr val="C30C20"/>
                </a:solidFill>
              </a:rPr>
              <a:t>professional </a:t>
            </a:r>
            <a:r>
              <a:rPr lang="en-IN" b="1" dirty="0" smtClean="0">
                <a:solidFill>
                  <a:srgbClr val="C30C20"/>
                </a:solidFill>
              </a:rPr>
              <a:t>will</a:t>
            </a:r>
            <a:endParaRPr lang="en-IN" b="1" dirty="0">
              <a:solidFill>
                <a:srgbClr val="C30C20"/>
              </a:solidFill>
            </a:endParaRPr>
          </a:p>
        </p:txBody>
      </p:sp>
    </p:spTree>
    <p:extLst>
      <p:ext uri="{BB962C8B-B14F-4D97-AF65-F5344CB8AC3E}">
        <p14:creationId xmlns:p14="http://schemas.microsoft.com/office/powerpoint/2010/main" val="33699638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72C67152-7472-4158-B39B-D492E1A80A97}"/>
              </a:ext>
            </a:extLst>
          </p:cNvPr>
          <p:cNvSpPr>
            <a:spLocks noGrp="1"/>
          </p:cNvSpPr>
          <p:nvPr>
            <p:ph type="title"/>
          </p:nvPr>
        </p:nvSpPr>
        <p:spPr/>
        <p:txBody>
          <a:bodyPr/>
          <a:lstStyle/>
          <a:p>
            <a:r>
              <a:rPr lang="en-US" sz="3000" dirty="0"/>
              <a:t>Table 19.1: The Paradox of Level </a:t>
            </a:r>
            <a:r>
              <a:rPr lang="en-US" sz="3000" dirty="0" smtClean="0"/>
              <a:t>Five </a:t>
            </a:r>
            <a:r>
              <a:rPr lang="en-US" sz="3000" dirty="0"/>
              <a:t>Leadership</a:t>
            </a:r>
          </a:p>
        </p:txBody>
      </p:sp>
      <p:graphicFrame>
        <p:nvGraphicFramePr>
          <p:cNvPr id="5" name="Table 4">
            <a:extLst>
              <a:ext uri="{FF2B5EF4-FFF2-40B4-BE49-F238E27FC236}">
                <a16:creationId xmlns="" xmlns:a16="http://schemas.microsoft.com/office/drawing/2014/main" id="{52FFD542-9966-41D4-A405-0119C8038A8C}"/>
              </a:ext>
            </a:extLst>
          </p:cNvPr>
          <p:cNvGraphicFramePr>
            <a:graphicFrameLocks noGrp="1"/>
          </p:cNvGraphicFramePr>
          <p:nvPr>
            <p:extLst>
              <p:ext uri="{D42A27DB-BD31-4B8C-83A1-F6EECF244321}">
                <p14:modId xmlns:p14="http://schemas.microsoft.com/office/powerpoint/2010/main" val="1581858125"/>
              </p:ext>
            </p:extLst>
          </p:nvPr>
        </p:nvGraphicFramePr>
        <p:xfrm>
          <a:off x="304800" y="1143000"/>
          <a:ext cx="8534400" cy="4851400"/>
        </p:xfrm>
        <a:graphic>
          <a:graphicData uri="http://schemas.openxmlformats.org/drawingml/2006/table">
            <a:tbl>
              <a:tblPr firstRow="1" bandRow="1">
                <a:tableStyleId>{616DA210-FB5B-4158-B5E0-FEB733F419BA}</a:tableStyleId>
              </a:tblPr>
              <a:tblGrid>
                <a:gridCol w="4267200">
                  <a:extLst>
                    <a:ext uri="{9D8B030D-6E8A-4147-A177-3AD203B41FA5}">
                      <a16:colId xmlns="" xmlns:a16="http://schemas.microsoft.com/office/drawing/2014/main" val="3875000188"/>
                    </a:ext>
                  </a:extLst>
                </a:gridCol>
                <a:gridCol w="4267200">
                  <a:extLst>
                    <a:ext uri="{9D8B030D-6E8A-4147-A177-3AD203B41FA5}">
                      <a16:colId xmlns="" xmlns:a16="http://schemas.microsoft.com/office/drawing/2014/main" val="3587365772"/>
                    </a:ext>
                  </a:extLst>
                </a:gridCol>
              </a:tblGrid>
              <a:tr h="370840">
                <a:tc>
                  <a:txBody>
                    <a:bodyPr/>
                    <a:lstStyle/>
                    <a:p>
                      <a:pPr algn="ctr"/>
                      <a:r>
                        <a:rPr lang="en-IN" b="1" dirty="0">
                          <a:solidFill>
                            <a:schemeClr val="bg1"/>
                          </a:solidFill>
                        </a:rPr>
                        <a:t>Personal Humility</a:t>
                      </a:r>
                      <a:endParaRPr lang="en-US" dirty="0">
                        <a:solidFill>
                          <a:schemeClr val="bg1"/>
                        </a:solidFill>
                      </a:endParaRPr>
                    </a:p>
                  </a:txBody>
                  <a:tcPr>
                    <a:solidFill>
                      <a:srgbClr val="C30C20"/>
                    </a:solidFill>
                  </a:tcPr>
                </a:tc>
                <a:tc>
                  <a:txBody>
                    <a:bodyPr/>
                    <a:lstStyle/>
                    <a:p>
                      <a:pPr algn="ctr"/>
                      <a:r>
                        <a:rPr lang="en-IN" b="1" dirty="0">
                          <a:solidFill>
                            <a:schemeClr val="bg1"/>
                          </a:solidFill>
                        </a:rPr>
                        <a:t>Professional Will</a:t>
                      </a:r>
                      <a:endParaRPr lang="en-US" dirty="0">
                        <a:solidFill>
                          <a:schemeClr val="bg1"/>
                        </a:solidFill>
                      </a:endParaRPr>
                    </a:p>
                  </a:txBody>
                  <a:tcPr>
                    <a:solidFill>
                      <a:srgbClr val="C30C20"/>
                    </a:solidFill>
                  </a:tcPr>
                </a:tc>
                <a:extLst>
                  <a:ext uri="{0D108BD9-81ED-4DB2-BD59-A6C34878D82A}">
                    <a16:rowId xmlns="" xmlns:a16="http://schemas.microsoft.com/office/drawing/2014/main" val="3426386444"/>
                  </a:ext>
                </a:extLst>
              </a:tr>
              <a:tr h="370840">
                <a:tc>
                  <a:txBody>
                    <a:bodyPr/>
                    <a:lstStyle/>
                    <a:p>
                      <a:r>
                        <a:rPr lang="en-US" dirty="0"/>
                        <a:t>The leader demonstrates a compelling modesty, shunning public </a:t>
                      </a:r>
                      <a:r>
                        <a:rPr lang="en-US" dirty="0" smtClean="0"/>
                        <a:t>adulation</a:t>
                      </a:r>
                      <a:r>
                        <a:rPr lang="en-US" baseline="0" dirty="0" smtClean="0"/>
                        <a:t> and</a:t>
                      </a:r>
                      <a:r>
                        <a:rPr lang="en-US" dirty="0" smtClean="0"/>
                        <a:t> </a:t>
                      </a:r>
                      <a:r>
                        <a:rPr lang="en-US" dirty="0"/>
                        <a:t>is never boastful</a:t>
                      </a:r>
                    </a:p>
                  </a:txBody>
                  <a:tcPr>
                    <a:noFill/>
                  </a:tcPr>
                </a:tc>
                <a:tc>
                  <a:txBody>
                    <a:bodyPr/>
                    <a:lstStyle/>
                    <a:p>
                      <a:r>
                        <a:rPr lang="en-US" dirty="0"/>
                        <a:t>The leader creates superb </a:t>
                      </a:r>
                      <a:r>
                        <a:rPr lang="en-US" dirty="0" smtClean="0"/>
                        <a:t>results</a:t>
                      </a:r>
                      <a:r>
                        <a:rPr lang="en-US" baseline="0" dirty="0" smtClean="0"/>
                        <a:t> and</a:t>
                      </a:r>
                      <a:r>
                        <a:rPr lang="en-US" dirty="0" smtClean="0"/>
                        <a:t> </a:t>
                      </a:r>
                      <a:r>
                        <a:rPr lang="en-US" dirty="0"/>
                        <a:t>is a clear catalyst in the transition from good to great</a:t>
                      </a:r>
                    </a:p>
                  </a:txBody>
                  <a:tcPr>
                    <a:noFill/>
                  </a:tcPr>
                </a:tc>
                <a:extLst>
                  <a:ext uri="{0D108BD9-81ED-4DB2-BD59-A6C34878D82A}">
                    <a16:rowId xmlns="" xmlns:a16="http://schemas.microsoft.com/office/drawing/2014/main" val="417147683"/>
                  </a:ext>
                </a:extLst>
              </a:tr>
              <a:tr h="370840">
                <a:tc>
                  <a:txBody>
                    <a:bodyPr/>
                    <a:lstStyle/>
                    <a:p>
                      <a:r>
                        <a:rPr lang="en-US" dirty="0"/>
                        <a:t>The leader acts with deliberation and </a:t>
                      </a:r>
                      <a:r>
                        <a:rPr lang="en-US" dirty="0" smtClean="0"/>
                        <a:t>determination</a:t>
                      </a:r>
                      <a:r>
                        <a:rPr lang="en-US" baseline="0" dirty="0" smtClean="0"/>
                        <a:t> and</a:t>
                      </a:r>
                      <a:r>
                        <a:rPr lang="en-US" dirty="0" smtClean="0"/>
                        <a:t> </a:t>
                      </a:r>
                      <a:r>
                        <a:rPr lang="en-US" dirty="0"/>
                        <a:t>relies principally on inspired standards to motivate</a:t>
                      </a:r>
                    </a:p>
                  </a:txBody>
                  <a:tcPr>
                    <a:noFill/>
                  </a:tcPr>
                </a:tc>
                <a:tc>
                  <a:txBody>
                    <a:bodyPr/>
                    <a:lstStyle/>
                    <a:p>
                      <a:r>
                        <a:rPr lang="en-US" dirty="0" smtClean="0"/>
                        <a:t>The </a:t>
                      </a:r>
                      <a:r>
                        <a:rPr lang="en-US" dirty="0"/>
                        <a:t>leader demonstrates an unwavering resolve to do whatever must be done to produce the best long-term results, no matter how difficult</a:t>
                      </a:r>
                    </a:p>
                  </a:txBody>
                  <a:tcPr>
                    <a:noFill/>
                  </a:tcPr>
                </a:tc>
                <a:extLst>
                  <a:ext uri="{0D108BD9-81ED-4DB2-BD59-A6C34878D82A}">
                    <a16:rowId xmlns="" xmlns:a16="http://schemas.microsoft.com/office/drawing/2014/main" val="2824219738"/>
                  </a:ext>
                </a:extLst>
              </a:tr>
              <a:tr h="370840">
                <a:tc>
                  <a:txBody>
                    <a:bodyPr/>
                    <a:lstStyle/>
                    <a:p>
                      <a:r>
                        <a:rPr lang="en-US" dirty="0"/>
                        <a:t>The leader channels ambition into group success, not the </a:t>
                      </a:r>
                      <a:r>
                        <a:rPr lang="en-US" dirty="0" smtClean="0"/>
                        <a:t>self</a:t>
                      </a:r>
                      <a:r>
                        <a:rPr lang="en-US" baseline="0" dirty="0" smtClean="0"/>
                        <a:t> and</a:t>
                      </a:r>
                      <a:r>
                        <a:rPr lang="en-US" dirty="0" smtClean="0"/>
                        <a:t> </a:t>
                      </a:r>
                      <a:r>
                        <a:rPr lang="en-US" dirty="0"/>
                        <a:t>sets up successors for even more greatness in the next generation</a:t>
                      </a:r>
                    </a:p>
                  </a:txBody>
                  <a:tcPr>
                    <a:noFill/>
                  </a:tcPr>
                </a:tc>
                <a:tc>
                  <a:txBody>
                    <a:bodyPr/>
                    <a:lstStyle/>
                    <a:p>
                      <a:r>
                        <a:rPr lang="en-US" dirty="0"/>
                        <a:t>The leader sets the standard of building an enduring and great </a:t>
                      </a:r>
                      <a:r>
                        <a:rPr lang="en-US" dirty="0" smtClean="0"/>
                        <a:t>organization</a:t>
                      </a:r>
                      <a:r>
                        <a:rPr lang="en-US" baseline="0" dirty="0" smtClean="0"/>
                        <a:t> and </a:t>
                      </a:r>
                      <a:r>
                        <a:rPr lang="en-US" dirty="0" smtClean="0"/>
                        <a:t>will </a:t>
                      </a:r>
                      <a:r>
                        <a:rPr lang="en-US" dirty="0"/>
                        <a:t>settle for nothing less</a:t>
                      </a:r>
                    </a:p>
                  </a:txBody>
                  <a:tcPr>
                    <a:noFill/>
                  </a:tcPr>
                </a:tc>
                <a:extLst>
                  <a:ext uri="{0D108BD9-81ED-4DB2-BD59-A6C34878D82A}">
                    <a16:rowId xmlns="" xmlns:a16="http://schemas.microsoft.com/office/drawing/2014/main" val="1774524612"/>
                  </a:ext>
                </a:extLst>
              </a:tr>
              <a:tr h="370840">
                <a:tc>
                  <a:txBody>
                    <a:bodyPr/>
                    <a:lstStyle/>
                    <a:p>
                      <a:r>
                        <a:rPr lang="en-US" dirty="0"/>
                        <a:t>The leader looks in the mirror to assign responsibility for poor results, never blaming other people, external factors, or bad luck</a:t>
                      </a:r>
                    </a:p>
                  </a:txBody>
                  <a:tcPr>
                    <a:noFill/>
                  </a:tcPr>
                </a:tc>
                <a:tc>
                  <a:txBody>
                    <a:bodyPr/>
                    <a:lstStyle/>
                    <a:p>
                      <a:r>
                        <a:rPr lang="en-US" dirty="0"/>
                        <a:t>The leader looks out the window to assign credit for success to other people, external factors, and good luck</a:t>
                      </a:r>
                    </a:p>
                  </a:txBody>
                  <a:tcPr>
                    <a:noFill/>
                  </a:tcPr>
                </a:tc>
                <a:extLst>
                  <a:ext uri="{0D108BD9-81ED-4DB2-BD59-A6C34878D82A}">
                    <a16:rowId xmlns="" xmlns:a16="http://schemas.microsoft.com/office/drawing/2014/main" val="1025361354"/>
                  </a:ext>
                </a:extLst>
              </a:tr>
            </a:tbl>
          </a:graphicData>
        </a:graphic>
      </p:graphicFrame>
    </p:spTree>
    <p:extLst>
      <p:ext uri="{BB962C8B-B14F-4D97-AF65-F5344CB8AC3E}">
        <p14:creationId xmlns:p14="http://schemas.microsoft.com/office/powerpoint/2010/main" val="18597751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006311D4-6E25-4E81-910A-8FFFEBEEB0FE}"/>
              </a:ext>
            </a:extLst>
          </p:cNvPr>
          <p:cNvSpPr>
            <a:spLocks noGrp="1"/>
          </p:cNvSpPr>
          <p:nvPr>
            <p:ph type="title"/>
          </p:nvPr>
        </p:nvSpPr>
        <p:spPr/>
        <p:txBody>
          <a:bodyPr/>
          <a:lstStyle/>
          <a:p>
            <a:r>
              <a:rPr lang="en-US" dirty="0"/>
              <a:t>Learning Objectives</a:t>
            </a:r>
          </a:p>
        </p:txBody>
      </p:sp>
      <p:sp>
        <p:nvSpPr>
          <p:cNvPr id="5" name="Content Placeholder 4">
            <a:extLst>
              <a:ext uri="{FF2B5EF4-FFF2-40B4-BE49-F238E27FC236}">
                <a16:creationId xmlns="" xmlns:a16="http://schemas.microsoft.com/office/drawing/2014/main" id="{F00179D2-1B2D-4755-8D60-044257FE60DC}"/>
              </a:ext>
            </a:extLst>
          </p:cNvPr>
          <p:cNvSpPr>
            <a:spLocks noGrp="1"/>
          </p:cNvSpPr>
          <p:nvPr>
            <p:ph idx="1"/>
          </p:nvPr>
        </p:nvSpPr>
        <p:spPr/>
        <p:txBody>
          <a:bodyPr/>
          <a:lstStyle/>
          <a:p>
            <a:r>
              <a:rPr lang="en-US" altLang="en-US" dirty="0"/>
              <a:t>Know your level of performance in the areas of statesmanship, working through others; entrepreneurship, achieving results; and innovation, generating new ideas</a:t>
            </a:r>
          </a:p>
          <a:p>
            <a:r>
              <a:rPr lang="en-US" altLang="en-US" dirty="0"/>
              <a:t>Model and reinforce high standards of professional conduct, including upholding core values and using a caring confrontation when corrective action is necessary</a:t>
            </a:r>
          </a:p>
          <a:p>
            <a:r>
              <a:rPr lang="en-US" altLang="en-US" dirty="0"/>
              <a:t>Improve performance through behavior modification</a:t>
            </a:r>
          </a:p>
          <a:p>
            <a:r>
              <a:rPr lang="en-US" altLang="en-US" dirty="0"/>
              <a:t>Answer the question, </a:t>
            </a:r>
            <a:r>
              <a:rPr lang="en-US" altLang="en-US" dirty="0" smtClean="0"/>
              <a:t>would </a:t>
            </a:r>
            <a:r>
              <a:rPr lang="en-US" altLang="en-US" dirty="0"/>
              <a:t>you hire you, based on your current professional performance</a:t>
            </a:r>
            <a:r>
              <a:rPr lang="en-US" altLang="en-US" dirty="0" smtClean="0"/>
              <a:t>?</a:t>
            </a:r>
            <a:endParaRPr lang="en-US" altLang="en-US" dirty="0"/>
          </a:p>
        </p:txBody>
      </p:sp>
    </p:spTree>
    <p:extLst>
      <p:ext uri="{BB962C8B-B14F-4D97-AF65-F5344CB8AC3E}">
        <p14:creationId xmlns:p14="http://schemas.microsoft.com/office/powerpoint/2010/main" val="22955638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4A96503-CBDC-48AD-8C80-44564B302070}"/>
              </a:ext>
            </a:extLst>
          </p:cNvPr>
          <p:cNvSpPr>
            <a:spLocks noGrp="1"/>
          </p:cNvSpPr>
          <p:nvPr>
            <p:ph type="title"/>
          </p:nvPr>
        </p:nvSpPr>
        <p:spPr>
          <a:xfrm>
            <a:off x="685800" y="228600"/>
            <a:ext cx="8458200" cy="609600"/>
          </a:xfrm>
        </p:spPr>
        <p:txBody>
          <a:bodyPr/>
          <a:lstStyle/>
          <a:p>
            <a:r>
              <a:rPr lang="en-IN" dirty="0"/>
              <a:t>Characteristics of Great Organizations Led by Level Five Leaders</a:t>
            </a:r>
            <a:endParaRPr lang="en-US" dirty="0"/>
          </a:p>
        </p:txBody>
      </p:sp>
      <p:sp>
        <p:nvSpPr>
          <p:cNvPr id="4" name="Content Placeholder 3">
            <a:extLst>
              <a:ext uri="{FF2B5EF4-FFF2-40B4-BE49-F238E27FC236}">
                <a16:creationId xmlns="" xmlns:a16="http://schemas.microsoft.com/office/drawing/2014/main" id="{325F52F6-766C-476A-A2C3-D5062022E914}"/>
              </a:ext>
            </a:extLst>
          </p:cNvPr>
          <p:cNvSpPr>
            <a:spLocks noGrp="1"/>
          </p:cNvSpPr>
          <p:nvPr>
            <p:ph idx="1"/>
          </p:nvPr>
        </p:nvSpPr>
        <p:spPr>
          <a:xfrm>
            <a:off x="457200" y="1524000"/>
            <a:ext cx="8229600" cy="5029200"/>
          </a:xfrm>
        </p:spPr>
        <p:txBody>
          <a:bodyPr/>
          <a:lstStyle/>
          <a:p>
            <a:r>
              <a:rPr lang="en-IN" dirty="0" smtClean="0"/>
              <a:t>Have </a:t>
            </a:r>
            <a:r>
              <a:rPr lang="en-IN" dirty="0"/>
              <a:t>the right people with the right skills in the right </a:t>
            </a:r>
            <a:r>
              <a:rPr lang="en-IN" dirty="0" smtClean="0"/>
              <a:t>jobs</a:t>
            </a:r>
          </a:p>
          <a:p>
            <a:r>
              <a:rPr lang="en-IN" dirty="0" smtClean="0"/>
              <a:t>Face </a:t>
            </a:r>
            <a:r>
              <a:rPr lang="en-IN" dirty="0"/>
              <a:t>facts head-on without sugar-coating </a:t>
            </a:r>
            <a:r>
              <a:rPr lang="en-IN" dirty="0" smtClean="0"/>
              <a:t>difficulties</a:t>
            </a:r>
          </a:p>
          <a:p>
            <a:r>
              <a:rPr lang="en-IN" dirty="0" smtClean="0"/>
              <a:t>Focus </a:t>
            </a:r>
            <a:r>
              <a:rPr lang="en-IN" dirty="0"/>
              <a:t>on the hedgehog </a:t>
            </a:r>
            <a:r>
              <a:rPr lang="en-IN" dirty="0" smtClean="0"/>
              <a:t>concept, being </a:t>
            </a:r>
            <a:r>
              <a:rPr lang="en-IN" dirty="0"/>
              <a:t>the best in the world at what they have a passion to do for which they will be paid</a:t>
            </a:r>
          </a:p>
          <a:p>
            <a:r>
              <a:rPr lang="en-IN" dirty="0" smtClean="0"/>
              <a:t>Maintain </a:t>
            </a:r>
            <a:r>
              <a:rPr lang="en-IN" dirty="0"/>
              <a:t>a culture of discipline, based on individual work ethic versus bureaucratic control</a:t>
            </a:r>
          </a:p>
          <a:p>
            <a:r>
              <a:rPr lang="en-IN" dirty="0" smtClean="0"/>
              <a:t>Are </a:t>
            </a:r>
            <a:r>
              <a:rPr lang="en-IN" dirty="0"/>
              <a:t>technology accelerators who use proven technology to enhance business operations</a:t>
            </a:r>
            <a:endParaRPr lang="en-US" dirty="0"/>
          </a:p>
        </p:txBody>
      </p:sp>
    </p:spTree>
    <p:extLst>
      <p:ext uri="{BB962C8B-B14F-4D97-AF65-F5344CB8AC3E}">
        <p14:creationId xmlns:p14="http://schemas.microsoft.com/office/powerpoint/2010/main" val="35571706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599AA20F-E097-4489-9C6D-29BE44949BE3}"/>
              </a:ext>
            </a:extLst>
          </p:cNvPr>
          <p:cNvSpPr>
            <a:spLocks noGrp="1"/>
          </p:cNvSpPr>
          <p:nvPr>
            <p:ph type="title"/>
          </p:nvPr>
        </p:nvSpPr>
        <p:spPr>
          <a:xfrm>
            <a:off x="762000" y="228600"/>
            <a:ext cx="8382000" cy="609600"/>
          </a:xfrm>
        </p:spPr>
        <p:txBody>
          <a:bodyPr/>
          <a:lstStyle/>
          <a:p>
            <a:r>
              <a:rPr lang="en-IN" altLang="en-US" dirty="0"/>
              <a:t>The Five-Stage Process Followed by Leaders of Failing Organizations</a:t>
            </a:r>
            <a:endParaRPr lang="en-US" dirty="0"/>
          </a:p>
        </p:txBody>
      </p:sp>
      <p:sp>
        <p:nvSpPr>
          <p:cNvPr id="31748" name="Content Placeholder 2"/>
          <p:cNvSpPr>
            <a:spLocks noGrp="1" noChangeArrowheads="1"/>
          </p:cNvSpPr>
          <p:nvPr>
            <p:ph idx="1"/>
          </p:nvPr>
        </p:nvSpPr>
        <p:spPr>
          <a:xfrm>
            <a:off x="457200" y="1600200"/>
            <a:ext cx="8229600" cy="4953000"/>
          </a:xfrm>
        </p:spPr>
        <p:txBody>
          <a:bodyPr/>
          <a:lstStyle/>
          <a:p>
            <a:pPr>
              <a:lnSpc>
                <a:spcPct val="90000"/>
              </a:lnSpc>
            </a:pPr>
            <a:r>
              <a:rPr lang="en-IN" altLang="en-US" dirty="0"/>
              <a:t>Stage one: Hubris born of success</a:t>
            </a:r>
          </a:p>
          <a:p>
            <a:pPr>
              <a:lnSpc>
                <a:spcPct val="90000"/>
              </a:lnSpc>
            </a:pPr>
            <a:r>
              <a:rPr lang="en-IN" altLang="en-US" dirty="0"/>
              <a:t>Stage two: Undisciplined pursuit of more</a:t>
            </a:r>
          </a:p>
          <a:p>
            <a:pPr>
              <a:lnSpc>
                <a:spcPct val="90000"/>
              </a:lnSpc>
            </a:pPr>
            <a:r>
              <a:rPr lang="en-IN" altLang="en-US" dirty="0"/>
              <a:t>Stage three: Denial of risk and peril</a:t>
            </a:r>
          </a:p>
          <a:p>
            <a:pPr>
              <a:lnSpc>
                <a:spcPct val="90000"/>
              </a:lnSpc>
            </a:pPr>
            <a:r>
              <a:rPr lang="en-IN" altLang="en-US" dirty="0"/>
              <a:t>Stage four: Grasping for salvation</a:t>
            </a:r>
          </a:p>
          <a:p>
            <a:pPr>
              <a:lnSpc>
                <a:spcPct val="90000"/>
              </a:lnSpc>
            </a:pPr>
            <a:r>
              <a:rPr lang="en-IN" altLang="en-US" dirty="0"/>
              <a:t>Stage five: Capitulation to irrelevance or death</a:t>
            </a:r>
            <a:endParaRPr lang="en-US" altLang="en-US" dirty="0"/>
          </a:p>
        </p:txBody>
      </p:sp>
    </p:spTree>
    <p:extLst>
      <p:ext uri="{BB962C8B-B14F-4D97-AF65-F5344CB8AC3E}">
        <p14:creationId xmlns:p14="http://schemas.microsoft.com/office/powerpoint/2010/main" val="347437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C2A68F6-2193-45FB-AE8B-869EC8876F78}"/>
              </a:ext>
            </a:extLst>
          </p:cNvPr>
          <p:cNvSpPr>
            <a:spLocks noGrp="1"/>
          </p:cNvSpPr>
          <p:nvPr>
            <p:ph type="title"/>
          </p:nvPr>
        </p:nvSpPr>
        <p:spPr>
          <a:xfrm>
            <a:off x="0" y="152400"/>
            <a:ext cx="9144000" cy="609600"/>
          </a:xfrm>
        </p:spPr>
        <p:txBody>
          <a:bodyPr/>
          <a:lstStyle/>
          <a:p>
            <a:r>
              <a:rPr lang="en-US" dirty="0" smtClean="0"/>
              <a:t>Organizational Performance</a:t>
            </a:r>
            <a:endParaRPr lang="en-US" dirty="0"/>
          </a:p>
        </p:txBody>
      </p:sp>
      <p:sp>
        <p:nvSpPr>
          <p:cNvPr id="3" name="Content Placeholder 2">
            <a:extLst>
              <a:ext uri="{FF2B5EF4-FFF2-40B4-BE49-F238E27FC236}">
                <a16:creationId xmlns="" xmlns:a16="http://schemas.microsoft.com/office/drawing/2014/main" id="{A318B50D-8832-4AE9-8436-45967F5C8259}"/>
              </a:ext>
            </a:extLst>
          </p:cNvPr>
          <p:cNvSpPr>
            <a:spLocks noGrp="1"/>
          </p:cNvSpPr>
          <p:nvPr>
            <p:ph idx="1"/>
          </p:nvPr>
        </p:nvSpPr>
        <p:spPr>
          <a:xfrm>
            <a:off x="457200" y="838200"/>
            <a:ext cx="8229600" cy="5715000"/>
          </a:xfrm>
        </p:spPr>
        <p:txBody>
          <a:bodyPr/>
          <a:lstStyle/>
          <a:p>
            <a:pPr marL="0" indent="0">
              <a:buNone/>
            </a:pPr>
            <a:r>
              <a:rPr lang="en-IN" dirty="0"/>
              <a:t>Tasks of leadership</a:t>
            </a:r>
          </a:p>
          <a:p>
            <a:r>
              <a:rPr lang="en-IN" sz="2200" dirty="0" smtClean="0"/>
              <a:t>Interpreting </a:t>
            </a:r>
            <a:r>
              <a:rPr lang="en-IN" sz="2200" dirty="0"/>
              <a:t>conditions</a:t>
            </a:r>
          </a:p>
          <a:p>
            <a:r>
              <a:rPr lang="en-IN" sz="2200" dirty="0"/>
              <a:t>E</a:t>
            </a:r>
            <a:r>
              <a:rPr lang="en-IN" sz="2200" dirty="0" smtClean="0"/>
              <a:t>stablishing </a:t>
            </a:r>
            <a:r>
              <a:rPr lang="en-IN" sz="2200" dirty="0"/>
              <a:t>direction</a:t>
            </a:r>
          </a:p>
          <a:p>
            <a:r>
              <a:rPr lang="en-IN" sz="2200" dirty="0"/>
              <a:t>M</a:t>
            </a:r>
            <a:r>
              <a:rPr lang="en-IN" sz="2200" dirty="0" smtClean="0"/>
              <a:t>obilizing </a:t>
            </a:r>
            <a:r>
              <a:rPr lang="en-IN" sz="2200" dirty="0"/>
              <a:t>followers</a:t>
            </a:r>
          </a:p>
          <a:p>
            <a:r>
              <a:rPr lang="en-IN" sz="2200" dirty="0"/>
              <a:t>D</a:t>
            </a:r>
            <a:r>
              <a:rPr lang="en-IN" sz="2200" dirty="0" smtClean="0"/>
              <a:t>eveloping people</a:t>
            </a:r>
          </a:p>
          <a:p>
            <a:pPr marL="0" indent="0">
              <a:buNone/>
            </a:pPr>
            <a:endParaRPr lang="en-IN" sz="800" dirty="0"/>
          </a:p>
          <a:p>
            <a:pPr marL="0" indent="0">
              <a:buNone/>
            </a:pPr>
            <a:r>
              <a:rPr lang="en-IN" b="1" dirty="0" smtClean="0">
                <a:solidFill>
                  <a:srgbClr val="C30C20"/>
                </a:solidFill>
              </a:rPr>
              <a:t>Benchmarking</a:t>
            </a:r>
            <a:r>
              <a:rPr lang="en-IN" dirty="0" smtClean="0"/>
              <a:t> can be used as </a:t>
            </a:r>
            <a:r>
              <a:rPr lang="en-IN" dirty="0"/>
              <a:t>a job aid in the leadership </a:t>
            </a:r>
            <a:r>
              <a:rPr lang="en-IN" dirty="0" smtClean="0"/>
              <a:t>process</a:t>
            </a:r>
          </a:p>
          <a:p>
            <a:r>
              <a:rPr lang="en-IN" sz="2200" dirty="0" smtClean="0"/>
              <a:t>Involves </a:t>
            </a:r>
            <a:r>
              <a:rPr lang="en-IN" sz="2200" dirty="0"/>
              <a:t>a careful search for excellence by taking the absolute best as a standard and trying to surpass that </a:t>
            </a:r>
            <a:r>
              <a:rPr lang="en-IN" sz="2200" dirty="0" smtClean="0"/>
              <a:t>standard</a:t>
            </a:r>
          </a:p>
          <a:p>
            <a:r>
              <a:rPr lang="en-IN" sz="2200" dirty="0"/>
              <a:t>Begins with an objective evaluation of the </a:t>
            </a:r>
            <a:r>
              <a:rPr lang="en-IN" sz="2200" dirty="0" smtClean="0"/>
              <a:t>firm </a:t>
            </a:r>
            <a:r>
              <a:rPr lang="en-IN" sz="2200" dirty="0"/>
              <a:t>against the very </a:t>
            </a:r>
            <a:r>
              <a:rPr lang="en-IN" sz="2200" dirty="0" smtClean="0"/>
              <a:t>best</a:t>
            </a:r>
          </a:p>
          <a:p>
            <a:r>
              <a:rPr lang="en-IN" sz="2200" dirty="0" smtClean="0"/>
              <a:t>Aims </a:t>
            </a:r>
            <a:r>
              <a:rPr lang="en-IN" sz="2200" dirty="0"/>
              <a:t>to determine what winners are doing, and then </a:t>
            </a:r>
            <a:r>
              <a:rPr lang="en-IN" sz="2200" dirty="0" smtClean="0"/>
              <a:t>takes </a:t>
            </a:r>
            <a:r>
              <a:rPr lang="en-IN" sz="2200" dirty="0"/>
              <a:t>steps to meet or exceed that high standard</a:t>
            </a:r>
            <a:endParaRPr lang="en-US" sz="2200" dirty="0"/>
          </a:p>
        </p:txBody>
      </p:sp>
    </p:spTree>
    <p:extLst>
      <p:ext uri="{BB962C8B-B14F-4D97-AF65-F5344CB8AC3E}">
        <p14:creationId xmlns:p14="http://schemas.microsoft.com/office/powerpoint/2010/main" val="17427193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599AA20F-E097-4489-9C6D-29BE44949BE3}"/>
              </a:ext>
            </a:extLst>
          </p:cNvPr>
          <p:cNvSpPr>
            <a:spLocks noGrp="1"/>
          </p:cNvSpPr>
          <p:nvPr>
            <p:ph type="title"/>
          </p:nvPr>
        </p:nvSpPr>
        <p:spPr>
          <a:xfrm>
            <a:off x="0" y="228600"/>
            <a:ext cx="9144000" cy="609600"/>
          </a:xfrm>
        </p:spPr>
        <p:txBody>
          <a:bodyPr/>
          <a:lstStyle/>
          <a:p>
            <a:r>
              <a:rPr lang="en-IN" altLang="en-US" dirty="0" smtClean="0"/>
              <a:t>Work Culture</a:t>
            </a:r>
            <a:endParaRPr lang="en-US" dirty="0"/>
          </a:p>
        </p:txBody>
      </p:sp>
      <p:sp>
        <p:nvSpPr>
          <p:cNvPr id="31748" name="Content Placeholder 1"/>
          <p:cNvSpPr>
            <a:spLocks noGrp="1" noChangeArrowheads="1"/>
          </p:cNvSpPr>
          <p:nvPr>
            <p:ph idx="1"/>
          </p:nvPr>
        </p:nvSpPr>
        <p:spPr>
          <a:xfrm>
            <a:off x="457200" y="990600"/>
            <a:ext cx="8229600" cy="5562600"/>
          </a:xfrm>
        </p:spPr>
        <p:txBody>
          <a:bodyPr/>
          <a:lstStyle/>
          <a:p>
            <a:pPr marL="0" indent="0">
              <a:lnSpc>
                <a:spcPct val="90000"/>
              </a:lnSpc>
              <a:buNone/>
            </a:pPr>
            <a:r>
              <a:rPr lang="en-IN" altLang="en-US" dirty="0"/>
              <a:t>The </a:t>
            </a:r>
            <a:r>
              <a:rPr lang="en-IN" altLang="en-US" dirty="0" err="1"/>
              <a:t>Cianchettes</a:t>
            </a:r>
            <a:r>
              <a:rPr lang="en-IN" altLang="en-US" dirty="0"/>
              <a:t> developed a work culture with three characteristics</a:t>
            </a:r>
            <a:endParaRPr lang="en-IN" dirty="0"/>
          </a:p>
          <a:p>
            <a:r>
              <a:rPr lang="en-IN" sz="2200" dirty="0" smtClean="0"/>
              <a:t>Can-do attitude: Job defies impossible</a:t>
            </a:r>
            <a:endParaRPr lang="en-IN" sz="2200" dirty="0"/>
          </a:p>
          <a:p>
            <a:r>
              <a:rPr lang="en-IN" sz="2200" dirty="0"/>
              <a:t>Teamwork ethic: Good people enjoy working with good people</a:t>
            </a:r>
          </a:p>
          <a:p>
            <a:r>
              <a:rPr lang="en-IN" sz="2200" dirty="0"/>
              <a:t>C</a:t>
            </a:r>
            <a:r>
              <a:rPr lang="en-IN" sz="2200" dirty="0" smtClean="0"/>
              <a:t>aring leadership: Passing it on</a:t>
            </a:r>
            <a:endParaRPr lang="en-US" altLang="en-US" sz="2200" dirty="0"/>
          </a:p>
        </p:txBody>
      </p:sp>
    </p:spTree>
    <p:extLst>
      <p:ext uri="{BB962C8B-B14F-4D97-AF65-F5344CB8AC3E}">
        <p14:creationId xmlns:p14="http://schemas.microsoft.com/office/powerpoint/2010/main" val="1338107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5CCB9F-AB74-4455-808D-FBFAAD03EFEC}"/>
              </a:ext>
            </a:extLst>
          </p:cNvPr>
          <p:cNvSpPr>
            <a:spLocks noGrp="1"/>
          </p:cNvSpPr>
          <p:nvPr>
            <p:ph type="title"/>
          </p:nvPr>
        </p:nvSpPr>
        <p:spPr/>
        <p:txBody>
          <a:bodyPr/>
          <a:lstStyle/>
          <a:p>
            <a:r>
              <a:rPr lang="en-US" dirty="0"/>
              <a:t>Sustained and Superior Performance</a:t>
            </a:r>
          </a:p>
        </p:txBody>
      </p:sp>
      <p:graphicFrame>
        <p:nvGraphicFramePr>
          <p:cNvPr id="4" name="Table 3">
            <a:extLst>
              <a:ext uri="{FF2B5EF4-FFF2-40B4-BE49-F238E27FC236}">
                <a16:creationId xmlns="" xmlns:a16="http://schemas.microsoft.com/office/drawing/2014/main" id="{6F964235-A0F3-4FC9-9657-8B7E686BC9E6}"/>
              </a:ext>
            </a:extLst>
          </p:cNvPr>
          <p:cNvGraphicFramePr>
            <a:graphicFrameLocks noGrp="1"/>
          </p:cNvGraphicFramePr>
          <p:nvPr>
            <p:extLst>
              <p:ext uri="{D42A27DB-BD31-4B8C-83A1-F6EECF244321}">
                <p14:modId xmlns:p14="http://schemas.microsoft.com/office/powerpoint/2010/main" val="1642128883"/>
              </p:ext>
            </p:extLst>
          </p:nvPr>
        </p:nvGraphicFramePr>
        <p:xfrm>
          <a:off x="1104900" y="1371600"/>
          <a:ext cx="6934200" cy="4028440"/>
        </p:xfrm>
        <a:graphic>
          <a:graphicData uri="http://schemas.openxmlformats.org/drawingml/2006/table">
            <a:tbl>
              <a:tblPr firstRow="1" bandRow="1">
                <a:tableStyleId>{616DA210-FB5B-4158-B5E0-FEB733F419BA}</a:tableStyleId>
              </a:tblPr>
              <a:tblGrid>
                <a:gridCol w="3467100">
                  <a:extLst>
                    <a:ext uri="{9D8B030D-6E8A-4147-A177-3AD203B41FA5}">
                      <a16:colId xmlns="" xmlns:a16="http://schemas.microsoft.com/office/drawing/2014/main" val="3063629404"/>
                    </a:ext>
                  </a:extLst>
                </a:gridCol>
                <a:gridCol w="3467100">
                  <a:extLst>
                    <a:ext uri="{9D8B030D-6E8A-4147-A177-3AD203B41FA5}">
                      <a16:colId xmlns="" xmlns:a16="http://schemas.microsoft.com/office/drawing/2014/main" val="1115403477"/>
                    </a:ext>
                  </a:extLst>
                </a:gridCol>
              </a:tblGrid>
              <a:tr h="370840">
                <a:tc>
                  <a:txBody>
                    <a:bodyPr/>
                    <a:lstStyle/>
                    <a:p>
                      <a:pPr algn="ctr"/>
                      <a:r>
                        <a:rPr lang="en-IN" b="1" dirty="0">
                          <a:solidFill>
                            <a:schemeClr val="bg1"/>
                          </a:solidFill>
                        </a:rPr>
                        <a:t>Factors</a:t>
                      </a:r>
                      <a:endParaRPr lang="en-IN" dirty="0">
                        <a:solidFill>
                          <a:schemeClr val="bg1"/>
                        </a:solidFill>
                      </a:endParaRPr>
                    </a:p>
                  </a:txBody>
                  <a:tcPr anchor="ctr">
                    <a:solidFill>
                      <a:srgbClr val="C30C20"/>
                    </a:solidFill>
                  </a:tcPr>
                </a:tc>
                <a:tc>
                  <a:txBody>
                    <a:bodyPr/>
                    <a:lstStyle/>
                    <a:p>
                      <a:pPr algn="ctr"/>
                      <a:r>
                        <a:rPr lang="en-IN" b="1" dirty="0">
                          <a:solidFill>
                            <a:schemeClr val="bg1"/>
                          </a:solidFill>
                        </a:rPr>
                        <a:t>Management Practices</a:t>
                      </a:r>
                      <a:endParaRPr lang="en-IN" dirty="0">
                        <a:solidFill>
                          <a:schemeClr val="bg1"/>
                        </a:solidFill>
                      </a:endParaRPr>
                    </a:p>
                  </a:txBody>
                  <a:tcPr anchor="ctr">
                    <a:solidFill>
                      <a:srgbClr val="C30C20"/>
                    </a:solidFill>
                  </a:tcPr>
                </a:tc>
                <a:extLst>
                  <a:ext uri="{0D108BD9-81ED-4DB2-BD59-A6C34878D82A}">
                    <a16:rowId xmlns="" xmlns:a16="http://schemas.microsoft.com/office/drawing/2014/main" val="3122785981"/>
                  </a:ext>
                </a:extLst>
              </a:tr>
              <a:tr h="370840">
                <a:tc>
                  <a:txBody>
                    <a:bodyPr/>
                    <a:lstStyle/>
                    <a:p>
                      <a:r>
                        <a:rPr lang="en-IN" dirty="0"/>
                        <a:t>Strategy</a:t>
                      </a:r>
                    </a:p>
                  </a:txBody>
                  <a:tcPr anchor="ctr">
                    <a:noFill/>
                  </a:tcPr>
                </a:tc>
                <a:tc>
                  <a:txBody>
                    <a:bodyPr/>
                    <a:lstStyle/>
                    <a:p>
                      <a:r>
                        <a:rPr lang="en-US" dirty="0" smtClean="0"/>
                        <a:t>Establishing </a:t>
                      </a:r>
                      <a:r>
                        <a:rPr lang="en-US" dirty="0"/>
                        <a:t>a direction, </a:t>
                      </a:r>
                      <a:r>
                        <a:rPr lang="en-US" dirty="0" smtClean="0"/>
                        <a:t>focusing </a:t>
                      </a:r>
                      <a:r>
                        <a:rPr lang="en-US" dirty="0"/>
                        <a:t>on customers, and </a:t>
                      </a:r>
                      <a:r>
                        <a:rPr lang="en-US" dirty="0" smtClean="0"/>
                        <a:t>communicating </a:t>
                      </a:r>
                      <a:r>
                        <a:rPr lang="en-US" dirty="0"/>
                        <a:t>with employees</a:t>
                      </a:r>
                    </a:p>
                  </a:txBody>
                  <a:tcPr anchor="ctr">
                    <a:noFill/>
                  </a:tcPr>
                </a:tc>
                <a:extLst>
                  <a:ext uri="{0D108BD9-81ED-4DB2-BD59-A6C34878D82A}">
                    <a16:rowId xmlns="" xmlns:a16="http://schemas.microsoft.com/office/drawing/2014/main" val="1497181016"/>
                  </a:ext>
                </a:extLst>
              </a:tr>
              <a:tr h="370840">
                <a:tc>
                  <a:txBody>
                    <a:bodyPr/>
                    <a:lstStyle/>
                    <a:p>
                      <a:r>
                        <a:rPr lang="en-IN"/>
                        <a:t>Execution</a:t>
                      </a:r>
                    </a:p>
                  </a:txBody>
                  <a:tcPr anchor="ctr">
                    <a:noFill/>
                  </a:tcPr>
                </a:tc>
                <a:tc>
                  <a:txBody>
                    <a:bodyPr/>
                    <a:lstStyle/>
                    <a:p>
                      <a:r>
                        <a:rPr lang="en-US" dirty="0" smtClean="0"/>
                        <a:t>Hiring </a:t>
                      </a:r>
                      <a:r>
                        <a:rPr lang="en-US" dirty="0"/>
                        <a:t>good </a:t>
                      </a:r>
                      <a:r>
                        <a:rPr lang="en-US" dirty="0" smtClean="0"/>
                        <a:t>people, delegating </a:t>
                      </a:r>
                      <a:r>
                        <a:rPr lang="en-US" dirty="0"/>
                        <a:t>decision making, and </a:t>
                      </a:r>
                      <a:r>
                        <a:rPr lang="en-US" dirty="0" smtClean="0"/>
                        <a:t>performing </a:t>
                      </a:r>
                      <a:r>
                        <a:rPr lang="en-US" dirty="0"/>
                        <a:t>quality work</a:t>
                      </a:r>
                    </a:p>
                  </a:txBody>
                  <a:tcPr anchor="ctr">
                    <a:noFill/>
                  </a:tcPr>
                </a:tc>
                <a:extLst>
                  <a:ext uri="{0D108BD9-81ED-4DB2-BD59-A6C34878D82A}">
                    <a16:rowId xmlns="" xmlns:a16="http://schemas.microsoft.com/office/drawing/2014/main" val="2890548714"/>
                  </a:ext>
                </a:extLst>
              </a:tr>
              <a:tr h="370840">
                <a:tc>
                  <a:txBody>
                    <a:bodyPr/>
                    <a:lstStyle/>
                    <a:p>
                      <a:r>
                        <a:rPr lang="en-IN"/>
                        <a:t>Culture</a:t>
                      </a:r>
                    </a:p>
                  </a:txBody>
                  <a:tcPr anchor="ctr">
                    <a:noFill/>
                  </a:tcPr>
                </a:tc>
                <a:tc>
                  <a:txBody>
                    <a:bodyPr/>
                    <a:lstStyle/>
                    <a:p>
                      <a:r>
                        <a:rPr lang="en-US" dirty="0" smtClean="0"/>
                        <a:t>Empowering </a:t>
                      </a:r>
                      <a:r>
                        <a:rPr lang="en-US" dirty="0"/>
                        <a:t>people, </a:t>
                      </a:r>
                      <a:r>
                        <a:rPr lang="en-US" dirty="0" smtClean="0"/>
                        <a:t>rewarding </a:t>
                      </a:r>
                      <a:r>
                        <a:rPr lang="en-US" dirty="0"/>
                        <a:t>performance, and </a:t>
                      </a:r>
                      <a:r>
                        <a:rPr lang="en-US" dirty="0" smtClean="0"/>
                        <a:t>maintaining </a:t>
                      </a:r>
                      <a:r>
                        <a:rPr lang="en-US" dirty="0"/>
                        <a:t>strong core values</a:t>
                      </a:r>
                    </a:p>
                  </a:txBody>
                  <a:tcPr anchor="ctr">
                    <a:noFill/>
                  </a:tcPr>
                </a:tc>
                <a:extLst>
                  <a:ext uri="{0D108BD9-81ED-4DB2-BD59-A6C34878D82A}">
                    <a16:rowId xmlns="" xmlns:a16="http://schemas.microsoft.com/office/drawing/2014/main" val="3171167076"/>
                  </a:ext>
                </a:extLst>
              </a:tr>
              <a:tr h="370840">
                <a:tc>
                  <a:txBody>
                    <a:bodyPr/>
                    <a:lstStyle/>
                    <a:p>
                      <a:r>
                        <a:rPr lang="en-IN"/>
                        <a:t>Structure</a:t>
                      </a:r>
                    </a:p>
                  </a:txBody>
                  <a:tcPr anchor="ctr">
                    <a:noFill/>
                  </a:tcPr>
                </a:tc>
                <a:tc>
                  <a:txBody>
                    <a:bodyPr/>
                    <a:lstStyle/>
                    <a:p>
                      <a:r>
                        <a:rPr lang="en-US" dirty="0" smtClean="0"/>
                        <a:t>Aligning </a:t>
                      </a:r>
                      <a:r>
                        <a:rPr lang="en-US" dirty="0"/>
                        <a:t>resources, </a:t>
                      </a:r>
                      <a:r>
                        <a:rPr lang="en-US" dirty="0" smtClean="0"/>
                        <a:t>exchanging </a:t>
                      </a:r>
                      <a:r>
                        <a:rPr lang="en-US" dirty="0"/>
                        <a:t>information, and </a:t>
                      </a:r>
                      <a:r>
                        <a:rPr lang="en-US" dirty="0" smtClean="0"/>
                        <a:t>promoting </a:t>
                      </a:r>
                      <a:r>
                        <a:rPr lang="en-US" dirty="0"/>
                        <a:t>teamwork</a:t>
                      </a:r>
                    </a:p>
                  </a:txBody>
                  <a:tcPr anchor="ctr">
                    <a:noFill/>
                  </a:tcPr>
                </a:tc>
                <a:extLst>
                  <a:ext uri="{0D108BD9-81ED-4DB2-BD59-A6C34878D82A}">
                    <a16:rowId xmlns="" xmlns:a16="http://schemas.microsoft.com/office/drawing/2014/main" val="3270498028"/>
                  </a:ext>
                </a:extLst>
              </a:tr>
            </a:tbl>
          </a:graphicData>
        </a:graphic>
      </p:graphicFrame>
    </p:spTree>
    <p:extLst>
      <p:ext uri="{BB962C8B-B14F-4D97-AF65-F5344CB8AC3E}">
        <p14:creationId xmlns:p14="http://schemas.microsoft.com/office/powerpoint/2010/main" val="41947711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E71FEF3-F21A-4852-939C-EDCF788C3B9F}"/>
              </a:ext>
            </a:extLst>
          </p:cNvPr>
          <p:cNvSpPr>
            <a:spLocks noGrp="1"/>
          </p:cNvSpPr>
          <p:nvPr>
            <p:ph type="title"/>
          </p:nvPr>
        </p:nvSpPr>
        <p:spPr>
          <a:xfrm>
            <a:off x="304800" y="228600"/>
            <a:ext cx="8839200" cy="609600"/>
          </a:xfrm>
        </p:spPr>
        <p:txBody>
          <a:bodyPr/>
          <a:lstStyle/>
          <a:p>
            <a:r>
              <a:rPr lang="en-IN" dirty="0" smtClean="0"/>
              <a:t>Factors Related to Organizational Success</a:t>
            </a:r>
            <a:endParaRPr lang="en-US" dirty="0"/>
          </a:p>
        </p:txBody>
      </p:sp>
      <p:sp>
        <p:nvSpPr>
          <p:cNvPr id="5" name="Content Placeholder 4">
            <a:extLst>
              <a:ext uri="{FF2B5EF4-FFF2-40B4-BE49-F238E27FC236}">
                <a16:creationId xmlns="" xmlns:a16="http://schemas.microsoft.com/office/drawing/2014/main" id="{0F118DA4-29F5-4451-B887-CC419F0218F8}"/>
              </a:ext>
            </a:extLst>
          </p:cNvPr>
          <p:cNvSpPr>
            <a:spLocks noGrp="1"/>
          </p:cNvSpPr>
          <p:nvPr>
            <p:ph idx="1"/>
          </p:nvPr>
        </p:nvSpPr>
        <p:spPr/>
        <p:txBody>
          <a:bodyPr/>
          <a:lstStyle/>
          <a:p>
            <a:pPr defTabSz="914400" eaLnBrk="0" fontAlgn="base" hangingPunct="0">
              <a:spcBef>
                <a:spcPts val="528"/>
              </a:spcBef>
            </a:pPr>
            <a:r>
              <a:rPr lang="en-US" altLang="en-US" dirty="0"/>
              <a:t>Truth: </a:t>
            </a:r>
            <a:r>
              <a:rPr lang="en-US" altLang="en-US" dirty="0" smtClean="0"/>
              <a:t>One has to care </a:t>
            </a:r>
            <a:r>
              <a:rPr lang="en-US" altLang="en-US" dirty="0"/>
              <a:t>enough to </a:t>
            </a:r>
            <a:r>
              <a:rPr lang="en-US" altLang="en-US" dirty="0" smtClean="0"/>
              <a:t>confront and share </a:t>
            </a:r>
            <a:r>
              <a:rPr lang="en-US" altLang="en-US" dirty="0"/>
              <a:t>the brutal truth</a:t>
            </a:r>
          </a:p>
          <a:p>
            <a:pPr defTabSz="914400" eaLnBrk="0" fontAlgn="base" hangingPunct="0">
              <a:spcBef>
                <a:spcPts val="528"/>
              </a:spcBef>
            </a:pPr>
            <a:r>
              <a:rPr lang="en-US" altLang="en-US" dirty="0"/>
              <a:t>Perspective: </a:t>
            </a:r>
            <a:r>
              <a:rPr lang="en-US" altLang="en-US" dirty="0" smtClean="0"/>
              <a:t>One has to know </a:t>
            </a:r>
            <a:r>
              <a:rPr lang="en-US" altLang="en-US" dirty="0"/>
              <a:t>the difference between passion and obsession</a:t>
            </a:r>
          </a:p>
          <a:p>
            <a:pPr defTabSz="914400" eaLnBrk="0" fontAlgn="base" hangingPunct="0">
              <a:spcBef>
                <a:spcPts val="528"/>
              </a:spcBef>
            </a:pPr>
            <a:r>
              <a:rPr lang="en-US" altLang="en-US" dirty="0" smtClean="0"/>
              <a:t>Trust: W</a:t>
            </a:r>
            <a:r>
              <a:rPr lang="en-IN" altLang="en-US" dirty="0" smtClean="0"/>
              <a:t>hat </a:t>
            </a:r>
            <a:r>
              <a:rPr lang="en-IN" altLang="en-US" dirty="0"/>
              <a:t>matters are the promises one keeps, not the promises one </a:t>
            </a:r>
            <a:r>
              <a:rPr lang="en-IN" altLang="en-US" dirty="0" smtClean="0"/>
              <a:t>makes</a:t>
            </a:r>
          </a:p>
          <a:p>
            <a:pPr defTabSz="914400" eaLnBrk="0" fontAlgn="base" hangingPunct="0">
              <a:spcBef>
                <a:spcPts val="528"/>
              </a:spcBef>
            </a:pPr>
            <a:r>
              <a:rPr lang="en-US" altLang="en-US" dirty="0" smtClean="0"/>
              <a:t>Focus</a:t>
            </a:r>
            <a:r>
              <a:rPr lang="en-US" altLang="en-US" dirty="0"/>
              <a:t>: </a:t>
            </a:r>
            <a:r>
              <a:rPr lang="en-US" altLang="en-US" dirty="0" smtClean="0"/>
              <a:t>Managing fear requires </a:t>
            </a:r>
            <a:r>
              <a:rPr lang="en-US" altLang="en-US" dirty="0"/>
              <a:t>focusing on what is </a:t>
            </a:r>
            <a:r>
              <a:rPr lang="en-US" altLang="en-US" dirty="0" smtClean="0"/>
              <a:t>important</a:t>
            </a:r>
            <a:endParaRPr lang="en-US" altLang="en-US" dirty="0"/>
          </a:p>
          <a:p>
            <a:pPr defTabSz="914400" eaLnBrk="0" fontAlgn="base" hangingPunct="0">
              <a:spcBef>
                <a:spcPts val="528"/>
              </a:spcBef>
            </a:pPr>
            <a:r>
              <a:rPr lang="en-US" altLang="en-US" dirty="0"/>
              <a:t>Humility: </a:t>
            </a:r>
            <a:r>
              <a:rPr lang="en-US" altLang="en-US" dirty="0" smtClean="0"/>
              <a:t>One should appreciate </a:t>
            </a:r>
            <a:r>
              <a:rPr lang="en-US" altLang="en-US" dirty="0"/>
              <a:t>the people who helped get </a:t>
            </a:r>
            <a:r>
              <a:rPr lang="en-US" altLang="en-US" dirty="0" smtClean="0"/>
              <a:t>one there</a:t>
            </a:r>
            <a:endParaRPr lang="en-US" altLang="en-US" dirty="0"/>
          </a:p>
        </p:txBody>
      </p:sp>
    </p:spTree>
    <p:extLst>
      <p:ext uri="{BB962C8B-B14F-4D97-AF65-F5344CB8AC3E}">
        <p14:creationId xmlns:p14="http://schemas.microsoft.com/office/powerpoint/2010/main" val="795167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27DC8503-9EBC-4922-B8E0-F0CC833AAE2C}"/>
              </a:ext>
            </a:extLst>
          </p:cNvPr>
          <p:cNvSpPr>
            <a:spLocks noGrp="1"/>
          </p:cNvSpPr>
          <p:nvPr>
            <p:ph type="title"/>
          </p:nvPr>
        </p:nvSpPr>
        <p:spPr/>
        <p:txBody>
          <a:bodyPr/>
          <a:lstStyle/>
          <a:p>
            <a:r>
              <a:rPr lang="en-US" altLang="en-US" dirty="0"/>
              <a:t>The Kite and the String</a:t>
            </a:r>
            <a:r>
              <a:rPr lang="en-US" altLang="en-US" sz="3200" dirty="0"/>
              <a:t> </a:t>
            </a:r>
            <a:endParaRPr lang="en-US" dirty="0"/>
          </a:p>
        </p:txBody>
      </p:sp>
      <p:sp>
        <p:nvSpPr>
          <p:cNvPr id="4" name="Content Placeholder 3">
            <a:extLst>
              <a:ext uri="{FF2B5EF4-FFF2-40B4-BE49-F238E27FC236}">
                <a16:creationId xmlns="" xmlns:a16="http://schemas.microsoft.com/office/drawing/2014/main" id="{6FF6B3F5-7B66-436A-9256-5CB768465E7F}"/>
              </a:ext>
            </a:extLst>
          </p:cNvPr>
          <p:cNvSpPr>
            <a:spLocks noGrp="1"/>
          </p:cNvSpPr>
          <p:nvPr>
            <p:ph idx="1"/>
          </p:nvPr>
        </p:nvSpPr>
        <p:spPr/>
        <p:txBody>
          <a:bodyPr/>
          <a:lstStyle/>
          <a:p>
            <a:pPr marL="0" indent="0">
              <a:buNone/>
            </a:pPr>
            <a:r>
              <a:rPr lang="en-IN" altLang="en-US" dirty="0"/>
              <a:t>Important concept related to organizational </a:t>
            </a:r>
            <a:r>
              <a:rPr lang="en-IN" altLang="en-US" dirty="0" smtClean="0"/>
              <a:t>performance</a:t>
            </a:r>
          </a:p>
          <a:p>
            <a:pPr marL="0" indent="0">
              <a:buNone/>
            </a:pPr>
            <a:endParaRPr lang="en-US" altLang="en-US" sz="800" dirty="0" smtClean="0"/>
          </a:p>
          <a:p>
            <a:pPr marL="0" indent="0">
              <a:buNone/>
            </a:pPr>
            <a:r>
              <a:rPr lang="en-IN" altLang="en-US" dirty="0"/>
              <a:t>Full organizational success requires at least two individuals who are both competent and </a:t>
            </a:r>
            <a:r>
              <a:rPr lang="en-IN" altLang="en-US" dirty="0" smtClean="0"/>
              <a:t>committed</a:t>
            </a:r>
          </a:p>
          <a:p>
            <a:r>
              <a:rPr lang="en-IN" sz="2200" dirty="0"/>
              <a:t>Having at least two dedicated people working together effectively to achieve and sustain long-term success</a:t>
            </a:r>
            <a:endParaRPr lang="en-US" altLang="en-US" sz="2200" dirty="0"/>
          </a:p>
        </p:txBody>
      </p:sp>
    </p:spTree>
    <p:extLst>
      <p:ext uri="{BB962C8B-B14F-4D97-AF65-F5344CB8AC3E}">
        <p14:creationId xmlns:p14="http://schemas.microsoft.com/office/powerpoint/2010/main" val="6192154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27DC8503-9EBC-4922-B8E0-F0CC833AAE2C}"/>
              </a:ext>
            </a:extLst>
          </p:cNvPr>
          <p:cNvSpPr>
            <a:spLocks noGrp="1"/>
          </p:cNvSpPr>
          <p:nvPr>
            <p:ph type="title"/>
          </p:nvPr>
        </p:nvSpPr>
        <p:spPr/>
        <p:txBody>
          <a:bodyPr/>
          <a:lstStyle/>
          <a:p>
            <a:r>
              <a:rPr lang="en-IN" altLang="en-US" dirty="0"/>
              <a:t>Phases in the Life of an </a:t>
            </a:r>
            <a:r>
              <a:rPr lang="en-IN" altLang="en-US" dirty="0" smtClean="0"/>
              <a:t>Organization, 1</a:t>
            </a:r>
            <a:endParaRPr lang="en-US" dirty="0"/>
          </a:p>
        </p:txBody>
      </p:sp>
      <p:sp>
        <p:nvSpPr>
          <p:cNvPr id="4" name="Content Placeholder 3">
            <a:extLst>
              <a:ext uri="{FF2B5EF4-FFF2-40B4-BE49-F238E27FC236}">
                <a16:creationId xmlns="" xmlns:a16="http://schemas.microsoft.com/office/drawing/2014/main" id="{6FF6B3F5-7B66-436A-9256-5CB768465E7F}"/>
              </a:ext>
            </a:extLst>
          </p:cNvPr>
          <p:cNvSpPr>
            <a:spLocks noGrp="1"/>
          </p:cNvSpPr>
          <p:nvPr>
            <p:ph idx="1"/>
          </p:nvPr>
        </p:nvSpPr>
        <p:spPr>
          <a:xfrm>
            <a:off x="457200" y="838200"/>
            <a:ext cx="8229600" cy="5715000"/>
          </a:xfrm>
        </p:spPr>
        <p:txBody>
          <a:bodyPr/>
          <a:lstStyle/>
          <a:p>
            <a:pPr marL="0" indent="0">
              <a:buNone/>
            </a:pPr>
            <a:r>
              <a:rPr lang="en-IN" dirty="0"/>
              <a:t>Growth through </a:t>
            </a:r>
            <a:r>
              <a:rPr lang="en-IN" dirty="0" smtClean="0"/>
              <a:t>creativity</a:t>
            </a:r>
            <a:endParaRPr lang="en-IN" sz="800" dirty="0" smtClean="0"/>
          </a:p>
          <a:p>
            <a:r>
              <a:rPr lang="en-IN" sz="2200" dirty="0"/>
              <a:t>A</a:t>
            </a:r>
            <a:r>
              <a:rPr lang="en-IN" sz="2200" dirty="0" smtClean="0"/>
              <a:t>ctivities are </a:t>
            </a:r>
            <a:r>
              <a:rPr lang="en-IN" sz="2200" dirty="0" err="1"/>
              <a:t>centered</a:t>
            </a:r>
            <a:r>
              <a:rPr lang="en-IN" sz="2200" dirty="0"/>
              <a:t> around </a:t>
            </a:r>
            <a:r>
              <a:rPr lang="en-IN" sz="2200" dirty="0" smtClean="0"/>
              <a:t>product and market development</a:t>
            </a:r>
          </a:p>
          <a:p>
            <a:r>
              <a:rPr lang="en-IN" sz="2200" dirty="0"/>
              <a:t>Crisis of leadership leads to the first </a:t>
            </a:r>
            <a:r>
              <a:rPr lang="en-IN" sz="2200" dirty="0" smtClean="0"/>
              <a:t>revolution</a:t>
            </a:r>
          </a:p>
          <a:p>
            <a:pPr marL="0" indent="0">
              <a:buNone/>
            </a:pPr>
            <a:endParaRPr lang="en-IN" sz="800" dirty="0" smtClean="0"/>
          </a:p>
          <a:p>
            <a:pPr marL="0" indent="0">
              <a:buNone/>
            </a:pPr>
            <a:r>
              <a:rPr lang="en-IN" dirty="0"/>
              <a:t>Growth through direction</a:t>
            </a:r>
          </a:p>
          <a:p>
            <a:r>
              <a:rPr lang="en-IN" sz="2200" dirty="0"/>
              <a:t>Functional structure is introduced, and accounting systems, budgets, and personnel policies are </a:t>
            </a:r>
            <a:r>
              <a:rPr lang="en-IN" sz="2200" dirty="0" smtClean="0"/>
              <a:t>adopted</a:t>
            </a:r>
          </a:p>
          <a:p>
            <a:r>
              <a:rPr lang="en-IN" sz="2200" dirty="0" smtClean="0"/>
              <a:t>Crisis of autonomy occurs</a:t>
            </a:r>
          </a:p>
          <a:p>
            <a:pPr marL="0" indent="0">
              <a:buNone/>
            </a:pPr>
            <a:endParaRPr lang="en-IN" sz="800" dirty="0" smtClean="0"/>
          </a:p>
          <a:p>
            <a:pPr marL="0" indent="0">
              <a:buNone/>
            </a:pPr>
            <a:r>
              <a:rPr lang="en-IN" dirty="0"/>
              <a:t>Growth through </a:t>
            </a:r>
            <a:r>
              <a:rPr lang="en-IN" dirty="0" smtClean="0"/>
              <a:t>delegation</a:t>
            </a:r>
            <a:endParaRPr lang="en-IN" sz="800" dirty="0" smtClean="0"/>
          </a:p>
          <a:p>
            <a:r>
              <a:rPr lang="en-IN" sz="2200" dirty="0"/>
              <a:t>Effective decentralization and empowerment activities are </a:t>
            </a:r>
            <a:r>
              <a:rPr lang="en-IN" sz="2200" dirty="0" smtClean="0"/>
              <a:t>installed</a:t>
            </a:r>
          </a:p>
          <a:p>
            <a:r>
              <a:rPr lang="en-IN" sz="2200" dirty="0" smtClean="0"/>
              <a:t>Crisis of control occurs</a:t>
            </a:r>
          </a:p>
        </p:txBody>
      </p:sp>
    </p:spTree>
    <p:extLst>
      <p:ext uri="{BB962C8B-B14F-4D97-AF65-F5344CB8AC3E}">
        <p14:creationId xmlns:p14="http://schemas.microsoft.com/office/powerpoint/2010/main" val="36291979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27DC8503-9EBC-4922-B8E0-F0CC833AAE2C}"/>
              </a:ext>
            </a:extLst>
          </p:cNvPr>
          <p:cNvSpPr>
            <a:spLocks noGrp="1"/>
          </p:cNvSpPr>
          <p:nvPr>
            <p:ph type="title"/>
          </p:nvPr>
        </p:nvSpPr>
        <p:spPr/>
        <p:txBody>
          <a:bodyPr/>
          <a:lstStyle/>
          <a:p>
            <a:r>
              <a:rPr lang="en-IN" altLang="en-US" dirty="0"/>
              <a:t>Phases in the Life of an </a:t>
            </a:r>
            <a:r>
              <a:rPr lang="en-IN" altLang="en-US" dirty="0" smtClean="0"/>
              <a:t>Organization, 2</a:t>
            </a:r>
            <a:endParaRPr lang="en-US" dirty="0"/>
          </a:p>
        </p:txBody>
      </p:sp>
      <p:sp>
        <p:nvSpPr>
          <p:cNvPr id="4" name="Content Placeholder 3">
            <a:extLst>
              <a:ext uri="{FF2B5EF4-FFF2-40B4-BE49-F238E27FC236}">
                <a16:creationId xmlns="" xmlns:a16="http://schemas.microsoft.com/office/drawing/2014/main" id="{6FF6B3F5-7B66-436A-9256-5CB768465E7F}"/>
              </a:ext>
            </a:extLst>
          </p:cNvPr>
          <p:cNvSpPr>
            <a:spLocks noGrp="1"/>
          </p:cNvSpPr>
          <p:nvPr>
            <p:ph idx="1"/>
          </p:nvPr>
        </p:nvSpPr>
        <p:spPr/>
        <p:txBody>
          <a:bodyPr/>
          <a:lstStyle/>
          <a:p>
            <a:pPr marL="0" indent="0">
              <a:buNone/>
            </a:pPr>
            <a:r>
              <a:rPr lang="en-IN" dirty="0"/>
              <a:t>Growth through </a:t>
            </a:r>
            <a:r>
              <a:rPr lang="en-IN" dirty="0" smtClean="0"/>
              <a:t>coordination</a:t>
            </a:r>
          </a:p>
          <a:p>
            <a:r>
              <a:rPr lang="en-IN" sz="2200" dirty="0"/>
              <a:t>Systems for achieving organizational efficiencies and economies are </a:t>
            </a:r>
            <a:r>
              <a:rPr lang="en-IN" sz="2200" dirty="0" smtClean="0"/>
              <a:t>installed</a:t>
            </a:r>
          </a:p>
          <a:p>
            <a:r>
              <a:rPr lang="en-IN" sz="2200" dirty="0" smtClean="0"/>
              <a:t>Crisis of red tape occurs</a:t>
            </a:r>
          </a:p>
          <a:p>
            <a:pPr marL="0" indent="0">
              <a:buNone/>
            </a:pPr>
            <a:endParaRPr lang="en-IN" sz="800" dirty="0"/>
          </a:p>
          <a:p>
            <a:pPr marL="0" indent="0">
              <a:buNone/>
            </a:pPr>
            <a:r>
              <a:rPr lang="en-IN" dirty="0"/>
              <a:t>Growth through </a:t>
            </a:r>
            <a:r>
              <a:rPr lang="en-IN" dirty="0" smtClean="0"/>
              <a:t>collaboration</a:t>
            </a:r>
          </a:p>
          <a:p>
            <a:r>
              <a:rPr lang="en-IN" altLang="en-US" sz="2200" dirty="0"/>
              <a:t>Flexible and pragmatic approach to management is </a:t>
            </a:r>
            <a:r>
              <a:rPr lang="en-IN" altLang="en-US" sz="2200" dirty="0" smtClean="0"/>
              <a:t>developed</a:t>
            </a:r>
          </a:p>
          <a:p>
            <a:r>
              <a:rPr lang="en-IN" altLang="en-US" sz="2200" dirty="0"/>
              <a:t>Revolution and crisis may </a:t>
            </a:r>
            <a:r>
              <a:rPr lang="en-IN" altLang="en-US" sz="2200" dirty="0" err="1"/>
              <a:t>center</a:t>
            </a:r>
            <a:r>
              <a:rPr lang="en-IN" altLang="en-US" sz="2200" dirty="0"/>
              <a:t> around the psychological saturation of members who become emotionally and physically </a:t>
            </a:r>
            <a:r>
              <a:rPr lang="en-IN" altLang="en-US" sz="2200" dirty="0" smtClean="0"/>
              <a:t>exhausted</a:t>
            </a:r>
            <a:endParaRPr lang="en-US" altLang="en-US" sz="2200" dirty="0"/>
          </a:p>
        </p:txBody>
      </p:sp>
    </p:spTree>
    <p:extLst>
      <p:ext uri="{BB962C8B-B14F-4D97-AF65-F5344CB8AC3E}">
        <p14:creationId xmlns:p14="http://schemas.microsoft.com/office/powerpoint/2010/main" val="17048540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8F66C992-B982-4809-82CF-2BB50F7CCC69}"/>
              </a:ext>
            </a:extLst>
          </p:cNvPr>
          <p:cNvSpPr>
            <a:spLocks noGrp="1"/>
          </p:cNvSpPr>
          <p:nvPr>
            <p:ph type="title"/>
          </p:nvPr>
        </p:nvSpPr>
        <p:spPr/>
        <p:txBody>
          <a:bodyPr/>
          <a:lstStyle/>
          <a:p>
            <a:r>
              <a:rPr lang="en-US" altLang="en-US" dirty="0"/>
              <a:t>Behavior </a:t>
            </a:r>
            <a:r>
              <a:rPr lang="en-US" altLang="en-US" dirty="0" smtClean="0"/>
              <a:t>Modification, 1 </a:t>
            </a:r>
            <a:endParaRPr lang="en-US" dirty="0"/>
          </a:p>
        </p:txBody>
      </p:sp>
      <p:sp>
        <p:nvSpPr>
          <p:cNvPr id="5" name="Content Placeholder 4">
            <a:extLst>
              <a:ext uri="{FF2B5EF4-FFF2-40B4-BE49-F238E27FC236}">
                <a16:creationId xmlns="" xmlns:a16="http://schemas.microsoft.com/office/drawing/2014/main" id="{02DCB264-ACF9-4587-ADC7-140C9085E831}"/>
              </a:ext>
            </a:extLst>
          </p:cNvPr>
          <p:cNvSpPr>
            <a:spLocks noGrp="1"/>
          </p:cNvSpPr>
          <p:nvPr>
            <p:ph idx="1"/>
          </p:nvPr>
        </p:nvSpPr>
        <p:spPr>
          <a:xfrm>
            <a:off x="457200" y="914400"/>
            <a:ext cx="8229600" cy="5562600"/>
          </a:xfrm>
        </p:spPr>
        <p:txBody>
          <a:bodyPr/>
          <a:lstStyle/>
          <a:p>
            <a:pPr marL="0" indent="0">
              <a:buNone/>
            </a:pPr>
            <a:r>
              <a:rPr lang="en-US" altLang="en-US" dirty="0" smtClean="0"/>
              <a:t>Practical </a:t>
            </a:r>
            <a:r>
              <a:rPr lang="en-US" altLang="en-US" dirty="0"/>
              <a:t>and effective way to apply the law of effect and improve human </a:t>
            </a:r>
            <a:r>
              <a:rPr lang="en-US" altLang="en-US" dirty="0" smtClean="0"/>
              <a:t>performance</a:t>
            </a:r>
          </a:p>
          <a:p>
            <a:pPr marL="0" indent="0">
              <a:buNone/>
            </a:pPr>
            <a:endParaRPr lang="en-US" altLang="en-US" sz="800" dirty="0" smtClean="0"/>
          </a:p>
          <a:p>
            <a:pPr marL="0" indent="0">
              <a:buNone/>
            </a:pPr>
            <a:r>
              <a:rPr lang="en-IN" altLang="en-US" dirty="0" smtClean="0"/>
              <a:t>Aims to </a:t>
            </a:r>
            <a:r>
              <a:rPr lang="en-IN" altLang="en-US" dirty="0"/>
              <a:t>change </a:t>
            </a:r>
            <a:r>
              <a:rPr lang="en-IN" altLang="en-US" dirty="0" err="1"/>
              <a:t>behavior</a:t>
            </a:r>
            <a:r>
              <a:rPr lang="en-IN" altLang="en-US" dirty="0"/>
              <a:t> by managing its antecedents and </a:t>
            </a:r>
            <a:r>
              <a:rPr lang="en-IN" altLang="en-US" dirty="0" smtClean="0"/>
              <a:t>consequences</a:t>
            </a:r>
          </a:p>
          <a:p>
            <a:pPr marL="0" indent="0">
              <a:buNone/>
            </a:pPr>
            <a:endParaRPr lang="en-IN" altLang="en-US" sz="800" dirty="0"/>
          </a:p>
          <a:p>
            <a:pPr marL="0" indent="0">
              <a:buNone/>
            </a:pPr>
            <a:r>
              <a:rPr lang="en-IN" altLang="en-US" dirty="0" smtClean="0"/>
              <a:t>Elements</a:t>
            </a:r>
          </a:p>
          <a:p>
            <a:pPr>
              <a:buClr>
                <a:schemeClr val="tx1"/>
              </a:buClr>
            </a:pPr>
            <a:r>
              <a:rPr lang="en-IN" altLang="en-US" sz="2200" b="1" dirty="0">
                <a:solidFill>
                  <a:srgbClr val="C30C20"/>
                </a:solidFill>
              </a:rPr>
              <a:t>Goal setting</a:t>
            </a:r>
          </a:p>
          <a:p>
            <a:pPr>
              <a:buClr>
                <a:schemeClr val="tx1"/>
              </a:buClr>
            </a:pPr>
            <a:r>
              <a:rPr lang="en-IN" altLang="en-US" sz="2200" b="1" dirty="0">
                <a:solidFill>
                  <a:srgbClr val="C30C20"/>
                </a:solidFill>
              </a:rPr>
              <a:t>Feedback on performance</a:t>
            </a:r>
          </a:p>
          <a:p>
            <a:pPr>
              <a:buClr>
                <a:schemeClr val="tx1"/>
              </a:buClr>
            </a:pPr>
            <a:r>
              <a:rPr lang="en-IN" altLang="en-US" sz="2200" b="1" dirty="0">
                <a:solidFill>
                  <a:srgbClr val="C30C20"/>
                </a:solidFill>
              </a:rPr>
              <a:t>Positive </a:t>
            </a:r>
            <a:r>
              <a:rPr lang="en-IN" altLang="en-US" sz="2200" b="1" dirty="0" smtClean="0">
                <a:solidFill>
                  <a:srgbClr val="C30C20"/>
                </a:solidFill>
              </a:rPr>
              <a:t>reinforcement</a:t>
            </a:r>
            <a:endParaRPr lang="en-IN" altLang="en-US" sz="2200" b="1" dirty="0">
              <a:solidFill>
                <a:srgbClr val="C30C20"/>
              </a:solidFill>
            </a:endParaRPr>
          </a:p>
        </p:txBody>
      </p:sp>
    </p:spTree>
    <p:extLst>
      <p:ext uri="{BB962C8B-B14F-4D97-AF65-F5344CB8AC3E}">
        <p14:creationId xmlns:p14="http://schemas.microsoft.com/office/powerpoint/2010/main" val="4031321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itle 2"/>
          <p:cNvSpPr>
            <a:spLocks noGrp="1" noChangeArrowheads="1"/>
          </p:cNvSpPr>
          <p:nvPr>
            <p:ph type="title"/>
          </p:nvPr>
        </p:nvSpPr>
        <p:spPr/>
        <p:txBody>
          <a:bodyPr/>
          <a:lstStyle/>
          <a:p>
            <a:r>
              <a:rPr lang="en-US" dirty="0"/>
              <a:t>Professional Performance</a:t>
            </a:r>
            <a:endParaRPr lang="en-US" altLang="en-US" dirty="0"/>
          </a:p>
        </p:txBody>
      </p:sp>
      <p:sp>
        <p:nvSpPr>
          <p:cNvPr id="12292" name="Content Placeholder 3"/>
          <p:cNvSpPr>
            <a:spLocks noGrp="1" noChangeArrowheads="1"/>
          </p:cNvSpPr>
          <p:nvPr>
            <p:ph idx="1"/>
          </p:nvPr>
        </p:nvSpPr>
        <p:spPr/>
        <p:txBody>
          <a:bodyPr/>
          <a:lstStyle/>
          <a:p>
            <a:pPr marL="0" indent="0">
              <a:buNone/>
            </a:pPr>
            <a:r>
              <a:rPr lang="en-US" altLang="en-US" dirty="0"/>
              <a:t>Job performance is related to three important </a:t>
            </a:r>
            <a:r>
              <a:rPr lang="en-US" altLang="en-US" dirty="0" smtClean="0"/>
              <a:t>areas</a:t>
            </a:r>
            <a:endParaRPr lang="en-US" altLang="en-US" sz="800" dirty="0"/>
          </a:p>
          <a:p>
            <a:pPr>
              <a:buClr>
                <a:schemeClr val="tx1"/>
              </a:buClr>
            </a:pPr>
            <a:r>
              <a:rPr lang="en-US" altLang="en-US" sz="2200" b="1" dirty="0">
                <a:solidFill>
                  <a:srgbClr val="C30C20"/>
                </a:solidFill>
              </a:rPr>
              <a:t>Statesmanship</a:t>
            </a:r>
          </a:p>
          <a:p>
            <a:pPr>
              <a:buClr>
                <a:schemeClr val="tx1"/>
              </a:buClr>
            </a:pPr>
            <a:r>
              <a:rPr lang="en-US" altLang="en-US" sz="2200" b="1" dirty="0">
                <a:solidFill>
                  <a:srgbClr val="C30C20"/>
                </a:solidFill>
              </a:rPr>
              <a:t>Entrepreneurship</a:t>
            </a:r>
          </a:p>
          <a:p>
            <a:pPr>
              <a:buClr>
                <a:schemeClr val="tx1"/>
              </a:buClr>
            </a:pPr>
            <a:r>
              <a:rPr lang="en-US" altLang="en-US" sz="2200" b="1" dirty="0" smtClean="0">
                <a:solidFill>
                  <a:srgbClr val="C30C20"/>
                </a:solidFill>
              </a:rPr>
              <a:t>Innovation</a:t>
            </a:r>
          </a:p>
        </p:txBody>
      </p:sp>
    </p:spTree>
    <p:extLst>
      <p:ext uri="{BB962C8B-B14F-4D97-AF65-F5344CB8AC3E}">
        <p14:creationId xmlns:p14="http://schemas.microsoft.com/office/powerpoint/2010/main" val="32755271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8F66C992-B982-4809-82CF-2BB50F7CCC69}"/>
              </a:ext>
            </a:extLst>
          </p:cNvPr>
          <p:cNvSpPr>
            <a:spLocks noGrp="1"/>
          </p:cNvSpPr>
          <p:nvPr>
            <p:ph type="title"/>
          </p:nvPr>
        </p:nvSpPr>
        <p:spPr/>
        <p:txBody>
          <a:bodyPr/>
          <a:lstStyle/>
          <a:p>
            <a:r>
              <a:rPr lang="en-US" altLang="en-US" dirty="0"/>
              <a:t>Behavior </a:t>
            </a:r>
            <a:r>
              <a:rPr lang="en-US" altLang="en-US" dirty="0" smtClean="0"/>
              <a:t>Modification, 2 </a:t>
            </a:r>
            <a:endParaRPr lang="en-US" dirty="0"/>
          </a:p>
        </p:txBody>
      </p:sp>
      <p:sp>
        <p:nvSpPr>
          <p:cNvPr id="5" name="Content Placeholder 4">
            <a:extLst>
              <a:ext uri="{FF2B5EF4-FFF2-40B4-BE49-F238E27FC236}">
                <a16:creationId xmlns="" xmlns:a16="http://schemas.microsoft.com/office/drawing/2014/main" id="{02DCB264-ACF9-4587-ADC7-140C9085E831}"/>
              </a:ext>
            </a:extLst>
          </p:cNvPr>
          <p:cNvSpPr>
            <a:spLocks noGrp="1"/>
          </p:cNvSpPr>
          <p:nvPr>
            <p:ph idx="1"/>
          </p:nvPr>
        </p:nvSpPr>
        <p:spPr>
          <a:xfrm>
            <a:off x="457200" y="914400"/>
            <a:ext cx="8229600" cy="5562600"/>
          </a:xfrm>
        </p:spPr>
        <p:txBody>
          <a:bodyPr/>
          <a:lstStyle/>
          <a:p>
            <a:pPr marL="0" indent="0">
              <a:buNone/>
            </a:pPr>
            <a:r>
              <a:rPr lang="en-IN" altLang="en-US" dirty="0"/>
              <a:t>Leaders </a:t>
            </a:r>
            <a:r>
              <a:rPr lang="en-IN" altLang="en-US" dirty="0" smtClean="0"/>
              <a:t>should </a:t>
            </a:r>
            <a:r>
              <a:rPr lang="en-IN" altLang="en-US" dirty="0"/>
              <a:t>capitalize on the positive potential of </a:t>
            </a:r>
            <a:r>
              <a:rPr lang="en-IN" altLang="en-US" dirty="0" err="1"/>
              <a:t>behavior</a:t>
            </a:r>
            <a:r>
              <a:rPr lang="en-IN" altLang="en-US" dirty="0"/>
              <a:t> </a:t>
            </a:r>
            <a:r>
              <a:rPr lang="en-IN" altLang="en-US" dirty="0" smtClean="0"/>
              <a:t>modification </a:t>
            </a:r>
            <a:r>
              <a:rPr lang="en-IN" altLang="en-US" dirty="0"/>
              <a:t>by</a:t>
            </a:r>
            <a:r>
              <a:rPr lang="en-IN" altLang="en-US" dirty="0" smtClean="0"/>
              <a:t>:</a:t>
            </a:r>
          </a:p>
          <a:p>
            <a:pPr marL="0" indent="0">
              <a:buNone/>
            </a:pPr>
            <a:endParaRPr lang="en-IN" altLang="en-US" sz="800" dirty="0" smtClean="0"/>
          </a:p>
          <a:p>
            <a:r>
              <a:rPr lang="en-IN" altLang="en-US" sz="2200" dirty="0"/>
              <a:t>Providing clarity of assignment and </a:t>
            </a:r>
            <a:r>
              <a:rPr lang="en-IN" altLang="en-US" sz="2200" dirty="0" smtClean="0"/>
              <a:t>requiring </a:t>
            </a:r>
            <a:r>
              <a:rPr lang="en-IN" altLang="en-US" sz="2200" dirty="0"/>
              <a:t>high standards of </a:t>
            </a:r>
            <a:r>
              <a:rPr lang="en-IN" altLang="en-US" sz="2200" dirty="0" err="1"/>
              <a:t>behavior</a:t>
            </a:r>
            <a:r>
              <a:rPr lang="en-IN" altLang="en-US" sz="2200" dirty="0"/>
              <a:t> that </a:t>
            </a:r>
            <a:r>
              <a:rPr lang="en-IN" altLang="en-US" sz="2200" dirty="0" smtClean="0"/>
              <a:t>support the </a:t>
            </a:r>
            <a:r>
              <a:rPr lang="en-IN" altLang="en-US" sz="2200" dirty="0"/>
              <a:t>purpose, values, and goals of the organization</a:t>
            </a:r>
          </a:p>
          <a:p>
            <a:r>
              <a:rPr lang="en-IN" altLang="en-US" sz="2200" dirty="0"/>
              <a:t>Giving positive reinforcement through recognition of effort and </a:t>
            </a:r>
            <a:r>
              <a:rPr lang="en-IN" altLang="en-US" sz="2200" dirty="0" smtClean="0"/>
              <a:t>rewarding good performance</a:t>
            </a:r>
            <a:endParaRPr lang="en-IN" altLang="en-US" sz="2200" dirty="0"/>
          </a:p>
          <a:p>
            <a:r>
              <a:rPr lang="en-IN" altLang="en-US" sz="2200" dirty="0"/>
              <a:t>Addressing or correcting poor performance </a:t>
            </a:r>
            <a:r>
              <a:rPr lang="en-IN" altLang="en-US" sz="2200"/>
              <a:t>and </a:t>
            </a:r>
            <a:r>
              <a:rPr lang="en-IN" altLang="en-US" sz="2200" smtClean="0"/>
              <a:t>not </a:t>
            </a:r>
            <a:r>
              <a:rPr lang="en-IN" altLang="en-US" sz="2200" dirty="0" smtClean="0"/>
              <a:t>rewarding </a:t>
            </a:r>
            <a:r>
              <a:rPr lang="en-IN" altLang="en-US" sz="2200" dirty="0"/>
              <a:t>negative attitudes </a:t>
            </a:r>
            <a:r>
              <a:rPr lang="en-IN" altLang="en-US" sz="2200" dirty="0" smtClean="0"/>
              <a:t>or inappropriate </a:t>
            </a:r>
            <a:r>
              <a:rPr lang="en-IN" altLang="en-US" sz="2200" dirty="0" err="1"/>
              <a:t>behavior</a:t>
            </a:r>
            <a:endParaRPr lang="en-IN" altLang="en-US" sz="2200" dirty="0"/>
          </a:p>
        </p:txBody>
      </p:sp>
    </p:spTree>
    <p:extLst>
      <p:ext uri="{BB962C8B-B14F-4D97-AF65-F5344CB8AC3E}">
        <p14:creationId xmlns:p14="http://schemas.microsoft.com/office/powerpoint/2010/main" val="41834789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28463E6-E2BC-4ED1-9EE6-4E706697298E}"/>
              </a:ext>
            </a:extLst>
          </p:cNvPr>
          <p:cNvSpPr>
            <a:spLocks noGrp="1"/>
          </p:cNvSpPr>
          <p:nvPr>
            <p:ph type="title"/>
          </p:nvPr>
        </p:nvSpPr>
        <p:spPr/>
        <p:txBody>
          <a:bodyPr/>
          <a:lstStyle/>
          <a:p>
            <a:r>
              <a:rPr lang="en-US" dirty="0"/>
              <a:t>The Importance of </a:t>
            </a:r>
            <a:r>
              <a:rPr lang="en-US" dirty="0" smtClean="0"/>
              <a:t>Discipline</a:t>
            </a:r>
            <a:endParaRPr lang="en-US" dirty="0"/>
          </a:p>
        </p:txBody>
      </p:sp>
      <p:sp>
        <p:nvSpPr>
          <p:cNvPr id="3" name="Content Placeholder 2">
            <a:extLst>
              <a:ext uri="{FF2B5EF4-FFF2-40B4-BE49-F238E27FC236}">
                <a16:creationId xmlns="" xmlns:a16="http://schemas.microsoft.com/office/drawing/2014/main" id="{0D773F1D-62FD-4AD5-8761-CFE732E30D26}"/>
              </a:ext>
            </a:extLst>
          </p:cNvPr>
          <p:cNvSpPr>
            <a:spLocks noGrp="1"/>
          </p:cNvSpPr>
          <p:nvPr>
            <p:ph idx="1"/>
          </p:nvPr>
        </p:nvSpPr>
        <p:spPr/>
        <p:txBody>
          <a:bodyPr/>
          <a:lstStyle/>
          <a:p>
            <a:pPr marL="0" indent="0">
              <a:buNone/>
            </a:pPr>
            <a:r>
              <a:rPr lang="en-US" altLang="en-US" dirty="0" smtClean="0"/>
              <a:t>Elements that are </a:t>
            </a:r>
            <a:r>
              <a:rPr lang="en-US" altLang="en-US" dirty="0"/>
              <a:t>important for effective </a:t>
            </a:r>
            <a:r>
              <a:rPr lang="en-US" altLang="en-US" b="1" dirty="0" smtClean="0">
                <a:solidFill>
                  <a:srgbClr val="C30C20"/>
                </a:solidFill>
              </a:rPr>
              <a:t>discipline</a:t>
            </a:r>
            <a:endParaRPr lang="en-US" altLang="en-US" sz="800" b="1" dirty="0"/>
          </a:p>
          <a:p>
            <a:r>
              <a:rPr lang="en-IN" altLang="en-US" sz="2200" dirty="0"/>
              <a:t>Defined roles and responsibilities so that employees know what is </a:t>
            </a:r>
            <a:r>
              <a:rPr lang="en-IN" altLang="en-US" sz="2200" dirty="0" smtClean="0"/>
              <a:t>expected</a:t>
            </a:r>
          </a:p>
          <a:p>
            <a:r>
              <a:rPr lang="en-IN" altLang="en-US" sz="2200" dirty="0"/>
              <a:t>Clear rules and guidelines so that employees understand what is acceptable </a:t>
            </a:r>
            <a:r>
              <a:rPr lang="en-IN" altLang="en-US" sz="2200" dirty="0" err="1" smtClean="0"/>
              <a:t>behavior</a:t>
            </a:r>
            <a:endParaRPr lang="en-IN" altLang="en-US" sz="2200" dirty="0" smtClean="0"/>
          </a:p>
          <a:p>
            <a:r>
              <a:rPr lang="en-US" altLang="en-US" sz="2200" dirty="0" smtClean="0"/>
              <a:t>Effective </a:t>
            </a:r>
            <a:r>
              <a:rPr lang="en-US" altLang="en-US" sz="2200" dirty="0"/>
              <a:t>methods and procedures for taking corrective </a:t>
            </a:r>
            <a:r>
              <a:rPr lang="en-US" altLang="en-US" sz="2200" dirty="0" smtClean="0"/>
              <a:t>action</a:t>
            </a:r>
            <a:endParaRPr lang="en-US" altLang="en-US" sz="2200" dirty="0"/>
          </a:p>
        </p:txBody>
      </p:sp>
    </p:spTree>
    <p:extLst>
      <p:ext uri="{BB962C8B-B14F-4D97-AF65-F5344CB8AC3E}">
        <p14:creationId xmlns:p14="http://schemas.microsoft.com/office/powerpoint/2010/main" val="18143198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E0E1871-52C2-4F51-9BB9-3003F24DE7AB}"/>
              </a:ext>
            </a:extLst>
          </p:cNvPr>
          <p:cNvSpPr>
            <a:spLocks noGrp="1"/>
          </p:cNvSpPr>
          <p:nvPr>
            <p:ph type="title"/>
          </p:nvPr>
        </p:nvSpPr>
        <p:spPr/>
        <p:txBody>
          <a:bodyPr/>
          <a:lstStyle/>
          <a:p>
            <a:r>
              <a:rPr lang="en-US" altLang="en-US" dirty="0"/>
              <a:t>Discipline </a:t>
            </a:r>
            <a:r>
              <a:rPr lang="en-US" altLang="en-US" dirty="0" smtClean="0"/>
              <a:t>Problems</a:t>
            </a:r>
            <a:r>
              <a:rPr lang="en-US" altLang="en-US" sz="3200" dirty="0" smtClean="0"/>
              <a:t> </a:t>
            </a:r>
            <a:endParaRPr lang="en-US" dirty="0"/>
          </a:p>
        </p:txBody>
      </p:sp>
      <p:sp>
        <p:nvSpPr>
          <p:cNvPr id="3" name="Content Placeholder 2">
            <a:extLst>
              <a:ext uri="{FF2B5EF4-FFF2-40B4-BE49-F238E27FC236}">
                <a16:creationId xmlns="" xmlns:a16="http://schemas.microsoft.com/office/drawing/2014/main" id="{9E9A1FCC-9EF3-477C-B6B1-5698DC1746BC}"/>
              </a:ext>
            </a:extLst>
          </p:cNvPr>
          <p:cNvSpPr>
            <a:spLocks noGrp="1"/>
          </p:cNvSpPr>
          <p:nvPr>
            <p:ph idx="1"/>
          </p:nvPr>
        </p:nvSpPr>
        <p:spPr/>
        <p:txBody>
          <a:bodyPr/>
          <a:lstStyle/>
          <a:p>
            <a:pPr>
              <a:buClr>
                <a:schemeClr val="tx1"/>
              </a:buClr>
            </a:pPr>
            <a:r>
              <a:rPr lang="en-US" altLang="en-US" b="1" dirty="0" smtClean="0">
                <a:solidFill>
                  <a:srgbClr val="C30C20"/>
                </a:solidFill>
              </a:rPr>
              <a:t>Permissiveness</a:t>
            </a:r>
            <a:r>
              <a:rPr lang="en-US" altLang="en-US" dirty="0" smtClean="0"/>
              <a:t>: </a:t>
            </a:r>
            <a:r>
              <a:rPr lang="en-IN" altLang="en-US" dirty="0"/>
              <a:t>Results in an untrained, poorly organized, and unproductive workforce</a:t>
            </a:r>
            <a:endParaRPr lang="en-US" altLang="en-US" dirty="0" smtClean="0"/>
          </a:p>
          <a:p>
            <a:pPr>
              <a:buClr>
                <a:schemeClr val="tx1"/>
              </a:buClr>
            </a:pPr>
            <a:r>
              <a:rPr lang="en-US" altLang="en-US" b="1" dirty="0" smtClean="0">
                <a:solidFill>
                  <a:srgbClr val="C30C20"/>
                </a:solidFill>
              </a:rPr>
              <a:t>Rigidity</a:t>
            </a:r>
            <a:r>
              <a:rPr lang="en-US" altLang="en-US" dirty="0" smtClean="0"/>
              <a:t>: </a:t>
            </a:r>
            <a:r>
              <a:rPr lang="en-IN" altLang="en-US" dirty="0"/>
              <a:t>May cause employees to fear or hate authority and to feel anxious or overly guilty about making mistakes</a:t>
            </a:r>
            <a:endParaRPr lang="en-US" altLang="en-US" dirty="0"/>
          </a:p>
          <a:p>
            <a:pPr>
              <a:buClr>
                <a:schemeClr val="tx1"/>
              </a:buClr>
            </a:pPr>
            <a:r>
              <a:rPr lang="en-US" altLang="en-US" b="1" dirty="0" smtClean="0">
                <a:solidFill>
                  <a:srgbClr val="C30C20"/>
                </a:solidFill>
              </a:rPr>
              <a:t>Inconsistency</a:t>
            </a:r>
            <a:r>
              <a:rPr lang="en-US" altLang="en-US" dirty="0"/>
              <a:t>:</a:t>
            </a:r>
            <a:r>
              <a:rPr lang="en-US" altLang="en-US" b="1" dirty="0" smtClean="0">
                <a:solidFill>
                  <a:srgbClr val="C30C20"/>
                </a:solidFill>
              </a:rPr>
              <a:t> </a:t>
            </a:r>
            <a:r>
              <a:rPr lang="en-IN" altLang="en-US" dirty="0"/>
              <a:t>Makes it difficult for employees to understand what </a:t>
            </a:r>
            <a:r>
              <a:rPr lang="en-IN" altLang="en-US" dirty="0" err="1"/>
              <a:t>behavior</a:t>
            </a:r>
            <a:r>
              <a:rPr lang="en-IN" altLang="en-US" dirty="0"/>
              <a:t> is appropriate and what is not </a:t>
            </a:r>
            <a:r>
              <a:rPr lang="en-IN" altLang="en-US" dirty="0" smtClean="0"/>
              <a:t>allowed</a:t>
            </a:r>
            <a:endParaRPr lang="en-US" altLang="en-US" dirty="0"/>
          </a:p>
        </p:txBody>
      </p:sp>
    </p:spTree>
    <p:extLst>
      <p:ext uri="{BB962C8B-B14F-4D97-AF65-F5344CB8AC3E}">
        <p14:creationId xmlns:p14="http://schemas.microsoft.com/office/powerpoint/2010/main" val="1899846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A005774-750A-445F-AD50-876735D45A49}"/>
              </a:ext>
            </a:extLst>
          </p:cNvPr>
          <p:cNvSpPr>
            <a:spLocks noGrp="1"/>
          </p:cNvSpPr>
          <p:nvPr>
            <p:ph type="title"/>
          </p:nvPr>
        </p:nvSpPr>
        <p:spPr/>
        <p:txBody>
          <a:bodyPr/>
          <a:lstStyle/>
          <a:p>
            <a:r>
              <a:rPr lang="en-US" altLang="en-US" dirty="0"/>
              <a:t>The Corrective Action Process</a:t>
            </a:r>
            <a:endParaRPr lang="en-US" dirty="0"/>
          </a:p>
        </p:txBody>
      </p:sp>
      <p:sp>
        <p:nvSpPr>
          <p:cNvPr id="3" name="Content Placeholder 2">
            <a:extLst>
              <a:ext uri="{FF2B5EF4-FFF2-40B4-BE49-F238E27FC236}">
                <a16:creationId xmlns="" xmlns:a16="http://schemas.microsoft.com/office/drawing/2014/main" id="{EDA350C2-EC80-4A32-B7FB-3746F3930B38}"/>
              </a:ext>
            </a:extLst>
          </p:cNvPr>
          <p:cNvSpPr>
            <a:spLocks noGrp="1"/>
          </p:cNvSpPr>
          <p:nvPr>
            <p:ph idx="1"/>
          </p:nvPr>
        </p:nvSpPr>
        <p:spPr/>
        <p:txBody>
          <a:bodyPr/>
          <a:lstStyle/>
          <a:p>
            <a:pPr marL="0" indent="0">
              <a:buNone/>
            </a:pPr>
            <a:r>
              <a:rPr lang="en-US" altLang="en-US" dirty="0"/>
              <a:t>Elements of caring leadership that come together in the </a:t>
            </a:r>
            <a:r>
              <a:rPr lang="en-US" altLang="en-US" dirty="0" smtClean="0"/>
              <a:t>process</a:t>
            </a:r>
            <a:endParaRPr lang="en-US" altLang="en-US" dirty="0"/>
          </a:p>
          <a:p>
            <a:r>
              <a:rPr lang="en-US" altLang="en-US" sz="2200" dirty="0"/>
              <a:t>Caring about the work</a:t>
            </a:r>
          </a:p>
          <a:p>
            <a:r>
              <a:rPr lang="en-US" altLang="en-US" sz="2200" dirty="0"/>
              <a:t>Caring about </a:t>
            </a:r>
            <a:r>
              <a:rPr lang="en-US" altLang="en-US" sz="2200" dirty="0" smtClean="0"/>
              <a:t>people</a:t>
            </a:r>
          </a:p>
          <a:p>
            <a:pPr marL="0" indent="0">
              <a:buNone/>
            </a:pPr>
            <a:endParaRPr lang="en-US" sz="800" dirty="0"/>
          </a:p>
          <a:p>
            <a:pPr marL="0" indent="0">
              <a:buNone/>
            </a:pPr>
            <a:r>
              <a:rPr lang="en-IN" dirty="0"/>
              <a:t>Related aspects of organizational </a:t>
            </a:r>
            <a:r>
              <a:rPr lang="en-IN" dirty="0" smtClean="0"/>
              <a:t>justice</a:t>
            </a:r>
          </a:p>
          <a:p>
            <a:r>
              <a:rPr lang="en-IN" altLang="en-US" sz="2200" dirty="0"/>
              <a:t>Interaction: Are people treated with dignity and respect?</a:t>
            </a:r>
          </a:p>
          <a:p>
            <a:r>
              <a:rPr lang="en-IN" altLang="en-US" sz="2200" dirty="0"/>
              <a:t>Distribution: Are rewards and punishments distributed fairly?</a:t>
            </a:r>
          </a:p>
          <a:p>
            <a:r>
              <a:rPr lang="en-IN" altLang="en-US" sz="2200" dirty="0"/>
              <a:t>Procedure: Is the process of how justice is enacted reasonable, timely, and consistent?</a:t>
            </a:r>
            <a:endParaRPr lang="en-US" altLang="en-US" sz="2200" dirty="0"/>
          </a:p>
        </p:txBody>
      </p:sp>
    </p:spTree>
    <p:extLst>
      <p:ext uri="{BB962C8B-B14F-4D97-AF65-F5344CB8AC3E}">
        <p14:creationId xmlns:p14="http://schemas.microsoft.com/office/powerpoint/2010/main" val="8268140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A005774-750A-445F-AD50-876735D45A49}"/>
              </a:ext>
            </a:extLst>
          </p:cNvPr>
          <p:cNvSpPr>
            <a:spLocks noGrp="1"/>
          </p:cNvSpPr>
          <p:nvPr>
            <p:ph type="title"/>
          </p:nvPr>
        </p:nvSpPr>
        <p:spPr/>
        <p:txBody>
          <a:bodyPr/>
          <a:lstStyle/>
          <a:p>
            <a:r>
              <a:rPr lang="en-US" altLang="en-US" dirty="0" smtClean="0"/>
              <a:t>Principles of Taking </a:t>
            </a:r>
            <a:r>
              <a:rPr lang="en-US" altLang="en-US" dirty="0"/>
              <a:t>Corrective </a:t>
            </a:r>
            <a:r>
              <a:rPr lang="en-US" altLang="en-US" dirty="0" smtClean="0"/>
              <a:t>Action, 1 </a:t>
            </a:r>
            <a:endParaRPr lang="en-US" dirty="0"/>
          </a:p>
        </p:txBody>
      </p:sp>
      <p:sp>
        <p:nvSpPr>
          <p:cNvPr id="3" name="Content Placeholder 2">
            <a:extLst>
              <a:ext uri="{FF2B5EF4-FFF2-40B4-BE49-F238E27FC236}">
                <a16:creationId xmlns="" xmlns:a16="http://schemas.microsoft.com/office/drawing/2014/main" id="{EDA350C2-EC80-4A32-B7FB-3746F3930B38}"/>
              </a:ext>
            </a:extLst>
          </p:cNvPr>
          <p:cNvSpPr>
            <a:spLocks noGrp="1"/>
          </p:cNvSpPr>
          <p:nvPr>
            <p:ph idx="1"/>
          </p:nvPr>
        </p:nvSpPr>
        <p:spPr/>
        <p:txBody>
          <a:bodyPr/>
          <a:lstStyle/>
          <a:p>
            <a:pPr marL="0" indent="0">
              <a:buNone/>
            </a:pPr>
            <a:r>
              <a:rPr lang="en-IN" altLang="en-US" dirty="0" smtClean="0"/>
              <a:t>Establish </a:t>
            </a:r>
            <a:r>
              <a:rPr lang="en-IN" altLang="en-US" dirty="0"/>
              <a:t>just and reasonable rules based on core values</a:t>
            </a:r>
          </a:p>
          <a:p>
            <a:r>
              <a:rPr lang="en-IN" altLang="en-US" sz="2200" dirty="0"/>
              <a:t>If corrective action is necessary, it should take the form of a </a:t>
            </a:r>
            <a:r>
              <a:rPr lang="en-IN" altLang="en-US" sz="2200" b="1" dirty="0">
                <a:solidFill>
                  <a:srgbClr val="C30C20"/>
                </a:solidFill>
              </a:rPr>
              <a:t>caring confrontation </a:t>
            </a:r>
            <a:r>
              <a:rPr lang="en-IN" altLang="en-US" sz="2200" dirty="0"/>
              <a:t>based on core values of the organization</a:t>
            </a:r>
          </a:p>
          <a:p>
            <a:pPr marL="0" indent="0">
              <a:buNone/>
            </a:pPr>
            <a:endParaRPr lang="en-IN" altLang="en-US" sz="800" dirty="0" smtClean="0"/>
          </a:p>
          <a:p>
            <a:pPr marL="0" indent="0">
              <a:buNone/>
            </a:pPr>
            <a:r>
              <a:rPr lang="en-IN" altLang="en-US" dirty="0" smtClean="0"/>
              <a:t>Communicate </a:t>
            </a:r>
            <a:r>
              <a:rPr lang="en-IN" altLang="en-US" dirty="0"/>
              <a:t>rules to all </a:t>
            </a:r>
            <a:r>
              <a:rPr lang="en-IN" altLang="en-US" dirty="0" smtClean="0"/>
              <a:t>employees</a:t>
            </a:r>
          </a:p>
          <a:p>
            <a:pPr marL="0" indent="0">
              <a:buNone/>
            </a:pPr>
            <a:endParaRPr lang="en-IN" altLang="en-US" sz="800" dirty="0" smtClean="0"/>
          </a:p>
          <a:p>
            <a:pPr marL="0" indent="0">
              <a:buNone/>
            </a:pPr>
            <a:r>
              <a:rPr lang="en-US" altLang="en-US" dirty="0" smtClean="0"/>
              <a:t>Provide </a:t>
            </a:r>
            <a:r>
              <a:rPr lang="en-US" altLang="en-US" dirty="0"/>
              <a:t>immediate corrective </a:t>
            </a:r>
            <a:r>
              <a:rPr lang="en-US" altLang="en-US" dirty="0" smtClean="0"/>
              <a:t>action</a:t>
            </a:r>
          </a:p>
          <a:p>
            <a:pPr marL="0" indent="0">
              <a:buNone/>
            </a:pPr>
            <a:endParaRPr lang="en-IN" altLang="en-US" sz="800" dirty="0" smtClean="0"/>
          </a:p>
          <a:p>
            <a:pPr marL="0" indent="0">
              <a:buNone/>
            </a:pPr>
            <a:r>
              <a:rPr lang="en-IN" altLang="en-US" dirty="0" smtClean="0"/>
              <a:t>Create </a:t>
            </a:r>
            <a:r>
              <a:rPr lang="en-IN" altLang="en-US" dirty="0"/>
              <a:t>a system of progressive corrective measures for violation of </a:t>
            </a:r>
            <a:r>
              <a:rPr lang="en-IN" altLang="en-US" dirty="0" smtClean="0"/>
              <a:t>rules</a:t>
            </a:r>
          </a:p>
          <a:p>
            <a:pPr marL="0" indent="0">
              <a:buNone/>
            </a:pPr>
            <a:endParaRPr lang="en-IN" altLang="en-US" sz="800" dirty="0" smtClean="0"/>
          </a:p>
          <a:p>
            <a:pPr marL="0" indent="0">
              <a:buNone/>
            </a:pPr>
            <a:r>
              <a:rPr lang="en-IN" altLang="en-US" dirty="0" smtClean="0"/>
              <a:t>Provide </a:t>
            </a:r>
            <a:r>
              <a:rPr lang="en-IN" altLang="en-US" dirty="0"/>
              <a:t>an appeal process for corrective </a:t>
            </a:r>
            <a:r>
              <a:rPr lang="en-IN" altLang="en-US" dirty="0" smtClean="0"/>
              <a:t>action</a:t>
            </a:r>
            <a:endParaRPr lang="en-IN" altLang="en-US" dirty="0"/>
          </a:p>
        </p:txBody>
      </p:sp>
    </p:spTree>
    <p:extLst>
      <p:ext uri="{BB962C8B-B14F-4D97-AF65-F5344CB8AC3E}">
        <p14:creationId xmlns:p14="http://schemas.microsoft.com/office/powerpoint/2010/main" val="40409900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A005774-750A-445F-AD50-876735D45A49}"/>
              </a:ext>
            </a:extLst>
          </p:cNvPr>
          <p:cNvSpPr>
            <a:spLocks noGrp="1"/>
          </p:cNvSpPr>
          <p:nvPr>
            <p:ph type="title"/>
          </p:nvPr>
        </p:nvSpPr>
        <p:spPr/>
        <p:txBody>
          <a:bodyPr/>
          <a:lstStyle/>
          <a:p>
            <a:r>
              <a:rPr lang="en-US" altLang="en-US" dirty="0" smtClean="0"/>
              <a:t>Principles of Taking </a:t>
            </a:r>
            <a:r>
              <a:rPr lang="en-US" altLang="en-US" dirty="0"/>
              <a:t>Corrective </a:t>
            </a:r>
            <a:r>
              <a:rPr lang="en-US" altLang="en-US" dirty="0" smtClean="0"/>
              <a:t>Action, 2 </a:t>
            </a:r>
            <a:endParaRPr lang="en-US" dirty="0"/>
          </a:p>
        </p:txBody>
      </p:sp>
      <p:sp>
        <p:nvSpPr>
          <p:cNvPr id="3" name="Content Placeholder 2">
            <a:extLst>
              <a:ext uri="{FF2B5EF4-FFF2-40B4-BE49-F238E27FC236}">
                <a16:creationId xmlns="" xmlns:a16="http://schemas.microsoft.com/office/drawing/2014/main" id="{EDA350C2-EC80-4A32-B7FB-3746F3930B38}"/>
              </a:ext>
            </a:extLst>
          </p:cNvPr>
          <p:cNvSpPr>
            <a:spLocks noGrp="1"/>
          </p:cNvSpPr>
          <p:nvPr>
            <p:ph idx="1"/>
          </p:nvPr>
        </p:nvSpPr>
        <p:spPr/>
        <p:txBody>
          <a:bodyPr/>
          <a:lstStyle/>
          <a:p>
            <a:r>
              <a:rPr lang="en-IN" altLang="en-US" dirty="0" smtClean="0"/>
              <a:t>Preserve human dignity</a:t>
            </a:r>
          </a:p>
          <a:p>
            <a:r>
              <a:rPr lang="en-IN" altLang="en-US" dirty="0" smtClean="0"/>
              <a:t>Avoid </a:t>
            </a:r>
            <a:r>
              <a:rPr lang="en-IN" altLang="en-US" dirty="0"/>
              <a:t>charging a rule violation without first knowing the facts</a:t>
            </a:r>
            <a:endParaRPr lang="en-IN" altLang="en-US" dirty="0" smtClean="0"/>
          </a:p>
          <a:p>
            <a:r>
              <a:rPr lang="en-IN" altLang="en-US" dirty="0" smtClean="0"/>
              <a:t>Obtain </a:t>
            </a:r>
            <a:r>
              <a:rPr lang="en-IN" altLang="en-US" dirty="0"/>
              <a:t>agreement that a problem exists</a:t>
            </a:r>
          </a:p>
          <a:p>
            <a:r>
              <a:rPr lang="en-IN" altLang="en-US" dirty="0" smtClean="0"/>
              <a:t>Avoid </a:t>
            </a:r>
            <a:r>
              <a:rPr lang="en-IN" altLang="en-US" dirty="0"/>
              <a:t>negative emotions</a:t>
            </a:r>
          </a:p>
          <a:p>
            <a:r>
              <a:rPr lang="en-IN" altLang="en-US" dirty="0" smtClean="0"/>
              <a:t>Remember </a:t>
            </a:r>
            <a:r>
              <a:rPr lang="en-IN" altLang="en-US" dirty="0"/>
              <a:t>the purpose of corrective action</a:t>
            </a:r>
          </a:p>
          <a:p>
            <a:r>
              <a:rPr lang="en-IN" altLang="en-US" dirty="0" smtClean="0"/>
              <a:t>Avoid </a:t>
            </a:r>
            <a:r>
              <a:rPr lang="en-IN" altLang="en-US" dirty="0"/>
              <a:t>double standards</a:t>
            </a:r>
          </a:p>
          <a:p>
            <a:r>
              <a:rPr lang="en-IN" altLang="en-US" dirty="0" smtClean="0"/>
              <a:t>Enforce </a:t>
            </a:r>
            <a:r>
              <a:rPr lang="en-IN" altLang="en-US" dirty="0"/>
              <a:t>rules consistently and </a:t>
            </a:r>
            <a:r>
              <a:rPr lang="en-IN" altLang="en-US" dirty="0" smtClean="0"/>
              <a:t>firmly</a:t>
            </a:r>
          </a:p>
          <a:p>
            <a:r>
              <a:rPr lang="en-IN" altLang="en-US" dirty="0" smtClean="0"/>
              <a:t>Follow </a:t>
            </a:r>
            <a:r>
              <a:rPr lang="en-IN" altLang="en-US" dirty="0"/>
              <a:t>the four-step method for solving performance problems</a:t>
            </a:r>
            <a:endParaRPr lang="en-US" altLang="en-US" dirty="0"/>
          </a:p>
        </p:txBody>
      </p:sp>
    </p:spTree>
    <p:extLst>
      <p:ext uri="{BB962C8B-B14F-4D97-AF65-F5344CB8AC3E}">
        <p14:creationId xmlns:p14="http://schemas.microsoft.com/office/powerpoint/2010/main" val="18713176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103E56AB-BE48-4C20-9510-9EF6F74381CE}"/>
              </a:ext>
            </a:extLst>
          </p:cNvPr>
          <p:cNvSpPr>
            <a:spLocks noGrp="1"/>
          </p:cNvSpPr>
          <p:nvPr>
            <p:ph type="title"/>
          </p:nvPr>
        </p:nvSpPr>
        <p:spPr>
          <a:xfrm>
            <a:off x="0" y="228600"/>
            <a:ext cx="9144000" cy="1066800"/>
          </a:xfrm>
        </p:spPr>
        <p:txBody>
          <a:bodyPr/>
          <a:lstStyle/>
          <a:p>
            <a:r>
              <a:rPr lang="en-US" dirty="0"/>
              <a:t>	Figure </a:t>
            </a:r>
            <a:r>
              <a:rPr lang="en-US" dirty="0" smtClean="0"/>
              <a:t>19.5: </a:t>
            </a:r>
            <a:r>
              <a:rPr lang="en-US" dirty="0"/>
              <a:t>Four-Step Method for Solving Performance Problems</a:t>
            </a:r>
          </a:p>
        </p:txBody>
      </p:sp>
      <p:pic>
        <p:nvPicPr>
          <p:cNvPr id="2" name="Picture 1" descr="This flowchart depicts the four-step method for solving performance problem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2057400"/>
            <a:ext cx="8534400" cy="2534093"/>
          </a:xfrm>
          <a:prstGeom prst="rect">
            <a:avLst/>
          </a:prstGeom>
        </p:spPr>
      </p:pic>
      <p:sp>
        <p:nvSpPr>
          <p:cNvPr id="7" name="Content Placeholder 2">
            <a:extLst>
              <a:ext uri="{FF2B5EF4-FFF2-40B4-BE49-F238E27FC236}">
                <a16:creationId xmlns="" xmlns:a16="http://schemas.microsoft.com/office/drawing/2014/main" id="{1F9D0BDB-A9B6-446C-B45A-B61B43E36D98}"/>
              </a:ext>
            </a:extLst>
          </p:cNvPr>
          <p:cNvSpPr txBox="1">
            <a:spLocks/>
          </p:cNvSpPr>
          <p:nvPr/>
        </p:nvSpPr>
        <p:spPr>
          <a:xfrm>
            <a:off x="609600" y="5867400"/>
            <a:ext cx="8229600" cy="304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3" action="ppaction://hlinksldjump"/>
              </a:rPr>
              <a:t>Jump t</a:t>
            </a:r>
            <a:r>
              <a:rPr lang="en-US" sz="1200" dirty="0" smtClean="0">
                <a:hlinkClick r:id="rId3" action="ppaction://hlinksldjump"/>
              </a:rPr>
              <a:t>o </a:t>
            </a:r>
            <a:r>
              <a:rPr lang="en-US" sz="1200" dirty="0">
                <a:hlinkClick r:id="rId3" action="ppaction://hlinksldjump"/>
              </a:rPr>
              <a:t>Figure </a:t>
            </a:r>
            <a:r>
              <a:rPr lang="en-US" sz="1200" dirty="0" smtClean="0">
                <a:hlinkClick r:id="rId3" action="ppaction://hlinksldjump"/>
              </a:rPr>
              <a:t>19.5: </a:t>
            </a:r>
            <a:r>
              <a:rPr lang="en-US" sz="1200" dirty="0">
                <a:hlinkClick r:id="rId3" action="ppaction://hlinksldjump"/>
              </a:rPr>
              <a:t>Four-Step Method for Solving Performance Problems, Appendix</a:t>
            </a:r>
            <a:endParaRPr lang="en-US" sz="1200" dirty="0"/>
          </a:p>
        </p:txBody>
      </p:sp>
    </p:spTree>
    <p:extLst>
      <p:ext uri="{BB962C8B-B14F-4D97-AF65-F5344CB8AC3E}">
        <p14:creationId xmlns:p14="http://schemas.microsoft.com/office/powerpoint/2010/main" val="3713066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70A11C95-9D00-45E0-9F2D-668440507516}"/>
              </a:ext>
            </a:extLst>
          </p:cNvPr>
          <p:cNvSpPr>
            <a:spLocks noGrp="1"/>
          </p:cNvSpPr>
          <p:nvPr>
            <p:ph type="ctrTitle"/>
          </p:nvPr>
        </p:nvSpPr>
        <p:spPr/>
        <p:txBody>
          <a:bodyPr/>
          <a:lstStyle/>
          <a:p>
            <a:pPr algn="r">
              <a:lnSpc>
                <a:spcPct val="150000"/>
              </a:lnSpc>
            </a:pPr>
            <a:r>
              <a:rPr lang="en-US" sz="4400" dirty="0"/>
              <a:t>APPENDICES </a:t>
            </a:r>
          </a:p>
        </p:txBody>
      </p:sp>
    </p:spTree>
    <p:extLst>
      <p:ext uri="{BB962C8B-B14F-4D97-AF65-F5344CB8AC3E}">
        <p14:creationId xmlns:p14="http://schemas.microsoft.com/office/powerpoint/2010/main" val="1873504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9CE44A7-F167-46C3-84D1-AE2ECF99DD47}"/>
              </a:ext>
            </a:extLst>
          </p:cNvPr>
          <p:cNvSpPr>
            <a:spLocks noGrp="1"/>
          </p:cNvSpPr>
          <p:nvPr>
            <p:ph type="title"/>
          </p:nvPr>
        </p:nvSpPr>
        <p:spPr/>
        <p:txBody>
          <a:bodyPr/>
          <a:lstStyle/>
          <a:p>
            <a:r>
              <a:rPr lang="en-US" altLang="en-US" sz="2800" dirty="0"/>
              <a:t>Figure 19.1: Sample Performance Pyramid, Appendix</a:t>
            </a:r>
            <a:endParaRPr lang="en-US" sz="2800" dirty="0"/>
          </a:p>
        </p:txBody>
      </p:sp>
      <p:sp>
        <p:nvSpPr>
          <p:cNvPr id="3" name="Content Placeholder 2">
            <a:extLst>
              <a:ext uri="{FF2B5EF4-FFF2-40B4-BE49-F238E27FC236}">
                <a16:creationId xmlns="" xmlns:a16="http://schemas.microsoft.com/office/drawing/2014/main" id="{A97F2504-5F09-4C55-8F2F-D284A24E66F7}"/>
              </a:ext>
            </a:extLst>
          </p:cNvPr>
          <p:cNvSpPr>
            <a:spLocks noGrp="1"/>
          </p:cNvSpPr>
          <p:nvPr>
            <p:ph idx="1"/>
          </p:nvPr>
        </p:nvSpPr>
        <p:spPr>
          <a:xfrm>
            <a:off x="457200" y="990600"/>
            <a:ext cx="8229600" cy="4267200"/>
          </a:xfrm>
        </p:spPr>
        <p:txBody>
          <a:bodyPr/>
          <a:lstStyle/>
          <a:p>
            <a:pPr marL="0" indent="0">
              <a:buNone/>
            </a:pPr>
            <a:r>
              <a:rPr lang="en-US" sz="1800" dirty="0" smtClean="0"/>
              <a:t>The lines connecting the base of the pyramid to its apex are labeled A, B, and C. These lines are marked on a scale of zero to thirty-five at intervals of five.</a:t>
            </a:r>
          </a:p>
          <a:p>
            <a:pPr marL="0" indent="0">
              <a:buNone/>
            </a:pPr>
            <a:r>
              <a:rPr lang="en-US" sz="1800" dirty="0" smtClean="0"/>
              <a:t>Line A represents statesmanship, which </a:t>
            </a:r>
            <a:r>
              <a:rPr lang="en-IN" sz="1800" dirty="0" smtClean="0"/>
              <a:t>is the ability </a:t>
            </a:r>
            <a:r>
              <a:rPr lang="en-IN" sz="1800" dirty="0"/>
              <a:t>to work with and through other </a:t>
            </a:r>
            <a:r>
              <a:rPr lang="en-IN" sz="1800" dirty="0" smtClean="0"/>
              <a:t>people.</a:t>
            </a:r>
          </a:p>
          <a:p>
            <a:pPr marL="0" indent="0">
              <a:buNone/>
            </a:pPr>
            <a:r>
              <a:rPr lang="en-IN" sz="1800" dirty="0" smtClean="0"/>
              <a:t>Line </a:t>
            </a:r>
            <a:r>
              <a:rPr lang="en-IN" sz="1800" dirty="0"/>
              <a:t>B represents entrepreneurship, </a:t>
            </a:r>
            <a:r>
              <a:rPr lang="en-IN" sz="1800" dirty="0" smtClean="0"/>
              <a:t>which </a:t>
            </a:r>
            <a:r>
              <a:rPr lang="en-IN" sz="1800" dirty="0"/>
              <a:t>is the achievement of </a:t>
            </a:r>
            <a:r>
              <a:rPr lang="en-IN" sz="1800" dirty="0" smtClean="0"/>
              <a:t>results.</a:t>
            </a:r>
          </a:p>
          <a:p>
            <a:pPr marL="0" indent="0">
              <a:buNone/>
            </a:pPr>
            <a:r>
              <a:rPr lang="en-IN" sz="1800" dirty="0" smtClean="0"/>
              <a:t>Line C represents </a:t>
            </a:r>
            <a:r>
              <a:rPr lang="en-IN" sz="1800" dirty="0"/>
              <a:t>innovation, which is the ability to generate new and usable </a:t>
            </a:r>
            <a:r>
              <a:rPr lang="en-IN" sz="1800" dirty="0" smtClean="0"/>
              <a:t>ideas.</a:t>
            </a:r>
          </a:p>
          <a:p>
            <a:pPr marL="0" indent="0">
              <a:buNone/>
            </a:pPr>
            <a:r>
              <a:rPr lang="en-IN" sz="1800" dirty="0" smtClean="0"/>
              <a:t>There is a line connecting point 25 on line A to point 20 on line B.</a:t>
            </a:r>
          </a:p>
          <a:p>
            <a:pPr marL="0" indent="0">
              <a:buNone/>
            </a:pPr>
            <a:r>
              <a:rPr lang="en-IN" sz="1800" dirty="0" smtClean="0"/>
              <a:t>There is another line connecting point 20 on line B to point 17.5 on line C.</a:t>
            </a:r>
          </a:p>
          <a:p>
            <a:pPr marL="0" indent="0">
              <a:buNone/>
            </a:pPr>
            <a:r>
              <a:rPr lang="en-IN" sz="1800" dirty="0" smtClean="0"/>
              <a:t>There is a dotted line connecting point 17.5 on line C to point </a:t>
            </a:r>
            <a:r>
              <a:rPr lang="en-IN" sz="1800" dirty="0"/>
              <a:t>25 on line </a:t>
            </a:r>
            <a:r>
              <a:rPr lang="en-IN" sz="1800" dirty="0" smtClean="0"/>
              <a:t>A.</a:t>
            </a:r>
            <a:endParaRPr lang="en-IN" sz="1800" dirty="0"/>
          </a:p>
        </p:txBody>
      </p:sp>
      <p:sp>
        <p:nvSpPr>
          <p:cNvPr id="4" name="Content Placeholder 2">
            <a:extLst>
              <a:ext uri="{FF2B5EF4-FFF2-40B4-BE49-F238E27FC236}">
                <a16:creationId xmlns="" xmlns:a16="http://schemas.microsoft.com/office/drawing/2014/main" id="{6D3DDDE1-AFDC-41DA-8594-4DB089908F32}"/>
              </a:ext>
            </a:extLst>
          </p:cNvPr>
          <p:cNvSpPr txBox="1">
            <a:spLocks/>
          </p:cNvSpPr>
          <p:nvPr/>
        </p:nvSpPr>
        <p:spPr>
          <a:xfrm>
            <a:off x="609600" y="5867400"/>
            <a:ext cx="822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a:t>
            </a:r>
            <a:r>
              <a:rPr lang="en-US" altLang="en-US" sz="1200" dirty="0">
                <a:hlinkClick r:id="rId2" action="ppaction://hlinksldjump"/>
              </a:rPr>
              <a:t>Figure 19.1: Sample Performance Pyramid</a:t>
            </a:r>
            <a:r>
              <a:rPr lang="en-US" sz="1200" dirty="0">
                <a:hlinkClick r:id="rId2" action="ppaction://hlinksldjump"/>
              </a:rPr>
              <a:t> </a:t>
            </a:r>
            <a:endParaRPr lang="en-US" sz="1200" dirty="0"/>
          </a:p>
        </p:txBody>
      </p:sp>
    </p:spTree>
    <p:extLst>
      <p:ext uri="{BB962C8B-B14F-4D97-AF65-F5344CB8AC3E}">
        <p14:creationId xmlns:p14="http://schemas.microsoft.com/office/powerpoint/2010/main" val="34783698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C6ED653-FFB7-4CB7-A082-019FCE42ABFB}"/>
              </a:ext>
            </a:extLst>
          </p:cNvPr>
          <p:cNvSpPr>
            <a:spLocks noGrp="1"/>
          </p:cNvSpPr>
          <p:nvPr>
            <p:ph type="title"/>
          </p:nvPr>
        </p:nvSpPr>
        <p:spPr>
          <a:xfrm>
            <a:off x="0" y="228600"/>
            <a:ext cx="9144000" cy="914400"/>
          </a:xfrm>
        </p:spPr>
        <p:txBody>
          <a:bodyPr/>
          <a:lstStyle/>
          <a:p>
            <a:r>
              <a:rPr lang="en-US" sz="2800" dirty="0"/>
              <a:t>	Figure </a:t>
            </a:r>
            <a:r>
              <a:rPr lang="en-US" sz="2800" dirty="0" smtClean="0"/>
              <a:t>19.5: </a:t>
            </a:r>
            <a:r>
              <a:rPr lang="en-US" sz="2800" dirty="0"/>
              <a:t>Four-Step Method for Solving Performance Problems, Appendix</a:t>
            </a:r>
          </a:p>
        </p:txBody>
      </p:sp>
      <p:sp>
        <p:nvSpPr>
          <p:cNvPr id="3" name="Content Placeholder 2">
            <a:extLst>
              <a:ext uri="{FF2B5EF4-FFF2-40B4-BE49-F238E27FC236}">
                <a16:creationId xmlns="" xmlns:a16="http://schemas.microsoft.com/office/drawing/2014/main" id="{72B2131D-5CCB-47D2-8D16-833D6AEBE58C}"/>
              </a:ext>
            </a:extLst>
          </p:cNvPr>
          <p:cNvSpPr>
            <a:spLocks noGrp="1"/>
          </p:cNvSpPr>
          <p:nvPr>
            <p:ph idx="1"/>
          </p:nvPr>
        </p:nvSpPr>
        <p:spPr>
          <a:xfrm>
            <a:off x="457200" y="1295400"/>
            <a:ext cx="8229600" cy="4419600"/>
          </a:xfrm>
        </p:spPr>
        <p:txBody>
          <a:bodyPr/>
          <a:lstStyle/>
          <a:p>
            <a:pPr marL="0" indent="0">
              <a:buNone/>
            </a:pPr>
            <a:r>
              <a:rPr lang="en-US" dirty="0" smtClean="0"/>
              <a:t>The </a:t>
            </a:r>
            <a:r>
              <a:rPr lang="en-US" dirty="0"/>
              <a:t>flowchart </a:t>
            </a:r>
            <a:r>
              <a:rPr lang="en-US" dirty="0" smtClean="0"/>
              <a:t>has four boxes</a:t>
            </a:r>
            <a:r>
              <a:rPr lang="en-US" dirty="0"/>
              <a:t>,</a:t>
            </a:r>
            <a:r>
              <a:rPr lang="en-US" dirty="0" smtClean="0"/>
              <a:t> labeled one, two, three, and four. The boxes are arranged horizontally.</a:t>
            </a:r>
          </a:p>
          <a:p>
            <a:pPr marL="0" indent="0">
              <a:buNone/>
            </a:pPr>
            <a:r>
              <a:rPr lang="en-US" dirty="0" smtClean="0"/>
              <a:t>The </a:t>
            </a:r>
            <a:r>
              <a:rPr lang="en-US" dirty="0"/>
              <a:t>first </a:t>
            </a:r>
            <a:r>
              <a:rPr lang="en-US" dirty="0" smtClean="0"/>
              <a:t>box from the left </a:t>
            </a:r>
            <a:r>
              <a:rPr lang="en-US" dirty="0"/>
              <a:t>reads obtain agreement that a problem exists. </a:t>
            </a:r>
            <a:endParaRPr lang="en-US" dirty="0" smtClean="0"/>
          </a:p>
          <a:p>
            <a:pPr marL="0" indent="0">
              <a:buNone/>
            </a:pPr>
            <a:r>
              <a:rPr lang="en-US" dirty="0" smtClean="0"/>
              <a:t>The </a:t>
            </a:r>
            <a:r>
              <a:rPr lang="en-US" dirty="0"/>
              <a:t>second </a:t>
            </a:r>
            <a:r>
              <a:rPr lang="en-US" dirty="0" smtClean="0"/>
              <a:t>box </a:t>
            </a:r>
            <a:r>
              <a:rPr lang="en-US" dirty="0"/>
              <a:t>reads mutually discuss alternative solutions. </a:t>
            </a:r>
            <a:endParaRPr lang="en-US" dirty="0" smtClean="0"/>
          </a:p>
          <a:p>
            <a:pPr marL="0" indent="0">
              <a:buNone/>
            </a:pPr>
            <a:r>
              <a:rPr lang="en-US" dirty="0" smtClean="0"/>
              <a:t>The </a:t>
            </a:r>
            <a:r>
              <a:rPr lang="en-US" dirty="0"/>
              <a:t>third </a:t>
            </a:r>
            <a:r>
              <a:rPr lang="en-US" dirty="0" smtClean="0"/>
              <a:t>box </a:t>
            </a:r>
            <a:r>
              <a:rPr lang="en-US" dirty="0"/>
              <a:t>reads mutually agree on action to be taken to solve the problem. </a:t>
            </a:r>
            <a:endParaRPr lang="en-US" dirty="0" smtClean="0"/>
          </a:p>
          <a:p>
            <a:pPr marL="0" indent="0">
              <a:buNone/>
            </a:pPr>
            <a:r>
              <a:rPr lang="en-US" dirty="0" smtClean="0"/>
              <a:t>The </a:t>
            </a:r>
            <a:r>
              <a:rPr lang="en-US" dirty="0"/>
              <a:t>fourth </a:t>
            </a:r>
            <a:r>
              <a:rPr lang="en-US" dirty="0" smtClean="0"/>
              <a:t>box </a:t>
            </a:r>
            <a:r>
              <a:rPr lang="en-US" dirty="0"/>
              <a:t>reads follow up to evaluate results and provide encouragement</a:t>
            </a:r>
            <a:r>
              <a:rPr lang="en-US" dirty="0" smtClean="0"/>
              <a:t>.</a:t>
            </a:r>
            <a:endParaRPr lang="en-IN" dirty="0"/>
          </a:p>
        </p:txBody>
      </p:sp>
      <p:sp>
        <p:nvSpPr>
          <p:cNvPr id="4" name="Content Placeholder 2">
            <a:extLst>
              <a:ext uri="{FF2B5EF4-FFF2-40B4-BE49-F238E27FC236}">
                <a16:creationId xmlns="" xmlns:a16="http://schemas.microsoft.com/office/drawing/2014/main" id="{D9DAEA88-7F68-421B-A31B-E3ABE9A44757}"/>
              </a:ext>
            </a:extLst>
          </p:cNvPr>
          <p:cNvSpPr txBox="1">
            <a:spLocks/>
          </p:cNvSpPr>
          <p:nvPr/>
        </p:nvSpPr>
        <p:spPr>
          <a:xfrm>
            <a:off x="609600" y="5867400"/>
            <a:ext cx="8229600" cy="3048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2" action="ppaction://hlinksldjump"/>
              </a:rPr>
              <a:t>Jump back to Figure </a:t>
            </a:r>
            <a:r>
              <a:rPr lang="en-US" sz="1200" dirty="0" smtClean="0">
                <a:hlinkClick r:id="rId2" action="ppaction://hlinksldjump"/>
              </a:rPr>
              <a:t>19.5: </a:t>
            </a:r>
            <a:r>
              <a:rPr lang="en-US" sz="1200" dirty="0">
                <a:hlinkClick r:id="rId2" action="ppaction://hlinksldjump"/>
              </a:rPr>
              <a:t>Four-Step Method for Solving Performance Problems</a:t>
            </a:r>
            <a:endParaRPr lang="en-US" sz="1200" dirty="0"/>
          </a:p>
        </p:txBody>
      </p:sp>
    </p:spTree>
    <p:extLst>
      <p:ext uri="{BB962C8B-B14F-4D97-AF65-F5344CB8AC3E}">
        <p14:creationId xmlns:p14="http://schemas.microsoft.com/office/powerpoint/2010/main" val="26731535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sz="3200" dirty="0"/>
              <a:t>Figure 19.1: Sample Performance Pyramid</a:t>
            </a:r>
          </a:p>
        </p:txBody>
      </p:sp>
      <p:pic>
        <p:nvPicPr>
          <p:cNvPr id="3" name="Picture 2" descr="The image depicts a sample performance pyrami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985536"/>
            <a:ext cx="6705600" cy="4755000"/>
          </a:xfrm>
          <a:prstGeom prst="rect">
            <a:avLst/>
          </a:prstGeom>
        </p:spPr>
      </p:pic>
      <p:sp>
        <p:nvSpPr>
          <p:cNvPr id="8" name="Content Placeholder 2">
            <a:extLst>
              <a:ext uri="{FF2B5EF4-FFF2-40B4-BE49-F238E27FC236}">
                <a16:creationId xmlns="" xmlns:a16="http://schemas.microsoft.com/office/drawing/2014/main" id="{01E14F6C-2B4F-477B-8BFD-3D177BBA1AE5}"/>
              </a:ext>
            </a:extLst>
          </p:cNvPr>
          <p:cNvSpPr txBox="1">
            <a:spLocks/>
          </p:cNvSpPr>
          <p:nvPr/>
        </p:nvSpPr>
        <p:spPr>
          <a:xfrm>
            <a:off x="609600" y="5867400"/>
            <a:ext cx="8229600" cy="381000"/>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1200" dirty="0">
                <a:hlinkClick r:id="rId3" action="ppaction://hlinksldjump"/>
              </a:rPr>
              <a:t>Jump to </a:t>
            </a:r>
            <a:r>
              <a:rPr lang="en-US" altLang="en-US" sz="1200" dirty="0">
                <a:hlinkClick r:id="rId3" action="ppaction://hlinksldjump"/>
              </a:rPr>
              <a:t>Figure 19.1: Sample Performance Pyramid, Appendix</a:t>
            </a:r>
            <a:r>
              <a:rPr lang="en-US" sz="1200" dirty="0">
                <a:hlinkClick r:id="rId3" action="ppaction://hlinksldjump"/>
              </a:rPr>
              <a:t> </a:t>
            </a:r>
            <a:endParaRPr lang="en-US" sz="1200" dirty="0"/>
          </a:p>
        </p:txBody>
      </p:sp>
    </p:spTree>
    <p:extLst>
      <p:ext uri="{BB962C8B-B14F-4D97-AF65-F5344CB8AC3E}">
        <p14:creationId xmlns:p14="http://schemas.microsoft.com/office/powerpoint/2010/main" val="33843592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6DA6C8B3-D499-499A-AB20-DB2A1E1C248A}"/>
              </a:ext>
            </a:extLst>
          </p:cNvPr>
          <p:cNvSpPr>
            <a:spLocks noGrp="1"/>
          </p:cNvSpPr>
          <p:nvPr>
            <p:ph type="title"/>
          </p:nvPr>
        </p:nvSpPr>
        <p:spPr/>
        <p:txBody>
          <a:bodyPr/>
          <a:lstStyle/>
          <a:p>
            <a:r>
              <a:rPr lang="en-US" altLang="en-US" dirty="0"/>
              <a:t>Improving Performance </a:t>
            </a:r>
            <a:endParaRPr lang="en-US" dirty="0"/>
          </a:p>
        </p:txBody>
      </p:sp>
      <p:sp>
        <p:nvSpPr>
          <p:cNvPr id="14339" name="Content Placeholder 3"/>
          <p:cNvSpPr>
            <a:spLocks noGrp="1" noChangeArrowheads="1"/>
          </p:cNvSpPr>
          <p:nvPr>
            <p:ph idx="1"/>
          </p:nvPr>
        </p:nvSpPr>
        <p:spPr/>
        <p:txBody>
          <a:bodyPr/>
          <a:lstStyle/>
          <a:p>
            <a:pPr marL="0" indent="0">
              <a:buNone/>
            </a:pPr>
            <a:r>
              <a:rPr lang="en-IN" altLang="en-US" dirty="0" smtClean="0"/>
              <a:t>To </a:t>
            </a:r>
            <a:r>
              <a:rPr lang="en-IN" altLang="en-US" dirty="0"/>
              <a:t>maintain high </a:t>
            </a:r>
            <a:r>
              <a:rPr lang="en-IN" altLang="en-US" dirty="0" smtClean="0"/>
              <a:t>performance, </a:t>
            </a:r>
            <a:r>
              <a:rPr lang="en-IN" altLang="en-US" dirty="0"/>
              <a:t>one </a:t>
            </a:r>
            <a:r>
              <a:rPr lang="en-IN" altLang="en-US" dirty="0" smtClean="0"/>
              <a:t>must:</a:t>
            </a:r>
          </a:p>
          <a:p>
            <a:pPr marL="0" indent="0">
              <a:buNone/>
            </a:pPr>
            <a:endParaRPr lang="en-US" altLang="en-US" sz="800" dirty="0"/>
          </a:p>
          <a:p>
            <a:r>
              <a:rPr lang="en-US" altLang="en-US" sz="2200" dirty="0"/>
              <a:t>Want to perform at </a:t>
            </a:r>
            <a:r>
              <a:rPr lang="en-US" altLang="en-US" sz="2200" dirty="0" smtClean="0"/>
              <a:t>one’s best</a:t>
            </a:r>
            <a:endParaRPr lang="en-US" altLang="en-US" sz="2200" dirty="0"/>
          </a:p>
          <a:p>
            <a:r>
              <a:rPr lang="en-US" altLang="en-US" sz="2200" dirty="0"/>
              <a:t>Know the essential behaviors that represent statesmanship, entrepreneurship, and innovation</a:t>
            </a:r>
          </a:p>
          <a:p>
            <a:r>
              <a:rPr lang="en-US" altLang="en-US" sz="2200" dirty="0"/>
              <a:t>Apply principles and practices to perform those behaviors</a:t>
            </a:r>
          </a:p>
        </p:txBody>
      </p:sp>
    </p:spTree>
    <p:extLst>
      <p:ext uri="{BB962C8B-B14F-4D97-AF65-F5344CB8AC3E}">
        <p14:creationId xmlns:p14="http://schemas.microsoft.com/office/powerpoint/2010/main" val="35330164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FE54DC0F-4327-486B-9DB0-26455640888B}"/>
              </a:ext>
            </a:extLst>
          </p:cNvPr>
          <p:cNvSpPr>
            <a:spLocks noGrp="1"/>
          </p:cNvSpPr>
          <p:nvPr>
            <p:ph type="title"/>
          </p:nvPr>
        </p:nvSpPr>
        <p:spPr/>
        <p:txBody>
          <a:bodyPr/>
          <a:lstStyle/>
          <a:p>
            <a:r>
              <a:rPr lang="en-US" altLang="en-US" dirty="0" smtClean="0"/>
              <a:t>Statesmanship</a:t>
            </a:r>
            <a:endParaRPr lang="en-US" dirty="0"/>
          </a:p>
        </p:txBody>
      </p:sp>
      <p:sp>
        <p:nvSpPr>
          <p:cNvPr id="15363" name="Content Placeholder 3"/>
          <p:cNvSpPr>
            <a:spLocks noGrp="1" noChangeArrowheads="1"/>
          </p:cNvSpPr>
          <p:nvPr>
            <p:ph idx="1"/>
          </p:nvPr>
        </p:nvSpPr>
        <p:spPr/>
        <p:txBody>
          <a:bodyPr/>
          <a:lstStyle/>
          <a:p>
            <a:pPr marL="0" indent="0">
              <a:buNone/>
            </a:pPr>
            <a:r>
              <a:rPr lang="en-US" altLang="en-US" dirty="0"/>
              <a:t>A</a:t>
            </a:r>
            <a:r>
              <a:rPr lang="en-US" altLang="en-US" dirty="0" smtClean="0"/>
              <a:t>bility </a:t>
            </a:r>
            <a:r>
              <a:rPr lang="en-US" altLang="en-US" dirty="0"/>
              <a:t>to work with and through other people</a:t>
            </a:r>
          </a:p>
          <a:p>
            <a:r>
              <a:rPr lang="en-US" sz="2200" dirty="0"/>
              <a:t>S</a:t>
            </a:r>
            <a:r>
              <a:rPr lang="en-US" sz="2200" dirty="0" smtClean="0"/>
              <a:t>tatesman is skillful </a:t>
            </a:r>
            <a:r>
              <a:rPr lang="en-US" sz="2200" dirty="0"/>
              <a:t>in human relations and is </a:t>
            </a:r>
            <a:r>
              <a:rPr lang="en-US" sz="2200" dirty="0" smtClean="0"/>
              <a:t>able </a:t>
            </a:r>
            <a:r>
              <a:rPr lang="en-US" sz="2200" dirty="0"/>
              <a:t>to multiply personal accomplishments through the efforts of </a:t>
            </a:r>
            <a:r>
              <a:rPr lang="en-US" sz="2200" dirty="0" smtClean="0"/>
              <a:t>others</a:t>
            </a:r>
          </a:p>
          <a:p>
            <a:pPr marL="0" indent="0">
              <a:buNone/>
            </a:pPr>
            <a:endParaRPr lang="en-US" altLang="en-US" sz="800" dirty="0"/>
          </a:p>
          <a:p>
            <a:pPr marL="0" indent="0">
              <a:buNone/>
            </a:pPr>
            <a:r>
              <a:rPr lang="en-IN" altLang="en-US" dirty="0" err="1" smtClean="0"/>
              <a:t>Behaviors</a:t>
            </a:r>
            <a:r>
              <a:rPr lang="en-IN" altLang="en-US" dirty="0" smtClean="0"/>
              <a:t> that represent a high level of statesmanship</a:t>
            </a:r>
          </a:p>
          <a:p>
            <a:r>
              <a:rPr lang="en-IN" altLang="en-US" sz="2200" dirty="0" smtClean="0"/>
              <a:t>Seeking out the ideas and opinions of others</a:t>
            </a:r>
          </a:p>
          <a:p>
            <a:r>
              <a:rPr lang="en-IN" altLang="en-US" sz="2200" dirty="0" smtClean="0"/>
              <a:t>Going </a:t>
            </a:r>
            <a:r>
              <a:rPr lang="en-IN" altLang="en-US" sz="2200" dirty="0"/>
              <a:t>out of one's way to help others</a:t>
            </a:r>
          </a:p>
          <a:p>
            <a:r>
              <a:rPr lang="en-IN" altLang="en-US" sz="2200" dirty="0"/>
              <a:t>Seeking consensus in settling disagreements</a:t>
            </a:r>
          </a:p>
          <a:p>
            <a:r>
              <a:rPr lang="en-IN" altLang="en-US" sz="2200" dirty="0"/>
              <a:t>Having outstanding ability to work with people</a:t>
            </a:r>
          </a:p>
          <a:p>
            <a:r>
              <a:rPr lang="en-IN" altLang="en-US" sz="2200" dirty="0"/>
              <a:t>Involving others in decisions that affect them</a:t>
            </a:r>
            <a:endParaRPr lang="en-US" altLang="en-US" sz="2200" dirty="0"/>
          </a:p>
        </p:txBody>
      </p:sp>
    </p:spTree>
    <p:extLst>
      <p:ext uri="{BB962C8B-B14F-4D97-AF65-F5344CB8AC3E}">
        <p14:creationId xmlns:p14="http://schemas.microsoft.com/office/powerpoint/2010/main" val="3862218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AD6C7483-DD97-4C0C-BC0B-BB255EDFC8BE}"/>
              </a:ext>
            </a:extLst>
          </p:cNvPr>
          <p:cNvSpPr>
            <a:spLocks noGrp="1"/>
          </p:cNvSpPr>
          <p:nvPr>
            <p:ph type="title"/>
          </p:nvPr>
        </p:nvSpPr>
        <p:spPr>
          <a:xfrm>
            <a:off x="304800" y="228600"/>
            <a:ext cx="8839200" cy="609600"/>
          </a:xfrm>
        </p:spPr>
        <p:txBody>
          <a:bodyPr/>
          <a:lstStyle/>
          <a:p>
            <a:r>
              <a:rPr lang="en-IN" altLang="en-US" dirty="0"/>
              <a:t>Developing Good Human Relations Skills</a:t>
            </a:r>
            <a:endParaRPr lang="en-US" dirty="0"/>
          </a:p>
        </p:txBody>
      </p:sp>
      <p:sp>
        <p:nvSpPr>
          <p:cNvPr id="17411" name="Content Placeholder 3"/>
          <p:cNvSpPr>
            <a:spLocks noGrp="1" noChangeArrowheads="1"/>
          </p:cNvSpPr>
          <p:nvPr>
            <p:ph idx="1"/>
          </p:nvPr>
        </p:nvSpPr>
        <p:spPr/>
        <p:txBody>
          <a:bodyPr/>
          <a:lstStyle/>
          <a:p>
            <a:r>
              <a:rPr lang="en-US" altLang="en-US" dirty="0" smtClean="0"/>
              <a:t>Let </a:t>
            </a:r>
            <a:r>
              <a:rPr lang="en-US" altLang="en-US" dirty="0"/>
              <a:t>people know where they stand </a:t>
            </a:r>
          </a:p>
          <a:p>
            <a:r>
              <a:rPr lang="en-US" altLang="en-US" dirty="0" smtClean="0"/>
              <a:t>Give </a:t>
            </a:r>
            <a:r>
              <a:rPr lang="en-US" altLang="en-US" dirty="0"/>
              <a:t>credit where due</a:t>
            </a:r>
          </a:p>
          <a:p>
            <a:r>
              <a:rPr lang="en-US" altLang="en-US" dirty="0" smtClean="0"/>
              <a:t>Tell </a:t>
            </a:r>
            <a:r>
              <a:rPr lang="en-US" altLang="en-US" dirty="0"/>
              <a:t>people as soon as possible about changes that will affect them</a:t>
            </a:r>
          </a:p>
          <a:p>
            <a:r>
              <a:rPr lang="en-US" altLang="en-US" dirty="0" smtClean="0"/>
              <a:t>Make </a:t>
            </a:r>
            <a:r>
              <a:rPr lang="en-US" altLang="en-US" dirty="0"/>
              <a:t>the best use of each person’s ability</a:t>
            </a:r>
          </a:p>
        </p:txBody>
      </p:sp>
    </p:spTree>
    <p:extLst>
      <p:ext uri="{BB962C8B-B14F-4D97-AF65-F5344CB8AC3E}">
        <p14:creationId xmlns:p14="http://schemas.microsoft.com/office/powerpoint/2010/main" val="34405713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52A26E9D-3253-45B5-939F-93AFCBA48530}"/>
              </a:ext>
            </a:extLst>
          </p:cNvPr>
          <p:cNvSpPr>
            <a:spLocks noGrp="1"/>
          </p:cNvSpPr>
          <p:nvPr>
            <p:ph type="title"/>
          </p:nvPr>
        </p:nvSpPr>
        <p:spPr>
          <a:xfrm>
            <a:off x="457200" y="228600"/>
            <a:ext cx="8686800" cy="609600"/>
          </a:xfrm>
        </p:spPr>
        <p:txBody>
          <a:bodyPr/>
          <a:lstStyle/>
          <a:p>
            <a:r>
              <a:rPr lang="en-US" altLang="en-US" dirty="0" smtClean="0"/>
              <a:t>The Four-Step </a:t>
            </a:r>
            <a:r>
              <a:rPr lang="en-US" altLang="en-US" dirty="0"/>
              <a:t>Method </a:t>
            </a:r>
            <a:r>
              <a:rPr lang="en-US" altLang="en-US" dirty="0" smtClean="0"/>
              <a:t>of Problem Solving</a:t>
            </a:r>
            <a:endParaRPr lang="en-US" dirty="0"/>
          </a:p>
        </p:txBody>
      </p:sp>
      <p:sp>
        <p:nvSpPr>
          <p:cNvPr id="18435" name="Content Placeholder 3"/>
          <p:cNvSpPr>
            <a:spLocks noGrp="1" noChangeArrowheads="1"/>
          </p:cNvSpPr>
          <p:nvPr>
            <p:ph idx="1"/>
          </p:nvPr>
        </p:nvSpPr>
        <p:spPr>
          <a:xfrm>
            <a:off x="457200" y="990600"/>
            <a:ext cx="8229600" cy="5257800"/>
          </a:xfrm>
        </p:spPr>
        <p:txBody>
          <a:bodyPr/>
          <a:lstStyle/>
          <a:p>
            <a:r>
              <a:rPr lang="en-US" altLang="en-US" dirty="0" smtClean="0"/>
              <a:t>Get </a:t>
            </a:r>
            <a:r>
              <a:rPr lang="en-US" altLang="en-US" dirty="0"/>
              <a:t>the Facts</a:t>
            </a:r>
          </a:p>
          <a:p>
            <a:r>
              <a:rPr lang="en-US" altLang="en-US" dirty="0" smtClean="0"/>
              <a:t>Weigh </a:t>
            </a:r>
            <a:r>
              <a:rPr lang="en-US" altLang="en-US" dirty="0"/>
              <a:t>and </a:t>
            </a:r>
            <a:r>
              <a:rPr lang="en-US" altLang="en-US" dirty="0" smtClean="0"/>
              <a:t>decide</a:t>
            </a:r>
            <a:endParaRPr lang="en-US" altLang="en-US" dirty="0"/>
          </a:p>
          <a:p>
            <a:r>
              <a:rPr lang="en-US" altLang="en-US" dirty="0" smtClean="0"/>
              <a:t>Take </a:t>
            </a:r>
            <a:r>
              <a:rPr lang="en-US" altLang="en-US" dirty="0"/>
              <a:t>action</a:t>
            </a:r>
          </a:p>
          <a:p>
            <a:r>
              <a:rPr lang="en-US" altLang="en-US" dirty="0" smtClean="0"/>
              <a:t>Follow </a:t>
            </a:r>
            <a:r>
              <a:rPr lang="en-US" altLang="en-US" dirty="0"/>
              <a:t>up</a:t>
            </a:r>
          </a:p>
        </p:txBody>
      </p:sp>
    </p:spTree>
    <p:extLst>
      <p:ext uri="{BB962C8B-B14F-4D97-AF65-F5344CB8AC3E}">
        <p14:creationId xmlns:p14="http://schemas.microsoft.com/office/powerpoint/2010/main" val="18883417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B5FC000D-0B2C-4EE5-9EAE-5E61BA2237AA}"/>
              </a:ext>
            </a:extLst>
          </p:cNvPr>
          <p:cNvSpPr>
            <a:spLocks noGrp="1"/>
          </p:cNvSpPr>
          <p:nvPr>
            <p:ph type="title"/>
          </p:nvPr>
        </p:nvSpPr>
        <p:spPr/>
        <p:txBody>
          <a:bodyPr/>
          <a:lstStyle/>
          <a:p>
            <a:r>
              <a:rPr lang="en-US" altLang="en-US" dirty="0" smtClean="0"/>
              <a:t>Entrepreneurship </a:t>
            </a:r>
            <a:endParaRPr lang="en-US" dirty="0"/>
          </a:p>
        </p:txBody>
      </p:sp>
      <p:sp>
        <p:nvSpPr>
          <p:cNvPr id="19459" name="Content Placeholder 3"/>
          <p:cNvSpPr>
            <a:spLocks noGrp="1" noChangeArrowheads="1"/>
          </p:cNvSpPr>
          <p:nvPr>
            <p:ph idx="1"/>
          </p:nvPr>
        </p:nvSpPr>
        <p:spPr/>
        <p:txBody>
          <a:bodyPr/>
          <a:lstStyle/>
          <a:p>
            <a:pPr marL="0" indent="0">
              <a:buNone/>
            </a:pPr>
            <a:r>
              <a:rPr lang="en-US" altLang="en-US" dirty="0"/>
              <a:t>A</a:t>
            </a:r>
            <a:r>
              <a:rPr lang="en-US" altLang="en-US" dirty="0" smtClean="0"/>
              <a:t>bility </a:t>
            </a:r>
            <a:r>
              <a:rPr lang="en-US" altLang="en-US" dirty="0"/>
              <a:t>to achieve results, regardless of </a:t>
            </a:r>
            <a:r>
              <a:rPr lang="en-US" altLang="en-US" dirty="0" smtClean="0"/>
              <a:t>obstacles</a:t>
            </a:r>
            <a:endParaRPr lang="en-US" altLang="en-US" dirty="0"/>
          </a:p>
          <a:p>
            <a:pPr marL="0" indent="0">
              <a:buNone/>
            </a:pPr>
            <a:endParaRPr lang="en-US" altLang="en-US" sz="800" dirty="0"/>
          </a:p>
          <a:p>
            <a:pPr marL="0" indent="0">
              <a:buNone/>
            </a:pPr>
            <a:r>
              <a:rPr lang="en-US" altLang="en-US" dirty="0"/>
              <a:t>Entrepreneur is </a:t>
            </a:r>
            <a:r>
              <a:rPr lang="en-US" altLang="en-US" dirty="0" smtClean="0"/>
              <a:t>action oriented </a:t>
            </a:r>
            <a:r>
              <a:rPr lang="en-US" altLang="en-US" dirty="0"/>
              <a:t>but knows </a:t>
            </a:r>
            <a:r>
              <a:rPr lang="en-US" altLang="en-US" dirty="0" smtClean="0"/>
              <a:t>that it </a:t>
            </a:r>
            <a:r>
              <a:rPr lang="en-US" altLang="en-US" dirty="0"/>
              <a:t>is not just action, but achievement, that counts</a:t>
            </a:r>
          </a:p>
          <a:p>
            <a:pPr marL="0" indent="0">
              <a:buNone/>
            </a:pPr>
            <a:endParaRPr lang="en-US" altLang="en-US" sz="800" dirty="0"/>
          </a:p>
          <a:p>
            <a:pPr marL="0" indent="0">
              <a:buNone/>
            </a:pPr>
            <a:r>
              <a:rPr lang="en-US" altLang="en-US" dirty="0"/>
              <a:t>R</a:t>
            </a:r>
            <a:r>
              <a:rPr lang="en-US" altLang="en-US" dirty="0" smtClean="0"/>
              <a:t>equires</a:t>
            </a:r>
            <a:r>
              <a:rPr lang="en-US" altLang="en-US" dirty="0"/>
              <a:t>:</a:t>
            </a:r>
          </a:p>
          <a:p>
            <a:pPr marL="0" indent="0">
              <a:buNone/>
            </a:pPr>
            <a:endParaRPr lang="en-US" altLang="en-US" sz="800" dirty="0"/>
          </a:p>
          <a:p>
            <a:pPr>
              <a:buClr>
                <a:schemeClr val="tx1"/>
              </a:buClr>
            </a:pPr>
            <a:r>
              <a:rPr lang="en-US" altLang="en-US" sz="2200" b="1" dirty="0">
                <a:solidFill>
                  <a:srgbClr val="C30C20"/>
                </a:solidFill>
              </a:rPr>
              <a:t>Good work habits</a:t>
            </a:r>
          </a:p>
          <a:p>
            <a:pPr>
              <a:buClr>
                <a:schemeClr val="tx1"/>
              </a:buClr>
            </a:pPr>
            <a:r>
              <a:rPr lang="en-US" altLang="en-US" sz="2200" b="1" dirty="0">
                <a:solidFill>
                  <a:srgbClr val="C30C20"/>
                </a:solidFill>
              </a:rPr>
              <a:t>Belief in oneself</a:t>
            </a:r>
          </a:p>
          <a:p>
            <a:pPr>
              <a:buClr>
                <a:schemeClr val="tx1"/>
              </a:buClr>
            </a:pPr>
            <a:r>
              <a:rPr lang="en-US" altLang="en-US" sz="2200" b="1" dirty="0">
                <a:solidFill>
                  <a:srgbClr val="C30C20"/>
                </a:solidFill>
              </a:rPr>
              <a:t>Willingness to take </a:t>
            </a:r>
            <a:r>
              <a:rPr lang="en-US" altLang="en-US" sz="2200" b="1" dirty="0" smtClean="0">
                <a:solidFill>
                  <a:srgbClr val="C30C20"/>
                </a:solidFill>
              </a:rPr>
              <a:t>risks</a:t>
            </a:r>
            <a:endParaRPr lang="en-US" altLang="en-US" sz="2200" b="1" dirty="0">
              <a:solidFill>
                <a:srgbClr val="C30C20"/>
              </a:solidFill>
            </a:endParaRPr>
          </a:p>
        </p:txBody>
      </p:sp>
    </p:spTree>
    <p:extLst>
      <p:ext uri="{BB962C8B-B14F-4D97-AF65-F5344CB8AC3E}">
        <p14:creationId xmlns:p14="http://schemas.microsoft.com/office/powerpoint/2010/main" val="1544941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B4CDD2B-F5EC-4D13-AF87-094D00E1EA62}">
  <ds:schemaRefs>
    <ds:schemaRef ds:uri="http://schemas.microsoft.com/office/2006/metadata/properties"/>
    <ds:schemaRef ds:uri="http://schemas.microsoft.com/office/infopath/2007/PartnerControls"/>
    <ds:schemaRef ds:uri="aa4f5ada-9d1d-46d6-b705-f2cf90d05a91"/>
  </ds:schemaRefs>
</ds:datastoreItem>
</file>

<file path=customXml/itemProps2.xml><?xml version="1.0" encoding="utf-8"?>
<ds:datastoreItem xmlns:ds="http://schemas.openxmlformats.org/officeDocument/2006/customXml" ds:itemID="{44183F27-F550-419A-9624-E91293109C39}"/>
</file>

<file path=customXml/itemProps3.xml><?xml version="1.0" encoding="utf-8"?>
<ds:datastoreItem xmlns:ds="http://schemas.openxmlformats.org/officeDocument/2006/customXml" ds:itemID="{173A35F5-432B-4121-82D9-BA174BE097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1004</TotalTime>
  <Words>2519</Words>
  <Application>Microsoft Office PowerPoint</Application>
  <PresentationFormat>On-screen Show (4:3)</PresentationFormat>
  <Paragraphs>301</Paragraphs>
  <Slides>39</Slides>
  <Notes>9</Notes>
  <HiddenSlides>3</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39</vt:i4>
      </vt:variant>
    </vt:vector>
  </HeadingPairs>
  <TitlesOfParts>
    <vt:vector size="54"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19</vt:lpstr>
      <vt:lpstr>Learning Objectives</vt:lpstr>
      <vt:lpstr>Professional Performance</vt:lpstr>
      <vt:lpstr>Figure 19.1: Sample Performance Pyramid</vt:lpstr>
      <vt:lpstr>Improving Performance </vt:lpstr>
      <vt:lpstr>Statesmanship</vt:lpstr>
      <vt:lpstr>Developing Good Human Relations Skills</vt:lpstr>
      <vt:lpstr>The Four-Step Method of Problem Solving</vt:lpstr>
      <vt:lpstr>Entrepreneurship </vt:lpstr>
      <vt:lpstr>Behaviors that Represent a High Level of Entrepreneurship</vt:lpstr>
      <vt:lpstr>Exercising Good Work Habits </vt:lpstr>
      <vt:lpstr>Being Willing to Take Risks</vt:lpstr>
      <vt:lpstr>Innovation</vt:lpstr>
      <vt:lpstr>Developing Creativity and Increasing Innovation</vt:lpstr>
      <vt:lpstr>Performance Success Story</vt:lpstr>
      <vt:lpstr>Organizational Support</vt:lpstr>
      <vt:lpstr>Five Levels of Performance Excellence, 1</vt:lpstr>
      <vt:lpstr>Five Levels of Performance Excellence, 2</vt:lpstr>
      <vt:lpstr>Table 19.1: The Paradox of Level Five Leadership</vt:lpstr>
      <vt:lpstr>Characteristics of Great Organizations Led by Level Five Leaders</vt:lpstr>
      <vt:lpstr>The Five-Stage Process Followed by Leaders of Failing Organizations</vt:lpstr>
      <vt:lpstr>Organizational Performance</vt:lpstr>
      <vt:lpstr>Work Culture</vt:lpstr>
      <vt:lpstr>Sustained and Superior Performance</vt:lpstr>
      <vt:lpstr>Factors Related to Organizational Success</vt:lpstr>
      <vt:lpstr>The Kite and the String </vt:lpstr>
      <vt:lpstr>Phases in the Life of an Organization, 1</vt:lpstr>
      <vt:lpstr>Phases in the Life of an Organization, 2</vt:lpstr>
      <vt:lpstr>Behavior Modification, 1 </vt:lpstr>
      <vt:lpstr>Behavior Modification, 2 </vt:lpstr>
      <vt:lpstr>The Importance of Discipline</vt:lpstr>
      <vt:lpstr>Discipline Problems </vt:lpstr>
      <vt:lpstr>The Corrective Action Process</vt:lpstr>
      <vt:lpstr>Principles of Taking Corrective Action, 1 </vt:lpstr>
      <vt:lpstr>Principles of Taking Corrective Action, 2 </vt:lpstr>
      <vt:lpstr> Figure 19.5: Four-Step Method for Solving Performance Problems</vt:lpstr>
      <vt:lpstr>APPENDICES </vt:lpstr>
      <vt:lpstr>Figure 19.1: Sample Performance Pyramid, Appendix</vt:lpstr>
      <vt:lpstr> Figure 19.5: Four-Step Method for Solving Performance Problems, Appendix</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Shilpa Sreevalsalan</cp:lastModifiedBy>
  <cp:revision>206</cp:revision>
  <dcterms:created xsi:type="dcterms:W3CDTF">2013-09-21T18:43:04Z</dcterms:created>
  <dcterms:modified xsi:type="dcterms:W3CDTF">2018-02-21T05:21:47Z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