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7.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79" r:id="rId5"/>
    <p:sldMasterId id="2147483687" r:id="rId6"/>
    <p:sldMasterId id="2147483697" r:id="rId7"/>
    <p:sldMasterId id="2147483707" r:id="rId8"/>
    <p:sldMasterId id="2147483715" r:id="rId9"/>
    <p:sldMasterId id="2147483723" r:id="rId10"/>
    <p:sldMasterId id="2147483726" r:id="rId11"/>
  </p:sldMasterIdLst>
  <p:notesMasterIdLst>
    <p:notesMasterId r:id="rId32"/>
  </p:notesMasterIdLst>
  <p:sldIdLst>
    <p:sldId id="256" r:id="rId12"/>
    <p:sldId id="258" r:id="rId13"/>
    <p:sldId id="260" r:id="rId14"/>
    <p:sldId id="262" r:id="rId15"/>
    <p:sldId id="264" r:id="rId16"/>
    <p:sldId id="270" r:id="rId17"/>
    <p:sldId id="307" r:id="rId18"/>
    <p:sldId id="273" r:id="rId19"/>
    <p:sldId id="286" r:id="rId20"/>
    <p:sldId id="308" r:id="rId21"/>
    <p:sldId id="309" r:id="rId22"/>
    <p:sldId id="310" r:id="rId23"/>
    <p:sldId id="311" r:id="rId24"/>
    <p:sldId id="284" r:id="rId25"/>
    <p:sldId id="291" r:id="rId26"/>
    <p:sldId id="292" r:id="rId27"/>
    <p:sldId id="293" r:id="rId28"/>
    <p:sldId id="294" r:id="rId29"/>
    <p:sldId id="305" r:id="rId30"/>
    <p:sldId id="306"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750" y="4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02/21/2018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71E3FFD4-5458-49F3-A945-DEDEF57E4F8A}" type="slidenum">
              <a:rPr lang="en-US" altLang="en-US" sz="1200" b="0" smtClean="0">
                <a:solidFill>
                  <a:schemeClr val="tx1"/>
                </a:solidFill>
              </a:rPr>
              <a:pPr eaLnBrk="1" hangingPunct="1"/>
              <a:t>6</a:t>
            </a:fld>
            <a:endParaRPr lang="en-US" altLang="en-US" sz="1200" b="0" dirty="0">
              <a:solidFill>
                <a:schemeClr val="tx1"/>
              </a:solidFill>
            </a:endParaRPr>
          </a:p>
        </p:txBody>
      </p:sp>
    </p:spTree>
    <p:extLst>
      <p:ext uri="{BB962C8B-B14F-4D97-AF65-F5344CB8AC3E}">
        <p14:creationId xmlns:p14="http://schemas.microsoft.com/office/powerpoint/2010/main" val="2621597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71E3FFD4-5458-49F3-A945-DEDEF57E4F8A}" type="slidenum">
              <a:rPr lang="en-US" altLang="en-US" sz="1200" b="0" smtClean="0">
                <a:solidFill>
                  <a:schemeClr val="tx1"/>
                </a:solidFill>
              </a:rPr>
              <a:pPr eaLnBrk="1" hangingPunct="1"/>
              <a:t>7</a:t>
            </a:fld>
            <a:endParaRPr lang="en-US" altLang="en-US" sz="1200" b="0" dirty="0">
              <a:solidFill>
                <a:schemeClr val="tx1"/>
              </a:solidFill>
            </a:endParaRPr>
          </a:p>
        </p:txBody>
      </p:sp>
    </p:spTree>
    <p:extLst>
      <p:ext uri="{BB962C8B-B14F-4D97-AF65-F5344CB8AC3E}">
        <p14:creationId xmlns:p14="http://schemas.microsoft.com/office/powerpoint/2010/main" val="3037877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971394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59062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646955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257844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5126395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499683256"/>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5306755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424126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7662359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 y="0"/>
            <a:ext cx="9174480" cy="6858000"/>
          </a:xfrm>
          <a:prstGeom prst="rect">
            <a:avLst/>
          </a:prstGeom>
        </p:spPr>
      </p:pic>
      <p:sp>
        <p:nvSpPr>
          <p:cNvPr id="2" name="Title 1"/>
          <p:cNvSpPr>
            <a:spLocks noGrp="1"/>
          </p:cNvSpPr>
          <p:nvPr>
            <p:ph type="ctrTitle"/>
          </p:nvPr>
        </p:nvSpPr>
        <p:spPr>
          <a:xfrm>
            <a:off x="381000" y="914400"/>
            <a:ext cx="3962400" cy="274320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381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00600" y="685800"/>
            <a:ext cx="3893535" cy="4953000"/>
          </a:xfrm>
          <a:prstGeom prst="rect">
            <a:avLst/>
          </a:prstGeom>
        </p:spPr>
      </p:pic>
    </p:spTree>
    <p:extLst>
      <p:ext uri="{BB962C8B-B14F-4D97-AF65-F5344CB8AC3E}">
        <p14:creationId xmlns:p14="http://schemas.microsoft.com/office/powerpoint/2010/main" val="7272861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76400"/>
            <a:ext cx="82296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2035740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872231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5" name="Slide Number Placeholder 4"/>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41528628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088815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346471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735219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350176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596678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867556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464626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445379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559468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8750080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67113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477947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439729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909335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3661160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26554740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26120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80796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329891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72526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587384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738352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195274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2092381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522519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386132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92367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310817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3565683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720093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76654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8211490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828121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2862529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191685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46937353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5706839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80470796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48287271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18075436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11144079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85960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77728356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61115654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4353891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291516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291834788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2471015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616846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599951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 xmlns:a16="http://schemas.microsoft.com/office/drawing/2014/main" id="{C15D54DA-5EF9-4626-BC02-6E353994C4D2}"/>
              </a:ext>
            </a:extLst>
          </p:cNvPr>
          <p:cNvSpPr/>
          <p:nvPr userDrawn="1"/>
        </p:nvSpPr>
        <p:spPr>
          <a:xfrm>
            <a:off x="-1447800" y="6705600"/>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1158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image" Target="../media/image5.gif"/><Relationship Id="rId4" Type="http://schemas.openxmlformats.org/officeDocument/2006/relationships/slideLayout" Target="../slideLayouts/slideLayout24.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10" Type="http://schemas.openxmlformats.org/officeDocument/2006/relationships/theme" Target="../theme/theme3.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10" Type="http://schemas.openxmlformats.org/officeDocument/2006/relationships/theme" Target="../theme/theme4.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1.xml"/><Relationship Id="rId1" Type="http://schemas.openxmlformats.org/officeDocument/2006/relationships/slideLayout" Target="../slideLayouts/slideLayout60.xml"/><Relationship Id="rId4" Type="http://schemas.openxmlformats.org/officeDocument/2006/relationships/image" Target="../media/image6.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slideLayout" Target="../slideLayouts/slideLayout63.xml"/><Relationship Id="rId1" Type="http://schemas.openxmlformats.org/officeDocument/2006/relationships/slideLayout" Target="../slideLayouts/slideLayout62.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423766868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730" r:id="rId18"/>
    <p:sldLayoutId id="2147483731" r:id="rId19"/>
    <p:sldLayoutId id="2147483732" r:id="rId20"/>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30511343"/>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3154194967"/>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81856379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1804871725"/>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902672852"/>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4288774333"/>
      </p:ext>
    </p:extLst>
  </p:cSld>
  <p:clrMap bg1="lt1" tx1="dk1" bg2="lt2" tx2="dk2" accent1="accent1" accent2="accent2" accent3="accent3" accent4="accent4" accent5="accent5" accent6="accent6" hlink="hlink" folHlink="folHlink"/>
  <p:sldLayoutIdLst>
    <p:sldLayoutId id="2147483724" r:id="rId1"/>
    <p:sldLayoutId id="2147483725"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375708039"/>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438400"/>
            <a:ext cx="5021864" cy="609600"/>
          </a:xfrm>
        </p:spPr>
        <p:txBody>
          <a:bodyPr/>
          <a:lstStyle/>
          <a:p>
            <a:r>
              <a:rPr lang="en-US" sz="3200" dirty="0">
                <a:solidFill>
                  <a:schemeClr val="tx1"/>
                </a:solidFill>
              </a:rPr>
              <a:t>Chapter 18 </a:t>
            </a:r>
          </a:p>
        </p:txBody>
      </p:sp>
      <p:sp>
        <p:nvSpPr>
          <p:cNvPr id="3" name="Subtitle 2"/>
          <p:cNvSpPr>
            <a:spLocks noGrp="1"/>
          </p:cNvSpPr>
          <p:nvPr>
            <p:ph type="body" sz="quarter" idx="10"/>
          </p:nvPr>
        </p:nvSpPr>
        <p:spPr>
          <a:xfrm>
            <a:off x="0" y="3633599"/>
            <a:ext cx="5021865" cy="685800"/>
          </a:xfrm>
        </p:spPr>
        <p:txBody>
          <a:bodyPr/>
          <a:lstStyle/>
          <a:p>
            <a:r>
              <a:rPr lang="en-US" sz="3600" dirty="0"/>
              <a:t>Managing Performance</a:t>
            </a:r>
          </a:p>
        </p:txBody>
      </p:sp>
      <p:sp>
        <p:nvSpPr>
          <p:cNvPr id="5" name="Content placeholder 1">
            <a:extLst>
              <a:ext uri="{FF2B5EF4-FFF2-40B4-BE49-F238E27FC236}">
                <a16:creationId xmlns="" xmlns:a16="http://schemas.microsoft.com/office/drawing/2014/main" id="{E568F34B-946B-4174-B379-EB93471CA62F}"/>
              </a:ext>
            </a:extLst>
          </p:cNvPr>
          <p:cNvSpPr/>
          <p:nvPr/>
        </p:nvSpPr>
        <p:spPr>
          <a:xfrm>
            <a:off x="192374" y="6657599"/>
            <a:ext cx="9220200" cy="261610"/>
          </a:xfrm>
          <a:prstGeom prst="rect">
            <a:avLst/>
          </a:prstGeom>
        </p:spPr>
        <p:txBody>
          <a:bodyPr wrap="square">
            <a:spAutoFit/>
          </a:bodyPr>
          <a:lstStyle/>
          <a:p>
            <a:pPr marL="0" lvl="2" indent="0" algn="l">
              <a:spcAft>
                <a:spcPts val="0"/>
              </a:spcAft>
              <a:buFont typeface="Wingdings" panose="05000000000000000000" pitchFamily="2" charset="2"/>
              <a:buNone/>
            </a:pP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r>
              <a:rPr lang="en-US" sz="800" dirty="0">
                <a:effectLst/>
                <a:latin typeface="Calibri" panose="020F0502020204030204" pitchFamily="34" charset="0"/>
                <a:ea typeface="Times New Roman" panose="02020603050405020304" pitchFamily="18" charset="0"/>
                <a:cs typeface="Calibri" panose="020F0502020204030204" pitchFamily="34" charset="0"/>
              </a:rPr>
              <a:t>McGraw-Hill Education. All rights reserved. Authorized only for instructor use in the classroom. No reproduction or further distribution permitted without the prior written consent of McGraw-Hill Education.</a:t>
            </a: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pic>
        <p:nvPicPr>
          <p:cNvPr id="6" name="Picture 5">
            <a:extLst>
              <a:ext uri="{FF2B5EF4-FFF2-40B4-BE49-F238E27FC236}">
                <a16:creationId xmlns="" xmlns:a16="http://schemas.microsoft.com/office/drawing/2014/main" id="{900783E6-AB42-446F-A0F9-0483BC6971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30733" y="776100"/>
            <a:ext cx="3875798" cy="4953000"/>
          </a:xfrm>
          <a:prstGeom prst="rect">
            <a:avLst/>
          </a:prstGeom>
        </p:spPr>
      </p:pic>
    </p:spTree>
    <p:extLst>
      <p:ext uri="{BB962C8B-B14F-4D97-AF65-F5344CB8AC3E}">
        <p14:creationId xmlns:p14="http://schemas.microsoft.com/office/powerpoint/2010/main" val="3012139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During the Performance Review, 1</a:t>
            </a:r>
            <a:endParaRPr lang="en-US" dirty="0"/>
          </a:p>
        </p:txBody>
      </p:sp>
      <p:sp>
        <p:nvSpPr>
          <p:cNvPr id="9" name="Content Placeholder 8">
            <a:extLst>
              <a:ext uri="{FF2B5EF4-FFF2-40B4-BE49-F238E27FC236}">
                <a16:creationId xmlns="" xmlns:a16="http://schemas.microsoft.com/office/drawing/2014/main" id="{24FE1CA8-C12C-4884-8A74-BB848F928463}"/>
              </a:ext>
            </a:extLst>
          </p:cNvPr>
          <p:cNvSpPr>
            <a:spLocks noGrp="1"/>
          </p:cNvSpPr>
          <p:nvPr>
            <p:ph idx="1"/>
          </p:nvPr>
        </p:nvSpPr>
        <p:spPr/>
        <p:txBody>
          <a:bodyPr/>
          <a:lstStyle/>
          <a:p>
            <a:pPr marL="0" indent="0">
              <a:buNone/>
            </a:pPr>
            <a:r>
              <a:rPr lang="en-IN" dirty="0" smtClean="0"/>
              <a:t>Guidelines for employees</a:t>
            </a:r>
          </a:p>
          <a:p>
            <a:r>
              <a:rPr lang="en-IN" sz="2200" dirty="0" smtClean="0"/>
              <a:t>Explain </a:t>
            </a:r>
            <a:r>
              <a:rPr lang="en-IN" sz="2200" dirty="0"/>
              <a:t>strengths and weaknesses</a:t>
            </a:r>
          </a:p>
          <a:p>
            <a:r>
              <a:rPr lang="en-IN" sz="2200" dirty="0" smtClean="0"/>
              <a:t>Discuss </a:t>
            </a:r>
            <a:r>
              <a:rPr lang="en-IN" sz="2200" dirty="0"/>
              <a:t>issues that may not be apparent to </a:t>
            </a:r>
            <a:r>
              <a:rPr lang="en-IN" sz="2200" dirty="0" smtClean="0"/>
              <a:t>the </a:t>
            </a:r>
            <a:r>
              <a:rPr lang="en-IN" sz="2200" dirty="0"/>
              <a:t>supervisor that hinder one's performance</a:t>
            </a:r>
          </a:p>
          <a:p>
            <a:r>
              <a:rPr lang="en-IN" sz="2200" dirty="0" smtClean="0"/>
              <a:t>Present </a:t>
            </a:r>
            <a:r>
              <a:rPr lang="en-IN" sz="2200" dirty="0"/>
              <a:t>ideas to improve future performance</a:t>
            </a:r>
          </a:p>
          <a:p>
            <a:r>
              <a:rPr lang="en-IN" sz="2200" dirty="0" smtClean="0"/>
              <a:t>Present </a:t>
            </a:r>
            <a:r>
              <a:rPr lang="en-IN" sz="2200" dirty="0"/>
              <a:t>what one thinks </a:t>
            </a:r>
            <a:r>
              <a:rPr lang="en-IN" sz="2200" dirty="0" smtClean="0"/>
              <a:t>the </a:t>
            </a:r>
            <a:r>
              <a:rPr lang="en-IN" sz="2200" dirty="0"/>
              <a:t>supervisor can do to help one improve</a:t>
            </a:r>
          </a:p>
          <a:p>
            <a:r>
              <a:rPr lang="en-IN" sz="2200" dirty="0" smtClean="0"/>
              <a:t>Listen </a:t>
            </a:r>
            <a:r>
              <a:rPr lang="en-IN" sz="2200" dirty="0"/>
              <a:t>carefully to </a:t>
            </a:r>
            <a:r>
              <a:rPr lang="en-IN" sz="2200" dirty="0" smtClean="0"/>
              <a:t>the </a:t>
            </a:r>
            <a:r>
              <a:rPr lang="en-IN" sz="2200" dirty="0"/>
              <a:t>supervisor’s reactions</a:t>
            </a:r>
          </a:p>
          <a:p>
            <a:r>
              <a:rPr lang="en-IN" sz="2200" dirty="0" smtClean="0"/>
              <a:t>Obtain </a:t>
            </a:r>
            <a:r>
              <a:rPr lang="en-IN" sz="2200" dirty="0"/>
              <a:t>final agreement on what the employee and the supervisor will do</a:t>
            </a:r>
            <a:endParaRPr lang="en-IN" sz="2200" dirty="0" smtClean="0"/>
          </a:p>
        </p:txBody>
      </p:sp>
    </p:spTree>
    <p:extLst>
      <p:ext uri="{BB962C8B-B14F-4D97-AF65-F5344CB8AC3E}">
        <p14:creationId xmlns:p14="http://schemas.microsoft.com/office/powerpoint/2010/main" val="6915839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During the Performance Review, 2</a:t>
            </a:r>
            <a:endParaRPr lang="en-US" dirty="0"/>
          </a:p>
        </p:txBody>
      </p:sp>
      <p:sp>
        <p:nvSpPr>
          <p:cNvPr id="9" name="Content Placeholder 8">
            <a:extLst>
              <a:ext uri="{FF2B5EF4-FFF2-40B4-BE49-F238E27FC236}">
                <a16:creationId xmlns="" xmlns:a16="http://schemas.microsoft.com/office/drawing/2014/main" id="{24FE1CA8-C12C-4884-8A74-BB848F928463}"/>
              </a:ext>
            </a:extLst>
          </p:cNvPr>
          <p:cNvSpPr>
            <a:spLocks noGrp="1"/>
          </p:cNvSpPr>
          <p:nvPr>
            <p:ph idx="1"/>
          </p:nvPr>
        </p:nvSpPr>
        <p:spPr/>
        <p:txBody>
          <a:bodyPr/>
          <a:lstStyle/>
          <a:p>
            <a:pPr marL="0" indent="0">
              <a:buNone/>
            </a:pPr>
            <a:r>
              <a:rPr lang="en-IN" dirty="0" smtClean="0"/>
              <a:t>Guidelines for supervisors</a:t>
            </a:r>
          </a:p>
          <a:p>
            <a:r>
              <a:rPr lang="en-IN" sz="2200" dirty="0" smtClean="0"/>
              <a:t>Create </a:t>
            </a:r>
            <a:r>
              <a:rPr lang="en-IN" sz="2200" dirty="0"/>
              <a:t>a positive </a:t>
            </a:r>
            <a:r>
              <a:rPr lang="en-IN" sz="2200" dirty="0" smtClean="0"/>
              <a:t>climate</a:t>
            </a:r>
          </a:p>
          <a:p>
            <a:r>
              <a:rPr lang="en-IN" sz="2200" dirty="0" smtClean="0"/>
              <a:t>Tailor </a:t>
            </a:r>
            <a:r>
              <a:rPr lang="en-IN" sz="2200" dirty="0"/>
              <a:t>the conversation to suit the needs of </a:t>
            </a:r>
            <a:r>
              <a:rPr lang="en-IN" sz="2200" dirty="0" smtClean="0"/>
              <a:t>the concerned </a:t>
            </a:r>
            <a:r>
              <a:rPr lang="en-IN" sz="2200" dirty="0"/>
              <a:t>employee</a:t>
            </a:r>
          </a:p>
          <a:p>
            <a:r>
              <a:rPr lang="en-IN" sz="2200" dirty="0" smtClean="0"/>
              <a:t>Ask </a:t>
            </a:r>
            <a:r>
              <a:rPr lang="en-IN" sz="2200" dirty="0"/>
              <a:t>questions based on prior preparation as well as on new information developed during the conversation</a:t>
            </a:r>
          </a:p>
          <a:p>
            <a:r>
              <a:rPr lang="en-IN" sz="2200" dirty="0" smtClean="0"/>
              <a:t>Be </a:t>
            </a:r>
            <a:r>
              <a:rPr lang="en-IN" sz="2200" dirty="0"/>
              <a:t>open and flexible to issues that may come up that one may not know </a:t>
            </a:r>
            <a:r>
              <a:rPr lang="en-IN" sz="2200" dirty="0" smtClean="0"/>
              <a:t>about</a:t>
            </a:r>
          </a:p>
          <a:p>
            <a:r>
              <a:rPr lang="en-IN" sz="2200" dirty="0" smtClean="0"/>
              <a:t>Ask </a:t>
            </a:r>
            <a:r>
              <a:rPr lang="en-IN" sz="2200" dirty="0"/>
              <a:t>how </a:t>
            </a:r>
            <a:r>
              <a:rPr lang="en-IN" sz="2200" dirty="0" smtClean="0"/>
              <a:t>one can </a:t>
            </a:r>
            <a:r>
              <a:rPr lang="en-IN" sz="2200" dirty="0"/>
              <a:t>help </a:t>
            </a:r>
            <a:r>
              <a:rPr lang="en-IN" sz="2200" dirty="0" smtClean="0"/>
              <a:t>the concerned </a:t>
            </a:r>
            <a:r>
              <a:rPr lang="en-IN" sz="2200" dirty="0"/>
              <a:t>employee do a better job</a:t>
            </a:r>
          </a:p>
          <a:p>
            <a:r>
              <a:rPr lang="en-IN" sz="2200" dirty="0" smtClean="0"/>
              <a:t>Establish </a:t>
            </a:r>
            <a:r>
              <a:rPr lang="en-IN" sz="2200" dirty="0"/>
              <a:t>new performance objectives, standards, and completion </a:t>
            </a:r>
            <a:r>
              <a:rPr lang="en-IN" sz="2200" dirty="0" smtClean="0"/>
              <a:t>dates</a:t>
            </a:r>
          </a:p>
        </p:txBody>
      </p:sp>
    </p:spTree>
    <p:extLst>
      <p:ext uri="{BB962C8B-B14F-4D97-AF65-F5344CB8AC3E}">
        <p14:creationId xmlns:p14="http://schemas.microsoft.com/office/powerpoint/2010/main" val="7406176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During the Performance Review, 3</a:t>
            </a:r>
            <a:endParaRPr lang="en-US" dirty="0"/>
          </a:p>
        </p:txBody>
      </p:sp>
      <p:sp>
        <p:nvSpPr>
          <p:cNvPr id="9" name="Content Placeholder 8">
            <a:extLst>
              <a:ext uri="{FF2B5EF4-FFF2-40B4-BE49-F238E27FC236}">
                <a16:creationId xmlns="" xmlns:a16="http://schemas.microsoft.com/office/drawing/2014/main" id="{24FE1CA8-C12C-4884-8A74-BB848F928463}"/>
              </a:ext>
            </a:extLst>
          </p:cNvPr>
          <p:cNvSpPr>
            <a:spLocks noGrp="1"/>
          </p:cNvSpPr>
          <p:nvPr>
            <p:ph idx="1"/>
          </p:nvPr>
        </p:nvSpPr>
        <p:spPr/>
        <p:txBody>
          <a:bodyPr/>
          <a:lstStyle/>
          <a:p>
            <a:r>
              <a:rPr lang="en-IN" sz="2200" dirty="0" smtClean="0"/>
              <a:t>Write </a:t>
            </a:r>
            <a:r>
              <a:rPr lang="en-IN" sz="2200" dirty="0"/>
              <a:t>down points of discussion and agreement</a:t>
            </a:r>
          </a:p>
          <a:p>
            <a:r>
              <a:rPr lang="en-IN" sz="2200" dirty="0" smtClean="0"/>
              <a:t>Remember </a:t>
            </a:r>
            <a:r>
              <a:rPr lang="en-IN" sz="2200" dirty="0"/>
              <a:t>that a performance review should involve two-way communication</a:t>
            </a:r>
          </a:p>
          <a:p>
            <a:r>
              <a:rPr lang="en-IN" sz="2200" dirty="0" smtClean="0"/>
              <a:t>End </a:t>
            </a:r>
            <a:r>
              <a:rPr lang="en-IN" sz="2200" dirty="0"/>
              <a:t>the meeting on an upbeat, positive, and future-focused </a:t>
            </a:r>
            <a:r>
              <a:rPr lang="en-IN" sz="2200" dirty="0" smtClean="0"/>
              <a:t>note</a:t>
            </a:r>
          </a:p>
        </p:txBody>
      </p:sp>
    </p:spTree>
    <p:extLst>
      <p:ext uri="{BB962C8B-B14F-4D97-AF65-F5344CB8AC3E}">
        <p14:creationId xmlns:p14="http://schemas.microsoft.com/office/powerpoint/2010/main" val="1029441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After the Performance Review</a:t>
            </a:r>
            <a:endParaRPr lang="en-US" dirty="0"/>
          </a:p>
        </p:txBody>
      </p:sp>
      <p:sp>
        <p:nvSpPr>
          <p:cNvPr id="9" name="Content Placeholder 8">
            <a:extLst>
              <a:ext uri="{FF2B5EF4-FFF2-40B4-BE49-F238E27FC236}">
                <a16:creationId xmlns="" xmlns:a16="http://schemas.microsoft.com/office/drawing/2014/main" id="{24FE1CA8-C12C-4884-8A74-BB848F928463}"/>
              </a:ext>
            </a:extLst>
          </p:cNvPr>
          <p:cNvSpPr>
            <a:spLocks noGrp="1"/>
          </p:cNvSpPr>
          <p:nvPr>
            <p:ph idx="1"/>
          </p:nvPr>
        </p:nvSpPr>
        <p:spPr/>
        <p:txBody>
          <a:bodyPr/>
          <a:lstStyle/>
          <a:p>
            <a:pPr marL="0" indent="0">
              <a:buNone/>
            </a:pPr>
            <a:r>
              <a:rPr lang="en-IN" dirty="0"/>
              <a:t>Guidelines for employees</a:t>
            </a:r>
          </a:p>
          <a:p>
            <a:r>
              <a:rPr lang="en-IN" sz="2200" dirty="0" smtClean="0"/>
              <a:t>Keep </a:t>
            </a:r>
            <a:r>
              <a:rPr lang="en-IN" sz="2200" dirty="0"/>
              <a:t>the supervisor informed of progress toward meeting objectives</a:t>
            </a:r>
          </a:p>
          <a:p>
            <a:r>
              <a:rPr lang="en-IN" sz="2200" dirty="0" smtClean="0"/>
              <a:t>Discuss </a:t>
            </a:r>
            <a:r>
              <a:rPr lang="en-IN" sz="2200" dirty="0"/>
              <a:t>with the supervisor as soon as possible any changes that occur that affect </a:t>
            </a:r>
            <a:r>
              <a:rPr lang="en-IN" sz="2200" dirty="0" smtClean="0"/>
              <a:t>one’s objectives</a:t>
            </a:r>
          </a:p>
          <a:p>
            <a:pPr marL="0" indent="0">
              <a:buNone/>
            </a:pPr>
            <a:endParaRPr lang="en-IN" sz="800" dirty="0" smtClean="0"/>
          </a:p>
          <a:p>
            <a:pPr marL="0" indent="0">
              <a:buNone/>
            </a:pPr>
            <a:r>
              <a:rPr lang="en-IN" dirty="0"/>
              <a:t>Guidelines for supervisors</a:t>
            </a:r>
          </a:p>
          <a:p>
            <a:r>
              <a:rPr lang="en-IN" sz="2200" dirty="0" smtClean="0"/>
              <a:t>Develop </a:t>
            </a:r>
            <a:r>
              <a:rPr lang="en-IN" sz="2200" dirty="0"/>
              <a:t>a system of checks and reminders to be sure that performance objectives are being met</a:t>
            </a:r>
          </a:p>
          <a:p>
            <a:r>
              <a:rPr lang="en-IN" sz="2200" dirty="0" smtClean="0"/>
              <a:t>Show the concerned </a:t>
            </a:r>
            <a:r>
              <a:rPr lang="en-IN" sz="2200" dirty="0"/>
              <a:t>employee that </a:t>
            </a:r>
            <a:r>
              <a:rPr lang="en-IN" sz="2200" dirty="0" smtClean="0"/>
              <a:t>one wants </a:t>
            </a:r>
            <a:r>
              <a:rPr lang="en-IN" sz="2200" dirty="0"/>
              <a:t>him or her to succeed</a:t>
            </a:r>
            <a:endParaRPr lang="en-US" sz="2200" dirty="0"/>
          </a:p>
        </p:txBody>
      </p:sp>
    </p:spTree>
    <p:extLst>
      <p:ext uri="{BB962C8B-B14F-4D97-AF65-F5344CB8AC3E}">
        <p14:creationId xmlns:p14="http://schemas.microsoft.com/office/powerpoint/2010/main" val="30611836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BA844D9-FF6F-4171-B706-9609E2A7080C}"/>
              </a:ext>
            </a:extLst>
          </p:cNvPr>
          <p:cNvSpPr>
            <a:spLocks noGrp="1"/>
          </p:cNvSpPr>
          <p:nvPr>
            <p:ph type="title"/>
          </p:nvPr>
        </p:nvSpPr>
        <p:spPr/>
        <p:txBody>
          <a:bodyPr/>
          <a:lstStyle/>
          <a:p>
            <a:r>
              <a:rPr lang="en-US" altLang="en-US" dirty="0" smtClean="0"/>
              <a:t>Conducting Performance Reviews</a:t>
            </a:r>
            <a:endParaRPr lang="en-US" dirty="0"/>
          </a:p>
        </p:txBody>
      </p:sp>
      <p:sp>
        <p:nvSpPr>
          <p:cNvPr id="3" name="Content Placeholder 2">
            <a:extLst>
              <a:ext uri="{FF2B5EF4-FFF2-40B4-BE49-F238E27FC236}">
                <a16:creationId xmlns="" xmlns:a16="http://schemas.microsoft.com/office/drawing/2014/main" id="{6D9060C4-41FC-4501-B6D9-8890E0173A24}"/>
              </a:ext>
            </a:extLst>
          </p:cNvPr>
          <p:cNvSpPr>
            <a:spLocks noGrp="1"/>
          </p:cNvSpPr>
          <p:nvPr>
            <p:ph idx="1"/>
          </p:nvPr>
        </p:nvSpPr>
        <p:spPr/>
        <p:txBody>
          <a:bodyPr/>
          <a:lstStyle/>
          <a:p>
            <a:pPr marL="0" indent="0">
              <a:buNone/>
            </a:pPr>
            <a:r>
              <a:rPr lang="en-IN" altLang="en-US" dirty="0"/>
              <a:t>Multisource evaluations can be useful for training, coaching, succession </a:t>
            </a:r>
            <a:r>
              <a:rPr lang="en-IN" altLang="en-US" dirty="0" smtClean="0"/>
              <a:t>planning, and </a:t>
            </a:r>
            <a:r>
              <a:rPr lang="en-IN" altLang="en-US" dirty="0"/>
              <a:t>other talent management initiatives to improve performance</a:t>
            </a:r>
            <a:endParaRPr lang="en-IN" altLang="en-US" dirty="0" smtClean="0"/>
          </a:p>
          <a:p>
            <a:pPr marL="0" indent="0">
              <a:buNone/>
            </a:pPr>
            <a:endParaRPr lang="en-IN" altLang="en-US" sz="800" dirty="0"/>
          </a:p>
          <a:p>
            <a:pPr marL="0" indent="0">
              <a:buNone/>
            </a:pPr>
            <a:r>
              <a:rPr lang="en-IN" altLang="en-US" dirty="0" smtClean="0"/>
              <a:t>Research </a:t>
            </a:r>
            <a:r>
              <a:rPr lang="en-IN" altLang="en-US" dirty="0"/>
              <a:t>shows improvement is most likely to occur when</a:t>
            </a:r>
            <a:r>
              <a:rPr lang="en-IN" altLang="en-US" dirty="0" smtClean="0"/>
              <a:t>:</a:t>
            </a:r>
          </a:p>
          <a:p>
            <a:pPr marL="0" indent="0">
              <a:buNone/>
            </a:pPr>
            <a:endParaRPr lang="en-IN" altLang="en-US" sz="800" dirty="0" smtClean="0"/>
          </a:p>
          <a:p>
            <a:r>
              <a:rPr lang="en-IN" altLang="en-US" sz="2200" dirty="0" err="1" smtClean="0"/>
              <a:t>Behavior</a:t>
            </a:r>
            <a:r>
              <a:rPr lang="en-IN" altLang="en-US" sz="2200" dirty="0" smtClean="0"/>
              <a:t> change is necessary</a:t>
            </a:r>
          </a:p>
          <a:p>
            <a:r>
              <a:rPr lang="en-IN" altLang="en-US" sz="2200" dirty="0" smtClean="0"/>
              <a:t>Recipients believe change is possible</a:t>
            </a:r>
          </a:p>
          <a:p>
            <a:r>
              <a:rPr lang="en-IN" altLang="en-US" sz="2200" dirty="0" smtClean="0"/>
              <a:t>Appropriate improvement goals are set</a:t>
            </a:r>
          </a:p>
          <a:p>
            <a:r>
              <a:rPr lang="en-IN" altLang="en-US" sz="2200" dirty="0" smtClean="0"/>
              <a:t>Improvement is recognized and rewarded</a:t>
            </a:r>
          </a:p>
        </p:txBody>
      </p:sp>
    </p:spTree>
    <p:extLst>
      <p:ext uri="{BB962C8B-B14F-4D97-AF65-F5344CB8AC3E}">
        <p14:creationId xmlns:p14="http://schemas.microsoft.com/office/powerpoint/2010/main" val="15262000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Guidelines to Coach </a:t>
            </a:r>
            <a:r>
              <a:rPr lang="en-US" dirty="0"/>
              <a:t>Others for Growth</a:t>
            </a:r>
          </a:p>
        </p:txBody>
      </p:sp>
      <p:sp>
        <p:nvSpPr>
          <p:cNvPr id="3" name="Content Placeholder 2"/>
          <p:cNvSpPr>
            <a:spLocks noGrp="1"/>
          </p:cNvSpPr>
          <p:nvPr>
            <p:ph idx="1"/>
          </p:nvPr>
        </p:nvSpPr>
        <p:spPr/>
        <p:txBody>
          <a:bodyPr>
            <a:normAutofit/>
          </a:bodyPr>
          <a:lstStyle/>
          <a:p>
            <a:r>
              <a:rPr lang="en-US" dirty="0" smtClean="0"/>
              <a:t>Use </a:t>
            </a:r>
            <a:r>
              <a:rPr lang="en-US" dirty="0"/>
              <a:t>feedback as soon as possible</a:t>
            </a:r>
          </a:p>
          <a:p>
            <a:r>
              <a:rPr lang="en-US" dirty="0" smtClean="0"/>
              <a:t>Focus </a:t>
            </a:r>
            <a:r>
              <a:rPr lang="en-US" dirty="0"/>
              <a:t>on behavior </a:t>
            </a:r>
            <a:r>
              <a:rPr lang="en-US" dirty="0" smtClean="0"/>
              <a:t>change, </a:t>
            </a:r>
            <a:r>
              <a:rPr lang="en-US" dirty="0"/>
              <a:t>not personality analysis</a:t>
            </a:r>
          </a:p>
          <a:p>
            <a:r>
              <a:rPr lang="en-US" dirty="0" smtClean="0"/>
              <a:t>Link </a:t>
            </a:r>
            <a:r>
              <a:rPr lang="en-US" dirty="0"/>
              <a:t>feedback to learning and performance goals</a:t>
            </a:r>
          </a:p>
          <a:p>
            <a:r>
              <a:rPr lang="en-US" dirty="0" smtClean="0"/>
              <a:t>Align </a:t>
            </a:r>
            <a:r>
              <a:rPr lang="en-US" dirty="0"/>
              <a:t>improvement goals with key results for the organization</a:t>
            </a:r>
          </a:p>
          <a:p>
            <a:r>
              <a:rPr lang="en-US" dirty="0" smtClean="0"/>
              <a:t>Coach </a:t>
            </a:r>
            <a:r>
              <a:rPr lang="en-US" dirty="0"/>
              <a:t>for </a:t>
            </a:r>
            <a:r>
              <a:rPr lang="en-US" dirty="0" smtClean="0"/>
              <a:t>improvement, </a:t>
            </a:r>
            <a:r>
              <a:rPr lang="en-US" dirty="0"/>
              <a:t>not just for final results</a:t>
            </a:r>
          </a:p>
        </p:txBody>
      </p:sp>
    </p:spTree>
    <p:extLst>
      <p:ext uri="{BB962C8B-B14F-4D97-AF65-F5344CB8AC3E}">
        <p14:creationId xmlns:p14="http://schemas.microsoft.com/office/powerpoint/2010/main" val="33511548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Performance Management </a:t>
            </a:r>
            <a:r>
              <a:rPr lang="en-US" dirty="0" smtClean="0"/>
              <a:t>Strategies, 1</a:t>
            </a:r>
            <a:endParaRPr lang="en-US" dirty="0"/>
          </a:p>
        </p:txBody>
      </p:sp>
      <p:sp>
        <p:nvSpPr>
          <p:cNvPr id="9" name="Content Placeholder 8"/>
          <p:cNvSpPr>
            <a:spLocks noGrp="1"/>
          </p:cNvSpPr>
          <p:nvPr>
            <p:ph idx="1"/>
          </p:nvPr>
        </p:nvSpPr>
        <p:spPr>
          <a:xfrm>
            <a:off x="457200" y="838200"/>
            <a:ext cx="8229600" cy="5715000"/>
          </a:xfrm>
        </p:spPr>
        <p:txBody>
          <a:bodyPr/>
          <a:lstStyle/>
          <a:p>
            <a:pPr marL="0" indent="0">
              <a:buNone/>
            </a:pPr>
            <a:r>
              <a:rPr lang="en-US" dirty="0" smtClean="0"/>
              <a:t>Leaders must:</a:t>
            </a:r>
          </a:p>
          <a:p>
            <a:pPr marL="0" indent="0">
              <a:buNone/>
            </a:pPr>
            <a:endParaRPr lang="en-US" sz="800" dirty="0" smtClean="0"/>
          </a:p>
          <a:p>
            <a:r>
              <a:rPr lang="en-IN" sz="2200" dirty="0" smtClean="0"/>
              <a:t>Recognize </a:t>
            </a:r>
            <a:r>
              <a:rPr lang="en-IN" sz="2200" dirty="0"/>
              <a:t>and </a:t>
            </a:r>
            <a:r>
              <a:rPr lang="en-IN" sz="2200" dirty="0" smtClean="0"/>
              <a:t>retain </a:t>
            </a:r>
            <a:r>
              <a:rPr lang="en-IN" sz="2200" dirty="0"/>
              <a:t>high performers</a:t>
            </a:r>
          </a:p>
          <a:p>
            <a:r>
              <a:rPr lang="en-IN" sz="2200" dirty="0" smtClean="0"/>
              <a:t>Reinforce </a:t>
            </a:r>
            <a:r>
              <a:rPr lang="en-IN" sz="2200" dirty="0"/>
              <a:t>and </a:t>
            </a:r>
            <a:r>
              <a:rPr lang="en-IN" sz="2200" dirty="0" smtClean="0"/>
              <a:t>develop </a:t>
            </a:r>
            <a:r>
              <a:rPr lang="en-IN" sz="2200" dirty="0"/>
              <a:t>the skills and attitudes of middle performers</a:t>
            </a:r>
          </a:p>
          <a:p>
            <a:r>
              <a:rPr lang="en-IN" sz="2200" dirty="0" smtClean="0"/>
              <a:t>Confront </a:t>
            </a:r>
            <a:r>
              <a:rPr lang="en-IN" sz="2200" dirty="0"/>
              <a:t>and </a:t>
            </a:r>
            <a:r>
              <a:rPr lang="en-IN" sz="2200" dirty="0" smtClean="0"/>
              <a:t>correct </a:t>
            </a:r>
            <a:r>
              <a:rPr lang="en-IN" sz="2200" dirty="0"/>
              <a:t>or </a:t>
            </a:r>
            <a:r>
              <a:rPr lang="en-IN" sz="2200" dirty="0" smtClean="0"/>
              <a:t>dismiss </a:t>
            </a:r>
            <a:r>
              <a:rPr lang="en-IN" sz="2200" dirty="0"/>
              <a:t>low performers</a:t>
            </a:r>
          </a:p>
          <a:p>
            <a:pPr marL="0" indent="0">
              <a:buNone/>
            </a:pPr>
            <a:endParaRPr lang="en-IN" sz="800" dirty="0"/>
          </a:p>
          <a:p>
            <a:pPr marL="0" indent="0">
              <a:buNone/>
            </a:pPr>
            <a:r>
              <a:rPr lang="en-IN" dirty="0"/>
              <a:t>Effective performance management requires willingness and skill in having crucial </a:t>
            </a:r>
            <a:r>
              <a:rPr lang="en-IN" dirty="0" smtClean="0"/>
              <a:t>conversations</a:t>
            </a:r>
          </a:p>
          <a:p>
            <a:r>
              <a:rPr lang="en-IN" sz="2200" dirty="0"/>
              <a:t>Crucial conversations happen between two or more people when opinions vary, stakes are high, and emotions run strong</a:t>
            </a:r>
            <a:endParaRPr lang="en-IN" sz="2200" dirty="0" smtClean="0"/>
          </a:p>
        </p:txBody>
      </p:sp>
    </p:spTree>
    <p:extLst>
      <p:ext uri="{BB962C8B-B14F-4D97-AF65-F5344CB8AC3E}">
        <p14:creationId xmlns:p14="http://schemas.microsoft.com/office/powerpoint/2010/main" val="9021798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915400" cy="609600"/>
          </a:xfrm>
        </p:spPr>
        <p:txBody>
          <a:bodyPr>
            <a:noAutofit/>
          </a:bodyPr>
          <a:lstStyle/>
          <a:p>
            <a:r>
              <a:rPr lang="en-US" sz="3000" dirty="0"/>
              <a:t>Figure 18.1: Performance Management Strategies</a:t>
            </a:r>
          </a:p>
        </p:txBody>
      </p:sp>
      <p:pic>
        <p:nvPicPr>
          <p:cNvPr id="3" name="Picture 2" descr="The image is a graph that presents strategies for managing employee performanc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196" y="976952"/>
            <a:ext cx="6296024" cy="4648200"/>
          </a:xfrm>
          <a:prstGeom prst="rect">
            <a:avLst/>
          </a:prstGeom>
        </p:spPr>
      </p:pic>
      <p:sp>
        <p:nvSpPr>
          <p:cNvPr id="4" name="Content Placeholder 2">
            <a:extLst>
              <a:ext uri="{FF2B5EF4-FFF2-40B4-BE49-F238E27FC236}">
                <a16:creationId xmlns="" xmlns:a16="http://schemas.microsoft.com/office/drawing/2014/main" id="{9DBF8D6B-06E0-4B1D-A8A7-5AE675D4CF6E}"/>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3" action="ppaction://hlinksldjump"/>
              </a:rPr>
              <a:t>Jump to Figure 18.1: Performance Management Strategies, Appendix </a:t>
            </a:r>
            <a:endParaRPr lang="en-US" sz="1200" dirty="0"/>
          </a:p>
        </p:txBody>
      </p:sp>
    </p:spTree>
    <p:extLst>
      <p:ext uri="{BB962C8B-B14F-4D97-AF65-F5344CB8AC3E}">
        <p14:creationId xmlns:p14="http://schemas.microsoft.com/office/powerpoint/2010/main" val="4251408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Performance Management </a:t>
            </a:r>
            <a:r>
              <a:rPr lang="en-US" dirty="0" smtClean="0"/>
              <a:t>Strategies, 2</a:t>
            </a:r>
            <a:endParaRPr lang="en-US" dirty="0"/>
          </a:p>
        </p:txBody>
      </p:sp>
      <p:sp>
        <p:nvSpPr>
          <p:cNvPr id="9" name="Content Placeholder 8">
            <a:extLst>
              <a:ext uri="{FF2B5EF4-FFF2-40B4-BE49-F238E27FC236}">
                <a16:creationId xmlns="" xmlns:a16="http://schemas.microsoft.com/office/drawing/2014/main" id="{CD4571BC-230C-4C95-BD23-2B23EB6823B5}"/>
              </a:ext>
            </a:extLst>
          </p:cNvPr>
          <p:cNvSpPr>
            <a:spLocks noGrp="1"/>
          </p:cNvSpPr>
          <p:nvPr>
            <p:ph idx="1"/>
          </p:nvPr>
        </p:nvSpPr>
        <p:spPr>
          <a:xfrm>
            <a:off x="457200" y="990600"/>
            <a:ext cx="8229600" cy="1676400"/>
          </a:xfrm>
        </p:spPr>
        <p:txBody>
          <a:bodyPr/>
          <a:lstStyle/>
          <a:p>
            <a:pPr marL="0" indent="0">
              <a:buNone/>
            </a:pPr>
            <a:r>
              <a:rPr lang="en-US" dirty="0" smtClean="0"/>
              <a:t>Evaluating employees based </a:t>
            </a:r>
            <a:r>
              <a:rPr lang="en-US" dirty="0"/>
              <a:t>on work performance and work attitude</a:t>
            </a:r>
          </a:p>
          <a:p>
            <a:r>
              <a:rPr lang="en-US" sz="2000" dirty="0" smtClean="0"/>
              <a:t>Taking </a:t>
            </a:r>
            <a:r>
              <a:rPr lang="en-US" sz="2000" dirty="0"/>
              <a:t>action to be sure every employee performs high-quality work and has a positive work </a:t>
            </a:r>
            <a:r>
              <a:rPr lang="en-US" sz="2000" dirty="0" smtClean="0"/>
              <a:t>attitude</a:t>
            </a:r>
            <a:endParaRPr lang="en-US" sz="2000" dirty="0"/>
          </a:p>
        </p:txBody>
      </p:sp>
      <p:graphicFrame>
        <p:nvGraphicFramePr>
          <p:cNvPr id="3" name="Table 2">
            <a:extLst>
              <a:ext uri="{FF2B5EF4-FFF2-40B4-BE49-F238E27FC236}">
                <a16:creationId xmlns="" xmlns:a16="http://schemas.microsoft.com/office/drawing/2014/main" id="{8F8CEC6A-8AD5-4258-A87D-3096190A5708}"/>
              </a:ext>
            </a:extLst>
          </p:cNvPr>
          <p:cNvGraphicFramePr>
            <a:graphicFrameLocks noGrp="1"/>
          </p:cNvGraphicFramePr>
          <p:nvPr>
            <p:extLst>
              <p:ext uri="{D42A27DB-BD31-4B8C-83A1-F6EECF244321}">
                <p14:modId xmlns:p14="http://schemas.microsoft.com/office/powerpoint/2010/main" val="3276065805"/>
              </p:ext>
            </p:extLst>
          </p:nvPr>
        </p:nvGraphicFramePr>
        <p:xfrm>
          <a:off x="533400" y="2819400"/>
          <a:ext cx="8153400" cy="3026552"/>
        </p:xfrm>
        <a:graphic>
          <a:graphicData uri="http://schemas.openxmlformats.org/drawingml/2006/table">
            <a:tbl>
              <a:tblPr firstRow="1" bandRow="1">
                <a:tableStyleId>{616DA210-FB5B-4158-B5E0-FEB733F419BA}</a:tableStyleId>
              </a:tblPr>
              <a:tblGrid>
                <a:gridCol w="4343400">
                  <a:extLst>
                    <a:ext uri="{9D8B030D-6E8A-4147-A177-3AD203B41FA5}">
                      <a16:colId xmlns="" xmlns:a16="http://schemas.microsoft.com/office/drawing/2014/main" val="3908692620"/>
                    </a:ext>
                  </a:extLst>
                </a:gridCol>
                <a:gridCol w="3810000">
                  <a:extLst>
                    <a:ext uri="{9D8B030D-6E8A-4147-A177-3AD203B41FA5}">
                      <a16:colId xmlns="" xmlns:a16="http://schemas.microsoft.com/office/drawing/2014/main" val="654323704"/>
                    </a:ext>
                  </a:extLst>
                </a:gridCol>
              </a:tblGrid>
              <a:tr h="337663">
                <a:tc>
                  <a:txBody>
                    <a:bodyPr/>
                    <a:lstStyle/>
                    <a:p>
                      <a:pPr algn="ctr"/>
                      <a:r>
                        <a:rPr lang="en-IN" b="1" dirty="0">
                          <a:solidFill>
                            <a:schemeClr val="bg1"/>
                          </a:solidFill>
                        </a:rPr>
                        <a:t>Assessment</a:t>
                      </a:r>
                      <a:endParaRPr lang="en-US" dirty="0">
                        <a:solidFill>
                          <a:schemeClr val="bg1"/>
                        </a:solidFill>
                      </a:endParaRPr>
                    </a:p>
                  </a:txBody>
                  <a:tcPr>
                    <a:solidFill>
                      <a:srgbClr val="C30C20"/>
                    </a:solidFill>
                  </a:tcPr>
                </a:tc>
                <a:tc>
                  <a:txBody>
                    <a:bodyPr/>
                    <a:lstStyle/>
                    <a:p>
                      <a:pPr algn="ctr"/>
                      <a:r>
                        <a:rPr lang="en-IN" b="1" dirty="0">
                          <a:solidFill>
                            <a:schemeClr val="bg1"/>
                          </a:solidFill>
                        </a:rPr>
                        <a:t>Management Action</a:t>
                      </a:r>
                      <a:endParaRPr lang="en-US" dirty="0">
                        <a:solidFill>
                          <a:schemeClr val="bg1"/>
                        </a:solidFill>
                      </a:endParaRPr>
                    </a:p>
                  </a:txBody>
                  <a:tcPr>
                    <a:solidFill>
                      <a:srgbClr val="C30C20"/>
                    </a:solidFill>
                  </a:tcPr>
                </a:tc>
                <a:extLst>
                  <a:ext uri="{0D108BD9-81ED-4DB2-BD59-A6C34878D82A}">
                    <a16:rowId xmlns="" xmlns:a16="http://schemas.microsoft.com/office/drawing/2014/main" val="3593254328"/>
                  </a:ext>
                </a:extLst>
              </a:tr>
              <a:tr h="590910">
                <a:tc>
                  <a:txBody>
                    <a:bodyPr/>
                    <a:lstStyle/>
                    <a:p>
                      <a:r>
                        <a:rPr lang="en-US" dirty="0"/>
                        <a:t>Poor work performance and poor work attitude</a:t>
                      </a:r>
                    </a:p>
                  </a:txBody>
                  <a:tcPr>
                    <a:noFill/>
                  </a:tcPr>
                </a:tc>
                <a:tc>
                  <a:txBody>
                    <a:bodyPr/>
                    <a:lstStyle/>
                    <a:p>
                      <a:r>
                        <a:rPr lang="en-US" b="0" dirty="0" smtClean="0"/>
                        <a:t>Dismissing</a:t>
                      </a:r>
                      <a:r>
                        <a:rPr lang="en-US" dirty="0" smtClean="0"/>
                        <a:t> </a:t>
                      </a:r>
                      <a:r>
                        <a:rPr lang="en-US" dirty="0"/>
                        <a:t>before completion of </a:t>
                      </a:r>
                      <a:r>
                        <a:rPr lang="en-US" dirty="0" smtClean="0"/>
                        <a:t>probation</a:t>
                      </a:r>
                      <a:endParaRPr lang="en-US" dirty="0"/>
                    </a:p>
                  </a:txBody>
                  <a:tcPr>
                    <a:noFill/>
                  </a:tcPr>
                </a:tc>
                <a:extLst>
                  <a:ext uri="{0D108BD9-81ED-4DB2-BD59-A6C34878D82A}">
                    <a16:rowId xmlns="" xmlns:a16="http://schemas.microsoft.com/office/drawing/2014/main" val="1352016389"/>
                  </a:ext>
                </a:extLst>
              </a:tr>
              <a:tr h="590910">
                <a:tc>
                  <a:txBody>
                    <a:bodyPr/>
                    <a:lstStyle/>
                    <a:p>
                      <a:r>
                        <a:rPr lang="en-US" dirty="0"/>
                        <a:t>Good work performance and poor work attitude</a:t>
                      </a:r>
                    </a:p>
                  </a:txBody>
                  <a:tcPr>
                    <a:noFill/>
                  </a:tcPr>
                </a:tc>
                <a:tc>
                  <a:txBody>
                    <a:bodyPr/>
                    <a:lstStyle/>
                    <a:p>
                      <a:r>
                        <a:rPr lang="en-US" b="0" dirty="0" smtClean="0"/>
                        <a:t>Coaching</a:t>
                      </a:r>
                      <a:r>
                        <a:rPr lang="en-US" dirty="0" smtClean="0"/>
                        <a:t> </a:t>
                      </a:r>
                      <a:r>
                        <a:rPr lang="en-US" dirty="0"/>
                        <a:t>to improve work </a:t>
                      </a:r>
                      <a:r>
                        <a:rPr lang="en-US" dirty="0" smtClean="0"/>
                        <a:t>attitude</a:t>
                      </a:r>
                      <a:endParaRPr lang="en-US" dirty="0"/>
                    </a:p>
                  </a:txBody>
                  <a:tcPr>
                    <a:noFill/>
                  </a:tcPr>
                </a:tc>
                <a:extLst>
                  <a:ext uri="{0D108BD9-81ED-4DB2-BD59-A6C34878D82A}">
                    <a16:rowId xmlns="" xmlns:a16="http://schemas.microsoft.com/office/drawing/2014/main" val="4112609122"/>
                  </a:ext>
                </a:extLst>
              </a:tr>
              <a:tr h="690316">
                <a:tc>
                  <a:txBody>
                    <a:bodyPr/>
                    <a:lstStyle/>
                    <a:p>
                      <a:r>
                        <a:rPr lang="en-US" dirty="0"/>
                        <a:t>Poor work performance and good work attitude</a:t>
                      </a:r>
                    </a:p>
                  </a:txBody>
                  <a:tcPr>
                    <a:noFill/>
                  </a:tcPr>
                </a:tc>
                <a:tc>
                  <a:txBody>
                    <a:bodyPr/>
                    <a:lstStyle/>
                    <a:p>
                      <a:r>
                        <a:rPr lang="en-US" b="0" dirty="0" smtClean="0"/>
                        <a:t>Training</a:t>
                      </a:r>
                      <a:r>
                        <a:rPr lang="en-US" dirty="0" smtClean="0"/>
                        <a:t> </a:t>
                      </a:r>
                      <a:r>
                        <a:rPr lang="en-US" dirty="0"/>
                        <a:t>to improve work </a:t>
                      </a:r>
                      <a:r>
                        <a:rPr lang="en-US" dirty="0" smtClean="0"/>
                        <a:t>performance</a:t>
                      </a:r>
                      <a:endParaRPr lang="en-US" dirty="0"/>
                    </a:p>
                  </a:txBody>
                  <a:tcPr>
                    <a:noFill/>
                  </a:tcPr>
                </a:tc>
                <a:extLst>
                  <a:ext uri="{0D108BD9-81ED-4DB2-BD59-A6C34878D82A}">
                    <a16:rowId xmlns="" xmlns:a16="http://schemas.microsoft.com/office/drawing/2014/main" val="1471891086"/>
                  </a:ext>
                </a:extLst>
              </a:tr>
              <a:tr h="690316">
                <a:tc>
                  <a:txBody>
                    <a:bodyPr/>
                    <a:lstStyle/>
                    <a:p>
                      <a:r>
                        <a:rPr lang="en-US" dirty="0"/>
                        <a:t>Good work performance and good work attitude</a:t>
                      </a:r>
                    </a:p>
                  </a:txBody>
                  <a:tcPr>
                    <a:noFill/>
                  </a:tcPr>
                </a:tc>
                <a:tc>
                  <a:txBody>
                    <a:bodyPr/>
                    <a:lstStyle/>
                    <a:p>
                      <a:r>
                        <a:rPr lang="en-US" b="0" dirty="0" smtClean="0"/>
                        <a:t>Rewarding</a:t>
                      </a:r>
                      <a:r>
                        <a:rPr lang="en-US" dirty="0" smtClean="0"/>
                        <a:t> </a:t>
                      </a:r>
                      <a:r>
                        <a:rPr lang="en-US" dirty="0"/>
                        <a:t>to show appreciation and </a:t>
                      </a:r>
                      <a:r>
                        <a:rPr lang="en-US" dirty="0" smtClean="0"/>
                        <a:t>reinforcing </a:t>
                      </a:r>
                      <a:r>
                        <a:rPr lang="en-US" dirty="0"/>
                        <a:t>morale and </a:t>
                      </a:r>
                      <a:r>
                        <a:rPr lang="en-US" dirty="0" smtClean="0"/>
                        <a:t>performance</a:t>
                      </a:r>
                      <a:endParaRPr lang="en-US" dirty="0"/>
                    </a:p>
                  </a:txBody>
                  <a:tcPr>
                    <a:noFill/>
                  </a:tcPr>
                </a:tc>
                <a:extLst>
                  <a:ext uri="{0D108BD9-81ED-4DB2-BD59-A6C34878D82A}">
                    <a16:rowId xmlns="" xmlns:a16="http://schemas.microsoft.com/office/drawing/2014/main" val="1612782397"/>
                  </a:ext>
                </a:extLst>
              </a:tr>
            </a:tbl>
          </a:graphicData>
        </a:graphic>
      </p:graphicFrame>
    </p:spTree>
    <p:extLst>
      <p:ext uri="{BB962C8B-B14F-4D97-AF65-F5344CB8AC3E}">
        <p14:creationId xmlns:p14="http://schemas.microsoft.com/office/powerpoint/2010/main" val="3488782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186057F5-F648-4F74-B104-442A8FA83B1A}"/>
              </a:ext>
            </a:extLst>
          </p:cNvPr>
          <p:cNvSpPr>
            <a:spLocks noGrp="1"/>
          </p:cNvSpPr>
          <p:nvPr>
            <p:ph type="ctrTitle"/>
          </p:nvPr>
        </p:nvSpPr>
        <p:spPr/>
        <p:txBody>
          <a:bodyPr/>
          <a:lstStyle/>
          <a:p>
            <a:pPr algn="r">
              <a:lnSpc>
                <a:spcPct val="150000"/>
              </a:lnSpc>
            </a:pPr>
            <a:r>
              <a:rPr lang="en-US" sz="4800" dirty="0" smtClean="0"/>
              <a:t>APPENDIX</a:t>
            </a:r>
            <a:endParaRPr lang="en-US" sz="4800" dirty="0"/>
          </a:p>
        </p:txBody>
      </p:sp>
    </p:spTree>
    <p:extLst>
      <p:ext uri="{BB962C8B-B14F-4D97-AF65-F5344CB8AC3E}">
        <p14:creationId xmlns:p14="http://schemas.microsoft.com/office/powerpoint/2010/main" val="3143419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B7F48633-E823-46A3-8C89-8C34D13169AE}"/>
              </a:ext>
            </a:extLst>
          </p:cNvPr>
          <p:cNvSpPr>
            <a:spLocks noGrp="1"/>
          </p:cNvSpPr>
          <p:nvPr>
            <p:ph type="title"/>
          </p:nvPr>
        </p:nvSpPr>
        <p:spPr/>
        <p:txBody>
          <a:bodyPr/>
          <a:lstStyle/>
          <a:p>
            <a:r>
              <a:rPr lang="en-US" altLang="en-US" dirty="0"/>
              <a:t>Learning Objectives</a:t>
            </a:r>
            <a:endParaRPr lang="en-US" dirty="0"/>
          </a:p>
        </p:txBody>
      </p:sp>
      <p:sp>
        <p:nvSpPr>
          <p:cNvPr id="7" name="Content Placeholder 6">
            <a:extLst>
              <a:ext uri="{FF2B5EF4-FFF2-40B4-BE49-F238E27FC236}">
                <a16:creationId xmlns="" xmlns:a16="http://schemas.microsoft.com/office/drawing/2014/main" id="{4E2F01EF-EA07-4604-9E5C-AE88630F6DE9}"/>
              </a:ext>
            </a:extLst>
          </p:cNvPr>
          <p:cNvSpPr>
            <a:spLocks noGrp="1"/>
          </p:cNvSpPr>
          <p:nvPr>
            <p:ph idx="1"/>
          </p:nvPr>
        </p:nvSpPr>
        <p:spPr/>
        <p:txBody>
          <a:bodyPr/>
          <a:lstStyle/>
          <a:p>
            <a:r>
              <a:rPr lang="en-US" altLang="en-US" dirty="0"/>
              <a:t>Master performance management as a leadership skill</a:t>
            </a:r>
          </a:p>
          <a:p>
            <a:r>
              <a:rPr lang="en-US" altLang="en-US" dirty="0"/>
              <a:t>Know how to set goals, provide feedback on progress, and correct performance problems</a:t>
            </a:r>
          </a:p>
          <a:p>
            <a:pPr marL="0" indent="0">
              <a:buNone/>
            </a:pPr>
            <a:endParaRPr lang="en-US" altLang="en-US" dirty="0"/>
          </a:p>
          <a:p>
            <a:pPr marL="0" indent="0">
              <a:buNone/>
            </a:pPr>
            <a:endParaRPr lang="en-US" dirty="0"/>
          </a:p>
        </p:txBody>
      </p:sp>
    </p:spTree>
    <p:extLst>
      <p:ext uri="{BB962C8B-B14F-4D97-AF65-F5344CB8AC3E}">
        <p14:creationId xmlns:p14="http://schemas.microsoft.com/office/powerpoint/2010/main" val="10687964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43084D0-F930-44A3-8B87-4346E47A4AD8}"/>
              </a:ext>
            </a:extLst>
          </p:cNvPr>
          <p:cNvSpPr>
            <a:spLocks noGrp="1"/>
          </p:cNvSpPr>
          <p:nvPr>
            <p:ph type="title"/>
          </p:nvPr>
        </p:nvSpPr>
        <p:spPr>
          <a:xfrm>
            <a:off x="152400" y="228600"/>
            <a:ext cx="8991600" cy="609600"/>
          </a:xfrm>
        </p:spPr>
        <p:txBody>
          <a:bodyPr/>
          <a:lstStyle/>
          <a:p>
            <a:r>
              <a:rPr lang="en-US" sz="2800" dirty="0"/>
              <a:t>	</a:t>
            </a:r>
            <a:r>
              <a:rPr lang="en-US" sz="2600" dirty="0"/>
              <a:t>Figure 18.1: Performance Management Strategies, Appendix</a:t>
            </a:r>
          </a:p>
        </p:txBody>
      </p:sp>
      <p:sp>
        <p:nvSpPr>
          <p:cNvPr id="3" name="Content Placeholder 2">
            <a:extLst>
              <a:ext uri="{FF2B5EF4-FFF2-40B4-BE49-F238E27FC236}">
                <a16:creationId xmlns="" xmlns:a16="http://schemas.microsoft.com/office/drawing/2014/main" id="{91624197-B523-4826-817B-97E1D99CDE69}"/>
              </a:ext>
            </a:extLst>
          </p:cNvPr>
          <p:cNvSpPr>
            <a:spLocks noGrp="1"/>
          </p:cNvSpPr>
          <p:nvPr>
            <p:ph idx="1"/>
          </p:nvPr>
        </p:nvSpPr>
        <p:spPr>
          <a:xfrm>
            <a:off x="457200" y="990600"/>
            <a:ext cx="8229600" cy="4724400"/>
          </a:xfrm>
        </p:spPr>
        <p:txBody>
          <a:bodyPr/>
          <a:lstStyle/>
          <a:p>
            <a:pPr marL="0" indent="0">
              <a:buNone/>
            </a:pPr>
            <a:r>
              <a:rPr lang="en-US" sz="1800" dirty="0"/>
              <a:t>The y-axis of the graph is labeled work performance, and the x-axis is labeled work attitude. Both axes are marked from zero to ten. The beginning of both axes is marked poor, and the ends of both axes are marked good. </a:t>
            </a:r>
            <a:endParaRPr lang="en-US" sz="1800" dirty="0" smtClean="0"/>
          </a:p>
          <a:p>
            <a:pPr marL="0" indent="0">
              <a:buNone/>
            </a:pPr>
            <a:r>
              <a:rPr lang="en-US" sz="1800" dirty="0" smtClean="0"/>
              <a:t>The </a:t>
            </a:r>
            <a:r>
              <a:rPr lang="en-US" sz="1800" dirty="0"/>
              <a:t>graph is divided into four quadrants</a:t>
            </a:r>
            <a:r>
              <a:rPr lang="en-US" sz="1800" dirty="0" smtClean="0"/>
              <a:t>.</a:t>
            </a:r>
            <a:endParaRPr lang="en-IN" sz="1800" dirty="0"/>
          </a:p>
          <a:p>
            <a:pPr marL="0" indent="0">
              <a:buNone/>
            </a:pPr>
            <a:r>
              <a:rPr lang="en-US" sz="1800" dirty="0" smtClean="0"/>
              <a:t>The top-left quadrant </a:t>
            </a:r>
            <a:r>
              <a:rPr lang="en-US" sz="1800" dirty="0"/>
              <a:t>is </a:t>
            </a:r>
            <a:r>
              <a:rPr lang="en-US" sz="1800" dirty="0" smtClean="0"/>
              <a:t>labeled G W P open parenthesis good work performance close parenthesis and P W </a:t>
            </a:r>
            <a:r>
              <a:rPr lang="en-US" sz="1800" dirty="0"/>
              <a:t>A open parenthesis </a:t>
            </a:r>
            <a:r>
              <a:rPr lang="en-US" sz="1800" dirty="0" smtClean="0"/>
              <a:t>poor work attitude close parenthesis.</a:t>
            </a:r>
          </a:p>
          <a:p>
            <a:pPr marL="0" indent="0">
              <a:buNone/>
            </a:pPr>
            <a:r>
              <a:rPr lang="en-US" sz="1800" dirty="0"/>
              <a:t>The </a:t>
            </a:r>
            <a:r>
              <a:rPr lang="en-US" sz="1800" dirty="0" smtClean="0"/>
              <a:t>top-right </a:t>
            </a:r>
            <a:r>
              <a:rPr lang="en-US" sz="1800" dirty="0"/>
              <a:t>quadrant is labeled G W </a:t>
            </a:r>
            <a:r>
              <a:rPr lang="en-US" sz="1800" dirty="0" smtClean="0"/>
              <a:t>P </a:t>
            </a:r>
            <a:r>
              <a:rPr lang="en-US" sz="1800" dirty="0"/>
              <a:t>open parenthesis good work performance close parenthesis and G W A open parenthesis good work </a:t>
            </a:r>
            <a:r>
              <a:rPr lang="en-US" sz="1800" dirty="0" smtClean="0"/>
              <a:t>attitude </a:t>
            </a:r>
            <a:r>
              <a:rPr lang="en-US" sz="1800" dirty="0"/>
              <a:t>close parenthesis</a:t>
            </a:r>
            <a:r>
              <a:rPr lang="en-US" sz="1800" dirty="0" smtClean="0"/>
              <a:t>.</a:t>
            </a:r>
          </a:p>
          <a:p>
            <a:pPr marL="0" indent="0">
              <a:buNone/>
            </a:pPr>
            <a:r>
              <a:rPr lang="en-US" sz="1800" dirty="0"/>
              <a:t>The </a:t>
            </a:r>
            <a:r>
              <a:rPr lang="en-US" sz="1800" dirty="0" smtClean="0"/>
              <a:t>bottom-left </a:t>
            </a:r>
            <a:r>
              <a:rPr lang="en-US" sz="1800" dirty="0"/>
              <a:t>quadrant is labeled </a:t>
            </a:r>
            <a:r>
              <a:rPr lang="en-US" sz="1800" dirty="0" smtClean="0"/>
              <a:t>P W P open </a:t>
            </a:r>
            <a:r>
              <a:rPr lang="en-US" sz="1800" dirty="0"/>
              <a:t>parenthesis </a:t>
            </a:r>
            <a:r>
              <a:rPr lang="en-US" sz="1800" dirty="0" smtClean="0"/>
              <a:t>poor </a:t>
            </a:r>
            <a:r>
              <a:rPr lang="en-US" sz="1800" dirty="0"/>
              <a:t>work performance close parenthesis and P W A open parenthesis poor work attitude close parenthesis</a:t>
            </a:r>
            <a:r>
              <a:rPr lang="en-US" sz="1800" dirty="0" smtClean="0"/>
              <a:t>.</a:t>
            </a:r>
          </a:p>
          <a:p>
            <a:pPr marL="0" indent="0">
              <a:buNone/>
            </a:pPr>
            <a:r>
              <a:rPr lang="en-US" sz="1800" dirty="0"/>
              <a:t>The </a:t>
            </a:r>
            <a:r>
              <a:rPr lang="en-US" sz="1800" dirty="0" smtClean="0"/>
              <a:t>bottom-right </a:t>
            </a:r>
            <a:r>
              <a:rPr lang="en-US" sz="1800" dirty="0"/>
              <a:t>quadrant is labeled P W P open parenthesis poor work performance close parenthesis and </a:t>
            </a:r>
            <a:r>
              <a:rPr lang="en-US" sz="1800" dirty="0" smtClean="0"/>
              <a:t>G </a:t>
            </a:r>
            <a:r>
              <a:rPr lang="en-US" sz="1800" dirty="0"/>
              <a:t>W A open parenthesis </a:t>
            </a:r>
            <a:r>
              <a:rPr lang="en-US" sz="1800" dirty="0" smtClean="0"/>
              <a:t>good </a:t>
            </a:r>
            <a:r>
              <a:rPr lang="en-US" sz="1800" dirty="0"/>
              <a:t>work attitude close parenthesis</a:t>
            </a:r>
            <a:r>
              <a:rPr lang="en-US" sz="1800" dirty="0" smtClean="0"/>
              <a:t>.</a:t>
            </a:r>
            <a:endParaRPr lang="en-US" sz="1800" dirty="0"/>
          </a:p>
        </p:txBody>
      </p:sp>
      <p:sp>
        <p:nvSpPr>
          <p:cNvPr id="4" name="Content Placeholder 2">
            <a:extLst>
              <a:ext uri="{FF2B5EF4-FFF2-40B4-BE49-F238E27FC236}">
                <a16:creationId xmlns="" xmlns:a16="http://schemas.microsoft.com/office/drawing/2014/main" id="{F55B61EB-BEE7-4C01-880D-4CF70E317FE3}"/>
              </a:ext>
            </a:extLst>
          </p:cNvPr>
          <p:cNvSpPr txBox="1">
            <a:spLocks/>
          </p:cNvSpPr>
          <p:nvPr/>
        </p:nvSpPr>
        <p:spPr>
          <a:xfrm>
            <a:off x="609600" y="5867400"/>
            <a:ext cx="822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Figure 18.1: Performance Management Strategies </a:t>
            </a:r>
            <a:endParaRPr lang="en-US" sz="1200" dirty="0"/>
          </a:p>
        </p:txBody>
      </p:sp>
    </p:spTree>
    <p:extLst>
      <p:ext uri="{BB962C8B-B14F-4D97-AF65-F5344CB8AC3E}">
        <p14:creationId xmlns:p14="http://schemas.microsoft.com/office/powerpoint/2010/main" val="40990398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FF5A2900-C332-4E22-BF6A-585E39540DBD}"/>
              </a:ext>
            </a:extLst>
          </p:cNvPr>
          <p:cNvSpPr>
            <a:spLocks noGrp="1"/>
          </p:cNvSpPr>
          <p:nvPr>
            <p:ph type="title"/>
          </p:nvPr>
        </p:nvSpPr>
        <p:spPr/>
        <p:txBody>
          <a:bodyPr/>
          <a:lstStyle/>
          <a:p>
            <a:r>
              <a:rPr lang="en-US" dirty="0"/>
              <a:t>Managing Performance, 1</a:t>
            </a:r>
          </a:p>
        </p:txBody>
      </p:sp>
      <p:sp>
        <p:nvSpPr>
          <p:cNvPr id="8" name="Content Placeholder 7">
            <a:extLst>
              <a:ext uri="{FF2B5EF4-FFF2-40B4-BE49-F238E27FC236}">
                <a16:creationId xmlns="" xmlns:a16="http://schemas.microsoft.com/office/drawing/2014/main" id="{9C848B01-113B-4FC8-8FBD-EE080E5FDCD5}"/>
              </a:ext>
            </a:extLst>
          </p:cNvPr>
          <p:cNvSpPr>
            <a:spLocks noGrp="1"/>
          </p:cNvSpPr>
          <p:nvPr>
            <p:ph idx="1"/>
          </p:nvPr>
        </p:nvSpPr>
        <p:spPr/>
        <p:txBody>
          <a:bodyPr/>
          <a:lstStyle/>
          <a:p>
            <a:pPr marL="0" indent="0">
              <a:buNone/>
            </a:pPr>
            <a:r>
              <a:rPr lang="en-US" altLang="en-US" b="1" dirty="0">
                <a:solidFill>
                  <a:srgbClr val="C00000"/>
                </a:solidFill>
              </a:rPr>
              <a:t>Performance management </a:t>
            </a:r>
            <a:r>
              <a:rPr lang="en-US" altLang="en-US" dirty="0"/>
              <a:t>is at the heart of leadership </a:t>
            </a:r>
            <a:r>
              <a:rPr lang="en-US" altLang="en-US" dirty="0" smtClean="0"/>
              <a:t>success</a:t>
            </a:r>
            <a:endParaRPr lang="en-US" altLang="en-US" sz="800" dirty="0"/>
          </a:p>
          <a:p>
            <a:r>
              <a:rPr lang="en-US" altLang="en-US" sz="2200" dirty="0" smtClean="0"/>
              <a:t>Important to have a </a:t>
            </a:r>
            <a:r>
              <a:rPr lang="en-US" altLang="en-US" sz="2200" dirty="0"/>
              <a:t>vision, values, leadership qualities, and the power of leadership </a:t>
            </a:r>
            <a:r>
              <a:rPr lang="en-US" altLang="en-US" sz="2200" dirty="0" smtClean="0"/>
              <a:t>position</a:t>
            </a:r>
            <a:endParaRPr lang="en-US" altLang="en-US" sz="2200" dirty="0"/>
          </a:p>
          <a:p>
            <a:pPr marL="0" indent="0">
              <a:buNone/>
            </a:pPr>
            <a:endParaRPr lang="en-US" sz="800" dirty="0"/>
          </a:p>
          <a:p>
            <a:pPr marL="0" indent="0">
              <a:buNone/>
            </a:pPr>
            <a:r>
              <a:rPr lang="en-IN" dirty="0"/>
              <a:t>Effective leadership requires the art of:</a:t>
            </a:r>
          </a:p>
          <a:p>
            <a:pPr marL="0" indent="0">
              <a:buNone/>
            </a:pPr>
            <a:endParaRPr lang="en-IN" altLang="en-US" sz="800" dirty="0"/>
          </a:p>
          <a:p>
            <a:r>
              <a:rPr lang="en-IN" altLang="en-US" sz="2200" dirty="0" smtClean="0"/>
              <a:t>Clearly </a:t>
            </a:r>
            <a:r>
              <a:rPr lang="en-IN" altLang="en-US" sz="2200" dirty="0"/>
              <a:t>communicating goals</a:t>
            </a:r>
          </a:p>
          <a:p>
            <a:r>
              <a:rPr lang="en-IN" altLang="en-US" sz="2200" dirty="0" smtClean="0"/>
              <a:t>Coaching </a:t>
            </a:r>
            <a:r>
              <a:rPr lang="en-IN" altLang="en-US" sz="2200" dirty="0"/>
              <a:t>others to succeed</a:t>
            </a:r>
          </a:p>
          <a:p>
            <a:r>
              <a:rPr lang="en-IN" altLang="en-US" sz="2200" dirty="0" smtClean="0"/>
              <a:t>Correcting </a:t>
            </a:r>
            <a:r>
              <a:rPr lang="en-IN" altLang="en-US" sz="2200" dirty="0"/>
              <a:t>poor performance</a:t>
            </a:r>
            <a:endParaRPr lang="en-US" altLang="en-US" sz="2200" dirty="0"/>
          </a:p>
        </p:txBody>
      </p:sp>
    </p:spTree>
    <p:extLst>
      <p:ext uri="{BB962C8B-B14F-4D97-AF65-F5344CB8AC3E}">
        <p14:creationId xmlns:p14="http://schemas.microsoft.com/office/powerpoint/2010/main" val="6421250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2F7D3B73-1797-477F-B580-8F2990494D7C}"/>
              </a:ext>
            </a:extLst>
          </p:cNvPr>
          <p:cNvSpPr>
            <a:spLocks noGrp="1"/>
          </p:cNvSpPr>
          <p:nvPr>
            <p:ph type="title"/>
          </p:nvPr>
        </p:nvSpPr>
        <p:spPr/>
        <p:txBody>
          <a:bodyPr/>
          <a:lstStyle/>
          <a:p>
            <a:r>
              <a:rPr lang="en-US" altLang="en-US" dirty="0"/>
              <a:t>Managing Performance, 2</a:t>
            </a:r>
            <a:endParaRPr lang="en-US" dirty="0"/>
          </a:p>
        </p:txBody>
      </p:sp>
      <p:sp>
        <p:nvSpPr>
          <p:cNvPr id="7" name="Content Placeholder 6">
            <a:extLst>
              <a:ext uri="{FF2B5EF4-FFF2-40B4-BE49-F238E27FC236}">
                <a16:creationId xmlns="" xmlns:a16="http://schemas.microsoft.com/office/drawing/2014/main" id="{DAEC5EE6-FEFC-4EF8-93A8-5FFDB2383DD1}"/>
              </a:ext>
            </a:extLst>
          </p:cNvPr>
          <p:cNvSpPr>
            <a:spLocks noGrp="1"/>
          </p:cNvSpPr>
          <p:nvPr>
            <p:ph idx="1"/>
          </p:nvPr>
        </p:nvSpPr>
        <p:spPr/>
        <p:txBody>
          <a:bodyPr/>
          <a:lstStyle/>
          <a:p>
            <a:pPr marL="0" indent="0">
              <a:buNone/>
            </a:pPr>
            <a:r>
              <a:rPr lang="en-IN" b="1" dirty="0">
                <a:solidFill>
                  <a:srgbClr val="C00000"/>
                </a:solidFill>
              </a:rPr>
              <a:t>Performance planning</a:t>
            </a:r>
            <a:r>
              <a:rPr lang="en-IN" dirty="0"/>
              <a:t>:</a:t>
            </a:r>
          </a:p>
          <a:p>
            <a:r>
              <a:rPr lang="en-IN" sz="2200" dirty="0"/>
              <a:t>Establishes direction and clarity of assignment</a:t>
            </a:r>
          </a:p>
          <a:p>
            <a:r>
              <a:rPr lang="en-IN" sz="2200" dirty="0"/>
              <a:t>P</a:t>
            </a:r>
            <a:r>
              <a:rPr lang="en-IN" sz="2200" dirty="0" smtClean="0"/>
              <a:t>rovides </a:t>
            </a:r>
            <a:r>
              <a:rPr lang="en-IN" sz="2200" dirty="0"/>
              <a:t>the foundation on which individual and group performance can be </a:t>
            </a:r>
            <a:r>
              <a:rPr lang="en-IN" sz="2200" dirty="0" smtClean="0"/>
              <a:t>developed </a:t>
            </a:r>
            <a:r>
              <a:rPr lang="en-IN" sz="2200" dirty="0"/>
              <a:t>and </a:t>
            </a:r>
            <a:r>
              <a:rPr lang="en-IN" sz="2200" dirty="0" smtClean="0"/>
              <a:t>evaluated</a:t>
            </a:r>
          </a:p>
          <a:p>
            <a:pPr marL="0" indent="0">
              <a:buNone/>
            </a:pPr>
            <a:endParaRPr lang="en-IN" sz="800" dirty="0" smtClean="0"/>
          </a:p>
          <a:p>
            <a:pPr marL="0" indent="0">
              <a:buNone/>
            </a:pPr>
            <a:r>
              <a:rPr lang="en-IN" b="1" dirty="0">
                <a:solidFill>
                  <a:srgbClr val="C00000"/>
                </a:solidFill>
              </a:rPr>
              <a:t>Performance coaching</a:t>
            </a:r>
            <a:r>
              <a:rPr lang="en-IN" dirty="0"/>
              <a:t>: Involves the development and encouragement of people</a:t>
            </a:r>
          </a:p>
          <a:p>
            <a:pPr marL="0" indent="0">
              <a:buNone/>
            </a:pPr>
            <a:endParaRPr lang="en-IN" sz="800" dirty="0"/>
          </a:p>
          <a:p>
            <a:pPr marL="0" indent="0">
              <a:buNone/>
            </a:pPr>
            <a:r>
              <a:rPr lang="en-IN" b="1" dirty="0">
                <a:solidFill>
                  <a:srgbClr val="C00000"/>
                </a:solidFill>
              </a:rPr>
              <a:t>Correcting poor performance</a:t>
            </a:r>
            <a:r>
              <a:rPr lang="en-IN" dirty="0"/>
              <a:t>: Includes modifying and improving performance </a:t>
            </a:r>
            <a:r>
              <a:rPr lang="en-IN" dirty="0" smtClean="0"/>
              <a:t>when mistakes </a:t>
            </a:r>
            <a:r>
              <a:rPr lang="en-IN" dirty="0"/>
              <a:t>are </a:t>
            </a:r>
            <a:r>
              <a:rPr lang="en-IN" dirty="0" smtClean="0"/>
              <a:t>made</a:t>
            </a:r>
            <a:endParaRPr lang="en-US" dirty="0"/>
          </a:p>
        </p:txBody>
      </p:sp>
    </p:spTree>
    <p:extLst>
      <p:ext uri="{BB962C8B-B14F-4D97-AF65-F5344CB8AC3E}">
        <p14:creationId xmlns:p14="http://schemas.microsoft.com/office/powerpoint/2010/main" val="25704466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2E000577-B35A-4EE9-8CA9-631B825C31CF}"/>
              </a:ext>
            </a:extLst>
          </p:cNvPr>
          <p:cNvSpPr>
            <a:spLocks noGrp="1"/>
          </p:cNvSpPr>
          <p:nvPr>
            <p:ph type="title"/>
          </p:nvPr>
        </p:nvSpPr>
        <p:spPr/>
        <p:txBody>
          <a:bodyPr/>
          <a:lstStyle/>
          <a:p>
            <a:r>
              <a:rPr lang="en-US" altLang="en-US" dirty="0"/>
              <a:t>Managing Performance, 3</a:t>
            </a:r>
            <a:endParaRPr lang="en-US" dirty="0"/>
          </a:p>
        </p:txBody>
      </p:sp>
      <p:sp>
        <p:nvSpPr>
          <p:cNvPr id="5" name="Content Placeholder 4">
            <a:extLst>
              <a:ext uri="{FF2B5EF4-FFF2-40B4-BE49-F238E27FC236}">
                <a16:creationId xmlns="" xmlns:a16="http://schemas.microsoft.com/office/drawing/2014/main" id="{498E83F1-FC70-43EA-9356-C7FFD1C2AFD4}"/>
              </a:ext>
            </a:extLst>
          </p:cNvPr>
          <p:cNvSpPr>
            <a:spLocks noGrp="1"/>
          </p:cNvSpPr>
          <p:nvPr>
            <p:ph idx="1"/>
          </p:nvPr>
        </p:nvSpPr>
        <p:spPr/>
        <p:txBody>
          <a:bodyPr/>
          <a:lstStyle/>
          <a:p>
            <a:pPr marL="0" indent="0">
              <a:buNone/>
            </a:pPr>
            <a:r>
              <a:rPr lang="en-IN" dirty="0"/>
              <a:t>Ken Blanchard and Spencer Johnson </a:t>
            </a:r>
            <a:r>
              <a:rPr lang="en-IN" dirty="0" smtClean="0"/>
              <a:t>identified </a:t>
            </a:r>
            <a:r>
              <a:rPr lang="en-IN" dirty="0"/>
              <a:t>three secrets to leadership </a:t>
            </a:r>
            <a:r>
              <a:rPr lang="en-IN" dirty="0" smtClean="0"/>
              <a:t>success</a:t>
            </a:r>
          </a:p>
          <a:p>
            <a:r>
              <a:rPr lang="en-IN" sz="2200" dirty="0" smtClean="0"/>
              <a:t>One-minute </a:t>
            </a:r>
            <a:r>
              <a:rPr lang="en-IN" sz="2200" dirty="0"/>
              <a:t>goal setting for performance planning: </a:t>
            </a:r>
            <a:r>
              <a:rPr lang="en-IN" sz="2200" dirty="0" smtClean="0"/>
              <a:t>Involves </a:t>
            </a:r>
            <a:r>
              <a:rPr lang="en-IN" sz="2200" dirty="0"/>
              <a:t>identifying three to five goals that are critical to success and writing them on a single sheet of paper</a:t>
            </a:r>
          </a:p>
          <a:p>
            <a:r>
              <a:rPr lang="en-IN" sz="2200" dirty="0"/>
              <a:t>One-minute praising for performance coaching</a:t>
            </a:r>
            <a:r>
              <a:rPr lang="en-IN" sz="2200" dirty="0" smtClean="0"/>
              <a:t>: </a:t>
            </a:r>
            <a:r>
              <a:rPr lang="en-IN" sz="2200" dirty="0"/>
              <a:t>Involves showing appreciation for effort and accomplishments</a:t>
            </a:r>
          </a:p>
          <a:p>
            <a:r>
              <a:rPr lang="en-IN" sz="2200" dirty="0"/>
              <a:t>One-minute reprimand for correcting poor performance: Saved for individuals who are trained and who know what to do but make mistakes</a:t>
            </a:r>
            <a:endParaRPr lang="en-US" sz="2200" dirty="0"/>
          </a:p>
        </p:txBody>
      </p:sp>
    </p:spTree>
    <p:extLst>
      <p:ext uri="{BB962C8B-B14F-4D97-AF65-F5344CB8AC3E}">
        <p14:creationId xmlns:p14="http://schemas.microsoft.com/office/powerpoint/2010/main" val="13183092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026720A1-9BCA-4089-AFF5-6B74BCCCEA69}"/>
              </a:ext>
            </a:extLst>
          </p:cNvPr>
          <p:cNvSpPr>
            <a:spLocks noGrp="1"/>
          </p:cNvSpPr>
          <p:nvPr>
            <p:ph type="title"/>
          </p:nvPr>
        </p:nvSpPr>
        <p:spPr>
          <a:xfrm>
            <a:off x="381000" y="228600"/>
            <a:ext cx="8763000" cy="1143000"/>
          </a:xfrm>
        </p:spPr>
        <p:txBody>
          <a:bodyPr/>
          <a:lstStyle/>
          <a:p>
            <a:r>
              <a:rPr lang="en-IN" altLang="en-US" dirty="0"/>
              <a:t>Areas </a:t>
            </a:r>
            <a:r>
              <a:rPr lang="en-IN" altLang="en-US" dirty="0" smtClean="0"/>
              <a:t>of </a:t>
            </a:r>
            <a:r>
              <a:rPr lang="en-IN" altLang="en-US" dirty="0"/>
              <a:t>Focus </a:t>
            </a:r>
            <a:r>
              <a:rPr lang="en-IN" altLang="en-US" dirty="0" smtClean="0"/>
              <a:t>When </a:t>
            </a:r>
            <a:r>
              <a:rPr lang="en-IN" altLang="en-US" dirty="0"/>
              <a:t>Setting Performance </a:t>
            </a:r>
            <a:r>
              <a:rPr lang="en-IN" altLang="en-US" dirty="0" smtClean="0"/>
              <a:t>Objectives, 1</a:t>
            </a:r>
            <a:endParaRPr lang="en-US" dirty="0"/>
          </a:p>
        </p:txBody>
      </p:sp>
      <p:sp>
        <p:nvSpPr>
          <p:cNvPr id="8" name="Content Placeholder 7">
            <a:extLst>
              <a:ext uri="{FF2B5EF4-FFF2-40B4-BE49-F238E27FC236}">
                <a16:creationId xmlns="" xmlns:a16="http://schemas.microsoft.com/office/drawing/2014/main" id="{282058E5-A247-406B-AAA3-6EBA505CEDD9}"/>
              </a:ext>
            </a:extLst>
          </p:cNvPr>
          <p:cNvSpPr>
            <a:spLocks noGrp="1"/>
          </p:cNvSpPr>
          <p:nvPr>
            <p:ph idx="1"/>
          </p:nvPr>
        </p:nvSpPr>
        <p:spPr>
          <a:xfrm>
            <a:off x="457200" y="1524000"/>
            <a:ext cx="8229600" cy="5029200"/>
          </a:xfrm>
        </p:spPr>
        <p:txBody>
          <a:bodyPr/>
          <a:lstStyle/>
          <a:p>
            <a:pPr marL="0" indent="0">
              <a:buNone/>
            </a:pPr>
            <a:r>
              <a:rPr lang="en-US" dirty="0" smtClean="0"/>
              <a:t>Quantity</a:t>
            </a:r>
          </a:p>
          <a:p>
            <a:r>
              <a:rPr lang="en-IN" sz="2200" dirty="0"/>
              <a:t>The most common method of measuring performance depends to some degree on </a:t>
            </a:r>
            <a:r>
              <a:rPr lang="en-IN" sz="2200" dirty="0" smtClean="0"/>
              <a:t>quantity</a:t>
            </a:r>
          </a:p>
          <a:p>
            <a:r>
              <a:rPr lang="en-IN" sz="2200" dirty="0"/>
              <a:t>In one way or another, people tally number of sales made, dollar volume generated, and so </a:t>
            </a:r>
            <a:r>
              <a:rPr lang="en-IN" sz="2200" dirty="0" smtClean="0"/>
              <a:t>forth</a:t>
            </a:r>
          </a:p>
          <a:p>
            <a:pPr marL="0" indent="0">
              <a:buNone/>
            </a:pPr>
            <a:endParaRPr lang="en-IN" sz="800" dirty="0"/>
          </a:p>
          <a:p>
            <a:pPr marL="0" indent="0">
              <a:buNone/>
            </a:pPr>
            <a:r>
              <a:rPr lang="en-IN" dirty="0" smtClean="0"/>
              <a:t>Quality</a:t>
            </a:r>
          </a:p>
          <a:p>
            <a:r>
              <a:rPr lang="en-IN" sz="2200" dirty="0"/>
              <a:t>Errors can include monitoring rejects, misfiles, safety records, customer complaints, </a:t>
            </a:r>
            <a:r>
              <a:rPr lang="en-IN" sz="2200" dirty="0" err="1"/>
              <a:t>miswelds</a:t>
            </a:r>
            <a:r>
              <a:rPr lang="en-IN" sz="2200" dirty="0"/>
              <a:t>, </a:t>
            </a:r>
            <a:r>
              <a:rPr lang="en-IN" sz="2200" dirty="0" smtClean="0"/>
              <a:t>and </a:t>
            </a:r>
            <a:r>
              <a:rPr lang="en-IN" sz="2200" dirty="0"/>
              <a:t>countless other areas</a:t>
            </a:r>
          </a:p>
          <a:p>
            <a:r>
              <a:rPr lang="en-IN" sz="2200" dirty="0"/>
              <a:t>Appearance deals with items other than rejects or specific errors and is more subjective in judgment</a:t>
            </a:r>
            <a:endParaRPr lang="en-US" sz="2200" dirty="0"/>
          </a:p>
        </p:txBody>
      </p:sp>
    </p:spTree>
    <p:extLst>
      <p:ext uri="{BB962C8B-B14F-4D97-AF65-F5344CB8AC3E}">
        <p14:creationId xmlns:p14="http://schemas.microsoft.com/office/powerpoint/2010/main" val="10287895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026720A1-9BCA-4089-AFF5-6B74BCCCEA69}"/>
              </a:ext>
            </a:extLst>
          </p:cNvPr>
          <p:cNvSpPr>
            <a:spLocks noGrp="1"/>
          </p:cNvSpPr>
          <p:nvPr>
            <p:ph type="title"/>
          </p:nvPr>
        </p:nvSpPr>
        <p:spPr>
          <a:xfrm>
            <a:off x="381000" y="228600"/>
            <a:ext cx="8763000" cy="1143000"/>
          </a:xfrm>
        </p:spPr>
        <p:txBody>
          <a:bodyPr/>
          <a:lstStyle/>
          <a:p>
            <a:r>
              <a:rPr lang="en-IN" altLang="en-US" dirty="0"/>
              <a:t>Areas </a:t>
            </a:r>
            <a:r>
              <a:rPr lang="en-IN" altLang="en-US" dirty="0" smtClean="0"/>
              <a:t>of </a:t>
            </a:r>
            <a:r>
              <a:rPr lang="en-IN" altLang="en-US" dirty="0"/>
              <a:t>Focus </a:t>
            </a:r>
            <a:r>
              <a:rPr lang="en-IN" altLang="en-US" dirty="0" smtClean="0"/>
              <a:t>When </a:t>
            </a:r>
            <a:r>
              <a:rPr lang="en-IN" altLang="en-US" dirty="0"/>
              <a:t>Setting Performance </a:t>
            </a:r>
            <a:r>
              <a:rPr lang="en-IN" altLang="en-US" dirty="0" smtClean="0"/>
              <a:t>Objectives, 2</a:t>
            </a:r>
            <a:endParaRPr lang="en-US" dirty="0"/>
          </a:p>
        </p:txBody>
      </p:sp>
      <p:sp>
        <p:nvSpPr>
          <p:cNvPr id="8" name="Content Placeholder 7">
            <a:extLst>
              <a:ext uri="{FF2B5EF4-FFF2-40B4-BE49-F238E27FC236}">
                <a16:creationId xmlns="" xmlns:a16="http://schemas.microsoft.com/office/drawing/2014/main" id="{282058E5-A247-406B-AAA3-6EBA505CEDD9}"/>
              </a:ext>
            </a:extLst>
          </p:cNvPr>
          <p:cNvSpPr>
            <a:spLocks noGrp="1"/>
          </p:cNvSpPr>
          <p:nvPr>
            <p:ph idx="1"/>
          </p:nvPr>
        </p:nvSpPr>
        <p:spPr>
          <a:xfrm>
            <a:off x="457200" y="1524000"/>
            <a:ext cx="8229600" cy="5029200"/>
          </a:xfrm>
        </p:spPr>
        <p:txBody>
          <a:bodyPr/>
          <a:lstStyle/>
          <a:p>
            <a:r>
              <a:rPr lang="en-IN" dirty="0"/>
              <a:t>Timeliness includes such time factors as deadlines for on-time shipments, on-time departures and arrivals, and </a:t>
            </a:r>
            <a:r>
              <a:rPr lang="en-IN" dirty="0" smtClean="0"/>
              <a:t>absenteeism</a:t>
            </a:r>
            <a:endParaRPr lang="en-IN" dirty="0"/>
          </a:p>
          <a:p>
            <a:r>
              <a:rPr lang="en-IN" dirty="0"/>
              <a:t>Cost includes the four M’s of management, which are manpower, material, machines, and methods</a:t>
            </a:r>
          </a:p>
        </p:txBody>
      </p:sp>
    </p:spTree>
    <p:extLst>
      <p:ext uri="{BB962C8B-B14F-4D97-AF65-F5344CB8AC3E}">
        <p14:creationId xmlns:p14="http://schemas.microsoft.com/office/powerpoint/2010/main" val="26182471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7B37CE9D-26D5-464F-A198-0840123D364D}"/>
              </a:ext>
            </a:extLst>
          </p:cNvPr>
          <p:cNvSpPr>
            <a:spLocks noGrp="1"/>
          </p:cNvSpPr>
          <p:nvPr>
            <p:ph type="title"/>
          </p:nvPr>
        </p:nvSpPr>
        <p:spPr/>
        <p:txBody>
          <a:bodyPr/>
          <a:lstStyle/>
          <a:p>
            <a:r>
              <a:rPr lang="en-US" altLang="en-US" dirty="0" smtClean="0"/>
              <a:t>Features of Performance </a:t>
            </a:r>
            <a:r>
              <a:rPr lang="en-US" altLang="en-US" dirty="0"/>
              <a:t>Reviews</a:t>
            </a:r>
            <a:r>
              <a:rPr lang="en-US" altLang="en-US" sz="3200" dirty="0"/>
              <a:t> </a:t>
            </a:r>
            <a:endParaRPr lang="en-US" dirty="0"/>
          </a:p>
        </p:txBody>
      </p:sp>
      <p:sp>
        <p:nvSpPr>
          <p:cNvPr id="7" name="Content Placeholder 6">
            <a:extLst>
              <a:ext uri="{FF2B5EF4-FFF2-40B4-BE49-F238E27FC236}">
                <a16:creationId xmlns="" xmlns:a16="http://schemas.microsoft.com/office/drawing/2014/main" id="{0920D690-8C83-44C0-A327-A7AABA306B43}"/>
              </a:ext>
            </a:extLst>
          </p:cNvPr>
          <p:cNvSpPr>
            <a:spLocks noGrp="1"/>
          </p:cNvSpPr>
          <p:nvPr>
            <p:ph idx="1"/>
          </p:nvPr>
        </p:nvSpPr>
        <p:spPr/>
        <p:txBody>
          <a:bodyPr/>
          <a:lstStyle/>
          <a:p>
            <a:pPr marL="0" indent="0">
              <a:buNone/>
            </a:pPr>
            <a:r>
              <a:rPr lang="en-US" dirty="0"/>
              <a:t>Progress should be reviewed to capitalize on strengths and improve weaknesses</a:t>
            </a:r>
          </a:p>
          <a:p>
            <a:pPr marL="0" indent="0">
              <a:buNone/>
            </a:pPr>
            <a:endParaRPr lang="en-US" altLang="en-US" sz="800" dirty="0"/>
          </a:p>
          <a:p>
            <a:pPr marL="0" indent="0">
              <a:buNone/>
            </a:pPr>
            <a:r>
              <a:rPr lang="en-US" altLang="en-US" dirty="0"/>
              <a:t>Performance reviews:</a:t>
            </a:r>
          </a:p>
          <a:p>
            <a:pPr marL="0" indent="0">
              <a:buNone/>
            </a:pPr>
            <a:endParaRPr lang="en-US" altLang="en-US" sz="800" dirty="0"/>
          </a:p>
          <a:p>
            <a:r>
              <a:rPr lang="en-US" altLang="en-US" sz="2200" dirty="0"/>
              <a:t>Keep communication lines open</a:t>
            </a:r>
          </a:p>
          <a:p>
            <a:r>
              <a:rPr lang="en-US" altLang="en-US" sz="2200" dirty="0"/>
              <a:t>Help motivate employees</a:t>
            </a:r>
          </a:p>
          <a:p>
            <a:r>
              <a:rPr lang="en-US" altLang="en-US" sz="2200" dirty="0"/>
              <a:t>Give peace of mind to both employer and </a:t>
            </a:r>
            <a:r>
              <a:rPr lang="en-US" altLang="en-US" sz="2200" dirty="0" smtClean="0"/>
              <a:t>employee</a:t>
            </a:r>
          </a:p>
          <a:p>
            <a:r>
              <a:rPr lang="en-US" altLang="en-US" sz="2200" dirty="0" smtClean="0"/>
              <a:t>Include </a:t>
            </a:r>
            <a:r>
              <a:rPr lang="en-IN" altLang="en-US" sz="2200" dirty="0" smtClean="0"/>
              <a:t>preparation, implementation</a:t>
            </a:r>
            <a:r>
              <a:rPr lang="en-IN" altLang="en-US" sz="2200" dirty="0"/>
              <a:t>, and </a:t>
            </a:r>
            <a:r>
              <a:rPr lang="en-IN" altLang="en-US" sz="2200" dirty="0" smtClean="0"/>
              <a:t>follow-up</a:t>
            </a:r>
          </a:p>
        </p:txBody>
      </p:sp>
    </p:spTree>
    <p:extLst>
      <p:ext uri="{BB962C8B-B14F-4D97-AF65-F5344CB8AC3E}">
        <p14:creationId xmlns:p14="http://schemas.microsoft.com/office/powerpoint/2010/main" val="624943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the Performance Review</a:t>
            </a:r>
            <a:endParaRPr lang="en-US" dirty="0"/>
          </a:p>
        </p:txBody>
      </p:sp>
      <p:sp>
        <p:nvSpPr>
          <p:cNvPr id="9" name="Content Placeholder 8">
            <a:extLst>
              <a:ext uri="{FF2B5EF4-FFF2-40B4-BE49-F238E27FC236}">
                <a16:creationId xmlns="" xmlns:a16="http://schemas.microsoft.com/office/drawing/2014/main" id="{24FE1CA8-C12C-4884-8A74-BB848F928463}"/>
              </a:ext>
            </a:extLst>
          </p:cNvPr>
          <p:cNvSpPr>
            <a:spLocks noGrp="1"/>
          </p:cNvSpPr>
          <p:nvPr>
            <p:ph idx="1"/>
          </p:nvPr>
        </p:nvSpPr>
        <p:spPr/>
        <p:txBody>
          <a:bodyPr/>
          <a:lstStyle/>
          <a:p>
            <a:pPr marL="0" indent="0">
              <a:buNone/>
            </a:pPr>
            <a:r>
              <a:rPr lang="en-IN" dirty="0"/>
              <a:t>Guidelines for employees</a:t>
            </a:r>
          </a:p>
          <a:p>
            <a:r>
              <a:rPr lang="en-IN" sz="2200" dirty="0" smtClean="0"/>
              <a:t>Consider </a:t>
            </a:r>
            <a:r>
              <a:rPr lang="en-IN" sz="2200" dirty="0"/>
              <a:t>strong </a:t>
            </a:r>
            <a:r>
              <a:rPr lang="en-IN" sz="2200" dirty="0" smtClean="0"/>
              <a:t>points, </a:t>
            </a:r>
            <a:r>
              <a:rPr lang="en-IN" sz="2200" dirty="0"/>
              <a:t>and </a:t>
            </a:r>
            <a:r>
              <a:rPr lang="en-IN" sz="2200" dirty="0" smtClean="0"/>
              <a:t>formulate </a:t>
            </a:r>
            <a:r>
              <a:rPr lang="en-IN" sz="2200" dirty="0"/>
              <a:t>a plan to utilize </a:t>
            </a:r>
            <a:r>
              <a:rPr lang="en-IN" sz="2200" dirty="0" smtClean="0"/>
              <a:t>them</a:t>
            </a:r>
            <a:endParaRPr lang="en-IN" sz="2200" dirty="0"/>
          </a:p>
          <a:p>
            <a:r>
              <a:rPr lang="en-IN" sz="2200" dirty="0" smtClean="0"/>
              <a:t>Determine </a:t>
            </a:r>
            <a:r>
              <a:rPr lang="en-IN" sz="2200" dirty="0"/>
              <a:t>the areas in which improvement is </a:t>
            </a:r>
            <a:r>
              <a:rPr lang="en-IN" sz="2200" dirty="0" smtClean="0"/>
              <a:t>needed, </a:t>
            </a:r>
            <a:r>
              <a:rPr lang="en-IN" sz="2200" dirty="0"/>
              <a:t>and </a:t>
            </a:r>
            <a:r>
              <a:rPr lang="en-IN" sz="2200" dirty="0" smtClean="0"/>
              <a:t>devise </a:t>
            </a:r>
            <a:r>
              <a:rPr lang="en-IN" sz="2200" dirty="0"/>
              <a:t>a plan to strengthen performance in these areas</a:t>
            </a:r>
          </a:p>
          <a:p>
            <a:r>
              <a:rPr lang="en-IN" sz="2200" dirty="0" smtClean="0"/>
              <a:t>Think </a:t>
            </a:r>
            <a:r>
              <a:rPr lang="en-IN" sz="2200" dirty="0"/>
              <a:t>about what supervisors can do to help </a:t>
            </a:r>
            <a:r>
              <a:rPr lang="en-IN" sz="2200" dirty="0" smtClean="0"/>
              <a:t>one improve</a:t>
            </a:r>
          </a:p>
          <a:p>
            <a:pPr marL="0" indent="0">
              <a:buNone/>
            </a:pPr>
            <a:endParaRPr lang="en-IN" sz="800" dirty="0" smtClean="0"/>
          </a:p>
          <a:p>
            <a:pPr marL="0" indent="0">
              <a:buNone/>
            </a:pPr>
            <a:r>
              <a:rPr lang="en-IN" dirty="0"/>
              <a:t>Guidelines for supervisors</a:t>
            </a:r>
          </a:p>
          <a:p>
            <a:r>
              <a:rPr lang="en-IN" sz="2200" dirty="0" smtClean="0"/>
              <a:t>Consider employees’ </a:t>
            </a:r>
            <a:r>
              <a:rPr lang="en-IN" sz="2200" dirty="0"/>
              <a:t>strong </a:t>
            </a:r>
            <a:r>
              <a:rPr lang="en-IN" sz="2200" dirty="0" smtClean="0"/>
              <a:t>points, </a:t>
            </a:r>
            <a:r>
              <a:rPr lang="en-IN" sz="2200" dirty="0"/>
              <a:t>and </a:t>
            </a:r>
            <a:r>
              <a:rPr lang="en-IN" sz="2200" dirty="0" smtClean="0"/>
              <a:t>think </a:t>
            </a:r>
            <a:r>
              <a:rPr lang="en-IN" sz="2200" dirty="0"/>
              <a:t>about how </a:t>
            </a:r>
            <a:r>
              <a:rPr lang="en-IN" sz="2200" dirty="0" smtClean="0"/>
              <a:t>one can </a:t>
            </a:r>
            <a:r>
              <a:rPr lang="en-IN" sz="2200" dirty="0"/>
              <a:t>reinforce or capitalize on these</a:t>
            </a:r>
          </a:p>
          <a:p>
            <a:r>
              <a:rPr lang="en-IN" sz="2200" dirty="0" smtClean="0"/>
              <a:t>Think </a:t>
            </a:r>
            <a:r>
              <a:rPr lang="en-IN" sz="2200" dirty="0"/>
              <a:t>about </a:t>
            </a:r>
            <a:r>
              <a:rPr lang="en-IN" sz="2200" dirty="0" smtClean="0"/>
              <a:t>employees’ </a:t>
            </a:r>
            <a:r>
              <a:rPr lang="en-IN" sz="2200" dirty="0"/>
              <a:t>weak </a:t>
            </a:r>
            <a:r>
              <a:rPr lang="en-IN" sz="2200" dirty="0" smtClean="0"/>
              <a:t>areas, and consider </a:t>
            </a:r>
            <a:r>
              <a:rPr lang="en-IN" sz="2200" dirty="0"/>
              <a:t>actions for </a:t>
            </a:r>
            <a:r>
              <a:rPr lang="en-IN" sz="2200" dirty="0" smtClean="0"/>
              <a:t>improvement</a:t>
            </a:r>
            <a:endParaRPr lang="en-IN" sz="2200" dirty="0"/>
          </a:p>
          <a:p>
            <a:r>
              <a:rPr lang="en-IN" sz="2200" dirty="0" smtClean="0"/>
              <a:t>Provide </a:t>
            </a:r>
            <a:r>
              <a:rPr lang="en-IN" sz="2200" dirty="0"/>
              <a:t>advance notice of the performance </a:t>
            </a:r>
            <a:r>
              <a:rPr lang="en-IN" sz="2200" dirty="0" smtClean="0"/>
              <a:t>review</a:t>
            </a:r>
            <a:endParaRPr lang="en-US" sz="2200" dirty="0"/>
          </a:p>
        </p:txBody>
      </p:sp>
    </p:spTree>
    <p:extLst>
      <p:ext uri="{BB962C8B-B14F-4D97-AF65-F5344CB8AC3E}">
        <p14:creationId xmlns:p14="http://schemas.microsoft.com/office/powerpoint/2010/main" val="34270176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866C46C-6EB1-48C2-A57C-B0E77F99FE0D}"/>
</file>

<file path=customXml/itemProps2.xml><?xml version="1.0" encoding="utf-8"?>
<ds:datastoreItem xmlns:ds="http://schemas.openxmlformats.org/officeDocument/2006/customXml" ds:itemID="{C00B96CD-CF4A-491C-B6A5-0E121917EC5C}">
  <ds:schemaRefs>
    <ds:schemaRef ds:uri="http://schemas.microsoft.com/sharepoint/v3/contenttype/forms"/>
  </ds:schemaRefs>
</ds:datastoreItem>
</file>

<file path=customXml/itemProps3.xml><?xml version="1.0" encoding="utf-8"?>
<ds:datastoreItem xmlns:ds="http://schemas.openxmlformats.org/officeDocument/2006/customXml" ds:itemID="{B4133171-206A-41C8-ADB1-59B5E16F0915}">
  <ds:schemaRefs>
    <ds:schemaRef ds:uri="http://schemas.microsoft.com/office/2006/metadata/properties"/>
    <ds:schemaRef ds:uri="http://schemas.microsoft.com/office/infopath/2007/PartnerControls"/>
    <ds:schemaRef ds:uri="aa4f5ada-9d1d-46d6-b705-f2cf90d05a91"/>
  </ds:schemaRefs>
</ds:datastoreItem>
</file>

<file path=docProps/app.xml><?xml version="1.0" encoding="utf-8"?>
<Properties xmlns="http://schemas.openxmlformats.org/officeDocument/2006/extended-properties" xmlns:vt="http://schemas.openxmlformats.org/officeDocument/2006/docPropsVTypes">
  <TotalTime>932</TotalTime>
  <Words>1158</Words>
  <Application>Microsoft Office PowerPoint</Application>
  <PresentationFormat>On-screen Show (4:3)</PresentationFormat>
  <Paragraphs>136</Paragraphs>
  <Slides>20</Slides>
  <Notes>2</Notes>
  <HiddenSlides>2</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20</vt:i4>
      </vt:variant>
    </vt:vector>
  </HeadingPairs>
  <TitlesOfParts>
    <vt:vector size="35"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18 </vt:lpstr>
      <vt:lpstr>Learning Objectives</vt:lpstr>
      <vt:lpstr>Managing Performance, 1</vt:lpstr>
      <vt:lpstr>Managing Performance, 2</vt:lpstr>
      <vt:lpstr>Managing Performance, 3</vt:lpstr>
      <vt:lpstr>Areas of Focus When Setting Performance Objectives, 1</vt:lpstr>
      <vt:lpstr>Areas of Focus When Setting Performance Objectives, 2</vt:lpstr>
      <vt:lpstr>Features of Performance Reviews </vt:lpstr>
      <vt:lpstr>Before the Performance Review</vt:lpstr>
      <vt:lpstr>During the Performance Review, 1</vt:lpstr>
      <vt:lpstr>During the Performance Review, 2</vt:lpstr>
      <vt:lpstr>During the Performance Review, 3</vt:lpstr>
      <vt:lpstr>After the Performance Review</vt:lpstr>
      <vt:lpstr>Conducting Performance Reviews</vt:lpstr>
      <vt:lpstr>Guidelines to Coach Others for Growth</vt:lpstr>
      <vt:lpstr>Performance Management Strategies, 1</vt:lpstr>
      <vt:lpstr>Figure 18.1: Performance Management Strategies</vt:lpstr>
      <vt:lpstr>Performance Management Strategies, 2</vt:lpstr>
      <vt:lpstr>APPENDIX</vt:lpstr>
      <vt:lpstr> Figure 18.1: Performance Management Strategies, Appendix</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Shilpa Sreevalsalan</cp:lastModifiedBy>
  <cp:revision>131</cp:revision>
  <dcterms:created xsi:type="dcterms:W3CDTF">2013-09-21T18:43:04Z</dcterms:created>
  <dcterms:modified xsi:type="dcterms:W3CDTF">2018-02-21T05:21:11Z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