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9" r:id="rId5"/>
    <p:sldMasterId id="2147483687" r:id="rId6"/>
    <p:sldMasterId id="2147483697" r:id="rId7"/>
    <p:sldMasterId id="2147483707" r:id="rId8"/>
    <p:sldMasterId id="2147483715" r:id="rId9"/>
    <p:sldMasterId id="2147483723" r:id="rId10"/>
    <p:sldMasterId id="2147483726" r:id="rId11"/>
  </p:sldMasterIdLst>
  <p:notesMasterIdLst>
    <p:notesMasterId r:id="rId73"/>
  </p:notesMasterIdLst>
  <p:handoutMasterIdLst>
    <p:handoutMasterId r:id="rId74"/>
  </p:handoutMasterIdLst>
  <p:sldIdLst>
    <p:sldId id="256" r:id="rId12"/>
    <p:sldId id="319" r:id="rId13"/>
    <p:sldId id="258" r:id="rId14"/>
    <p:sldId id="259" r:id="rId15"/>
    <p:sldId id="260" r:id="rId16"/>
    <p:sldId id="263" r:id="rId17"/>
    <p:sldId id="264" r:id="rId18"/>
    <p:sldId id="265" r:id="rId19"/>
    <p:sldId id="266" r:id="rId20"/>
    <p:sldId id="267" r:id="rId21"/>
    <p:sldId id="268" r:id="rId22"/>
    <p:sldId id="269" r:id="rId23"/>
    <p:sldId id="341" r:id="rId24"/>
    <p:sldId id="342" r:id="rId25"/>
    <p:sldId id="344" r:id="rId26"/>
    <p:sldId id="281" r:id="rId27"/>
    <p:sldId id="321" r:id="rId28"/>
    <p:sldId id="282" r:id="rId29"/>
    <p:sldId id="322" r:id="rId30"/>
    <p:sldId id="272" r:id="rId31"/>
    <p:sldId id="323" r:id="rId32"/>
    <p:sldId id="273" r:id="rId33"/>
    <p:sldId id="324" r:id="rId34"/>
    <p:sldId id="345" r:id="rId35"/>
    <p:sldId id="346" r:id="rId36"/>
    <p:sldId id="275" r:id="rId37"/>
    <p:sldId id="276" r:id="rId38"/>
    <p:sldId id="326" r:id="rId39"/>
    <p:sldId id="277" r:id="rId40"/>
    <p:sldId id="279" r:id="rId41"/>
    <p:sldId id="327" r:id="rId42"/>
    <p:sldId id="328" r:id="rId43"/>
    <p:sldId id="283" r:id="rId44"/>
    <p:sldId id="286" r:id="rId45"/>
    <p:sldId id="288" r:id="rId46"/>
    <p:sldId id="329" r:id="rId47"/>
    <p:sldId id="291" r:id="rId48"/>
    <p:sldId id="295" r:id="rId49"/>
    <p:sldId id="347" r:id="rId50"/>
    <p:sldId id="298" r:id="rId51"/>
    <p:sldId id="299" r:id="rId52"/>
    <p:sldId id="300" r:id="rId53"/>
    <p:sldId id="302" r:id="rId54"/>
    <p:sldId id="317" r:id="rId55"/>
    <p:sldId id="331" r:id="rId56"/>
    <p:sldId id="304" r:id="rId57"/>
    <p:sldId id="307" r:id="rId58"/>
    <p:sldId id="308" r:id="rId59"/>
    <p:sldId id="309" r:id="rId60"/>
    <p:sldId id="332" r:id="rId61"/>
    <p:sldId id="311" r:id="rId62"/>
    <p:sldId id="313" r:id="rId63"/>
    <p:sldId id="314" r:id="rId64"/>
    <p:sldId id="318" r:id="rId65"/>
    <p:sldId id="348" r:id="rId66"/>
    <p:sldId id="334" r:id="rId67"/>
    <p:sldId id="335" r:id="rId68"/>
    <p:sldId id="336" r:id="rId69"/>
    <p:sldId id="337" r:id="rId70"/>
    <p:sldId id="338" r:id="rId71"/>
    <p:sldId id="339" r:id="rId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1" autoAdjust="0"/>
    <p:restoredTop sz="94249" autoAdjust="0"/>
  </p:normalViewPr>
  <p:slideViewPr>
    <p:cSldViewPr>
      <p:cViewPr varScale="1">
        <p:scale>
          <a:sx n="70" d="100"/>
          <a:sy n="70" d="100"/>
        </p:scale>
        <p:origin x="1386" y="4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3" d="100"/>
          <a:sy n="63" d="100"/>
        </p:scale>
        <p:origin x="-758"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slide" Target="slides/slide57.xml"/><Relationship Id="rId76"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0.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slide" Target="slides/slide50.xml"/><Relationship Id="rId82" Type="http://schemas.microsoft.com/office/2015/10/relationships/revisionInfo" Target="revisionInfo.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0.xml"/><Relationship Id="rId72" Type="http://schemas.openxmlformats.org/officeDocument/2006/relationships/slide" Target="slides/slide61.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611DA67-5416-4554-B804-85647BDECE8C}" type="datetimeFigureOut">
              <a:rPr lang="en-US" smtClean="0"/>
              <a:pPr/>
              <a:t>02/21/2018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C6F31A8-F10F-4413-9AE8-3D8E7CB108A0}" type="slidenum">
              <a:rPr lang="en-US" smtClean="0"/>
              <a:pPr/>
              <a:t>‹#›</a:t>
            </a:fld>
            <a:endParaRPr lang="en-US" dirty="0"/>
          </a:p>
        </p:txBody>
      </p:sp>
    </p:spTree>
    <p:extLst>
      <p:ext uri="{BB962C8B-B14F-4D97-AF65-F5344CB8AC3E}">
        <p14:creationId xmlns:p14="http://schemas.microsoft.com/office/powerpoint/2010/main" val="38022486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02/21/2018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0" indent="0">
              <a:buFont typeface="+mj-lt"/>
              <a:buNone/>
              <a:defRPr/>
            </a:pPr>
            <a:endParaRPr lang="en-US" b="0" i="0" dirty="0"/>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CC0BD9B7-9791-4F3F-BA86-F9DBC12932A8}" type="slidenum">
              <a:rPr lang="en-US" altLang="en-US" sz="1200" b="0" smtClean="0">
                <a:solidFill>
                  <a:schemeClr val="tx1"/>
                </a:solidFill>
              </a:rPr>
              <a:pPr eaLnBrk="1" hangingPunct="1"/>
              <a:t>9</a:t>
            </a:fld>
            <a:endParaRPr lang="en-US" altLang="en-US" sz="1200" b="0" dirty="0">
              <a:solidFill>
                <a:schemeClr val="tx1"/>
              </a:solidFill>
            </a:endParaRPr>
          </a:p>
        </p:txBody>
      </p:sp>
    </p:spTree>
    <p:extLst>
      <p:ext uri="{BB962C8B-B14F-4D97-AF65-F5344CB8AC3E}">
        <p14:creationId xmlns:p14="http://schemas.microsoft.com/office/powerpoint/2010/main" val="2764601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E3083C76-5B55-48A9-91C2-C8D33646B426}" type="slidenum">
              <a:rPr lang="en-US" altLang="en-US" sz="1200" b="0" smtClean="0">
                <a:solidFill>
                  <a:schemeClr val="tx1"/>
                </a:solidFill>
              </a:rPr>
              <a:pPr eaLnBrk="1" hangingPunct="1"/>
              <a:t>11</a:t>
            </a:fld>
            <a:endParaRPr lang="en-US" altLang="en-US" sz="1200" b="0" dirty="0">
              <a:solidFill>
                <a:schemeClr val="tx1"/>
              </a:solidFill>
            </a:endParaRPr>
          </a:p>
        </p:txBody>
      </p:sp>
    </p:spTree>
    <p:extLst>
      <p:ext uri="{BB962C8B-B14F-4D97-AF65-F5344CB8AC3E}">
        <p14:creationId xmlns:p14="http://schemas.microsoft.com/office/powerpoint/2010/main" val="2895288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2EBCE799-609A-46AC-97B2-861EA3AD6D65}" type="slidenum">
              <a:rPr lang="en-US" altLang="en-US" sz="1200" b="0" smtClean="0">
                <a:solidFill>
                  <a:schemeClr val="tx1"/>
                </a:solidFill>
              </a:rPr>
              <a:pPr eaLnBrk="1" hangingPunct="1"/>
              <a:t>48</a:t>
            </a:fld>
            <a:endParaRPr lang="en-US" altLang="en-US" sz="1200" b="0" dirty="0">
              <a:solidFill>
                <a:schemeClr val="tx1"/>
              </a:solidFill>
            </a:endParaRPr>
          </a:p>
        </p:txBody>
      </p:sp>
    </p:spTree>
    <p:extLst>
      <p:ext uri="{BB962C8B-B14F-4D97-AF65-F5344CB8AC3E}">
        <p14:creationId xmlns:p14="http://schemas.microsoft.com/office/powerpoint/2010/main" val="14889630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216125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45060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3755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64519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9350689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15851417"/>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9187393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4042269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102168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00600" y="685800"/>
            <a:ext cx="3893535" cy="4953000"/>
          </a:xfrm>
          <a:prstGeom prst="rect">
            <a:avLst/>
          </a:prstGeom>
        </p:spPr>
      </p:pic>
    </p:spTree>
    <p:extLst>
      <p:ext uri="{BB962C8B-B14F-4D97-AF65-F5344CB8AC3E}">
        <p14:creationId xmlns:p14="http://schemas.microsoft.com/office/powerpoint/2010/main" val="5007640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1781643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3644136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5" name="Slide Number Placeholder 4"/>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24640450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6400"/>
            <a:ext cx="4038600" cy="4724400"/>
          </a:xfrm>
        </p:spPr>
        <p:txBody>
          <a:bodyPr/>
          <a:lstStyle>
            <a:lvl1pPr marL="400050" indent="-40005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6400"/>
            <a:ext cx="4038600" cy="4724400"/>
          </a:xfrm>
        </p:spPr>
        <p:txBody>
          <a:bodyPr/>
          <a:lstStyle>
            <a:lvl1pPr marL="400050" indent="-40005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7" name="Slide Number Placeholder 6"/>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26038055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71345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245674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440653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080988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7113733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469298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161258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5011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669606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346304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739927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253707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183386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992308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046940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479322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20325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71110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7927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0033785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447113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306020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526922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966764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4619993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9269555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47658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474094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086204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85237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0217260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451692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424601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7128068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409994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2127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214681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7147839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30711904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76910380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068047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8267164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50852364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59370620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9367880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095662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9527547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3949311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442442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2784973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xmlns="" id="{5B9E6434-0083-4D08-94BA-026FDD71804E}"/>
              </a:ext>
            </a:extLst>
          </p:cNvPr>
          <p:cNvSpPr/>
          <p:nvPr userDrawn="1"/>
        </p:nvSpPr>
        <p:spPr>
          <a:xfrm>
            <a:off x="-1524000" y="6705600"/>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1479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5.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73443450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730" r:id="rId18"/>
    <p:sldLayoutId id="2147483731" r:id="rId19"/>
    <p:sldLayoutId id="2147483732" r:id="rId20"/>
    <p:sldLayoutId id="2147483733"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9230404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60822530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7507964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3194919187"/>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740590130"/>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1502042639"/>
      </p:ext>
    </p:extLst>
  </p:cSld>
  <p:clrMap bg1="lt1" tx1="dk1" bg2="lt2" tx2="dk2" accent1="accent1" accent2="accent2" accent3="accent3" accent4="accent4" accent5="accent5" accent6="accent6" hlink="hlink" folHlink="folHlink"/>
  <p:sldLayoutIdLst>
    <p:sldLayoutId id="2147483724" r:id="rId1"/>
    <p:sldLayoutId id="2147483725"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051584609"/>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38400"/>
            <a:ext cx="5138468" cy="609600"/>
          </a:xfrm>
        </p:spPr>
        <p:txBody>
          <a:bodyPr/>
          <a:lstStyle/>
          <a:p>
            <a:r>
              <a:rPr lang="en-US" sz="3000" dirty="0">
                <a:solidFill>
                  <a:schemeClr val="tx1"/>
                </a:solidFill>
              </a:rPr>
              <a:t>Chapter 17</a:t>
            </a:r>
          </a:p>
        </p:txBody>
      </p:sp>
      <p:sp>
        <p:nvSpPr>
          <p:cNvPr id="3" name="Subtitle 2"/>
          <p:cNvSpPr>
            <a:spLocks noGrp="1"/>
          </p:cNvSpPr>
          <p:nvPr>
            <p:ph type="body" sz="quarter" idx="10"/>
          </p:nvPr>
        </p:nvSpPr>
        <p:spPr>
          <a:xfrm>
            <a:off x="33068" y="3429000"/>
            <a:ext cx="5105400" cy="1524000"/>
          </a:xfrm>
        </p:spPr>
        <p:txBody>
          <a:bodyPr/>
          <a:lstStyle/>
          <a:p>
            <a:pPr algn="ctr"/>
            <a:r>
              <a:rPr lang="en-US" sz="3200" dirty="0"/>
              <a:t>Helping People through Change and Burnout</a:t>
            </a:r>
            <a:br>
              <a:rPr lang="en-US" sz="3200" dirty="0"/>
            </a:br>
            <a:r>
              <a:rPr lang="en-US" sz="3200" dirty="0"/>
              <a:t>Prevention</a:t>
            </a:r>
          </a:p>
        </p:txBody>
      </p:sp>
      <p:sp>
        <p:nvSpPr>
          <p:cNvPr id="6" name="Content placeholder 1">
            <a:extLst>
              <a:ext uri="{FF2B5EF4-FFF2-40B4-BE49-F238E27FC236}">
                <a16:creationId xmlns:a16="http://schemas.microsoft.com/office/drawing/2014/main" xmlns="" id="{F3383F70-4767-42B3-84C6-619CB6671844}"/>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xmlns="" id="{15C658CE-67EC-4762-AE2F-7C116255FB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6927" y="1066800"/>
            <a:ext cx="3696915" cy="4724400"/>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1622B2-C6DD-44A3-B292-52423804B8DE}"/>
              </a:ext>
            </a:extLst>
          </p:cNvPr>
          <p:cNvSpPr>
            <a:spLocks noGrp="1"/>
          </p:cNvSpPr>
          <p:nvPr>
            <p:ph type="title"/>
          </p:nvPr>
        </p:nvSpPr>
        <p:spPr>
          <a:xfrm>
            <a:off x="685800" y="228600"/>
            <a:ext cx="8458200" cy="1219200"/>
          </a:xfrm>
        </p:spPr>
        <p:txBody>
          <a:bodyPr/>
          <a:lstStyle/>
          <a:p>
            <a:r>
              <a:rPr lang="en-IN" altLang="en-US" dirty="0"/>
              <a:t>Kurt </a:t>
            </a:r>
            <a:r>
              <a:rPr lang="en-IN" altLang="en-US" dirty="0" smtClean="0"/>
              <a:t>Lewin’s </a:t>
            </a:r>
            <a:r>
              <a:rPr lang="en-IN" altLang="en-US" dirty="0"/>
              <a:t>Three-Step Process for Helping People </a:t>
            </a:r>
            <a:r>
              <a:rPr lang="en-IN" altLang="en-US" dirty="0" smtClean="0"/>
              <a:t>through </a:t>
            </a:r>
            <a:r>
              <a:rPr lang="en-IN" altLang="en-US" dirty="0"/>
              <a:t>Change</a:t>
            </a:r>
            <a:endParaRPr lang="en-US" dirty="0"/>
          </a:p>
        </p:txBody>
      </p:sp>
      <p:sp>
        <p:nvSpPr>
          <p:cNvPr id="3" name="Content Placeholder 2">
            <a:extLst>
              <a:ext uri="{FF2B5EF4-FFF2-40B4-BE49-F238E27FC236}">
                <a16:creationId xmlns:a16="http://schemas.microsoft.com/office/drawing/2014/main" xmlns="" id="{CC0E20E8-0496-44A0-AC96-F15445C4CCEB}"/>
              </a:ext>
            </a:extLst>
          </p:cNvPr>
          <p:cNvSpPr>
            <a:spLocks noGrp="1"/>
          </p:cNvSpPr>
          <p:nvPr>
            <p:ph idx="1"/>
          </p:nvPr>
        </p:nvSpPr>
        <p:spPr>
          <a:xfrm>
            <a:off x="457200" y="1447800"/>
            <a:ext cx="8229600" cy="4572000"/>
          </a:xfrm>
        </p:spPr>
        <p:txBody>
          <a:bodyPr/>
          <a:lstStyle/>
          <a:p>
            <a:r>
              <a:rPr lang="en-IN" altLang="en-US" dirty="0"/>
              <a:t>Unfreezing: </a:t>
            </a:r>
            <a:r>
              <a:rPr lang="en-IN" altLang="en-US" dirty="0" smtClean="0"/>
              <a:t>Involves reducing </a:t>
            </a:r>
            <a:r>
              <a:rPr lang="en-IN" altLang="en-US" dirty="0"/>
              <a:t>or eliminating resistance to change</a:t>
            </a:r>
          </a:p>
          <a:p>
            <a:r>
              <a:rPr lang="en-IN" altLang="en-US" dirty="0"/>
              <a:t>Moving to the desired state: </a:t>
            </a:r>
            <a:r>
              <a:rPr lang="en-IN" altLang="en-US" dirty="0" smtClean="0"/>
              <a:t>Involves considerable </a:t>
            </a:r>
            <a:r>
              <a:rPr lang="en-IN" altLang="en-US" dirty="0"/>
              <a:t>two-way communication, including group discussion</a:t>
            </a:r>
          </a:p>
          <a:p>
            <a:r>
              <a:rPr lang="en-IN" altLang="en-US" dirty="0"/>
              <a:t>Living by the new conditions: </a:t>
            </a:r>
            <a:r>
              <a:rPr lang="en-IN" altLang="en-US" dirty="0" smtClean="0"/>
              <a:t>Involves such </a:t>
            </a:r>
            <a:r>
              <a:rPr lang="en-IN" altLang="en-US" dirty="0"/>
              <a:t>factors as pointing out the successes of the change and finding ways to reward the people involved in implementing the change</a:t>
            </a:r>
            <a:endParaRPr lang="en-US" dirty="0"/>
          </a:p>
        </p:txBody>
      </p:sp>
    </p:spTree>
    <p:extLst>
      <p:ext uri="{BB962C8B-B14F-4D97-AF65-F5344CB8AC3E}">
        <p14:creationId xmlns:p14="http://schemas.microsoft.com/office/powerpoint/2010/main" val="11526883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E14A96-A584-49DD-8765-BE0E48315572}"/>
              </a:ext>
            </a:extLst>
          </p:cNvPr>
          <p:cNvSpPr>
            <a:spLocks noGrp="1"/>
          </p:cNvSpPr>
          <p:nvPr>
            <p:ph type="title"/>
          </p:nvPr>
        </p:nvSpPr>
        <p:spPr>
          <a:xfrm>
            <a:off x="457200" y="228600"/>
            <a:ext cx="8686800" cy="609600"/>
          </a:xfrm>
        </p:spPr>
        <p:txBody>
          <a:bodyPr/>
          <a:lstStyle/>
          <a:p>
            <a:r>
              <a:rPr lang="en-US" altLang="en-US" dirty="0"/>
              <a:t>Understanding Complex Organizational Change </a:t>
            </a:r>
            <a:endParaRPr lang="en-US" dirty="0"/>
          </a:p>
        </p:txBody>
      </p:sp>
      <p:sp>
        <p:nvSpPr>
          <p:cNvPr id="3" name="Content Placeholder 2">
            <a:extLst>
              <a:ext uri="{FF2B5EF4-FFF2-40B4-BE49-F238E27FC236}">
                <a16:creationId xmlns:a16="http://schemas.microsoft.com/office/drawing/2014/main" xmlns="" id="{17919097-C6B4-4CAE-AA5A-8453A85E863E}"/>
              </a:ext>
            </a:extLst>
          </p:cNvPr>
          <p:cNvSpPr>
            <a:spLocks noGrp="1"/>
          </p:cNvSpPr>
          <p:nvPr>
            <p:ph idx="1"/>
          </p:nvPr>
        </p:nvSpPr>
        <p:spPr>
          <a:xfrm>
            <a:off x="457200" y="1447800"/>
            <a:ext cx="8229600" cy="5105400"/>
          </a:xfrm>
        </p:spPr>
        <p:txBody>
          <a:bodyPr/>
          <a:lstStyle/>
          <a:p>
            <a:pPr marL="0" indent="0">
              <a:buNone/>
            </a:pPr>
            <a:r>
              <a:rPr lang="en-IN" dirty="0"/>
              <a:t>According to Ron Heifetz and Don Laurie, the </a:t>
            </a:r>
            <a:r>
              <a:rPr lang="en-IN" dirty="0" smtClean="0"/>
              <a:t>leader’s </a:t>
            </a:r>
            <a:r>
              <a:rPr lang="en-IN" dirty="0"/>
              <a:t>responsibility is to determine the sequence and pace of </a:t>
            </a:r>
            <a:r>
              <a:rPr lang="en-IN" dirty="0" smtClean="0"/>
              <a:t>work</a:t>
            </a:r>
          </a:p>
          <a:p>
            <a:pPr marL="0" indent="0">
              <a:buNone/>
            </a:pPr>
            <a:endParaRPr lang="en-IN" sz="800" dirty="0" smtClean="0"/>
          </a:p>
          <a:p>
            <a:pPr marL="0" indent="0">
              <a:buNone/>
            </a:pPr>
            <a:r>
              <a:rPr lang="en-IN" dirty="0" smtClean="0"/>
              <a:t>Successful leaders:</a:t>
            </a:r>
          </a:p>
          <a:p>
            <a:pPr marL="0" indent="0">
              <a:buNone/>
            </a:pPr>
            <a:endParaRPr lang="en-IN" sz="800" dirty="0" smtClean="0"/>
          </a:p>
          <a:p>
            <a:r>
              <a:rPr lang="en-IN" sz="2200" dirty="0" smtClean="0"/>
              <a:t>Clearly </a:t>
            </a:r>
            <a:r>
              <a:rPr lang="en-IN" sz="2200" dirty="0"/>
              <a:t>communicate the </a:t>
            </a:r>
            <a:r>
              <a:rPr lang="en-IN" sz="2200" dirty="0" smtClean="0"/>
              <a:t>organization’s </a:t>
            </a:r>
            <a:r>
              <a:rPr lang="en-IN" sz="2200" dirty="0"/>
              <a:t>purpose, priorities, and pace of </a:t>
            </a:r>
            <a:r>
              <a:rPr lang="en-IN" sz="2200" dirty="0" smtClean="0"/>
              <a:t>change</a:t>
            </a:r>
          </a:p>
          <a:p>
            <a:r>
              <a:rPr lang="en-IN" sz="2200" dirty="0"/>
              <a:t>Demonstrate presence and poise</a:t>
            </a:r>
          </a:p>
          <a:p>
            <a:r>
              <a:rPr lang="en-IN" sz="2200" dirty="0"/>
              <a:t>Help reduce unnecessary pressure, conflict, and frustration</a:t>
            </a:r>
            <a:endParaRPr lang="en-US" sz="2200" dirty="0"/>
          </a:p>
        </p:txBody>
      </p:sp>
    </p:spTree>
    <p:extLst>
      <p:ext uri="{BB962C8B-B14F-4D97-AF65-F5344CB8AC3E}">
        <p14:creationId xmlns:p14="http://schemas.microsoft.com/office/powerpoint/2010/main" val="13103867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Autofit/>
          </a:bodyPr>
          <a:lstStyle/>
          <a:p>
            <a:r>
              <a:rPr lang="en-US" sz="2800" dirty="0"/>
              <a:t>	The Eight-Stage Process of Creating Major Change, 1</a:t>
            </a:r>
            <a:endParaRPr lang="en-US" altLang="en-US" sz="2800" dirty="0"/>
          </a:p>
        </p:txBody>
      </p:sp>
      <p:sp>
        <p:nvSpPr>
          <p:cNvPr id="2" name="Content Placeholder 1">
            <a:extLst>
              <a:ext uri="{FF2B5EF4-FFF2-40B4-BE49-F238E27FC236}">
                <a16:creationId xmlns:a16="http://schemas.microsoft.com/office/drawing/2014/main" xmlns="" id="{004E9804-1862-44E7-BB8A-56B19CAD7CB2}"/>
              </a:ext>
            </a:extLst>
          </p:cNvPr>
          <p:cNvSpPr>
            <a:spLocks noGrp="1"/>
          </p:cNvSpPr>
          <p:nvPr>
            <p:ph idx="1"/>
          </p:nvPr>
        </p:nvSpPr>
        <p:spPr>
          <a:xfrm>
            <a:off x="457200" y="838200"/>
            <a:ext cx="8229600" cy="5715000"/>
          </a:xfrm>
        </p:spPr>
        <p:txBody>
          <a:bodyPr/>
          <a:lstStyle/>
          <a:p>
            <a:pPr marL="0" indent="0">
              <a:buNone/>
            </a:pPr>
            <a:r>
              <a:rPr lang="en-US" dirty="0" smtClean="0"/>
              <a:t>Establishing </a:t>
            </a:r>
            <a:r>
              <a:rPr lang="en-US" dirty="0"/>
              <a:t>a sense of urgency</a:t>
            </a:r>
          </a:p>
          <a:p>
            <a:r>
              <a:rPr lang="en-US" sz="2200" dirty="0" smtClean="0"/>
              <a:t>Examining </a:t>
            </a:r>
            <a:r>
              <a:rPr lang="en-US" sz="2200" dirty="0"/>
              <a:t>the market and competitive realities</a:t>
            </a:r>
          </a:p>
          <a:p>
            <a:r>
              <a:rPr lang="en-US" sz="2200" dirty="0" smtClean="0"/>
              <a:t>Identifying and </a:t>
            </a:r>
            <a:r>
              <a:rPr lang="en-US" sz="2200" dirty="0"/>
              <a:t>discussing crises, potential crises, or major opportunities</a:t>
            </a:r>
          </a:p>
          <a:p>
            <a:pPr marL="0" indent="0">
              <a:buNone/>
            </a:pPr>
            <a:endParaRPr lang="en-US" sz="800" dirty="0"/>
          </a:p>
          <a:p>
            <a:pPr marL="0" indent="0">
              <a:buNone/>
            </a:pPr>
            <a:r>
              <a:rPr lang="en-US" dirty="0" smtClean="0"/>
              <a:t>Creating </a:t>
            </a:r>
            <a:r>
              <a:rPr lang="en-US" dirty="0"/>
              <a:t>the guiding </a:t>
            </a:r>
            <a:r>
              <a:rPr lang="en-US" dirty="0" smtClean="0"/>
              <a:t>coalition</a:t>
            </a:r>
            <a:endParaRPr lang="en-US" dirty="0"/>
          </a:p>
          <a:p>
            <a:r>
              <a:rPr lang="en-US" sz="2200" dirty="0" smtClean="0"/>
              <a:t>Putting </a:t>
            </a:r>
            <a:r>
              <a:rPr lang="en-US" sz="2200" dirty="0"/>
              <a:t>together a group with enough power to lead the change</a:t>
            </a:r>
          </a:p>
          <a:p>
            <a:r>
              <a:rPr lang="en-US" sz="2200" dirty="0" smtClean="0"/>
              <a:t>Getting </a:t>
            </a:r>
            <a:r>
              <a:rPr lang="en-US" sz="2200" dirty="0"/>
              <a:t>the group to work together like a </a:t>
            </a:r>
            <a:r>
              <a:rPr lang="en-US" sz="2200" dirty="0" smtClean="0"/>
              <a:t>team</a:t>
            </a:r>
          </a:p>
          <a:p>
            <a:pPr marL="0" indent="0">
              <a:buNone/>
            </a:pPr>
            <a:endParaRPr lang="en-US" sz="800" dirty="0" smtClean="0"/>
          </a:p>
          <a:p>
            <a:pPr marL="0" indent="0">
              <a:buNone/>
            </a:pPr>
            <a:r>
              <a:rPr lang="en-US" dirty="0" smtClean="0"/>
              <a:t>Developing </a:t>
            </a:r>
            <a:r>
              <a:rPr lang="en-US" dirty="0"/>
              <a:t>a vision and strategy</a:t>
            </a:r>
          </a:p>
          <a:p>
            <a:r>
              <a:rPr lang="en-US" sz="2200" dirty="0" smtClean="0"/>
              <a:t>Creating </a:t>
            </a:r>
            <a:r>
              <a:rPr lang="en-US" sz="2200" dirty="0"/>
              <a:t>a vision to help direct the change effort</a:t>
            </a:r>
          </a:p>
          <a:p>
            <a:r>
              <a:rPr lang="en-US" sz="2200" dirty="0" smtClean="0"/>
              <a:t>Developing </a:t>
            </a:r>
            <a:r>
              <a:rPr lang="en-US" sz="2200" dirty="0"/>
              <a:t>strategies for achieving that </a:t>
            </a:r>
            <a:r>
              <a:rPr lang="en-US" sz="2200" dirty="0" smtClean="0"/>
              <a:t>vision</a:t>
            </a:r>
            <a:endParaRPr lang="en-US" sz="2200" dirty="0"/>
          </a:p>
        </p:txBody>
      </p:sp>
    </p:spTree>
    <p:extLst>
      <p:ext uri="{BB962C8B-B14F-4D97-AF65-F5344CB8AC3E}">
        <p14:creationId xmlns:p14="http://schemas.microsoft.com/office/powerpoint/2010/main" val="41159431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Autofit/>
          </a:bodyPr>
          <a:lstStyle/>
          <a:p>
            <a:r>
              <a:rPr lang="en-US" sz="2800" dirty="0"/>
              <a:t>	The Eight-Stage Process of Creating Major Change, 2</a:t>
            </a:r>
            <a:endParaRPr lang="en-US" altLang="en-US" sz="2800" dirty="0"/>
          </a:p>
        </p:txBody>
      </p:sp>
      <p:sp>
        <p:nvSpPr>
          <p:cNvPr id="2" name="Content Placeholder 1">
            <a:extLst>
              <a:ext uri="{FF2B5EF4-FFF2-40B4-BE49-F238E27FC236}">
                <a16:creationId xmlns:a16="http://schemas.microsoft.com/office/drawing/2014/main" xmlns="" id="{004E9804-1862-44E7-BB8A-56B19CAD7CB2}"/>
              </a:ext>
            </a:extLst>
          </p:cNvPr>
          <p:cNvSpPr>
            <a:spLocks noGrp="1"/>
          </p:cNvSpPr>
          <p:nvPr>
            <p:ph idx="1"/>
          </p:nvPr>
        </p:nvSpPr>
        <p:spPr/>
        <p:txBody>
          <a:bodyPr/>
          <a:lstStyle/>
          <a:p>
            <a:pPr marL="0" indent="0">
              <a:buNone/>
            </a:pPr>
            <a:r>
              <a:rPr lang="en-US" dirty="0" smtClean="0"/>
              <a:t>Communicating </a:t>
            </a:r>
            <a:r>
              <a:rPr lang="en-US" dirty="0"/>
              <a:t>the change vision</a:t>
            </a:r>
          </a:p>
          <a:p>
            <a:r>
              <a:rPr lang="en-US" sz="2200" dirty="0" smtClean="0"/>
              <a:t>Using </a:t>
            </a:r>
            <a:r>
              <a:rPr lang="en-US" sz="2200" dirty="0"/>
              <a:t>every vehicle possible to constantly communicate the new vision and </a:t>
            </a:r>
            <a:r>
              <a:rPr lang="en-US" sz="2200" dirty="0" smtClean="0"/>
              <a:t>strategies</a:t>
            </a:r>
            <a:endParaRPr lang="en-US" sz="2200" dirty="0"/>
          </a:p>
          <a:p>
            <a:r>
              <a:rPr lang="en-US" sz="2200" dirty="0" smtClean="0"/>
              <a:t>Having </a:t>
            </a:r>
            <a:r>
              <a:rPr lang="en-US" sz="2200" dirty="0"/>
              <a:t>the guiding coalition </a:t>
            </a:r>
            <a:r>
              <a:rPr lang="en-US" sz="2200" dirty="0" smtClean="0"/>
              <a:t>role-model </a:t>
            </a:r>
            <a:r>
              <a:rPr lang="en-US" sz="2200" dirty="0"/>
              <a:t>the behavior expected of </a:t>
            </a:r>
            <a:r>
              <a:rPr lang="en-US" sz="2200" dirty="0" smtClean="0"/>
              <a:t>employees</a:t>
            </a:r>
          </a:p>
          <a:p>
            <a:pPr marL="0" indent="0">
              <a:buNone/>
            </a:pPr>
            <a:endParaRPr lang="en-US" sz="800" dirty="0" smtClean="0"/>
          </a:p>
          <a:p>
            <a:pPr marL="0" indent="0">
              <a:buNone/>
            </a:pPr>
            <a:r>
              <a:rPr lang="en-US" dirty="0" smtClean="0"/>
              <a:t>Empowering </a:t>
            </a:r>
            <a:r>
              <a:rPr lang="en-US" dirty="0"/>
              <a:t>broad-based action</a:t>
            </a:r>
          </a:p>
          <a:p>
            <a:r>
              <a:rPr lang="en-US" sz="2200" dirty="0" smtClean="0"/>
              <a:t>Getting </a:t>
            </a:r>
            <a:r>
              <a:rPr lang="en-US" sz="2200" dirty="0"/>
              <a:t>rid of obstacles</a:t>
            </a:r>
          </a:p>
          <a:p>
            <a:r>
              <a:rPr lang="en-US" sz="2200" dirty="0" smtClean="0"/>
              <a:t>Changing </a:t>
            </a:r>
            <a:r>
              <a:rPr lang="en-US" sz="2200" dirty="0"/>
              <a:t>systems or structures that determine the change vision</a:t>
            </a:r>
          </a:p>
          <a:p>
            <a:r>
              <a:rPr lang="en-US" sz="2200" dirty="0" smtClean="0"/>
              <a:t>Encouraging </a:t>
            </a:r>
            <a:r>
              <a:rPr lang="en-US" sz="2200" dirty="0"/>
              <a:t>risk taking and nontraditional ideas, activities, and </a:t>
            </a:r>
            <a:r>
              <a:rPr lang="en-US" sz="2200" dirty="0" smtClean="0"/>
              <a:t>actions</a:t>
            </a:r>
            <a:endParaRPr lang="en-US" sz="2200" dirty="0"/>
          </a:p>
        </p:txBody>
      </p:sp>
    </p:spTree>
    <p:extLst>
      <p:ext uri="{BB962C8B-B14F-4D97-AF65-F5344CB8AC3E}">
        <p14:creationId xmlns:p14="http://schemas.microsoft.com/office/powerpoint/2010/main" val="3338205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Autofit/>
          </a:bodyPr>
          <a:lstStyle/>
          <a:p>
            <a:r>
              <a:rPr lang="en-US" sz="2800" dirty="0"/>
              <a:t>	The Eight-Stage Process of Creating Major Change, 3</a:t>
            </a:r>
            <a:endParaRPr lang="en-US" altLang="en-US" sz="2800" dirty="0"/>
          </a:p>
        </p:txBody>
      </p:sp>
      <p:sp>
        <p:nvSpPr>
          <p:cNvPr id="2" name="Content Placeholder 1">
            <a:extLst>
              <a:ext uri="{FF2B5EF4-FFF2-40B4-BE49-F238E27FC236}">
                <a16:creationId xmlns:a16="http://schemas.microsoft.com/office/drawing/2014/main" xmlns="" id="{004E9804-1862-44E7-BB8A-56B19CAD7CB2}"/>
              </a:ext>
            </a:extLst>
          </p:cNvPr>
          <p:cNvSpPr>
            <a:spLocks noGrp="1"/>
          </p:cNvSpPr>
          <p:nvPr>
            <p:ph idx="1"/>
          </p:nvPr>
        </p:nvSpPr>
        <p:spPr/>
        <p:txBody>
          <a:bodyPr/>
          <a:lstStyle/>
          <a:p>
            <a:pPr marL="0" indent="0">
              <a:buNone/>
            </a:pPr>
            <a:r>
              <a:rPr lang="en-US" dirty="0" smtClean="0"/>
              <a:t>Generating </a:t>
            </a:r>
            <a:r>
              <a:rPr lang="en-US" dirty="0"/>
              <a:t>short-term wins</a:t>
            </a:r>
          </a:p>
          <a:p>
            <a:r>
              <a:rPr lang="en-US" sz="2200" dirty="0" smtClean="0"/>
              <a:t>Planning </a:t>
            </a:r>
            <a:r>
              <a:rPr lang="en-US" sz="2200" dirty="0"/>
              <a:t>for visible improvements in performance or </a:t>
            </a:r>
            <a:r>
              <a:rPr lang="en-US" sz="2200" dirty="0" smtClean="0"/>
              <a:t>wins and creating </a:t>
            </a:r>
            <a:r>
              <a:rPr lang="en-US" sz="2200" dirty="0"/>
              <a:t>those wins </a:t>
            </a:r>
          </a:p>
          <a:p>
            <a:r>
              <a:rPr lang="en-US" sz="2200" dirty="0"/>
              <a:t>Visibly </a:t>
            </a:r>
            <a:r>
              <a:rPr lang="en-US" sz="2200" dirty="0" smtClean="0"/>
              <a:t>recognizing </a:t>
            </a:r>
            <a:r>
              <a:rPr lang="en-US" sz="2200" dirty="0"/>
              <a:t>and </a:t>
            </a:r>
            <a:r>
              <a:rPr lang="en-US" sz="2200" dirty="0" smtClean="0"/>
              <a:t>rewarding </a:t>
            </a:r>
            <a:r>
              <a:rPr lang="en-US" sz="2200" dirty="0"/>
              <a:t>people who made the wins </a:t>
            </a:r>
            <a:r>
              <a:rPr lang="en-US" sz="2200" dirty="0" smtClean="0"/>
              <a:t>possible</a:t>
            </a:r>
          </a:p>
          <a:p>
            <a:pPr marL="0" indent="0">
              <a:buNone/>
            </a:pPr>
            <a:endParaRPr lang="en-US" sz="800" dirty="0" smtClean="0"/>
          </a:p>
          <a:p>
            <a:pPr marL="0" indent="0">
              <a:buNone/>
            </a:pPr>
            <a:r>
              <a:rPr lang="en-US" dirty="0" smtClean="0"/>
              <a:t>Consolidating gains </a:t>
            </a:r>
            <a:r>
              <a:rPr lang="en-US" dirty="0"/>
              <a:t>and </a:t>
            </a:r>
            <a:r>
              <a:rPr lang="en-US" dirty="0" smtClean="0"/>
              <a:t>producing </a:t>
            </a:r>
            <a:r>
              <a:rPr lang="en-US" dirty="0"/>
              <a:t>more change</a:t>
            </a:r>
          </a:p>
          <a:p>
            <a:r>
              <a:rPr lang="en-US" sz="2200" dirty="0" smtClean="0"/>
              <a:t>Using </a:t>
            </a:r>
            <a:r>
              <a:rPr lang="en-US" sz="2200" dirty="0"/>
              <a:t>increased credibility to change all systems, structures, and policies that </a:t>
            </a:r>
            <a:r>
              <a:rPr lang="en-US" sz="2200" dirty="0" smtClean="0"/>
              <a:t>do not </a:t>
            </a:r>
            <a:r>
              <a:rPr lang="en-US" sz="2200" dirty="0"/>
              <a:t>fit together and </a:t>
            </a:r>
            <a:r>
              <a:rPr lang="en-US" sz="2200" dirty="0" smtClean="0"/>
              <a:t>do not </a:t>
            </a:r>
            <a:r>
              <a:rPr lang="en-US" sz="2200" dirty="0"/>
              <a:t>fit the transformation vision </a:t>
            </a:r>
          </a:p>
          <a:p>
            <a:r>
              <a:rPr lang="en-US" sz="2200" dirty="0" smtClean="0"/>
              <a:t>Hiring, promoting, </a:t>
            </a:r>
            <a:r>
              <a:rPr lang="en-US" sz="2200" dirty="0"/>
              <a:t>and </a:t>
            </a:r>
            <a:r>
              <a:rPr lang="en-US" sz="2200" dirty="0" smtClean="0"/>
              <a:t>developing </a:t>
            </a:r>
            <a:r>
              <a:rPr lang="en-US" sz="2200" dirty="0"/>
              <a:t>people who can implement the change </a:t>
            </a:r>
            <a:r>
              <a:rPr lang="en-US" sz="2200" dirty="0" smtClean="0"/>
              <a:t>vision</a:t>
            </a:r>
            <a:endParaRPr lang="en-US" sz="1200" dirty="0"/>
          </a:p>
        </p:txBody>
      </p:sp>
    </p:spTree>
    <p:extLst>
      <p:ext uri="{BB962C8B-B14F-4D97-AF65-F5344CB8AC3E}">
        <p14:creationId xmlns:p14="http://schemas.microsoft.com/office/powerpoint/2010/main" val="410435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Autofit/>
          </a:bodyPr>
          <a:lstStyle/>
          <a:p>
            <a:r>
              <a:rPr lang="en-US" sz="2800" dirty="0"/>
              <a:t>	The Eight-Stage Process of Creating Major Change, </a:t>
            </a:r>
            <a:r>
              <a:rPr lang="en-US" sz="2800" dirty="0" smtClean="0"/>
              <a:t>4</a:t>
            </a:r>
            <a:endParaRPr lang="en-US" altLang="en-US" sz="2800" dirty="0"/>
          </a:p>
        </p:txBody>
      </p:sp>
      <p:sp>
        <p:nvSpPr>
          <p:cNvPr id="2" name="Content Placeholder 1">
            <a:extLst>
              <a:ext uri="{FF2B5EF4-FFF2-40B4-BE49-F238E27FC236}">
                <a16:creationId xmlns:a16="http://schemas.microsoft.com/office/drawing/2014/main" xmlns="" id="{004E9804-1862-44E7-BB8A-56B19CAD7CB2}"/>
              </a:ext>
            </a:extLst>
          </p:cNvPr>
          <p:cNvSpPr>
            <a:spLocks noGrp="1"/>
          </p:cNvSpPr>
          <p:nvPr>
            <p:ph idx="1"/>
          </p:nvPr>
        </p:nvSpPr>
        <p:spPr/>
        <p:txBody>
          <a:bodyPr/>
          <a:lstStyle/>
          <a:p>
            <a:r>
              <a:rPr lang="en-US" sz="2200" dirty="0" smtClean="0"/>
              <a:t>Reinvigorating </a:t>
            </a:r>
            <a:r>
              <a:rPr lang="en-US" sz="2200" dirty="0"/>
              <a:t>the process with new projects, themes, and change </a:t>
            </a:r>
            <a:r>
              <a:rPr lang="en-US" sz="2200" dirty="0" smtClean="0"/>
              <a:t>agents</a:t>
            </a:r>
          </a:p>
          <a:p>
            <a:pPr marL="0" indent="0">
              <a:buNone/>
            </a:pPr>
            <a:endParaRPr lang="en-US" sz="800" dirty="0"/>
          </a:p>
          <a:p>
            <a:pPr marL="0" indent="0">
              <a:buNone/>
            </a:pPr>
            <a:r>
              <a:rPr lang="en-US" dirty="0" smtClean="0"/>
              <a:t>Anchoring </a:t>
            </a:r>
            <a:r>
              <a:rPr lang="en-US" dirty="0"/>
              <a:t>new approaches in the culture</a:t>
            </a:r>
          </a:p>
          <a:p>
            <a:r>
              <a:rPr lang="en-US" sz="2200" dirty="0" smtClean="0"/>
              <a:t>Creating </a:t>
            </a:r>
            <a:r>
              <a:rPr lang="en-US" sz="2200" dirty="0"/>
              <a:t>better performance through </a:t>
            </a:r>
            <a:r>
              <a:rPr lang="en-US" sz="2200" dirty="0" smtClean="0"/>
              <a:t>customer- </a:t>
            </a:r>
            <a:r>
              <a:rPr lang="en-US" sz="2200" dirty="0"/>
              <a:t>and </a:t>
            </a:r>
            <a:r>
              <a:rPr lang="en-US" sz="2200" dirty="0" smtClean="0"/>
              <a:t>productivity-oriented </a:t>
            </a:r>
            <a:r>
              <a:rPr lang="en-US" sz="2200" dirty="0"/>
              <a:t>behavior, more and better leadership, and more effective management </a:t>
            </a:r>
          </a:p>
          <a:p>
            <a:r>
              <a:rPr lang="en-US" sz="2200" dirty="0" smtClean="0"/>
              <a:t>Articulating </a:t>
            </a:r>
            <a:r>
              <a:rPr lang="en-US" sz="2200" dirty="0"/>
              <a:t>the connections between new behaviors and organizational success</a:t>
            </a:r>
          </a:p>
          <a:p>
            <a:r>
              <a:rPr lang="en-US" sz="2200" dirty="0" smtClean="0"/>
              <a:t>Developing </a:t>
            </a:r>
            <a:r>
              <a:rPr lang="en-US" sz="2200" dirty="0"/>
              <a:t>means to ensure leadership development and succession </a:t>
            </a:r>
            <a:r>
              <a:rPr lang="en-US" sz="2200" dirty="0" smtClean="0"/>
              <a:t>management</a:t>
            </a:r>
            <a:endParaRPr lang="en-US" sz="2200" dirty="0"/>
          </a:p>
        </p:txBody>
      </p:sp>
    </p:spTree>
    <p:extLst>
      <p:ext uri="{BB962C8B-B14F-4D97-AF65-F5344CB8AC3E}">
        <p14:creationId xmlns:p14="http://schemas.microsoft.com/office/powerpoint/2010/main" val="146217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		Eight Errors Common to Organizational Change </a:t>
            </a:r>
            <a:r>
              <a:rPr lang="en-US" sz="2800" dirty="0" smtClean="0"/>
              <a:t>Efforts</a:t>
            </a:r>
            <a:endParaRPr lang="en-US" sz="2800" dirty="0"/>
          </a:p>
        </p:txBody>
      </p:sp>
      <p:sp>
        <p:nvSpPr>
          <p:cNvPr id="6" name="Content Placeholder 5">
            <a:extLst>
              <a:ext uri="{FF2B5EF4-FFF2-40B4-BE49-F238E27FC236}">
                <a16:creationId xmlns:a16="http://schemas.microsoft.com/office/drawing/2014/main" xmlns="" id="{732A0737-C1E7-4E3A-B16B-5F584E9E4A54}"/>
              </a:ext>
            </a:extLst>
          </p:cNvPr>
          <p:cNvSpPr>
            <a:spLocks noGrp="1"/>
          </p:cNvSpPr>
          <p:nvPr>
            <p:ph idx="1"/>
          </p:nvPr>
        </p:nvSpPr>
        <p:spPr/>
        <p:txBody>
          <a:bodyPr/>
          <a:lstStyle/>
          <a:p>
            <a:r>
              <a:rPr lang="en-US" dirty="0"/>
              <a:t>Allowing too much complacency </a:t>
            </a:r>
          </a:p>
          <a:p>
            <a:r>
              <a:rPr lang="en-US" dirty="0"/>
              <a:t>Failing to create a sufficiently powerful guiding coalition</a:t>
            </a:r>
          </a:p>
          <a:p>
            <a:r>
              <a:rPr lang="en-US" dirty="0"/>
              <a:t>Underestimating the power of vision </a:t>
            </a:r>
          </a:p>
          <a:p>
            <a:r>
              <a:rPr lang="en-US" dirty="0" err="1"/>
              <a:t>Undercommunicating</a:t>
            </a:r>
            <a:r>
              <a:rPr lang="en-US" dirty="0"/>
              <a:t> the vision by a factor or </a:t>
            </a:r>
            <a:r>
              <a:rPr lang="en-US" dirty="0" smtClean="0"/>
              <a:t>10, 100, </a:t>
            </a:r>
            <a:r>
              <a:rPr lang="en-US" dirty="0"/>
              <a:t>or even </a:t>
            </a:r>
            <a:r>
              <a:rPr lang="en-US" dirty="0" smtClean="0"/>
              <a:t>1,000</a:t>
            </a:r>
            <a:endParaRPr lang="en-US" dirty="0"/>
          </a:p>
          <a:p>
            <a:r>
              <a:rPr lang="en-US" dirty="0"/>
              <a:t>Permitting obstacles to block the new vision</a:t>
            </a:r>
          </a:p>
          <a:p>
            <a:r>
              <a:rPr lang="en-US" dirty="0"/>
              <a:t>Failing to create short-term wins </a:t>
            </a:r>
          </a:p>
          <a:p>
            <a:r>
              <a:rPr lang="en-US" dirty="0"/>
              <a:t>Declaring victory too soon</a:t>
            </a:r>
          </a:p>
          <a:p>
            <a:r>
              <a:rPr lang="en-US" dirty="0"/>
              <a:t>Neglecting to anchor changes firmly in the corporate culture </a:t>
            </a:r>
          </a:p>
        </p:txBody>
      </p:sp>
    </p:spTree>
    <p:extLst>
      <p:ext uri="{BB962C8B-B14F-4D97-AF65-F5344CB8AC3E}">
        <p14:creationId xmlns:p14="http://schemas.microsoft.com/office/powerpoint/2010/main" val="12436452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14400"/>
          </a:xfrm>
        </p:spPr>
        <p:txBody>
          <a:bodyPr>
            <a:noAutofit/>
          </a:bodyPr>
          <a:lstStyle/>
          <a:p>
            <a:r>
              <a:rPr lang="en-US" sz="2800" dirty="0"/>
              <a:t>		</a:t>
            </a:r>
            <a:r>
              <a:rPr lang="en-US" sz="2800" dirty="0" smtClean="0"/>
              <a:t>Consequences of the </a:t>
            </a:r>
            <a:r>
              <a:rPr lang="en-US" sz="2800" dirty="0"/>
              <a:t>Errors Common to Organizational Change </a:t>
            </a:r>
            <a:r>
              <a:rPr lang="en-US" sz="2800" dirty="0" smtClean="0"/>
              <a:t>Efforts</a:t>
            </a:r>
            <a:endParaRPr lang="en-US" sz="2800" dirty="0"/>
          </a:p>
        </p:txBody>
      </p:sp>
      <p:sp>
        <p:nvSpPr>
          <p:cNvPr id="6" name="Content Placeholder 5">
            <a:extLst>
              <a:ext uri="{FF2B5EF4-FFF2-40B4-BE49-F238E27FC236}">
                <a16:creationId xmlns:a16="http://schemas.microsoft.com/office/drawing/2014/main" xmlns="" id="{732A0737-C1E7-4E3A-B16B-5F584E9E4A54}"/>
              </a:ext>
            </a:extLst>
          </p:cNvPr>
          <p:cNvSpPr>
            <a:spLocks noGrp="1"/>
          </p:cNvSpPr>
          <p:nvPr>
            <p:ph idx="1"/>
          </p:nvPr>
        </p:nvSpPr>
        <p:spPr>
          <a:xfrm>
            <a:off x="457200" y="1295400"/>
            <a:ext cx="8229600" cy="5257800"/>
          </a:xfrm>
        </p:spPr>
        <p:txBody>
          <a:bodyPr/>
          <a:lstStyle/>
          <a:p>
            <a:r>
              <a:rPr lang="en-US" dirty="0"/>
              <a:t>New strategies </a:t>
            </a:r>
            <a:r>
              <a:rPr lang="en-US" dirty="0" smtClean="0"/>
              <a:t>are not </a:t>
            </a:r>
            <a:r>
              <a:rPr lang="en-US" dirty="0"/>
              <a:t>implemented well</a:t>
            </a:r>
          </a:p>
          <a:p>
            <a:r>
              <a:rPr lang="en-US" dirty="0"/>
              <a:t>Acquisitions </a:t>
            </a:r>
            <a:r>
              <a:rPr lang="en-US" dirty="0" smtClean="0"/>
              <a:t>do not </a:t>
            </a:r>
            <a:r>
              <a:rPr lang="en-US" dirty="0"/>
              <a:t>achieve expected synergies </a:t>
            </a:r>
          </a:p>
          <a:p>
            <a:r>
              <a:rPr lang="en-US" dirty="0"/>
              <a:t>Reengineering takes too long and costs too much </a:t>
            </a:r>
          </a:p>
          <a:p>
            <a:r>
              <a:rPr lang="en-US" dirty="0"/>
              <a:t>Downsizing </a:t>
            </a:r>
            <a:r>
              <a:rPr lang="en-US" dirty="0" smtClean="0"/>
              <a:t>does not </a:t>
            </a:r>
            <a:r>
              <a:rPr lang="en-US" dirty="0"/>
              <a:t>get costs under control</a:t>
            </a:r>
          </a:p>
          <a:p>
            <a:r>
              <a:rPr lang="en-US" dirty="0"/>
              <a:t>Quality programs </a:t>
            </a:r>
            <a:r>
              <a:rPr lang="en-US" dirty="0" smtClean="0"/>
              <a:t>do not </a:t>
            </a:r>
            <a:r>
              <a:rPr lang="en-US" dirty="0"/>
              <a:t>deliver hoped-for results </a:t>
            </a:r>
          </a:p>
        </p:txBody>
      </p:sp>
    </p:spTree>
    <p:extLst>
      <p:ext uri="{BB962C8B-B14F-4D97-AF65-F5344CB8AC3E}">
        <p14:creationId xmlns:p14="http://schemas.microsoft.com/office/powerpoint/2010/main" val="3412694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Empowering People to Effect Change</a:t>
            </a:r>
          </a:p>
        </p:txBody>
      </p:sp>
      <p:sp>
        <p:nvSpPr>
          <p:cNvPr id="6" name="Content Placeholder 5">
            <a:extLst>
              <a:ext uri="{FF2B5EF4-FFF2-40B4-BE49-F238E27FC236}">
                <a16:creationId xmlns:a16="http://schemas.microsoft.com/office/drawing/2014/main" xmlns="" id="{FD7D075B-46C6-4139-84EA-59C2831A53BD}"/>
              </a:ext>
            </a:extLst>
          </p:cNvPr>
          <p:cNvSpPr>
            <a:spLocks noGrp="1"/>
          </p:cNvSpPr>
          <p:nvPr>
            <p:ph idx="1"/>
          </p:nvPr>
        </p:nvSpPr>
        <p:spPr/>
        <p:txBody>
          <a:bodyPr/>
          <a:lstStyle/>
          <a:p>
            <a:pPr marL="0" indent="0" defTabSz="914400" eaLnBrk="0" fontAlgn="base" hangingPunct="0">
              <a:spcBef>
                <a:spcPct val="0"/>
              </a:spcBef>
              <a:spcAft>
                <a:spcPct val="0"/>
              </a:spcAft>
              <a:buNone/>
            </a:pPr>
            <a:r>
              <a:rPr lang="en-US" altLang="en-US" dirty="0" smtClean="0"/>
              <a:t>Communicate </a:t>
            </a:r>
            <a:r>
              <a:rPr lang="en-US" altLang="en-US" dirty="0"/>
              <a:t>a clear, compelling vision to employees</a:t>
            </a:r>
          </a:p>
          <a:p>
            <a:pPr defTabSz="914400" eaLnBrk="0" fontAlgn="base" hangingPunct="0">
              <a:spcBef>
                <a:spcPct val="0"/>
              </a:spcBef>
              <a:spcAft>
                <a:spcPct val="0"/>
              </a:spcAft>
            </a:pPr>
            <a:r>
              <a:rPr lang="en-US" altLang="en-US" sz="2200" dirty="0"/>
              <a:t>If employees have a shared sense of purpose, it will be easier to initiate actions to achieve that purpose</a:t>
            </a:r>
          </a:p>
          <a:p>
            <a:pPr marL="0" indent="0" defTabSz="914400" eaLnBrk="0" fontAlgn="base" hangingPunct="0">
              <a:spcBef>
                <a:spcPct val="0"/>
              </a:spcBef>
              <a:spcAft>
                <a:spcPct val="0"/>
              </a:spcAft>
              <a:buNone/>
            </a:pPr>
            <a:endParaRPr lang="en-US" altLang="en-US" sz="800" dirty="0"/>
          </a:p>
          <a:p>
            <a:pPr marL="0" indent="0" defTabSz="914400" eaLnBrk="0" fontAlgn="base" hangingPunct="0">
              <a:spcBef>
                <a:spcPct val="0"/>
              </a:spcBef>
              <a:spcAft>
                <a:spcPct val="0"/>
              </a:spcAft>
              <a:buNone/>
            </a:pPr>
            <a:r>
              <a:rPr lang="en-US" altLang="en-US" dirty="0" smtClean="0"/>
              <a:t>Make </a:t>
            </a:r>
            <a:r>
              <a:rPr lang="en-US" altLang="en-US" dirty="0"/>
              <a:t>structures compatible with the </a:t>
            </a:r>
            <a:r>
              <a:rPr lang="en-US" altLang="en-US" dirty="0" smtClean="0"/>
              <a:t>vision</a:t>
            </a:r>
          </a:p>
          <a:p>
            <a:pPr defTabSz="914400" eaLnBrk="0" fontAlgn="base" hangingPunct="0">
              <a:spcBef>
                <a:spcPct val="0"/>
              </a:spcBef>
              <a:spcAft>
                <a:spcPct val="0"/>
              </a:spcAft>
            </a:pPr>
            <a:r>
              <a:rPr lang="en-US" altLang="en-US" sz="2200" dirty="0"/>
              <a:t>Unaligned structures block needed action</a:t>
            </a:r>
          </a:p>
          <a:p>
            <a:pPr marL="0" indent="0" defTabSz="914400" eaLnBrk="0" fontAlgn="base" hangingPunct="0">
              <a:spcBef>
                <a:spcPct val="0"/>
              </a:spcBef>
              <a:spcAft>
                <a:spcPct val="0"/>
              </a:spcAft>
              <a:buNone/>
            </a:pPr>
            <a:endParaRPr lang="en-US" altLang="en-US" sz="800" dirty="0"/>
          </a:p>
          <a:p>
            <a:pPr marL="0" indent="0" defTabSz="914400" eaLnBrk="0" fontAlgn="base" hangingPunct="0">
              <a:spcBef>
                <a:spcPct val="0"/>
              </a:spcBef>
              <a:spcAft>
                <a:spcPct val="0"/>
              </a:spcAft>
              <a:buNone/>
            </a:pPr>
            <a:endParaRPr lang="en-US" altLang="en-US" sz="800" dirty="0"/>
          </a:p>
          <a:p>
            <a:pPr marL="0" lvl="0" indent="0" defTabSz="914400" eaLnBrk="0" fontAlgn="base" hangingPunct="0">
              <a:spcBef>
                <a:spcPct val="0"/>
              </a:spcBef>
              <a:spcAft>
                <a:spcPct val="0"/>
              </a:spcAft>
              <a:buNone/>
            </a:pPr>
            <a:r>
              <a:rPr lang="en-US" altLang="en-US" dirty="0" smtClean="0"/>
              <a:t>Provide </a:t>
            </a:r>
            <a:r>
              <a:rPr lang="en-US" altLang="en-US" dirty="0"/>
              <a:t>the training employees need</a:t>
            </a:r>
          </a:p>
          <a:p>
            <a:pPr defTabSz="914400" eaLnBrk="0" fontAlgn="base" hangingPunct="0">
              <a:spcBef>
                <a:spcPct val="0"/>
              </a:spcBef>
              <a:spcAft>
                <a:spcPct val="0"/>
              </a:spcAft>
            </a:pPr>
            <a:r>
              <a:rPr lang="en-US" altLang="en-US" sz="2200" dirty="0"/>
              <a:t>Without the right skills and attitudes, people feel unempowered</a:t>
            </a:r>
          </a:p>
          <a:p>
            <a:pPr marL="0" indent="0" defTabSz="914400" eaLnBrk="0" fontAlgn="base" hangingPunct="0">
              <a:spcBef>
                <a:spcPct val="0"/>
              </a:spcBef>
              <a:spcAft>
                <a:spcPct val="0"/>
              </a:spcAft>
              <a:buNone/>
            </a:pPr>
            <a:endParaRPr lang="en-US" altLang="en-US" sz="1200" dirty="0"/>
          </a:p>
          <a:p>
            <a:pPr marL="0" lvl="0" indent="0" defTabSz="914400" eaLnBrk="0" fontAlgn="base" hangingPunct="0">
              <a:spcBef>
                <a:spcPct val="0"/>
              </a:spcBef>
              <a:spcAft>
                <a:spcPct val="0"/>
              </a:spcAft>
              <a:buNone/>
            </a:pPr>
            <a:r>
              <a:rPr lang="en-US" altLang="en-US" dirty="0" smtClean="0"/>
              <a:t>Align </a:t>
            </a:r>
            <a:r>
              <a:rPr lang="en-US" altLang="en-US" dirty="0"/>
              <a:t>information and personnel systems to the vision</a:t>
            </a:r>
          </a:p>
          <a:p>
            <a:pPr defTabSz="914400" eaLnBrk="0" fontAlgn="base" hangingPunct="0">
              <a:spcBef>
                <a:spcPct val="0"/>
              </a:spcBef>
              <a:spcAft>
                <a:spcPct val="0"/>
              </a:spcAft>
            </a:pPr>
            <a:r>
              <a:rPr lang="en-US" altLang="en-US" sz="2200" dirty="0"/>
              <a:t>Unaligned systems block needed action</a:t>
            </a:r>
          </a:p>
          <a:p>
            <a:pPr marL="0" indent="0" defTabSz="914400" eaLnBrk="0" fontAlgn="base" hangingPunct="0">
              <a:spcBef>
                <a:spcPct val="0"/>
              </a:spcBef>
              <a:spcAft>
                <a:spcPct val="0"/>
              </a:spcAft>
              <a:buNone/>
            </a:pPr>
            <a:endParaRPr lang="en-US" altLang="en-US" sz="1200" dirty="0"/>
          </a:p>
          <a:p>
            <a:pPr marL="0" lvl="0" indent="0" defTabSz="914400" eaLnBrk="0" fontAlgn="base" hangingPunct="0">
              <a:spcBef>
                <a:spcPct val="0"/>
              </a:spcBef>
              <a:spcAft>
                <a:spcPct val="0"/>
              </a:spcAft>
              <a:buNone/>
            </a:pPr>
            <a:r>
              <a:rPr lang="en-US" altLang="en-US" dirty="0" smtClean="0"/>
              <a:t>Confront </a:t>
            </a:r>
            <a:r>
              <a:rPr lang="en-US" altLang="en-US" dirty="0"/>
              <a:t>supervisors who undercut needed change</a:t>
            </a:r>
          </a:p>
          <a:p>
            <a:pPr defTabSz="914400" eaLnBrk="0" fontAlgn="base" hangingPunct="0">
              <a:spcBef>
                <a:spcPct val="0"/>
              </a:spcBef>
              <a:spcAft>
                <a:spcPct val="0"/>
              </a:spcAft>
            </a:pPr>
            <a:r>
              <a:rPr lang="en-US" altLang="en-US" sz="2200" dirty="0"/>
              <a:t>If managers fail to display commitment to a change, it is difficult for employees below them to be supportive</a:t>
            </a:r>
            <a:endParaRPr lang="en-US" sz="2200" dirty="0"/>
          </a:p>
        </p:txBody>
      </p:sp>
    </p:spTree>
    <p:extLst>
      <p:ext uri="{BB962C8B-B14F-4D97-AF65-F5344CB8AC3E}">
        <p14:creationId xmlns:p14="http://schemas.microsoft.com/office/powerpoint/2010/main" val="25507970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3FB54D-18CD-4163-A4B1-2E63C0542BAC}"/>
              </a:ext>
            </a:extLst>
          </p:cNvPr>
          <p:cNvSpPr>
            <a:spLocks noGrp="1"/>
          </p:cNvSpPr>
          <p:nvPr>
            <p:ph type="title"/>
          </p:nvPr>
        </p:nvSpPr>
        <p:spPr/>
        <p:txBody>
          <a:bodyPr/>
          <a:lstStyle/>
          <a:p>
            <a:r>
              <a:rPr lang="en-IN" sz="3200" dirty="0"/>
              <a:t>Figure 17.4: The Diffusion of Innovation</a:t>
            </a:r>
            <a:endParaRPr lang="en-US" sz="3200" dirty="0"/>
          </a:p>
        </p:txBody>
      </p:sp>
      <p:pic>
        <p:nvPicPr>
          <p:cNvPr id="3" name="Picture 2" descr="The image depicts the diffusion of innova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1142999"/>
            <a:ext cx="7848600" cy="4267201"/>
          </a:xfrm>
          <a:prstGeom prst="rect">
            <a:avLst/>
          </a:prstGeom>
        </p:spPr>
      </p:pic>
      <p:sp>
        <p:nvSpPr>
          <p:cNvPr id="4" name="Content Placeholder 2">
            <a:extLst>
              <a:ext uri="{FF2B5EF4-FFF2-40B4-BE49-F238E27FC236}">
                <a16:creationId xmlns:a16="http://schemas.microsoft.com/office/drawing/2014/main" xmlns="" id="{E0CC8DC4-49B9-48E9-8F7B-284471FF3A70}"/>
              </a:ext>
            </a:extLst>
          </p:cNvPr>
          <p:cNvSpPr txBox="1">
            <a:spLocks/>
          </p:cNvSpPr>
          <p:nvPr/>
        </p:nvSpPr>
        <p:spPr>
          <a:xfrm>
            <a:off x="609600" y="5791200"/>
            <a:ext cx="8229600" cy="457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a:t>
            </a:r>
            <a:r>
              <a:rPr lang="en-US" sz="1200" dirty="0" smtClean="0">
                <a:hlinkClick r:id="rId3" action="ppaction://hlinksldjump"/>
              </a:rPr>
              <a:t>to </a:t>
            </a:r>
            <a:r>
              <a:rPr lang="en-IN" sz="1200" dirty="0">
                <a:hlinkClick r:id="rId3" action="ppaction://hlinksldjump"/>
              </a:rPr>
              <a:t>Figure 17.4: The Diffusion of Innovation, Appendix</a:t>
            </a:r>
            <a:endParaRPr lang="en-US" sz="1200" dirty="0"/>
          </a:p>
        </p:txBody>
      </p:sp>
    </p:spTree>
    <p:extLst>
      <p:ext uri="{BB962C8B-B14F-4D97-AF65-F5344CB8AC3E}">
        <p14:creationId xmlns:p14="http://schemas.microsoft.com/office/powerpoint/2010/main" val="1951635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5036B9B1-E0D2-45BA-8EA9-EEB0EBA14A04}"/>
              </a:ext>
            </a:extLst>
          </p:cNvPr>
          <p:cNvSpPr>
            <a:spLocks noGrp="1"/>
          </p:cNvSpPr>
          <p:nvPr>
            <p:ph type="title"/>
          </p:nvPr>
        </p:nvSpPr>
        <p:spPr/>
        <p:txBody>
          <a:bodyPr/>
          <a:lstStyle/>
          <a:p>
            <a:r>
              <a:rPr lang="en-US" dirty="0"/>
              <a:t>Learning Objectives</a:t>
            </a:r>
          </a:p>
        </p:txBody>
      </p:sp>
      <p:sp>
        <p:nvSpPr>
          <p:cNvPr id="5" name="Content Placeholder 4">
            <a:extLst>
              <a:ext uri="{FF2B5EF4-FFF2-40B4-BE49-F238E27FC236}">
                <a16:creationId xmlns:a16="http://schemas.microsoft.com/office/drawing/2014/main" xmlns="" id="{00491066-B3AA-453E-8A17-0AF4CC5222BC}"/>
              </a:ext>
            </a:extLst>
          </p:cNvPr>
          <p:cNvSpPr>
            <a:spLocks noGrp="1"/>
          </p:cNvSpPr>
          <p:nvPr>
            <p:ph idx="1"/>
          </p:nvPr>
        </p:nvSpPr>
        <p:spPr/>
        <p:txBody>
          <a:bodyPr/>
          <a:lstStyle/>
          <a:p>
            <a:r>
              <a:rPr lang="en-US" altLang="en-US" dirty="0"/>
              <a:t>Know how a leader can help people through change, including the importance of attitude and personal example</a:t>
            </a:r>
          </a:p>
          <a:p>
            <a:r>
              <a:rPr lang="en-US" altLang="en-US" dirty="0"/>
              <a:t>Identify where you are in the burnout process, including steps that can be taken for emergency, short-term, and long-term aid</a:t>
            </a:r>
          </a:p>
          <a:p>
            <a:r>
              <a:rPr lang="en-US" altLang="en-US" dirty="0"/>
              <a:t>Identify the characteristics of a hardy </a:t>
            </a:r>
            <a:r>
              <a:rPr lang="en-US" altLang="en-US" dirty="0" smtClean="0"/>
              <a:t>personality</a:t>
            </a:r>
            <a:endParaRPr lang="en-IN" dirty="0"/>
          </a:p>
          <a:p>
            <a:r>
              <a:rPr lang="en-IN" dirty="0" smtClean="0"/>
              <a:t>Determine </a:t>
            </a:r>
            <a:r>
              <a:rPr lang="en-IN" dirty="0"/>
              <a:t>your level of adaptive </a:t>
            </a:r>
            <a:r>
              <a:rPr lang="en-IN" dirty="0" smtClean="0"/>
              <a:t>capacity. Are </a:t>
            </a:r>
            <a:r>
              <a:rPr lang="en-IN" dirty="0"/>
              <a:t>you a stress-resistant person</a:t>
            </a:r>
            <a:r>
              <a:rPr lang="en-IN" dirty="0" smtClean="0"/>
              <a:t>?</a:t>
            </a:r>
            <a:endParaRPr lang="en-US" dirty="0"/>
          </a:p>
        </p:txBody>
      </p:sp>
    </p:spTree>
    <p:extLst>
      <p:ext uri="{BB962C8B-B14F-4D97-AF65-F5344CB8AC3E}">
        <p14:creationId xmlns:p14="http://schemas.microsoft.com/office/powerpoint/2010/main" val="277248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The Role of the Individual</a:t>
            </a:r>
          </a:p>
        </p:txBody>
      </p:sp>
      <p:sp>
        <p:nvSpPr>
          <p:cNvPr id="23555" name="Content Placeholder 2"/>
          <p:cNvSpPr>
            <a:spLocks noGrp="1"/>
          </p:cNvSpPr>
          <p:nvPr>
            <p:ph idx="1"/>
          </p:nvPr>
        </p:nvSpPr>
        <p:spPr/>
        <p:txBody>
          <a:bodyPr/>
          <a:lstStyle/>
          <a:p>
            <a:pPr marL="0" indent="0">
              <a:buNone/>
            </a:pPr>
            <a:r>
              <a:rPr lang="en-IN" altLang="en-US" dirty="0"/>
              <a:t>When faced with uncertainty and lack of role clarity, employees should</a:t>
            </a:r>
            <a:r>
              <a:rPr lang="en-IN" altLang="en-US" dirty="0" smtClean="0"/>
              <a:t>:</a:t>
            </a:r>
          </a:p>
          <a:p>
            <a:pPr marL="0" indent="0">
              <a:buNone/>
            </a:pPr>
            <a:endParaRPr lang="en-IN" altLang="en-US" sz="800" dirty="0" smtClean="0"/>
          </a:p>
          <a:p>
            <a:r>
              <a:rPr lang="en-IN" altLang="en-US" sz="2200" dirty="0"/>
              <a:t>W</a:t>
            </a:r>
            <a:r>
              <a:rPr lang="en-IN" altLang="en-US" sz="2200" dirty="0" smtClean="0"/>
              <a:t>ork </a:t>
            </a:r>
            <a:r>
              <a:rPr lang="en-IN" altLang="en-US" sz="2200" dirty="0"/>
              <a:t>from the heart and adjust quickly when change </a:t>
            </a:r>
            <a:r>
              <a:rPr lang="en-IN" altLang="en-US" sz="2200" dirty="0" smtClean="0"/>
              <a:t>occurs</a:t>
            </a:r>
          </a:p>
          <a:p>
            <a:r>
              <a:rPr lang="en-IN" altLang="en-US" sz="2200" dirty="0"/>
              <a:t>C</a:t>
            </a:r>
            <a:r>
              <a:rPr lang="en-IN" altLang="en-US" sz="2200" dirty="0" smtClean="0"/>
              <a:t>reate </a:t>
            </a:r>
            <a:r>
              <a:rPr lang="en-IN" altLang="en-US" sz="2200" dirty="0"/>
              <a:t>role clarity for </a:t>
            </a:r>
            <a:r>
              <a:rPr lang="en-IN" altLang="en-US" sz="2200" dirty="0" smtClean="0"/>
              <a:t>themselves</a:t>
            </a:r>
          </a:p>
          <a:p>
            <a:pPr marL="0" indent="0">
              <a:buNone/>
            </a:pPr>
            <a:endParaRPr lang="en-IN" altLang="en-US" sz="800" dirty="0"/>
          </a:p>
          <a:p>
            <a:pPr marL="0" indent="0">
              <a:buNone/>
            </a:pPr>
            <a:r>
              <a:rPr lang="en-IN" altLang="en-US" dirty="0"/>
              <a:t>Successful </a:t>
            </a:r>
            <a:r>
              <a:rPr lang="en-IN" altLang="en-US" dirty="0" smtClean="0"/>
              <a:t>employees:</a:t>
            </a:r>
          </a:p>
          <a:p>
            <a:pPr marL="0" indent="0">
              <a:buNone/>
            </a:pPr>
            <a:endParaRPr lang="en-IN" altLang="en-US" sz="800" dirty="0" smtClean="0"/>
          </a:p>
          <a:p>
            <a:r>
              <a:rPr lang="en-IN" altLang="en-US" sz="2200" dirty="0"/>
              <a:t>C</a:t>
            </a:r>
            <a:r>
              <a:rPr lang="en-IN" altLang="en-US" sz="2200" dirty="0" smtClean="0"/>
              <a:t>ontribute </a:t>
            </a:r>
            <a:r>
              <a:rPr lang="en-IN" altLang="en-US" sz="2200" dirty="0"/>
              <a:t>more than they </a:t>
            </a:r>
            <a:r>
              <a:rPr lang="en-IN" altLang="en-US" sz="2200" dirty="0" smtClean="0"/>
              <a:t>cost</a:t>
            </a:r>
          </a:p>
          <a:p>
            <a:r>
              <a:rPr lang="en-IN" altLang="en-US" sz="2200" dirty="0"/>
              <a:t>M</a:t>
            </a:r>
            <a:r>
              <a:rPr lang="en-IN" altLang="en-US" sz="2200" dirty="0" smtClean="0"/>
              <a:t>ake </a:t>
            </a:r>
            <a:r>
              <a:rPr lang="en-IN" altLang="en-US" sz="2200" dirty="0"/>
              <a:t>customers their first priority</a:t>
            </a:r>
            <a:endParaRPr lang="en-IN" altLang="en-US" sz="2200" dirty="0" smtClean="0"/>
          </a:p>
        </p:txBody>
      </p:sp>
    </p:spTree>
    <p:extLst>
      <p:ext uri="{BB962C8B-B14F-4D97-AF65-F5344CB8AC3E}">
        <p14:creationId xmlns:p14="http://schemas.microsoft.com/office/powerpoint/2010/main" val="3907271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B555EC-3DD0-44A8-A52E-8F3EE42E17E0}"/>
              </a:ext>
            </a:extLst>
          </p:cNvPr>
          <p:cNvSpPr>
            <a:spLocks noGrp="1"/>
          </p:cNvSpPr>
          <p:nvPr>
            <p:ph type="title"/>
          </p:nvPr>
        </p:nvSpPr>
        <p:spPr/>
        <p:txBody>
          <a:bodyPr/>
          <a:lstStyle/>
          <a:p>
            <a:r>
              <a:rPr lang="en-US" altLang="en-US" dirty="0"/>
              <a:t>Changes in </a:t>
            </a:r>
            <a:r>
              <a:rPr lang="en-US" altLang="en-US" dirty="0" smtClean="0"/>
              <a:t>Today’s </a:t>
            </a:r>
            <a:r>
              <a:rPr lang="en-US" altLang="en-US" dirty="0"/>
              <a:t>World, 1</a:t>
            </a:r>
            <a:endParaRPr lang="en-US" dirty="0"/>
          </a:p>
        </p:txBody>
      </p:sp>
      <p:sp>
        <p:nvSpPr>
          <p:cNvPr id="3" name="Content Placeholder 2">
            <a:extLst>
              <a:ext uri="{FF2B5EF4-FFF2-40B4-BE49-F238E27FC236}">
                <a16:creationId xmlns:a16="http://schemas.microsoft.com/office/drawing/2014/main" xmlns="" id="{094BFDB8-A69B-43F0-B696-4942E27891E2}"/>
              </a:ext>
            </a:extLst>
          </p:cNvPr>
          <p:cNvSpPr>
            <a:spLocks noGrp="1"/>
          </p:cNvSpPr>
          <p:nvPr>
            <p:ph idx="1"/>
          </p:nvPr>
        </p:nvSpPr>
        <p:spPr/>
        <p:txBody>
          <a:bodyPr/>
          <a:lstStyle/>
          <a:p>
            <a:r>
              <a:rPr lang="en-US" altLang="en-US" dirty="0"/>
              <a:t>Technology is a major influence at work and home</a:t>
            </a:r>
          </a:p>
          <a:p>
            <a:r>
              <a:rPr lang="en-US" altLang="en-US" dirty="0"/>
              <a:t>P</a:t>
            </a:r>
            <a:r>
              <a:rPr lang="en-US" altLang="en-US" dirty="0" smtClean="0"/>
              <a:t>ace </a:t>
            </a:r>
            <a:r>
              <a:rPr lang="en-US" altLang="en-US" dirty="0"/>
              <a:t>of technological and social change is rapid and accelerating</a:t>
            </a:r>
          </a:p>
          <a:p>
            <a:r>
              <a:rPr lang="en-US" altLang="en-US" dirty="0" smtClean="0"/>
              <a:t>Speed </a:t>
            </a:r>
            <a:r>
              <a:rPr lang="en-US" altLang="en-US" dirty="0"/>
              <a:t>of communication and access to information </a:t>
            </a:r>
            <a:r>
              <a:rPr lang="en-US" altLang="en-US" dirty="0" smtClean="0"/>
              <a:t>are </a:t>
            </a:r>
            <a:r>
              <a:rPr lang="en-US" altLang="en-US" dirty="0"/>
              <a:t>increasing</a:t>
            </a:r>
          </a:p>
          <a:p>
            <a:r>
              <a:rPr lang="en-US" altLang="en-US" dirty="0"/>
              <a:t>R</a:t>
            </a:r>
            <a:r>
              <a:rPr lang="en-US" altLang="en-US" dirty="0" smtClean="0"/>
              <a:t>eliance on self-help versus institutional </a:t>
            </a:r>
            <a:r>
              <a:rPr lang="en-US" altLang="en-US" dirty="0"/>
              <a:t>help </a:t>
            </a:r>
            <a:r>
              <a:rPr lang="en-US" altLang="en-US" dirty="0" smtClean="0"/>
              <a:t>is </a:t>
            </a:r>
            <a:r>
              <a:rPr lang="en-US" altLang="en-US" dirty="0"/>
              <a:t>increasing </a:t>
            </a:r>
            <a:endParaRPr lang="en-US" altLang="en-US" dirty="0" smtClean="0"/>
          </a:p>
          <a:p>
            <a:r>
              <a:rPr lang="en-IN" altLang="en-US" dirty="0"/>
              <a:t>D</a:t>
            </a:r>
            <a:r>
              <a:rPr lang="en-IN" altLang="en-US" dirty="0" smtClean="0"/>
              <a:t>ominant </a:t>
            </a:r>
            <a:r>
              <a:rPr lang="en-IN" altLang="en-US" dirty="0"/>
              <a:t>trend is greater diversity in the workplace</a:t>
            </a:r>
            <a:endParaRPr lang="en-US" altLang="en-US" dirty="0"/>
          </a:p>
        </p:txBody>
      </p:sp>
    </p:spTree>
    <p:extLst>
      <p:ext uri="{BB962C8B-B14F-4D97-AF65-F5344CB8AC3E}">
        <p14:creationId xmlns:p14="http://schemas.microsoft.com/office/powerpoint/2010/main" val="35193321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B555EC-3DD0-44A8-A52E-8F3EE42E17E0}"/>
              </a:ext>
            </a:extLst>
          </p:cNvPr>
          <p:cNvSpPr>
            <a:spLocks noGrp="1"/>
          </p:cNvSpPr>
          <p:nvPr>
            <p:ph type="title"/>
          </p:nvPr>
        </p:nvSpPr>
        <p:spPr/>
        <p:txBody>
          <a:bodyPr/>
          <a:lstStyle/>
          <a:p>
            <a:r>
              <a:rPr lang="en-US" altLang="en-US" dirty="0"/>
              <a:t>Changes in </a:t>
            </a:r>
            <a:r>
              <a:rPr lang="en-US" altLang="en-US" dirty="0" smtClean="0"/>
              <a:t>Today’s </a:t>
            </a:r>
            <a:r>
              <a:rPr lang="en-US" altLang="en-US" dirty="0"/>
              <a:t>World, 2</a:t>
            </a:r>
            <a:endParaRPr lang="en-US" dirty="0"/>
          </a:p>
        </p:txBody>
      </p:sp>
      <p:sp>
        <p:nvSpPr>
          <p:cNvPr id="3" name="Content Placeholder 2">
            <a:extLst>
              <a:ext uri="{FF2B5EF4-FFF2-40B4-BE49-F238E27FC236}">
                <a16:creationId xmlns:a16="http://schemas.microsoft.com/office/drawing/2014/main" xmlns="" id="{094BFDB8-A69B-43F0-B696-4942E27891E2}"/>
              </a:ext>
            </a:extLst>
          </p:cNvPr>
          <p:cNvSpPr>
            <a:spLocks noGrp="1"/>
          </p:cNvSpPr>
          <p:nvPr>
            <p:ph idx="1"/>
          </p:nvPr>
        </p:nvSpPr>
        <p:spPr/>
        <p:txBody>
          <a:bodyPr/>
          <a:lstStyle/>
          <a:p>
            <a:r>
              <a:rPr lang="en-US" dirty="0"/>
              <a:t>G</a:t>
            </a:r>
            <a:r>
              <a:rPr lang="en-US" dirty="0" smtClean="0"/>
              <a:t>reater </a:t>
            </a:r>
            <a:r>
              <a:rPr lang="en-US" dirty="0"/>
              <a:t>variety of living arrangements</a:t>
            </a:r>
          </a:p>
          <a:p>
            <a:r>
              <a:rPr lang="en-US" dirty="0"/>
              <a:t>G</a:t>
            </a:r>
            <a:r>
              <a:rPr lang="en-US" dirty="0" smtClean="0"/>
              <a:t>reater </a:t>
            </a:r>
            <a:r>
              <a:rPr lang="en-US" dirty="0"/>
              <a:t>variety of working arrangements</a:t>
            </a:r>
          </a:p>
          <a:p>
            <a:r>
              <a:rPr lang="en-US" dirty="0"/>
              <a:t>G</a:t>
            </a:r>
            <a:r>
              <a:rPr lang="en-US" dirty="0" smtClean="0"/>
              <a:t>rowth </a:t>
            </a:r>
            <a:r>
              <a:rPr lang="en-US" dirty="0"/>
              <a:t>in population, including cultural and ethnic diversity</a:t>
            </a:r>
          </a:p>
          <a:p>
            <a:r>
              <a:rPr lang="en-US" dirty="0"/>
              <a:t>G</a:t>
            </a:r>
            <a:r>
              <a:rPr lang="en-US" dirty="0" smtClean="0"/>
              <a:t>lobalization </a:t>
            </a:r>
            <a:r>
              <a:rPr lang="en-US" dirty="0"/>
              <a:t>of world economies</a:t>
            </a:r>
          </a:p>
          <a:p>
            <a:r>
              <a:rPr lang="en-US" dirty="0" smtClean="0"/>
              <a:t>Trend </a:t>
            </a:r>
            <a:r>
              <a:rPr lang="en-US" dirty="0"/>
              <a:t>toward breakdown of traditional values and social </a:t>
            </a:r>
            <a:r>
              <a:rPr lang="en-US" dirty="0" smtClean="0"/>
              <a:t>order</a:t>
            </a:r>
            <a:endParaRPr lang="en-US" altLang="en-US" dirty="0"/>
          </a:p>
        </p:txBody>
      </p:sp>
    </p:spTree>
    <p:extLst>
      <p:ext uri="{BB962C8B-B14F-4D97-AF65-F5344CB8AC3E}">
        <p14:creationId xmlns:p14="http://schemas.microsoft.com/office/powerpoint/2010/main" val="36212553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5E252E-4DA6-4056-AA97-953AF16F2383}"/>
              </a:ext>
            </a:extLst>
          </p:cNvPr>
          <p:cNvSpPr>
            <a:spLocks noGrp="1"/>
          </p:cNvSpPr>
          <p:nvPr>
            <p:ph type="title"/>
          </p:nvPr>
        </p:nvSpPr>
        <p:spPr>
          <a:xfrm>
            <a:off x="609600" y="304800"/>
            <a:ext cx="8534400" cy="609600"/>
          </a:xfrm>
        </p:spPr>
        <p:txBody>
          <a:bodyPr/>
          <a:lstStyle/>
          <a:p>
            <a:r>
              <a:rPr lang="en-IN" sz="3400" dirty="0"/>
              <a:t>Organizational Changes That Lead to </a:t>
            </a:r>
            <a:r>
              <a:rPr lang="en-IN" sz="3400" dirty="0" smtClean="0"/>
              <a:t>Stress, 1</a:t>
            </a:r>
            <a:endParaRPr lang="en-US" sz="3400" dirty="0"/>
          </a:p>
        </p:txBody>
      </p:sp>
      <p:sp>
        <p:nvSpPr>
          <p:cNvPr id="3" name="Content Placeholder 2">
            <a:extLst>
              <a:ext uri="{FF2B5EF4-FFF2-40B4-BE49-F238E27FC236}">
                <a16:creationId xmlns:a16="http://schemas.microsoft.com/office/drawing/2014/main" xmlns="" id="{593AF662-2D17-4895-B9E3-B84F9BFBC103}"/>
              </a:ext>
            </a:extLst>
          </p:cNvPr>
          <p:cNvSpPr>
            <a:spLocks noGrp="1"/>
          </p:cNvSpPr>
          <p:nvPr>
            <p:ph idx="1"/>
          </p:nvPr>
        </p:nvSpPr>
        <p:spPr>
          <a:xfrm>
            <a:off x="457200" y="990600"/>
            <a:ext cx="8229600" cy="5562600"/>
          </a:xfrm>
        </p:spPr>
        <p:txBody>
          <a:bodyPr/>
          <a:lstStyle/>
          <a:p>
            <a:pPr marL="0" indent="0">
              <a:buNone/>
            </a:pPr>
            <a:r>
              <a:rPr lang="en-IN" dirty="0"/>
              <a:t>Less </a:t>
            </a:r>
            <a:r>
              <a:rPr lang="en-IN" dirty="0" smtClean="0"/>
              <a:t>supervision</a:t>
            </a:r>
          </a:p>
          <a:p>
            <a:r>
              <a:rPr lang="en-IN" sz="2200" dirty="0" smtClean="0"/>
              <a:t>Technique to deal is to develop one’s </a:t>
            </a:r>
            <a:r>
              <a:rPr lang="en-IN" sz="2200" dirty="0"/>
              <a:t>own responsibilities and </a:t>
            </a:r>
            <a:r>
              <a:rPr lang="en-IN" sz="2200" dirty="0" smtClean="0"/>
              <a:t>objectives</a:t>
            </a:r>
          </a:p>
          <a:p>
            <a:pPr marL="0" indent="0">
              <a:buNone/>
            </a:pPr>
            <a:endParaRPr lang="en-IN" sz="800" dirty="0"/>
          </a:p>
          <a:p>
            <a:pPr marL="0" indent="0">
              <a:buNone/>
            </a:pPr>
            <a:r>
              <a:rPr lang="en-IN" dirty="0"/>
              <a:t>Team </a:t>
            </a:r>
            <a:r>
              <a:rPr lang="en-IN" dirty="0" smtClean="0"/>
              <a:t>culture</a:t>
            </a:r>
          </a:p>
          <a:p>
            <a:r>
              <a:rPr lang="en-IN" sz="2200" dirty="0"/>
              <a:t>Technique </a:t>
            </a:r>
            <a:r>
              <a:rPr lang="en-IN" sz="2200" dirty="0" smtClean="0"/>
              <a:t>to </a:t>
            </a:r>
            <a:r>
              <a:rPr lang="en-IN" sz="2200" dirty="0"/>
              <a:t>deal is to be prepared for and accept </a:t>
            </a:r>
            <a:r>
              <a:rPr lang="en-IN" sz="2200" dirty="0" smtClean="0"/>
              <a:t>empowerment</a:t>
            </a:r>
          </a:p>
          <a:p>
            <a:pPr marL="0" indent="0">
              <a:buNone/>
            </a:pPr>
            <a:endParaRPr lang="en-IN" sz="800" dirty="0"/>
          </a:p>
          <a:p>
            <a:pPr marL="0" indent="0">
              <a:buNone/>
            </a:pPr>
            <a:r>
              <a:rPr lang="en-IN" dirty="0" smtClean="0"/>
              <a:t>Focusing </a:t>
            </a:r>
            <a:r>
              <a:rPr lang="en-IN" dirty="0"/>
              <a:t>on </a:t>
            </a:r>
            <a:r>
              <a:rPr lang="en-IN" dirty="0" smtClean="0"/>
              <a:t>quality</a:t>
            </a:r>
          </a:p>
          <a:p>
            <a:r>
              <a:rPr lang="en-IN" sz="2200" dirty="0"/>
              <a:t>Technique </a:t>
            </a:r>
            <a:r>
              <a:rPr lang="en-IN" sz="2200" dirty="0" smtClean="0"/>
              <a:t>to deal is to start learning on one’s own without waiting for training</a:t>
            </a:r>
          </a:p>
        </p:txBody>
      </p:sp>
    </p:spTree>
    <p:extLst>
      <p:ext uri="{BB962C8B-B14F-4D97-AF65-F5344CB8AC3E}">
        <p14:creationId xmlns:p14="http://schemas.microsoft.com/office/powerpoint/2010/main" val="2672101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5E252E-4DA6-4056-AA97-953AF16F2383}"/>
              </a:ext>
            </a:extLst>
          </p:cNvPr>
          <p:cNvSpPr>
            <a:spLocks noGrp="1"/>
          </p:cNvSpPr>
          <p:nvPr>
            <p:ph type="title"/>
          </p:nvPr>
        </p:nvSpPr>
        <p:spPr>
          <a:xfrm>
            <a:off x="609600" y="304800"/>
            <a:ext cx="8534400" cy="609600"/>
          </a:xfrm>
        </p:spPr>
        <p:txBody>
          <a:bodyPr/>
          <a:lstStyle/>
          <a:p>
            <a:r>
              <a:rPr lang="en-IN" sz="3400" dirty="0"/>
              <a:t>Organizational Changes That Lead to </a:t>
            </a:r>
            <a:r>
              <a:rPr lang="en-IN" sz="3400" dirty="0" smtClean="0"/>
              <a:t>Stress, 2</a:t>
            </a:r>
            <a:endParaRPr lang="en-US" sz="3400" dirty="0"/>
          </a:p>
        </p:txBody>
      </p:sp>
      <p:sp>
        <p:nvSpPr>
          <p:cNvPr id="3" name="Content Placeholder 2">
            <a:extLst>
              <a:ext uri="{FF2B5EF4-FFF2-40B4-BE49-F238E27FC236}">
                <a16:creationId xmlns:a16="http://schemas.microsoft.com/office/drawing/2014/main" xmlns="" id="{593AF662-2D17-4895-B9E3-B84F9BFBC103}"/>
              </a:ext>
            </a:extLst>
          </p:cNvPr>
          <p:cNvSpPr>
            <a:spLocks noGrp="1"/>
          </p:cNvSpPr>
          <p:nvPr>
            <p:ph idx="1"/>
          </p:nvPr>
        </p:nvSpPr>
        <p:spPr>
          <a:xfrm>
            <a:off x="457200" y="990600"/>
            <a:ext cx="8229600" cy="5562600"/>
          </a:xfrm>
        </p:spPr>
        <p:txBody>
          <a:bodyPr/>
          <a:lstStyle/>
          <a:p>
            <a:pPr marL="0" indent="0">
              <a:buNone/>
            </a:pPr>
            <a:r>
              <a:rPr lang="en-IN" dirty="0" smtClean="0"/>
              <a:t>Downsizing</a:t>
            </a:r>
          </a:p>
          <a:p>
            <a:r>
              <a:rPr lang="en-IN" sz="2200" dirty="0" smtClean="0"/>
              <a:t>Technique to deal is to be aware of </a:t>
            </a:r>
            <a:r>
              <a:rPr lang="en-IN" sz="2200" dirty="0" err="1" smtClean="0"/>
              <a:t>rumors</a:t>
            </a:r>
            <a:r>
              <a:rPr lang="en-IN" sz="2200" dirty="0" smtClean="0"/>
              <a:t>, but not letting them dominate one’s thoughts</a:t>
            </a:r>
          </a:p>
          <a:p>
            <a:pPr marL="0" indent="0">
              <a:buNone/>
            </a:pPr>
            <a:endParaRPr lang="en-IN" sz="800" dirty="0" smtClean="0"/>
          </a:p>
          <a:p>
            <a:pPr marL="0" indent="0">
              <a:buNone/>
            </a:pPr>
            <a:r>
              <a:rPr lang="en-IN" dirty="0" smtClean="0"/>
              <a:t>Mergers and acquisitions</a:t>
            </a:r>
          </a:p>
          <a:p>
            <a:r>
              <a:rPr lang="en-IN" sz="2200" dirty="0" smtClean="0"/>
              <a:t>Technique to deal is to learn as much as possible about the other company</a:t>
            </a:r>
          </a:p>
          <a:p>
            <a:pPr marL="0" indent="0">
              <a:buNone/>
            </a:pPr>
            <a:endParaRPr lang="en-IN" sz="800" dirty="0" smtClean="0"/>
          </a:p>
          <a:p>
            <a:pPr marL="0" indent="0">
              <a:buNone/>
            </a:pPr>
            <a:r>
              <a:rPr lang="en-IN" dirty="0" smtClean="0"/>
              <a:t>Diversity</a:t>
            </a:r>
          </a:p>
          <a:p>
            <a:r>
              <a:rPr lang="en-IN" sz="2200" dirty="0" smtClean="0"/>
              <a:t>Technique to deal is to become more aware of one’s own values and prejudices</a:t>
            </a:r>
          </a:p>
        </p:txBody>
      </p:sp>
    </p:spTree>
    <p:extLst>
      <p:ext uri="{BB962C8B-B14F-4D97-AF65-F5344CB8AC3E}">
        <p14:creationId xmlns:p14="http://schemas.microsoft.com/office/powerpoint/2010/main" val="41941563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5E252E-4DA6-4056-AA97-953AF16F2383}"/>
              </a:ext>
            </a:extLst>
          </p:cNvPr>
          <p:cNvSpPr>
            <a:spLocks noGrp="1"/>
          </p:cNvSpPr>
          <p:nvPr>
            <p:ph type="title"/>
          </p:nvPr>
        </p:nvSpPr>
        <p:spPr>
          <a:xfrm>
            <a:off x="609600" y="304800"/>
            <a:ext cx="8534400" cy="609600"/>
          </a:xfrm>
        </p:spPr>
        <p:txBody>
          <a:bodyPr/>
          <a:lstStyle/>
          <a:p>
            <a:r>
              <a:rPr lang="en-IN" sz="3400" dirty="0"/>
              <a:t>Organizational Changes That Lead to </a:t>
            </a:r>
            <a:r>
              <a:rPr lang="en-IN" sz="3400" dirty="0" smtClean="0"/>
              <a:t>Stress, 3</a:t>
            </a:r>
            <a:endParaRPr lang="en-US" sz="3400" dirty="0"/>
          </a:p>
        </p:txBody>
      </p:sp>
      <p:sp>
        <p:nvSpPr>
          <p:cNvPr id="3" name="Content Placeholder 2">
            <a:extLst>
              <a:ext uri="{FF2B5EF4-FFF2-40B4-BE49-F238E27FC236}">
                <a16:creationId xmlns:a16="http://schemas.microsoft.com/office/drawing/2014/main" xmlns="" id="{593AF662-2D17-4895-B9E3-B84F9BFBC103}"/>
              </a:ext>
            </a:extLst>
          </p:cNvPr>
          <p:cNvSpPr>
            <a:spLocks noGrp="1"/>
          </p:cNvSpPr>
          <p:nvPr>
            <p:ph idx="1"/>
          </p:nvPr>
        </p:nvSpPr>
        <p:spPr>
          <a:xfrm>
            <a:off x="457200" y="990600"/>
            <a:ext cx="8229600" cy="5562600"/>
          </a:xfrm>
        </p:spPr>
        <p:txBody>
          <a:bodyPr/>
          <a:lstStyle/>
          <a:p>
            <a:pPr marL="0" indent="0">
              <a:buNone/>
            </a:pPr>
            <a:r>
              <a:rPr lang="en-IN" dirty="0"/>
              <a:t>International environment</a:t>
            </a:r>
          </a:p>
          <a:p>
            <a:r>
              <a:rPr lang="en-IN" sz="2200" dirty="0"/>
              <a:t>Technique to deal is to be honest in considering whether an overseas assignment might work for </a:t>
            </a:r>
            <a:r>
              <a:rPr lang="en-IN" sz="2200" dirty="0" smtClean="0"/>
              <a:t>one and one’s family</a:t>
            </a:r>
            <a:endParaRPr lang="en-IN" sz="2200" dirty="0"/>
          </a:p>
          <a:p>
            <a:pPr marL="0" indent="0">
              <a:buNone/>
            </a:pPr>
            <a:endParaRPr lang="en-IN" sz="800" dirty="0"/>
          </a:p>
          <a:p>
            <a:pPr marL="0" indent="0">
              <a:buNone/>
            </a:pPr>
            <a:r>
              <a:rPr lang="en-IN" dirty="0"/>
              <a:t>Innovative pay strategies</a:t>
            </a:r>
          </a:p>
          <a:p>
            <a:r>
              <a:rPr lang="en-IN" sz="2200" dirty="0"/>
              <a:t>Technique to deal is to understand the </a:t>
            </a:r>
            <a:r>
              <a:rPr lang="en-IN" sz="2200" dirty="0" smtClean="0"/>
              <a:t>organization’s </a:t>
            </a:r>
            <a:r>
              <a:rPr lang="en-IN" sz="2200" dirty="0"/>
              <a:t>new pay strategy</a:t>
            </a:r>
          </a:p>
        </p:txBody>
      </p:sp>
    </p:spTree>
    <p:extLst>
      <p:ext uri="{BB962C8B-B14F-4D97-AF65-F5344CB8AC3E}">
        <p14:creationId xmlns:p14="http://schemas.microsoft.com/office/powerpoint/2010/main" val="31572990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0393F92-0E9E-4785-AAEE-4E798BE88823}"/>
              </a:ext>
            </a:extLst>
          </p:cNvPr>
          <p:cNvSpPr>
            <a:spLocks noGrp="1"/>
          </p:cNvSpPr>
          <p:nvPr>
            <p:ph type="title"/>
          </p:nvPr>
        </p:nvSpPr>
        <p:spPr/>
        <p:txBody>
          <a:bodyPr/>
          <a:lstStyle/>
          <a:p>
            <a:r>
              <a:rPr lang="en-US" altLang="en-US" dirty="0"/>
              <a:t>The Importance of Attitude, 1</a:t>
            </a:r>
            <a:r>
              <a:rPr lang="en-US" altLang="en-US" sz="3200" dirty="0"/>
              <a:t> </a:t>
            </a:r>
            <a:endParaRPr lang="en-US" dirty="0"/>
          </a:p>
        </p:txBody>
      </p:sp>
      <p:sp>
        <p:nvSpPr>
          <p:cNvPr id="3" name="Content Placeholder 2">
            <a:extLst>
              <a:ext uri="{FF2B5EF4-FFF2-40B4-BE49-F238E27FC236}">
                <a16:creationId xmlns:a16="http://schemas.microsoft.com/office/drawing/2014/main" xmlns="" id="{232FCF03-479C-4140-B60E-B4BC0FDDF02C}"/>
              </a:ext>
            </a:extLst>
          </p:cNvPr>
          <p:cNvSpPr>
            <a:spLocks noGrp="1"/>
          </p:cNvSpPr>
          <p:nvPr>
            <p:ph idx="1"/>
          </p:nvPr>
        </p:nvSpPr>
        <p:spPr/>
        <p:txBody>
          <a:bodyPr/>
          <a:lstStyle/>
          <a:p>
            <a:pPr marL="0" indent="0">
              <a:buNone/>
            </a:pPr>
            <a:r>
              <a:rPr lang="en-US" altLang="en-US" dirty="0"/>
              <a:t>What a person does when change occurs depends on the </a:t>
            </a:r>
            <a:r>
              <a:rPr lang="en-US" altLang="en-US" dirty="0" smtClean="0"/>
              <a:t>person’s </a:t>
            </a:r>
            <a:r>
              <a:rPr lang="en-US" altLang="en-US" dirty="0"/>
              <a:t>attitude</a:t>
            </a:r>
          </a:p>
          <a:p>
            <a:pPr marL="0" indent="0">
              <a:buNone/>
            </a:pPr>
            <a:endParaRPr lang="en-IN" altLang="en-US" sz="800" dirty="0" smtClean="0"/>
          </a:p>
          <a:p>
            <a:pPr marL="0" indent="0">
              <a:buNone/>
            </a:pPr>
            <a:r>
              <a:rPr lang="en-IN" altLang="en-US" dirty="0" smtClean="0"/>
              <a:t>Attitude:</a:t>
            </a:r>
          </a:p>
          <a:p>
            <a:pPr marL="0" indent="0">
              <a:buNone/>
            </a:pPr>
            <a:endParaRPr lang="en-IN" altLang="en-US" sz="800" dirty="0" smtClean="0"/>
          </a:p>
          <a:p>
            <a:r>
              <a:rPr lang="en-IN" altLang="en-US" sz="2200" dirty="0" smtClean="0"/>
              <a:t>Affects one’s </a:t>
            </a:r>
            <a:r>
              <a:rPr lang="en-IN" altLang="en-US" sz="2200" dirty="0"/>
              <a:t>happiness, effectiveness, and general well-being</a:t>
            </a:r>
          </a:p>
          <a:p>
            <a:r>
              <a:rPr lang="en-IN" altLang="en-US" sz="2200" dirty="0"/>
              <a:t>C</a:t>
            </a:r>
            <a:r>
              <a:rPr lang="en-IN" altLang="en-US" sz="2200" dirty="0" smtClean="0"/>
              <a:t>an </a:t>
            </a:r>
            <a:r>
              <a:rPr lang="en-IN" altLang="en-US" sz="2200" dirty="0"/>
              <a:t>make or break </a:t>
            </a:r>
            <a:r>
              <a:rPr lang="en-IN" altLang="en-US" sz="2200" dirty="0" smtClean="0"/>
              <a:t>one’s </a:t>
            </a:r>
            <a:r>
              <a:rPr lang="en-IN" altLang="en-US" sz="2200" dirty="0"/>
              <a:t>career, </a:t>
            </a:r>
            <a:r>
              <a:rPr lang="en-IN" altLang="en-US" sz="2200" dirty="0" smtClean="0"/>
              <a:t>one’s </a:t>
            </a:r>
            <a:r>
              <a:rPr lang="en-IN" altLang="en-US" sz="2200" dirty="0"/>
              <a:t>relationships, and </a:t>
            </a:r>
            <a:r>
              <a:rPr lang="en-IN" altLang="en-US" sz="2200" dirty="0" smtClean="0"/>
              <a:t>one’s </a:t>
            </a:r>
            <a:r>
              <a:rPr lang="en-IN" altLang="en-US" sz="2200" dirty="0"/>
              <a:t>health</a:t>
            </a:r>
            <a:endParaRPr lang="en-US" altLang="en-US" sz="2200" dirty="0"/>
          </a:p>
        </p:txBody>
      </p:sp>
    </p:spTree>
    <p:extLst>
      <p:ext uri="{BB962C8B-B14F-4D97-AF65-F5344CB8AC3E}">
        <p14:creationId xmlns:p14="http://schemas.microsoft.com/office/powerpoint/2010/main" val="2023269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B3CE82-2EF6-40BA-9A7D-B62A4738EFB0}"/>
              </a:ext>
            </a:extLst>
          </p:cNvPr>
          <p:cNvSpPr>
            <a:spLocks noGrp="1"/>
          </p:cNvSpPr>
          <p:nvPr>
            <p:ph type="title"/>
          </p:nvPr>
        </p:nvSpPr>
        <p:spPr/>
        <p:txBody>
          <a:bodyPr/>
          <a:lstStyle/>
          <a:p>
            <a:r>
              <a:rPr lang="en-US" altLang="en-US" sz="2800" dirty="0"/>
              <a:t>Figure 17.8: Attitude Curve in Response to Change</a:t>
            </a:r>
            <a:endParaRPr lang="en-US" sz="2800" dirty="0"/>
          </a:p>
        </p:txBody>
      </p:sp>
      <p:pic>
        <p:nvPicPr>
          <p:cNvPr id="6" name="Picture 5" descr="The image depicts the attitude curve in response to chan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219200"/>
            <a:ext cx="8382000" cy="4375180"/>
          </a:xfrm>
          <a:prstGeom prst="rect">
            <a:avLst/>
          </a:prstGeom>
        </p:spPr>
      </p:pic>
      <p:sp>
        <p:nvSpPr>
          <p:cNvPr id="5" name="Content Placeholder 2">
            <a:extLst>
              <a:ext uri="{FF2B5EF4-FFF2-40B4-BE49-F238E27FC236}">
                <a16:creationId xmlns:a16="http://schemas.microsoft.com/office/drawing/2014/main" xmlns="" id="{218286D6-0DC4-4F6A-BBED-7CA84F34B552}"/>
              </a:ext>
            </a:extLst>
          </p:cNvPr>
          <p:cNvSpPr txBox="1">
            <a:spLocks/>
          </p:cNvSpPr>
          <p:nvPr/>
        </p:nvSpPr>
        <p:spPr>
          <a:xfrm>
            <a:off x="762000" y="5943600"/>
            <a:ext cx="8229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a:t>
            </a:r>
            <a:r>
              <a:rPr lang="en-US" sz="1200" dirty="0" smtClean="0">
                <a:hlinkClick r:id="rId3" action="ppaction://hlinksldjump"/>
              </a:rPr>
              <a:t>to </a:t>
            </a:r>
            <a:r>
              <a:rPr lang="en-US" altLang="en-US" sz="1200" dirty="0">
                <a:hlinkClick r:id="rId3" action="ppaction://hlinksldjump"/>
              </a:rPr>
              <a:t>Figure 17.8: Attitude Curve in Response to Change, Appendix</a:t>
            </a:r>
            <a:endParaRPr lang="en-US" sz="1200" dirty="0"/>
          </a:p>
        </p:txBody>
      </p:sp>
    </p:spTree>
    <p:extLst>
      <p:ext uri="{BB962C8B-B14F-4D97-AF65-F5344CB8AC3E}">
        <p14:creationId xmlns:p14="http://schemas.microsoft.com/office/powerpoint/2010/main" val="174614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253C1F3-8EEA-4037-B98F-6ED110362F48}"/>
              </a:ext>
            </a:extLst>
          </p:cNvPr>
          <p:cNvSpPr>
            <a:spLocks noGrp="1"/>
          </p:cNvSpPr>
          <p:nvPr>
            <p:ph type="title"/>
          </p:nvPr>
        </p:nvSpPr>
        <p:spPr/>
        <p:txBody>
          <a:bodyPr/>
          <a:lstStyle/>
          <a:p>
            <a:r>
              <a:rPr lang="en-US" altLang="en-US" dirty="0"/>
              <a:t>The Importance of Attitude, 2</a:t>
            </a:r>
            <a:endParaRPr lang="en-US" dirty="0"/>
          </a:p>
        </p:txBody>
      </p:sp>
      <p:sp>
        <p:nvSpPr>
          <p:cNvPr id="3" name="Content Placeholder 2">
            <a:extLst>
              <a:ext uri="{FF2B5EF4-FFF2-40B4-BE49-F238E27FC236}">
                <a16:creationId xmlns:a16="http://schemas.microsoft.com/office/drawing/2014/main" xmlns="" id="{12AE338B-0AB0-44B9-BA40-F3133E68D7EF}"/>
              </a:ext>
            </a:extLst>
          </p:cNvPr>
          <p:cNvSpPr>
            <a:spLocks noGrp="1"/>
          </p:cNvSpPr>
          <p:nvPr>
            <p:ph idx="1"/>
          </p:nvPr>
        </p:nvSpPr>
        <p:spPr/>
        <p:txBody>
          <a:bodyPr/>
          <a:lstStyle/>
          <a:p>
            <a:pPr marL="0" indent="0">
              <a:buNone/>
            </a:pPr>
            <a:r>
              <a:rPr lang="en-IN" dirty="0"/>
              <a:t>Denial, resistance, and negative attitudes are avoided in </a:t>
            </a:r>
            <a:r>
              <a:rPr lang="en-IN" dirty="0" err="1"/>
              <a:t>favor</a:t>
            </a:r>
            <a:r>
              <a:rPr lang="en-IN" dirty="0"/>
              <a:t> of proceeding directly to </a:t>
            </a:r>
            <a:r>
              <a:rPr lang="en-IN" dirty="0" smtClean="0"/>
              <a:t>states of </a:t>
            </a:r>
            <a:r>
              <a:rPr lang="en-IN" b="1" dirty="0" smtClean="0">
                <a:solidFill>
                  <a:srgbClr val="C00000"/>
                </a:solidFill>
              </a:rPr>
              <a:t>exploration</a:t>
            </a:r>
            <a:r>
              <a:rPr lang="en-IN" dirty="0" smtClean="0"/>
              <a:t>, </a:t>
            </a:r>
            <a:r>
              <a:rPr lang="en-IN" b="1" dirty="0">
                <a:solidFill>
                  <a:srgbClr val="C00000"/>
                </a:solidFill>
              </a:rPr>
              <a:t>personal responsibility</a:t>
            </a:r>
            <a:r>
              <a:rPr lang="en-IN" dirty="0"/>
              <a:t>, and </a:t>
            </a:r>
            <a:r>
              <a:rPr lang="en-IN" b="1" dirty="0" smtClean="0">
                <a:solidFill>
                  <a:srgbClr val="C00000"/>
                </a:solidFill>
              </a:rPr>
              <a:t>commitment</a:t>
            </a:r>
          </a:p>
          <a:p>
            <a:pPr marL="0" indent="0">
              <a:buNone/>
            </a:pPr>
            <a:endParaRPr lang="en-IN" sz="800" dirty="0" smtClean="0">
              <a:solidFill>
                <a:srgbClr val="C00000"/>
              </a:solidFill>
            </a:endParaRPr>
          </a:p>
          <a:p>
            <a:pPr marL="0" indent="0">
              <a:buNone/>
            </a:pPr>
            <a:r>
              <a:rPr lang="en-IN" dirty="0" smtClean="0"/>
              <a:t>Positive reactions to change </a:t>
            </a:r>
            <a:r>
              <a:rPr lang="en-IN" dirty="0"/>
              <a:t>is most likely to happen when </a:t>
            </a:r>
            <a:r>
              <a:rPr lang="en-IN" dirty="0" smtClean="0"/>
              <a:t>people:</a:t>
            </a:r>
          </a:p>
          <a:p>
            <a:pPr marL="0" indent="0">
              <a:buNone/>
            </a:pPr>
            <a:endParaRPr lang="en-IN" sz="800" dirty="0" smtClean="0"/>
          </a:p>
          <a:p>
            <a:r>
              <a:rPr lang="en-IN" sz="2200" dirty="0"/>
              <a:t>Believe the change is the right thing to do</a:t>
            </a:r>
          </a:p>
          <a:p>
            <a:r>
              <a:rPr lang="en-IN" sz="2200" dirty="0"/>
              <a:t>Have influence on the nature and process of the change</a:t>
            </a:r>
          </a:p>
          <a:p>
            <a:r>
              <a:rPr lang="en-IN" sz="2200" dirty="0"/>
              <a:t>Respect the person who is championing the change</a:t>
            </a:r>
          </a:p>
          <a:p>
            <a:r>
              <a:rPr lang="en-IN" sz="2200" dirty="0"/>
              <a:t>Expect the change will result in personal gain</a:t>
            </a:r>
          </a:p>
          <a:p>
            <a:r>
              <a:rPr lang="en-IN" sz="2200" dirty="0"/>
              <a:t>Believe this is the right time for change</a:t>
            </a:r>
            <a:endParaRPr lang="en-US" sz="2200" dirty="0"/>
          </a:p>
        </p:txBody>
      </p:sp>
    </p:spTree>
    <p:extLst>
      <p:ext uri="{BB962C8B-B14F-4D97-AF65-F5344CB8AC3E}">
        <p14:creationId xmlns:p14="http://schemas.microsoft.com/office/powerpoint/2010/main" val="23864470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D2FBDF-8705-4B16-95DF-E4D052F9B777}"/>
              </a:ext>
            </a:extLst>
          </p:cNvPr>
          <p:cNvSpPr>
            <a:spLocks noGrp="1"/>
          </p:cNvSpPr>
          <p:nvPr>
            <p:ph type="title"/>
          </p:nvPr>
        </p:nvSpPr>
        <p:spPr>
          <a:xfrm>
            <a:off x="0" y="228600"/>
            <a:ext cx="9144000" cy="914400"/>
          </a:xfrm>
        </p:spPr>
        <p:txBody>
          <a:bodyPr/>
          <a:lstStyle/>
          <a:p>
            <a:r>
              <a:rPr lang="en-US" altLang="en-US" sz="2800" dirty="0"/>
              <a:t>		Figure 17.9: Effective Responses in Dealing </a:t>
            </a:r>
            <a:r>
              <a:rPr lang="en-US" altLang="en-US" sz="2800" dirty="0" smtClean="0"/>
              <a:t>with </a:t>
            </a:r>
            <a:r>
              <a:rPr lang="en-US" altLang="en-US" sz="2800" dirty="0"/>
              <a:t>Change</a:t>
            </a:r>
            <a:endParaRPr lang="en-US" sz="2800" dirty="0"/>
          </a:p>
        </p:txBody>
      </p:sp>
      <p:pic>
        <p:nvPicPr>
          <p:cNvPr id="4" name="Picture 3" descr="The image depicts effective responses in dealing with chan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1459797"/>
            <a:ext cx="8458200" cy="4102803"/>
          </a:xfrm>
          <a:prstGeom prst="rect">
            <a:avLst/>
          </a:prstGeom>
        </p:spPr>
      </p:pic>
      <p:sp>
        <p:nvSpPr>
          <p:cNvPr id="3" name="Content Placeholder 2">
            <a:extLst>
              <a:ext uri="{FF2B5EF4-FFF2-40B4-BE49-F238E27FC236}">
                <a16:creationId xmlns:a16="http://schemas.microsoft.com/office/drawing/2014/main" xmlns="" id="{7B5046C1-C73F-4836-A408-3092AC99A135}"/>
              </a:ext>
            </a:extLst>
          </p:cNvPr>
          <p:cNvSpPr txBox="1">
            <a:spLocks/>
          </p:cNvSpPr>
          <p:nvPr/>
        </p:nvSpPr>
        <p:spPr>
          <a:xfrm>
            <a:off x="609600" y="5791200"/>
            <a:ext cx="8229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a:t>
            </a:r>
            <a:r>
              <a:rPr lang="en-US" sz="1200" dirty="0" smtClean="0">
                <a:hlinkClick r:id="rId3" action="ppaction://hlinksldjump"/>
              </a:rPr>
              <a:t>to </a:t>
            </a:r>
            <a:r>
              <a:rPr lang="en-US" altLang="en-US" sz="1200" dirty="0">
                <a:hlinkClick r:id="rId3" action="ppaction://hlinksldjump"/>
              </a:rPr>
              <a:t>Figure 17.9: Effective Responses in Dealing w</a:t>
            </a:r>
            <a:r>
              <a:rPr lang="en-US" altLang="en-US" sz="1200" dirty="0" smtClean="0">
                <a:hlinkClick r:id="rId3" action="ppaction://hlinksldjump"/>
              </a:rPr>
              <a:t>ith </a:t>
            </a:r>
            <a:r>
              <a:rPr lang="en-US" altLang="en-US" sz="1200" dirty="0">
                <a:hlinkClick r:id="rId3" action="ppaction://hlinksldjump"/>
              </a:rPr>
              <a:t>Change, Appendix</a:t>
            </a:r>
            <a:endParaRPr lang="en-US" sz="1200" dirty="0"/>
          </a:p>
        </p:txBody>
      </p:sp>
    </p:spTree>
    <p:extLst>
      <p:ext uri="{BB962C8B-B14F-4D97-AF65-F5344CB8AC3E}">
        <p14:creationId xmlns:p14="http://schemas.microsoft.com/office/powerpoint/2010/main" val="3548189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BB23997-D286-4CEC-9945-7816081E454D}"/>
              </a:ext>
            </a:extLst>
          </p:cNvPr>
          <p:cNvSpPr>
            <a:spLocks noGrp="1"/>
          </p:cNvSpPr>
          <p:nvPr>
            <p:ph type="title"/>
          </p:nvPr>
        </p:nvSpPr>
        <p:spPr/>
        <p:txBody>
          <a:bodyPr/>
          <a:lstStyle/>
          <a:p>
            <a:r>
              <a:rPr lang="en-US" altLang="en-US" dirty="0"/>
              <a:t>Types of Change in the Workplace</a:t>
            </a:r>
            <a:r>
              <a:rPr lang="en-US" altLang="en-US" sz="3200" dirty="0"/>
              <a:t> </a:t>
            </a:r>
            <a:endParaRPr lang="en-US" dirty="0"/>
          </a:p>
        </p:txBody>
      </p:sp>
      <p:sp>
        <p:nvSpPr>
          <p:cNvPr id="5" name="Content Placeholder 4">
            <a:extLst>
              <a:ext uri="{FF2B5EF4-FFF2-40B4-BE49-F238E27FC236}">
                <a16:creationId xmlns:a16="http://schemas.microsoft.com/office/drawing/2014/main" xmlns="" id="{AB6B21F2-5A70-4D63-B5BD-439B009D384F}"/>
              </a:ext>
            </a:extLst>
          </p:cNvPr>
          <p:cNvSpPr>
            <a:spLocks noGrp="1"/>
          </p:cNvSpPr>
          <p:nvPr>
            <p:ph idx="1"/>
          </p:nvPr>
        </p:nvSpPr>
        <p:spPr/>
        <p:txBody>
          <a:bodyPr/>
          <a:lstStyle/>
          <a:p>
            <a:pPr marL="0" indent="0">
              <a:buNone/>
            </a:pPr>
            <a:r>
              <a:rPr lang="en-US" altLang="en-US" dirty="0" smtClean="0"/>
              <a:t>Structure </a:t>
            </a:r>
          </a:p>
          <a:p>
            <a:r>
              <a:rPr lang="en-US" altLang="en-US" sz="2200" dirty="0"/>
              <a:t>Often severely </a:t>
            </a:r>
            <a:r>
              <a:rPr lang="en-US" altLang="en-US" sz="2200" dirty="0" smtClean="0"/>
              <a:t>resisted</a:t>
            </a:r>
            <a:endParaRPr lang="en-US" altLang="en-US" sz="2200" i="1" dirty="0"/>
          </a:p>
          <a:p>
            <a:pPr marL="0" indent="0">
              <a:buNone/>
            </a:pPr>
            <a:endParaRPr lang="en-US" altLang="en-US" sz="800" i="1" dirty="0"/>
          </a:p>
          <a:p>
            <a:pPr marL="0" indent="0">
              <a:buNone/>
            </a:pPr>
            <a:r>
              <a:rPr lang="en-US" altLang="en-US" dirty="0"/>
              <a:t>Tasks</a:t>
            </a:r>
          </a:p>
          <a:p>
            <a:r>
              <a:rPr lang="en-US" altLang="en-US" sz="2200" dirty="0" smtClean="0"/>
              <a:t>Required by changes </a:t>
            </a:r>
            <a:r>
              <a:rPr lang="en-US" altLang="en-US" sz="2200" dirty="0"/>
              <a:t>in the </a:t>
            </a:r>
            <a:r>
              <a:rPr lang="en-US" altLang="en-US" sz="2200" dirty="0" smtClean="0"/>
              <a:t>environment</a:t>
            </a:r>
          </a:p>
          <a:p>
            <a:pPr marL="0" indent="0">
              <a:buNone/>
            </a:pPr>
            <a:endParaRPr lang="en-US" altLang="en-US" sz="800" i="1" dirty="0"/>
          </a:p>
          <a:p>
            <a:pPr marL="0" indent="0">
              <a:buNone/>
            </a:pPr>
            <a:r>
              <a:rPr lang="en-US" altLang="en-US" dirty="0" smtClean="0"/>
              <a:t>Technology</a:t>
            </a:r>
          </a:p>
          <a:p>
            <a:r>
              <a:rPr lang="en-US" altLang="en-US" sz="2200" dirty="0"/>
              <a:t>Innovations that </a:t>
            </a:r>
            <a:r>
              <a:rPr lang="en-IN" sz="2200" dirty="0"/>
              <a:t>dramatically increased the rate of </a:t>
            </a:r>
            <a:r>
              <a:rPr lang="en-IN" sz="2200" dirty="0" smtClean="0"/>
              <a:t>change</a:t>
            </a:r>
            <a:endParaRPr lang="en-US" altLang="en-US" sz="2200" dirty="0"/>
          </a:p>
          <a:p>
            <a:pPr marL="0" indent="0">
              <a:buNone/>
            </a:pPr>
            <a:endParaRPr lang="en-US" altLang="en-US" sz="800" i="1" dirty="0"/>
          </a:p>
          <a:p>
            <a:pPr marL="0" indent="0">
              <a:buNone/>
            </a:pPr>
            <a:r>
              <a:rPr lang="en-US" altLang="en-US" dirty="0" smtClean="0"/>
              <a:t>People</a:t>
            </a:r>
          </a:p>
          <a:p>
            <a:r>
              <a:rPr lang="en-US" altLang="en-US" sz="2200" dirty="0" smtClean="0"/>
              <a:t>Changing relationships because of change in structure, tasks, or technology</a:t>
            </a:r>
            <a:endParaRPr lang="en-US" altLang="en-US" sz="2200" dirty="0"/>
          </a:p>
        </p:txBody>
      </p:sp>
    </p:spTree>
    <p:extLst>
      <p:ext uri="{BB962C8B-B14F-4D97-AF65-F5344CB8AC3E}">
        <p14:creationId xmlns:p14="http://schemas.microsoft.com/office/powerpoint/2010/main" val="2825347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A6AFFE6-F901-414A-8421-77BF33AC0984}"/>
              </a:ext>
            </a:extLst>
          </p:cNvPr>
          <p:cNvSpPr>
            <a:spLocks noGrp="1"/>
          </p:cNvSpPr>
          <p:nvPr>
            <p:ph type="title"/>
          </p:nvPr>
        </p:nvSpPr>
        <p:spPr/>
        <p:txBody>
          <a:bodyPr/>
          <a:lstStyle/>
          <a:p>
            <a:r>
              <a:rPr lang="en-US" altLang="en-US" dirty="0"/>
              <a:t>Strategies for Dealing with Change, 1 </a:t>
            </a:r>
            <a:endParaRPr lang="en-US" dirty="0"/>
          </a:p>
        </p:txBody>
      </p:sp>
      <p:sp>
        <p:nvSpPr>
          <p:cNvPr id="3" name="Content Placeholder 2">
            <a:extLst>
              <a:ext uri="{FF2B5EF4-FFF2-40B4-BE49-F238E27FC236}">
                <a16:creationId xmlns:a16="http://schemas.microsoft.com/office/drawing/2014/main" xmlns="" id="{5E6B5536-FDEC-464D-928E-EFDBFC7D310D}"/>
              </a:ext>
            </a:extLst>
          </p:cNvPr>
          <p:cNvSpPr>
            <a:spLocks noGrp="1"/>
          </p:cNvSpPr>
          <p:nvPr>
            <p:ph idx="1"/>
          </p:nvPr>
        </p:nvSpPr>
        <p:spPr/>
        <p:txBody>
          <a:bodyPr/>
          <a:lstStyle/>
          <a:p>
            <a:pPr marL="0" indent="0">
              <a:buNone/>
            </a:pPr>
            <a:r>
              <a:rPr lang="en-US" altLang="en-US" dirty="0"/>
              <a:t>Change often means loss of:</a:t>
            </a:r>
          </a:p>
          <a:p>
            <a:pPr marL="0" indent="0">
              <a:buNone/>
            </a:pPr>
            <a:endParaRPr lang="en-US" altLang="en-US" sz="800" dirty="0"/>
          </a:p>
          <a:p>
            <a:r>
              <a:rPr lang="en-US" altLang="en-US" sz="2200" dirty="0"/>
              <a:t>Security</a:t>
            </a:r>
          </a:p>
          <a:p>
            <a:r>
              <a:rPr lang="en-US" altLang="en-US" sz="2200" dirty="0"/>
              <a:t>Confidence</a:t>
            </a:r>
          </a:p>
          <a:p>
            <a:r>
              <a:rPr lang="en-US" altLang="en-US" sz="2200" dirty="0"/>
              <a:t>Relationships</a:t>
            </a:r>
          </a:p>
          <a:p>
            <a:r>
              <a:rPr lang="en-US" altLang="en-US" sz="2200" dirty="0"/>
              <a:t>Direction</a:t>
            </a:r>
          </a:p>
          <a:p>
            <a:r>
              <a:rPr lang="en-US" altLang="en-US" sz="2200" dirty="0" smtClean="0"/>
              <a:t>Possessions</a:t>
            </a:r>
          </a:p>
          <a:p>
            <a:pPr marL="0" indent="0">
              <a:buNone/>
            </a:pPr>
            <a:endParaRPr lang="en-US" altLang="en-US" sz="800" dirty="0"/>
          </a:p>
          <a:p>
            <a:pPr marL="0" indent="0">
              <a:buNone/>
            </a:pPr>
            <a:r>
              <a:rPr lang="en-IN" altLang="en-US" dirty="0"/>
              <a:t>Healthy coping means dealing with loss realistically and letting go of what must be given up in order to move </a:t>
            </a:r>
            <a:r>
              <a:rPr lang="en-IN" altLang="en-US" dirty="0" smtClean="0"/>
              <a:t>on</a:t>
            </a:r>
          </a:p>
          <a:p>
            <a:r>
              <a:rPr lang="en-IN" altLang="en-US" sz="2200" dirty="0" smtClean="0"/>
              <a:t>Adopting the </a:t>
            </a:r>
            <a:r>
              <a:rPr lang="en-IN" altLang="en-US" sz="2200" dirty="0"/>
              <a:t>belief that it is never too late to change </a:t>
            </a:r>
            <a:r>
              <a:rPr lang="en-IN" altLang="en-US" sz="2200" dirty="0" smtClean="0"/>
              <a:t>one’s attitude </a:t>
            </a:r>
            <a:r>
              <a:rPr lang="en-IN" altLang="en-US" sz="2200" dirty="0"/>
              <a:t>and set </a:t>
            </a:r>
            <a:r>
              <a:rPr lang="en-IN" altLang="en-US" sz="2200" dirty="0" smtClean="0"/>
              <a:t>one’s life </a:t>
            </a:r>
            <a:r>
              <a:rPr lang="en-IN" altLang="en-US" sz="2200" dirty="0"/>
              <a:t>on a new and positive </a:t>
            </a:r>
            <a:r>
              <a:rPr lang="en-IN" altLang="en-US" sz="2200" dirty="0" smtClean="0"/>
              <a:t>course</a:t>
            </a:r>
            <a:endParaRPr lang="en-US" altLang="en-US" sz="2200" dirty="0"/>
          </a:p>
        </p:txBody>
      </p:sp>
    </p:spTree>
    <p:extLst>
      <p:ext uri="{BB962C8B-B14F-4D97-AF65-F5344CB8AC3E}">
        <p14:creationId xmlns:p14="http://schemas.microsoft.com/office/powerpoint/2010/main" val="2851830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471F5D-6699-4D16-AFCC-FB70F837F8B8}"/>
              </a:ext>
            </a:extLst>
          </p:cNvPr>
          <p:cNvSpPr>
            <a:spLocks noGrp="1"/>
          </p:cNvSpPr>
          <p:nvPr>
            <p:ph type="title"/>
          </p:nvPr>
        </p:nvSpPr>
        <p:spPr/>
        <p:txBody>
          <a:bodyPr/>
          <a:lstStyle/>
          <a:p>
            <a:r>
              <a:rPr lang="en-US" altLang="en-US" dirty="0"/>
              <a:t>Strategies for Dealing with Change, </a:t>
            </a:r>
            <a:r>
              <a:rPr lang="en-US" altLang="en-US" dirty="0" smtClean="0"/>
              <a:t>2</a:t>
            </a:r>
            <a:endParaRPr lang="en-US" dirty="0"/>
          </a:p>
        </p:txBody>
      </p:sp>
      <p:graphicFrame>
        <p:nvGraphicFramePr>
          <p:cNvPr id="4" name="Table 3">
            <a:extLst>
              <a:ext uri="{FF2B5EF4-FFF2-40B4-BE49-F238E27FC236}">
                <a16:creationId xmlns:a16="http://schemas.microsoft.com/office/drawing/2014/main" xmlns="" id="{88E4F8FD-5A90-4FC5-BE66-C271AF27FC96}"/>
              </a:ext>
            </a:extLst>
          </p:cNvPr>
          <p:cNvGraphicFramePr>
            <a:graphicFrameLocks noGrp="1"/>
          </p:cNvGraphicFramePr>
          <p:nvPr>
            <p:extLst>
              <p:ext uri="{D42A27DB-BD31-4B8C-83A1-F6EECF244321}">
                <p14:modId xmlns:p14="http://schemas.microsoft.com/office/powerpoint/2010/main" val="1498333079"/>
              </p:ext>
            </p:extLst>
          </p:nvPr>
        </p:nvGraphicFramePr>
        <p:xfrm>
          <a:off x="316519" y="1751429"/>
          <a:ext cx="8534400" cy="3863864"/>
        </p:xfrm>
        <a:graphic>
          <a:graphicData uri="http://schemas.openxmlformats.org/drawingml/2006/table">
            <a:tbl>
              <a:tblPr firstRow="1" bandRow="1">
                <a:tableStyleId>{8799B23B-EC83-4686-B30A-512413B5E67A}</a:tableStyleId>
              </a:tblPr>
              <a:tblGrid>
                <a:gridCol w="1752601">
                  <a:extLst>
                    <a:ext uri="{9D8B030D-6E8A-4147-A177-3AD203B41FA5}">
                      <a16:colId xmlns:a16="http://schemas.microsoft.com/office/drawing/2014/main" xmlns="" val="465650681"/>
                    </a:ext>
                  </a:extLst>
                </a:gridCol>
                <a:gridCol w="3276600">
                  <a:extLst>
                    <a:ext uri="{9D8B030D-6E8A-4147-A177-3AD203B41FA5}">
                      <a16:colId xmlns:a16="http://schemas.microsoft.com/office/drawing/2014/main" xmlns="" val="2342323356"/>
                    </a:ext>
                  </a:extLst>
                </a:gridCol>
                <a:gridCol w="3505199">
                  <a:extLst>
                    <a:ext uri="{9D8B030D-6E8A-4147-A177-3AD203B41FA5}">
                      <a16:colId xmlns:a16="http://schemas.microsoft.com/office/drawing/2014/main" xmlns="" val="4019507266"/>
                    </a:ext>
                  </a:extLst>
                </a:gridCol>
              </a:tblGrid>
              <a:tr h="381000">
                <a:tc>
                  <a:txBody>
                    <a:bodyPr/>
                    <a:lstStyle/>
                    <a:p>
                      <a:pPr algn="ctr"/>
                      <a:r>
                        <a:rPr lang="en-US" sz="1800" b="0" dirty="0" smtClean="0">
                          <a:solidFill>
                            <a:schemeClr val="bg1"/>
                          </a:solidFill>
                        </a:rPr>
                        <a:t>Attitude</a:t>
                      </a:r>
                      <a:endParaRPr lang="en-US" sz="1800" b="0" dirty="0">
                        <a:solidFill>
                          <a:schemeClr val="bg1"/>
                        </a:solidFill>
                      </a:endParaRPr>
                    </a:p>
                  </a:txBody>
                  <a:tcPr marL="143005" marR="143005" marT="71503" marB="71503">
                    <a:solidFill>
                      <a:srgbClr val="C30C20"/>
                    </a:solidFill>
                  </a:tcPr>
                </a:tc>
                <a:tc>
                  <a:txBody>
                    <a:bodyPr/>
                    <a:lstStyle/>
                    <a:p>
                      <a:pPr algn="ctr"/>
                      <a:r>
                        <a:rPr lang="en-US" sz="1800" b="0" smtClean="0">
                          <a:solidFill>
                            <a:schemeClr val="bg1"/>
                          </a:solidFill>
                        </a:rPr>
                        <a:t>What the Individual Can Do</a:t>
                      </a:r>
                      <a:endParaRPr lang="en-US" sz="1800" b="0" dirty="0">
                        <a:solidFill>
                          <a:schemeClr val="bg1"/>
                        </a:solidFill>
                      </a:endParaRPr>
                    </a:p>
                  </a:txBody>
                  <a:tcPr anchor="ctr">
                    <a:solidFill>
                      <a:srgbClr val="C30C20"/>
                    </a:solidFill>
                  </a:tcPr>
                </a:tc>
                <a:tc>
                  <a:txBody>
                    <a:bodyPr/>
                    <a:lstStyle/>
                    <a:p>
                      <a:pPr algn="ctr"/>
                      <a:r>
                        <a:rPr lang="en-IN" sz="1800" b="0" smtClean="0">
                          <a:solidFill>
                            <a:schemeClr val="bg1"/>
                          </a:solidFill>
                        </a:rPr>
                        <a:t>What Others Can Do</a:t>
                      </a:r>
                      <a:endParaRPr lang="en-IN" sz="1800" b="0" dirty="0">
                        <a:solidFill>
                          <a:schemeClr val="bg1"/>
                        </a:solidFill>
                      </a:endParaRPr>
                    </a:p>
                  </a:txBody>
                  <a:tcPr anchor="ctr">
                    <a:solidFill>
                      <a:srgbClr val="C30C20"/>
                    </a:solidFill>
                  </a:tcPr>
                </a:tc>
                <a:extLst>
                  <a:ext uri="{0D108BD9-81ED-4DB2-BD59-A6C34878D82A}">
                    <a16:rowId xmlns:a16="http://schemas.microsoft.com/office/drawing/2014/main" xmlns="" val="1777897430"/>
                  </a:ext>
                </a:extLst>
              </a:tr>
              <a:tr h="579967">
                <a:tc>
                  <a:txBody>
                    <a:bodyPr/>
                    <a:lstStyle/>
                    <a:p>
                      <a:pPr algn="l"/>
                      <a:r>
                        <a:rPr lang="en-IN" b="0" dirty="0" smtClean="0"/>
                        <a:t>Denial</a:t>
                      </a:r>
                      <a:endParaRPr lang="en-US" sz="1800" b="0" dirty="0">
                        <a:solidFill>
                          <a:schemeClr val="bg1"/>
                        </a:solidFill>
                      </a:endParaRPr>
                    </a:p>
                  </a:txBody>
                  <a:tcPr marL="143005" marR="143005" marT="71503" marB="71503">
                    <a:noFill/>
                  </a:tcPr>
                </a:tc>
                <a:tc>
                  <a:txBody>
                    <a:bodyPr/>
                    <a:lstStyle/>
                    <a:p>
                      <a:pPr algn="l"/>
                      <a:r>
                        <a:rPr lang="en-IN" b="0" dirty="0" smtClean="0"/>
                        <a:t>Live by the principle “Know the truth and it will set you free.”</a:t>
                      </a:r>
                      <a:endParaRPr lang="en-US" sz="1800" b="0" dirty="0">
                        <a:solidFill>
                          <a:schemeClr val="bg1"/>
                        </a:solidFill>
                      </a:endParaRPr>
                    </a:p>
                  </a:txBody>
                  <a:tcPr marL="143005" marR="143005" marT="71503" marB="71503">
                    <a:noFill/>
                  </a:tcPr>
                </a:tc>
                <a:tc>
                  <a:txBody>
                    <a:bodyPr/>
                    <a:lstStyle/>
                    <a:p>
                      <a:pPr algn="l"/>
                      <a:r>
                        <a:rPr lang="en-IN" b="0" dirty="0" smtClean="0"/>
                        <a:t>Provide information, answer questions, and communicate, ideally in person</a:t>
                      </a:r>
                      <a:endParaRPr lang="en-US" sz="1800" b="0" dirty="0">
                        <a:solidFill>
                          <a:schemeClr val="bg1"/>
                        </a:solidFill>
                      </a:endParaRPr>
                    </a:p>
                  </a:txBody>
                  <a:tcPr marL="143005" marR="143005" marT="71503" marB="71503">
                    <a:noFill/>
                  </a:tcPr>
                </a:tc>
                <a:extLst>
                  <a:ext uri="{0D108BD9-81ED-4DB2-BD59-A6C34878D82A}">
                    <a16:rowId xmlns:a16="http://schemas.microsoft.com/office/drawing/2014/main" xmlns="" val="3722602050"/>
                  </a:ext>
                </a:extLst>
              </a:tr>
              <a:tr h="579967">
                <a:tc>
                  <a:txBody>
                    <a:bodyPr/>
                    <a:lstStyle/>
                    <a:p>
                      <a:pPr algn="l"/>
                      <a:r>
                        <a:rPr lang="en-IN" b="0" smtClean="0"/>
                        <a:t>Resistance</a:t>
                      </a:r>
                      <a:endParaRPr lang="en-US" sz="1800" b="0" dirty="0">
                        <a:solidFill>
                          <a:schemeClr val="bg1"/>
                        </a:solidFill>
                      </a:endParaRPr>
                    </a:p>
                  </a:txBody>
                  <a:tcPr marL="143005" marR="143005" marT="71503" marB="71503">
                    <a:noFill/>
                  </a:tcPr>
                </a:tc>
                <a:tc>
                  <a:txBody>
                    <a:bodyPr/>
                    <a:lstStyle/>
                    <a:p>
                      <a:pPr algn="l"/>
                      <a:r>
                        <a:rPr lang="en-IN" b="0" dirty="0" smtClean="0"/>
                        <a:t>State how you feel. Get it off your chest.</a:t>
                      </a:r>
                      <a:endParaRPr lang="en-US" sz="1800" b="0" dirty="0">
                        <a:solidFill>
                          <a:schemeClr val="bg1"/>
                        </a:solidFill>
                      </a:endParaRPr>
                    </a:p>
                  </a:txBody>
                  <a:tcPr marL="143005" marR="143005" marT="71503" marB="71503">
                    <a:noFill/>
                  </a:tcPr>
                </a:tc>
                <a:tc>
                  <a:txBody>
                    <a:bodyPr/>
                    <a:lstStyle/>
                    <a:p>
                      <a:pPr algn="l"/>
                      <a:r>
                        <a:rPr lang="en-IN" b="0" dirty="0" smtClean="0"/>
                        <a:t>Listen and acknowledge feelings. Listening shows respect and may yield important and otherwise unknown information.</a:t>
                      </a:r>
                      <a:endParaRPr lang="en-US" sz="1800" b="0" dirty="0">
                        <a:solidFill>
                          <a:schemeClr val="bg1"/>
                        </a:solidFill>
                      </a:endParaRPr>
                    </a:p>
                  </a:txBody>
                  <a:tcPr marL="143005" marR="143005" marT="71503" marB="71503">
                    <a:noFill/>
                  </a:tcPr>
                </a:tc>
                <a:extLst>
                  <a:ext uri="{0D108BD9-81ED-4DB2-BD59-A6C34878D82A}">
                    <a16:rowId xmlns:a16="http://schemas.microsoft.com/office/drawing/2014/main" xmlns="" val="1732279191"/>
                  </a:ext>
                </a:extLst>
              </a:tr>
              <a:tr h="579967">
                <a:tc>
                  <a:txBody>
                    <a:bodyPr/>
                    <a:lstStyle/>
                    <a:p>
                      <a:pPr algn="l"/>
                      <a:r>
                        <a:rPr lang="en-IN" b="0" smtClean="0"/>
                        <a:t>Attitude trough</a:t>
                      </a:r>
                      <a:endParaRPr lang="en-US" sz="1800" b="0" dirty="0">
                        <a:solidFill>
                          <a:schemeClr val="bg1"/>
                        </a:solidFill>
                      </a:endParaRPr>
                    </a:p>
                  </a:txBody>
                  <a:tcPr marL="143005" marR="143005" marT="71503" marB="71503">
                    <a:noFill/>
                  </a:tcPr>
                </a:tc>
                <a:tc>
                  <a:txBody>
                    <a:bodyPr/>
                    <a:lstStyle/>
                    <a:p>
                      <a:pPr algn="l"/>
                      <a:r>
                        <a:rPr lang="en-IN" b="0" dirty="0" smtClean="0"/>
                        <a:t>Say this is intolerable. Resolve to improve. Say good-bye to the past. Be willing to alter </a:t>
                      </a:r>
                      <a:r>
                        <a:rPr lang="en-IN" b="0" dirty="0" err="1" smtClean="0"/>
                        <a:t>behavior</a:t>
                      </a:r>
                      <a:r>
                        <a:rPr lang="en-IN" b="0" dirty="0" smtClean="0"/>
                        <a:t>.</a:t>
                      </a:r>
                      <a:endParaRPr lang="en-US" sz="1800" b="0" dirty="0">
                        <a:solidFill>
                          <a:schemeClr val="bg1"/>
                        </a:solidFill>
                      </a:endParaRPr>
                    </a:p>
                  </a:txBody>
                  <a:tcPr marL="143005" marR="143005" marT="71503" marB="71503">
                    <a:noFill/>
                  </a:tcPr>
                </a:tc>
                <a:tc>
                  <a:txBody>
                    <a:bodyPr/>
                    <a:lstStyle/>
                    <a:p>
                      <a:pPr algn="l"/>
                      <a:r>
                        <a:rPr lang="en-IN" b="0" dirty="0" smtClean="0"/>
                        <a:t>Model and reinforce positive actions. Be patient.</a:t>
                      </a:r>
                      <a:endParaRPr lang="en-US" sz="1800" b="0" dirty="0">
                        <a:solidFill>
                          <a:schemeClr val="bg1"/>
                        </a:solidFill>
                      </a:endParaRPr>
                    </a:p>
                  </a:txBody>
                  <a:tcPr marL="143005" marR="143005" marT="71503" marB="71503">
                    <a:noFill/>
                  </a:tcPr>
                </a:tc>
                <a:extLst>
                  <a:ext uri="{0D108BD9-81ED-4DB2-BD59-A6C34878D82A}">
                    <a16:rowId xmlns:a16="http://schemas.microsoft.com/office/drawing/2014/main" xmlns="" val="3735714855"/>
                  </a:ext>
                </a:extLst>
              </a:tr>
            </a:tbl>
          </a:graphicData>
        </a:graphic>
      </p:graphicFrame>
    </p:spTree>
    <p:extLst>
      <p:ext uri="{BB962C8B-B14F-4D97-AF65-F5344CB8AC3E}">
        <p14:creationId xmlns:p14="http://schemas.microsoft.com/office/powerpoint/2010/main" val="1754003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471F5D-6699-4D16-AFCC-FB70F837F8B8}"/>
              </a:ext>
            </a:extLst>
          </p:cNvPr>
          <p:cNvSpPr>
            <a:spLocks noGrp="1"/>
          </p:cNvSpPr>
          <p:nvPr>
            <p:ph type="title"/>
          </p:nvPr>
        </p:nvSpPr>
        <p:spPr/>
        <p:txBody>
          <a:bodyPr/>
          <a:lstStyle/>
          <a:p>
            <a:r>
              <a:rPr lang="en-US" altLang="en-US" dirty="0"/>
              <a:t>Strategies for Dealing with Change, </a:t>
            </a:r>
            <a:r>
              <a:rPr lang="en-US" altLang="en-US" dirty="0" smtClean="0"/>
              <a:t>3</a:t>
            </a:r>
            <a:endParaRPr lang="en-US" dirty="0"/>
          </a:p>
        </p:txBody>
      </p:sp>
      <p:graphicFrame>
        <p:nvGraphicFramePr>
          <p:cNvPr id="4" name="Table 3">
            <a:extLst>
              <a:ext uri="{FF2B5EF4-FFF2-40B4-BE49-F238E27FC236}">
                <a16:creationId xmlns:a16="http://schemas.microsoft.com/office/drawing/2014/main" xmlns="" id="{88E4F8FD-5A90-4FC5-BE66-C271AF27FC96}"/>
              </a:ext>
            </a:extLst>
          </p:cNvPr>
          <p:cNvGraphicFramePr>
            <a:graphicFrameLocks noGrp="1"/>
          </p:cNvGraphicFramePr>
          <p:nvPr>
            <p:extLst>
              <p:ext uri="{D42A27DB-BD31-4B8C-83A1-F6EECF244321}">
                <p14:modId xmlns:p14="http://schemas.microsoft.com/office/powerpoint/2010/main" val="2996698105"/>
              </p:ext>
            </p:extLst>
          </p:nvPr>
        </p:nvGraphicFramePr>
        <p:xfrm>
          <a:off x="316520" y="1371600"/>
          <a:ext cx="8534400" cy="4138184"/>
        </p:xfrm>
        <a:graphic>
          <a:graphicData uri="http://schemas.openxmlformats.org/drawingml/2006/table">
            <a:tbl>
              <a:tblPr firstRow="1" bandRow="1">
                <a:tableStyleId>{8799B23B-EC83-4686-B30A-512413B5E67A}</a:tableStyleId>
              </a:tblPr>
              <a:tblGrid>
                <a:gridCol w="1752601">
                  <a:extLst>
                    <a:ext uri="{9D8B030D-6E8A-4147-A177-3AD203B41FA5}">
                      <a16:colId xmlns:a16="http://schemas.microsoft.com/office/drawing/2014/main" xmlns="" val="465650681"/>
                    </a:ext>
                  </a:extLst>
                </a:gridCol>
                <a:gridCol w="3276600">
                  <a:extLst>
                    <a:ext uri="{9D8B030D-6E8A-4147-A177-3AD203B41FA5}">
                      <a16:colId xmlns:a16="http://schemas.microsoft.com/office/drawing/2014/main" xmlns="" val="2342323356"/>
                    </a:ext>
                  </a:extLst>
                </a:gridCol>
                <a:gridCol w="3505199">
                  <a:extLst>
                    <a:ext uri="{9D8B030D-6E8A-4147-A177-3AD203B41FA5}">
                      <a16:colId xmlns:a16="http://schemas.microsoft.com/office/drawing/2014/main" xmlns="" val="4019507266"/>
                    </a:ext>
                  </a:extLst>
                </a:gridCol>
              </a:tblGrid>
              <a:tr h="381000">
                <a:tc>
                  <a:txBody>
                    <a:bodyPr/>
                    <a:lstStyle/>
                    <a:p>
                      <a:pPr algn="ctr"/>
                      <a:r>
                        <a:rPr lang="en-US" sz="1800" dirty="0">
                          <a:solidFill>
                            <a:schemeClr val="bg1"/>
                          </a:solidFill>
                        </a:rPr>
                        <a:t>Attitude</a:t>
                      </a:r>
                    </a:p>
                  </a:txBody>
                  <a:tcPr marL="143005" marR="143005" marT="71503" marB="71503">
                    <a:solidFill>
                      <a:srgbClr val="C30C20"/>
                    </a:solidFill>
                  </a:tcPr>
                </a:tc>
                <a:tc>
                  <a:txBody>
                    <a:bodyPr/>
                    <a:lstStyle/>
                    <a:p>
                      <a:pPr algn="ctr"/>
                      <a:r>
                        <a:rPr lang="en-US" sz="1800" b="1" dirty="0">
                          <a:solidFill>
                            <a:schemeClr val="bg1"/>
                          </a:solidFill>
                        </a:rPr>
                        <a:t>What the Individual Can Do</a:t>
                      </a:r>
                      <a:endParaRPr lang="en-US" sz="1800" dirty="0">
                        <a:solidFill>
                          <a:schemeClr val="bg1"/>
                        </a:solidFill>
                      </a:endParaRPr>
                    </a:p>
                  </a:txBody>
                  <a:tcPr anchor="ctr">
                    <a:solidFill>
                      <a:srgbClr val="C30C20"/>
                    </a:solidFill>
                  </a:tcPr>
                </a:tc>
                <a:tc>
                  <a:txBody>
                    <a:bodyPr/>
                    <a:lstStyle/>
                    <a:p>
                      <a:pPr algn="ctr"/>
                      <a:r>
                        <a:rPr lang="en-IN" sz="1800" b="1" dirty="0">
                          <a:solidFill>
                            <a:schemeClr val="bg1"/>
                          </a:solidFill>
                        </a:rPr>
                        <a:t>What Others Can Do</a:t>
                      </a:r>
                      <a:endParaRPr lang="en-IN" sz="1800" dirty="0">
                        <a:solidFill>
                          <a:schemeClr val="bg1"/>
                        </a:solidFill>
                      </a:endParaRPr>
                    </a:p>
                  </a:txBody>
                  <a:tcPr anchor="ctr">
                    <a:solidFill>
                      <a:srgbClr val="C30C20"/>
                    </a:solidFill>
                  </a:tcPr>
                </a:tc>
                <a:extLst>
                  <a:ext uri="{0D108BD9-81ED-4DB2-BD59-A6C34878D82A}">
                    <a16:rowId xmlns:a16="http://schemas.microsoft.com/office/drawing/2014/main" xmlns="" val="1777897430"/>
                  </a:ext>
                </a:extLst>
              </a:tr>
              <a:tr h="579967">
                <a:tc>
                  <a:txBody>
                    <a:bodyPr/>
                    <a:lstStyle/>
                    <a:p>
                      <a:pPr algn="l"/>
                      <a:r>
                        <a:rPr lang="en-IN" b="0" dirty="0"/>
                        <a:t>Exploration</a:t>
                      </a:r>
                      <a:endParaRPr lang="en-US" sz="1800" b="0" dirty="0">
                        <a:solidFill>
                          <a:schemeClr val="bg1"/>
                        </a:solidFill>
                      </a:endParaRPr>
                    </a:p>
                  </a:txBody>
                  <a:tcPr marL="143005" marR="143005" marT="71503" marB="71503">
                    <a:noFill/>
                  </a:tcPr>
                </a:tc>
                <a:tc>
                  <a:txBody>
                    <a:bodyPr/>
                    <a:lstStyle/>
                    <a:p>
                      <a:pPr algn="l"/>
                      <a:r>
                        <a:rPr lang="en-US" dirty="0"/>
                        <a:t>Have an open mind. Consider all possibilities. Coping includes fact-finding and visioning an ideal </a:t>
                      </a:r>
                      <a:r>
                        <a:rPr lang="en-US" dirty="0" smtClean="0"/>
                        <a:t>future.</a:t>
                      </a:r>
                      <a:endParaRPr lang="en-US" sz="1800" dirty="0">
                        <a:solidFill>
                          <a:schemeClr val="bg1"/>
                        </a:solidFill>
                      </a:endParaRPr>
                    </a:p>
                  </a:txBody>
                  <a:tcPr marL="143005" marR="143005" marT="71503" marB="71503">
                    <a:noFill/>
                  </a:tcPr>
                </a:tc>
                <a:tc>
                  <a:txBody>
                    <a:bodyPr/>
                    <a:lstStyle/>
                    <a:p>
                      <a:pPr algn="l"/>
                      <a:r>
                        <a:rPr lang="en-US" dirty="0"/>
                        <a:t>Focus on possibilities. Channel energy in a helpful way. Brainstorm ideas and alternatives. Provide helpful training. Set short-term </a:t>
                      </a:r>
                      <a:r>
                        <a:rPr lang="en-US" dirty="0" smtClean="0"/>
                        <a:t>goals.</a:t>
                      </a:r>
                      <a:endParaRPr lang="en-US" sz="1800" dirty="0">
                        <a:solidFill>
                          <a:schemeClr val="bg1"/>
                        </a:solidFill>
                      </a:endParaRPr>
                    </a:p>
                  </a:txBody>
                  <a:tcPr marL="143005" marR="143005" marT="71503" marB="71503">
                    <a:noFill/>
                  </a:tcPr>
                </a:tc>
                <a:extLst>
                  <a:ext uri="{0D108BD9-81ED-4DB2-BD59-A6C34878D82A}">
                    <a16:rowId xmlns:a16="http://schemas.microsoft.com/office/drawing/2014/main" xmlns="" val="3722602050"/>
                  </a:ext>
                </a:extLst>
              </a:tr>
              <a:tr h="579967">
                <a:tc>
                  <a:txBody>
                    <a:bodyPr/>
                    <a:lstStyle/>
                    <a:p>
                      <a:pPr algn="l"/>
                      <a:r>
                        <a:rPr lang="en-IN" b="0" dirty="0"/>
                        <a:t>Responsibility</a:t>
                      </a:r>
                      <a:endParaRPr lang="en-US" sz="1800" b="0" dirty="0">
                        <a:solidFill>
                          <a:schemeClr val="bg1"/>
                        </a:solidFill>
                      </a:endParaRPr>
                    </a:p>
                  </a:txBody>
                  <a:tcPr marL="143005" marR="143005" marT="71503" marB="71503">
                    <a:noFill/>
                  </a:tcPr>
                </a:tc>
                <a:tc>
                  <a:txBody>
                    <a:bodyPr/>
                    <a:lstStyle/>
                    <a:p>
                      <a:pPr algn="l"/>
                      <a:r>
                        <a:rPr lang="en-US" dirty="0"/>
                        <a:t>Have courage. Take action. Accept the </a:t>
                      </a:r>
                      <a:r>
                        <a:rPr lang="en-US" dirty="0" smtClean="0"/>
                        <a:t>consequences.</a:t>
                      </a:r>
                      <a:endParaRPr lang="en-US" sz="1800" dirty="0">
                        <a:solidFill>
                          <a:schemeClr val="bg1"/>
                        </a:solidFill>
                      </a:endParaRPr>
                    </a:p>
                  </a:txBody>
                  <a:tcPr marL="143005" marR="143005" marT="71503" marB="71503">
                    <a:noFill/>
                  </a:tcPr>
                </a:tc>
                <a:tc>
                  <a:txBody>
                    <a:bodyPr/>
                    <a:lstStyle/>
                    <a:p>
                      <a:pPr algn="l"/>
                      <a:r>
                        <a:rPr lang="en-US" dirty="0"/>
                        <a:t>Encourage and expect the best. Help with planning and goal setting. Show support when decisions are </a:t>
                      </a:r>
                      <a:r>
                        <a:rPr lang="en-US" dirty="0" smtClean="0"/>
                        <a:t>made.</a:t>
                      </a:r>
                      <a:endParaRPr lang="en-US" sz="1800" dirty="0">
                        <a:solidFill>
                          <a:schemeClr val="bg1"/>
                        </a:solidFill>
                      </a:endParaRPr>
                    </a:p>
                  </a:txBody>
                  <a:tcPr marL="143005" marR="143005" marT="71503" marB="71503">
                    <a:noFill/>
                  </a:tcPr>
                </a:tc>
                <a:extLst>
                  <a:ext uri="{0D108BD9-81ED-4DB2-BD59-A6C34878D82A}">
                    <a16:rowId xmlns:a16="http://schemas.microsoft.com/office/drawing/2014/main" xmlns="" val="1732279191"/>
                  </a:ext>
                </a:extLst>
              </a:tr>
              <a:tr h="579967">
                <a:tc>
                  <a:txBody>
                    <a:bodyPr/>
                    <a:lstStyle/>
                    <a:p>
                      <a:pPr algn="l"/>
                      <a:r>
                        <a:rPr lang="en-IN" b="0" dirty="0"/>
                        <a:t>Commitment</a:t>
                      </a:r>
                      <a:endParaRPr lang="en-US" sz="1800" b="0" dirty="0">
                        <a:solidFill>
                          <a:schemeClr val="bg1"/>
                        </a:solidFill>
                      </a:endParaRPr>
                    </a:p>
                  </a:txBody>
                  <a:tcPr marL="143005" marR="143005" marT="71503" marB="71503">
                    <a:noFill/>
                  </a:tcPr>
                </a:tc>
                <a:tc>
                  <a:txBody>
                    <a:bodyPr/>
                    <a:lstStyle/>
                    <a:p>
                      <a:pPr algn="l"/>
                      <a:r>
                        <a:rPr lang="en-US" dirty="0"/>
                        <a:t>Learn from the past. Enjoy the present. Plan for the </a:t>
                      </a:r>
                      <a:r>
                        <a:rPr lang="en-US" dirty="0" smtClean="0"/>
                        <a:t>future.</a:t>
                      </a:r>
                      <a:endParaRPr lang="en-US" sz="1800" dirty="0">
                        <a:solidFill>
                          <a:schemeClr val="bg1"/>
                        </a:solidFill>
                      </a:endParaRPr>
                    </a:p>
                  </a:txBody>
                  <a:tcPr marL="143005" marR="143005" marT="71503" marB="71503">
                    <a:noFill/>
                  </a:tcPr>
                </a:tc>
                <a:tc>
                  <a:txBody>
                    <a:bodyPr/>
                    <a:lstStyle/>
                    <a:p>
                      <a:pPr algn="l"/>
                      <a:r>
                        <a:rPr lang="en-US" dirty="0"/>
                        <a:t>Acknowledge and celebrate accomplishments. Help prepare for future </a:t>
                      </a:r>
                      <a:r>
                        <a:rPr lang="en-US" dirty="0" smtClean="0"/>
                        <a:t>challenges.</a:t>
                      </a:r>
                      <a:endParaRPr lang="en-US" sz="1800" dirty="0">
                        <a:solidFill>
                          <a:schemeClr val="bg1"/>
                        </a:solidFill>
                      </a:endParaRPr>
                    </a:p>
                  </a:txBody>
                  <a:tcPr marL="143005" marR="143005" marT="71503" marB="71503">
                    <a:noFill/>
                  </a:tcPr>
                </a:tc>
                <a:extLst>
                  <a:ext uri="{0D108BD9-81ED-4DB2-BD59-A6C34878D82A}">
                    <a16:rowId xmlns:a16="http://schemas.microsoft.com/office/drawing/2014/main" xmlns="" val="1035852909"/>
                  </a:ext>
                </a:extLst>
              </a:tr>
            </a:tbl>
          </a:graphicData>
        </a:graphic>
      </p:graphicFrame>
    </p:spTree>
    <p:extLst>
      <p:ext uri="{BB962C8B-B14F-4D97-AF65-F5344CB8AC3E}">
        <p14:creationId xmlns:p14="http://schemas.microsoft.com/office/powerpoint/2010/main" val="3777621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smtClean="0"/>
              <a:t>Characteristics of Burnout</a:t>
            </a:r>
            <a:endParaRPr lang="en-US" altLang="en-US" dirty="0"/>
          </a:p>
        </p:txBody>
      </p:sp>
      <p:sp>
        <p:nvSpPr>
          <p:cNvPr id="9219" name="Content Placeholder 2"/>
          <p:cNvSpPr>
            <a:spLocks noGrp="1"/>
          </p:cNvSpPr>
          <p:nvPr>
            <p:ph idx="1"/>
          </p:nvPr>
        </p:nvSpPr>
        <p:spPr/>
        <p:txBody>
          <a:bodyPr/>
          <a:lstStyle/>
          <a:p>
            <a:pPr marL="0" indent="0">
              <a:buNone/>
            </a:pPr>
            <a:r>
              <a:rPr lang="en-IN" altLang="en-US" dirty="0"/>
              <a:t>Dictionary </a:t>
            </a:r>
            <a:r>
              <a:rPr lang="en-IN" altLang="en-US" dirty="0" smtClean="0"/>
              <a:t>definition of burn out is </a:t>
            </a:r>
            <a:r>
              <a:rPr lang="en-IN" altLang="en-US" dirty="0"/>
              <a:t>to fail, wear out, or become exhausted due to excessive demands on </a:t>
            </a:r>
            <a:r>
              <a:rPr lang="en-IN" altLang="en-US" dirty="0" smtClean="0"/>
              <a:t>one’s </a:t>
            </a:r>
            <a:r>
              <a:rPr lang="en-IN" altLang="en-US" dirty="0"/>
              <a:t>strength, resources, and energy</a:t>
            </a:r>
          </a:p>
          <a:p>
            <a:pPr marL="0" indent="0">
              <a:buNone/>
            </a:pPr>
            <a:endParaRPr lang="en-IN" altLang="en-US" sz="800" b="1" dirty="0">
              <a:solidFill>
                <a:srgbClr val="C00000"/>
              </a:solidFill>
            </a:endParaRPr>
          </a:p>
          <a:p>
            <a:pPr marL="0" indent="0">
              <a:buNone/>
            </a:pPr>
            <a:r>
              <a:rPr lang="en-IN" altLang="en-US" b="1" dirty="0" smtClean="0">
                <a:solidFill>
                  <a:srgbClr val="C00000"/>
                </a:solidFill>
              </a:rPr>
              <a:t>Burnout</a:t>
            </a:r>
            <a:r>
              <a:rPr lang="en-IN" altLang="en-US" dirty="0" smtClean="0"/>
              <a:t> happens </a:t>
            </a:r>
            <a:r>
              <a:rPr lang="en-IN" altLang="en-US" dirty="0"/>
              <a:t>when a person experiences physical, psychological, and spiritual fatigue and is unable to </a:t>
            </a:r>
            <a:r>
              <a:rPr lang="en-IN" altLang="en-US" dirty="0" smtClean="0"/>
              <a:t>cope</a:t>
            </a:r>
            <a:endParaRPr lang="en-IN" dirty="0"/>
          </a:p>
          <a:p>
            <a:r>
              <a:rPr lang="en-IN" sz="2200" dirty="0"/>
              <a:t>C</a:t>
            </a:r>
            <a:r>
              <a:rPr lang="en-IN" sz="2200" dirty="0" smtClean="0"/>
              <a:t>haracteristics </a:t>
            </a:r>
            <a:r>
              <a:rPr lang="en-IN" sz="2200" dirty="0"/>
              <a:t>of physical </a:t>
            </a:r>
            <a:r>
              <a:rPr lang="en-IN" sz="2200" dirty="0" smtClean="0"/>
              <a:t>fatigue: </a:t>
            </a:r>
            <a:r>
              <a:rPr lang="en-IN" sz="2200" dirty="0"/>
              <a:t>Lack of energy and low </a:t>
            </a:r>
            <a:r>
              <a:rPr lang="en-IN" sz="2200" dirty="0" smtClean="0"/>
              <a:t>vitality</a:t>
            </a:r>
          </a:p>
          <a:p>
            <a:r>
              <a:rPr lang="en-IN" altLang="en-US" sz="2200" dirty="0"/>
              <a:t>Symptoms of psychological </a:t>
            </a:r>
            <a:r>
              <a:rPr lang="en-IN" altLang="en-US" sz="2200" dirty="0" smtClean="0"/>
              <a:t>fatigue: Depression </a:t>
            </a:r>
            <a:r>
              <a:rPr lang="en-IN" altLang="en-US" sz="2200" dirty="0"/>
              <a:t>and loss of sharpness in thinking and </a:t>
            </a:r>
            <a:r>
              <a:rPr lang="en-IN" altLang="en-US" sz="2200" dirty="0" smtClean="0"/>
              <a:t>feeling</a:t>
            </a:r>
          </a:p>
          <a:p>
            <a:r>
              <a:rPr lang="en-IN" sz="2200" dirty="0"/>
              <a:t>Characteristics of s</a:t>
            </a:r>
            <a:r>
              <a:rPr lang="en-IN" altLang="en-US" sz="2200" dirty="0" smtClean="0"/>
              <a:t>piritual fatigue: Lack </a:t>
            </a:r>
            <a:r>
              <a:rPr lang="en-IN" altLang="en-US" sz="2200" dirty="0"/>
              <a:t>of interest and meaning in life, resulting in unhappiness and pessimism</a:t>
            </a:r>
            <a:endParaRPr lang="en-US" altLang="en-US" sz="2200" dirty="0"/>
          </a:p>
        </p:txBody>
      </p:sp>
    </p:spTree>
    <p:extLst>
      <p:ext uri="{BB962C8B-B14F-4D97-AF65-F5344CB8AC3E}">
        <p14:creationId xmlns:p14="http://schemas.microsoft.com/office/powerpoint/2010/main" val="22135805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43E8A61-26F4-4DC8-BE2F-86902730F896}"/>
              </a:ext>
            </a:extLst>
          </p:cNvPr>
          <p:cNvSpPr>
            <a:spLocks noGrp="1"/>
          </p:cNvSpPr>
          <p:nvPr>
            <p:ph type="title"/>
          </p:nvPr>
        </p:nvSpPr>
        <p:spPr/>
        <p:txBody>
          <a:bodyPr/>
          <a:lstStyle/>
          <a:p>
            <a:r>
              <a:rPr lang="en-US" altLang="en-US" dirty="0" smtClean="0"/>
              <a:t>Types of Burnout Victims</a:t>
            </a:r>
            <a:endParaRPr lang="en-US" dirty="0"/>
          </a:p>
        </p:txBody>
      </p:sp>
      <p:sp>
        <p:nvSpPr>
          <p:cNvPr id="3" name="Content Placeholder 2">
            <a:extLst>
              <a:ext uri="{FF2B5EF4-FFF2-40B4-BE49-F238E27FC236}">
                <a16:creationId xmlns:a16="http://schemas.microsoft.com/office/drawing/2014/main" xmlns="" id="{388F2163-9154-49D7-B7BD-18232254B81A}"/>
              </a:ext>
            </a:extLst>
          </p:cNvPr>
          <p:cNvSpPr>
            <a:spLocks noGrp="1"/>
          </p:cNvSpPr>
          <p:nvPr>
            <p:ph idx="1"/>
          </p:nvPr>
        </p:nvSpPr>
        <p:spPr/>
        <p:txBody>
          <a:bodyPr/>
          <a:lstStyle/>
          <a:p>
            <a:pPr>
              <a:lnSpc>
                <a:spcPct val="95000"/>
              </a:lnSpc>
              <a:spcAft>
                <a:spcPct val="10000"/>
              </a:spcAft>
            </a:pPr>
            <a:r>
              <a:rPr lang="en-IN" altLang="en-US" dirty="0" err="1"/>
              <a:t>Superpeople</a:t>
            </a:r>
            <a:r>
              <a:rPr lang="en-IN" altLang="en-US" dirty="0"/>
              <a:t>: Want to do everything themselves because no one else can or will and have never let anyone down</a:t>
            </a:r>
          </a:p>
          <a:p>
            <a:pPr>
              <a:lnSpc>
                <a:spcPct val="95000"/>
              </a:lnSpc>
              <a:spcAft>
                <a:spcPct val="10000"/>
              </a:spcAft>
            </a:pPr>
            <a:r>
              <a:rPr lang="en-IN" altLang="en-US" dirty="0"/>
              <a:t>Workaholics: Are driven to meet unreasonable demands placed on them</a:t>
            </a:r>
          </a:p>
          <a:p>
            <a:pPr>
              <a:lnSpc>
                <a:spcPct val="95000"/>
              </a:lnSpc>
              <a:spcAft>
                <a:spcPct val="10000"/>
              </a:spcAft>
            </a:pPr>
            <a:r>
              <a:rPr lang="en-IN" altLang="en-US" dirty="0"/>
              <a:t>Burned-out Samaritans: Are always giving to others while receiving little help or appreciation in return</a:t>
            </a:r>
          </a:p>
          <a:p>
            <a:pPr>
              <a:lnSpc>
                <a:spcPct val="95000"/>
              </a:lnSpc>
              <a:spcAft>
                <a:spcPct val="10000"/>
              </a:spcAft>
            </a:pPr>
            <a:r>
              <a:rPr lang="en-IN" altLang="en-US" dirty="0"/>
              <a:t>Mismatched people: Do their jobs well </a:t>
            </a:r>
            <a:r>
              <a:rPr lang="en-IN" altLang="en-US" dirty="0" smtClean="0"/>
              <a:t>but </a:t>
            </a:r>
            <a:r>
              <a:rPr lang="en-IN" altLang="en-US" dirty="0"/>
              <a:t>do not like what they are doing</a:t>
            </a:r>
          </a:p>
          <a:p>
            <a:pPr>
              <a:lnSpc>
                <a:spcPct val="95000"/>
              </a:lnSpc>
              <a:spcAft>
                <a:spcPct val="10000"/>
              </a:spcAft>
            </a:pPr>
            <a:r>
              <a:rPr lang="en-IN" altLang="en-US" dirty="0"/>
              <a:t>Midcareer coasters: May once have been high performers </a:t>
            </a:r>
            <a:r>
              <a:rPr lang="en-IN" altLang="en-US" dirty="0" smtClean="0"/>
              <a:t>but currently lack enthusiasm</a:t>
            </a:r>
          </a:p>
          <a:p>
            <a:pPr>
              <a:lnSpc>
                <a:spcPct val="95000"/>
              </a:lnSpc>
              <a:spcAft>
                <a:spcPct val="10000"/>
              </a:spcAft>
            </a:pPr>
            <a:r>
              <a:rPr lang="en-IN" altLang="en-US" dirty="0" smtClean="0"/>
              <a:t>Overstressed </a:t>
            </a:r>
            <a:r>
              <a:rPr lang="en-IN" altLang="en-US" dirty="0"/>
              <a:t>students: Are holding down full-time jobs and full course loads</a:t>
            </a:r>
            <a:endParaRPr lang="en-US" dirty="0"/>
          </a:p>
        </p:txBody>
      </p:sp>
    </p:spTree>
    <p:extLst>
      <p:ext uri="{BB962C8B-B14F-4D97-AF65-F5344CB8AC3E}">
        <p14:creationId xmlns:p14="http://schemas.microsoft.com/office/powerpoint/2010/main" val="6578724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587AAEE-8ACB-453E-B2AE-9F55643D6483}"/>
              </a:ext>
            </a:extLst>
          </p:cNvPr>
          <p:cNvSpPr>
            <a:spLocks noGrp="1"/>
          </p:cNvSpPr>
          <p:nvPr>
            <p:ph type="title"/>
          </p:nvPr>
        </p:nvSpPr>
        <p:spPr/>
        <p:txBody>
          <a:bodyPr/>
          <a:lstStyle/>
          <a:p>
            <a:r>
              <a:rPr lang="en-US" altLang="en-US" dirty="0" smtClean="0"/>
              <a:t>Impact of Burnout</a:t>
            </a:r>
            <a:endParaRPr lang="en-US" dirty="0"/>
          </a:p>
        </p:txBody>
      </p:sp>
      <p:sp>
        <p:nvSpPr>
          <p:cNvPr id="3" name="Content Placeholder 2">
            <a:extLst>
              <a:ext uri="{FF2B5EF4-FFF2-40B4-BE49-F238E27FC236}">
                <a16:creationId xmlns:a16="http://schemas.microsoft.com/office/drawing/2014/main" xmlns="" id="{B0C5B347-2595-4F5F-907D-14CE09FEA97D}"/>
              </a:ext>
            </a:extLst>
          </p:cNvPr>
          <p:cNvSpPr>
            <a:spLocks noGrp="1"/>
          </p:cNvSpPr>
          <p:nvPr>
            <p:ph idx="1"/>
          </p:nvPr>
        </p:nvSpPr>
        <p:spPr/>
        <p:txBody>
          <a:bodyPr/>
          <a:lstStyle/>
          <a:p>
            <a:pPr marL="0" indent="0">
              <a:buNone/>
            </a:pPr>
            <a:r>
              <a:rPr lang="en-IN" dirty="0" smtClean="0"/>
              <a:t>Burnout </a:t>
            </a:r>
            <a:r>
              <a:rPr lang="en-IN" dirty="0"/>
              <a:t>is a great </a:t>
            </a:r>
            <a:r>
              <a:rPr lang="en-IN" dirty="0" smtClean="0"/>
              <a:t>equalizer</a:t>
            </a:r>
          </a:p>
          <a:p>
            <a:r>
              <a:rPr lang="en-IN" sz="2200" dirty="0"/>
              <a:t>B</a:t>
            </a:r>
            <a:r>
              <a:rPr lang="en-IN" sz="2200" dirty="0" smtClean="0"/>
              <a:t>lind </a:t>
            </a:r>
            <a:r>
              <a:rPr lang="en-IN" sz="2200" dirty="0"/>
              <a:t>to age, sex, </a:t>
            </a:r>
            <a:r>
              <a:rPr lang="en-IN" sz="2200" dirty="0" err="1"/>
              <a:t>color</a:t>
            </a:r>
            <a:r>
              <a:rPr lang="en-IN" sz="2200" dirty="0"/>
              <a:t>, and </a:t>
            </a:r>
            <a:r>
              <a:rPr lang="en-IN" sz="2200" dirty="0" smtClean="0"/>
              <a:t>creed</a:t>
            </a:r>
          </a:p>
          <a:p>
            <a:r>
              <a:rPr lang="en-IN" sz="2200" dirty="0"/>
              <a:t>Condition that can affect both white- and blue-collar workers as well as those who work at </a:t>
            </a:r>
            <a:r>
              <a:rPr lang="en-IN" sz="2200" dirty="0" smtClean="0"/>
              <a:t>home</a:t>
            </a:r>
          </a:p>
          <a:p>
            <a:pPr marL="0" indent="0">
              <a:buNone/>
            </a:pPr>
            <a:endParaRPr lang="en-IN" sz="800" dirty="0"/>
          </a:p>
          <a:p>
            <a:pPr marL="0" indent="0">
              <a:buNone/>
            </a:pPr>
            <a:r>
              <a:rPr lang="en-IN" dirty="0"/>
              <a:t>Job burnout is widespread in modern society, which </a:t>
            </a:r>
            <a:r>
              <a:rPr lang="en-IN" dirty="0" smtClean="0"/>
              <a:t>is hazardous </a:t>
            </a:r>
            <a:r>
              <a:rPr lang="en-IN" dirty="0"/>
              <a:t>and can be </a:t>
            </a:r>
            <a:r>
              <a:rPr lang="en-IN" dirty="0" smtClean="0"/>
              <a:t>contagious</a:t>
            </a:r>
          </a:p>
          <a:p>
            <a:pPr marL="0" indent="0">
              <a:buNone/>
            </a:pPr>
            <a:endParaRPr lang="en-IN" sz="800" dirty="0" smtClean="0"/>
          </a:p>
          <a:p>
            <a:pPr marL="0" indent="0">
              <a:buNone/>
            </a:pPr>
            <a:r>
              <a:rPr lang="en-IN" dirty="0"/>
              <a:t>Result of burnout is that a company loses its best people at a critical point, or it leaves them so stressed that their attitude sabotages projects</a:t>
            </a:r>
            <a:endParaRPr lang="en-US" dirty="0"/>
          </a:p>
        </p:txBody>
      </p:sp>
    </p:spTree>
    <p:extLst>
      <p:ext uri="{BB962C8B-B14F-4D97-AF65-F5344CB8AC3E}">
        <p14:creationId xmlns:p14="http://schemas.microsoft.com/office/powerpoint/2010/main" val="41960177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0852A8-599B-473F-8F47-9F103A8A955C}"/>
              </a:ext>
            </a:extLst>
          </p:cNvPr>
          <p:cNvSpPr>
            <a:spLocks noGrp="1"/>
          </p:cNvSpPr>
          <p:nvPr>
            <p:ph type="title"/>
          </p:nvPr>
        </p:nvSpPr>
        <p:spPr/>
        <p:txBody>
          <a:bodyPr/>
          <a:lstStyle/>
          <a:p>
            <a:r>
              <a:rPr lang="en-US" dirty="0"/>
              <a:t>Steps in the </a:t>
            </a:r>
            <a:r>
              <a:rPr lang="en-US" dirty="0" smtClean="0"/>
              <a:t>Typical Path </a:t>
            </a:r>
            <a:r>
              <a:rPr lang="en-US" dirty="0"/>
              <a:t>to </a:t>
            </a:r>
            <a:r>
              <a:rPr lang="en-US" dirty="0" smtClean="0"/>
              <a:t>Burnout</a:t>
            </a:r>
            <a:endParaRPr lang="en-US" dirty="0"/>
          </a:p>
        </p:txBody>
      </p:sp>
      <p:sp>
        <p:nvSpPr>
          <p:cNvPr id="3" name="Content Placeholder 2">
            <a:extLst>
              <a:ext uri="{FF2B5EF4-FFF2-40B4-BE49-F238E27FC236}">
                <a16:creationId xmlns:a16="http://schemas.microsoft.com/office/drawing/2014/main" xmlns="" id="{90ED2DD5-70CF-4F1C-B13B-EFAB1A8981BF}"/>
              </a:ext>
            </a:extLst>
          </p:cNvPr>
          <p:cNvSpPr>
            <a:spLocks noGrp="1"/>
          </p:cNvSpPr>
          <p:nvPr>
            <p:ph idx="1"/>
          </p:nvPr>
        </p:nvSpPr>
        <p:spPr/>
        <p:txBody>
          <a:bodyPr/>
          <a:lstStyle/>
          <a:p>
            <a:r>
              <a:rPr lang="en-IN" dirty="0"/>
              <a:t>Enthusiasm: </a:t>
            </a:r>
            <a:r>
              <a:rPr lang="en-IN" dirty="0" smtClean="0"/>
              <a:t>High </a:t>
            </a:r>
            <a:r>
              <a:rPr lang="en-IN" dirty="0"/>
              <a:t>hopes and high </a:t>
            </a:r>
            <a:r>
              <a:rPr lang="en-IN" dirty="0" smtClean="0"/>
              <a:t>energy are present </a:t>
            </a:r>
            <a:r>
              <a:rPr lang="en-IN" dirty="0"/>
              <a:t>as a task or job is begun</a:t>
            </a:r>
          </a:p>
          <a:p>
            <a:r>
              <a:rPr lang="en-IN" dirty="0"/>
              <a:t>Slowdown: Excitement fades and energy wanes</a:t>
            </a:r>
          </a:p>
          <a:p>
            <a:r>
              <a:rPr lang="en-IN" dirty="0"/>
              <a:t>Stagnation: Frustration begins with questions on the value of the task or work effectiveness</a:t>
            </a:r>
          </a:p>
          <a:p>
            <a:r>
              <a:rPr lang="en-IN" dirty="0"/>
              <a:t>Apathy: Physical and emotional exhaustion is felt, depression is common, and performance deteriorates</a:t>
            </a:r>
            <a:endParaRPr lang="en-US" sz="2200" dirty="0"/>
          </a:p>
        </p:txBody>
      </p:sp>
    </p:spTree>
    <p:extLst>
      <p:ext uri="{BB962C8B-B14F-4D97-AF65-F5344CB8AC3E}">
        <p14:creationId xmlns:p14="http://schemas.microsoft.com/office/powerpoint/2010/main" val="3327016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22FAF6-2A2C-4DA1-B757-EBC0C380688C}"/>
              </a:ext>
            </a:extLst>
          </p:cNvPr>
          <p:cNvSpPr>
            <a:spLocks noGrp="1"/>
          </p:cNvSpPr>
          <p:nvPr>
            <p:ph type="title"/>
          </p:nvPr>
        </p:nvSpPr>
        <p:spPr/>
        <p:txBody>
          <a:bodyPr/>
          <a:lstStyle/>
          <a:p>
            <a:r>
              <a:rPr lang="en-IN" dirty="0"/>
              <a:t>Strategies for Dealing with Burnout</a:t>
            </a:r>
            <a:endParaRPr lang="en-US" dirty="0"/>
          </a:p>
        </p:txBody>
      </p:sp>
      <p:sp>
        <p:nvSpPr>
          <p:cNvPr id="3" name="Content Placeholder 2">
            <a:extLst>
              <a:ext uri="{FF2B5EF4-FFF2-40B4-BE49-F238E27FC236}">
                <a16:creationId xmlns:a16="http://schemas.microsoft.com/office/drawing/2014/main" xmlns="" id="{E3512A54-C975-4D38-8CD6-7D419049C690}"/>
              </a:ext>
            </a:extLst>
          </p:cNvPr>
          <p:cNvSpPr>
            <a:spLocks noGrp="1"/>
          </p:cNvSpPr>
          <p:nvPr>
            <p:ph idx="1"/>
          </p:nvPr>
        </p:nvSpPr>
        <p:spPr/>
        <p:txBody>
          <a:bodyPr/>
          <a:lstStyle/>
          <a:p>
            <a:pPr>
              <a:buClr>
                <a:schemeClr val="tx1"/>
              </a:buClr>
            </a:pPr>
            <a:r>
              <a:rPr lang="en-IN" b="1" dirty="0">
                <a:solidFill>
                  <a:srgbClr val="C00000"/>
                </a:solidFill>
              </a:rPr>
              <a:t>Emergency aid</a:t>
            </a:r>
            <a:r>
              <a:rPr lang="en-IN" dirty="0"/>
              <a:t>: Doing deep breathing, engaging in positive self-talk, taking a physical retreat, and talking with a friend</a:t>
            </a:r>
          </a:p>
          <a:p>
            <a:r>
              <a:rPr lang="en-IN" dirty="0"/>
              <a:t>Sample </a:t>
            </a:r>
            <a:r>
              <a:rPr lang="en-IN" b="1" dirty="0">
                <a:solidFill>
                  <a:srgbClr val="C00000"/>
                </a:solidFill>
              </a:rPr>
              <a:t>short-term actions</a:t>
            </a:r>
            <a:r>
              <a:rPr lang="en-IN" dirty="0"/>
              <a:t>: Reducing workload, setting priorities, taking care of </a:t>
            </a:r>
            <a:r>
              <a:rPr lang="en-IN" dirty="0" smtClean="0"/>
              <a:t>one’s </a:t>
            </a:r>
            <a:r>
              <a:rPr lang="en-IN" dirty="0"/>
              <a:t>body, and accentuating the positive</a:t>
            </a:r>
          </a:p>
          <a:p>
            <a:r>
              <a:rPr lang="en-IN" dirty="0"/>
              <a:t>Important </a:t>
            </a:r>
            <a:r>
              <a:rPr lang="en-IN" b="1" dirty="0">
                <a:solidFill>
                  <a:srgbClr val="C00000"/>
                </a:solidFill>
              </a:rPr>
              <a:t>long-term solutions</a:t>
            </a:r>
            <a:r>
              <a:rPr lang="en-IN" dirty="0"/>
              <a:t>: Clarifying values, renewing commitments, making lifestyle changes, and developing personal competencies</a:t>
            </a:r>
            <a:endParaRPr lang="en-US" dirty="0"/>
          </a:p>
        </p:txBody>
      </p:sp>
    </p:spTree>
    <p:extLst>
      <p:ext uri="{BB962C8B-B14F-4D97-AF65-F5344CB8AC3E}">
        <p14:creationId xmlns:p14="http://schemas.microsoft.com/office/powerpoint/2010/main" val="33730522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F983AD1-ECCF-4964-A248-DD49B7A125AA}"/>
              </a:ext>
            </a:extLst>
          </p:cNvPr>
          <p:cNvSpPr>
            <a:spLocks noGrp="1"/>
          </p:cNvSpPr>
          <p:nvPr>
            <p:ph type="title"/>
          </p:nvPr>
        </p:nvSpPr>
        <p:spPr>
          <a:xfrm>
            <a:off x="228600" y="228600"/>
            <a:ext cx="9144000" cy="609600"/>
          </a:xfrm>
        </p:spPr>
        <p:txBody>
          <a:bodyPr/>
          <a:lstStyle/>
          <a:p>
            <a:r>
              <a:rPr lang="en-US" altLang="en-US" dirty="0"/>
              <a:t>The </a:t>
            </a:r>
            <a:r>
              <a:rPr lang="en-US" altLang="en-US" dirty="0" smtClean="0"/>
              <a:t>Leader’s </a:t>
            </a:r>
            <a:r>
              <a:rPr lang="en-US" altLang="en-US" dirty="0"/>
              <a:t>Role in Burnout Prevention, 1</a:t>
            </a:r>
            <a:endParaRPr lang="en-US" dirty="0"/>
          </a:p>
        </p:txBody>
      </p:sp>
      <p:sp>
        <p:nvSpPr>
          <p:cNvPr id="3" name="Content Placeholder 2">
            <a:extLst>
              <a:ext uri="{FF2B5EF4-FFF2-40B4-BE49-F238E27FC236}">
                <a16:creationId xmlns:a16="http://schemas.microsoft.com/office/drawing/2014/main" xmlns="" id="{96B09CC2-A3E0-4A37-A2A3-10E2BD2ECF4C}"/>
              </a:ext>
            </a:extLst>
          </p:cNvPr>
          <p:cNvSpPr>
            <a:spLocks noGrp="1"/>
          </p:cNvSpPr>
          <p:nvPr>
            <p:ph idx="1"/>
          </p:nvPr>
        </p:nvSpPr>
        <p:spPr/>
        <p:txBody>
          <a:bodyPr/>
          <a:lstStyle/>
          <a:p>
            <a:r>
              <a:rPr lang="en-US" altLang="en-US" dirty="0" smtClean="0"/>
              <a:t>Clarify </a:t>
            </a:r>
            <a:r>
              <a:rPr lang="en-US" altLang="en-US" dirty="0"/>
              <a:t>the mission, goals, and values of the organization, and live these personally</a:t>
            </a:r>
          </a:p>
          <a:p>
            <a:r>
              <a:rPr lang="en-US" altLang="en-US" dirty="0"/>
              <a:t>Clearly </a:t>
            </a:r>
            <a:r>
              <a:rPr lang="en-US" altLang="en-US" dirty="0" smtClean="0"/>
              <a:t>communicate </a:t>
            </a:r>
            <a:r>
              <a:rPr lang="en-US" altLang="en-US" dirty="0"/>
              <a:t>role expectations</a:t>
            </a:r>
          </a:p>
          <a:p>
            <a:r>
              <a:rPr lang="en-US" altLang="en-US" dirty="0" smtClean="0"/>
              <a:t>Maintain </a:t>
            </a:r>
            <a:r>
              <a:rPr lang="en-US" altLang="en-US" dirty="0"/>
              <a:t>a healthy work </a:t>
            </a:r>
            <a:r>
              <a:rPr lang="en-US" altLang="en-US" dirty="0" smtClean="0"/>
              <a:t>environment</a:t>
            </a:r>
            <a:r>
              <a:rPr lang="en-US" altLang="en-US" dirty="0"/>
              <a:t>, such as meeting physical, safety, and emotional health needs</a:t>
            </a:r>
          </a:p>
          <a:p>
            <a:r>
              <a:rPr lang="en-US" altLang="en-US" dirty="0" smtClean="0"/>
              <a:t>Manage </a:t>
            </a:r>
            <a:r>
              <a:rPr lang="en-US" altLang="en-US" dirty="0"/>
              <a:t>work processes so that individuals and groups are neither overloaded nor underloaded </a:t>
            </a:r>
          </a:p>
          <a:p>
            <a:pPr>
              <a:buFont typeface="Arial" panose="020B0604020202020204" pitchFamily="34" charset="0"/>
              <a:buChar char="•"/>
            </a:pPr>
            <a:r>
              <a:rPr lang="en-US" altLang="en-US" dirty="0" smtClean="0"/>
              <a:t>Maintain </a:t>
            </a:r>
            <a:r>
              <a:rPr lang="en-US" altLang="en-US" dirty="0"/>
              <a:t>an effective balance between continuity and change</a:t>
            </a:r>
          </a:p>
          <a:p>
            <a:pPr>
              <a:buFont typeface="Arial" panose="020B0604020202020204" pitchFamily="34" charset="0"/>
              <a:buChar char="•"/>
            </a:pPr>
            <a:r>
              <a:rPr lang="en-US" altLang="en-US" dirty="0" smtClean="0"/>
              <a:t>Foster </a:t>
            </a:r>
            <a:r>
              <a:rPr lang="en-US" altLang="en-US" dirty="0"/>
              <a:t>a spirit of belonging and teamwork throughout the </a:t>
            </a:r>
            <a:r>
              <a:rPr lang="en-US" altLang="en-US" dirty="0" smtClean="0"/>
              <a:t>organization</a:t>
            </a:r>
            <a:endParaRPr lang="en-US" altLang="en-US" dirty="0"/>
          </a:p>
        </p:txBody>
      </p:sp>
    </p:spTree>
    <p:extLst>
      <p:ext uri="{BB962C8B-B14F-4D97-AF65-F5344CB8AC3E}">
        <p14:creationId xmlns:p14="http://schemas.microsoft.com/office/powerpoint/2010/main" val="3518517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F983AD1-ECCF-4964-A248-DD49B7A125AA}"/>
              </a:ext>
            </a:extLst>
          </p:cNvPr>
          <p:cNvSpPr>
            <a:spLocks noGrp="1"/>
          </p:cNvSpPr>
          <p:nvPr>
            <p:ph type="title"/>
          </p:nvPr>
        </p:nvSpPr>
        <p:spPr>
          <a:xfrm>
            <a:off x="228600" y="228600"/>
            <a:ext cx="9144000" cy="609600"/>
          </a:xfrm>
        </p:spPr>
        <p:txBody>
          <a:bodyPr/>
          <a:lstStyle/>
          <a:p>
            <a:r>
              <a:rPr lang="en-US" altLang="en-US" dirty="0"/>
              <a:t>The </a:t>
            </a:r>
            <a:r>
              <a:rPr lang="en-US" altLang="en-US" dirty="0" smtClean="0"/>
              <a:t>Leader’s </a:t>
            </a:r>
            <a:r>
              <a:rPr lang="en-US" altLang="en-US" dirty="0"/>
              <a:t>Role in Burnout Prevention, </a:t>
            </a:r>
            <a:r>
              <a:rPr lang="en-US" altLang="en-US" dirty="0" smtClean="0"/>
              <a:t>2</a:t>
            </a:r>
            <a:endParaRPr lang="en-US" dirty="0"/>
          </a:p>
        </p:txBody>
      </p:sp>
      <p:sp>
        <p:nvSpPr>
          <p:cNvPr id="3" name="Content Placeholder 2">
            <a:extLst>
              <a:ext uri="{FF2B5EF4-FFF2-40B4-BE49-F238E27FC236}">
                <a16:creationId xmlns:a16="http://schemas.microsoft.com/office/drawing/2014/main" xmlns="" id="{96B09CC2-A3E0-4A37-A2A3-10E2BD2ECF4C}"/>
              </a:ext>
            </a:extLst>
          </p:cNvPr>
          <p:cNvSpPr>
            <a:spLocks noGrp="1"/>
          </p:cNvSpPr>
          <p:nvPr>
            <p:ph idx="1"/>
          </p:nvPr>
        </p:nvSpPr>
        <p:spPr/>
        <p:txBody>
          <a:bodyPr/>
          <a:lstStyle/>
          <a:p>
            <a:r>
              <a:rPr lang="en-IN" altLang="en-US" dirty="0" smtClean="0"/>
              <a:t>Allow </a:t>
            </a:r>
            <a:r>
              <a:rPr lang="en-IN" altLang="en-US" dirty="0"/>
              <a:t>people flexibility to work at the pace and manner that will ensure personal satisfaction while maintaining needed productivity</a:t>
            </a:r>
          </a:p>
          <a:p>
            <a:r>
              <a:rPr lang="en-IN" altLang="en-US" dirty="0" smtClean="0"/>
              <a:t>Provide </a:t>
            </a:r>
            <a:r>
              <a:rPr lang="en-IN" altLang="en-US" dirty="0"/>
              <a:t>people opportunity for ongoing involvement in decisions affecting them</a:t>
            </a:r>
          </a:p>
          <a:p>
            <a:r>
              <a:rPr lang="en-IN" altLang="en-US" dirty="0" smtClean="0"/>
              <a:t>Have </a:t>
            </a:r>
            <a:r>
              <a:rPr lang="en-IN" altLang="en-US" dirty="0"/>
              <a:t>career development policies and activities that help people achieve their </a:t>
            </a:r>
            <a:r>
              <a:rPr lang="en-IN" altLang="en-US" dirty="0" smtClean="0"/>
              <a:t>full potential</a:t>
            </a:r>
            <a:endParaRPr lang="en-IN" altLang="en-US" dirty="0"/>
          </a:p>
          <a:p>
            <a:r>
              <a:rPr lang="en-IN" altLang="en-US" dirty="0" smtClean="0"/>
              <a:t>Provide </a:t>
            </a:r>
            <a:r>
              <a:rPr lang="en-IN" altLang="en-US" dirty="0"/>
              <a:t>assistance in times of stress</a:t>
            </a:r>
            <a:endParaRPr lang="en-US" altLang="en-US" dirty="0"/>
          </a:p>
        </p:txBody>
      </p:sp>
    </p:spTree>
    <p:extLst>
      <p:ext uri="{BB962C8B-B14F-4D97-AF65-F5344CB8AC3E}">
        <p14:creationId xmlns:p14="http://schemas.microsoft.com/office/powerpoint/2010/main" val="1147607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80DC22F4-7D54-477C-BC1F-22401B754F0B}"/>
              </a:ext>
            </a:extLst>
          </p:cNvPr>
          <p:cNvSpPr>
            <a:spLocks noGrp="1"/>
          </p:cNvSpPr>
          <p:nvPr>
            <p:ph type="title"/>
          </p:nvPr>
        </p:nvSpPr>
        <p:spPr/>
        <p:txBody>
          <a:bodyPr/>
          <a:lstStyle/>
          <a:p>
            <a:r>
              <a:rPr lang="en-US" altLang="en-US" dirty="0"/>
              <a:t>Change in the </a:t>
            </a:r>
            <a:r>
              <a:rPr lang="en-US" altLang="en-US" dirty="0" smtClean="0"/>
              <a:t>Workplace, 1</a:t>
            </a:r>
            <a:r>
              <a:rPr lang="en-US" altLang="en-US" sz="3200" dirty="0" smtClean="0"/>
              <a:t> </a:t>
            </a:r>
            <a:endParaRPr lang="en-US" dirty="0"/>
          </a:p>
        </p:txBody>
      </p:sp>
      <p:sp>
        <p:nvSpPr>
          <p:cNvPr id="4" name="Content Placeholder 3">
            <a:extLst>
              <a:ext uri="{FF2B5EF4-FFF2-40B4-BE49-F238E27FC236}">
                <a16:creationId xmlns:a16="http://schemas.microsoft.com/office/drawing/2014/main" xmlns="" id="{B82F0358-2695-4664-8B01-42424930EB59}"/>
              </a:ext>
            </a:extLst>
          </p:cNvPr>
          <p:cNvSpPr>
            <a:spLocks noGrp="1"/>
          </p:cNvSpPr>
          <p:nvPr>
            <p:ph idx="1"/>
          </p:nvPr>
        </p:nvSpPr>
        <p:spPr/>
        <p:txBody>
          <a:bodyPr/>
          <a:lstStyle/>
          <a:p>
            <a:pPr marL="0" indent="0">
              <a:buNone/>
            </a:pPr>
            <a:r>
              <a:rPr lang="en-US" altLang="en-US" dirty="0"/>
              <a:t>Stressful changes in the American </a:t>
            </a:r>
            <a:r>
              <a:rPr lang="en-US" altLang="en-US" dirty="0" smtClean="0"/>
              <a:t>workplace</a:t>
            </a:r>
            <a:endParaRPr lang="en-US" altLang="en-US" sz="800" dirty="0"/>
          </a:p>
          <a:p>
            <a:r>
              <a:rPr lang="en-US" altLang="en-US" sz="2200" dirty="0"/>
              <a:t>Downsizing</a:t>
            </a:r>
          </a:p>
          <a:p>
            <a:r>
              <a:rPr lang="en-US" altLang="en-US" sz="2200" dirty="0"/>
              <a:t>Reorganization activities resulting from reengineering business, reinventing government, and other management </a:t>
            </a:r>
            <a:r>
              <a:rPr lang="en-US" altLang="en-US" sz="2200" dirty="0" smtClean="0"/>
              <a:t>initiatives</a:t>
            </a:r>
          </a:p>
          <a:p>
            <a:pPr marL="0" indent="0">
              <a:buNone/>
            </a:pPr>
            <a:endParaRPr lang="en-US" altLang="en-US" sz="800" dirty="0"/>
          </a:p>
          <a:p>
            <a:pPr marL="0" indent="0">
              <a:buNone/>
            </a:pPr>
            <a:r>
              <a:rPr lang="en-US" altLang="en-US" dirty="0"/>
              <a:t>Employees who remain in an organization after downsizing experience </a:t>
            </a:r>
            <a:r>
              <a:rPr lang="en-US" altLang="en-US" dirty="0" smtClean="0"/>
              <a:t>survivor syndrome</a:t>
            </a:r>
            <a:endParaRPr lang="en-US" altLang="en-US" dirty="0"/>
          </a:p>
          <a:p>
            <a:r>
              <a:rPr lang="en-IN" altLang="en-US" sz="2200" dirty="0" smtClean="0"/>
              <a:t>Being afraid they will be part of the next round of cuts</a:t>
            </a:r>
          </a:p>
          <a:p>
            <a:r>
              <a:rPr lang="en-IN" altLang="en-US" sz="2200" dirty="0" smtClean="0"/>
              <a:t>Feeling sadness and guilt over their co-workers’ fate</a:t>
            </a:r>
          </a:p>
          <a:p>
            <a:r>
              <a:rPr lang="en-IN" altLang="en-US" sz="2200" dirty="0" smtClean="0"/>
              <a:t>Often having more work to do personally if production demands do not reflect the reduced number of people to do the job</a:t>
            </a:r>
            <a:endParaRPr lang="en-US" sz="2200" dirty="0"/>
          </a:p>
        </p:txBody>
      </p:sp>
    </p:spTree>
    <p:extLst>
      <p:ext uri="{BB962C8B-B14F-4D97-AF65-F5344CB8AC3E}">
        <p14:creationId xmlns:p14="http://schemas.microsoft.com/office/powerpoint/2010/main" val="3184479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DF096A4-C2D3-44C5-9C8B-4097E441D392}"/>
              </a:ext>
            </a:extLst>
          </p:cNvPr>
          <p:cNvSpPr>
            <a:spLocks noGrp="1"/>
          </p:cNvSpPr>
          <p:nvPr>
            <p:ph type="title"/>
          </p:nvPr>
        </p:nvSpPr>
        <p:spPr/>
        <p:txBody>
          <a:bodyPr/>
          <a:lstStyle/>
          <a:p>
            <a:r>
              <a:rPr lang="en-US" altLang="en-US" dirty="0"/>
              <a:t>Strategies to Help Manage </a:t>
            </a:r>
            <a:r>
              <a:rPr lang="en-US" altLang="en-US" dirty="0" smtClean="0"/>
              <a:t>Job Stress</a:t>
            </a:r>
            <a:r>
              <a:rPr lang="en-US" altLang="en-US" dirty="0"/>
              <a:t>, 1</a:t>
            </a:r>
            <a:endParaRPr lang="en-US" dirty="0"/>
          </a:p>
        </p:txBody>
      </p:sp>
      <p:sp>
        <p:nvSpPr>
          <p:cNvPr id="3" name="Content Placeholder 2">
            <a:extLst>
              <a:ext uri="{FF2B5EF4-FFF2-40B4-BE49-F238E27FC236}">
                <a16:creationId xmlns:a16="http://schemas.microsoft.com/office/drawing/2014/main" xmlns="" id="{40C6210A-3127-4978-8739-1B75F76CF7AC}"/>
              </a:ext>
            </a:extLst>
          </p:cNvPr>
          <p:cNvSpPr>
            <a:spLocks noGrp="1"/>
          </p:cNvSpPr>
          <p:nvPr>
            <p:ph idx="1"/>
          </p:nvPr>
        </p:nvSpPr>
        <p:spPr/>
        <p:txBody>
          <a:bodyPr/>
          <a:lstStyle/>
          <a:p>
            <a:r>
              <a:rPr lang="en-US" altLang="en-US" dirty="0" smtClean="0"/>
              <a:t>Maintain </a:t>
            </a:r>
            <a:r>
              <a:rPr lang="en-US" altLang="en-US" dirty="0"/>
              <a:t>a safe and organized work environment</a:t>
            </a:r>
          </a:p>
          <a:p>
            <a:r>
              <a:rPr lang="en-US" altLang="en-US" dirty="0" smtClean="0"/>
              <a:t>Clarify </a:t>
            </a:r>
            <a:r>
              <a:rPr lang="en-US" altLang="en-US" dirty="0"/>
              <a:t>work unit goals and objectives </a:t>
            </a:r>
          </a:p>
          <a:p>
            <a:r>
              <a:rPr lang="en-US" altLang="en-US" dirty="0" smtClean="0"/>
              <a:t>Be </a:t>
            </a:r>
            <a:r>
              <a:rPr lang="en-US" altLang="en-US" dirty="0"/>
              <a:t>sure individual job expectations and instructions are clear</a:t>
            </a:r>
          </a:p>
          <a:p>
            <a:r>
              <a:rPr lang="en-US" altLang="en-US" dirty="0" smtClean="0"/>
              <a:t>Evaluate </a:t>
            </a:r>
            <a:r>
              <a:rPr lang="en-US" altLang="en-US" dirty="0"/>
              <a:t>workloads and deadlines</a:t>
            </a:r>
          </a:p>
          <a:p>
            <a:r>
              <a:rPr lang="en-US" altLang="en-US" dirty="0" smtClean="0"/>
              <a:t>Have </a:t>
            </a:r>
            <a:r>
              <a:rPr lang="en-US" altLang="en-US" dirty="0"/>
              <a:t>regular reviews to provide accurate and timely </a:t>
            </a:r>
            <a:r>
              <a:rPr lang="en-US" altLang="en-US" dirty="0" smtClean="0"/>
              <a:t>feedback, and </a:t>
            </a:r>
            <a:r>
              <a:rPr lang="en-IN" altLang="en-US" dirty="0" smtClean="0"/>
              <a:t>give </a:t>
            </a:r>
            <a:r>
              <a:rPr lang="en-IN" altLang="en-US" dirty="0"/>
              <a:t>assurance that good work is </a:t>
            </a:r>
            <a:r>
              <a:rPr lang="en-IN" altLang="en-US" dirty="0" smtClean="0"/>
              <a:t>appreciated</a:t>
            </a:r>
            <a:endParaRPr lang="en-US" altLang="en-US" dirty="0"/>
          </a:p>
        </p:txBody>
      </p:sp>
    </p:spTree>
    <p:extLst>
      <p:ext uri="{BB962C8B-B14F-4D97-AF65-F5344CB8AC3E}">
        <p14:creationId xmlns:p14="http://schemas.microsoft.com/office/powerpoint/2010/main" val="2751256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Strategies to Help Manage </a:t>
            </a:r>
            <a:r>
              <a:rPr lang="en-US" altLang="en-US" dirty="0" smtClean="0"/>
              <a:t>Job Stress</a:t>
            </a:r>
            <a:r>
              <a:rPr lang="en-US" altLang="en-US" dirty="0"/>
              <a:t>, 2</a:t>
            </a:r>
          </a:p>
        </p:txBody>
      </p:sp>
      <p:sp>
        <p:nvSpPr>
          <p:cNvPr id="3" name="Content Placeholder 2"/>
          <p:cNvSpPr>
            <a:spLocks noGrp="1"/>
          </p:cNvSpPr>
          <p:nvPr>
            <p:ph idx="1"/>
          </p:nvPr>
        </p:nvSpPr>
        <p:spPr/>
        <p:txBody>
          <a:bodyPr/>
          <a:lstStyle/>
          <a:p>
            <a:r>
              <a:rPr lang="en-US" altLang="en-US" dirty="0" smtClean="0"/>
              <a:t>Show </a:t>
            </a:r>
            <a:r>
              <a:rPr lang="en-US" altLang="en-US" dirty="0"/>
              <a:t>patience, understanding, and support in dealing with employee problems</a:t>
            </a:r>
          </a:p>
          <a:p>
            <a:r>
              <a:rPr lang="en-US" altLang="en-US" dirty="0" smtClean="0"/>
              <a:t>Deal </a:t>
            </a:r>
            <a:r>
              <a:rPr lang="en-US" altLang="en-US" dirty="0"/>
              <a:t>with personality differences directly and constructively</a:t>
            </a:r>
          </a:p>
          <a:p>
            <a:r>
              <a:rPr lang="en-US" altLang="en-US" dirty="0" smtClean="0"/>
              <a:t>Coach </a:t>
            </a:r>
            <a:r>
              <a:rPr lang="en-US" altLang="en-US" dirty="0"/>
              <a:t>and </a:t>
            </a:r>
            <a:r>
              <a:rPr lang="en-US" altLang="en-US" dirty="0" smtClean="0"/>
              <a:t>develop </a:t>
            </a:r>
            <a:r>
              <a:rPr lang="en-US" altLang="en-US" dirty="0"/>
              <a:t>employees to their full potential</a:t>
            </a:r>
          </a:p>
          <a:p>
            <a:r>
              <a:rPr lang="en-US" altLang="en-US" dirty="0" smtClean="0"/>
              <a:t>Involve </a:t>
            </a:r>
            <a:r>
              <a:rPr lang="en-US" altLang="en-US" dirty="0"/>
              <a:t>people, as much as possible, in decisions that affect them</a:t>
            </a:r>
          </a:p>
          <a:p>
            <a:r>
              <a:rPr lang="en-US" altLang="en-US" dirty="0" smtClean="0"/>
              <a:t>Keep </a:t>
            </a:r>
            <a:r>
              <a:rPr lang="en-US" altLang="en-US" dirty="0"/>
              <a:t>communication lines open with an open-door </a:t>
            </a:r>
            <a:r>
              <a:rPr lang="en-US" altLang="en-US" dirty="0" smtClean="0"/>
              <a:t>policy</a:t>
            </a:r>
            <a:endParaRPr lang="en-US" altLang="en-US" dirty="0"/>
          </a:p>
        </p:txBody>
      </p:sp>
    </p:spTree>
    <p:extLst>
      <p:ext uri="{BB962C8B-B14F-4D97-AF65-F5344CB8AC3E}">
        <p14:creationId xmlns:p14="http://schemas.microsoft.com/office/powerpoint/2010/main" val="2675574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Job Stress</a:t>
            </a:r>
          </a:p>
        </p:txBody>
      </p:sp>
      <p:sp>
        <p:nvSpPr>
          <p:cNvPr id="26627" name="Content Placeholder 2"/>
          <p:cNvSpPr>
            <a:spLocks noGrp="1"/>
          </p:cNvSpPr>
          <p:nvPr>
            <p:ph idx="1"/>
          </p:nvPr>
        </p:nvSpPr>
        <p:spPr>
          <a:xfrm>
            <a:off x="457200" y="838200"/>
            <a:ext cx="8229600" cy="5715000"/>
          </a:xfrm>
        </p:spPr>
        <p:txBody>
          <a:bodyPr>
            <a:normAutofit lnSpcReduction="10000"/>
          </a:bodyPr>
          <a:lstStyle/>
          <a:p>
            <a:pPr marL="0" indent="0">
              <a:lnSpc>
                <a:spcPct val="110000"/>
              </a:lnSpc>
              <a:buNone/>
            </a:pPr>
            <a:r>
              <a:rPr lang="en-IN" altLang="en-US" sz="2600" dirty="0"/>
              <a:t>Stress in the workplace is encountered at ever-increasing </a:t>
            </a:r>
            <a:r>
              <a:rPr lang="en-IN" altLang="en-US" sz="2600" dirty="0" smtClean="0"/>
              <a:t>rates</a:t>
            </a:r>
          </a:p>
          <a:p>
            <a:pPr>
              <a:lnSpc>
                <a:spcPct val="110000"/>
              </a:lnSpc>
            </a:pPr>
            <a:r>
              <a:rPr lang="en-IN" altLang="en-US" sz="2200" dirty="0"/>
              <a:t>40 percent of </a:t>
            </a:r>
            <a:r>
              <a:rPr lang="en-IN" altLang="en-US" sz="2200" dirty="0" smtClean="0"/>
              <a:t>workers </a:t>
            </a:r>
            <a:r>
              <a:rPr lang="en-IN" altLang="en-US" sz="2200" dirty="0"/>
              <a:t>in the United States say their jobs are very stressful or extremely </a:t>
            </a:r>
            <a:r>
              <a:rPr lang="en-IN" altLang="en-US" sz="2200" dirty="0" smtClean="0"/>
              <a:t>stressful</a:t>
            </a:r>
          </a:p>
          <a:p>
            <a:pPr>
              <a:lnSpc>
                <a:spcPct val="110000"/>
              </a:lnSpc>
            </a:pPr>
            <a:r>
              <a:rPr lang="en-IN" altLang="en-US" sz="2200" dirty="0"/>
              <a:t>Managers are 20 percent more likely than the average worker to describe their jobs as </a:t>
            </a:r>
            <a:r>
              <a:rPr lang="en-IN" altLang="en-US" sz="2200" dirty="0" smtClean="0"/>
              <a:t>stressful</a:t>
            </a:r>
          </a:p>
          <a:p>
            <a:pPr>
              <a:lnSpc>
                <a:spcPct val="110000"/>
              </a:lnSpc>
            </a:pPr>
            <a:r>
              <a:rPr lang="en-IN" altLang="en-US" sz="2200" dirty="0" smtClean="0"/>
              <a:t>Of </a:t>
            </a:r>
            <a:r>
              <a:rPr lang="en-IN" altLang="en-US" sz="2200" dirty="0"/>
              <a:t>the stress Americans experience, 82 percent say that work is their biggest source of </a:t>
            </a:r>
            <a:r>
              <a:rPr lang="en-IN" altLang="en-US" sz="2200" dirty="0" smtClean="0"/>
              <a:t>stress</a:t>
            </a:r>
          </a:p>
          <a:p>
            <a:pPr marL="0" indent="0">
              <a:lnSpc>
                <a:spcPct val="110000"/>
              </a:lnSpc>
              <a:buNone/>
            </a:pPr>
            <a:endParaRPr lang="en-IN" altLang="en-US" sz="800" dirty="0" smtClean="0"/>
          </a:p>
          <a:p>
            <a:pPr marL="0" indent="0">
              <a:lnSpc>
                <a:spcPct val="110000"/>
              </a:lnSpc>
              <a:buNone/>
            </a:pPr>
            <a:r>
              <a:rPr lang="en-IN" altLang="en-US" dirty="0"/>
              <a:t>Organizational stress is related to health problems and </a:t>
            </a:r>
            <a:r>
              <a:rPr lang="en-IN" altLang="en-US" dirty="0" smtClean="0"/>
              <a:t>related costs</a:t>
            </a:r>
          </a:p>
          <a:p>
            <a:pPr marL="0" indent="0">
              <a:lnSpc>
                <a:spcPct val="110000"/>
              </a:lnSpc>
              <a:buNone/>
            </a:pPr>
            <a:endParaRPr lang="en-IN" altLang="en-US" sz="800" dirty="0" smtClean="0"/>
          </a:p>
          <a:p>
            <a:pPr marL="0" indent="0">
              <a:lnSpc>
                <a:spcPct val="110000"/>
              </a:lnSpc>
              <a:buNone/>
            </a:pPr>
            <a:r>
              <a:rPr lang="en-IN" dirty="0" smtClean="0"/>
              <a:t>Unwanted </a:t>
            </a:r>
            <a:r>
              <a:rPr lang="en-IN" dirty="0"/>
              <a:t>job loss can be </a:t>
            </a:r>
            <a:r>
              <a:rPr lang="en-IN" dirty="0" smtClean="0"/>
              <a:t>distressful</a:t>
            </a:r>
            <a:endParaRPr lang="en-IN" altLang="en-US" dirty="0" smtClean="0"/>
          </a:p>
        </p:txBody>
      </p:sp>
    </p:spTree>
    <p:extLst>
      <p:ext uri="{BB962C8B-B14F-4D97-AF65-F5344CB8AC3E}">
        <p14:creationId xmlns:p14="http://schemas.microsoft.com/office/powerpoint/2010/main" val="24849296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7ADBD4B-28E6-4387-A5AA-FD17395B43EF}"/>
              </a:ext>
            </a:extLst>
          </p:cNvPr>
          <p:cNvSpPr>
            <a:spLocks noGrp="1"/>
          </p:cNvSpPr>
          <p:nvPr>
            <p:ph type="title"/>
          </p:nvPr>
        </p:nvSpPr>
        <p:spPr/>
        <p:txBody>
          <a:bodyPr/>
          <a:lstStyle/>
          <a:p>
            <a:r>
              <a:rPr lang="en-US" altLang="en-US" dirty="0"/>
              <a:t>Sources of </a:t>
            </a:r>
            <a:r>
              <a:rPr lang="en-US" altLang="en-US" dirty="0" smtClean="0"/>
              <a:t>Stress</a:t>
            </a:r>
            <a:endParaRPr lang="en-US" dirty="0"/>
          </a:p>
        </p:txBody>
      </p:sp>
      <p:sp>
        <p:nvSpPr>
          <p:cNvPr id="3" name="Content Placeholder 2">
            <a:extLst>
              <a:ext uri="{FF2B5EF4-FFF2-40B4-BE49-F238E27FC236}">
                <a16:creationId xmlns:a16="http://schemas.microsoft.com/office/drawing/2014/main" xmlns="" id="{6B55E643-9601-48BD-BA91-7ED3A9AE799D}"/>
              </a:ext>
            </a:extLst>
          </p:cNvPr>
          <p:cNvSpPr>
            <a:spLocks noGrp="1"/>
          </p:cNvSpPr>
          <p:nvPr>
            <p:ph idx="1"/>
          </p:nvPr>
        </p:nvSpPr>
        <p:spPr/>
        <p:txBody>
          <a:bodyPr/>
          <a:lstStyle/>
          <a:p>
            <a:r>
              <a:rPr lang="en-IN" dirty="0"/>
              <a:t>New </a:t>
            </a:r>
            <a:r>
              <a:rPr lang="en-IN" dirty="0" smtClean="0"/>
              <a:t>technology</a:t>
            </a:r>
          </a:p>
          <a:p>
            <a:r>
              <a:rPr lang="en-IN" dirty="0" smtClean="0"/>
              <a:t>Workforce </a:t>
            </a:r>
            <a:r>
              <a:rPr lang="en-IN" dirty="0"/>
              <a:t>diversity</a:t>
            </a:r>
          </a:p>
          <a:p>
            <a:r>
              <a:rPr lang="en-IN" dirty="0"/>
              <a:t>Global </a:t>
            </a:r>
            <a:r>
              <a:rPr lang="en-IN" dirty="0" smtClean="0"/>
              <a:t>competition</a:t>
            </a:r>
          </a:p>
          <a:p>
            <a:r>
              <a:rPr lang="en-IN" dirty="0" smtClean="0"/>
              <a:t>Organizational restructure</a:t>
            </a:r>
          </a:p>
          <a:p>
            <a:r>
              <a:rPr lang="en-IN" dirty="0" smtClean="0"/>
              <a:t>Changing </a:t>
            </a:r>
            <a:r>
              <a:rPr lang="en-IN" dirty="0"/>
              <a:t>work systems</a:t>
            </a:r>
            <a:endParaRPr lang="en-US" dirty="0"/>
          </a:p>
        </p:txBody>
      </p:sp>
    </p:spTree>
    <p:extLst>
      <p:ext uri="{BB962C8B-B14F-4D97-AF65-F5344CB8AC3E}">
        <p14:creationId xmlns:p14="http://schemas.microsoft.com/office/powerpoint/2010/main" val="699465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14400"/>
          </a:xfrm>
        </p:spPr>
        <p:txBody>
          <a:bodyPr>
            <a:noAutofit/>
          </a:bodyPr>
          <a:lstStyle/>
          <a:p>
            <a:r>
              <a:rPr lang="en-US" sz="2800" dirty="0"/>
              <a:t>		Figure 17.10: The Relationship between Stress Levels and Job Performance</a:t>
            </a:r>
          </a:p>
        </p:txBody>
      </p:sp>
      <p:pic>
        <p:nvPicPr>
          <p:cNvPr id="4" name="Picture 3" descr="The image shows the relationship between stress levels and job performanc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1371600"/>
            <a:ext cx="6301257" cy="4191000"/>
          </a:xfrm>
          <a:prstGeom prst="rect">
            <a:avLst/>
          </a:prstGeom>
        </p:spPr>
      </p:pic>
      <p:sp>
        <p:nvSpPr>
          <p:cNvPr id="3" name="Content Placeholder 2">
            <a:extLst>
              <a:ext uri="{FF2B5EF4-FFF2-40B4-BE49-F238E27FC236}">
                <a16:creationId xmlns:a16="http://schemas.microsoft.com/office/drawing/2014/main" xmlns="" id="{6849FDE5-4F54-4C36-8ACB-354419A19FF1}"/>
              </a:ext>
            </a:extLst>
          </p:cNvPr>
          <p:cNvSpPr txBox="1">
            <a:spLocks/>
          </p:cNvSpPr>
          <p:nvPr/>
        </p:nvSpPr>
        <p:spPr>
          <a:xfrm>
            <a:off x="609600" y="5791200"/>
            <a:ext cx="822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a:t>
            </a:r>
            <a:r>
              <a:rPr lang="en-US" sz="1200" dirty="0" smtClean="0">
                <a:hlinkClick r:id="rId3" action="ppaction://hlinksldjump"/>
              </a:rPr>
              <a:t>to </a:t>
            </a:r>
            <a:r>
              <a:rPr lang="en-US" sz="1200" dirty="0">
                <a:hlinkClick r:id="rId3" action="ppaction://hlinksldjump"/>
              </a:rPr>
              <a:t>Figure 17.10: The Relationship between Stress Levels and Job Performance</a:t>
            </a:r>
            <a:r>
              <a:rPr lang="en-US" altLang="en-US" sz="1200" dirty="0">
                <a:hlinkClick r:id="rId3" action="ppaction://hlinksldjump"/>
              </a:rPr>
              <a:t>, Appendix</a:t>
            </a:r>
            <a:endParaRPr lang="en-US" sz="1200" dirty="0"/>
          </a:p>
        </p:txBody>
      </p:sp>
    </p:spTree>
    <p:extLst>
      <p:ext uri="{BB962C8B-B14F-4D97-AF65-F5344CB8AC3E}">
        <p14:creationId xmlns:p14="http://schemas.microsoft.com/office/powerpoint/2010/main" val="5276570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6D0DD8A-2833-479F-876B-9884FA1E74B8}"/>
              </a:ext>
            </a:extLst>
          </p:cNvPr>
          <p:cNvSpPr>
            <a:spLocks noGrp="1"/>
          </p:cNvSpPr>
          <p:nvPr>
            <p:ph type="title"/>
          </p:nvPr>
        </p:nvSpPr>
        <p:spPr/>
        <p:txBody>
          <a:bodyPr/>
          <a:lstStyle/>
          <a:p>
            <a:r>
              <a:rPr lang="en-IN" dirty="0"/>
              <a:t>Occupational Overload and </a:t>
            </a:r>
            <a:r>
              <a:rPr lang="en-IN" dirty="0" smtClean="0"/>
              <a:t>Underload</a:t>
            </a:r>
            <a:endParaRPr lang="en-US" dirty="0"/>
          </a:p>
        </p:txBody>
      </p:sp>
      <p:sp>
        <p:nvSpPr>
          <p:cNvPr id="3" name="Content Placeholder 2">
            <a:extLst>
              <a:ext uri="{FF2B5EF4-FFF2-40B4-BE49-F238E27FC236}">
                <a16:creationId xmlns:a16="http://schemas.microsoft.com/office/drawing/2014/main" xmlns="" id="{FCB36C79-88AF-4BF3-BAE6-5DAA5784FA87}"/>
              </a:ext>
            </a:extLst>
          </p:cNvPr>
          <p:cNvSpPr>
            <a:spLocks noGrp="1"/>
          </p:cNvSpPr>
          <p:nvPr>
            <p:ph idx="1"/>
          </p:nvPr>
        </p:nvSpPr>
        <p:spPr/>
        <p:txBody>
          <a:bodyPr/>
          <a:lstStyle/>
          <a:p>
            <a:pPr marL="0" indent="0">
              <a:buNone/>
            </a:pPr>
            <a:r>
              <a:rPr lang="en-IN" dirty="0"/>
              <a:t>If stress levels are either too low or too high, job performance is </a:t>
            </a:r>
            <a:r>
              <a:rPr lang="en-IN" dirty="0" smtClean="0"/>
              <a:t>reduced</a:t>
            </a:r>
          </a:p>
          <a:p>
            <a:r>
              <a:rPr lang="en-IN" sz="2200" dirty="0"/>
              <a:t>Some </a:t>
            </a:r>
            <a:r>
              <a:rPr lang="en-IN" sz="2200" dirty="0" smtClean="0"/>
              <a:t>stress </a:t>
            </a:r>
            <a:r>
              <a:rPr lang="en-IN" sz="2200" dirty="0"/>
              <a:t>comes from </a:t>
            </a:r>
            <a:r>
              <a:rPr lang="en-IN" sz="2200" dirty="0" smtClean="0"/>
              <a:t>overload</a:t>
            </a:r>
          </a:p>
          <a:p>
            <a:pPr lvl="1">
              <a:buFont typeface="Arial" panose="020B0604020202020204" pitchFamily="34" charset="0"/>
              <a:buChar char="•"/>
            </a:pPr>
            <a:r>
              <a:rPr lang="en-IN" dirty="0" smtClean="0"/>
              <a:t>Too </a:t>
            </a:r>
            <a:r>
              <a:rPr lang="en-IN" dirty="0"/>
              <a:t>much pressure, conflict, and frustration</a:t>
            </a:r>
          </a:p>
          <a:p>
            <a:r>
              <a:rPr lang="en-IN" sz="2200" dirty="0"/>
              <a:t>Some </a:t>
            </a:r>
            <a:r>
              <a:rPr lang="en-IN" sz="2200" dirty="0" smtClean="0"/>
              <a:t>stress comes </a:t>
            </a:r>
            <a:r>
              <a:rPr lang="en-IN" sz="2200" dirty="0"/>
              <a:t>from </a:t>
            </a:r>
            <a:r>
              <a:rPr lang="en-IN" sz="2200" dirty="0" smtClean="0"/>
              <a:t>underload</a:t>
            </a:r>
          </a:p>
          <a:p>
            <a:pPr lvl="1">
              <a:buFont typeface="Arial" panose="020B0604020202020204" pitchFamily="34" charset="0"/>
              <a:buChar char="•"/>
            </a:pPr>
            <a:r>
              <a:rPr lang="en-IN" dirty="0" smtClean="0"/>
              <a:t>Boredom</a:t>
            </a:r>
            <a:r>
              <a:rPr lang="en-IN" dirty="0"/>
              <a:t>, lack of meaning, and low job </a:t>
            </a:r>
            <a:r>
              <a:rPr lang="en-IN" dirty="0" smtClean="0"/>
              <a:t>satisfaction</a:t>
            </a:r>
          </a:p>
          <a:p>
            <a:pPr marL="0" indent="0">
              <a:buNone/>
            </a:pPr>
            <a:endParaRPr lang="en-IN" sz="800" dirty="0" smtClean="0"/>
          </a:p>
          <a:p>
            <a:pPr marL="0" indent="0">
              <a:buNone/>
            </a:pPr>
            <a:r>
              <a:rPr lang="en-IN" dirty="0" smtClean="0"/>
              <a:t>People </a:t>
            </a:r>
            <a:r>
              <a:rPr lang="en-IN" dirty="0"/>
              <a:t>perform best when mental and physical arousals are moderate rather than </a:t>
            </a:r>
            <a:r>
              <a:rPr lang="en-IN" dirty="0" smtClean="0"/>
              <a:t>extreme</a:t>
            </a:r>
          </a:p>
          <a:p>
            <a:r>
              <a:rPr lang="en-IN" sz="2200" dirty="0"/>
              <a:t>Presence of high, but not debilitative, physical energy, mental alertness, and personal motivation</a:t>
            </a:r>
            <a:endParaRPr lang="en-US" sz="2200" dirty="0"/>
          </a:p>
        </p:txBody>
      </p:sp>
    </p:spTree>
    <p:extLst>
      <p:ext uri="{BB962C8B-B14F-4D97-AF65-F5344CB8AC3E}">
        <p14:creationId xmlns:p14="http://schemas.microsoft.com/office/powerpoint/2010/main" val="26613178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B2F24E-4959-446E-A8E5-1C9CE7FC77D9}"/>
              </a:ext>
            </a:extLst>
          </p:cNvPr>
          <p:cNvSpPr>
            <a:spLocks noGrp="1"/>
          </p:cNvSpPr>
          <p:nvPr>
            <p:ph type="title"/>
          </p:nvPr>
        </p:nvSpPr>
        <p:spPr/>
        <p:txBody>
          <a:bodyPr/>
          <a:lstStyle/>
          <a:p>
            <a:r>
              <a:rPr lang="en-US" altLang="en-US" dirty="0"/>
              <a:t>Stress at Work and Public Policy</a:t>
            </a:r>
            <a:r>
              <a:rPr lang="en-US" altLang="en-US" sz="3200" dirty="0"/>
              <a:t> </a:t>
            </a:r>
            <a:endParaRPr lang="en-US" dirty="0"/>
          </a:p>
        </p:txBody>
      </p:sp>
      <p:sp>
        <p:nvSpPr>
          <p:cNvPr id="3" name="Content Placeholder 2">
            <a:extLst>
              <a:ext uri="{FF2B5EF4-FFF2-40B4-BE49-F238E27FC236}">
                <a16:creationId xmlns:a16="http://schemas.microsoft.com/office/drawing/2014/main" xmlns="" id="{A04BF011-8131-47E7-9A86-E9F6ED5D63F5}"/>
              </a:ext>
            </a:extLst>
          </p:cNvPr>
          <p:cNvSpPr>
            <a:spLocks noGrp="1"/>
          </p:cNvSpPr>
          <p:nvPr>
            <p:ph idx="1"/>
          </p:nvPr>
        </p:nvSpPr>
        <p:spPr/>
        <p:txBody>
          <a:bodyPr/>
          <a:lstStyle/>
          <a:p>
            <a:pPr marL="0" indent="0">
              <a:buNone/>
            </a:pPr>
            <a:r>
              <a:rPr lang="en-IN" altLang="en-US" dirty="0" smtClean="0"/>
              <a:t>Most workers in </a:t>
            </a:r>
            <a:r>
              <a:rPr lang="en-IN" altLang="en-US" dirty="0"/>
              <a:t>the United </a:t>
            </a:r>
            <a:r>
              <a:rPr lang="en-IN" altLang="en-US" dirty="0" smtClean="0"/>
              <a:t>States </a:t>
            </a:r>
            <a:r>
              <a:rPr lang="en-IN" altLang="en-US" dirty="0"/>
              <a:t>are psychologically sound and are coping relatively well with work and with </a:t>
            </a:r>
            <a:r>
              <a:rPr lang="en-IN" altLang="en-US" dirty="0" smtClean="0"/>
              <a:t>life</a:t>
            </a:r>
          </a:p>
          <a:p>
            <a:r>
              <a:rPr lang="en-IN" sz="2200" dirty="0" smtClean="0"/>
              <a:t>Substantial </a:t>
            </a:r>
            <a:r>
              <a:rPr lang="en-IN" sz="2200" dirty="0"/>
              <a:t>numbers of people </a:t>
            </a:r>
            <a:r>
              <a:rPr lang="en-IN" sz="2200" dirty="0" smtClean="0"/>
              <a:t>have </a:t>
            </a:r>
            <a:r>
              <a:rPr lang="en-IN" sz="2200" dirty="0"/>
              <a:t>the job stress </a:t>
            </a:r>
            <a:r>
              <a:rPr lang="en-IN" sz="2200" dirty="0" smtClean="0"/>
              <a:t>syndrome</a:t>
            </a:r>
          </a:p>
          <a:p>
            <a:pPr marL="0" indent="0">
              <a:buNone/>
            </a:pPr>
            <a:endParaRPr lang="en-IN" sz="800" dirty="0"/>
          </a:p>
          <a:p>
            <a:pPr marL="0" indent="0">
              <a:buNone/>
            </a:pPr>
            <a:r>
              <a:rPr lang="en-IN" dirty="0"/>
              <a:t>Cornerstones of the blueprint for protecting the health and well-being of American </a:t>
            </a:r>
            <a:r>
              <a:rPr lang="en-IN" dirty="0" smtClean="0"/>
              <a:t>workers</a:t>
            </a:r>
          </a:p>
          <a:p>
            <a:r>
              <a:rPr lang="en-IN" sz="2200" dirty="0"/>
              <a:t>Well-designed </a:t>
            </a:r>
            <a:r>
              <a:rPr lang="en-IN" sz="2200" dirty="0" smtClean="0"/>
              <a:t>jobs</a:t>
            </a:r>
            <a:endParaRPr lang="en-IN" sz="2200" dirty="0"/>
          </a:p>
          <a:p>
            <a:r>
              <a:rPr lang="en-IN" sz="2200" dirty="0"/>
              <a:t>Evaluation systems to detect psychological disorders and underlying risk </a:t>
            </a:r>
            <a:r>
              <a:rPr lang="en-IN" sz="2200" dirty="0" smtClean="0"/>
              <a:t>factors</a:t>
            </a:r>
            <a:endParaRPr lang="en-IN" sz="2200" dirty="0"/>
          </a:p>
          <a:p>
            <a:r>
              <a:rPr lang="en-IN" sz="2200" dirty="0"/>
              <a:t>Education of workers and managers on the signs, causes, effects, and control of work-related psychological </a:t>
            </a:r>
            <a:r>
              <a:rPr lang="en-IN" sz="2200" dirty="0" smtClean="0"/>
              <a:t>disorders</a:t>
            </a:r>
            <a:endParaRPr lang="en-IN" sz="2200" dirty="0"/>
          </a:p>
          <a:p>
            <a:r>
              <a:rPr lang="en-IN" sz="2200" dirty="0"/>
              <a:t>Improved mental health service delivery for workers</a:t>
            </a:r>
            <a:endParaRPr lang="en-US" sz="2200" dirty="0"/>
          </a:p>
        </p:txBody>
      </p:sp>
    </p:spTree>
    <p:extLst>
      <p:ext uri="{BB962C8B-B14F-4D97-AF65-F5344CB8AC3E}">
        <p14:creationId xmlns:p14="http://schemas.microsoft.com/office/powerpoint/2010/main" val="12021527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939BCF3-C1C2-4FD5-B207-5A6540970EC7}"/>
              </a:ext>
            </a:extLst>
          </p:cNvPr>
          <p:cNvSpPr>
            <a:spLocks noGrp="1"/>
          </p:cNvSpPr>
          <p:nvPr>
            <p:ph type="title"/>
          </p:nvPr>
        </p:nvSpPr>
        <p:spPr>
          <a:xfrm>
            <a:off x="0" y="228600"/>
            <a:ext cx="9144000" cy="1143000"/>
          </a:xfrm>
        </p:spPr>
        <p:txBody>
          <a:bodyPr/>
          <a:lstStyle/>
          <a:p>
            <a:r>
              <a:rPr lang="en-US" altLang="en-US" dirty="0"/>
              <a:t>Work Behavior </a:t>
            </a:r>
            <a:r>
              <a:rPr lang="en-US" altLang="en-US" dirty="0" smtClean="0"/>
              <a:t>That </a:t>
            </a:r>
            <a:r>
              <a:rPr lang="en-US" altLang="en-US" dirty="0"/>
              <a:t>Leads </a:t>
            </a:r>
            <a:r>
              <a:rPr lang="en-US" altLang="en-US" dirty="0" smtClean="0"/>
              <a:t>to the </a:t>
            </a:r>
            <a:r>
              <a:rPr lang="en-US" altLang="en-US" dirty="0" err="1"/>
              <a:t>Karoshi</a:t>
            </a:r>
            <a:r>
              <a:rPr lang="en-US" altLang="en-US" dirty="0"/>
              <a:t> Syndrome</a:t>
            </a:r>
            <a:endParaRPr lang="en-US" dirty="0"/>
          </a:p>
        </p:txBody>
      </p:sp>
      <p:sp>
        <p:nvSpPr>
          <p:cNvPr id="2" name="Content Placeholder 1">
            <a:extLst>
              <a:ext uri="{FF2B5EF4-FFF2-40B4-BE49-F238E27FC236}">
                <a16:creationId xmlns:a16="http://schemas.microsoft.com/office/drawing/2014/main" xmlns="" id="{65935F3D-F104-446D-9C43-E1B54A28D43E}"/>
              </a:ext>
            </a:extLst>
          </p:cNvPr>
          <p:cNvSpPr>
            <a:spLocks noGrp="1"/>
          </p:cNvSpPr>
          <p:nvPr>
            <p:ph idx="1"/>
          </p:nvPr>
        </p:nvSpPr>
        <p:spPr>
          <a:xfrm>
            <a:off x="457200" y="1524000"/>
            <a:ext cx="8229600" cy="5029200"/>
          </a:xfrm>
        </p:spPr>
        <p:txBody>
          <a:bodyPr/>
          <a:lstStyle/>
          <a:p>
            <a:r>
              <a:rPr lang="en-US" altLang="en-US" dirty="0"/>
              <a:t>Extremely long hours that interfere with normal recovery and rest patterns</a:t>
            </a:r>
          </a:p>
          <a:p>
            <a:r>
              <a:rPr lang="en-US" altLang="en-US" dirty="0"/>
              <a:t>Night work that </a:t>
            </a:r>
            <a:r>
              <a:rPr lang="en-US" altLang="en-US" dirty="0" smtClean="0"/>
              <a:t>interferes </a:t>
            </a:r>
            <a:r>
              <a:rPr lang="en-US" altLang="en-US" dirty="0"/>
              <a:t>with normal recovery and rest patterns</a:t>
            </a:r>
          </a:p>
          <a:p>
            <a:r>
              <a:rPr lang="en-US" altLang="en-US" dirty="0" smtClean="0"/>
              <a:t>Working </a:t>
            </a:r>
            <a:r>
              <a:rPr lang="en-US" altLang="en-US" dirty="0"/>
              <a:t>without holidays or breaks</a:t>
            </a:r>
          </a:p>
          <a:p>
            <a:r>
              <a:rPr lang="en-US" altLang="en-US" dirty="0"/>
              <a:t>High-pressure work without breaks</a:t>
            </a:r>
          </a:p>
          <a:p>
            <a:r>
              <a:rPr lang="en-US" altLang="en-US" dirty="0"/>
              <a:t>Extremely demanding physical labor and continuously stressful work without </a:t>
            </a:r>
            <a:r>
              <a:rPr lang="en-US" altLang="en-US" dirty="0" smtClean="0"/>
              <a:t>relief</a:t>
            </a:r>
            <a:endParaRPr lang="en-US" altLang="en-US" dirty="0"/>
          </a:p>
        </p:txBody>
      </p:sp>
    </p:spTree>
    <p:extLst>
      <p:ext uri="{BB962C8B-B14F-4D97-AF65-F5344CB8AC3E}">
        <p14:creationId xmlns:p14="http://schemas.microsoft.com/office/powerpoint/2010/main" val="1164908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343FE9-D183-4E91-A64D-0634A758217A}"/>
              </a:ext>
            </a:extLst>
          </p:cNvPr>
          <p:cNvSpPr>
            <a:spLocks noGrp="1"/>
          </p:cNvSpPr>
          <p:nvPr>
            <p:ph type="title"/>
          </p:nvPr>
        </p:nvSpPr>
        <p:spPr/>
        <p:txBody>
          <a:bodyPr/>
          <a:lstStyle/>
          <a:p>
            <a:r>
              <a:rPr lang="en-US" altLang="en-US" dirty="0"/>
              <a:t>Women, Work, and Stress</a:t>
            </a:r>
            <a:r>
              <a:rPr lang="en-US" altLang="en-US" sz="3200" dirty="0"/>
              <a:t> </a:t>
            </a:r>
            <a:endParaRPr lang="en-US" dirty="0"/>
          </a:p>
        </p:txBody>
      </p:sp>
      <p:sp>
        <p:nvSpPr>
          <p:cNvPr id="3" name="Content Placeholder 2">
            <a:extLst>
              <a:ext uri="{FF2B5EF4-FFF2-40B4-BE49-F238E27FC236}">
                <a16:creationId xmlns:a16="http://schemas.microsoft.com/office/drawing/2014/main" xmlns="" id="{AC74581F-8C7F-43D3-B4B6-9C04D5B56E41}"/>
              </a:ext>
            </a:extLst>
          </p:cNvPr>
          <p:cNvSpPr>
            <a:spLocks noGrp="1"/>
          </p:cNvSpPr>
          <p:nvPr>
            <p:ph idx="1"/>
          </p:nvPr>
        </p:nvSpPr>
        <p:spPr/>
        <p:txBody>
          <a:bodyPr/>
          <a:lstStyle/>
          <a:p>
            <a:r>
              <a:rPr lang="en-IN" dirty="0"/>
              <a:t>Tasks required for maintaining a home and raising children may result in overload or </a:t>
            </a:r>
            <a:r>
              <a:rPr lang="en-IN" dirty="0" smtClean="0"/>
              <a:t>underload</a:t>
            </a:r>
          </a:p>
          <a:p>
            <a:r>
              <a:rPr lang="en-IN" dirty="0" smtClean="0"/>
              <a:t>For </a:t>
            </a:r>
            <a:r>
              <a:rPr lang="en-IN" dirty="0"/>
              <a:t>women who choose or are required to hold down a job and raise a family at the </a:t>
            </a:r>
            <a:r>
              <a:rPr lang="en-IN" dirty="0" smtClean="0"/>
              <a:t>same time</a:t>
            </a:r>
            <a:r>
              <a:rPr lang="en-IN" dirty="0"/>
              <a:t>, significant levels of stress can </a:t>
            </a:r>
            <a:r>
              <a:rPr lang="en-IN" dirty="0" smtClean="0"/>
              <a:t>result</a:t>
            </a:r>
          </a:p>
          <a:p>
            <a:r>
              <a:rPr lang="en-IN" dirty="0" smtClean="0"/>
              <a:t>Fastest-growing </a:t>
            </a:r>
            <a:r>
              <a:rPr lang="en-IN" dirty="0"/>
              <a:t>segment of the American workforce </a:t>
            </a:r>
            <a:r>
              <a:rPr lang="en-IN" dirty="0" smtClean="0"/>
              <a:t>is women </a:t>
            </a:r>
            <a:r>
              <a:rPr lang="en-IN" dirty="0"/>
              <a:t>with young </a:t>
            </a:r>
            <a:r>
              <a:rPr lang="en-IN" dirty="0" smtClean="0"/>
              <a:t>children</a:t>
            </a:r>
          </a:p>
          <a:p>
            <a:r>
              <a:rPr lang="en-IN" dirty="0"/>
              <a:t>As women have moved more and more into </a:t>
            </a:r>
            <a:r>
              <a:rPr lang="en-IN" dirty="0" smtClean="0"/>
              <a:t>paid employment</a:t>
            </a:r>
            <a:r>
              <a:rPr lang="en-IN" dirty="0"/>
              <a:t>, there has been </a:t>
            </a:r>
            <a:r>
              <a:rPr lang="en-IN" dirty="0" smtClean="0"/>
              <a:t>little reduction </a:t>
            </a:r>
            <a:r>
              <a:rPr lang="en-IN" dirty="0"/>
              <a:t>in home </a:t>
            </a:r>
            <a:r>
              <a:rPr lang="en-IN" dirty="0" smtClean="0"/>
              <a:t>responsibilities</a:t>
            </a:r>
          </a:p>
          <a:p>
            <a:r>
              <a:rPr lang="en-IN" dirty="0"/>
              <a:t>Some employers have responded with help for working </a:t>
            </a:r>
            <a:r>
              <a:rPr lang="en-IN" dirty="0" smtClean="0"/>
              <a:t>mothers</a:t>
            </a:r>
            <a:endParaRPr lang="en-US" dirty="0"/>
          </a:p>
        </p:txBody>
      </p:sp>
    </p:spTree>
    <p:extLst>
      <p:ext uri="{BB962C8B-B14F-4D97-AF65-F5344CB8AC3E}">
        <p14:creationId xmlns:p14="http://schemas.microsoft.com/office/powerpoint/2010/main" val="33467378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09CFA0-9EF6-43E4-A6D9-36959807DECA}"/>
              </a:ext>
            </a:extLst>
          </p:cNvPr>
          <p:cNvSpPr>
            <a:spLocks noGrp="1"/>
          </p:cNvSpPr>
          <p:nvPr>
            <p:ph type="title"/>
          </p:nvPr>
        </p:nvSpPr>
        <p:spPr>
          <a:xfrm>
            <a:off x="152400" y="228600"/>
            <a:ext cx="8991600" cy="609600"/>
          </a:xfrm>
        </p:spPr>
        <p:txBody>
          <a:bodyPr/>
          <a:lstStyle/>
          <a:p>
            <a:r>
              <a:rPr lang="en-US" altLang="en-US" dirty="0" smtClean="0"/>
              <a:t>Results of the </a:t>
            </a:r>
            <a:r>
              <a:rPr lang="en-US" altLang="en-US" dirty="0"/>
              <a:t>Executive Monkey </a:t>
            </a:r>
            <a:r>
              <a:rPr lang="en-US" altLang="en-US" dirty="0" smtClean="0"/>
              <a:t>Studies</a:t>
            </a:r>
            <a:r>
              <a:rPr lang="en-US" altLang="en-US" sz="3200" dirty="0" smtClean="0"/>
              <a:t> </a:t>
            </a:r>
            <a:endParaRPr lang="en-US" dirty="0"/>
          </a:p>
        </p:txBody>
      </p:sp>
      <p:sp>
        <p:nvSpPr>
          <p:cNvPr id="3" name="Content Placeholder 2">
            <a:extLst>
              <a:ext uri="{FF2B5EF4-FFF2-40B4-BE49-F238E27FC236}">
                <a16:creationId xmlns:a16="http://schemas.microsoft.com/office/drawing/2014/main" xmlns="" id="{0226718A-AB07-4934-877E-329E999777BE}"/>
              </a:ext>
            </a:extLst>
          </p:cNvPr>
          <p:cNvSpPr>
            <a:spLocks noGrp="1"/>
          </p:cNvSpPr>
          <p:nvPr>
            <p:ph idx="1"/>
          </p:nvPr>
        </p:nvSpPr>
        <p:spPr/>
        <p:txBody>
          <a:bodyPr/>
          <a:lstStyle/>
          <a:p>
            <a:r>
              <a:rPr lang="en-IN" altLang="en-US" dirty="0"/>
              <a:t>Executive monkeys, who were responsible for saving their partners and themselves, developed ulcers and </a:t>
            </a:r>
            <a:r>
              <a:rPr lang="en-IN" altLang="en-US" dirty="0" smtClean="0"/>
              <a:t>died because of electric shocks</a:t>
            </a:r>
          </a:p>
          <a:p>
            <a:r>
              <a:rPr lang="en-IN" altLang="en-US" dirty="0"/>
              <a:t>Uninformed, nonexecutive monkeys remained </a:t>
            </a:r>
            <a:r>
              <a:rPr lang="en-IN" altLang="en-US" dirty="0" smtClean="0"/>
              <a:t>healthy even after receiving electric shocks</a:t>
            </a:r>
          </a:p>
          <a:p>
            <a:r>
              <a:rPr lang="en-IN" altLang="en-US" dirty="0"/>
              <a:t>Burden of responsibility, including the need to maintain a high degree of vigilance and the pressure to make decisions, was the cause of the high level of stress, resulting in </a:t>
            </a:r>
            <a:r>
              <a:rPr lang="en-IN" altLang="en-US" dirty="0" smtClean="0"/>
              <a:t>death</a:t>
            </a:r>
          </a:p>
        </p:txBody>
      </p:sp>
    </p:spTree>
    <p:extLst>
      <p:ext uri="{BB962C8B-B14F-4D97-AF65-F5344CB8AC3E}">
        <p14:creationId xmlns:p14="http://schemas.microsoft.com/office/powerpoint/2010/main" val="22492063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46DFE4D8-0788-41DE-BAF3-4F88AA2D682C}"/>
              </a:ext>
            </a:extLst>
          </p:cNvPr>
          <p:cNvSpPr>
            <a:spLocks noGrp="1"/>
          </p:cNvSpPr>
          <p:nvPr>
            <p:ph type="title"/>
          </p:nvPr>
        </p:nvSpPr>
        <p:spPr/>
        <p:txBody>
          <a:bodyPr/>
          <a:lstStyle/>
          <a:p>
            <a:r>
              <a:rPr lang="en-US" altLang="en-US" dirty="0"/>
              <a:t>Change in the Workplace, 2</a:t>
            </a:r>
            <a:endParaRPr lang="en-US" dirty="0"/>
          </a:p>
        </p:txBody>
      </p:sp>
      <p:sp>
        <p:nvSpPr>
          <p:cNvPr id="5" name="Content Placeholder 4">
            <a:extLst>
              <a:ext uri="{FF2B5EF4-FFF2-40B4-BE49-F238E27FC236}">
                <a16:creationId xmlns:a16="http://schemas.microsoft.com/office/drawing/2014/main" xmlns="" id="{274DF4E3-2D15-45DC-88EF-68DE196359A8}"/>
              </a:ext>
            </a:extLst>
          </p:cNvPr>
          <p:cNvSpPr>
            <a:spLocks noGrp="1"/>
          </p:cNvSpPr>
          <p:nvPr>
            <p:ph idx="1"/>
          </p:nvPr>
        </p:nvSpPr>
        <p:spPr/>
        <p:txBody>
          <a:bodyPr/>
          <a:lstStyle/>
          <a:p>
            <a:pPr marL="0" indent="0">
              <a:buNone/>
            </a:pPr>
            <a:r>
              <a:rPr lang="en-IN" altLang="en-US" dirty="0" smtClean="0"/>
              <a:t>Lessons learned from studying organizational change</a:t>
            </a:r>
            <a:endParaRPr lang="en-US" altLang="en-US" dirty="0" smtClean="0"/>
          </a:p>
          <a:p>
            <a:pPr>
              <a:buFont typeface="Arial" panose="020B0604020202020204" pitchFamily="34" charset="0"/>
              <a:buChar char="•"/>
            </a:pPr>
            <a:r>
              <a:rPr lang="en-IN" altLang="en-US" sz="2200" dirty="0" smtClean="0"/>
              <a:t>People need to be flexible and willing to change to preserve important values and goals</a:t>
            </a:r>
          </a:p>
          <a:p>
            <a:pPr>
              <a:buFont typeface="Arial" panose="020B0604020202020204" pitchFamily="34" charset="0"/>
              <a:buChar char="•"/>
            </a:pPr>
            <a:r>
              <a:rPr lang="en-IN" altLang="en-US" sz="2200" dirty="0" smtClean="0"/>
              <a:t>People need a positive attitude toward lifelong learning to remain viable in the workplace</a:t>
            </a:r>
          </a:p>
          <a:p>
            <a:pPr>
              <a:buFont typeface="Arial" panose="020B0604020202020204" pitchFamily="34" charset="0"/>
              <a:buChar char="•"/>
            </a:pPr>
            <a:r>
              <a:rPr lang="en-IN" altLang="en-US" sz="2200" dirty="0" smtClean="0"/>
              <a:t>Career education is a survival skill</a:t>
            </a:r>
          </a:p>
          <a:p>
            <a:pPr>
              <a:buFont typeface="Arial" panose="020B0604020202020204" pitchFamily="34" charset="0"/>
              <a:buChar char="•"/>
            </a:pPr>
            <a:r>
              <a:rPr lang="en-IN" altLang="en-US" sz="2200" dirty="0" smtClean="0"/>
              <a:t>Change can be expensive</a:t>
            </a:r>
          </a:p>
          <a:p>
            <a:pPr marL="0" indent="0">
              <a:buNone/>
            </a:pPr>
            <a:endParaRPr lang="en-IN" altLang="en-US" sz="800" dirty="0" smtClean="0"/>
          </a:p>
          <a:p>
            <a:pPr marL="0" indent="0">
              <a:buNone/>
            </a:pPr>
            <a:r>
              <a:rPr lang="en-US" altLang="en-US" dirty="0"/>
              <a:t>Change frenzy creates cynical, demoralized </a:t>
            </a:r>
            <a:r>
              <a:rPr lang="en-US" altLang="en-US" dirty="0" smtClean="0"/>
              <a:t>employees; </a:t>
            </a:r>
            <a:r>
              <a:rPr lang="en-US" altLang="en-US" dirty="0"/>
              <a:t>fails to produce </a:t>
            </a:r>
            <a:r>
              <a:rPr lang="en-US" altLang="en-US" dirty="0" smtClean="0"/>
              <a:t>improvements; </a:t>
            </a:r>
            <a:r>
              <a:rPr lang="en-US" altLang="en-US" dirty="0"/>
              <a:t>and results in frontline workers who are overstressed</a:t>
            </a:r>
          </a:p>
        </p:txBody>
      </p:sp>
    </p:spTree>
    <p:extLst>
      <p:ext uri="{BB962C8B-B14F-4D97-AF65-F5344CB8AC3E}">
        <p14:creationId xmlns:p14="http://schemas.microsoft.com/office/powerpoint/2010/main" val="2744416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09CFA0-9EF6-43E4-A6D9-36959807DECA}"/>
              </a:ext>
            </a:extLst>
          </p:cNvPr>
          <p:cNvSpPr>
            <a:spLocks noGrp="1"/>
          </p:cNvSpPr>
          <p:nvPr>
            <p:ph type="title"/>
          </p:nvPr>
        </p:nvSpPr>
        <p:spPr/>
        <p:txBody>
          <a:bodyPr/>
          <a:lstStyle/>
          <a:p>
            <a:r>
              <a:rPr lang="en-US" altLang="en-US" dirty="0" smtClean="0"/>
              <a:t>Results of the </a:t>
            </a:r>
            <a:r>
              <a:rPr lang="en-US" altLang="en-US" dirty="0"/>
              <a:t>Weiss Study</a:t>
            </a:r>
            <a:endParaRPr lang="en-US" dirty="0"/>
          </a:p>
        </p:txBody>
      </p:sp>
      <p:sp>
        <p:nvSpPr>
          <p:cNvPr id="3" name="Content Placeholder 2">
            <a:extLst>
              <a:ext uri="{FF2B5EF4-FFF2-40B4-BE49-F238E27FC236}">
                <a16:creationId xmlns:a16="http://schemas.microsoft.com/office/drawing/2014/main" xmlns="" id="{05A2B789-58C2-4ECE-B88A-EC688E39305C}"/>
              </a:ext>
            </a:extLst>
          </p:cNvPr>
          <p:cNvSpPr>
            <a:spLocks noGrp="1"/>
          </p:cNvSpPr>
          <p:nvPr>
            <p:ph idx="1"/>
          </p:nvPr>
        </p:nvSpPr>
        <p:spPr/>
        <p:txBody>
          <a:bodyPr/>
          <a:lstStyle/>
          <a:p>
            <a:r>
              <a:rPr lang="en-IN" altLang="en-US" dirty="0"/>
              <a:t>Executive animals were much more able to cope with responsibility and avoid ulcers because of electric shocks if they were given feedback on their </a:t>
            </a:r>
            <a:r>
              <a:rPr lang="en-IN" altLang="en-US" dirty="0" err="1" smtClean="0"/>
              <a:t>behavior</a:t>
            </a:r>
            <a:endParaRPr lang="en-IN" altLang="en-US" dirty="0" smtClean="0"/>
          </a:p>
          <a:p>
            <a:r>
              <a:rPr lang="en-IN" altLang="en-US" dirty="0" smtClean="0"/>
              <a:t>Conclusion </a:t>
            </a:r>
            <a:r>
              <a:rPr lang="en-IN" altLang="en-US" dirty="0"/>
              <a:t>was that pressure to perform without feeling in control can result in health problems and even </a:t>
            </a:r>
            <a:r>
              <a:rPr lang="en-IN" altLang="en-US" dirty="0" smtClean="0"/>
              <a:t>death</a:t>
            </a:r>
          </a:p>
          <a:p>
            <a:r>
              <a:rPr lang="en-IN" altLang="en-US" dirty="0"/>
              <a:t>Feeling of frustration and being out of control </a:t>
            </a:r>
            <a:r>
              <a:rPr lang="en-IN" altLang="en-US" dirty="0" smtClean="0"/>
              <a:t>was </a:t>
            </a:r>
            <a:r>
              <a:rPr lang="en-IN" altLang="en-US" dirty="0"/>
              <a:t>the cause of debilitating stress</a:t>
            </a:r>
          </a:p>
        </p:txBody>
      </p:sp>
    </p:spTree>
    <p:extLst>
      <p:ext uri="{BB962C8B-B14F-4D97-AF65-F5344CB8AC3E}">
        <p14:creationId xmlns:p14="http://schemas.microsoft.com/office/powerpoint/2010/main" val="2228302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dirty="0"/>
              <a:t>Job Stress Interventions, 1</a:t>
            </a:r>
          </a:p>
        </p:txBody>
      </p:sp>
      <p:sp>
        <p:nvSpPr>
          <p:cNvPr id="37891" name="Content Placeholder 2"/>
          <p:cNvSpPr>
            <a:spLocks noGrp="1"/>
          </p:cNvSpPr>
          <p:nvPr>
            <p:ph idx="1"/>
          </p:nvPr>
        </p:nvSpPr>
        <p:spPr/>
        <p:txBody>
          <a:bodyPr/>
          <a:lstStyle/>
          <a:p>
            <a:pPr marL="0" indent="0">
              <a:buNone/>
            </a:pPr>
            <a:r>
              <a:rPr lang="en-IN" altLang="en-US" dirty="0"/>
              <a:t>Primary prevention</a:t>
            </a:r>
            <a:r>
              <a:rPr lang="en-IN" altLang="en-US" dirty="0" smtClean="0"/>
              <a:t>:</a:t>
            </a:r>
          </a:p>
          <a:p>
            <a:pPr marL="0" indent="0">
              <a:buNone/>
            </a:pPr>
            <a:endParaRPr lang="en-IN" altLang="en-US" sz="800" dirty="0"/>
          </a:p>
          <a:p>
            <a:r>
              <a:rPr lang="en-IN" altLang="en-US" sz="2200" dirty="0"/>
              <a:t>Seeks to correct the fundamental cause of stress by changing working conditions and the physical environment</a:t>
            </a:r>
          </a:p>
          <a:p>
            <a:r>
              <a:rPr lang="en-IN" altLang="en-US" sz="2200" dirty="0" smtClean="0"/>
              <a:t>Includes occupational </a:t>
            </a:r>
            <a:r>
              <a:rPr lang="en-IN" altLang="en-US" sz="2200" dirty="0"/>
              <a:t>safety, physical work comfort, work design, and healthy workplace </a:t>
            </a:r>
            <a:r>
              <a:rPr lang="en-IN" altLang="en-US" sz="2200" dirty="0" smtClean="0"/>
              <a:t>initiatives</a:t>
            </a:r>
          </a:p>
          <a:p>
            <a:pPr marL="0" indent="0">
              <a:buNone/>
            </a:pPr>
            <a:endParaRPr lang="en-IN" sz="800" dirty="0"/>
          </a:p>
          <a:p>
            <a:pPr marL="0" indent="0">
              <a:buNone/>
            </a:pPr>
            <a:r>
              <a:rPr lang="en-IN" altLang="en-US" dirty="0"/>
              <a:t>Secondary prevention</a:t>
            </a:r>
            <a:r>
              <a:rPr lang="en-IN" altLang="en-US" dirty="0" smtClean="0"/>
              <a:t>:</a:t>
            </a:r>
          </a:p>
          <a:p>
            <a:pPr marL="0" indent="0">
              <a:buNone/>
            </a:pPr>
            <a:endParaRPr lang="en-IN" altLang="en-US" sz="800" dirty="0"/>
          </a:p>
          <a:p>
            <a:r>
              <a:rPr lang="en-IN" altLang="en-US" sz="2200" dirty="0"/>
              <a:t>Strives to identify and treat illness early in its course</a:t>
            </a:r>
          </a:p>
          <a:p>
            <a:r>
              <a:rPr lang="en-IN" altLang="en-US" sz="2200" dirty="0"/>
              <a:t>Includes stress education, health assessments, and wellness </a:t>
            </a:r>
            <a:r>
              <a:rPr lang="en-IN" altLang="en-US" sz="2200" dirty="0" smtClean="0"/>
              <a:t>programs</a:t>
            </a:r>
            <a:endParaRPr lang="en-IN" sz="2200" dirty="0"/>
          </a:p>
        </p:txBody>
      </p:sp>
    </p:spTree>
    <p:extLst>
      <p:ext uri="{BB962C8B-B14F-4D97-AF65-F5344CB8AC3E}">
        <p14:creationId xmlns:p14="http://schemas.microsoft.com/office/powerpoint/2010/main" val="19257282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t>Job Stress Interventions, 2</a:t>
            </a:r>
          </a:p>
        </p:txBody>
      </p:sp>
      <p:sp>
        <p:nvSpPr>
          <p:cNvPr id="39939" name="Content Placeholder 2"/>
          <p:cNvSpPr>
            <a:spLocks noGrp="1"/>
          </p:cNvSpPr>
          <p:nvPr>
            <p:ph idx="1"/>
          </p:nvPr>
        </p:nvSpPr>
        <p:spPr/>
        <p:txBody>
          <a:bodyPr/>
          <a:lstStyle/>
          <a:p>
            <a:pPr marL="0" indent="0">
              <a:buNone/>
            </a:pPr>
            <a:r>
              <a:rPr lang="en-IN" altLang="en-US" dirty="0"/>
              <a:t>Tertiary prevention</a:t>
            </a:r>
            <a:r>
              <a:rPr lang="en-IN" altLang="en-US" dirty="0" smtClean="0"/>
              <a:t>:</a:t>
            </a:r>
          </a:p>
          <a:p>
            <a:pPr marL="0" indent="0">
              <a:buNone/>
            </a:pPr>
            <a:endParaRPr lang="en-IN" altLang="en-US" sz="800" dirty="0"/>
          </a:p>
          <a:p>
            <a:r>
              <a:rPr lang="en-IN" altLang="en-US" sz="2200" dirty="0"/>
              <a:t>Involves the treatment of health conditions to lessen the impact on personal functioning, regardless of the source</a:t>
            </a:r>
          </a:p>
          <a:p>
            <a:r>
              <a:rPr lang="en-IN" altLang="en-US" sz="2200" dirty="0"/>
              <a:t>Is typically reactive to existing problems</a:t>
            </a:r>
          </a:p>
          <a:p>
            <a:r>
              <a:rPr lang="en-IN" altLang="en-US" sz="2200" dirty="0"/>
              <a:t>Is traditionally provided by medical personnel, often through an employee assistance program</a:t>
            </a:r>
            <a:endParaRPr lang="en-US" altLang="en-US" sz="2200" dirty="0"/>
          </a:p>
        </p:txBody>
      </p:sp>
    </p:spTree>
    <p:extLst>
      <p:ext uri="{BB962C8B-B14F-4D97-AF65-F5344CB8AC3E}">
        <p14:creationId xmlns:p14="http://schemas.microsoft.com/office/powerpoint/2010/main" val="1834249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a:t>Wellness Programs</a:t>
            </a:r>
          </a:p>
        </p:txBody>
      </p:sp>
      <p:sp>
        <p:nvSpPr>
          <p:cNvPr id="40963" name="Content Placeholder 2"/>
          <p:cNvSpPr>
            <a:spLocks noGrp="1"/>
          </p:cNvSpPr>
          <p:nvPr>
            <p:ph idx="1"/>
          </p:nvPr>
        </p:nvSpPr>
        <p:spPr/>
        <p:txBody>
          <a:bodyPr>
            <a:normAutofit/>
          </a:bodyPr>
          <a:lstStyle/>
          <a:p>
            <a:r>
              <a:rPr lang="en-IN" altLang="en-US" dirty="0"/>
              <a:t>Level I programs: </a:t>
            </a:r>
            <a:r>
              <a:rPr lang="en-IN" altLang="en-US" dirty="0" smtClean="0"/>
              <a:t>Include </a:t>
            </a:r>
            <a:r>
              <a:rPr lang="en-IN" altLang="en-US" dirty="0"/>
              <a:t>newsletters, health fairs, screening sessions, posters, flyers, and </a:t>
            </a:r>
            <a:r>
              <a:rPr lang="en-IN" altLang="en-US" dirty="0" smtClean="0"/>
              <a:t>classes</a:t>
            </a:r>
          </a:p>
          <a:p>
            <a:r>
              <a:rPr lang="en-IN" altLang="en-US" dirty="0"/>
              <a:t>Level II programs: Provide specific training, such as physical conditioning and proper methods of performing physically demanding </a:t>
            </a:r>
            <a:r>
              <a:rPr lang="en-IN" altLang="en-US" dirty="0" smtClean="0"/>
              <a:t>tasks</a:t>
            </a:r>
          </a:p>
          <a:p>
            <a:r>
              <a:rPr lang="en-IN" altLang="en-US" dirty="0"/>
              <a:t>Level III programs: Create an environment that helps people sustain healthy </a:t>
            </a:r>
            <a:r>
              <a:rPr lang="en-IN" altLang="en-US" dirty="0" smtClean="0"/>
              <a:t>lifestyles and </a:t>
            </a:r>
            <a:r>
              <a:rPr lang="en-IN" altLang="en-US" dirty="0" err="1"/>
              <a:t>behaviors</a:t>
            </a:r>
            <a:endParaRPr lang="en-US" altLang="en-US" dirty="0"/>
          </a:p>
        </p:txBody>
      </p:sp>
    </p:spTree>
    <p:extLst>
      <p:ext uri="{BB962C8B-B14F-4D97-AF65-F5344CB8AC3E}">
        <p14:creationId xmlns:p14="http://schemas.microsoft.com/office/powerpoint/2010/main" val="2980289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Stress-Resistant Person</a:t>
            </a:r>
            <a:r>
              <a:rPr lang="en-US" altLang="en-US" sz="3200" dirty="0"/>
              <a:t> </a:t>
            </a:r>
            <a:endParaRPr lang="en-US" dirty="0"/>
          </a:p>
        </p:txBody>
      </p:sp>
      <p:sp>
        <p:nvSpPr>
          <p:cNvPr id="3" name="Content Placeholder 2"/>
          <p:cNvSpPr>
            <a:spLocks noGrp="1"/>
          </p:cNvSpPr>
          <p:nvPr>
            <p:ph idx="1"/>
          </p:nvPr>
        </p:nvSpPr>
        <p:spPr/>
        <p:txBody>
          <a:bodyPr/>
          <a:lstStyle/>
          <a:p>
            <a:pPr marL="0" indent="0">
              <a:buNone/>
            </a:pPr>
            <a:r>
              <a:rPr lang="en-IN" altLang="en-US" dirty="0"/>
              <a:t>E</a:t>
            </a:r>
            <a:r>
              <a:rPr lang="en-IN" altLang="en-US" dirty="0" smtClean="0"/>
              <a:t>ffective </a:t>
            </a:r>
            <a:r>
              <a:rPr lang="en-IN" altLang="en-US" dirty="0"/>
              <a:t>leaders </a:t>
            </a:r>
            <a:r>
              <a:rPr lang="en-IN" altLang="en-US" dirty="0" smtClean="0"/>
              <a:t>have </a:t>
            </a:r>
            <a:r>
              <a:rPr lang="en-IN" altLang="en-US" dirty="0"/>
              <a:t>adaptive capacity, which is the ability to transcend adversity and emerge stronger than </a:t>
            </a:r>
            <a:r>
              <a:rPr lang="en-IN" altLang="en-US" dirty="0" smtClean="0"/>
              <a:t>before</a:t>
            </a:r>
          </a:p>
          <a:p>
            <a:pPr marL="0" indent="0">
              <a:buNone/>
            </a:pPr>
            <a:endParaRPr lang="en-IN" altLang="en-US" sz="800" dirty="0" smtClean="0"/>
          </a:p>
          <a:p>
            <a:pPr marL="0" indent="0">
              <a:buNone/>
            </a:pPr>
            <a:r>
              <a:rPr lang="en-IN" dirty="0" smtClean="0"/>
              <a:t>Stress-resistant people:</a:t>
            </a:r>
          </a:p>
          <a:p>
            <a:pPr marL="0" indent="0">
              <a:buNone/>
            </a:pPr>
            <a:endParaRPr lang="en-IN" sz="800" dirty="0"/>
          </a:p>
          <a:p>
            <a:r>
              <a:rPr lang="en-IN" sz="2200" dirty="0"/>
              <a:t>Are </a:t>
            </a:r>
            <a:r>
              <a:rPr lang="en-IN" sz="2200" dirty="0" smtClean="0"/>
              <a:t>hardy </a:t>
            </a:r>
            <a:r>
              <a:rPr lang="en-IN" sz="2200" dirty="0"/>
              <a:t>individuals who are able to accomplish tremendous tasks and still remain healthy</a:t>
            </a:r>
          </a:p>
          <a:p>
            <a:r>
              <a:rPr lang="en-IN" sz="2200" dirty="0"/>
              <a:t>Are comfortable in almost any </a:t>
            </a:r>
            <a:r>
              <a:rPr lang="en-IN" sz="2200" dirty="0" smtClean="0"/>
              <a:t>situation and are </a:t>
            </a:r>
            <a:r>
              <a:rPr lang="en-IN" sz="2200" dirty="0"/>
              <a:t>relaxed and confident, even when they are making critical decisions</a:t>
            </a:r>
          </a:p>
          <a:p>
            <a:r>
              <a:rPr lang="en-IN" sz="2200" dirty="0" smtClean="0"/>
              <a:t>Project </a:t>
            </a:r>
            <a:r>
              <a:rPr lang="en-IN" sz="2200" dirty="0"/>
              <a:t>a sense of control and </a:t>
            </a:r>
            <a:r>
              <a:rPr lang="en-IN" sz="2200" dirty="0" smtClean="0"/>
              <a:t>strength and live </a:t>
            </a:r>
            <a:r>
              <a:rPr lang="en-IN" sz="2200" dirty="0"/>
              <a:t>a life of balance and alignment</a:t>
            </a:r>
          </a:p>
          <a:p>
            <a:r>
              <a:rPr lang="en-IN" sz="2200" dirty="0" smtClean="0"/>
              <a:t>Have </a:t>
            </a:r>
            <a:r>
              <a:rPr lang="en-IN" sz="2200" dirty="0"/>
              <a:t>the ability to overcome adversity and not be defeated by setbacks</a:t>
            </a:r>
            <a:endParaRPr lang="en-US" sz="2200" dirty="0"/>
          </a:p>
        </p:txBody>
      </p:sp>
    </p:spTree>
    <p:extLst>
      <p:ext uri="{BB962C8B-B14F-4D97-AF65-F5344CB8AC3E}">
        <p14:creationId xmlns:p14="http://schemas.microsoft.com/office/powerpoint/2010/main" val="35673346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28E0C7-C1F6-4CB1-952D-D362EF555739}"/>
              </a:ext>
            </a:extLst>
          </p:cNvPr>
          <p:cNvSpPr>
            <a:spLocks noGrp="1"/>
          </p:cNvSpPr>
          <p:nvPr>
            <p:ph type="title"/>
          </p:nvPr>
        </p:nvSpPr>
        <p:spPr>
          <a:xfrm>
            <a:off x="0" y="236113"/>
            <a:ext cx="9144000" cy="609600"/>
          </a:xfrm>
        </p:spPr>
        <p:txBody>
          <a:bodyPr/>
          <a:lstStyle/>
          <a:p>
            <a:r>
              <a:rPr lang="en-US" dirty="0"/>
              <a:t>Developing Resilience</a:t>
            </a:r>
          </a:p>
        </p:txBody>
      </p:sp>
      <p:sp>
        <p:nvSpPr>
          <p:cNvPr id="3" name="Content Placeholder 2">
            <a:extLst>
              <a:ext uri="{FF2B5EF4-FFF2-40B4-BE49-F238E27FC236}">
                <a16:creationId xmlns:a16="http://schemas.microsoft.com/office/drawing/2014/main" xmlns="" id="{7B710139-CAAC-4FEE-9AED-F3178DA4160F}"/>
              </a:ext>
            </a:extLst>
          </p:cNvPr>
          <p:cNvSpPr>
            <a:spLocks noGrp="1"/>
          </p:cNvSpPr>
          <p:nvPr>
            <p:ph idx="1"/>
          </p:nvPr>
        </p:nvSpPr>
        <p:spPr>
          <a:xfrm>
            <a:off x="457200" y="990600"/>
            <a:ext cx="8229600" cy="5562600"/>
          </a:xfrm>
        </p:spPr>
        <p:txBody>
          <a:bodyPr/>
          <a:lstStyle/>
          <a:p>
            <a:pPr marL="0" indent="0">
              <a:buNone/>
            </a:pPr>
            <a:r>
              <a:rPr lang="en-IN" dirty="0"/>
              <a:t>Personal </a:t>
            </a:r>
            <a:r>
              <a:rPr lang="en-IN" dirty="0" smtClean="0"/>
              <a:t>commitment</a:t>
            </a:r>
          </a:p>
          <a:p>
            <a:r>
              <a:rPr lang="en-IN" sz="2200" dirty="0"/>
              <a:t>For caring leaders, a life of engagement and meaning </a:t>
            </a:r>
            <a:r>
              <a:rPr lang="en-IN" sz="2200" dirty="0" smtClean="0"/>
              <a:t>is personal </a:t>
            </a:r>
            <a:r>
              <a:rPr lang="en-IN" sz="2200" dirty="0"/>
              <a:t>commitment to accomplish a </a:t>
            </a:r>
            <a:r>
              <a:rPr lang="en-IN" sz="2200" dirty="0" smtClean="0"/>
              <a:t>goal</a:t>
            </a:r>
          </a:p>
          <a:p>
            <a:pPr marL="0" indent="0">
              <a:buNone/>
            </a:pPr>
            <a:endParaRPr lang="en-IN" sz="800" dirty="0"/>
          </a:p>
          <a:p>
            <a:pPr marL="0" indent="0">
              <a:buNone/>
            </a:pPr>
            <a:r>
              <a:rPr lang="en-IN" dirty="0"/>
              <a:t>Sense of </a:t>
            </a:r>
            <a:r>
              <a:rPr lang="en-IN" dirty="0" smtClean="0"/>
              <a:t>control</a:t>
            </a:r>
          </a:p>
          <a:p>
            <a:r>
              <a:rPr lang="en-IN" sz="2200" dirty="0"/>
              <a:t>Time management is an essential </a:t>
            </a:r>
            <a:r>
              <a:rPr lang="en-IN" sz="2200" dirty="0" smtClean="0"/>
              <a:t>skill</a:t>
            </a:r>
          </a:p>
          <a:p>
            <a:pPr marL="0" indent="0">
              <a:buNone/>
            </a:pPr>
            <a:endParaRPr lang="en-IN" sz="800" dirty="0" smtClean="0"/>
          </a:p>
          <a:p>
            <a:pPr marL="0" indent="0">
              <a:buNone/>
            </a:pPr>
            <a:r>
              <a:rPr lang="en-IN" dirty="0" smtClean="0"/>
              <a:t>Positive attitude</a:t>
            </a:r>
          </a:p>
          <a:p>
            <a:pPr marL="0" indent="0">
              <a:buNone/>
            </a:pPr>
            <a:endParaRPr lang="en-IN" sz="800" dirty="0" smtClean="0"/>
          </a:p>
          <a:p>
            <a:pPr marL="0" indent="0">
              <a:buNone/>
            </a:pPr>
            <a:r>
              <a:rPr lang="en-IN" dirty="0"/>
              <a:t>Balanced </a:t>
            </a:r>
            <a:r>
              <a:rPr lang="en-IN" dirty="0" smtClean="0"/>
              <a:t>perspective</a:t>
            </a:r>
          </a:p>
          <a:p>
            <a:pPr marL="0" indent="0">
              <a:buNone/>
            </a:pPr>
            <a:endParaRPr lang="en-IN" sz="800" dirty="0"/>
          </a:p>
          <a:p>
            <a:pPr marL="0" indent="0">
              <a:buNone/>
            </a:pPr>
            <a:r>
              <a:rPr lang="en-IN" dirty="0"/>
              <a:t>Caring </a:t>
            </a:r>
            <a:r>
              <a:rPr lang="en-IN" dirty="0" smtClean="0"/>
              <a:t>relationships</a:t>
            </a:r>
            <a:endParaRPr lang="en-US" dirty="0"/>
          </a:p>
        </p:txBody>
      </p:sp>
    </p:spTree>
    <p:extLst>
      <p:ext uri="{BB962C8B-B14F-4D97-AF65-F5344CB8AC3E}">
        <p14:creationId xmlns:p14="http://schemas.microsoft.com/office/powerpoint/2010/main" val="3064443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21593F1B-8F5E-4BD2-AC83-8C07C9F33FD1}"/>
              </a:ext>
            </a:extLst>
          </p:cNvPr>
          <p:cNvSpPr>
            <a:spLocks noGrp="1"/>
          </p:cNvSpPr>
          <p:nvPr>
            <p:ph type="ctrTitle"/>
          </p:nvPr>
        </p:nvSpPr>
        <p:spPr>
          <a:xfrm>
            <a:off x="3733800" y="3886200"/>
            <a:ext cx="5181600" cy="1066800"/>
          </a:xfrm>
        </p:spPr>
        <p:txBody>
          <a:bodyPr/>
          <a:lstStyle/>
          <a:p>
            <a:pPr algn="r"/>
            <a:r>
              <a:rPr lang="en-US" dirty="0"/>
              <a:t>APPENDICES</a:t>
            </a:r>
          </a:p>
        </p:txBody>
      </p:sp>
    </p:spTree>
    <p:extLst>
      <p:ext uri="{BB962C8B-B14F-4D97-AF65-F5344CB8AC3E}">
        <p14:creationId xmlns:p14="http://schemas.microsoft.com/office/powerpoint/2010/main" val="328240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A80380-69DC-405D-9C11-1C80FD4FCB90}"/>
              </a:ext>
            </a:extLst>
          </p:cNvPr>
          <p:cNvSpPr>
            <a:spLocks noGrp="1"/>
          </p:cNvSpPr>
          <p:nvPr>
            <p:ph type="title"/>
          </p:nvPr>
        </p:nvSpPr>
        <p:spPr>
          <a:xfrm>
            <a:off x="0" y="228600"/>
            <a:ext cx="9144000" cy="990600"/>
          </a:xfrm>
        </p:spPr>
        <p:txBody>
          <a:bodyPr/>
          <a:lstStyle/>
          <a:p>
            <a:r>
              <a:rPr lang="en-US" sz="2800" dirty="0"/>
              <a:t>		Figure 17.1: Organizational Response to Change, Appendix</a:t>
            </a:r>
          </a:p>
        </p:txBody>
      </p:sp>
      <p:sp>
        <p:nvSpPr>
          <p:cNvPr id="3" name="Content Placeholder 2">
            <a:extLst>
              <a:ext uri="{FF2B5EF4-FFF2-40B4-BE49-F238E27FC236}">
                <a16:creationId xmlns:a16="http://schemas.microsoft.com/office/drawing/2014/main" xmlns="" id="{03416980-CF30-4FB7-9621-7DE793C1F4AE}"/>
              </a:ext>
            </a:extLst>
          </p:cNvPr>
          <p:cNvSpPr>
            <a:spLocks noGrp="1"/>
          </p:cNvSpPr>
          <p:nvPr>
            <p:ph idx="1"/>
          </p:nvPr>
        </p:nvSpPr>
        <p:spPr>
          <a:xfrm>
            <a:off x="457200" y="1219200"/>
            <a:ext cx="8229600" cy="4419600"/>
          </a:xfrm>
        </p:spPr>
        <p:txBody>
          <a:bodyPr/>
          <a:lstStyle/>
          <a:p>
            <a:pPr marL="0" indent="0">
              <a:buNone/>
            </a:pPr>
            <a:r>
              <a:rPr lang="en-IN" sz="2000" dirty="0" smtClean="0"/>
              <a:t>There is a pyramid that is divided into three segments.</a:t>
            </a:r>
            <a:endParaRPr lang="en-IN" sz="2000" dirty="0"/>
          </a:p>
          <a:p>
            <a:pPr marL="0" indent="0">
              <a:buNone/>
            </a:pPr>
            <a:r>
              <a:rPr lang="en-IN" sz="2000" dirty="0" smtClean="0"/>
              <a:t>The first segment at the top is </a:t>
            </a:r>
            <a:r>
              <a:rPr lang="en-IN" sz="2000" dirty="0" err="1" smtClean="0"/>
              <a:t>labeled</a:t>
            </a:r>
            <a:r>
              <a:rPr lang="en-IN" sz="2000" dirty="0" smtClean="0"/>
              <a:t> top management and isolated.</a:t>
            </a:r>
          </a:p>
          <a:p>
            <a:pPr marL="0" indent="0">
              <a:buNone/>
            </a:pPr>
            <a:r>
              <a:rPr lang="en-IN" sz="2000" dirty="0" smtClean="0"/>
              <a:t>The second segment in the middle is </a:t>
            </a:r>
            <a:r>
              <a:rPr lang="en-IN" sz="2000" dirty="0" err="1" smtClean="0"/>
              <a:t>labeled</a:t>
            </a:r>
            <a:r>
              <a:rPr lang="en-IN" sz="2000" dirty="0" smtClean="0"/>
              <a:t> middle management and squeezed.</a:t>
            </a:r>
            <a:endParaRPr lang="en-IN" sz="2000" dirty="0"/>
          </a:p>
          <a:p>
            <a:pPr marL="0" indent="0">
              <a:buNone/>
            </a:pPr>
            <a:r>
              <a:rPr lang="en-IN" sz="2000" dirty="0"/>
              <a:t>The </a:t>
            </a:r>
            <a:r>
              <a:rPr lang="en-IN" sz="2000" dirty="0" smtClean="0"/>
              <a:t>third segment at </a:t>
            </a:r>
            <a:r>
              <a:rPr lang="en-IN" sz="2000" dirty="0"/>
              <a:t>the </a:t>
            </a:r>
            <a:r>
              <a:rPr lang="en-IN" sz="2000" dirty="0" smtClean="0"/>
              <a:t>bottom is </a:t>
            </a:r>
            <a:r>
              <a:rPr lang="en-IN" sz="2000" dirty="0" err="1"/>
              <a:t>labeled</a:t>
            </a:r>
            <a:r>
              <a:rPr lang="en-IN" sz="2000" dirty="0"/>
              <a:t> </a:t>
            </a:r>
            <a:r>
              <a:rPr lang="en-IN" sz="2000" dirty="0" smtClean="0"/>
              <a:t>frontline employees and resistant.</a:t>
            </a:r>
          </a:p>
        </p:txBody>
      </p:sp>
      <p:sp>
        <p:nvSpPr>
          <p:cNvPr id="4" name="Content Placeholder 2">
            <a:extLst>
              <a:ext uri="{FF2B5EF4-FFF2-40B4-BE49-F238E27FC236}">
                <a16:creationId xmlns:a16="http://schemas.microsoft.com/office/drawing/2014/main" xmlns="" id="{6DAF7BA0-341C-40FE-A15A-ABC148CA9F0A}"/>
              </a:ext>
            </a:extLst>
          </p:cNvPr>
          <p:cNvSpPr txBox="1">
            <a:spLocks/>
          </p:cNvSpPr>
          <p:nvPr/>
        </p:nvSpPr>
        <p:spPr>
          <a:xfrm>
            <a:off x="609600" y="5791200"/>
            <a:ext cx="8229600" cy="9144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a:t>
            </a:r>
            <a:r>
              <a:rPr lang="en-US" sz="1200" dirty="0" smtClean="0">
                <a:hlinkClick r:id="rId2" action="ppaction://hlinksldjump"/>
              </a:rPr>
              <a:t>to </a:t>
            </a:r>
            <a:r>
              <a:rPr lang="en-US" sz="1200" dirty="0">
                <a:hlinkClick r:id="rId2" action="ppaction://hlinksldjump"/>
              </a:rPr>
              <a:t>Figure 17.1: Organizational Response to Change </a:t>
            </a:r>
            <a:endParaRPr lang="en-US" sz="1200" dirty="0"/>
          </a:p>
        </p:txBody>
      </p:sp>
    </p:spTree>
    <p:extLst>
      <p:ext uri="{BB962C8B-B14F-4D97-AF65-F5344CB8AC3E}">
        <p14:creationId xmlns:p14="http://schemas.microsoft.com/office/powerpoint/2010/main" val="2372021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A5EA93D-C731-47A4-86E0-922AC5170A19}"/>
              </a:ext>
            </a:extLst>
          </p:cNvPr>
          <p:cNvSpPr>
            <a:spLocks noGrp="1"/>
          </p:cNvSpPr>
          <p:nvPr>
            <p:ph type="title"/>
          </p:nvPr>
        </p:nvSpPr>
        <p:spPr/>
        <p:txBody>
          <a:bodyPr/>
          <a:lstStyle/>
          <a:p>
            <a:r>
              <a:rPr lang="en-IN" sz="2400" dirty="0"/>
              <a:t>Figure 17.4: The Diffusion of Innovation, Appendix</a:t>
            </a:r>
            <a:endParaRPr lang="en-US" sz="2400" dirty="0"/>
          </a:p>
        </p:txBody>
      </p:sp>
      <p:sp>
        <p:nvSpPr>
          <p:cNvPr id="3" name="Content Placeholder 2">
            <a:extLst>
              <a:ext uri="{FF2B5EF4-FFF2-40B4-BE49-F238E27FC236}">
                <a16:creationId xmlns:a16="http://schemas.microsoft.com/office/drawing/2014/main" xmlns="" id="{0EDA0D72-822E-41B2-81EE-A18A2F674D4B}"/>
              </a:ext>
            </a:extLst>
          </p:cNvPr>
          <p:cNvSpPr>
            <a:spLocks noGrp="1"/>
          </p:cNvSpPr>
          <p:nvPr>
            <p:ph idx="1"/>
          </p:nvPr>
        </p:nvSpPr>
        <p:spPr>
          <a:xfrm>
            <a:off x="457200" y="990600"/>
            <a:ext cx="8229600" cy="4724400"/>
          </a:xfrm>
        </p:spPr>
        <p:txBody>
          <a:bodyPr/>
          <a:lstStyle/>
          <a:p>
            <a:pPr marL="0" indent="0">
              <a:buNone/>
            </a:pPr>
            <a:r>
              <a:rPr lang="en-IN" sz="1800" dirty="0" smtClean="0"/>
              <a:t>There is a bell-curved graph.</a:t>
            </a:r>
            <a:endParaRPr lang="en-IN" sz="1800" dirty="0"/>
          </a:p>
          <a:p>
            <a:pPr marL="0" indent="0">
              <a:buNone/>
            </a:pPr>
            <a:r>
              <a:rPr lang="en-US" sz="1800" dirty="0"/>
              <a:t>The y-axis </a:t>
            </a:r>
            <a:r>
              <a:rPr lang="en-US" sz="1800" dirty="0" smtClean="0"/>
              <a:t>is </a:t>
            </a:r>
            <a:r>
              <a:rPr lang="en-US" sz="1800" dirty="0"/>
              <a:t>labeled number of adopters, and the x-axis is labeled length of </a:t>
            </a:r>
            <a:r>
              <a:rPr lang="en-US" sz="1800" dirty="0" smtClean="0"/>
              <a:t>time. </a:t>
            </a:r>
            <a:r>
              <a:rPr lang="en-IN" sz="1800" dirty="0" smtClean="0"/>
              <a:t>Under the x-axis, it reads categories of adoption.</a:t>
            </a:r>
          </a:p>
          <a:p>
            <a:pPr marL="0" indent="0">
              <a:buNone/>
            </a:pPr>
            <a:r>
              <a:rPr lang="en-IN" sz="1800" dirty="0" smtClean="0"/>
              <a:t>The bell curve is divided into five segments.</a:t>
            </a:r>
          </a:p>
          <a:p>
            <a:pPr marL="0" indent="0">
              <a:buNone/>
            </a:pPr>
            <a:r>
              <a:rPr lang="en-IN" sz="1800" dirty="0" smtClean="0"/>
              <a:t>The first segment is </a:t>
            </a:r>
            <a:r>
              <a:rPr lang="en-IN" sz="1800" dirty="0" err="1" smtClean="0"/>
              <a:t>labeled</a:t>
            </a:r>
            <a:r>
              <a:rPr lang="en-IN" sz="1800" dirty="0" smtClean="0"/>
              <a:t> innovators 2.5 percent. The second segment is </a:t>
            </a:r>
            <a:r>
              <a:rPr lang="en-IN" sz="1800" dirty="0" err="1" smtClean="0"/>
              <a:t>labeled</a:t>
            </a:r>
            <a:r>
              <a:rPr lang="en-IN" sz="1800" dirty="0" smtClean="0"/>
              <a:t> early adopters 13.5 percent. The third </a:t>
            </a:r>
            <a:r>
              <a:rPr lang="en-IN" sz="1800" dirty="0"/>
              <a:t>segment is </a:t>
            </a:r>
            <a:r>
              <a:rPr lang="en-IN" sz="1800" dirty="0" err="1"/>
              <a:t>labeled</a:t>
            </a:r>
            <a:r>
              <a:rPr lang="en-IN" sz="1800" dirty="0"/>
              <a:t> early </a:t>
            </a:r>
            <a:r>
              <a:rPr lang="en-IN" sz="1800" dirty="0" smtClean="0"/>
              <a:t>majority 34 percent. The fourth </a:t>
            </a:r>
            <a:r>
              <a:rPr lang="en-IN" sz="1800" dirty="0"/>
              <a:t>segment is </a:t>
            </a:r>
            <a:r>
              <a:rPr lang="en-IN" sz="1800" dirty="0" err="1"/>
              <a:t>labeled</a:t>
            </a:r>
            <a:r>
              <a:rPr lang="en-IN" sz="1800" dirty="0"/>
              <a:t> </a:t>
            </a:r>
            <a:r>
              <a:rPr lang="en-IN" sz="1800" dirty="0" smtClean="0"/>
              <a:t>late majority 34 percent. The fifth </a:t>
            </a:r>
            <a:r>
              <a:rPr lang="en-IN" sz="1800" dirty="0"/>
              <a:t>segment is </a:t>
            </a:r>
            <a:r>
              <a:rPr lang="en-IN" sz="1800" dirty="0" err="1"/>
              <a:t>labeled</a:t>
            </a:r>
            <a:r>
              <a:rPr lang="en-IN" sz="1800" dirty="0"/>
              <a:t> </a:t>
            </a:r>
            <a:r>
              <a:rPr lang="en-IN" sz="1800" dirty="0" smtClean="0"/>
              <a:t>laggards 16 </a:t>
            </a:r>
            <a:r>
              <a:rPr lang="en-IN" sz="1800" dirty="0"/>
              <a:t>percent</a:t>
            </a:r>
            <a:r>
              <a:rPr lang="en-IN" sz="1800" dirty="0" smtClean="0"/>
              <a:t>.</a:t>
            </a:r>
          </a:p>
          <a:p>
            <a:pPr marL="0" indent="0">
              <a:buNone/>
            </a:pPr>
            <a:r>
              <a:rPr lang="en-IN" sz="1800" dirty="0" smtClean="0"/>
              <a:t>There are two lines that connect the x-axis to the bell curve. The first line is toward the end of the second segment, and the second line is toward the beginning of the third segment. The area under the curve between these two lines is </a:t>
            </a:r>
            <a:r>
              <a:rPr lang="en-IN" sz="1800" dirty="0" err="1" smtClean="0"/>
              <a:t>labeled</a:t>
            </a:r>
            <a:r>
              <a:rPr lang="en-IN" sz="1800" dirty="0" smtClean="0"/>
              <a:t> the chasm. The point where the second line meets the bell curve is </a:t>
            </a:r>
            <a:r>
              <a:rPr lang="en-IN" sz="1800" dirty="0" err="1" smtClean="0"/>
              <a:t>labeled</a:t>
            </a:r>
            <a:r>
              <a:rPr lang="en-IN" sz="1800" dirty="0" smtClean="0"/>
              <a:t> the tipping point.</a:t>
            </a:r>
          </a:p>
        </p:txBody>
      </p:sp>
      <p:sp>
        <p:nvSpPr>
          <p:cNvPr id="4" name="Content Placeholder 2">
            <a:extLst>
              <a:ext uri="{FF2B5EF4-FFF2-40B4-BE49-F238E27FC236}">
                <a16:creationId xmlns:a16="http://schemas.microsoft.com/office/drawing/2014/main" xmlns="" id="{27A85B19-DE0C-4A46-9B7A-21F436397AE9}"/>
              </a:ext>
            </a:extLst>
          </p:cNvPr>
          <p:cNvSpPr txBox="1">
            <a:spLocks/>
          </p:cNvSpPr>
          <p:nvPr/>
        </p:nvSpPr>
        <p:spPr>
          <a:xfrm>
            <a:off x="609600" y="5943600"/>
            <a:ext cx="8229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a:t>
            </a:r>
            <a:r>
              <a:rPr lang="en-US" sz="1200" dirty="0" smtClean="0">
                <a:hlinkClick r:id="rId2" action="ppaction://hlinksldjump"/>
              </a:rPr>
              <a:t>to </a:t>
            </a:r>
            <a:r>
              <a:rPr lang="en-IN" sz="1200" dirty="0">
                <a:hlinkClick r:id="rId2" action="ppaction://hlinksldjump"/>
              </a:rPr>
              <a:t>Figure 17.4: The Diffusion of Innovation</a:t>
            </a:r>
            <a:endParaRPr lang="en-US" sz="1200" dirty="0"/>
          </a:p>
        </p:txBody>
      </p:sp>
    </p:spTree>
    <p:extLst>
      <p:ext uri="{BB962C8B-B14F-4D97-AF65-F5344CB8AC3E}">
        <p14:creationId xmlns:p14="http://schemas.microsoft.com/office/powerpoint/2010/main" val="1216710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B1F567-7E5F-4D34-AEEB-AAA2284EB108}"/>
              </a:ext>
            </a:extLst>
          </p:cNvPr>
          <p:cNvSpPr>
            <a:spLocks noGrp="1"/>
          </p:cNvSpPr>
          <p:nvPr>
            <p:ph type="title"/>
          </p:nvPr>
        </p:nvSpPr>
        <p:spPr>
          <a:xfrm>
            <a:off x="304800" y="228600"/>
            <a:ext cx="8839200" cy="609600"/>
          </a:xfrm>
        </p:spPr>
        <p:txBody>
          <a:bodyPr/>
          <a:lstStyle/>
          <a:p>
            <a:r>
              <a:rPr lang="en-US" altLang="en-US" sz="2400" dirty="0"/>
              <a:t>	Figure 17.8: Attitude Curve in Response to Change, Appendix</a:t>
            </a:r>
            <a:endParaRPr lang="en-US" sz="2400" dirty="0"/>
          </a:p>
        </p:txBody>
      </p:sp>
      <p:sp>
        <p:nvSpPr>
          <p:cNvPr id="3" name="Content Placeholder 2">
            <a:extLst>
              <a:ext uri="{FF2B5EF4-FFF2-40B4-BE49-F238E27FC236}">
                <a16:creationId xmlns:a16="http://schemas.microsoft.com/office/drawing/2014/main" xmlns="" id="{23C0FB74-5608-42EF-A181-6F3A1FEF329E}"/>
              </a:ext>
            </a:extLst>
          </p:cNvPr>
          <p:cNvSpPr>
            <a:spLocks noGrp="1"/>
          </p:cNvSpPr>
          <p:nvPr>
            <p:ph idx="1"/>
          </p:nvPr>
        </p:nvSpPr>
        <p:spPr>
          <a:xfrm>
            <a:off x="457200" y="838200"/>
            <a:ext cx="8229600" cy="5105400"/>
          </a:xfrm>
        </p:spPr>
        <p:txBody>
          <a:bodyPr/>
          <a:lstStyle/>
          <a:p>
            <a:pPr marL="0" indent="0">
              <a:buNone/>
            </a:pPr>
            <a:r>
              <a:rPr lang="en-US" sz="1600" dirty="0" smtClean="0"/>
              <a:t>There is an inverted bell curve that </a:t>
            </a:r>
            <a:r>
              <a:rPr lang="en-IN" sz="1600" dirty="0" smtClean="0"/>
              <a:t>is divided into seven segments. The point where the line that divides the first and second segments meets the curve is </a:t>
            </a:r>
            <a:r>
              <a:rPr lang="en-IN" sz="1600" dirty="0" err="1" smtClean="0"/>
              <a:t>labeled</a:t>
            </a:r>
            <a:r>
              <a:rPr lang="en-IN" sz="1600" dirty="0" smtClean="0"/>
              <a:t> change occurs.</a:t>
            </a:r>
          </a:p>
          <a:p>
            <a:pPr marL="0" indent="0">
              <a:buNone/>
            </a:pPr>
            <a:r>
              <a:rPr lang="en-IN" sz="1600" dirty="0" smtClean="0"/>
              <a:t>The first segment at the beginning of the curve is </a:t>
            </a:r>
            <a:r>
              <a:rPr lang="en-IN" sz="1600" dirty="0" err="1" smtClean="0"/>
              <a:t>labeled</a:t>
            </a:r>
            <a:r>
              <a:rPr lang="en-IN" sz="1600" dirty="0" smtClean="0"/>
              <a:t> current conditions. The content under this header reads satisfaction with the way things are.</a:t>
            </a:r>
          </a:p>
          <a:p>
            <a:pPr marL="0" indent="0">
              <a:buNone/>
            </a:pPr>
            <a:r>
              <a:rPr lang="en-IN" sz="1600" dirty="0"/>
              <a:t>The </a:t>
            </a:r>
            <a:r>
              <a:rPr lang="en-IN" sz="1600" dirty="0" smtClean="0"/>
              <a:t>second </a:t>
            </a:r>
            <a:r>
              <a:rPr lang="en-IN" sz="1600" dirty="0"/>
              <a:t>segment </a:t>
            </a:r>
            <a:r>
              <a:rPr lang="en-IN" sz="1600" dirty="0" smtClean="0"/>
              <a:t>is </a:t>
            </a:r>
            <a:r>
              <a:rPr lang="en-IN" sz="1600" dirty="0" err="1"/>
              <a:t>labeled</a:t>
            </a:r>
            <a:r>
              <a:rPr lang="en-IN" sz="1600" dirty="0"/>
              <a:t> </a:t>
            </a:r>
            <a:r>
              <a:rPr lang="en-IN" sz="1600" dirty="0" smtClean="0"/>
              <a:t>denial. </a:t>
            </a:r>
            <a:r>
              <a:rPr lang="en-IN" sz="1600" dirty="0"/>
              <a:t>The content under this header reads unpleasant facts are ignored or dismissed in </a:t>
            </a:r>
            <a:r>
              <a:rPr lang="en-IN" sz="1600" dirty="0" err="1"/>
              <a:t>favor</a:t>
            </a:r>
            <a:r>
              <a:rPr lang="en-IN" sz="1600" dirty="0"/>
              <a:t> of more satisfying </a:t>
            </a:r>
            <a:r>
              <a:rPr lang="en-IN" sz="1600" dirty="0" smtClean="0"/>
              <a:t>thoughts.</a:t>
            </a:r>
          </a:p>
          <a:p>
            <a:pPr marL="0" indent="0">
              <a:buNone/>
            </a:pPr>
            <a:r>
              <a:rPr lang="en-IN" sz="1600" dirty="0" smtClean="0"/>
              <a:t>The third </a:t>
            </a:r>
            <a:r>
              <a:rPr lang="en-IN" sz="1600" dirty="0"/>
              <a:t>segment </a:t>
            </a:r>
            <a:r>
              <a:rPr lang="en-IN" sz="1600" dirty="0" smtClean="0"/>
              <a:t>is </a:t>
            </a:r>
            <a:r>
              <a:rPr lang="en-IN" sz="1600" dirty="0" err="1"/>
              <a:t>labeled</a:t>
            </a:r>
            <a:r>
              <a:rPr lang="en-IN" sz="1600" dirty="0"/>
              <a:t> </a:t>
            </a:r>
            <a:r>
              <a:rPr lang="en-IN" sz="1600" dirty="0" smtClean="0"/>
              <a:t>resistance. </a:t>
            </a:r>
            <a:r>
              <a:rPr lang="en-IN" sz="1600" dirty="0"/>
              <a:t>The content under this header reads s</a:t>
            </a:r>
            <a:r>
              <a:rPr lang="en-IN" sz="1600" dirty="0" smtClean="0"/>
              <a:t>ecurity </a:t>
            </a:r>
            <a:r>
              <a:rPr lang="en-IN" sz="1600" dirty="0"/>
              <a:t>and other needs are </a:t>
            </a:r>
            <a:r>
              <a:rPr lang="en-IN" sz="1600" dirty="0" smtClean="0"/>
              <a:t>threatened, </a:t>
            </a:r>
            <a:r>
              <a:rPr lang="en-IN" sz="1600" dirty="0"/>
              <a:t>so overt </a:t>
            </a:r>
            <a:r>
              <a:rPr lang="en-IN" sz="1600" dirty="0" err="1"/>
              <a:t>defenses</a:t>
            </a:r>
            <a:r>
              <a:rPr lang="en-IN" sz="1600" dirty="0"/>
              <a:t> are </a:t>
            </a:r>
            <a:r>
              <a:rPr lang="en-IN" sz="1600" dirty="0" smtClean="0"/>
              <a:t>employed.</a:t>
            </a:r>
          </a:p>
          <a:p>
            <a:pPr marL="0" indent="0">
              <a:buNone/>
            </a:pPr>
            <a:r>
              <a:rPr lang="en-IN" sz="1600" dirty="0"/>
              <a:t>The </a:t>
            </a:r>
            <a:r>
              <a:rPr lang="en-IN" sz="1600" dirty="0" smtClean="0"/>
              <a:t>fourth </a:t>
            </a:r>
            <a:r>
              <a:rPr lang="en-IN" sz="1600" dirty="0"/>
              <a:t>segment is </a:t>
            </a:r>
            <a:r>
              <a:rPr lang="en-IN" sz="1600" dirty="0" err="1"/>
              <a:t>labeled</a:t>
            </a:r>
            <a:r>
              <a:rPr lang="en-IN" sz="1600" dirty="0"/>
              <a:t> </a:t>
            </a:r>
            <a:r>
              <a:rPr lang="en-IN" sz="1600" dirty="0" smtClean="0"/>
              <a:t>attitude trough. </a:t>
            </a:r>
            <a:r>
              <a:rPr lang="en-IN" sz="1600" dirty="0"/>
              <a:t>The content under this header reads n</a:t>
            </a:r>
            <a:r>
              <a:rPr lang="en-IN" sz="1600" dirty="0" smtClean="0"/>
              <a:t>egative </a:t>
            </a:r>
            <a:r>
              <a:rPr lang="en-IN" sz="1600" dirty="0"/>
              <a:t>emotions include resentment, anger, and </a:t>
            </a:r>
            <a:r>
              <a:rPr lang="en-IN" sz="1600" dirty="0" smtClean="0"/>
              <a:t>worry; some </a:t>
            </a:r>
            <a:r>
              <a:rPr lang="en-IN" sz="1600" dirty="0"/>
              <a:t>people live in this attitude </a:t>
            </a:r>
            <a:r>
              <a:rPr lang="en-IN" sz="1600" dirty="0" smtClean="0"/>
              <a:t>trough.</a:t>
            </a:r>
          </a:p>
          <a:p>
            <a:pPr marL="0" indent="0">
              <a:buNone/>
            </a:pPr>
            <a:r>
              <a:rPr lang="en-IN" sz="1600" dirty="0" smtClean="0"/>
              <a:t>The fifth </a:t>
            </a:r>
            <a:r>
              <a:rPr lang="en-IN" sz="1600" dirty="0"/>
              <a:t>segment is </a:t>
            </a:r>
            <a:r>
              <a:rPr lang="en-IN" sz="1600" dirty="0" err="1"/>
              <a:t>labeled</a:t>
            </a:r>
            <a:r>
              <a:rPr lang="en-IN" sz="1600" dirty="0"/>
              <a:t> </a:t>
            </a:r>
            <a:r>
              <a:rPr lang="en-IN" sz="1600" dirty="0" smtClean="0"/>
              <a:t>exploration. </a:t>
            </a:r>
            <a:r>
              <a:rPr lang="en-IN" sz="1600" dirty="0"/>
              <a:t>The content under this header reads t</a:t>
            </a:r>
            <a:r>
              <a:rPr lang="en-IN" sz="1600" dirty="0" smtClean="0"/>
              <a:t>here </a:t>
            </a:r>
            <a:r>
              <a:rPr lang="en-IN" sz="1600" dirty="0"/>
              <a:t>is recognition that something must be </a:t>
            </a:r>
            <a:r>
              <a:rPr lang="en-IN" sz="1600" dirty="0" smtClean="0"/>
              <a:t>done.</a:t>
            </a:r>
          </a:p>
          <a:p>
            <a:pPr marL="0" indent="0">
              <a:buNone/>
            </a:pPr>
            <a:r>
              <a:rPr lang="en-IN" sz="1600" dirty="0"/>
              <a:t>The </a:t>
            </a:r>
            <a:r>
              <a:rPr lang="en-IN" sz="1600" dirty="0" smtClean="0"/>
              <a:t>sixth </a:t>
            </a:r>
            <a:r>
              <a:rPr lang="en-IN" sz="1600" dirty="0"/>
              <a:t>segment is </a:t>
            </a:r>
            <a:r>
              <a:rPr lang="en-IN" sz="1600" dirty="0" err="1"/>
              <a:t>labeled</a:t>
            </a:r>
            <a:r>
              <a:rPr lang="en-IN" sz="1600" dirty="0"/>
              <a:t> </a:t>
            </a:r>
            <a:r>
              <a:rPr lang="en-IN" sz="1600" dirty="0" smtClean="0"/>
              <a:t>responsibility. </a:t>
            </a:r>
            <a:r>
              <a:rPr lang="en-IN" sz="1600" dirty="0"/>
              <a:t>The content under this header reads r</a:t>
            </a:r>
            <a:r>
              <a:rPr lang="en-IN" sz="1600" dirty="0" smtClean="0"/>
              <a:t>esponsibility </a:t>
            </a:r>
            <a:r>
              <a:rPr lang="en-IN" sz="1600" dirty="0"/>
              <a:t>is accepted, decisions are made, and actions are taken to improve </a:t>
            </a:r>
            <a:r>
              <a:rPr lang="en-IN" sz="1600" dirty="0" smtClean="0"/>
              <a:t>conditions.</a:t>
            </a:r>
          </a:p>
          <a:p>
            <a:pPr marL="0" indent="0">
              <a:buNone/>
            </a:pPr>
            <a:r>
              <a:rPr lang="en-IN" sz="1600" dirty="0" smtClean="0"/>
              <a:t>The seventh segment at the end of the curve </a:t>
            </a:r>
            <a:r>
              <a:rPr lang="en-IN" sz="1600" dirty="0"/>
              <a:t>is </a:t>
            </a:r>
            <a:r>
              <a:rPr lang="en-IN" sz="1600" dirty="0" err="1"/>
              <a:t>labeled</a:t>
            </a:r>
            <a:r>
              <a:rPr lang="en-IN" sz="1600" dirty="0"/>
              <a:t> </a:t>
            </a:r>
            <a:r>
              <a:rPr lang="en-IN" sz="1600" dirty="0" smtClean="0"/>
              <a:t>commitment. </a:t>
            </a:r>
            <a:r>
              <a:rPr lang="en-IN" sz="1600" dirty="0"/>
              <a:t>The content under this header reads d</a:t>
            </a:r>
            <a:r>
              <a:rPr lang="en-IN" sz="1600" dirty="0" smtClean="0"/>
              <a:t>edication </a:t>
            </a:r>
            <a:r>
              <a:rPr lang="en-IN" sz="1600" dirty="0"/>
              <a:t>continues until a new change </a:t>
            </a:r>
            <a:r>
              <a:rPr lang="en-IN" sz="1600" dirty="0" smtClean="0"/>
              <a:t>occurs.</a:t>
            </a:r>
            <a:endParaRPr lang="en-IN" sz="1600" dirty="0"/>
          </a:p>
        </p:txBody>
      </p:sp>
      <p:sp>
        <p:nvSpPr>
          <p:cNvPr id="4" name="Content Placeholder 2">
            <a:extLst>
              <a:ext uri="{FF2B5EF4-FFF2-40B4-BE49-F238E27FC236}">
                <a16:creationId xmlns:a16="http://schemas.microsoft.com/office/drawing/2014/main" xmlns="" id="{80782BB9-0822-417A-9F80-C97ADFBE9505}"/>
              </a:ext>
            </a:extLst>
          </p:cNvPr>
          <p:cNvSpPr txBox="1">
            <a:spLocks/>
          </p:cNvSpPr>
          <p:nvPr/>
        </p:nvSpPr>
        <p:spPr>
          <a:xfrm>
            <a:off x="932645" y="5943600"/>
            <a:ext cx="8229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a:t>
            </a:r>
            <a:r>
              <a:rPr lang="en-US" sz="1200" dirty="0" smtClean="0">
                <a:hlinkClick r:id="rId2" action="ppaction://hlinksldjump"/>
              </a:rPr>
              <a:t>to </a:t>
            </a:r>
            <a:r>
              <a:rPr lang="en-US" altLang="en-US" sz="1200" dirty="0">
                <a:hlinkClick r:id="rId2" action="ppaction://hlinksldjump"/>
              </a:rPr>
              <a:t>Figure 17.8: Attitude Curve in Response to Change</a:t>
            </a:r>
            <a:endParaRPr lang="en-US" sz="1200" dirty="0"/>
          </a:p>
        </p:txBody>
      </p:sp>
    </p:spTree>
    <p:extLst>
      <p:ext uri="{BB962C8B-B14F-4D97-AF65-F5344CB8AC3E}">
        <p14:creationId xmlns:p14="http://schemas.microsoft.com/office/powerpoint/2010/main" val="1145519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1DA43FA7-FB19-41A6-86F4-CD45751DB271}"/>
              </a:ext>
            </a:extLst>
          </p:cNvPr>
          <p:cNvSpPr>
            <a:spLocks noGrp="1"/>
          </p:cNvSpPr>
          <p:nvPr>
            <p:ph type="title"/>
          </p:nvPr>
        </p:nvSpPr>
        <p:spPr/>
        <p:txBody>
          <a:bodyPr/>
          <a:lstStyle/>
          <a:p>
            <a:r>
              <a:rPr lang="en-US" sz="2800" dirty="0"/>
              <a:t>Figure 17.1: Organizational Response to Change</a:t>
            </a:r>
          </a:p>
        </p:txBody>
      </p:sp>
      <p:pic>
        <p:nvPicPr>
          <p:cNvPr id="5" name="Picture 4" descr="The image depicts the organizational response to chan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837" y="1066635"/>
            <a:ext cx="7958874" cy="4496129"/>
          </a:xfrm>
          <a:prstGeom prst="rect">
            <a:avLst/>
          </a:prstGeom>
        </p:spPr>
      </p:pic>
      <p:sp>
        <p:nvSpPr>
          <p:cNvPr id="3" name="Content Placeholder 2">
            <a:extLst>
              <a:ext uri="{FF2B5EF4-FFF2-40B4-BE49-F238E27FC236}">
                <a16:creationId xmlns:a16="http://schemas.microsoft.com/office/drawing/2014/main" xmlns="" id="{8C3F22B8-B839-4738-A000-7DEC6E8635EF}"/>
              </a:ext>
            </a:extLst>
          </p:cNvPr>
          <p:cNvSpPr txBox="1">
            <a:spLocks/>
          </p:cNvSpPr>
          <p:nvPr/>
        </p:nvSpPr>
        <p:spPr>
          <a:xfrm>
            <a:off x="609600" y="5791200"/>
            <a:ext cx="8229600" cy="9144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a:t>
            </a:r>
            <a:r>
              <a:rPr lang="en-US" sz="1200" dirty="0" smtClean="0">
                <a:hlinkClick r:id="rId3" action="ppaction://hlinksldjump"/>
              </a:rPr>
              <a:t>to </a:t>
            </a:r>
            <a:r>
              <a:rPr lang="en-US" sz="1200" dirty="0">
                <a:hlinkClick r:id="rId3" action="ppaction://hlinksldjump"/>
              </a:rPr>
              <a:t>Figure 17.1: Organizational Response to </a:t>
            </a:r>
            <a:r>
              <a:rPr lang="en-US" sz="1200" dirty="0" smtClean="0">
                <a:hlinkClick r:id="rId3" action="ppaction://hlinksldjump"/>
              </a:rPr>
              <a:t>Change, </a:t>
            </a:r>
            <a:r>
              <a:rPr lang="en-US" sz="1200" dirty="0">
                <a:hlinkClick r:id="rId3" action="ppaction://hlinksldjump"/>
              </a:rPr>
              <a:t>Appendix</a:t>
            </a:r>
            <a:endParaRPr lang="en-US" sz="1200" dirty="0"/>
          </a:p>
        </p:txBody>
      </p:sp>
    </p:spTree>
    <p:extLst>
      <p:ext uri="{BB962C8B-B14F-4D97-AF65-F5344CB8AC3E}">
        <p14:creationId xmlns:p14="http://schemas.microsoft.com/office/powerpoint/2010/main" val="929340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2BF255-B978-44BA-9B06-7A2EF2B7BCDB}"/>
              </a:ext>
            </a:extLst>
          </p:cNvPr>
          <p:cNvSpPr>
            <a:spLocks noGrp="1"/>
          </p:cNvSpPr>
          <p:nvPr>
            <p:ph type="title"/>
          </p:nvPr>
        </p:nvSpPr>
        <p:spPr>
          <a:xfrm>
            <a:off x="-228600" y="228600"/>
            <a:ext cx="9372600" cy="609600"/>
          </a:xfrm>
        </p:spPr>
        <p:txBody>
          <a:bodyPr/>
          <a:lstStyle/>
          <a:p>
            <a:r>
              <a:rPr lang="en-US" altLang="en-US" sz="2400" dirty="0"/>
              <a:t>		Figure 17.9: Effective Responses in Dealing </a:t>
            </a:r>
            <a:r>
              <a:rPr lang="en-US" altLang="en-US" sz="2400" dirty="0" smtClean="0"/>
              <a:t>with </a:t>
            </a:r>
            <a:r>
              <a:rPr lang="en-US" altLang="en-US" sz="2400" dirty="0"/>
              <a:t>Change, Appendix</a:t>
            </a:r>
            <a:endParaRPr lang="en-US" sz="2400" dirty="0"/>
          </a:p>
        </p:txBody>
      </p:sp>
      <p:sp>
        <p:nvSpPr>
          <p:cNvPr id="3" name="Content Placeholder 2">
            <a:extLst>
              <a:ext uri="{FF2B5EF4-FFF2-40B4-BE49-F238E27FC236}">
                <a16:creationId xmlns:a16="http://schemas.microsoft.com/office/drawing/2014/main" xmlns="" id="{14ADCF0C-AD7E-4D73-8127-B3586AAEE176}"/>
              </a:ext>
            </a:extLst>
          </p:cNvPr>
          <p:cNvSpPr>
            <a:spLocks noGrp="1"/>
          </p:cNvSpPr>
          <p:nvPr>
            <p:ph idx="1"/>
          </p:nvPr>
        </p:nvSpPr>
        <p:spPr>
          <a:xfrm>
            <a:off x="457200" y="990600"/>
            <a:ext cx="8229600" cy="4648200"/>
          </a:xfrm>
        </p:spPr>
        <p:txBody>
          <a:bodyPr/>
          <a:lstStyle/>
          <a:p>
            <a:pPr marL="0" indent="0">
              <a:buNone/>
            </a:pPr>
            <a:r>
              <a:rPr lang="en-US" sz="1800" dirty="0"/>
              <a:t>There is an inverted </a:t>
            </a:r>
            <a:r>
              <a:rPr lang="en-US" sz="1800" dirty="0" smtClean="0"/>
              <a:t>bell curve</a:t>
            </a:r>
            <a:r>
              <a:rPr lang="en-US" sz="1800" dirty="0"/>
              <a:t> </a:t>
            </a:r>
            <a:r>
              <a:rPr lang="en-US" sz="1800" dirty="0" smtClean="0"/>
              <a:t>that</a:t>
            </a:r>
            <a:r>
              <a:rPr lang="en-IN" sz="1800" dirty="0" smtClean="0"/>
              <a:t> </a:t>
            </a:r>
            <a:r>
              <a:rPr lang="en-IN" sz="1800" dirty="0"/>
              <a:t>is divided into seven segments. </a:t>
            </a:r>
            <a:endParaRPr lang="en-IN" sz="1800" dirty="0" smtClean="0"/>
          </a:p>
          <a:p>
            <a:pPr marL="0" indent="0">
              <a:buNone/>
            </a:pPr>
            <a:r>
              <a:rPr lang="en-IN" sz="1800" dirty="0" smtClean="0"/>
              <a:t>The </a:t>
            </a:r>
            <a:r>
              <a:rPr lang="en-IN" sz="1800" dirty="0"/>
              <a:t>point where the line that divides the first and second segments meets the curve is </a:t>
            </a:r>
            <a:r>
              <a:rPr lang="en-IN" sz="1800" dirty="0" err="1"/>
              <a:t>labeled</a:t>
            </a:r>
            <a:r>
              <a:rPr lang="en-IN" sz="1800" dirty="0"/>
              <a:t> change occurs.</a:t>
            </a:r>
          </a:p>
          <a:p>
            <a:pPr marL="0" indent="0">
              <a:buNone/>
            </a:pPr>
            <a:r>
              <a:rPr lang="en-IN" sz="1800" dirty="0" smtClean="0"/>
              <a:t>The </a:t>
            </a:r>
            <a:r>
              <a:rPr lang="en-IN" sz="1800" dirty="0"/>
              <a:t>first segment at the beginning of the curve is </a:t>
            </a:r>
            <a:r>
              <a:rPr lang="en-IN" sz="1800" dirty="0" err="1"/>
              <a:t>labeled</a:t>
            </a:r>
            <a:r>
              <a:rPr lang="en-IN" sz="1800" dirty="0"/>
              <a:t> current conditions. </a:t>
            </a:r>
            <a:r>
              <a:rPr lang="en-IN" sz="1800" dirty="0" smtClean="0"/>
              <a:t>The </a:t>
            </a:r>
            <a:r>
              <a:rPr lang="en-IN" sz="1800" dirty="0"/>
              <a:t>second segment is </a:t>
            </a:r>
            <a:r>
              <a:rPr lang="en-IN" sz="1800" dirty="0" err="1"/>
              <a:t>labeled</a:t>
            </a:r>
            <a:r>
              <a:rPr lang="en-IN" sz="1800" dirty="0"/>
              <a:t> denial</a:t>
            </a:r>
            <a:r>
              <a:rPr lang="en-IN" sz="1800" dirty="0" smtClean="0"/>
              <a:t>. The </a:t>
            </a:r>
            <a:r>
              <a:rPr lang="en-IN" sz="1800" dirty="0"/>
              <a:t>third segment is </a:t>
            </a:r>
            <a:r>
              <a:rPr lang="en-IN" sz="1800" dirty="0" err="1"/>
              <a:t>labeled</a:t>
            </a:r>
            <a:r>
              <a:rPr lang="en-IN" sz="1800" dirty="0"/>
              <a:t> resistance. </a:t>
            </a:r>
            <a:r>
              <a:rPr lang="en-IN" sz="1800" dirty="0" smtClean="0"/>
              <a:t>The </a:t>
            </a:r>
            <a:r>
              <a:rPr lang="en-IN" sz="1800" dirty="0"/>
              <a:t>fourth segment is </a:t>
            </a:r>
            <a:r>
              <a:rPr lang="en-IN" sz="1800" dirty="0" err="1"/>
              <a:t>labeled</a:t>
            </a:r>
            <a:r>
              <a:rPr lang="en-IN" sz="1800" dirty="0"/>
              <a:t> attitude trough</a:t>
            </a:r>
            <a:r>
              <a:rPr lang="en-IN" sz="1800" dirty="0" smtClean="0"/>
              <a:t>. The </a:t>
            </a:r>
            <a:r>
              <a:rPr lang="en-IN" sz="1800" dirty="0"/>
              <a:t>fifth segment is </a:t>
            </a:r>
            <a:r>
              <a:rPr lang="en-IN" sz="1800" dirty="0" err="1"/>
              <a:t>labeled</a:t>
            </a:r>
            <a:r>
              <a:rPr lang="en-IN" sz="1800" dirty="0"/>
              <a:t> exploration. </a:t>
            </a:r>
            <a:r>
              <a:rPr lang="en-IN" sz="1800" dirty="0" smtClean="0"/>
              <a:t>The </a:t>
            </a:r>
            <a:r>
              <a:rPr lang="en-IN" sz="1800" dirty="0"/>
              <a:t>sixth segment is </a:t>
            </a:r>
            <a:r>
              <a:rPr lang="en-IN" sz="1800" dirty="0" err="1"/>
              <a:t>labeled</a:t>
            </a:r>
            <a:r>
              <a:rPr lang="en-IN" sz="1800" dirty="0"/>
              <a:t> responsibility. </a:t>
            </a:r>
            <a:r>
              <a:rPr lang="en-IN" sz="1800" dirty="0" smtClean="0"/>
              <a:t>The </a:t>
            </a:r>
            <a:r>
              <a:rPr lang="en-IN" sz="1800" dirty="0"/>
              <a:t>seventh segment at the end of the curve is </a:t>
            </a:r>
            <a:r>
              <a:rPr lang="en-IN" sz="1800" dirty="0" err="1"/>
              <a:t>labeled</a:t>
            </a:r>
            <a:r>
              <a:rPr lang="en-IN" sz="1800" dirty="0"/>
              <a:t> </a:t>
            </a:r>
            <a:r>
              <a:rPr lang="en-IN" sz="1800" dirty="0" smtClean="0"/>
              <a:t>commitment. </a:t>
            </a:r>
          </a:p>
          <a:p>
            <a:pPr marL="0" indent="0">
              <a:buNone/>
            </a:pPr>
            <a:r>
              <a:rPr lang="en-US" sz="1800" dirty="0" smtClean="0"/>
              <a:t>Three arrows from the point labeled change occurs point toward the fifth, sixth, and seventh segments. There is an upward-pointing arrow </a:t>
            </a:r>
            <a:r>
              <a:rPr lang="en-US" sz="1800" dirty="0"/>
              <a:t>alongside </a:t>
            </a:r>
            <a:r>
              <a:rPr lang="en-US" sz="1800" dirty="0" smtClean="0"/>
              <a:t>the </a:t>
            </a:r>
            <a:r>
              <a:rPr lang="en-US" sz="1800" dirty="0"/>
              <a:t>fifth, sixth, and seventh </a:t>
            </a:r>
            <a:r>
              <a:rPr lang="en-US" sz="1800" dirty="0" smtClean="0"/>
              <a:t>segments of the curve</a:t>
            </a:r>
            <a:r>
              <a:rPr lang="en-IN" sz="1800" dirty="0" smtClean="0"/>
              <a:t>.</a:t>
            </a:r>
            <a:endParaRPr lang="en-IN" sz="1800" dirty="0"/>
          </a:p>
        </p:txBody>
      </p:sp>
      <p:sp>
        <p:nvSpPr>
          <p:cNvPr id="4" name="Content Placeholder 2">
            <a:extLst>
              <a:ext uri="{FF2B5EF4-FFF2-40B4-BE49-F238E27FC236}">
                <a16:creationId xmlns:a16="http://schemas.microsoft.com/office/drawing/2014/main" xmlns="" id="{FDF28928-6E79-483F-B53E-3F5774FA8F4E}"/>
              </a:ext>
            </a:extLst>
          </p:cNvPr>
          <p:cNvSpPr txBox="1">
            <a:spLocks/>
          </p:cNvSpPr>
          <p:nvPr/>
        </p:nvSpPr>
        <p:spPr>
          <a:xfrm>
            <a:off x="609600" y="5791200"/>
            <a:ext cx="822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a:t>
            </a:r>
            <a:r>
              <a:rPr lang="en-US" sz="1200" dirty="0" smtClean="0">
                <a:hlinkClick r:id="rId2" action="ppaction://hlinksldjump"/>
              </a:rPr>
              <a:t>to </a:t>
            </a:r>
            <a:r>
              <a:rPr lang="en-US" altLang="en-US" sz="1200" dirty="0">
                <a:hlinkClick r:id="rId2" action="ppaction://hlinksldjump"/>
              </a:rPr>
              <a:t>Figure 17.9: Effective Responses in Dealing </a:t>
            </a:r>
            <a:r>
              <a:rPr lang="en-US" altLang="en-US" sz="1200" dirty="0" smtClean="0">
                <a:hlinkClick r:id="rId2" action="ppaction://hlinksldjump"/>
              </a:rPr>
              <a:t>with </a:t>
            </a:r>
            <a:r>
              <a:rPr lang="en-US" altLang="en-US" sz="1200" dirty="0">
                <a:hlinkClick r:id="rId2" action="ppaction://hlinksldjump"/>
              </a:rPr>
              <a:t>Change</a:t>
            </a:r>
            <a:endParaRPr lang="en-US" sz="1200" dirty="0"/>
          </a:p>
        </p:txBody>
      </p:sp>
    </p:spTree>
    <p:extLst>
      <p:ext uri="{BB962C8B-B14F-4D97-AF65-F5344CB8AC3E}">
        <p14:creationId xmlns:p14="http://schemas.microsoft.com/office/powerpoint/2010/main" val="1619267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08E3D8-58E7-45F9-84F9-6BD59B2C92BB}"/>
              </a:ext>
            </a:extLst>
          </p:cNvPr>
          <p:cNvSpPr>
            <a:spLocks noGrp="1"/>
          </p:cNvSpPr>
          <p:nvPr>
            <p:ph type="title"/>
          </p:nvPr>
        </p:nvSpPr>
        <p:spPr>
          <a:xfrm>
            <a:off x="228600" y="228600"/>
            <a:ext cx="8915400" cy="838200"/>
          </a:xfrm>
        </p:spPr>
        <p:txBody>
          <a:bodyPr/>
          <a:lstStyle/>
          <a:p>
            <a:r>
              <a:rPr lang="en-US" sz="2400" dirty="0" smtClean="0"/>
              <a:t>Figure </a:t>
            </a:r>
            <a:r>
              <a:rPr lang="en-US" sz="2400" dirty="0"/>
              <a:t>17.10: The Relationship between Stress Levels and Job Performance, Appendix</a:t>
            </a:r>
          </a:p>
        </p:txBody>
      </p:sp>
      <p:sp>
        <p:nvSpPr>
          <p:cNvPr id="3" name="Content Placeholder 2">
            <a:extLst>
              <a:ext uri="{FF2B5EF4-FFF2-40B4-BE49-F238E27FC236}">
                <a16:creationId xmlns:a16="http://schemas.microsoft.com/office/drawing/2014/main" xmlns="" id="{8EC8538C-8CA0-4257-89F1-CB1AAF891B3C}"/>
              </a:ext>
            </a:extLst>
          </p:cNvPr>
          <p:cNvSpPr>
            <a:spLocks noGrp="1"/>
          </p:cNvSpPr>
          <p:nvPr>
            <p:ph idx="1"/>
          </p:nvPr>
        </p:nvSpPr>
        <p:spPr>
          <a:xfrm>
            <a:off x="457200" y="1219200"/>
            <a:ext cx="8229600" cy="4572000"/>
          </a:xfrm>
        </p:spPr>
        <p:txBody>
          <a:bodyPr/>
          <a:lstStyle/>
          <a:p>
            <a:pPr marL="0" indent="0">
              <a:buNone/>
            </a:pPr>
            <a:r>
              <a:rPr lang="en-US" sz="1800" dirty="0" smtClean="0"/>
              <a:t>There is a graph. The y-axis </a:t>
            </a:r>
            <a:r>
              <a:rPr lang="en-US" sz="1800" dirty="0"/>
              <a:t>is labeled job performance, and the </a:t>
            </a:r>
            <a:r>
              <a:rPr lang="en-US" sz="1800" dirty="0" smtClean="0"/>
              <a:t>x-axis </a:t>
            </a:r>
            <a:r>
              <a:rPr lang="en-US" sz="1800" dirty="0"/>
              <a:t>is labeled stress. The </a:t>
            </a:r>
            <a:r>
              <a:rPr lang="en-US" sz="1800" dirty="0" smtClean="0"/>
              <a:t>beginning of both axes </a:t>
            </a:r>
            <a:r>
              <a:rPr lang="en-US" sz="1800" dirty="0"/>
              <a:t>is marked low, and the ends of both axes are marked high</a:t>
            </a:r>
            <a:r>
              <a:rPr lang="en-US" sz="1800" dirty="0" smtClean="0"/>
              <a:t>.</a:t>
            </a:r>
          </a:p>
          <a:p>
            <a:pPr marL="0" indent="0">
              <a:buNone/>
            </a:pPr>
            <a:r>
              <a:rPr lang="en-US" sz="1800" dirty="0" smtClean="0"/>
              <a:t>There is a rectangle with its length parallel to the x-axis and breadth parallel to the y-axis. There is a curve within the rectangle.</a:t>
            </a:r>
            <a:endParaRPr lang="en-US" sz="1800" dirty="0"/>
          </a:p>
          <a:p>
            <a:pPr marL="0" indent="0">
              <a:buNone/>
            </a:pPr>
            <a:r>
              <a:rPr lang="en-US" sz="1800" dirty="0" smtClean="0"/>
              <a:t>The curve starts between low and high on the y-axis, closer to low, </a:t>
            </a:r>
            <a:r>
              <a:rPr lang="en-US" sz="1800" smtClean="0"/>
              <a:t>and it </a:t>
            </a:r>
            <a:r>
              <a:rPr lang="en-US" sz="1800" dirty="0" smtClean="0"/>
              <a:t>gradually rises. The </a:t>
            </a:r>
            <a:r>
              <a:rPr lang="en-US" sz="1800" dirty="0"/>
              <a:t>highest point </a:t>
            </a:r>
            <a:r>
              <a:rPr lang="en-US" sz="1800" dirty="0" smtClean="0"/>
              <a:t>on the curve is </a:t>
            </a:r>
            <a:r>
              <a:rPr lang="en-US" sz="1800" dirty="0"/>
              <a:t>labeled </a:t>
            </a:r>
            <a:r>
              <a:rPr lang="en-US" sz="1800" dirty="0" smtClean="0"/>
              <a:t>optimum. </a:t>
            </a:r>
            <a:r>
              <a:rPr lang="en-US" sz="1800" dirty="0"/>
              <a:t>From </a:t>
            </a:r>
            <a:r>
              <a:rPr lang="en-US" sz="1800" dirty="0" smtClean="0"/>
              <a:t>this point, it slopes downward and ends at a point between stress and high on the x-axis, closer to high.</a:t>
            </a:r>
            <a:endParaRPr lang="en-US" sz="1800" dirty="0"/>
          </a:p>
        </p:txBody>
      </p:sp>
      <p:sp>
        <p:nvSpPr>
          <p:cNvPr id="4" name="Content Placeholder 2">
            <a:extLst>
              <a:ext uri="{FF2B5EF4-FFF2-40B4-BE49-F238E27FC236}">
                <a16:creationId xmlns:a16="http://schemas.microsoft.com/office/drawing/2014/main" xmlns="" id="{1F2525B3-34D0-44CE-BACE-AEF2E01ADCD1}"/>
              </a:ext>
            </a:extLst>
          </p:cNvPr>
          <p:cNvSpPr txBox="1">
            <a:spLocks/>
          </p:cNvSpPr>
          <p:nvPr/>
        </p:nvSpPr>
        <p:spPr>
          <a:xfrm>
            <a:off x="609600" y="5791200"/>
            <a:ext cx="8229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a:t>
            </a:r>
            <a:r>
              <a:rPr lang="en-US" sz="1200" dirty="0" smtClean="0">
                <a:hlinkClick r:id="rId2" action="ppaction://hlinksldjump"/>
              </a:rPr>
              <a:t>to </a:t>
            </a:r>
            <a:r>
              <a:rPr lang="en-US" sz="1200" dirty="0">
                <a:hlinkClick r:id="rId2" action="ppaction://hlinksldjump"/>
              </a:rPr>
              <a:t>Figure 17.10: The Relationship between Stress Levels and Job Performance</a:t>
            </a:r>
            <a:endParaRPr lang="en-US" sz="1200" dirty="0"/>
          </a:p>
        </p:txBody>
      </p:sp>
    </p:spTree>
    <p:extLst>
      <p:ext uri="{BB962C8B-B14F-4D97-AF65-F5344CB8AC3E}">
        <p14:creationId xmlns:p14="http://schemas.microsoft.com/office/powerpoint/2010/main" val="31801374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047DEF9-B06B-4A40-B0A1-BB1019940266}"/>
              </a:ext>
            </a:extLst>
          </p:cNvPr>
          <p:cNvSpPr>
            <a:spLocks noGrp="1"/>
          </p:cNvSpPr>
          <p:nvPr>
            <p:ph type="title"/>
          </p:nvPr>
        </p:nvSpPr>
        <p:spPr/>
        <p:txBody>
          <a:bodyPr/>
          <a:lstStyle/>
          <a:p>
            <a:r>
              <a:rPr lang="en-US" altLang="en-US" dirty="0"/>
              <a:t>Managing People </a:t>
            </a:r>
            <a:r>
              <a:rPr lang="en-US" altLang="en-US" dirty="0" smtClean="0"/>
              <a:t>through </a:t>
            </a:r>
            <a:r>
              <a:rPr lang="en-US" altLang="en-US" dirty="0"/>
              <a:t>Change, 1</a:t>
            </a:r>
            <a:r>
              <a:rPr lang="en-US" altLang="en-US" sz="3200" dirty="0"/>
              <a:t> </a:t>
            </a:r>
            <a:endParaRPr lang="en-US" dirty="0"/>
          </a:p>
        </p:txBody>
      </p:sp>
      <p:sp>
        <p:nvSpPr>
          <p:cNvPr id="15364" name="Content Placeholder 3"/>
          <p:cNvSpPr>
            <a:spLocks noGrp="1" noChangeArrowheads="1"/>
          </p:cNvSpPr>
          <p:nvPr>
            <p:ph idx="1"/>
          </p:nvPr>
        </p:nvSpPr>
        <p:spPr>
          <a:xfrm>
            <a:off x="457200" y="838200"/>
            <a:ext cx="8229600" cy="5715000"/>
          </a:xfrm>
        </p:spPr>
        <p:txBody>
          <a:bodyPr/>
          <a:lstStyle/>
          <a:p>
            <a:pPr marL="0" indent="0">
              <a:buNone/>
            </a:pPr>
            <a:r>
              <a:rPr lang="en-IN" altLang="en-US" dirty="0"/>
              <a:t>Top management</a:t>
            </a:r>
            <a:r>
              <a:rPr lang="en-IN" altLang="en-US" dirty="0" smtClean="0"/>
              <a:t>:</a:t>
            </a:r>
          </a:p>
          <a:p>
            <a:pPr marL="0" indent="0">
              <a:buNone/>
            </a:pPr>
            <a:endParaRPr lang="en-IN" altLang="en-US" sz="800" dirty="0"/>
          </a:p>
          <a:p>
            <a:r>
              <a:rPr lang="en-IN" altLang="en-US" sz="2200" dirty="0"/>
              <a:t>May underestimate the impact of change on lower levels of the </a:t>
            </a:r>
            <a:r>
              <a:rPr lang="en-IN" altLang="en-US" sz="2200" dirty="0" smtClean="0"/>
              <a:t>organization and expects </a:t>
            </a:r>
            <a:r>
              <a:rPr lang="en-IN" altLang="en-US" sz="2200" dirty="0"/>
              <a:t>employees to go along when a change is announced and blame middle managers if people resist or complain</a:t>
            </a:r>
          </a:p>
          <a:p>
            <a:r>
              <a:rPr lang="en-IN" altLang="en-US" sz="2200" dirty="0"/>
              <a:t>May be so insulated that they truly do not know the results of their decisions and </a:t>
            </a:r>
            <a:r>
              <a:rPr lang="en-IN" altLang="en-US" sz="2200" dirty="0" smtClean="0"/>
              <a:t>programs</a:t>
            </a:r>
          </a:p>
          <a:p>
            <a:pPr marL="0" indent="0">
              <a:buNone/>
            </a:pPr>
            <a:endParaRPr lang="en-IN" altLang="en-US" sz="800" dirty="0" smtClean="0"/>
          </a:p>
          <a:p>
            <a:pPr marL="0" indent="0">
              <a:buNone/>
            </a:pPr>
            <a:r>
              <a:rPr lang="en-IN" altLang="en-US" dirty="0"/>
              <a:t>Middle management</a:t>
            </a:r>
            <a:r>
              <a:rPr lang="en-IN" altLang="en-US" dirty="0" smtClean="0"/>
              <a:t>:</a:t>
            </a:r>
          </a:p>
          <a:p>
            <a:pPr marL="0" indent="0">
              <a:buNone/>
            </a:pPr>
            <a:endParaRPr lang="en-IN" altLang="en-US" sz="800" dirty="0"/>
          </a:p>
          <a:p>
            <a:r>
              <a:rPr lang="en-IN" altLang="en-US" sz="2200" dirty="0"/>
              <a:t>Feels pressure to implement organizational change, but often lacks information and top leadership direction to be successful</a:t>
            </a:r>
          </a:p>
          <a:p>
            <a:r>
              <a:rPr lang="en-IN" altLang="en-US" sz="2200" dirty="0"/>
              <a:t>May feel squeezed between resistant or withdrawn subordinates and demanding but out-of-touch superiors</a:t>
            </a:r>
            <a:endParaRPr lang="en-US" altLang="en-US" sz="2200" dirty="0"/>
          </a:p>
        </p:txBody>
      </p:sp>
    </p:spTree>
    <p:extLst>
      <p:ext uri="{BB962C8B-B14F-4D97-AF65-F5344CB8AC3E}">
        <p14:creationId xmlns:p14="http://schemas.microsoft.com/office/powerpoint/2010/main" val="40014473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C412587-945E-4A27-A7B8-D7CBDE70824A}"/>
              </a:ext>
            </a:extLst>
          </p:cNvPr>
          <p:cNvSpPr>
            <a:spLocks noGrp="1"/>
          </p:cNvSpPr>
          <p:nvPr>
            <p:ph type="title"/>
          </p:nvPr>
        </p:nvSpPr>
        <p:spPr/>
        <p:txBody>
          <a:bodyPr/>
          <a:lstStyle/>
          <a:p>
            <a:r>
              <a:rPr lang="en-US" altLang="en-US" dirty="0"/>
              <a:t>Managing People </a:t>
            </a:r>
            <a:r>
              <a:rPr lang="en-US" altLang="en-US" dirty="0" smtClean="0"/>
              <a:t>through </a:t>
            </a:r>
            <a:r>
              <a:rPr lang="en-US" altLang="en-US" dirty="0"/>
              <a:t>Change</a:t>
            </a:r>
            <a:r>
              <a:rPr lang="en-US" altLang="en-US" sz="3200" dirty="0"/>
              <a:t>, 2</a:t>
            </a:r>
            <a:endParaRPr lang="en-US" dirty="0"/>
          </a:p>
        </p:txBody>
      </p:sp>
      <p:sp>
        <p:nvSpPr>
          <p:cNvPr id="4" name="Content Placeholder 3">
            <a:extLst>
              <a:ext uri="{FF2B5EF4-FFF2-40B4-BE49-F238E27FC236}">
                <a16:creationId xmlns:a16="http://schemas.microsoft.com/office/drawing/2014/main" xmlns="" id="{7C79614B-5058-4AF0-BC69-E389922AE8BF}"/>
              </a:ext>
            </a:extLst>
          </p:cNvPr>
          <p:cNvSpPr>
            <a:spLocks noGrp="1"/>
          </p:cNvSpPr>
          <p:nvPr>
            <p:ph idx="1"/>
          </p:nvPr>
        </p:nvSpPr>
        <p:spPr>
          <a:xfrm>
            <a:off x="457200" y="990600"/>
            <a:ext cx="8229600" cy="5562600"/>
          </a:xfrm>
        </p:spPr>
        <p:txBody>
          <a:bodyPr/>
          <a:lstStyle/>
          <a:p>
            <a:pPr marL="0" indent="0">
              <a:buNone/>
            </a:pPr>
            <a:r>
              <a:rPr lang="en-IN" altLang="en-US" dirty="0"/>
              <a:t>Frontline employees</a:t>
            </a:r>
            <a:r>
              <a:rPr lang="en-IN" altLang="en-US" dirty="0" smtClean="0"/>
              <a:t>:</a:t>
            </a:r>
          </a:p>
          <a:p>
            <a:pPr marL="0" indent="0">
              <a:buNone/>
            </a:pPr>
            <a:endParaRPr lang="en-IN" altLang="en-US" sz="800" dirty="0"/>
          </a:p>
          <a:p>
            <a:r>
              <a:rPr lang="en-IN" altLang="en-US" sz="2200" dirty="0"/>
              <a:t>May feel threatened by changes announced by management </a:t>
            </a:r>
          </a:p>
          <a:p>
            <a:r>
              <a:rPr lang="en-IN" altLang="en-US" sz="2200" dirty="0"/>
              <a:t>May respond to changes with denial and resistance, leading often to worry and protective </a:t>
            </a:r>
            <a:r>
              <a:rPr lang="en-IN" altLang="en-US" sz="2200" dirty="0" err="1" smtClean="0"/>
              <a:t>behavior</a:t>
            </a:r>
            <a:endParaRPr lang="en-IN" altLang="en-US" sz="2200" dirty="0" smtClean="0"/>
          </a:p>
          <a:p>
            <a:pPr marL="0" indent="0">
              <a:buNone/>
            </a:pPr>
            <a:endParaRPr lang="en-IN" sz="800" dirty="0"/>
          </a:p>
          <a:p>
            <a:pPr marL="0" indent="0">
              <a:buNone/>
            </a:pPr>
            <a:r>
              <a:rPr lang="en-IN" dirty="0"/>
              <a:t>People judge a change </a:t>
            </a:r>
            <a:r>
              <a:rPr lang="en-IN" dirty="0" smtClean="0"/>
              <a:t>on </a:t>
            </a:r>
            <a:r>
              <a:rPr lang="en-IN" dirty="0"/>
              <a:t>the basis of how it will affect </a:t>
            </a:r>
            <a:r>
              <a:rPr lang="en-IN" dirty="0" smtClean="0"/>
              <a:t>them</a:t>
            </a:r>
          </a:p>
          <a:p>
            <a:r>
              <a:rPr lang="en-IN" sz="2200" dirty="0"/>
              <a:t>Resistance can be great if a change is personally </a:t>
            </a:r>
            <a:r>
              <a:rPr lang="en-IN" sz="2200" dirty="0" smtClean="0"/>
              <a:t>disruptive</a:t>
            </a:r>
          </a:p>
          <a:p>
            <a:r>
              <a:rPr lang="en-IN" sz="2200" dirty="0"/>
              <a:t>Loss of control is one of the things people dislike most about </a:t>
            </a:r>
            <a:r>
              <a:rPr lang="en-IN" sz="2200" dirty="0" smtClean="0"/>
              <a:t>change</a:t>
            </a:r>
          </a:p>
          <a:p>
            <a:r>
              <a:rPr lang="en-IN" sz="2200" dirty="0" smtClean="0"/>
              <a:t>People should be </a:t>
            </a:r>
            <a:r>
              <a:rPr lang="en-IN" sz="2200" dirty="0"/>
              <a:t>convinced that the price of holding on to </a:t>
            </a:r>
            <a:r>
              <a:rPr lang="en-IN" sz="2200" dirty="0" smtClean="0"/>
              <a:t>something </a:t>
            </a:r>
            <a:r>
              <a:rPr lang="en-IN" sz="2200" dirty="0"/>
              <a:t>is too high and that change is the only way to survive</a:t>
            </a:r>
            <a:endParaRPr lang="en-US" sz="2200" dirty="0"/>
          </a:p>
        </p:txBody>
      </p:sp>
    </p:spTree>
    <p:extLst>
      <p:ext uri="{BB962C8B-B14F-4D97-AF65-F5344CB8AC3E}">
        <p14:creationId xmlns:p14="http://schemas.microsoft.com/office/powerpoint/2010/main" val="6063297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C2D5E37E-04FB-441B-B022-05B9EBA649E9}"/>
              </a:ext>
            </a:extLst>
          </p:cNvPr>
          <p:cNvSpPr>
            <a:spLocks noGrp="1"/>
          </p:cNvSpPr>
          <p:nvPr>
            <p:ph type="title"/>
          </p:nvPr>
        </p:nvSpPr>
        <p:spPr/>
        <p:txBody>
          <a:bodyPr/>
          <a:lstStyle/>
          <a:p>
            <a:r>
              <a:rPr lang="en-US" altLang="en-US" sz="3200" dirty="0" smtClean="0"/>
              <a:t>Guidelines for Leaders </a:t>
            </a:r>
            <a:r>
              <a:rPr lang="en-US" altLang="en-US" sz="3200" dirty="0"/>
              <a:t>in Change </a:t>
            </a:r>
            <a:r>
              <a:rPr lang="en-US" altLang="en-US" sz="3200" dirty="0" smtClean="0"/>
              <a:t>Efforts</a:t>
            </a:r>
            <a:endParaRPr lang="en-US" sz="3200" dirty="0"/>
          </a:p>
        </p:txBody>
      </p:sp>
      <p:sp>
        <p:nvSpPr>
          <p:cNvPr id="5" name="Content Placeholder 4">
            <a:extLst>
              <a:ext uri="{FF2B5EF4-FFF2-40B4-BE49-F238E27FC236}">
                <a16:creationId xmlns:a16="http://schemas.microsoft.com/office/drawing/2014/main" xmlns="" id="{8CF99D5D-1DE0-4080-9F0C-BEF4DBCC621A}"/>
              </a:ext>
            </a:extLst>
          </p:cNvPr>
          <p:cNvSpPr>
            <a:spLocks noGrp="1"/>
          </p:cNvSpPr>
          <p:nvPr>
            <p:ph idx="1"/>
          </p:nvPr>
        </p:nvSpPr>
        <p:spPr/>
        <p:txBody>
          <a:bodyPr/>
          <a:lstStyle/>
          <a:p>
            <a:pPr>
              <a:buFont typeface="Arial" panose="020B0604020202020204" pitchFamily="34" charset="0"/>
              <a:buChar char="•"/>
            </a:pPr>
            <a:r>
              <a:rPr lang="en-US" altLang="en-US" dirty="0" smtClean="0"/>
              <a:t>Have </a:t>
            </a:r>
            <a:r>
              <a:rPr lang="en-US" altLang="en-US" dirty="0"/>
              <a:t>a good reason for making a change</a:t>
            </a:r>
          </a:p>
          <a:p>
            <a:pPr>
              <a:buFont typeface="Arial" panose="020B0604020202020204" pitchFamily="34" charset="0"/>
              <a:buChar char="•"/>
            </a:pPr>
            <a:r>
              <a:rPr lang="en-US" altLang="en-US" dirty="0" smtClean="0"/>
              <a:t>Personalize </a:t>
            </a:r>
            <a:r>
              <a:rPr lang="en-US" altLang="en-US" dirty="0"/>
              <a:t>change</a:t>
            </a:r>
          </a:p>
          <a:p>
            <a:pPr>
              <a:buFont typeface="Arial" panose="020B0604020202020204" pitchFamily="34" charset="0"/>
              <a:buChar char="•"/>
            </a:pPr>
            <a:r>
              <a:rPr lang="en-US" altLang="en-US" dirty="0" smtClean="0"/>
              <a:t>Implement </a:t>
            </a:r>
            <a:r>
              <a:rPr lang="en-US" altLang="en-US" dirty="0"/>
              <a:t>change thoughtfully</a:t>
            </a:r>
          </a:p>
          <a:p>
            <a:pPr>
              <a:buFont typeface="Arial" panose="020B0604020202020204" pitchFamily="34" charset="0"/>
              <a:buChar char="•"/>
            </a:pPr>
            <a:r>
              <a:rPr lang="en-US" altLang="en-US" dirty="0" smtClean="0"/>
              <a:t>Put </a:t>
            </a:r>
            <a:r>
              <a:rPr lang="en-US" altLang="en-US" dirty="0"/>
              <a:t>a respected person in charge of coordinating change</a:t>
            </a:r>
          </a:p>
          <a:p>
            <a:pPr>
              <a:buFont typeface="Arial" panose="020B0604020202020204" pitchFamily="34" charset="0"/>
              <a:buChar char="•"/>
            </a:pPr>
            <a:r>
              <a:rPr lang="en-US" altLang="en-US" dirty="0" smtClean="0"/>
              <a:t>Tell </a:t>
            </a:r>
            <a:r>
              <a:rPr lang="en-US" altLang="en-US" dirty="0"/>
              <a:t>the truth </a:t>
            </a:r>
          </a:p>
          <a:p>
            <a:pPr>
              <a:buFont typeface="Arial" panose="020B0604020202020204" pitchFamily="34" charset="0"/>
              <a:buChar char="•"/>
            </a:pPr>
            <a:r>
              <a:rPr lang="en-US" altLang="en-US" dirty="0" smtClean="0"/>
              <a:t>Wait </a:t>
            </a:r>
            <a:r>
              <a:rPr lang="en-US" altLang="en-US" dirty="0"/>
              <a:t>patiently for results </a:t>
            </a:r>
          </a:p>
          <a:p>
            <a:pPr>
              <a:buFont typeface="Arial" panose="020B0604020202020204" pitchFamily="34" charset="0"/>
              <a:buChar char="•"/>
            </a:pPr>
            <a:r>
              <a:rPr lang="en-US" altLang="en-US" dirty="0" smtClean="0"/>
              <a:t>Acknowledge </a:t>
            </a:r>
            <a:r>
              <a:rPr lang="en-US" altLang="en-US" dirty="0"/>
              <a:t>and </a:t>
            </a:r>
            <a:r>
              <a:rPr lang="en-US" altLang="en-US" dirty="0" smtClean="0"/>
              <a:t>reward people</a:t>
            </a:r>
          </a:p>
          <a:p>
            <a:pPr>
              <a:buFont typeface="Arial" panose="020B0604020202020204" pitchFamily="34" charset="0"/>
              <a:buChar char="•"/>
            </a:pPr>
            <a:r>
              <a:rPr lang="en-IN" altLang="en-US" dirty="0" smtClean="0"/>
              <a:t>Maintain </a:t>
            </a:r>
            <a:r>
              <a:rPr lang="en-IN" altLang="en-US" dirty="0"/>
              <a:t>an open door, </a:t>
            </a:r>
            <a:r>
              <a:rPr lang="en-IN" altLang="en-US" dirty="0" smtClean="0"/>
              <a:t>listen </a:t>
            </a:r>
            <a:r>
              <a:rPr lang="en-IN" altLang="en-US" dirty="0"/>
              <a:t>for understanding, and </a:t>
            </a:r>
            <a:r>
              <a:rPr lang="en-IN" altLang="en-US" dirty="0" smtClean="0"/>
              <a:t>be patient</a:t>
            </a:r>
            <a:endParaRPr lang="en-US" altLang="en-US" dirty="0"/>
          </a:p>
        </p:txBody>
      </p:sp>
    </p:spTree>
    <p:extLst>
      <p:ext uri="{BB962C8B-B14F-4D97-AF65-F5344CB8AC3E}">
        <p14:creationId xmlns:p14="http://schemas.microsoft.com/office/powerpoint/2010/main" val="447082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2">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E51C03A-FB9C-458D-A98C-A683B5A4D762}"/>
</file>

<file path=customXml/itemProps2.xml><?xml version="1.0" encoding="utf-8"?>
<ds:datastoreItem xmlns:ds="http://schemas.openxmlformats.org/officeDocument/2006/customXml" ds:itemID="{EA82080F-0FD8-4871-9266-3F63360A5332}">
  <ds:schemaRefs>
    <ds:schemaRef ds:uri="http://schemas.microsoft.com/sharepoint/v3/contenttype/forms"/>
  </ds:schemaRefs>
</ds:datastoreItem>
</file>

<file path=customXml/itemProps3.xml><?xml version="1.0" encoding="utf-8"?>
<ds:datastoreItem xmlns:ds="http://schemas.openxmlformats.org/officeDocument/2006/customXml" ds:itemID="{14F4E35D-7CDF-4BE2-AA9B-4E2B34588A55}">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3b891efd-a537-4e57-a9a6-7bde74ae8a20"/>
    <ds:schemaRef ds:uri="http://purl.org/dc/elements/1.1/"/>
    <ds:schemaRef ds:uri="aa4f5ada-9d1d-46d6-b705-f2cf90d05a9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3214</TotalTime>
  <Words>4053</Words>
  <Application>Microsoft Office PowerPoint</Application>
  <PresentationFormat>On-screen Show (4:3)</PresentationFormat>
  <Paragraphs>442</Paragraphs>
  <Slides>61</Slides>
  <Notes>3</Notes>
  <HiddenSlides>6</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61</vt:i4>
      </vt:variant>
    </vt:vector>
  </HeadingPairs>
  <TitlesOfParts>
    <vt:vector size="76"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17</vt:lpstr>
      <vt:lpstr>Learning Objectives</vt:lpstr>
      <vt:lpstr>Types of Change in the Workplace </vt:lpstr>
      <vt:lpstr>Change in the Workplace, 1 </vt:lpstr>
      <vt:lpstr>Change in the Workplace, 2</vt:lpstr>
      <vt:lpstr>Figure 17.1: Organizational Response to Change</vt:lpstr>
      <vt:lpstr>Managing People through Change, 1 </vt:lpstr>
      <vt:lpstr>Managing People through Change, 2</vt:lpstr>
      <vt:lpstr>Guidelines for Leaders in Change Efforts</vt:lpstr>
      <vt:lpstr>Kurt Lewin’s Three-Step Process for Helping People through Change</vt:lpstr>
      <vt:lpstr>Understanding Complex Organizational Change </vt:lpstr>
      <vt:lpstr> The Eight-Stage Process of Creating Major Change, 1</vt:lpstr>
      <vt:lpstr> The Eight-Stage Process of Creating Major Change, 2</vt:lpstr>
      <vt:lpstr> The Eight-Stage Process of Creating Major Change, 3</vt:lpstr>
      <vt:lpstr> The Eight-Stage Process of Creating Major Change, 4</vt:lpstr>
      <vt:lpstr>  Eight Errors Common to Organizational Change Efforts</vt:lpstr>
      <vt:lpstr>  Consequences of the Errors Common to Organizational Change Efforts</vt:lpstr>
      <vt:lpstr>Empowering People to Effect Change</vt:lpstr>
      <vt:lpstr>Figure 17.4: The Diffusion of Innovation</vt:lpstr>
      <vt:lpstr>The Role of the Individual</vt:lpstr>
      <vt:lpstr>Changes in Today’s World, 1</vt:lpstr>
      <vt:lpstr>Changes in Today’s World, 2</vt:lpstr>
      <vt:lpstr>Organizational Changes That Lead to Stress, 1</vt:lpstr>
      <vt:lpstr>Organizational Changes That Lead to Stress, 2</vt:lpstr>
      <vt:lpstr>Organizational Changes That Lead to Stress, 3</vt:lpstr>
      <vt:lpstr>The Importance of Attitude, 1 </vt:lpstr>
      <vt:lpstr>Figure 17.8: Attitude Curve in Response to Change</vt:lpstr>
      <vt:lpstr>The Importance of Attitude, 2</vt:lpstr>
      <vt:lpstr>  Figure 17.9: Effective Responses in Dealing with Change</vt:lpstr>
      <vt:lpstr>Strategies for Dealing with Change, 1 </vt:lpstr>
      <vt:lpstr>Strategies for Dealing with Change, 2</vt:lpstr>
      <vt:lpstr>Strategies for Dealing with Change, 3</vt:lpstr>
      <vt:lpstr>Characteristics of Burnout</vt:lpstr>
      <vt:lpstr>Types of Burnout Victims</vt:lpstr>
      <vt:lpstr>Impact of Burnout</vt:lpstr>
      <vt:lpstr>Steps in the Typical Path to Burnout</vt:lpstr>
      <vt:lpstr>Strategies for Dealing with Burnout</vt:lpstr>
      <vt:lpstr>The Leader’s Role in Burnout Prevention, 1</vt:lpstr>
      <vt:lpstr>The Leader’s Role in Burnout Prevention, 2</vt:lpstr>
      <vt:lpstr>Strategies to Help Manage Job Stress, 1</vt:lpstr>
      <vt:lpstr>Strategies to Help Manage Job Stress, 2</vt:lpstr>
      <vt:lpstr>Job Stress</vt:lpstr>
      <vt:lpstr>Sources of Stress</vt:lpstr>
      <vt:lpstr>  Figure 17.10: The Relationship between Stress Levels and Job Performance</vt:lpstr>
      <vt:lpstr>Occupational Overload and Underload</vt:lpstr>
      <vt:lpstr>Stress at Work and Public Policy </vt:lpstr>
      <vt:lpstr>Work Behavior That Leads to the Karoshi Syndrome</vt:lpstr>
      <vt:lpstr>Women, Work, and Stress </vt:lpstr>
      <vt:lpstr>Results of the Executive Monkey Studies </vt:lpstr>
      <vt:lpstr>Results of the Weiss Study</vt:lpstr>
      <vt:lpstr>Job Stress Interventions, 1</vt:lpstr>
      <vt:lpstr>Job Stress Interventions, 2</vt:lpstr>
      <vt:lpstr>Wellness Programs</vt:lpstr>
      <vt:lpstr>The Stress-Resistant Person </vt:lpstr>
      <vt:lpstr>Developing Resilience</vt:lpstr>
      <vt:lpstr>APPENDICES</vt:lpstr>
      <vt:lpstr>  Figure 17.1: Organizational Response to Change, Appendix</vt:lpstr>
      <vt:lpstr>Figure 17.4: The Diffusion of Innovation, Appendix</vt:lpstr>
      <vt:lpstr> Figure 17.8: Attitude Curve in Response to Change, Appendix</vt:lpstr>
      <vt:lpstr>  Figure 17.9: Effective Responses in Dealing with Change, Appendix</vt:lpstr>
      <vt:lpstr>Figure 17.10: The Relationship between Stress Levels and Job Performance,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Shilpa Sreevalsalan</cp:lastModifiedBy>
  <cp:revision>328</cp:revision>
  <dcterms:created xsi:type="dcterms:W3CDTF">2013-09-21T18:43:04Z</dcterms:created>
  <dcterms:modified xsi:type="dcterms:W3CDTF">2018-02-21T05:20:40Z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