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79" r:id="rId5"/>
    <p:sldMasterId id="2147483687" r:id="rId6"/>
    <p:sldMasterId id="2147483697" r:id="rId7"/>
    <p:sldMasterId id="2147483707" r:id="rId8"/>
    <p:sldMasterId id="2147483715" r:id="rId9"/>
    <p:sldMasterId id="2147483723" r:id="rId10"/>
    <p:sldMasterId id="2147483726" r:id="rId11"/>
  </p:sldMasterIdLst>
  <p:notesMasterIdLst>
    <p:notesMasterId r:id="rId45"/>
  </p:notesMasterIdLst>
  <p:sldIdLst>
    <p:sldId id="256" r:id="rId12"/>
    <p:sldId id="299" r:id="rId13"/>
    <p:sldId id="260" r:id="rId14"/>
    <p:sldId id="261" r:id="rId15"/>
    <p:sldId id="263" r:id="rId16"/>
    <p:sldId id="265" r:id="rId17"/>
    <p:sldId id="310" r:id="rId18"/>
    <p:sldId id="266" r:id="rId19"/>
    <p:sldId id="267" r:id="rId20"/>
    <p:sldId id="268" r:id="rId21"/>
    <p:sldId id="300" r:id="rId22"/>
    <p:sldId id="269" r:id="rId23"/>
    <p:sldId id="270" r:id="rId24"/>
    <p:sldId id="301" r:id="rId25"/>
    <p:sldId id="272" r:id="rId26"/>
    <p:sldId id="275" r:id="rId27"/>
    <p:sldId id="311" r:id="rId28"/>
    <p:sldId id="312" r:id="rId29"/>
    <p:sldId id="277" r:id="rId30"/>
    <p:sldId id="281" r:id="rId31"/>
    <p:sldId id="297" r:id="rId32"/>
    <p:sldId id="285" r:id="rId33"/>
    <p:sldId id="303" r:id="rId34"/>
    <p:sldId id="313" r:id="rId35"/>
    <p:sldId id="287" r:id="rId36"/>
    <p:sldId id="288" r:id="rId37"/>
    <p:sldId id="291" r:id="rId38"/>
    <p:sldId id="292" r:id="rId39"/>
    <p:sldId id="295" r:id="rId40"/>
    <p:sldId id="314" r:id="rId41"/>
    <p:sldId id="315" r:id="rId42"/>
    <p:sldId id="298" r:id="rId43"/>
    <p:sldId id="296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0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7570" autoAdjust="0"/>
  </p:normalViewPr>
  <p:slideViewPr>
    <p:cSldViewPr>
      <p:cViewPr varScale="1">
        <p:scale>
          <a:sx n="65" d="100"/>
          <a:sy n="65" d="100"/>
        </p:scale>
        <p:origin x="153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tableStyles" Target="tableStyles.xml"/><Relationship Id="rId57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F0F4F-7E6C-486C-8080-D3EE653B8BD2}" type="datetimeFigureOut">
              <a:rPr lang="en-US" smtClean="0"/>
              <a:pPr/>
              <a:t>02/21/2018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9B7A3-8BA4-48EE-BBE5-4362A407AD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27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 expectation of failure can help bring about failure, and the expectation of success can help bring about success.</a:t>
            </a:r>
            <a:r>
              <a:rPr lang="en-US" altLang="en-US" baseline="0" dirty="0" smtClean="0"/>
              <a:t> This is k</a:t>
            </a:r>
            <a:r>
              <a:rPr lang="en-US" altLang="en-US" dirty="0" smtClean="0"/>
              <a:t>nown as the Pygmalion effect.</a:t>
            </a:r>
            <a:r>
              <a:rPr lang="en-US" altLang="en-US" baseline="0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N" altLang="en-US" dirty="0" smtClean="0"/>
              <a:t>Closely related to Pygmalion is the Galatea effect, when an individual’s high self-expectation leads to high performance.</a:t>
            </a:r>
            <a:endParaRPr lang="en-US" altLang="en-US" dirty="0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6BA656EF-B277-4989-8ED7-FD07724FB34E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3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362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i="0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36CB4E6D-7237-4E9F-B30B-444F17B92FF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10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785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i="0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36CB4E6D-7237-4E9F-B30B-444F17B92FF2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11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752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03D1E314-2F5F-4587-93D1-1EF4DDC18B2A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12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51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07DE9254-FAFE-4015-8028-D65E0E672201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25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06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0" b="1">
                <a:solidFill>
                  <a:srgbClr val="FFBC01"/>
                </a:solidFill>
                <a:latin typeface="Arial" charset="0"/>
              </a:defRPr>
            </a:lvl1pPr>
            <a:lvl2pPr marL="742950" indent="-28575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2pPr>
            <a:lvl3pPr marL="11430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3pPr>
            <a:lvl4pPr marL="16002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4pPr>
            <a:lvl5pPr marL="2057400" indent="-228600" eaLnBrk="0" hangingPunct="0">
              <a:defRPr sz="20000" b="1">
                <a:solidFill>
                  <a:srgbClr val="FFBC0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0" b="1">
                <a:solidFill>
                  <a:srgbClr val="FFBC01"/>
                </a:solidFill>
                <a:latin typeface="Arial" charset="0"/>
              </a:defRPr>
            </a:lvl9pPr>
          </a:lstStyle>
          <a:p>
            <a:pPr eaLnBrk="1" hangingPunct="1"/>
            <a:fld id="{F2C517AB-A46E-4665-9F31-4AC37981103B}" type="slidenum">
              <a:rPr lang="en-US" altLang="en-US" sz="1200" b="0" smtClean="0">
                <a:solidFill>
                  <a:schemeClr val="tx1"/>
                </a:solidFill>
              </a:rPr>
              <a:pPr eaLnBrk="1" hangingPunct="1"/>
              <a:t>28</a:t>
            </a:fld>
            <a:endParaRPr lang="en-US" alt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135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9B7A3-8BA4-48EE-BBE5-4362A407AD73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341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99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5256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5220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26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5410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347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08787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Only (Title can be hidd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20711" y="228600"/>
            <a:ext cx="9185423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7056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0938389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8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rgbClr val="6A6A6A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55799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661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or_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0" hasCustomPrompt="1"/>
          </p:nvPr>
        </p:nvSpPr>
        <p:spPr>
          <a:xfrm>
            <a:off x="5867400" y="6553200"/>
            <a:ext cx="3276600" cy="1524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1100">
                <a:solidFill>
                  <a:schemeClr val="bg1"/>
                </a:solidFill>
              </a:defRPr>
            </a:lvl2pPr>
            <a:lvl3pPr marL="914400" indent="0">
              <a:buNone/>
              <a:defRPr sz="1050">
                <a:solidFill>
                  <a:schemeClr val="bg1"/>
                </a:solidFill>
              </a:defRPr>
            </a:lvl3pPr>
            <a:lvl4pPr marL="1371600" indent="0">
              <a:buNone/>
              <a:defRPr sz="1000">
                <a:solidFill>
                  <a:schemeClr val="bg1"/>
                </a:solidFill>
              </a:defRPr>
            </a:lvl4pPr>
            <a:lvl5pPr marL="1828800" indent="0">
              <a:buNone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1932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0"/>
            <a:ext cx="917448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914400"/>
            <a:ext cx="3962400" cy="274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3962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685800"/>
            <a:ext cx="389353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5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70208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53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724400"/>
          </a:xfrm>
        </p:spPr>
        <p:txBody>
          <a:bodyPr/>
          <a:lstStyle>
            <a:lvl1pPr marL="400050" indent="-40005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724400"/>
          </a:xfrm>
        </p:spPr>
        <p:txBody>
          <a:bodyPr/>
          <a:lstStyle>
            <a:lvl1pPr marL="400050" indent="-40005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7C226-3598-4059-80F1-2021D1EE22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282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697064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021961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6688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180787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211870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665096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77000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93625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1768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933301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301087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785406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466917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172296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901371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101279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5745069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4706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1760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10876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328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029445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984106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5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951870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8978145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10559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377545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9252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767559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50876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4476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665468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141986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458145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443998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7348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rgbClr val="6A6A6A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449639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622605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875123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288331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246907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66131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680204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649347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679955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383285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269381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93106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93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00550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635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96000" y="6430089"/>
            <a:ext cx="3048000" cy="123111"/>
          </a:xfrm>
          <a:prstGeom prst="rect">
            <a:avLst/>
          </a:prstGeom>
          <a:noFill/>
        </p:spPr>
        <p:txBody>
          <a:bodyPr wrap="square" lIns="0" tIns="0" rIns="4572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47838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705600"/>
            <a:ext cx="3048000" cy="152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</p:spTree>
    <p:extLst>
      <p:ext uri="{BB962C8B-B14F-4D97-AF65-F5344CB8AC3E}">
        <p14:creationId xmlns:p14="http://schemas.microsoft.com/office/powerpoint/2010/main" val="92270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DFC6119-A2BB-46C5-AFB7-F0B82DA0BA9A}"/>
              </a:ext>
            </a:extLst>
          </p:cNvPr>
          <p:cNvSpPr/>
          <p:nvPr userDrawn="1"/>
        </p:nvSpPr>
        <p:spPr>
          <a:xfrm>
            <a:off x="-1447800" y="6705600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indent="0" algn="ctr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McGraw-Hill Education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63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5.gif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Picture 11" descr="Tagline: Because learning changes everything.™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2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730" r:id="rId18"/>
    <p:sldLayoutId id="2147483731" r:id="rId19"/>
    <p:sldLayoutId id="2147483732" r:id="rId20"/>
    <p:sldLayoutId id="2147483733" r:id="rId2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Picture 1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  <p:sp>
        <p:nvSpPr>
          <p:cNvPr id="14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7942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8358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Text Placeholder 2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60313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333305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TextBox 4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23403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TextBox 7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12779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985608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body" sz="quarter" idx="10"/>
          </p:nvPr>
        </p:nvSpPr>
        <p:spPr>
          <a:xfrm>
            <a:off x="0" y="2209800"/>
            <a:ext cx="4953000" cy="685800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Chapter 16</a:t>
            </a:r>
          </a:p>
        </p:txBody>
      </p:sp>
      <p:sp>
        <p:nvSpPr>
          <p:cNvPr id="2" name="Subtitle 1"/>
          <p:cNvSpPr>
            <a:spLocks noGrp="1"/>
          </p:cNvSpPr>
          <p:nvPr>
            <p:ph type="ctrTitle"/>
          </p:nvPr>
        </p:nvSpPr>
        <p:spPr>
          <a:xfrm>
            <a:off x="0" y="3429000"/>
            <a:ext cx="4953000" cy="1295400"/>
          </a:xfrm>
        </p:spPr>
        <p:txBody>
          <a:bodyPr/>
          <a:lstStyle/>
          <a:p>
            <a:r>
              <a:rPr lang="en-US" sz="4000" dirty="0">
                <a:latin typeface="ArumSans Bold"/>
              </a:rPr>
              <a:t>The Leader as Coach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xmlns="" id="{272A45FF-0ACF-46A0-A99F-E48F491B2399}"/>
              </a:ext>
            </a:extLst>
          </p:cNvPr>
          <p:cNvSpPr/>
          <p:nvPr/>
        </p:nvSpPr>
        <p:spPr>
          <a:xfrm>
            <a:off x="192374" y="6657599"/>
            <a:ext cx="9220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indent="0" algn="l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© </a:t>
            </a:r>
            <a:r>
              <a:rPr lang="en-US" sz="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McGraw-Hill Education. All rights reserved. Authorized only for instructor use in the classroom. No reproduction or further distribution permitted without the prior written consent of McGraw-Hill Education.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98BC619-E0F5-4D0B-BEFF-D2763F474D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868" y="946749"/>
            <a:ext cx="387579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39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3C674-C4C8-420F-AA4C-AF7518E3F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Learning Organizations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21D03C-ABC4-4EB4-A2C8-5D3B51C61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</a:t>
            </a:r>
            <a:r>
              <a:rPr lang="en-US" dirty="0" smtClean="0"/>
              <a:t>ngredients </a:t>
            </a:r>
            <a:r>
              <a:rPr lang="en-US" dirty="0"/>
              <a:t>to discover, create, and transfer knowledge and skills</a:t>
            </a:r>
          </a:p>
          <a:p>
            <a:r>
              <a:rPr lang="en-US" sz="2200" dirty="0"/>
              <a:t>S</a:t>
            </a:r>
            <a:r>
              <a:rPr lang="en-US" sz="2200" dirty="0" smtClean="0"/>
              <a:t>earching </a:t>
            </a:r>
            <a:r>
              <a:rPr lang="en-US" sz="2200" dirty="0"/>
              <a:t>constantly for new knowledge and ways to apply it</a:t>
            </a:r>
          </a:p>
          <a:p>
            <a:r>
              <a:rPr lang="en-US" sz="2200" dirty="0"/>
              <a:t>C</a:t>
            </a:r>
            <a:r>
              <a:rPr lang="en-US" sz="2200" dirty="0" smtClean="0"/>
              <a:t>arefully reviewing </a:t>
            </a:r>
            <a:r>
              <a:rPr lang="en-US" sz="2200" dirty="0"/>
              <a:t>both successes and failures</a:t>
            </a:r>
          </a:p>
          <a:p>
            <a:r>
              <a:rPr lang="en-US" sz="2200" dirty="0" smtClean="0"/>
              <a:t>Benchmarking </a:t>
            </a:r>
            <a:r>
              <a:rPr lang="en-US" sz="2200" dirty="0"/>
              <a:t>and </a:t>
            </a:r>
            <a:r>
              <a:rPr lang="en-US" sz="2200" dirty="0" smtClean="0"/>
              <a:t>implementing </a:t>
            </a:r>
            <a:r>
              <a:rPr lang="en-US" sz="2200" dirty="0"/>
              <a:t>best practices</a:t>
            </a:r>
          </a:p>
          <a:p>
            <a:r>
              <a:rPr lang="en-US" sz="2200" dirty="0"/>
              <a:t>S</a:t>
            </a:r>
            <a:r>
              <a:rPr lang="en-US" sz="2200" dirty="0" smtClean="0"/>
              <a:t>haring </a:t>
            </a:r>
            <a:r>
              <a:rPr lang="en-US" sz="2200" dirty="0"/>
              <a:t>lessons learned</a:t>
            </a:r>
          </a:p>
          <a:p>
            <a:r>
              <a:rPr lang="en-US" sz="2200" dirty="0"/>
              <a:t>R</a:t>
            </a:r>
            <a:r>
              <a:rPr lang="en-US" sz="2200" dirty="0" smtClean="0"/>
              <a:t>ewarding </a:t>
            </a:r>
            <a:r>
              <a:rPr lang="en-US" sz="2200" dirty="0"/>
              <a:t>innovation</a:t>
            </a:r>
          </a:p>
          <a:p>
            <a:r>
              <a:rPr lang="en-US" sz="2200" dirty="0" smtClean="0"/>
              <a:t>Having an environment where experienced </a:t>
            </a:r>
            <a:r>
              <a:rPr lang="en-US" sz="2200" dirty="0"/>
              <a:t>and new employees </a:t>
            </a:r>
            <a:r>
              <a:rPr lang="en-US" sz="2200" dirty="0" smtClean="0"/>
              <a:t>learn together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41306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3C674-C4C8-420F-AA4C-AF7518E3F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Principles of Developing </a:t>
            </a:r>
            <a:r>
              <a:rPr lang="en-US" altLang="en-US" dirty="0" smtClean="0"/>
              <a:t>Others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21D03C-ABC4-4EB4-A2C8-5D3B51C61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dirty="0" smtClean="0"/>
              <a:t>Have </a:t>
            </a:r>
            <a:r>
              <a:rPr lang="en-US" altLang="en-US" dirty="0"/>
              <a:t>a respectful attitude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 smtClean="0"/>
              <a:t>Build </a:t>
            </a:r>
            <a:r>
              <a:rPr lang="en-US" altLang="en-US" dirty="0"/>
              <a:t>self-esteem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 smtClean="0"/>
              <a:t>Use </a:t>
            </a:r>
            <a:r>
              <a:rPr lang="en-US" altLang="en-US" dirty="0"/>
              <a:t>the correct medium or combination of techniques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 smtClean="0"/>
              <a:t>Use </a:t>
            </a:r>
            <a:r>
              <a:rPr lang="en-US" altLang="en-US" dirty="0"/>
              <a:t>coaching versus judging in developing </a:t>
            </a:r>
            <a:r>
              <a:rPr lang="en-US" altLang="en-US" dirty="0" smtClean="0"/>
              <a:t>people, and consider </a:t>
            </a:r>
            <a:r>
              <a:rPr lang="en-US" altLang="en-US" dirty="0"/>
              <a:t>purpose, timing, focus, and process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 smtClean="0"/>
              <a:t>Practice, which builds proficiency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5666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7E4496-669E-49B3-B236-92DA8BC4F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en-US" altLang="en-US" dirty="0"/>
              <a:t>Training in the Workplace, 1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E2C02C-9D70-43A8-8734-3BC419EB7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S</a:t>
            </a:r>
            <a:r>
              <a:rPr lang="en-IN" dirty="0" smtClean="0"/>
              <a:t>olutions </a:t>
            </a:r>
            <a:r>
              <a:rPr lang="en-IN" dirty="0"/>
              <a:t>to preserve valuable knowledge</a:t>
            </a:r>
          </a:p>
          <a:p>
            <a:r>
              <a:rPr lang="en-IN" sz="2200" dirty="0"/>
              <a:t>Corporate library</a:t>
            </a:r>
          </a:p>
          <a:p>
            <a:r>
              <a:rPr lang="en-IN" sz="2200" dirty="0"/>
              <a:t>Social media platforms to record professional interactions between employees working on projects</a:t>
            </a:r>
          </a:p>
          <a:p>
            <a:r>
              <a:rPr lang="en-IN" sz="2200" dirty="0"/>
              <a:t>Emeritus roles for retired employees possessing important customer, product, </a:t>
            </a:r>
            <a:r>
              <a:rPr lang="en-IN" sz="2200" dirty="0" smtClean="0"/>
              <a:t>and operational </a:t>
            </a:r>
            <a:r>
              <a:rPr lang="en-IN" sz="2200" dirty="0"/>
              <a:t>information</a:t>
            </a:r>
          </a:p>
          <a:p>
            <a:r>
              <a:rPr lang="en-IN" sz="2200" dirty="0"/>
              <a:t>Access to specialized professional, trade, and industry knowledge</a:t>
            </a:r>
          </a:p>
          <a:p>
            <a:r>
              <a:rPr lang="en-IN" sz="2200" dirty="0"/>
              <a:t>Use of digital platforms such as </a:t>
            </a:r>
            <a:r>
              <a:rPr lang="en-IN" sz="2200" dirty="0" err="1"/>
              <a:t>InnoCentive</a:t>
            </a:r>
            <a:r>
              <a:rPr lang="en-IN" sz="2200" dirty="0"/>
              <a:t> to access experts to perform </a:t>
            </a:r>
            <a:r>
              <a:rPr lang="en-IN" sz="2200" dirty="0" smtClean="0"/>
              <a:t>difficult </a:t>
            </a:r>
            <a:r>
              <a:rPr lang="en-IN" sz="2200" dirty="0"/>
              <a:t>tasks and solve unique </a:t>
            </a:r>
            <a:r>
              <a:rPr lang="en-IN" sz="2200" dirty="0" smtClean="0"/>
              <a:t>problems</a:t>
            </a:r>
          </a:p>
          <a:p>
            <a:pPr marL="0" indent="0">
              <a:buNone/>
            </a:pPr>
            <a:endParaRPr lang="en-IN" sz="800" dirty="0" smtClean="0"/>
          </a:p>
          <a:p>
            <a:pPr marL="0" indent="0">
              <a:buNone/>
            </a:pPr>
            <a:r>
              <a:rPr lang="en-IN" dirty="0"/>
              <a:t>Organizations must attract good people, develop their knowledge and skills, and preserve them as institutional assets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50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65A2DB-0621-4A0B-B1CF-167367171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Training in the Workplace, 2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5FDE87-01A6-473B-8E86-79D2C0B8A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The American Society of Training and </a:t>
            </a:r>
            <a:r>
              <a:rPr lang="en-US" altLang="en-US" dirty="0" smtClean="0"/>
              <a:t>Development, </a:t>
            </a:r>
            <a:r>
              <a:rPr lang="en-US" altLang="en-US" dirty="0"/>
              <a:t>or </a:t>
            </a:r>
            <a:r>
              <a:rPr lang="en-US" altLang="en-US" dirty="0" smtClean="0"/>
              <a:t>A S T D, </a:t>
            </a:r>
            <a:r>
              <a:rPr lang="en-US" altLang="en-US" dirty="0"/>
              <a:t>states that: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IN" altLang="en-US" sz="2200" dirty="0"/>
              <a:t>Overall United </a:t>
            </a:r>
            <a:r>
              <a:rPr lang="en-IN" altLang="en-US" sz="2200" dirty="0" smtClean="0"/>
              <a:t>States’ </a:t>
            </a:r>
            <a:r>
              <a:rPr lang="en-IN" altLang="en-US" sz="2200" dirty="0"/>
              <a:t>commitment to training is approximately 2.34 percent of </a:t>
            </a:r>
            <a:r>
              <a:rPr lang="en-IN" altLang="en-US" sz="2200" dirty="0" smtClean="0"/>
              <a:t>payroll</a:t>
            </a:r>
          </a:p>
          <a:p>
            <a:r>
              <a:rPr lang="en-IN" altLang="en-US" sz="2200" dirty="0"/>
              <a:t>Annual training hours per employee average 32 hours, with leading employers providing 57 to 62 </a:t>
            </a:r>
            <a:r>
              <a:rPr lang="en-IN" altLang="en-US" sz="2200" dirty="0" smtClean="0"/>
              <a:t>hours</a:t>
            </a:r>
          </a:p>
          <a:p>
            <a:r>
              <a:rPr lang="en-IN" sz="2200" dirty="0"/>
              <a:t>Leadership development, technical procedures, and information technology are the three most cited types of </a:t>
            </a:r>
            <a:r>
              <a:rPr lang="en-IN" sz="2200" dirty="0" smtClean="0"/>
              <a:t>training</a:t>
            </a:r>
          </a:p>
          <a:p>
            <a:r>
              <a:rPr lang="en-IN" altLang="en-US" sz="2200" dirty="0"/>
              <a:t>Revenues and overall profitability are positively correlated with training </a:t>
            </a:r>
            <a:r>
              <a:rPr lang="en-IN" altLang="en-US" sz="2200" dirty="0" smtClean="0"/>
              <a:t>expenditures</a:t>
            </a:r>
          </a:p>
          <a:p>
            <a:r>
              <a:rPr lang="en-IN" altLang="en-US" sz="2200" dirty="0"/>
              <a:t>Training pays off in terms of higher net sales and gross profitability per employee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66806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	Table </a:t>
            </a:r>
            <a:r>
              <a:rPr lang="en-US" altLang="en-US" sz="3200" dirty="0" smtClean="0"/>
              <a:t>16.1</a:t>
            </a:r>
            <a:r>
              <a:rPr lang="en-US" altLang="en-US" sz="3200" dirty="0"/>
              <a:t>: Model of Highly Effective Training, 1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xmlns="" id="{B5EC70E8-43EC-4AB2-92E2-DFF0FB8844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8863"/>
              </p:ext>
            </p:extLst>
          </p:nvPr>
        </p:nvGraphicFramePr>
        <p:xfrm>
          <a:off x="457200" y="990600"/>
          <a:ext cx="8229600" cy="47599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410768318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32030189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chemeClr val="bg1"/>
                          </a:solidFill>
                        </a:rPr>
                        <a:t>Targeted Training Need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C30C2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chemeClr val="bg1"/>
                          </a:solidFill>
                        </a:rPr>
                        <a:t>Types of Training Provided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C30C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9423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Ensuring organizational performance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Executive development</a:t>
                      </a:r>
                    </a:p>
                    <a:p>
                      <a:r>
                        <a:rPr lang="en-US" dirty="0"/>
                        <a:t>Management training and development</a:t>
                      </a:r>
                    </a:p>
                    <a:p>
                      <a:r>
                        <a:rPr lang="en-US" dirty="0"/>
                        <a:t>Supervisory training and development</a:t>
                      </a:r>
                    </a:p>
                    <a:p>
                      <a:r>
                        <a:rPr lang="en-US" dirty="0"/>
                        <a:t>Staff or employee training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3267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Meeting strategic goals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Strategic planning</a:t>
                      </a:r>
                    </a:p>
                    <a:p>
                      <a:r>
                        <a:rPr lang="en-US" dirty="0"/>
                        <a:t>Team building</a:t>
                      </a:r>
                    </a:p>
                    <a:p>
                      <a:r>
                        <a:rPr lang="en-US" dirty="0"/>
                        <a:t>Employee orientation</a:t>
                      </a:r>
                    </a:p>
                    <a:p>
                      <a:r>
                        <a:rPr lang="en-US" dirty="0"/>
                        <a:t>Quality improvement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22038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Implementing new technology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Technical training</a:t>
                      </a:r>
                    </a:p>
                    <a:p>
                      <a:r>
                        <a:rPr lang="en-US" dirty="0"/>
                        <a:t>Scientific and engineering training</a:t>
                      </a:r>
                    </a:p>
                    <a:p>
                      <a:r>
                        <a:rPr lang="en-US" dirty="0"/>
                        <a:t>Technician training</a:t>
                      </a:r>
                    </a:p>
                    <a:p>
                      <a:r>
                        <a:rPr lang="en-US" dirty="0"/>
                        <a:t>Craft and apprentice training</a:t>
                      </a:r>
                    </a:p>
                    <a:p>
                      <a:r>
                        <a:rPr lang="en-US" dirty="0"/>
                        <a:t>Employee skill training</a:t>
                      </a:r>
                    </a:p>
                    <a:p>
                      <a:r>
                        <a:rPr lang="en-US" dirty="0"/>
                        <a:t>Data processing and computer training</a:t>
                      </a:r>
                    </a:p>
                    <a:p>
                      <a:r>
                        <a:rPr lang="en-US" dirty="0"/>
                        <a:t>Information systems training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16866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29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	Table </a:t>
            </a:r>
            <a:r>
              <a:rPr lang="en-US" altLang="en-US" sz="3200" dirty="0" smtClean="0"/>
              <a:t>16.1</a:t>
            </a:r>
            <a:r>
              <a:rPr lang="en-US" altLang="en-US" sz="3200" dirty="0"/>
              <a:t>: Model of Highly Effective Training, 2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xmlns="" id="{B5EC70E8-43EC-4AB2-92E2-DFF0FB8844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4319249"/>
              </p:ext>
            </p:extLst>
          </p:nvPr>
        </p:nvGraphicFramePr>
        <p:xfrm>
          <a:off x="457200" y="2280920"/>
          <a:ext cx="8229600" cy="20218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410768318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32030189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chemeClr val="bg1"/>
                          </a:solidFill>
                        </a:rPr>
                        <a:t>Targeted Training Need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C30C2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chemeClr val="bg1"/>
                          </a:solidFill>
                        </a:rPr>
                        <a:t>Types of Training Provided</a:t>
                      </a:r>
                      <a:endParaRPr lang="en-IN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C30C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9423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Engaging customers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Sales and marketing training</a:t>
                      </a:r>
                    </a:p>
                    <a:p>
                      <a:r>
                        <a:rPr lang="en-US" dirty="0"/>
                        <a:t>Customer service training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98469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Protecting employees and communities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and safety training</a:t>
                      </a:r>
                    </a:p>
                    <a:p>
                      <a:r>
                        <a:rPr lang="en-US" dirty="0"/>
                        <a:t>Regulatory </a:t>
                      </a:r>
                      <a:r>
                        <a:rPr lang="en-US" dirty="0" smtClean="0"/>
                        <a:t>compliance</a:t>
                      </a:r>
                      <a:endParaRPr lang="en-US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8900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/>
                        <a:t>Ensuring job readiness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Basic skills training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8691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233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E1D491-762D-4257-8CA7-95CFB29BF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r>
              <a:rPr lang="en-US" sz="3000" dirty="0"/>
              <a:t>The Four Levels Approach to Measure Learning Effectiveness, </a:t>
            </a:r>
            <a:r>
              <a:rPr lang="en-US" sz="3000" dirty="0" smtClean="0"/>
              <a:t>1</a:t>
            </a:r>
            <a:endParaRPr lang="en-US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000F1D-DC24-4624-86BD-F7422D541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r>
              <a:rPr lang="en-IN" dirty="0"/>
              <a:t>Satisfaction: Generally measured by participant approval ratings</a:t>
            </a:r>
          </a:p>
          <a:p>
            <a:r>
              <a:rPr lang="en-IN" dirty="0"/>
              <a:t>Learning: Defined as measurable improvement in knowledge, skills, and </a:t>
            </a:r>
            <a:r>
              <a:rPr lang="en-IN" dirty="0" smtClean="0"/>
              <a:t>attitudes</a:t>
            </a:r>
            <a:endParaRPr lang="en-IN" dirty="0"/>
          </a:p>
          <a:p>
            <a:r>
              <a:rPr lang="en-IN" dirty="0"/>
              <a:t>Application: Understood as on-the-job use of new concepts, principles, tools, and techniques</a:t>
            </a:r>
          </a:p>
          <a:p>
            <a:r>
              <a:rPr lang="en-IN" dirty="0"/>
              <a:t>Impact: As measured by improvement in bottom-line results such as sales, quality, customer satisfaction, safety, employee morale, turnover, costs, and profits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60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E1D491-762D-4257-8CA7-95CFB29BF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r>
              <a:rPr lang="en-US" sz="3000" dirty="0"/>
              <a:t>The Four Levels </a:t>
            </a:r>
            <a:r>
              <a:rPr lang="en-US" sz="3000" dirty="0" smtClean="0"/>
              <a:t>Approach to Measure Learning Effectiveness, 2</a:t>
            </a:r>
            <a:endParaRPr lang="en-US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000F1D-DC24-4624-86BD-F7422D541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IN" altLang="en-US" dirty="0"/>
              <a:t>Level </a:t>
            </a:r>
            <a:r>
              <a:rPr lang="en-IN" altLang="en-US" dirty="0" smtClean="0"/>
              <a:t>one</a:t>
            </a:r>
          </a:p>
          <a:p>
            <a:pPr>
              <a:spcBef>
                <a:spcPct val="50000"/>
              </a:spcBef>
            </a:pPr>
            <a:r>
              <a:rPr lang="en-IN" altLang="en-US" sz="2200" dirty="0" smtClean="0"/>
              <a:t>Data </a:t>
            </a:r>
            <a:r>
              <a:rPr lang="en-IN" altLang="en-US" sz="2200" dirty="0"/>
              <a:t>are usually gathered by questionnaires administered at the conclusion of a training program</a:t>
            </a:r>
          </a:p>
          <a:p>
            <a:pPr>
              <a:spcBef>
                <a:spcPct val="50000"/>
              </a:spcBef>
            </a:pPr>
            <a:r>
              <a:rPr lang="en-IN" altLang="en-US" sz="2200" dirty="0"/>
              <a:t>Participant satisfaction is measured, and content, delivery, and the like are </a:t>
            </a:r>
            <a:r>
              <a:rPr lang="en-IN" altLang="en-US" sz="2200" dirty="0" smtClean="0"/>
              <a:t>evaluated</a:t>
            </a:r>
          </a:p>
          <a:p>
            <a:pPr marL="0" indent="0">
              <a:spcBef>
                <a:spcPct val="50000"/>
              </a:spcBef>
              <a:buNone/>
            </a:pPr>
            <a:endParaRPr lang="en-US" altLang="en-US" sz="800" dirty="0"/>
          </a:p>
          <a:p>
            <a:pPr marL="0" indent="0">
              <a:buNone/>
            </a:pPr>
            <a:r>
              <a:rPr lang="en-US" altLang="en-US" dirty="0"/>
              <a:t>Level </a:t>
            </a:r>
            <a:r>
              <a:rPr lang="en-US" altLang="en-US" dirty="0" smtClean="0"/>
              <a:t>two</a:t>
            </a:r>
            <a:endParaRPr lang="en-US" altLang="en-US" dirty="0"/>
          </a:p>
          <a:p>
            <a:r>
              <a:rPr lang="en-US" altLang="en-US" sz="2200" dirty="0"/>
              <a:t>Learning is measured in terms of increased knowledge, skill, or attitude</a:t>
            </a:r>
          </a:p>
          <a:p>
            <a:r>
              <a:rPr lang="en-US" altLang="en-US" sz="2200" dirty="0"/>
              <a:t>Methods range from paper-and-pencil tests to job </a:t>
            </a:r>
            <a:r>
              <a:rPr lang="en-US" altLang="en-US" sz="2200" dirty="0" smtClean="0"/>
              <a:t>demonstrations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935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E1D491-762D-4257-8CA7-95CFB29BF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r>
              <a:rPr lang="en-US" sz="3000" dirty="0"/>
              <a:t>The Four Levels </a:t>
            </a:r>
            <a:r>
              <a:rPr lang="en-US" sz="3000" dirty="0" smtClean="0"/>
              <a:t>Approach to Measure Learning Effectiveness, 3</a:t>
            </a:r>
            <a:endParaRPr lang="en-US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000F1D-DC24-4624-86BD-F7422D541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IN" altLang="en-US" dirty="0"/>
              <a:t>Level </a:t>
            </a:r>
            <a:r>
              <a:rPr lang="en-IN" altLang="en-US" dirty="0" smtClean="0"/>
              <a:t>three</a:t>
            </a:r>
            <a:endParaRPr lang="en-IN" altLang="en-US" dirty="0"/>
          </a:p>
          <a:p>
            <a:pPr>
              <a:spcBef>
                <a:spcPct val="50000"/>
              </a:spcBef>
            </a:pPr>
            <a:r>
              <a:rPr lang="en-IN" altLang="en-US" sz="2200" dirty="0"/>
              <a:t>Question </a:t>
            </a:r>
            <a:r>
              <a:rPr lang="en-IN" altLang="en-US" sz="2200" dirty="0" smtClean="0"/>
              <a:t>whether learners are using </a:t>
            </a:r>
            <a:r>
              <a:rPr lang="en-IN" altLang="en-US" sz="2200" dirty="0"/>
              <a:t>new knowledge, skills, and attitudes back at </a:t>
            </a:r>
            <a:r>
              <a:rPr lang="en-IN" altLang="en-US" sz="2200" dirty="0" smtClean="0"/>
              <a:t>work is </a:t>
            </a:r>
            <a:r>
              <a:rPr lang="en-IN" altLang="en-US" sz="2200" dirty="0"/>
              <a:t>answered</a:t>
            </a:r>
          </a:p>
          <a:p>
            <a:pPr>
              <a:spcBef>
                <a:spcPct val="50000"/>
              </a:spcBef>
            </a:pPr>
            <a:r>
              <a:rPr lang="en-IN" altLang="en-US" sz="2200" dirty="0"/>
              <a:t>Observation, surveys, and interviews are </a:t>
            </a:r>
            <a:r>
              <a:rPr lang="en-IN" altLang="en-US" sz="2200" dirty="0" smtClean="0"/>
              <a:t>used</a:t>
            </a:r>
          </a:p>
          <a:p>
            <a:pPr marL="0" indent="0">
              <a:spcBef>
                <a:spcPct val="50000"/>
              </a:spcBef>
              <a:buNone/>
            </a:pPr>
            <a:endParaRPr lang="en-IN" altLang="en-US" sz="800" dirty="0"/>
          </a:p>
          <a:p>
            <a:pPr marL="0" indent="0">
              <a:spcBef>
                <a:spcPct val="50000"/>
              </a:spcBef>
              <a:buNone/>
            </a:pPr>
            <a:r>
              <a:rPr lang="en-IN" altLang="en-US" dirty="0"/>
              <a:t>Level four</a:t>
            </a:r>
          </a:p>
          <a:p>
            <a:pPr>
              <a:spcBef>
                <a:spcPct val="50000"/>
              </a:spcBef>
            </a:pPr>
            <a:r>
              <a:rPr lang="en-IN" altLang="en-US" sz="2200" dirty="0"/>
              <a:t>Focus is on business results</a:t>
            </a:r>
          </a:p>
          <a:p>
            <a:pPr>
              <a:spcBef>
                <a:spcPct val="50000"/>
              </a:spcBef>
            </a:pPr>
            <a:r>
              <a:rPr lang="en-IN" altLang="en-US" sz="2200" dirty="0"/>
              <a:t>Return on investment is measured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1187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A0C638-CEF3-48DB-B138-BF715E259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Developing Leaders, 1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8782845-9368-46BC-9460-07D6C4A55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Organizations identify a leadership gap and then seek to fill the gap through training </a:t>
            </a:r>
            <a:r>
              <a:rPr lang="en-IN" altLang="en-US" dirty="0" smtClean="0"/>
              <a:t>efforts</a:t>
            </a:r>
          </a:p>
          <a:p>
            <a:r>
              <a:rPr lang="en-IN" altLang="en-US" sz="2200" dirty="0"/>
              <a:t>Leadership competencies are organized </a:t>
            </a:r>
            <a:r>
              <a:rPr lang="en-IN" altLang="en-US" sz="2200" dirty="0" smtClean="0"/>
              <a:t>as </a:t>
            </a:r>
            <a:r>
              <a:rPr lang="en-IN" altLang="en-US" sz="2200" dirty="0"/>
              <a:t>strategic skills, operating skills, courage, energy and drive, organizational positioning skills, and </a:t>
            </a:r>
            <a:r>
              <a:rPr lang="en-IN" altLang="en-US" sz="2200" dirty="0" smtClean="0"/>
              <a:t>personal-interpersonal </a:t>
            </a:r>
            <a:r>
              <a:rPr lang="en-IN" altLang="en-US" sz="2200" dirty="0"/>
              <a:t>skills</a:t>
            </a:r>
            <a:endParaRPr lang="en-US" altLang="en-US" sz="2200" dirty="0"/>
          </a:p>
          <a:p>
            <a:r>
              <a:rPr lang="en-IN" altLang="en-US" sz="2200" dirty="0"/>
              <a:t>Competency and performance goals are usually set for achieving business results and developing people-building </a:t>
            </a:r>
            <a:r>
              <a:rPr lang="en-IN" altLang="en-US" sz="2200" dirty="0" smtClean="0"/>
              <a:t>skills</a:t>
            </a:r>
          </a:p>
          <a:p>
            <a:r>
              <a:rPr lang="en-IN" altLang="en-US" sz="2200" dirty="0"/>
              <a:t>Interventions include classroom instruction, seminars, assessment and feedback, performance coaching, mentoring, and action learning, or field </a:t>
            </a:r>
            <a:r>
              <a:rPr lang="en-IN" altLang="en-US" sz="2200" dirty="0" smtClean="0"/>
              <a:t>activities</a:t>
            </a:r>
          </a:p>
          <a:p>
            <a:pPr marL="0" indent="0">
              <a:buNone/>
            </a:pPr>
            <a:endParaRPr lang="en-IN" altLang="en-US" sz="800" dirty="0" smtClean="0"/>
          </a:p>
          <a:p>
            <a:pPr marL="0" indent="0">
              <a:buNone/>
            </a:pPr>
            <a:r>
              <a:rPr lang="en-IN" dirty="0" smtClean="0"/>
              <a:t>For </a:t>
            </a:r>
            <a:r>
              <a:rPr lang="en-IN" dirty="0"/>
              <a:t>p</a:t>
            </a:r>
            <a:r>
              <a:rPr lang="en-IN" altLang="en-US" dirty="0"/>
              <a:t>eople lacking strong innate leadership </a:t>
            </a:r>
            <a:r>
              <a:rPr lang="en-IN" altLang="en-US" dirty="0" smtClean="0"/>
              <a:t>ability</a:t>
            </a:r>
            <a:r>
              <a:rPr lang="en-IN" altLang="en-US" dirty="0"/>
              <a:t>,</a:t>
            </a:r>
            <a:r>
              <a:rPr lang="en-IN" altLang="en-US" b="1" dirty="0" smtClean="0">
                <a:solidFill>
                  <a:srgbClr val="C30C20"/>
                </a:solidFill>
              </a:rPr>
              <a:t> s</a:t>
            </a:r>
            <a:r>
              <a:rPr lang="en-IN" b="1" dirty="0" smtClean="0">
                <a:solidFill>
                  <a:srgbClr val="C30C20"/>
                </a:solidFill>
              </a:rPr>
              <a:t>tudying </a:t>
            </a:r>
            <a:r>
              <a:rPr lang="en-IN" b="1" dirty="0">
                <a:solidFill>
                  <a:srgbClr val="C30C20"/>
                </a:solidFill>
              </a:rPr>
              <a:t>the masters</a:t>
            </a:r>
            <a:r>
              <a:rPr lang="en-IN" dirty="0"/>
              <a:t> is a good way to learn</a:t>
            </a:r>
            <a:r>
              <a:rPr lang="en-IN" altLang="en-US" dirty="0" smtClean="0"/>
              <a:t> and </a:t>
            </a:r>
            <a:r>
              <a:rPr lang="en-IN" altLang="en-US" dirty="0"/>
              <a:t>improve their performance</a:t>
            </a:r>
          </a:p>
        </p:txBody>
      </p:sp>
    </p:spTree>
    <p:extLst>
      <p:ext uri="{BB962C8B-B14F-4D97-AF65-F5344CB8AC3E}">
        <p14:creationId xmlns:p14="http://schemas.microsoft.com/office/powerpoint/2010/main" val="177366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B45AF2-35B5-4B7E-834B-9962E76EE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Learning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5C972D1-A499-45DF-93C8-A10D3B3E2B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Describe the role of the leader as coach and developer of people</a:t>
            </a:r>
          </a:p>
          <a:p>
            <a:r>
              <a:rPr lang="en-US" altLang="en-US" dirty="0"/>
              <a:t>Identify the conditions conducive to growth</a:t>
            </a:r>
          </a:p>
          <a:p>
            <a:pPr defTabSz="914400" eaLnBrk="0" fontAlgn="base" hangingPunct="0">
              <a:spcBef>
                <a:spcPts val="575"/>
              </a:spcBef>
            </a:pPr>
            <a:r>
              <a:rPr lang="en-US" altLang="en-US" dirty="0"/>
              <a:t>Know what employers want in an employee</a:t>
            </a:r>
          </a:p>
          <a:p>
            <a:pPr defTabSz="914400" eaLnBrk="0" fontAlgn="base" hangingPunct="0">
              <a:spcBef>
                <a:spcPts val="575"/>
              </a:spcBef>
            </a:pPr>
            <a:r>
              <a:rPr lang="en-US" altLang="en-US" dirty="0"/>
              <a:t>Know what employees want in a </a:t>
            </a:r>
            <a:r>
              <a:rPr lang="en-US" altLang="en-US" dirty="0" smtClean="0"/>
              <a:t>company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767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81420D-6446-4AE8-B9B4-99817D86E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Developing Leaders,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C04B61A-F62C-4A9D-806B-7618315B2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054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Individuals who want to develop leadership effectiveness should identify </a:t>
            </a:r>
            <a:r>
              <a:rPr lang="en-IN" altLang="en-US" dirty="0" smtClean="0"/>
              <a:t>superb leaders </a:t>
            </a:r>
            <a:r>
              <a:rPr lang="en-IN" altLang="en-US" dirty="0"/>
              <a:t>and learn from their </a:t>
            </a:r>
            <a:r>
              <a:rPr lang="en-IN" altLang="en-US" dirty="0" smtClean="0"/>
              <a:t>example</a:t>
            </a:r>
          </a:p>
          <a:p>
            <a:r>
              <a:rPr lang="en-IN" sz="2200" dirty="0" smtClean="0"/>
              <a:t>Observe </a:t>
            </a:r>
            <a:r>
              <a:rPr lang="en-IN" sz="2200" dirty="0"/>
              <a:t>their </a:t>
            </a:r>
            <a:r>
              <a:rPr lang="en-IN" sz="2200" dirty="0" err="1" smtClean="0"/>
              <a:t>behavior</a:t>
            </a:r>
            <a:r>
              <a:rPr lang="en-IN" sz="2200" dirty="0" smtClean="0"/>
              <a:t>, </a:t>
            </a:r>
            <a:r>
              <a:rPr lang="en-IN" sz="2200" dirty="0"/>
              <a:t>and </a:t>
            </a:r>
            <a:r>
              <a:rPr lang="en-IN" sz="2200" dirty="0" smtClean="0"/>
              <a:t>ask </a:t>
            </a:r>
            <a:r>
              <a:rPr lang="en-IN" sz="2200" dirty="0"/>
              <a:t>questions</a:t>
            </a:r>
          </a:p>
          <a:p>
            <a:r>
              <a:rPr lang="en-IN" sz="2200" dirty="0" smtClean="0"/>
              <a:t>Understand </a:t>
            </a:r>
            <a:r>
              <a:rPr lang="en-IN" sz="2200" dirty="0"/>
              <a:t>the values and goals of successful leaders and the rationale </a:t>
            </a:r>
            <a:r>
              <a:rPr lang="en-IN" sz="2200" dirty="0" smtClean="0"/>
              <a:t>for their </a:t>
            </a:r>
            <a:r>
              <a:rPr lang="en-IN" sz="2200" dirty="0"/>
              <a:t>decisions and actions</a:t>
            </a:r>
          </a:p>
          <a:p>
            <a:r>
              <a:rPr lang="en-IN" sz="2200" dirty="0" smtClean="0"/>
              <a:t>Understand </a:t>
            </a:r>
            <a:r>
              <a:rPr lang="en-IN" sz="2200" dirty="0"/>
              <a:t>the principles underlying their skills and techniques and the resources they use to solve problems and make </a:t>
            </a:r>
            <a:r>
              <a:rPr lang="en-IN" sz="2200" dirty="0" smtClean="0"/>
              <a:t>decisions</a:t>
            </a:r>
          </a:p>
          <a:p>
            <a:pPr marL="0" indent="0">
              <a:buNone/>
            </a:pPr>
            <a:endParaRPr lang="en-IN" sz="800" dirty="0" smtClean="0"/>
          </a:p>
          <a:p>
            <a:pPr marL="0" indent="0">
              <a:buNone/>
            </a:pPr>
            <a:r>
              <a:rPr lang="en-IN" dirty="0"/>
              <a:t>Many leaders have grown through the example, advice, and caring encouragement of direct-reports and </a:t>
            </a:r>
            <a:r>
              <a:rPr lang="en-IN" dirty="0" smtClean="0"/>
              <a:t>peers</a:t>
            </a:r>
          </a:p>
          <a:p>
            <a:r>
              <a:rPr lang="en-IN" sz="2200" dirty="0"/>
              <a:t>Reverse mentoring can be a powerful process for keeping leaders current in both the technical and human aspects of work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3662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</a:t>
            </a:r>
            <a:r>
              <a:rPr lang="en-US" dirty="0" smtClean="0"/>
              <a:t>Stretch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Involve taking </a:t>
            </a:r>
            <a:r>
              <a:rPr lang="en-US" dirty="0"/>
              <a:t>risks and reaching beyond one’s comfort </a:t>
            </a:r>
            <a:r>
              <a:rPr lang="en-US" dirty="0" smtClean="0"/>
              <a:t>zone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IN" dirty="0" smtClean="0"/>
              <a:t>Include efforts </a:t>
            </a:r>
            <a:r>
              <a:rPr lang="en-IN" dirty="0"/>
              <a:t>that are determined to improve leadership </a:t>
            </a:r>
            <a:r>
              <a:rPr lang="en-IN" dirty="0" smtClean="0"/>
              <a:t>performance</a:t>
            </a:r>
          </a:p>
          <a:p>
            <a:pPr marL="0" indent="0">
              <a:buNone/>
            </a:pPr>
            <a:endParaRPr lang="en-IN" sz="800" dirty="0" smtClean="0"/>
          </a:p>
          <a:p>
            <a:pPr marL="0" indent="0">
              <a:buNone/>
            </a:pPr>
            <a:r>
              <a:rPr lang="en-IN" dirty="0"/>
              <a:t>Combat complacency and stimulate </a:t>
            </a:r>
            <a:r>
              <a:rPr lang="en-IN" dirty="0" smtClean="0"/>
              <a:t>growth</a:t>
            </a:r>
          </a:p>
          <a:p>
            <a:pPr marL="0" indent="0">
              <a:buNone/>
            </a:pPr>
            <a:endParaRPr lang="en-IN" sz="800" dirty="0" smtClean="0"/>
          </a:p>
          <a:p>
            <a:pPr marL="0" indent="0">
              <a:buNone/>
            </a:pPr>
            <a:r>
              <a:rPr lang="en-IN" dirty="0" smtClean="0"/>
              <a:t>Examples </a:t>
            </a:r>
            <a:r>
              <a:rPr lang="en-IN" dirty="0"/>
              <a:t>of stretch </a:t>
            </a:r>
            <a:r>
              <a:rPr lang="en-IN" dirty="0" smtClean="0"/>
              <a:t>projects</a:t>
            </a:r>
          </a:p>
          <a:p>
            <a:r>
              <a:rPr lang="en-IN" sz="2200" dirty="0"/>
              <a:t>I</a:t>
            </a:r>
            <a:r>
              <a:rPr lang="en-IN" sz="2200" dirty="0" smtClean="0"/>
              <a:t>mproving </a:t>
            </a:r>
            <a:r>
              <a:rPr lang="en-IN" sz="2200" dirty="0"/>
              <a:t>personal skills in public </a:t>
            </a:r>
            <a:r>
              <a:rPr lang="en-IN" sz="2200" dirty="0" smtClean="0"/>
              <a:t>speaking </a:t>
            </a:r>
          </a:p>
          <a:p>
            <a:r>
              <a:rPr lang="en-IN" sz="2200" dirty="0" smtClean="0"/>
              <a:t>Improving </a:t>
            </a:r>
            <a:r>
              <a:rPr lang="en-IN" sz="2200" dirty="0"/>
              <a:t>company performance by reconfiguring work flow for better </a:t>
            </a:r>
            <a:r>
              <a:rPr lang="en-IN" sz="2200" dirty="0" smtClean="0"/>
              <a:t>quality</a:t>
            </a:r>
          </a:p>
          <a:p>
            <a:r>
              <a:rPr lang="en-IN" sz="2200" dirty="0" smtClean="0"/>
              <a:t>Eliminating </a:t>
            </a:r>
            <a:r>
              <a:rPr lang="en-IN" sz="2200" dirty="0"/>
              <a:t>waste to reduce </a:t>
            </a:r>
            <a:r>
              <a:rPr lang="en-IN" sz="2200" dirty="0" smtClean="0"/>
              <a:t>costs</a:t>
            </a:r>
          </a:p>
        </p:txBody>
      </p:sp>
    </p:spTree>
    <p:extLst>
      <p:ext uri="{BB962C8B-B14F-4D97-AF65-F5344CB8AC3E}">
        <p14:creationId xmlns:p14="http://schemas.microsoft.com/office/powerpoint/2010/main" val="13590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Coaching for Success,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IN" altLang="en-US" dirty="0"/>
              <a:t>Popular approach to leadership development is individualized coaching to </a:t>
            </a:r>
            <a:r>
              <a:rPr lang="en-IN" altLang="en-US" dirty="0" smtClean="0"/>
              <a:t>address areas </a:t>
            </a:r>
            <a:r>
              <a:rPr lang="en-IN" altLang="en-US" dirty="0"/>
              <a:t>for </a:t>
            </a:r>
            <a:r>
              <a:rPr lang="en-IN" altLang="en-US" dirty="0" smtClean="0"/>
              <a:t>improvement</a:t>
            </a:r>
          </a:p>
          <a:p>
            <a:r>
              <a:rPr lang="en-IN" altLang="en-US" sz="2200" dirty="0" smtClean="0"/>
              <a:t>Coaches use a variety of resources for developing leaders, including helpful books</a:t>
            </a:r>
          </a:p>
          <a:p>
            <a:r>
              <a:rPr lang="en-IN" altLang="en-US" sz="2200" dirty="0"/>
              <a:t>Identifying coaching needs as early as possible is an important way to strengthen the leadership bench and promote dramatic </a:t>
            </a:r>
            <a:r>
              <a:rPr lang="en-IN" altLang="en-US" sz="2200" dirty="0" smtClean="0"/>
              <a:t>improvement</a:t>
            </a:r>
          </a:p>
          <a:p>
            <a:r>
              <a:rPr lang="en-IN" altLang="en-US" sz="2200" dirty="0"/>
              <a:t>Effective method is to use successful leaders in the later stages of their careers to mentor and develop the next generation of leaders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46640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Coaching for Success,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IN" altLang="en-US" dirty="0"/>
              <a:t>Ways in which the rewards of coaching far outweigh the costs</a:t>
            </a:r>
          </a:p>
          <a:p>
            <a:r>
              <a:rPr lang="en-IN" altLang="en-US" sz="2200" dirty="0" smtClean="0"/>
              <a:t>Organizations are </a:t>
            </a:r>
            <a:r>
              <a:rPr lang="en-IN" altLang="en-US" sz="2200" dirty="0"/>
              <a:t>rewarded with the successful development of the next generation of leaders</a:t>
            </a:r>
          </a:p>
          <a:p>
            <a:r>
              <a:rPr lang="en-IN" altLang="en-US" sz="2200" dirty="0"/>
              <a:t>Emerging leaders are rewarded with tremendous learning </a:t>
            </a:r>
            <a:r>
              <a:rPr lang="en-IN" altLang="en-US" sz="2200" dirty="0" smtClean="0"/>
              <a:t>and growth </a:t>
            </a:r>
            <a:r>
              <a:rPr lang="en-IN" altLang="en-US" sz="2200" dirty="0"/>
              <a:t>opportunities </a:t>
            </a:r>
            <a:endParaRPr lang="en-IN" altLang="en-US" sz="2200" dirty="0" smtClean="0"/>
          </a:p>
          <a:p>
            <a:r>
              <a:rPr lang="en-IN" altLang="en-US" sz="2200" dirty="0" smtClean="0"/>
              <a:t>Experienced </a:t>
            </a:r>
            <a:r>
              <a:rPr lang="en-IN" altLang="en-US" sz="2200" dirty="0"/>
              <a:t>leaders are rewarded with a profound satisfaction that comes from guiding and coaching others to achieve their </a:t>
            </a:r>
            <a:r>
              <a:rPr lang="en-IN" altLang="en-US" sz="2200" dirty="0" smtClean="0"/>
              <a:t>potential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 smtClean="0"/>
              <a:t>Coaching </a:t>
            </a:r>
            <a:r>
              <a:rPr lang="en-IN" altLang="en-US" dirty="0"/>
              <a:t>involves an assessment of strengths and weaknesses and a series of one-on-one coaching sessions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292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9144000" cy="609600"/>
          </a:xfrm>
        </p:spPr>
        <p:txBody>
          <a:bodyPr/>
          <a:lstStyle/>
          <a:p>
            <a:r>
              <a:rPr lang="en-IN" altLang="en-US" dirty="0"/>
              <a:t>Best Practices in Coaching and Mentoring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altLang="en-US" dirty="0"/>
              <a:t>Person being coached or mentored must want to improve</a:t>
            </a:r>
          </a:p>
          <a:p>
            <a:r>
              <a:rPr lang="en-IN" altLang="en-US" dirty="0"/>
              <a:t>Formal assessment of strengths and weaknesses is valuable</a:t>
            </a:r>
          </a:p>
          <a:p>
            <a:r>
              <a:rPr lang="en-IN" altLang="en-US" dirty="0"/>
              <a:t>Some </a:t>
            </a:r>
            <a:r>
              <a:rPr lang="en-IN" altLang="en-US" dirty="0" err="1"/>
              <a:t>behaviors</a:t>
            </a:r>
            <a:r>
              <a:rPr lang="en-IN" altLang="en-US" dirty="0"/>
              <a:t> cannot be changed</a:t>
            </a:r>
          </a:p>
          <a:p>
            <a:r>
              <a:rPr lang="en-IN" altLang="en-US" dirty="0"/>
              <a:t>Practice is critical for success</a:t>
            </a:r>
          </a:p>
          <a:p>
            <a:r>
              <a:rPr lang="en-IN" altLang="en-US" dirty="0"/>
              <a:t>Accountability for effort must be maintained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506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EE43BD-9F36-4D7B-BF86-22A58FCA6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534400" cy="1066800"/>
          </a:xfrm>
        </p:spPr>
        <p:txBody>
          <a:bodyPr/>
          <a:lstStyle/>
          <a:p>
            <a:r>
              <a:rPr lang="en-IN" altLang="en-US" dirty="0" smtClean="0"/>
              <a:t>Leadership Development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18F9B74-B409-4EC9-B667-455EABFAC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The most effective leadership development efforts are:</a:t>
            </a:r>
          </a:p>
          <a:p>
            <a:pPr marL="0" indent="0">
              <a:buNone/>
            </a:pPr>
            <a:endParaRPr lang="en-US" altLang="en-US" sz="800" dirty="0"/>
          </a:p>
          <a:p>
            <a:r>
              <a:rPr lang="en-US" altLang="en-US" sz="2200" dirty="0"/>
              <a:t>Owned at the top</a:t>
            </a:r>
          </a:p>
          <a:p>
            <a:r>
              <a:rPr lang="en-US" altLang="en-US" sz="2200" dirty="0"/>
              <a:t>Sustained over time</a:t>
            </a:r>
          </a:p>
          <a:p>
            <a:r>
              <a:rPr lang="en-US" altLang="en-US" sz="2200" dirty="0"/>
              <a:t>Deemed strategically important</a:t>
            </a:r>
          </a:p>
          <a:p>
            <a:r>
              <a:rPr lang="en-US" altLang="en-US" sz="2200" dirty="0"/>
              <a:t>Based on </a:t>
            </a:r>
            <a:r>
              <a:rPr lang="en-US" altLang="en-US" sz="2200" dirty="0" smtClean="0"/>
              <a:t>behavior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24958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9473BD-D777-41DA-83F8-B096EBAB4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Employers Want in an </a:t>
            </a:r>
            <a:r>
              <a:rPr lang="en-US" altLang="en-US" dirty="0" smtClean="0"/>
              <a:t>Employee</a:t>
            </a:r>
            <a:r>
              <a:rPr lang="en-US" altLang="en-US" sz="3200" dirty="0" smtClean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F05251-E4CE-4E86-87B2-701188868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Employees who are honest</a:t>
            </a:r>
          </a:p>
          <a:p>
            <a:r>
              <a:rPr lang="en-IN" altLang="en-US" sz="2200" dirty="0"/>
              <a:t>Need for trust is paramount because the employer relies on the employee to serve its customers, protect its property, and uphold its </a:t>
            </a:r>
            <a:r>
              <a:rPr lang="en-IN" altLang="en-US" sz="2200" dirty="0" smtClean="0"/>
              <a:t>reputation</a:t>
            </a:r>
          </a:p>
          <a:p>
            <a:pPr marL="0" indent="0">
              <a:buNone/>
            </a:pPr>
            <a:endParaRPr lang="en-US" altLang="en-US" sz="800" dirty="0" smtClean="0"/>
          </a:p>
          <a:p>
            <a:pPr marL="0" indent="0">
              <a:buNone/>
            </a:pPr>
            <a:r>
              <a:rPr lang="en-IN" altLang="en-US" dirty="0" smtClean="0"/>
              <a:t>Employees </a:t>
            </a:r>
            <a:r>
              <a:rPr lang="en-IN" altLang="en-US" dirty="0"/>
              <a:t>who will take initiative and be </a:t>
            </a:r>
            <a:r>
              <a:rPr lang="en-IN" altLang="en-US" dirty="0" smtClean="0"/>
              <a:t>self-starters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/>
              <a:t>Employees with good problem-solving ability, including technical knowledge and </a:t>
            </a:r>
            <a:r>
              <a:rPr lang="en-IN" altLang="en-US" dirty="0" smtClean="0"/>
              <a:t>skills, and communication skills</a:t>
            </a:r>
          </a:p>
          <a:p>
            <a:pPr marL="0" indent="0">
              <a:buNone/>
            </a:pPr>
            <a:endParaRPr lang="en-IN" altLang="en-US" sz="800" dirty="0"/>
          </a:p>
          <a:p>
            <a:pPr marL="0" indent="0">
              <a:buNone/>
            </a:pPr>
            <a:r>
              <a:rPr lang="en-IN" altLang="en-US" dirty="0" smtClean="0"/>
              <a:t>Employees </a:t>
            </a:r>
            <a:r>
              <a:rPr lang="en-IN" altLang="en-US" dirty="0"/>
              <a:t>with </a:t>
            </a:r>
            <a:r>
              <a:rPr lang="en-IN" altLang="en-US" dirty="0" smtClean="0"/>
              <a:t>creative </a:t>
            </a:r>
            <a:r>
              <a:rPr lang="en-IN" altLang="en-US" dirty="0"/>
              <a:t>responses to setbacks and obstacles, a </a:t>
            </a:r>
            <a:r>
              <a:rPr lang="en-IN" altLang="en-US" dirty="0" smtClean="0"/>
              <a:t>high-attitude-low-maintenance </a:t>
            </a:r>
            <a:r>
              <a:rPr lang="en-IN" altLang="en-US" dirty="0"/>
              <a:t>approach to work</a:t>
            </a:r>
            <a:r>
              <a:rPr lang="en-IN" altLang="en-US" dirty="0" smtClean="0"/>
              <a:t>, </a:t>
            </a:r>
            <a:r>
              <a:rPr lang="en-IN" altLang="en-US" dirty="0"/>
              <a:t>leadership potential, </a:t>
            </a:r>
            <a:r>
              <a:rPr lang="en-IN" altLang="en-US" dirty="0" smtClean="0"/>
              <a:t>and the </a:t>
            </a:r>
            <a:r>
              <a:rPr lang="en-IN" altLang="en-US" dirty="0"/>
              <a:t>ability to get along well with </a:t>
            </a:r>
            <a:r>
              <a:rPr lang="en-IN" altLang="en-US" dirty="0" smtClean="0"/>
              <a:t>others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858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E09458-3BD4-482F-A05E-70B31A5FE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Basic Rules for Succeeding in Work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C017D3-74A2-46EC-B993-2A9112905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Put one’s </a:t>
            </a:r>
            <a:r>
              <a:rPr lang="en-US" altLang="en-US" dirty="0"/>
              <a:t>best foot </a:t>
            </a:r>
            <a:r>
              <a:rPr lang="en-US" altLang="en-US" dirty="0" smtClean="0"/>
              <a:t>forward</a:t>
            </a:r>
            <a:endParaRPr lang="en-US" altLang="en-US" dirty="0"/>
          </a:p>
          <a:p>
            <a:r>
              <a:rPr lang="en-US" altLang="en-US" dirty="0" smtClean="0"/>
              <a:t>Deliver results</a:t>
            </a:r>
            <a:endParaRPr lang="en-US" altLang="en-US" dirty="0"/>
          </a:p>
          <a:p>
            <a:r>
              <a:rPr lang="en-US" altLang="en-US" dirty="0" smtClean="0"/>
              <a:t>Be </a:t>
            </a:r>
            <a:r>
              <a:rPr lang="en-US" altLang="en-US" dirty="0"/>
              <a:t>considerate </a:t>
            </a:r>
          </a:p>
          <a:p>
            <a:r>
              <a:rPr lang="en-US" altLang="en-US" dirty="0" smtClean="0"/>
              <a:t>Be </a:t>
            </a:r>
            <a:r>
              <a:rPr lang="en-US" altLang="en-US" dirty="0"/>
              <a:t>creative</a:t>
            </a:r>
          </a:p>
          <a:p>
            <a:r>
              <a:rPr lang="en-US" altLang="en-US" dirty="0" smtClean="0"/>
              <a:t>Have integrity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4984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928CBB-A8C6-49AC-B970-516A4DD83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What Employees Want in a </a:t>
            </a:r>
            <a:r>
              <a:rPr lang="en-IN" altLang="en-US" dirty="0" smtClean="0"/>
              <a:t>Company,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B7C068-25FC-4D33-B96E-21C4169BB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Employee retention is an ever-increasing concern </a:t>
            </a:r>
            <a:r>
              <a:rPr lang="en-IN" dirty="0" smtClean="0"/>
              <a:t>for employers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 smtClean="0"/>
              <a:t>Employers </a:t>
            </a:r>
            <a:r>
              <a:rPr lang="en-IN" dirty="0"/>
              <a:t>should meet employee needs </a:t>
            </a:r>
            <a:r>
              <a:rPr lang="en-IN" dirty="0" smtClean="0"/>
              <a:t>in certain areas</a:t>
            </a:r>
            <a:endParaRPr lang="en-IN" dirty="0"/>
          </a:p>
          <a:p>
            <a:r>
              <a:rPr lang="en-IN" sz="2200" dirty="0" smtClean="0"/>
              <a:t>Clarity </a:t>
            </a:r>
            <a:r>
              <a:rPr lang="en-IN" sz="2200" dirty="0"/>
              <a:t>of work </a:t>
            </a:r>
            <a:r>
              <a:rPr lang="en-IN" sz="2200" dirty="0" smtClean="0"/>
              <a:t>assignment and good </a:t>
            </a:r>
            <a:r>
              <a:rPr lang="en-IN" sz="2200" dirty="0"/>
              <a:t>work tools and supplies</a:t>
            </a:r>
          </a:p>
          <a:p>
            <a:r>
              <a:rPr lang="en-IN" sz="2200" dirty="0"/>
              <a:t>Challenge in one’s area of expertise</a:t>
            </a:r>
          </a:p>
          <a:p>
            <a:r>
              <a:rPr lang="en-IN" sz="2200" dirty="0"/>
              <a:t>Recognition for one’s accomplishments</a:t>
            </a:r>
          </a:p>
          <a:p>
            <a:r>
              <a:rPr lang="en-IN" sz="2200" dirty="0"/>
              <a:t>Opportunity to </a:t>
            </a:r>
            <a:r>
              <a:rPr lang="en-IN" sz="2200" dirty="0" smtClean="0"/>
              <a:t>grow and respect </a:t>
            </a:r>
            <a:r>
              <a:rPr lang="en-IN" sz="2200" dirty="0"/>
              <a:t>for one’s </a:t>
            </a:r>
            <a:r>
              <a:rPr lang="en-IN" sz="2200" dirty="0" smtClean="0"/>
              <a:t>opinions</a:t>
            </a:r>
            <a:endParaRPr lang="en-IN" sz="2200" dirty="0"/>
          </a:p>
          <a:p>
            <a:r>
              <a:rPr lang="en-IN" sz="2200" dirty="0" smtClean="0"/>
              <a:t>Mission </a:t>
            </a:r>
            <a:r>
              <a:rPr lang="en-IN" sz="2200" dirty="0"/>
              <a:t>that motivates</a:t>
            </a:r>
          </a:p>
          <a:p>
            <a:r>
              <a:rPr lang="en-IN" sz="2200" dirty="0"/>
              <a:t>Feedback on performance</a:t>
            </a:r>
          </a:p>
          <a:p>
            <a:r>
              <a:rPr lang="en-IN" sz="2200" dirty="0"/>
              <a:t>Positive social </a:t>
            </a:r>
            <a:r>
              <a:rPr lang="en-IN" sz="2200" dirty="0" smtClean="0"/>
              <a:t>interactions and pride </a:t>
            </a:r>
            <a:r>
              <a:rPr lang="en-IN" sz="2200" dirty="0"/>
              <a:t>in one’s </a:t>
            </a:r>
            <a:r>
              <a:rPr lang="en-IN" sz="2200" dirty="0" smtClean="0"/>
              <a:t>group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9759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3F8392-2F20-49DA-A832-FE770C12B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What Employees Want in a </a:t>
            </a:r>
            <a:r>
              <a:rPr lang="en-IN" altLang="en-US" dirty="0" smtClean="0"/>
              <a:t>Company,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0C9CA3-1481-4294-AE27-619D35B89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 smtClean="0"/>
              <a:t>Successful leaders:</a:t>
            </a:r>
          </a:p>
          <a:p>
            <a:pPr marL="0" indent="0">
              <a:buNone/>
            </a:pPr>
            <a:endParaRPr lang="en-IN" sz="800" dirty="0" smtClean="0"/>
          </a:p>
          <a:p>
            <a:r>
              <a:rPr lang="en-IN" sz="2200" dirty="0" smtClean="0"/>
              <a:t>Possess </a:t>
            </a:r>
            <a:r>
              <a:rPr lang="en-IN" sz="2200" dirty="0"/>
              <a:t>a positive attitude and use an individualized approach in the development of people</a:t>
            </a:r>
            <a:endParaRPr lang="en-IN" sz="2200" dirty="0" smtClean="0"/>
          </a:p>
          <a:p>
            <a:r>
              <a:rPr lang="en-IN" sz="2200" dirty="0"/>
              <a:t>Avoid leaving talent retention and team performance to others</a:t>
            </a:r>
          </a:p>
          <a:p>
            <a:r>
              <a:rPr lang="en-IN" sz="2200" dirty="0"/>
              <a:t>Meet with their employees </a:t>
            </a:r>
            <a:r>
              <a:rPr lang="en-IN" sz="2200" dirty="0" smtClean="0"/>
              <a:t>regularly</a:t>
            </a:r>
          </a:p>
          <a:p>
            <a:r>
              <a:rPr lang="en-IN" sz="2200" dirty="0"/>
              <a:t>Discuss individual and group </a:t>
            </a:r>
            <a:r>
              <a:rPr lang="en-IN" sz="2200" dirty="0" smtClean="0"/>
              <a:t>performance</a:t>
            </a:r>
          </a:p>
          <a:p>
            <a:r>
              <a:rPr lang="en-IN" sz="2200" dirty="0" smtClean="0"/>
              <a:t>Discover </a:t>
            </a:r>
            <a:r>
              <a:rPr lang="en-IN" sz="2200" dirty="0"/>
              <a:t>what is important to employees, what they want to accomplish, and how the </a:t>
            </a:r>
            <a:r>
              <a:rPr lang="en-IN" sz="2200" dirty="0" smtClean="0"/>
              <a:t>leaders </a:t>
            </a:r>
            <a:r>
              <a:rPr lang="en-IN" sz="2200" dirty="0"/>
              <a:t>can help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5316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9DBB9785-212A-447B-8473-D7D7D7451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en-US" altLang="en-US" dirty="0"/>
              <a:t>Introduction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78DF3961-7C8B-4BE9-A975-0F721689E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 marL="0" indent="0">
              <a:buNone/>
            </a:pPr>
            <a:r>
              <a:rPr lang="en-IN" altLang="en-US" dirty="0"/>
              <a:t>Many leaders view </a:t>
            </a:r>
            <a:r>
              <a:rPr lang="en-IN" altLang="en-US" b="1" dirty="0">
                <a:solidFill>
                  <a:srgbClr val="C30C20"/>
                </a:solidFill>
              </a:rPr>
              <a:t>developing others</a:t>
            </a:r>
            <a:r>
              <a:rPr lang="en-IN" altLang="en-US" dirty="0"/>
              <a:t> as the most relevant and rewarding of all </a:t>
            </a:r>
            <a:r>
              <a:rPr lang="en-IN" altLang="en-US" dirty="0" smtClean="0"/>
              <a:t>their tasks</a:t>
            </a:r>
          </a:p>
          <a:p>
            <a:pPr marL="0" indent="0">
              <a:buNone/>
            </a:pPr>
            <a:endParaRPr lang="en-IN" altLang="en-US" sz="800" dirty="0" smtClean="0"/>
          </a:p>
          <a:p>
            <a:pPr marL="0" indent="0">
              <a:buNone/>
            </a:pPr>
            <a:r>
              <a:rPr lang="en-IN" dirty="0" smtClean="0"/>
              <a:t>Guidelines for companies to </a:t>
            </a:r>
            <a:r>
              <a:rPr lang="en-IN" dirty="0"/>
              <a:t>capitalize on the power of the Pygmalion and Galatea </a:t>
            </a:r>
            <a:r>
              <a:rPr lang="en-IN" dirty="0" smtClean="0"/>
              <a:t>effects</a:t>
            </a:r>
          </a:p>
          <a:p>
            <a:r>
              <a:rPr lang="en-IN" sz="2200" dirty="0" smtClean="0"/>
              <a:t>Treat </a:t>
            </a:r>
            <a:r>
              <a:rPr lang="en-IN" sz="2200" dirty="0"/>
              <a:t>all employees like top draft </a:t>
            </a:r>
            <a:r>
              <a:rPr lang="en-IN" sz="2200" dirty="0" smtClean="0"/>
              <a:t>choices</a:t>
            </a:r>
            <a:endParaRPr lang="en-IN" sz="2200" dirty="0"/>
          </a:p>
          <a:p>
            <a:r>
              <a:rPr lang="en-IN" sz="2200" dirty="0" smtClean="0"/>
              <a:t>Recognize </a:t>
            </a:r>
            <a:r>
              <a:rPr lang="en-IN" sz="2200" dirty="0"/>
              <a:t>that </a:t>
            </a:r>
            <a:r>
              <a:rPr lang="en-IN" sz="2200" dirty="0" smtClean="0"/>
              <a:t>all have the </a:t>
            </a:r>
            <a:r>
              <a:rPr lang="en-IN" sz="2200" dirty="0"/>
              <a:t>potential to increase performance</a:t>
            </a:r>
          </a:p>
          <a:p>
            <a:r>
              <a:rPr lang="en-IN" sz="2200" dirty="0" smtClean="0"/>
              <a:t>Set </a:t>
            </a:r>
            <a:r>
              <a:rPr lang="en-IN" sz="2200" dirty="0"/>
              <a:t>high performance stretch goals</a:t>
            </a:r>
          </a:p>
          <a:p>
            <a:r>
              <a:rPr lang="en-IN" sz="2200" dirty="0" smtClean="0"/>
              <a:t>Provide </a:t>
            </a:r>
            <a:r>
              <a:rPr lang="en-IN" sz="2200" dirty="0"/>
              <a:t>the input and resources needed to achieve success</a:t>
            </a:r>
          </a:p>
          <a:p>
            <a:r>
              <a:rPr lang="en-IN" sz="2200" dirty="0" smtClean="0"/>
              <a:t>Provide </a:t>
            </a:r>
            <a:r>
              <a:rPr lang="en-IN" sz="2200" dirty="0"/>
              <a:t>constructive feedback and redirection when necessary</a:t>
            </a:r>
          </a:p>
          <a:p>
            <a:r>
              <a:rPr lang="en-IN" sz="2200" dirty="0" smtClean="0"/>
              <a:t>Reward </a:t>
            </a:r>
            <a:r>
              <a:rPr lang="en-IN" sz="2200" dirty="0"/>
              <a:t>employees for hard work, dedication, teamwork, and jobs well done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101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3F8392-2F20-49DA-A832-FE770C12B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Managing Human Capital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0C9CA3-1481-4294-AE27-619D35B89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Capital strategies that combine to achieve up to 59 percent more growth in revenue per </a:t>
            </a:r>
            <a:r>
              <a:rPr lang="en-IN" dirty="0" smtClean="0"/>
              <a:t>employee</a:t>
            </a:r>
          </a:p>
          <a:p>
            <a:r>
              <a:rPr lang="en-IN" sz="2200" dirty="0"/>
              <a:t>Selecting managers with leadership ability at all levels of the organization</a:t>
            </a:r>
          </a:p>
          <a:p>
            <a:r>
              <a:rPr lang="en-IN" sz="2200" dirty="0"/>
              <a:t>Selecting the right employees</a:t>
            </a:r>
          </a:p>
          <a:p>
            <a:r>
              <a:rPr lang="en-IN" sz="2200" dirty="0"/>
              <a:t>Engaging employees</a:t>
            </a:r>
          </a:p>
          <a:p>
            <a:r>
              <a:rPr lang="en-IN" sz="2200" dirty="0"/>
              <a:t>Focusing on employee strengths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03421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3F8392-2F20-49DA-A832-FE770C12B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The Peak-Performance Process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0C9CA3-1481-4294-AE27-619D35B89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 smtClean="0"/>
              <a:t>Decide </a:t>
            </a:r>
            <a:r>
              <a:rPr lang="en-IN" dirty="0"/>
              <a:t>what is important to </a:t>
            </a:r>
            <a:r>
              <a:rPr lang="en-IN" dirty="0" smtClean="0"/>
              <a:t>oneself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 smtClean="0"/>
              <a:t>Picture </a:t>
            </a:r>
            <a:r>
              <a:rPr lang="en-IN" dirty="0"/>
              <a:t>the completed </a:t>
            </a:r>
            <a:r>
              <a:rPr lang="en-IN" dirty="0" smtClean="0"/>
              <a:t>thing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200" dirty="0" smtClean="0"/>
              <a:t>Relax </a:t>
            </a:r>
            <a:r>
              <a:rPr lang="en-IN" sz="2200" dirty="0"/>
              <a:t>mentally and physically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200" dirty="0" smtClean="0"/>
              <a:t>Let </a:t>
            </a:r>
            <a:r>
              <a:rPr lang="en-IN" sz="2200" dirty="0"/>
              <a:t>the image of the situation come to mind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200" dirty="0" smtClean="0"/>
              <a:t>Visualize </a:t>
            </a:r>
            <a:r>
              <a:rPr lang="en-IN" sz="2200" dirty="0"/>
              <a:t>handling the situation in precisely the manner desired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200" dirty="0" smtClean="0"/>
              <a:t>Visualize </a:t>
            </a:r>
            <a:r>
              <a:rPr lang="en-IN" sz="2200" dirty="0"/>
              <a:t>handling one or two unexpected aspects of the situation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IN" sz="2200" dirty="0" smtClean="0"/>
              <a:t>Visualize </a:t>
            </a:r>
            <a:r>
              <a:rPr lang="en-IN" sz="2200" dirty="0"/>
              <a:t>a positive </a:t>
            </a:r>
            <a:r>
              <a:rPr lang="en-IN" sz="2200" dirty="0" smtClean="0"/>
              <a:t>outcome</a:t>
            </a:r>
          </a:p>
          <a:p>
            <a:pPr marL="0" indent="0">
              <a:buNone/>
            </a:pPr>
            <a:endParaRPr lang="en-IN" sz="800" dirty="0" smtClean="0"/>
          </a:p>
          <a:p>
            <a:pPr marL="0" indent="0">
              <a:buNone/>
            </a:pPr>
            <a:r>
              <a:rPr lang="en-IN" dirty="0" smtClean="0"/>
              <a:t>Take </a:t>
            </a:r>
            <a:r>
              <a:rPr lang="en-IN" dirty="0"/>
              <a:t>action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337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		</a:t>
            </a:r>
            <a:r>
              <a:rPr lang="en-US" dirty="0" smtClean="0"/>
              <a:t>A </a:t>
            </a:r>
            <a:r>
              <a:rPr lang="en-US" dirty="0"/>
              <a:t>Conscious-Competence Performance Model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Level one: One is unconsciously incompetent, one does not know what </a:t>
            </a:r>
            <a:r>
              <a:rPr lang="en-IN" dirty="0" smtClean="0"/>
              <a:t>one does </a:t>
            </a:r>
            <a:r>
              <a:rPr lang="en-IN" dirty="0"/>
              <a:t>not know, and one is a novice</a:t>
            </a:r>
          </a:p>
          <a:p>
            <a:r>
              <a:rPr lang="en-IN" dirty="0"/>
              <a:t>Level two: One is conscious of </a:t>
            </a:r>
            <a:r>
              <a:rPr lang="en-IN" dirty="0" smtClean="0"/>
              <a:t>one’s incompetence</a:t>
            </a:r>
            <a:r>
              <a:rPr lang="en-IN" dirty="0"/>
              <a:t>, and one knows what one does not know</a:t>
            </a:r>
          </a:p>
          <a:p>
            <a:r>
              <a:rPr lang="en-IN" dirty="0"/>
              <a:t>Level three: One is conscious of one’s competence, and one knows what is required to be competent and is </a:t>
            </a:r>
            <a:r>
              <a:rPr lang="en-IN" dirty="0" smtClean="0"/>
              <a:t>competent</a:t>
            </a:r>
          </a:p>
          <a:p>
            <a:r>
              <a:rPr lang="en-IN" dirty="0" smtClean="0"/>
              <a:t>Level </a:t>
            </a:r>
            <a:r>
              <a:rPr lang="en-IN" dirty="0"/>
              <a:t>four: One is unconsciously competent and is a master, and the performance that results seems effortless, yet it is remarkable</a:t>
            </a:r>
          </a:p>
        </p:txBody>
      </p:sp>
    </p:spTree>
    <p:extLst>
      <p:ext uri="{BB962C8B-B14F-4D97-AF65-F5344CB8AC3E}">
        <p14:creationId xmlns:p14="http://schemas.microsoft.com/office/powerpoint/2010/main" val="373354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83157F-20E7-4069-931F-4F0EAC03C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Personal Performance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97283D-9E6C-4319-886E-E8F5910FC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r>
              <a:rPr lang="en-US" altLang="en-US" dirty="0" smtClean="0"/>
              <a:t>Knowing oneself</a:t>
            </a:r>
            <a:endParaRPr lang="en-US" altLang="en-US" dirty="0"/>
          </a:p>
          <a:p>
            <a:r>
              <a:rPr lang="en-US" altLang="en-US" dirty="0" smtClean="0"/>
              <a:t>Becoming an </a:t>
            </a:r>
            <a:r>
              <a:rPr lang="en-US" altLang="en-US" dirty="0"/>
              <a:t>expert </a:t>
            </a:r>
          </a:p>
          <a:p>
            <a:r>
              <a:rPr lang="en-US" altLang="en-US" dirty="0"/>
              <a:t>Always </a:t>
            </a:r>
            <a:r>
              <a:rPr lang="en-US" altLang="en-US" dirty="0" smtClean="0"/>
              <a:t>being </a:t>
            </a:r>
            <a:r>
              <a:rPr lang="en-US" altLang="en-US" dirty="0"/>
              <a:t>a learner</a:t>
            </a:r>
          </a:p>
          <a:p>
            <a:r>
              <a:rPr lang="en-US" altLang="en-US" dirty="0" smtClean="0"/>
              <a:t>Establishing one’s own </a:t>
            </a:r>
            <a:r>
              <a:rPr lang="en-US" altLang="en-US" dirty="0"/>
              <a:t>style</a:t>
            </a:r>
          </a:p>
          <a:p>
            <a:r>
              <a:rPr lang="en-US" altLang="en-US" dirty="0" smtClean="0"/>
              <a:t>Building </a:t>
            </a:r>
            <a:r>
              <a:rPr lang="en-US" altLang="en-US" dirty="0"/>
              <a:t>a network </a:t>
            </a:r>
          </a:p>
          <a:p>
            <a:r>
              <a:rPr lang="en-US" altLang="en-US" dirty="0" smtClean="0"/>
              <a:t>Focusing</a:t>
            </a:r>
            <a:endParaRPr lang="en-US" altLang="en-US" dirty="0"/>
          </a:p>
          <a:p>
            <a:r>
              <a:rPr lang="en-US" dirty="0" smtClean="0"/>
              <a:t>Growing </a:t>
            </a:r>
            <a:r>
              <a:rPr lang="en-US" dirty="0"/>
              <a:t>strong from adversity and hard work</a:t>
            </a:r>
            <a:endParaRPr lang="en-US" altLang="en-US" dirty="0"/>
          </a:p>
          <a:p>
            <a:r>
              <a:rPr lang="en-US" altLang="en-US" dirty="0" smtClean="0"/>
              <a:t>Creating </a:t>
            </a:r>
            <a:r>
              <a:rPr lang="en-US" altLang="en-US" dirty="0"/>
              <a:t>a cushion </a:t>
            </a:r>
          </a:p>
          <a:p>
            <a:r>
              <a:rPr lang="en-US" altLang="en-US" dirty="0" smtClean="0"/>
              <a:t>Being </a:t>
            </a:r>
            <a:r>
              <a:rPr lang="en-US" altLang="en-US" dirty="0"/>
              <a:t>true to </a:t>
            </a:r>
            <a:r>
              <a:rPr lang="en-US" altLang="en-US" dirty="0" smtClean="0"/>
              <a:t>one’s own values </a:t>
            </a:r>
            <a:r>
              <a:rPr lang="en-US" altLang="en-US" dirty="0"/>
              <a:t>and </a:t>
            </a:r>
            <a:r>
              <a:rPr lang="en-US" altLang="en-US" dirty="0" smtClean="0"/>
              <a:t>being persistent</a:t>
            </a:r>
          </a:p>
          <a:p>
            <a:r>
              <a:rPr lang="en-US" altLang="en-US" dirty="0" smtClean="0"/>
              <a:t>Staying young and staying foolish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1964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884E0A02-A298-4392-9DB5-DBD361EDE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Development of Others</a:t>
            </a:r>
            <a:r>
              <a:rPr lang="en-US" altLang="en-US" sz="3200" dirty="0"/>
              <a:t> 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0A6717E3-002B-4232-B1FF-4268AD13A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Performers in every field are developed, not </a:t>
            </a:r>
            <a:r>
              <a:rPr lang="en-IN" dirty="0" smtClean="0"/>
              <a:t>born</a:t>
            </a:r>
          </a:p>
          <a:p>
            <a:r>
              <a:rPr lang="en-US" altLang="en-US" dirty="0" smtClean="0"/>
              <a:t>Effective </a:t>
            </a:r>
            <a:r>
              <a:rPr lang="en-US" altLang="en-US" dirty="0"/>
              <a:t>leaders recognize the importance of developing people and view developing others as an essential key to </a:t>
            </a:r>
            <a:r>
              <a:rPr lang="en-US" altLang="en-US" dirty="0" smtClean="0"/>
              <a:t>success</a:t>
            </a:r>
            <a:endParaRPr lang="en-US" altLang="en-US" dirty="0"/>
          </a:p>
          <a:p>
            <a:r>
              <a:rPr lang="en-IN" dirty="0" smtClean="0"/>
              <a:t>Leading </a:t>
            </a:r>
            <a:r>
              <a:rPr lang="en-IN" dirty="0"/>
              <a:t>is like coaching in many </a:t>
            </a:r>
            <a:r>
              <a:rPr lang="en-IN" dirty="0" smtClean="0"/>
              <a:t>ways</a:t>
            </a:r>
          </a:p>
        </p:txBody>
      </p:sp>
    </p:spTree>
    <p:extLst>
      <p:ext uri="{BB962C8B-B14F-4D97-AF65-F5344CB8AC3E}">
        <p14:creationId xmlns:p14="http://schemas.microsoft.com/office/powerpoint/2010/main" val="182180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7E16F6A6-2C75-4F39-870B-53DC15916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Types of Coaches or Leaders, 1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27CD33F-759B-4452-AC70-5B3253E73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Shamans</a:t>
            </a:r>
            <a:r>
              <a:rPr lang="en-IN" dirty="0" smtClean="0"/>
              <a:t>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Heal through the use of personal </a:t>
            </a:r>
            <a:r>
              <a:rPr lang="en-IN" sz="2200" dirty="0" smtClean="0"/>
              <a:t>power and focus </a:t>
            </a:r>
            <a:r>
              <a:rPr lang="en-IN" sz="2200" dirty="0"/>
              <a:t>the attention of their followers on themselves</a:t>
            </a:r>
          </a:p>
          <a:p>
            <a:r>
              <a:rPr lang="en-IN" sz="2200" dirty="0"/>
              <a:t>Have power, energy, and commitment, which they use to energize </a:t>
            </a:r>
            <a:r>
              <a:rPr lang="en-IN" sz="2200" dirty="0" smtClean="0"/>
              <a:t>others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 smtClean="0"/>
              <a:t>Priests: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Claim power through office and are agents of omnipotent authority</a:t>
            </a:r>
          </a:p>
          <a:p>
            <a:r>
              <a:rPr lang="en-IN" sz="2200" dirty="0"/>
              <a:t>Establish structure, order, and continuity</a:t>
            </a:r>
          </a:p>
          <a:p>
            <a:r>
              <a:rPr lang="en-IN" sz="2200" dirty="0"/>
              <a:t>Operate in a hierarchy with roles and duties in a hierarchical ladder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3391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35B643-8F87-4AD8-A999-E4D9C317D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Types of Coaches or Leaders,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920335-A496-423B-98AC-BAB549A19F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Elected leaders</a:t>
            </a:r>
            <a:r>
              <a:rPr lang="en-IN" dirty="0" smtClean="0"/>
              <a:t>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Undergo trials, self-transformation, training, or some other rite </a:t>
            </a:r>
            <a:r>
              <a:rPr lang="en-IN" sz="2200" dirty="0" smtClean="0"/>
              <a:t>to achieve </a:t>
            </a:r>
            <a:r>
              <a:rPr lang="en-IN" sz="2200" dirty="0"/>
              <a:t>their positions</a:t>
            </a:r>
          </a:p>
          <a:p>
            <a:r>
              <a:rPr lang="en-IN" sz="2200" dirty="0"/>
              <a:t>Derive power not only from their own experience but also from the mandate of their </a:t>
            </a:r>
            <a:r>
              <a:rPr lang="en-IN" sz="2200" dirty="0" smtClean="0"/>
              <a:t>followers</a:t>
            </a:r>
          </a:p>
          <a:p>
            <a:pPr marL="0" indent="0">
              <a:buNone/>
            </a:pPr>
            <a:endParaRPr lang="en-IN" sz="800" dirty="0"/>
          </a:p>
          <a:p>
            <a:pPr marL="0" indent="0">
              <a:buNone/>
            </a:pPr>
            <a:r>
              <a:rPr lang="en-IN" dirty="0"/>
              <a:t>Missionaries</a:t>
            </a:r>
            <a:r>
              <a:rPr lang="en-IN" dirty="0" smtClean="0"/>
              <a:t>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Are goal directed</a:t>
            </a:r>
          </a:p>
          <a:p>
            <a:r>
              <a:rPr lang="en-IN" sz="2200" dirty="0"/>
              <a:t>Teach out of personal conviction, believing in certain ideals and seeing it as a duty to pass on these ideals to others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1016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35B643-8F87-4AD8-A999-E4D9C317D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Types of Coaches or Leaders, </a:t>
            </a:r>
            <a:r>
              <a:rPr lang="en-US" altLang="en-US" dirty="0" smtClean="0"/>
              <a:t>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920335-A496-423B-98AC-BAB549A19F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Mystic healers</a:t>
            </a:r>
            <a:r>
              <a:rPr lang="en-IN" dirty="0" smtClean="0"/>
              <a:t>:</a:t>
            </a:r>
          </a:p>
          <a:p>
            <a:pPr marL="0" indent="0">
              <a:buNone/>
            </a:pPr>
            <a:endParaRPr lang="en-IN" sz="800" dirty="0"/>
          </a:p>
          <a:p>
            <a:r>
              <a:rPr lang="en-IN" sz="2200" dirty="0"/>
              <a:t>Seek the source of illness and health in the follower’s </a:t>
            </a:r>
            <a:r>
              <a:rPr lang="en-IN" sz="2200" dirty="0" smtClean="0"/>
              <a:t>personality</a:t>
            </a:r>
            <a:endParaRPr lang="en-IN" sz="2200" dirty="0"/>
          </a:p>
          <a:p>
            <a:r>
              <a:rPr lang="en-IN" sz="2200" dirty="0"/>
              <a:t>Try to discover the statue in the marble and </a:t>
            </a:r>
            <a:r>
              <a:rPr lang="en-IN" sz="2200" dirty="0" smtClean="0"/>
              <a:t>seek to </a:t>
            </a:r>
            <a:r>
              <a:rPr lang="en-IN" sz="2200" dirty="0"/>
              <a:t>find what can be created from the raw material</a:t>
            </a:r>
          </a:p>
          <a:p>
            <a:r>
              <a:rPr lang="en-IN" sz="2200" dirty="0" smtClean="0"/>
              <a:t>Require </a:t>
            </a:r>
            <a:r>
              <a:rPr lang="en-IN" sz="2200" dirty="0"/>
              <a:t>unselfish motivation and considerable sensitivity, as well as </a:t>
            </a:r>
            <a:r>
              <a:rPr lang="en-IN" sz="2200" dirty="0" smtClean="0"/>
              <a:t>flexibility to </a:t>
            </a:r>
            <a:r>
              <a:rPr lang="en-IN" sz="2200" dirty="0"/>
              <a:t>vary treatment according to the nature and needs of each individual, to be successful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8697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609600"/>
          </a:xfrm>
        </p:spPr>
        <p:txBody>
          <a:bodyPr>
            <a:noAutofit/>
          </a:bodyPr>
          <a:lstStyle/>
          <a:p>
            <a:r>
              <a:rPr lang="en-US" altLang="en-US" dirty="0"/>
              <a:t>Personal Conditions Conducive to Growth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altLang="en-US" dirty="0"/>
              <a:t>People grow</a:t>
            </a:r>
            <a:r>
              <a:rPr lang="en-IN" altLang="en-US" dirty="0" smtClean="0"/>
              <a:t>:</a:t>
            </a:r>
          </a:p>
          <a:p>
            <a:pPr marL="0" indent="0">
              <a:buNone/>
            </a:pPr>
            <a:endParaRPr lang="en-IN" altLang="en-US" sz="800" dirty="0"/>
          </a:p>
          <a:p>
            <a:pPr>
              <a:buFont typeface="Arial" panose="020B0604020202020204" pitchFamily="34" charset="0"/>
              <a:buChar char="•"/>
            </a:pPr>
            <a:r>
              <a:rPr lang="en-IN" altLang="en-US" sz="2200" dirty="0" smtClean="0"/>
              <a:t>When </a:t>
            </a:r>
            <a:r>
              <a:rPr lang="en-IN" altLang="en-US" sz="2200" dirty="0"/>
              <a:t>there is a felt need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altLang="en-US" sz="2200" dirty="0" smtClean="0"/>
              <a:t>When </a:t>
            </a:r>
            <a:r>
              <a:rPr lang="en-IN" altLang="en-US" sz="2200" dirty="0"/>
              <a:t>they are encouraged by someone they respect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altLang="en-US" sz="2200" dirty="0" smtClean="0"/>
              <a:t>When </a:t>
            </a:r>
            <a:r>
              <a:rPr lang="en-IN" altLang="en-US" sz="2200" dirty="0"/>
              <a:t>their plans move from general goals to specific actions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altLang="en-US" sz="2200" dirty="0" smtClean="0"/>
              <a:t>As </a:t>
            </a:r>
            <a:r>
              <a:rPr lang="en-IN" altLang="en-US" sz="2200" dirty="0"/>
              <a:t>they move from a condition of lower to higher self-esteem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altLang="en-US" sz="2200" dirty="0" smtClean="0"/>
              <a:t>As </a:t>
            </a:r>
            <a:r>
              <a:rPr lang="en-IN" altLang="en-US" sz="2200" dirty="0"/>
              <a:t>they move from external to internal commitment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0300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1143000"/>
          </a:xfrm>
        </p:spPr>
        <p:txBody>
          <a:bodyPr>
            <a:noAutofit/>
          </a:bodyPr>
          <a:lstStyle/>
          <a:p>
            <a:r>
              <a:rPr lang="en-US" altLang="en-US" dirty="0"/>
              <a:t>Organizational Conditions Conducive to Growth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Basic respect for the worth and dignity of all people is a cardinal value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Individual differences are recognized, and a variety of learning experiences are provided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Each person is addressed at his or her level of development and is helped to grow to fuller potential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Good communications </a:t>
            </a:r>
            <a:r>
              <a:rPr lang="en-US" altLang="en-US" dirty="0" smtClean="0"/>
              <a:t>prevail as people </a:t>
            </a:r>
            <a:r>
              <a:rPr lang="en-US" altLang="en-US" dirty="0"/>
              <a:t>express themselves honestly and listen with respect to the views of others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Growth is rewarded through recognition and tangible signs of approval</a:t>
            </a:r>
          </a:p>
        </p:txBody>
      </p:sp>
    </p:spTree>
    <p:extLst>
      <p:ext uri="{BB962C8B-B14F-4D97-AF65-F5344CB8AC3E}">
        <p14:creationId xmlns:p14="http://schemas.microsoft.com/office/powerpoint/2010/main" val="109023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HHE_Accessible_PPT_Template-v3">
  <a:themeElements>
    <a:clrScheme name="Custom 39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000000"/>
      </a:hlink>
      <a:folHlink>
        <a:srgbClr val="C30C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16D518-43C1-4EAC-9B20-3879E64A05D6}"/>
</file>

<file path=customXml/itemProps2.xml><?xml version="1.0" encoding="utf-8"?>
<ds:datastoreItem xmlns:ds="http://schemas.openxmlformats.org/officeDocument/2006/customXml" ds:itemID="{8F83D1DE-8AE8-4C24-8134-E45D8F453856}">
  <ds:schemaRefs>
    <ds:schemaRef ds:uri="http://schemas.microsoft.com/office/2006/metadata/properties"/>
    <ds:schemaRef ds:uri="http://schemas.microsoft.com/office/infopath/2007/PartnerControls"/>
    <ds:schemaRef ds:uri="aa4f5ada-9d1d-46d6-b705-f2cf90d05a91"/>
  </ds:schemaRefs>
</ds:datastoreItem>
</file>

<file path=customXml/itemProps3.xml><?xml version="1.0" encoding="utf-8"?>
<ds:datastoreItem xmlns:ds="http://schemas.openxmlformats.org/officeDocument/2006/customXml" ds:itemID="{F509D243-26C0-4770-9F63-7397A2F034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2049</Words>
  <Application>Microsoft Office PowerPoint</Application>
  <PresentationFormat>On-screen Show (4:3)</PresentationFormat>
  <Paragraphs>274</Paragraphs>
  <Slides>33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33</vt:i4>
      </vt:variant>
    </vt:vector>
  </HeadingPairs>
  <TitlesOfParts>
    <vt:vector size="48" baseType="lpstr">
      <vt:lpstr>Arial</vt:lpstr>
      <vt:lpstr>ArumSans Bold</vt:lpstr>
      <vt:lpstr>ArumSans Regular</vt:lpstr>
      <vt:lpstr>Calibri</vt:lpstr>
      <vt:lpstr>Times New Roman</vt:lpstr>
      <vt:lpstr>Vectipede Rg</vt:lpstr>
      <vt:lpstr>Wingdings</vt:lpstr>
      <vt:lpstr>MHHE_Accessible_PPT_Template-v3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The Leader as Coach</vt:lpstr>
      <vt:lpstr>Learning Objectives</vt:lpstr>
      <vt:lpstr>Introduction</vt:lpstr>
      <vt:lpstr>The Development of Others </vt:lpstr>
      <vt:lpstr>Types of Coaches or Leaders, 1</vt:lpstr>
      <vt:lpstr>Types of Coaches or Leaders, 2</vt:lpstr>
      <vt:lpstr>Types of Coaches or Leaders, 3</vt:lpstr>
      <vt:lpstr>Personal Conditions Conducive to Growth</vt:lpstr>
      <vt:lpstr>Organizational Conditions Conducive to Growth</vt:lpstr>
      <vt:lpstr>Learning Organizations</vt:lpstr>
      <vt:lpstr>Principles of Developing Others </vt:lpstr>
      <vt:lpstr>Training in the Workplace, 1 </vt:lpstr>
      <vt:lpstr>Training in the Workplace, 2 </vt:lpstr>
      <vt:lpstr> Table 16.1: Model of Highly Effective Training, 1</vt:lpstr>
      <vt:lpstr> Table 16.1: Model of Highly Effective Training, 2</vt:lpstr>
      <vt:lpstr>The Four Levels Approach to Measure Learning Effectiveness, 1</vt:lpstr>
      <vt:lpstr>The Four Levels Approach to Measure Learning Effectiveness, 2</vt:lpstr>
      <vt:lpstr>The Four Levels Approach to Measure Learning Effectiveness, 3</vt:lpstr>
      <vt:lpstr>Developing Leaders, 1 </vt:lpstr>
      <vt:lpstr>Developing Leaders, 2</vt:lpstr>
      <vt:lpstr>Leadership Stretch Assignments</vt:lpstr>
      <vt:lpstr>Coaching for Success, 1</vt:lpstr>
      <vt:lpstr>Coaching for Success, 2</vt:lpstr>
      <vt:lpstr>Best Practices in Coaching and Mentoring</vt:lpstr>
      <vt:lpstr>Leadership Development</vt:lpstr>
      <vt:lpstr>What Employers Want in an Employee </vt:lpstr>
      <vt:lpstr>Basic Rules for Succeeding in Work</vt:lpstr>
      <vt:lpstr>What Employees Want in a Company, 1</vt:lpstr>
      <vt:lpstr>What Employees Want in a Company, 2</vt:lpstr>
      <vt:lpstr>Managing Human Capital</vt:lpstr>
      <vt:lpstr>The Peak-Performance Process</vt:lpstr>
      <vt:lpstr>   A Conscious-Competence Performance Model</vt:lpstr>
      <vt:lpstr>Personal Performance 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Bcox</dc:creator>
  <cp:lastModifiedBy>Shilpa Sreevalsalan</cp:lastModifiedBy>
  <cp:revision>201</cp:revision>
  <dcterms:created xsi:type="dcterms:W3CDTF">2013-09-21T18:43:04Z</dcterms:created>
  <dcterms:modified xsi:type="dcterms:W3CDTF">2018-02-21T05:20:15Z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0x010100E3B1605E6CAFF34DA7688D4A3DE741FC</vt:lpwstr>
  </property>
</Properties>
</file>