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39"/>
  </p:notesMasterIdLst>
  <p:sldIdLst>
    <p:sldId id="256" r:id="rId12"/>
    <p:sldId id="296" r:id="rId13"/>
    <p:sldId id="258" r:id="rId14"/>
    <p:sldId id="300" r:id="rId15"/>
    <p:sldId id="259" r:id="rId16"/>
    <p:sldId id="261" r:id="rId17"/>
    <p:sldId id="264" r:id="rId18"/>
    <p:sldId id="266" r:id="rId19"/>
    <p:sldId id="293" r:id="rId20"/>
    <p:sldId id="270" r:id="rId21"/>
    <p:sldId id="272" r:id="rId22"/>
    <p:sldId id="275" r:id="rId23"/>
    <p:sldId id="276" r:id="rId24"/>
    <p:sldId id="278" r:id="rId25"/>
    <p:sldId id="280" r:id="rId26"/>
    <p:sldId id="282" r:id="rId27"/>
    <p:sldId id="283" r:id="rId28"/>
    <p:sldId id="284" r:id="rId29"/>
    <p:sldId id="285" r:id="rId30"/>
    <p:sldId id="301" r:id="rId31"/>
    <p:sldId id="286" r:id="rId32"/>
    <p:sldId id="299" r:id="rId33"/>
    <p:sldId id="287" r:id="rId34"/>
    <p:sldId id="288" r:id="rId35"/>
    <p:sldId id="289" r:id="rId36"/>
    <p:sldId id="290" r:id="rId37"/>
    <p:sldId id="29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8" autoAdjust="0"/>
    <p:restoredTop sz="62709" autoAdjust="0"/>
  </p:normalViewPr>
  <p:slideViewPr>
    <p:cSldViewPr>
      <p:cViewPr varScale="1">
        <p:scale>
          <a:sx n="74" d="100"/>
          <a:sy n="74" d="100"/>
        </p:scale>
        <p:origin x="1272" y="5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People are products of their culture-family, town, and country.</a:t>
            </a:r>
          </a:p>
          <a:p>
            <a:pPr marL="171450" lvl="0" indent="-171450">
              <a:buFont typeface="Arial" panose="020B0604020202020204" pitchFamily="34" charset="0"/>
              <a:buChar char="•"/>
            </a:pPr>
            <a:r>
              <a:rPr lang="en-US" altLang="en-US" dirty="0" smtClean="0"/>
              <a:t>Their </a:t>
            </a:r>
            <a:r>
              <a:rPr lang="en-US" altLang="en-US" dirty="0"/>
              <a:t>style of interpersonal relations is influenced by how </a:t>
            </a:r>
            <a:r>
              <a:rPr lang="en-US" altLang="en-US" dirty="0" smtClean="0"/>
              <a:t>they </a:t>
            </a:r>
            <a:r>
              <a:rPr lang="en-US" altLang="en-US" dirty="0"/>
              <a:t>are raised.</a:t>
            </a:r>
          </a:p>
          <a:p>
            <a:pPr marL="171450" lvl="0" indent="-171450">
              <a:buFont typeface="Arial" panose="020B0604020202020204" pitchFamily="34" charset="0"/>
              <a:buChar char="•"/>
            </a:pPr>
            <a:r>
              <a:rPr lang="en-US" altLang="en-US" dirty="0"/>
              <a:t>Societies teach and reinforce behavior styles.</a:t>
            </a:r>
          </a:p>
          <a:p>
            <a:pPr marL="171450" lvl="0" indent="-171450">
              <a:buFont typeface="Arial" panose="020B0604020202020204" pitchFamily="34" charset="0"/>
              <a:buChar char="•"/>
            </a:pPr>
            <a:r>
              <a:rPr lang="en-US" altLang="en-US" dirty="0" smtClean="0"/>
              <a:t>Studies </a:t>
            </a:r>
            <a:r>
              <a:rPr lang="en-US" altLang="en-US" dirty="0"/>
              <a:t>show that style of interpersonal relations is a basic dimension or characteristic.</a:t>
            </a:r>
          </a:p>
          <a:p>
            <a:pPr marL="171450" lvl="0" indent="-171450">
              <a:buFont typeface="Arial" panose="020B0604020202020204" pitchFamily="34" charset="0"/>
              <a:buChar char="•"/>
            </a:pPr>
            <a:r>
              <a:rPr lang="en-US" altLang="en-US" dirty="0"/>
              <a:t>Just as people have different styles, so do larger groups of people</a:t>
            </a:r>
            <a:r>
              <a:rPr lang="en-US" altLang="en-US" dirty="0" smtClean="0"/>
              <a:t>.</a:t>
            </a:r>
            <a:endParaRPr lang="en-US" altLang="en-US"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BCF775B-80D3-477D-8A99-AAD48C14BA40}" type="slidenum">
              <a:rPr lang="en-US" altLang="en-US" sz="1200" b="0" smtClean="0">
                <a:solidFill>
                  <a:schemeClr val="tx1"/>
                </a:solidFill>
              </a:rPr>
              <a:pPr eaLnBrk="1" hangingPunct="1"/>
              <a:t>6</a:t>
            </a:fld>
            <a:endParaRPr lang="en-US" altLang="en-US" sz="1200" b="0" dirty="0">
              <a:solidFill>
                <a:schemeClr val="tx1"/>
              </a:solidFill>
            </a:endParaRPr>
          </a:p>
        </p:txBody>
      </p:sp>
    </p:spTree>
    <p:extLst>
      <p:ext uri="{BB962C8B-B14F-4D97-AF65-F5344CB8AC3E}">
        <p14:creationId xmlns:p14="http://schemas.microsoft.com/office/powerpoint/2010/main" val="4061673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9B16F3A9-AEE5-4317-9E05-A75C769DA6FC}" type="slidenum">
              <a:rPr lang="en-US" altLang="en-US" sz="1200" b="0" smtClean="0">
                <a:solidFill>
                  <a:schemeClr val="tx1"/>
                </a:solidFill>
              </a:rPr>
              <a:pPr eaLnBrk="1" hangingPunct="1"/>
              <a:t>13</a:t>
            </a:fld>
            <a:endParaRPr lang="en-US" altLang="en-US" sz="1200" b="0" dirty="0">
              <a:solidFill>
                <a:schemeClr val="tx1"/>
              </a:solidFill>
            </a:endParaRPr>
          </a:p>
        </p:txBody>
      </p:sp>
    </p:spTree>
    <p:extLst>
      <p:ext uri="{BB962C8B-B14F-4D97-AF65-F5344CB8AC3E}">
        <p14:creationId xmlns:p14="http://schemas.microsoft.com/office/powerpoint/2010/main" val="1785690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D90DE16F-22A1-4A5B-B75D-55C000AE94E7}" type="slidenum">
              <a:rPr lang="en-US" altLang="en-US" sz="1200" b="0" smtClean="0">
                <a:solidFill>
                  <a:schemeClr val="tx1"/>
                </a:solidFill>
              </a:rPr>
              <a:pPr eaLnBrk="1" hangingPunct="1"/>
              <a:t>15</a:t>
            </a:fld>
            <a:endParaRPr lang="en-US" altLang="en-US" sz="1200" b="0" dirty="0">
              <a:solidFill>
                <a:schemeClr val="tx1"/>
              </a:solidFill>
            </a:endParaRPr>
          </a:p>
        </p:txBody>
      </p:sp>
    </p:spTree>
    <p:extLst>
      <p:ext uri="{BB962C8B-B14F-4D97-AF65-F5344CB8AC3E}">
        <p14:creationId xmlns:p14="http://schemas.microsoft.com/office/powerpoint/2010/main" val="4011902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9AA199D-D575-4B5A-BE55-E68CD2E155AD}" type="slidenum">
              <a:rPr lang="en-US" altLang="en-US" sz="1200" b="0" smtClean="0">
                <a:solidFill>
                  <a:schemeClr val="tx1"/>
                </a:solidFill>
              </a:rPr>
              <a:pPr eaLnBrk="1" hangingPunct="1"/>
              <a:t>26</a:t>
            </a:fld>
            <a:endParaRPr lang="en-US" altLang="en-US" sz="1200" b="0" dirty="0">
              <a:solidFill>
                <a:schemeClr val="tx1"/>
              </a:solidFill>
            </a:endParaRPr>
          </a:p>
        </p:txBody>
      </p:sp>
    </p:spTree>
    <p:extLst>
      <p:ext uri="{BB962C8B-B14F-4D97-AF65-F5344CB8AC3E}">
        <p14:creationId xmlns:p14="http://schemas.microsoft.com/office/powerpoint/2010/main" val="3158798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63C61F0-BBE5-4F72-8A6E-FA1A13AD3163}" type="slidenum">
              <a:rPr lang="en-US" altLang="en-US" sz="1200" b="0" smtClean="0">
                <a:solidFill>
                  <a:schemeClr val="tx1"/>
                </a:solidFill>
              </a:rPr>
              <a:pPr eaLnBrk="1" hangingPunct="1"/>
              <a:t>27</a:t>
            </a:fld>
            <a:endParaRPr lang="en-US" altLang="en-US" sz="1200" b="0" dirty="0">
              <a:solidFill>
                <a:schemeClr val="tx1"/>
              </a:solidFill>
            </a:endParaRPr>
          </a:p>
        </p:txBody>
      </p:sp>
    </p:spTree>
    <p:extLst>
      <p:ext uri="{BB962C8B-B14F-4D97-AF65-F5344CB8AC3E}">
        <p14:creationId xmlns:p14="http://schemas.microsoft.com/office/powerpoint/2010/main" val="3746464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8442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34866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63422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9096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57050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49328613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94195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305721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946497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779396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710673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41712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068060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72497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50532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67102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619140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01040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355990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406015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0176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22222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463475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230941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63126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890642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499511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51056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677011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53868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6158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963355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74118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644689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28496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897739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949434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698813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704432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9683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518084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650955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49822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3840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1422647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932745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574884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885572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472622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7945735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613970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87652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823045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094948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27488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678540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284477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0685897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39093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160872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1657589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1290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532860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D9F6202D-8944-4312-AFBA-7D18335A39D3}"/>
              </a:ext>
            </a:extLst>
          </p:cNvPr>
          <p:cNvSpPr/>
          <p:nvPr userDrawn="1"/>
        </p:nvSpPr>
        <p:spPr>
          <a:xfrm>
            <a:off x="-14478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4003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5.gif"/><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61923375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026082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74784994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80045803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293065105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21972670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004048986"/>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509908925"/>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209800"/>
            <a:ext cx="5105400" cy="838200"/>
          </a:xfrm>
        </p:spPr>
        <p:txBody>
          <a:bodyPr/>
          <a:lstStyle/>
          <a:p>
            <a:r>
              <a:rPr lang="en-US" dirty="0">
                <a:solidFill>
                  <a:schemeClr val="tx1"/>
                </a:solidFill>
              </a:rPr>
              <a:t>Chapter 15</a:t>
            </a:r>
            <a:br>
              <a:rPr lang="en-US" dirty="0">
                <a:solidFill>
                  <a:schemeClr val="tx1"/>
                </a:solidFill>
              </a:rPr>
            </a:br>
            <a:endParaRPr lang="en-US" dirty="0">
              <a:solidFill>
                <a:schemeClr val="tx1"/>
              </a:solidFill>
            </a:endParaRPr>
          </a:p>
        </p:txBody>
      </p:sp>
      <p:sp>
        <p:nvSpPr>
          <p:cNvPr id="3" name="Subtitle 2"/>
          <p:cNvSpPr>
            <a:spLocks noGrp="1"/>
          </p:cNvSpPr>
          <p:nvPr>
            <p:ph type="body" sz="quarter" idx="10"/>
          </p:nvPr>
        </p:nvSpPr>
        <p:spPr>
          <a:xfrm>
            <a:off x="-27904" y="3445069"/>
            <a:ext cx="5105400" cy="1355531"/>
          </a:xfrm>
        </p:spPr>
        <p:txBody>
          <a:bodyPr/>
          <a:lstStyle/>
          <a:p>
            <a:pPr algn="ctr"/>
            <a:r>
              <a:rPr lang="en-US" sz="4000" dirty="0"/>
              <a:t>The Role of Personality</a:t>
            </a:r>
          </a:p>
        </p:txBody>
      </p:sp>
      <p:sp>
        <p:nvSpPr>
          <p:cNvPr id="6" name="Content placeholder 1">
            <a:extLst>
              <a:ext uri="{FF2B5EF4-FFF2-40B4-BE49-F238E27FC236}">
                <a16:creationId xmlns="" xmlns:a16="http://schemas.microsoft.com/office/drawing/2014/main" id="{83979813-7DFE-45AC-8CDF-FD07A4C053C7}"/>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 xmlns:a16="http://schemas.microsoft.com/office/drawing/2014/main" id="{82CD433F-0B0A-4994-B583-D50EC3EC13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8619" y="1066800"/>
            <a:ext cx="3722063" cy="4756538"/>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655EA5E0-D7B4-4982-985E-DC17709C77B0}"/>
              </a:ext>
            </a:extLst>
          </p:cNvPr>
          <p:cNvSpPr>
            <a:spLocks noGrp="1"/>
          </p:cNvSpPr>
          <p:nvPr>
            <p:ph type="title"/>
          </p:nvPr>
        </p:nvSpPr>
        <p:spPr>
          <a:xfrm>
            <a:off x="152400" y="152400"/>
            <a:ext cx="9144000" cy="1219200"/>
          </a:xfrm>
        </p:spPr>
        <p:txBody>
          <a:bodyPr/>
          <a:lstStyle/>
          <a:p>
            <a:r>
              <a:rPr lang="en-IN" altLang="en-US" dirty="0"/>
              <a:t>Distinguishing Characteristics of Styles of Interpersonal Relations, 3</a:t>
            </a:r>
            <a:endParaRPr lang="en-US" dirty="0"/>
          </a:p>
        </p:txBody>
      </p:sp>
      <p:sp>
        <p:nvSpPr>
          <p:cNvPr id="7" name="Content Placeholder 6">
            <a:extLst>
              <a:ext uri="{FF2B5EF4-FFF2-40B4-BE49-F238E27FC236}">
                <a16:creationId xmlns="" xmlns:a16="http://schemas.microsoft.com/office/drawing/2014/main" id="{29325EEE-3B5A-479F-AB7F-ACABC9FAEA90}"/>
              </a:ext>
            </a:extLst>
          </p:cNvPr>
          <p:cNvSpPr>
            <a:spLocks noGrp="1"/>
          </p:cNvSpPr>
          <p:nvPr>
            <p:ph idx="1"/>
          </p:nvPr>
        </p:nvSpPr>
        <p:spPr>
          <a:xfrm>
            <a:off x="457200" y="1447800"/>
            <a:ext cx="8229600" cy="5105400"/>
          </a:xfrm>
        </p:spPr>
        <p:txBody>
          <a:bodyPr/>
          <a:lstStyle/>
          <a:p>
            <a:pPr marL="0" indent="0">
              <a:buNone/>
            </a:pPr>
            <a:r>
              <a:rPr lang="en-US" altLang="en-US" dirty="0"/>
              <a:t>Position in relation to others</a:t>
            </a:r>
            <a:r>
              <a:rPr lang="en-US" altLang="en-US" i="1" dirty="0"/>
              <a:t> </a:t>
            </a:r>
          </a:p>
          <a:p>
            <a:r>
              <a:rPr lang="en-US" altLang="en-US" sz="2200" dirty="0" err="1"/>
              <a:t>Traditionals</a:t>
            </a:r>
            <a:r>
              <a:rPr lang="en-US" altLang="en-US" sz="2200" dirty="0"/>
              <a:t> are comfortable as members of the hierarchy</a:t>
            </a:r>
          </a:p>
          <a:p>
            <a:r>
              <a:rPr lang="en-US" altLang="en-US" sz="2200" dirty="0" err="1"/>
              <a:t>Participatives</a:t>
            </a:r>
            <a:r>
              <a:rPr lang="en-US" altLang="en-US" sz="2200" dirty="0"/>
              <a:t> are comfortable as members of the team</a:t>
            </a:r>
          </a:p>
          <a:p>
            <a:r>
              <a:rPr lang="en-US" altLang="en-US" sz="2200" dirty="0"/>
              <a:t>Individualists are most comfortable as separate people</a:t>
            </a:r>
          </a:p>
          <a:p>
            <a:pPr marL="0" indent="0">
              <a:buNone/>
            </a:pPr>
            <a:endParaRPr lang="en-US" sz="800" dirty="0"/>
          </a:p>
          <a:p>
            <a:pPr marL="0" indent="0">
              <a:buNone/>
            </a:pPr>
            <a:r>
              <a:rPr lang="en-US" altLang="en-US" dirty="0"/>
              <a:t>Material goods</a:t>
            </a:r>
            <a:r>
              <a:rPr lang="en-US" altLang="en-US" i="1" dirty="0"/>
              <a:t> </a:t>
            </a:r>
          </a:p>
          <a:p>
            <a:r>
              <a:rPr lang="en-US" altLang="en-US" sz="2200" dirty="0" err="1"/>
              <a:t>Traditionals</a:t>
            </a:r>
            <a:r>
              <a:rPr lang="en-US" altLang="en-US" sz="2200" dirty="0"/>
              <a:t> are excellent </a:t>
            </a:r>
            <a:r>
              <a:rPr lang="en-US" altLang="en-US" sz="2200" dirty="0" smtClean="0"/>
              <a:t>competitors</a:t>
            </a:r>
            <a:endParaRPr lang="en-US" altLang="en-US" sz="2200" dirty="0"/>
          </a:p>
          <a:p>
            <a:r>
              <a:rPr lang="en-US" altLang="en-US" sz="2200" dirty="0" err="1"/>
              <a:t>Participatives</a:t>
            </a:r>
            <a:r>
              <a:rPr lang="en-US" altLang="en-US" sz="2200" dirty="0"/>
              <a:t> collaborate to get material </a:t>
            </a:r>
            <a:r>
              <a:rPr lang="en-US" altLang="en-US" sz="2200" dirty="0" smtClean="0"/>
              <a:t>goods</a:t>
            </a:r>
            <a:endParaRPr lang="en-US" altLang="en-US" sz="2200" dirty="0"/>
          </a:p>
          <a:p>
            <a:r>
              <a:rPr lang="en-IN" altLang="en-US" sz="2200" dirty="0"/>
              <a:t>Individualists tend to take material goods for granted, thinking that everyone should have them</a:t>
            </a:r>
            <a:endParaRPr lang="en-US" dirty="0"/>
          </a:p>
        </p:txBody>
      </p:sp>
    </p:spTree>
    <p:extLst>
      <p:ext uri="{BB962C8B-B14F-4D97-AF65-F5344CB8AC3E}">
        <p14:creationId xmlns:p14="http://schemas.microsoft.com/office/powerpoint/2010/main" val="669062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E64CF64A-02DD-4E13-8B8E-AD6AA8A09428}"/>
              </a:ext>
            </a:extLst>
          </p:cNvPr>
          <p:cNvSpPr>
            <a:spLocks noGrp="1"/>
          </p:cNvSpPr>
          <p:nvPr>
            <p:ph type="title"/>
          </p:nvPr>
        </p:nvSpPr>
        <p:spPr>
          <a:xfrm>
            <a:off x="152400" y="152400"/>
            <a:ext cx="9144000" cy="1219200"/>
          </a:xfrm>
        </p:spPr>
        <p:txBody>
          <a:bodyPr/>
          <a:lstStyle/>
          <a:p>
            <a:r>
              <a:rPr lang="en-IN" altLang="en-US" dirty="0"/>
              <a:t>Distinguishing Characteristics of Styles of Interpersonal Relations, </a:t>
            </a:r>
            <a:r>
              <a:rPr lang="en-IN" altLang="en-US" dirty="0" smtClean="0"/>
              <a:t>4</a:t>
            </a:r>
            <a:endParaRPr lang="en-US" dirty="0"/>
          </a:p>
        </p:txBody>
      </p:sp>
      <p:sp>
        <p:nvSpPr>
          <p:cNvPr id="7" name="Content Placeholder 6">
            <a:extLst>
              <a:ext uri="{FF2B5EF4-FFF2-40B4-BE49-F238E27FC236}">
                <a16:creationId xmlns="" xmlns:a16="http://schemas.microsoft.com/office/drawing/2014/main" id="{49168E92-D4C9-4BF1-88EE-5EAB1CA4A7AA}"/>
              </a:ext>
            </a:extLst>
          </p:cNvPr>
          <p:cNvSpPr>
            <a:spLocks noGrp="1"/>
          </p:cNvSpPr>
          <p:nvPr>
            <p:ph idx="1"/>
          </p:nvPr>
        </p:nvSpPr>
        <p:spPr>
          <a:xfrm>
            <a:off x="457200" y="1295400"/>
            <a:ext cx="8229600" cy="5257800"/>
          </a:xfrm>
        </p:spPr>
        <p:txBody>
          <a:bodyPr/>
          <a:lstStyle/>
          <a:p>
            <a:pPr marL="0" indent="0">
              <a:buNone/>
            </a:pPr>
            <a:r>
              <a:rPr lang="en-US" altLang="en-US" dirty="0"/>
              <a:t>Identification and </a:t>
            </a:r>
            <a:r>
              <a:rPr lang="en-US" altLang="en-US" dirty="0" smtClean="0"/>
              <a:t>loyalty</a:t>
            </a:r>
            <a:endParaRPr lang="en-US" altLang="en-US" i="1" dirty="0"/>
          </a:p>
          <a:p>
            <a:r>
              <a:rPr lang="en-US" altLang="en-US" sz="2200" dirty="0" err="1" smtClean="0"/>
              <a:t>Traditionals</a:t>
            </a:r>
            <a:r>
              <a:rPr lang="en-US" altLang="en-US" sz="2200" dirty="0" smtClean="0"/>
              <a:t>’ </a:t>
            </a:r>
            <a:r>
              <a:rPr lang="en-US" altLang="en-US" sz="2200" dirty="0"/>
              <a:t>first loyalty is to the </a:t>
            </a:r>
            <a:r>
              <a:rPr lang="en-US" altLang="en-US" sz="2200" dirty="0" smtClean="0"/>
              <a:t>organization</a:t>
            </a:r>
            <a:endParaRPr lang="en-US" altLang="en-US" sz="2200" dirty="0"/>
          </a:p>
          <a:p>
            <a:r>
              <a:rPr lang="en-US" altLang="en-US" sz="2200" dirty="0" err="1" smtClean="0"/>
              <a:t>Participatives</a:t>
            </a:r>
            <a:r>
              <a:rPr lang="en-US" altLang="en-US" sz="2200" dirty="0" smtClean="0"/>
              <a:t>’ first </a:t>
            </a:r>
            <a:r>
              <a:rPr lang="en-US" altLang="en-US" sz="2200" dirty="0"/>
              <a:t>loyalty is to the </a:t>
            </a:r>
            <a:r>
              <a:rPr lang="en-US" altLang="en-US" sz="2200" dirty="0" smtClean="0"/>
              <a:t>group</a:t>
            </a:r>
            <a:endParaRPr lang="en-US" altLang="en-US" sz="2200" dirty="0"/>
          </a:p>
          <a:p>
            <a:r>
              <a:rPr lang="en-IN" altLang="en-US" sz="2200" dirty="0"/>
              <a:t>Individualists do not consider loyalty a major value, but when they have it, they have it intensely for the person or ideal they deem </a:t>
            </a:r>
            <a:r>
              <a:rPr lang="en-IN" altLang="en-US" sz="2200" dirty="0" smtClean="0"/>
              <a:t>worthy</a:t>
            </a:r>
          </a:p>
          <a:p>
            <a:pPr marL="0" indent="0">
              <a:buNone/>
            </a:pPr>
            <a:endParaRPr lang="en-US" altLang="en-US" sz="800" dirty="0"/>
          </a:p>
          <a:p>
            <a:pPr marL="0" indent="0">
              <a:buNone/>
            </a:pPr>
            <a:r>
              <a:rPr lang="en-US" altLang="en-US" dirty="0"/>
              <a:t>Time </a:t>
            </a:r>
            <a:r>
              <a:rPr lang="en-US" altLang="en-US" dirty="0" smtClean="0"/>
              <a:t>perspective</a:t>
            </a:r>
            <a:endParaRPr lang="en-US" altLang="en-US" i="1" dirty="0"/>
          </a:p>
          <a:p>
            <a:r>
              <a:rPr lang="en-IN" altLang="en-US" sz="2200" dirty="0"/>
              <a:t>Future is the time perspective for </a:t>
            </a:r>
            <a:r>
              <a:rPr lang="en-IN" altLang="en-US" sz="2200" dirty="0" err="1" smtClean="0"/>
              <a:t>traditionals</a:t>
            </a:r>
            <a:endParaRPr lang="en-IN" altLang="en-US" sz="2200" dirty="0" smtClean="0"/>
          </a:p>
          <a:p>
            <a:r>
              <a:rPr lang="en-IN" altLang="en-US" sz="2200" dirty="0" smtClean="0"/>
              <a:t>Near </a:t>
            </a:r>
            <a:r>
              <a:rPr lang="en-IN" altLang="en-US" sz="2200" dirty="0"/>
              <a:t>future is the time perspective for </a:t>
            </a:r>
            <a:r>
              <a:rPr lang="en-IN" altLang="en-US" sz="2200" dirty="0" err="1" smtClean="0"/>
              <a:t>participatives</a:t>
            </a:r>
            <a:endParaRPr lang="en-IN" altLang="en-US" sz="2200" dirty="0" smtClean="0"/>
          </a:p>
          <a:p>
            <a:r>
              <a:rPr lang="en-IN" altLang="en-US" sz="2200" dirty="0"/>
              <a:t>Present is the time perspective for individualists</a:t>
            </a:r>
            <a:endParaRPr lang="en-US" altLang="en-US" sz="2200" dirty="0"/>
          </a:p>
        </p:txBody>
      </p:sp>
    </p:spTree>
    <p:extLst>
      <p:ext uri="{BB962C8B-B14F-4D97-AF65-F5344CB8AC3E}">
        <p14:creationId xmlns:p14="http://schemas.microsoft.com/office/powerpoint/2010/main" val="3787855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A45D5C6F-513A-4075-8AD2-F7A0354C9589}"/>
              </a:ext>
            </a:extLst>
          </p:cNvPr>
          <p:cNvSpPr>
            <a:spLocks noGrp="1"/>
          </p:cNvSpPr>
          <p:nvPr>
            <p:ph type="title"/>
          </p:nvPr>
        </p:nvSpPr>
        <p:spPr/>
        <p:txBody>
          <a:bodyPr/>
          <a:lstStyle/>
          <a:p>
            <a:r>
              <a:rPr lang="en-US" altLang="en-US" dirty="0"/>
              <a:t>Dealing with Different Types of People</a:t>
            </a:r>
            <a:endParaRPr lang="en-US" dirty="0"/>
          </a:p>
        </p:txBody>
      </p:sp>
      <p:sp>
        <p:nvSpPr>
          <p:cNvPr id="8" name="Content Placeholder 7">
            <a:extLst>
              <a:ext uri="{FF2B5EF4-FFF2-40B4-BE49-F238E27FC236}">
                <a16:creationId xmlns="" xmlns:a16="http://schemas.microsoft.com/office/drawing/2014/main" id="{7A25CD5A-70E2-4566-BBCE-BDB83BC12FA8}"/>
              </a:ext>
            </a:extLst>
          </p:cNvPr>
          <p:cNvSpPr>
            <a:spLocks noGrp="1"/>
          </p:cNvSpPr>
          <p:nvPr>
            <p:ph idx="1"/>
          </p:nvPr>
        </p:nvSpPr>
        <p:spPr/>
        <p:txBody>
          <a:bodyPr/>
          <a:lstStyle/>
          <a:p>
            <a:pPr marL="0" indent="0">
              <a:buNone/>
            </a:pPr>
            <a:r>
              <a:rPr lang="en-US" altLang="en-US" dirty="0"/>
              <a:t>Differences in personality </a:t>
            </a:r>
            <a:r>
              <a:rPr lang="en-US" altLang="en-US" dirty="0" smtClean="0"/>
              <a:t>can result </a:t>
            </a:r>
            <a:r>
              <a:rPr lang="en-US" altLang="en-US" dirty="0"/>
              <a:t>in perceptions and judgments that are poles apart </a:t>
            </a:r>
            <a:endParaRPr lang="en-US" altLang="en-US" dirty="0" smtClean="0"/>
          </a:p>
          <a:p>
            <a:pPr marL="0" indent="0">
              <a:buNone/>
            </a:pPr>
            <a:endParaRPr lang="en-US" altLang="en-US" sz="800" dirty="0"/>
          </a:p>
          <a:p>
            <a:pPr marL="0" indent="0">
              <a:buNone/>
            </a:pPr>
            <a:r>
              <a:rPr lang="en-US" altLang="en-US" dirty="0"/>
              <a:t>Awareness of the nature and needs of different types of people is the first </a:t>
            </a:r>
            <a:r>
              <a:rPr lang="en-US" altLang="en-US" dirty="0" smtClean="0"/>
              <a:t>step </a:t>
            </a:r>
            <a:r>
              <a:rPr lang="en-US" altLang="en-US" dirty="0"/>
              <a:t>in building </a:t>
            </a:r>
            <a:r>
              <a:rPr lang="en-US" altLang="en-US" dirty="0" smtClean="0"/>
              <a:t>relationships</a:t>
            </a:r>
          </a:p>
          <a:p>
            <a:r>
              <a:rPr lang="en-IN" altLang="en-US" sz="2200" dirty="0" smtClean="0"/>
              <a:t>Capable of leading </a:t>
            </a:r>
            <a:r>
              <a:rPr lang="en-IN" altLang="en-US" sz="2200" dirty="0"/>
              <a:t>to new levels of cooperation and success</a:t>
            </a:r>
            <a:endParaRPr lang="en-US" altLang="en-US" sz="2200" dirty="0"/>
          </a:p>
        </p:txBody>
      </p:sp>
    </p:spTree>
    <p:extLst>
      <p:ext uri="{BB962C8B-B14F-4D97-AF65-F5344CB8AC3E}">
        <p14:creationId xmlns:p14="http://schemas.microsoft.com/office/powerpoint/2010/main" val="1175108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4A643EED-B589-43A7-AC35-245667B70265}"/>
              </a:ext>
            </a:extLst>
          </p:cNvPr>
          <p:cNvSpPr>
            <a:spLocks noGrp="1"/>
          </p:cNvSpPr>
          <p:nvPr>
            <p:ph type="title"/>
          </p:nvPr>
        </p:nvSpPr>
        <p:spPr/>
        <p:txBody>
          <a:bodyPr/>
          <a:lstStyle/>
          <a:p>
            <a:r>
              <a:rPr lang="en-US" altLang="en-US" dirty="0"/>
              <a:t>Meeting the Needs of </a:t>
            </a:r>
            <a:r>
              <a:rPr lang="en-US" altLang="en-US" dirty="0" err="1" smtClean="0"/>
              <a:t>Traditionals</a:t>
            </a:r>
            <a:endParaRPr lang="en-US" dirty="0"/>
          </a:p>
        </p:txBody>
      </p:sp>
      <p:sp>
        <p:nvSpPr>
          <p:cNvPr id="7" name="Content Placeholder 6">
            <a:extLst>
              <a:ext uri="{FF2B5EF4-FFF2-40B4-BE49-F238E27FC236}">
                <a16:creationId xmlns="" xmlns:a16="http://schemas.microsoft.com/office/drawing/2014/main" id="{BA888B58-6B14-49FA-B1F1-5B2436865C3D}"/>
              </a:ext>
            </a:extLst>
          </p:cNvPr>
          <p:cNvSpPr>
            <a:spLocks noGrp="1"/>
          </p:cNvSpPr>
          <p:nvPr>
            <p:ph idx="1"/>
          </p:nvPr>
        </p:nvSpPr>
        <p:spPr>
          <a:xfrm>
            <a:off x="457200" y="914400"/>
            <a:ext cx="8229600" cy="5638800"/>
          </a:xfrm>
        </p:spPr>
        <p:txBody>
          <a:bodyPr/>
          <a:lstStyle/>
          <a:p>
            <a:r>
              <a:rPr lang="en-US" altLang="en-US" dirty="0" smtClean="0"/>
              <a:t>Providing </a:t>
            </a:r>
            <a:r>
              <a:rPr lang="en-US" altLang="en-US" dirty="0"/>
              <a:t>work rules and job descriptions with duties spelled out in priority </a:t>
            </a:r>
            <a:r>
              <a:rPr lang="en-US" altLang="en-US" dirty="0" smtClean="0"/>
              <a:t>order</a:t>
            </a:r>
            <a:endParaRPr lang="en-US" altLang="en-US" dirty="0"/>
          </a:p>
          <a:p>
            <a:r>
              <a:rPr lang="en-US" altLang="en-US" dirty="0" smtClean="0"/>
              <a:t>Providing </a:t>
            </a:r>
            <a:r>
              <a:rPr lang="en-US" altLang="en-US" dirty="0"/>
              <a:t>an organization </a:t>
            </a:r>
            <a:r>
              <a:rPr lang="en-US" altLang="en-US" dirty="0" smtClean="0"/>
              <a:t>chart showing reporting relationships</a:t>
            </a:r>
            <a:endParaRPr lang="en-US" altLang="en-US" dirty="0"/>
          </a:p>
          <a:p>
            <a:r>
              <a:rPr lang="en-US" altLang="en-US" dirty="0" smtClean="0"/>
              <a:t>Respecting </a:t>
            </a:r>
            <a:r>
              <a:rPr lang="en-US" altLang="en-US" dirty="0"/>
              <a:t>traditions and established </a:t>
            </a:r>
            <a:r>
              <a:rPr lang="en-US" altLang="en-US" dirty="0" smtClean="0"/>
              <a:t>ways</a:t>
            </a:r>
            <a:endParaRPr lang="en-US" altLang="en-US" dirty="0"/>
          </a:p>
          <a:p>
            <a:r>
              <a:rPr lang="en-US" altLang="en-US" dirty="0" smtClean="0"/>
              <a:t>Avoiding </a:t>
            </a:r>
            <a:r>
              <a:rPr lang="en-US" altLang="en-US" dirty="0"/>
              <a:t>changes when possible</a:t>
            </a:r>
          </a:p>
          <a:p>
            <a:r>
              <a:rPr lang="en-US" altLang="en-US" dirty="0" smtClean="0"/>
              <a:t>Accentuating </a:t>
            </a:r>
            <a:r>
              <a:rPr lang="en-US" altLang="en-US" dirty="0"/>
              <a:t>reason over emotion </a:t>
            </a:r>
            <a:r>
              <a:rPr lang="en-US" altLang="en-US" dirty="0" smtClean="0"/>
              <a:t>when handling problems</a:t>
            </a:r>
            <a:endParaRPr lang="en-US" altLang="en-US" dirty="0"/>
          </a:p>
          <a:p>
            <a:r>
              <a:rPr lang="en-IN" altLang="en-US" dirty="0"/>
              <a:t>Minding one's </a:t>
            </a:r>
            <a:r>
              <a:rPr lang="en-IN" altLang="en-US" dirty="0" smtClean="0"/>
              <a:t>manners </a:t>
            </a:r>
            <a:r>
              <a:rPr lang="en-IN" altLang="en-US" dirty="0"/>
              <a:t>and language and being </a:t>
            </a:r>
            <a:r>
              <a:rPr lang="en-IN" altLang="en-US" dirty="0" smtClean="0"/>
              <a:t>courteous</a:t>
            </a:r>
          </a:p>
          <a:p>
            <a:r>
              <a:rPr lang="en-US" altLang="en-US" dirty="0" smtClean="0"/>
              <a:t>Establishing </a:t>
            </a:r>
            <a:r>
              <a:rPr lang="en-US" altLang="en-US" dirty="0"/>
              <a:t>a career plan with benchmarks for progress, rewards expected, and time frames</a:t>
            </a:r>
          </a:p>
          <a:p>
            <a:r>
              <a:rPr lang="en-US" altLang="en-US" dirty="0" smtClean="0"/>
              <a:t>Providing </a:t>
            </a:r>
            <a:r>
              <a:rPr lang="en-US" altLang="en-US" dirty="0"/>
              <a:t>tangible rewards </a:t>
            </a:r>
            <a:r>
              <a:rPr lang="en-US" altLang="en-US" dirty="0" smtClean="0"/>
              <a:t>for good performance</a:t>
            </a:r>
            <a:endParaRPr lang="en-US" altLang="en-US" dirty="0"/>
          </a:p>
        </p:txBody>
      </p:sp>
    </p:spTree>
    <p:extLst>
      <p:ext uri="{BB962C8B-B14F-4D97-AF65-F5344CB8AC3E}">
        <p14:creationId xmlns:p14="http://schemas.microsoft.com/office/powerpoint/2010/main" val="1574464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266B6C8A-18EF-4184-9B1F-B521DB2AAC92}"/>
              </a:ext>
            </a:extLst>
          </p:cNvPr>
          <p:cNvSpPr>
            <a:spLocks noGrp="1"/>
          </p:cNvSpPr>
          <p:nvPr>
            <p:ph type="title"/>
          </p:nvPr>
        </p:nvSpPr>
        <p:spPr/>
        <p:txBody>
          <a:bodyPr/>
          <a:lstStyle/>
          <a:p>
            <a:r>
              <a:rPr lang="en-US" altLang="en-US" dirty="0"/>
              <a:t>Meeting the Needs of </a:t>
            </a:r>
            <a:r>
              <a:rPr lang="en-US" altLang="en-US" dirty="0" err="1" smtClean="0"/>
              <a:t>Participatives</a:t>
            </a:r>
            <a:r>
              <a:rPr lang="en-US" altLang="en-US" sz="3200" dirty="0" smtClean="0"/>
              <a:t> </a:t>
            </a:r>
            <a:endParaRPr lang="en-US" dirty="0"/>
          </a:p>
        </p:txBody>
      </p:sp>
      <p:sp>
        <p:nvSpPr>
          <p:cNvPr id="7" name="Content Placeholder 6">
            <a:extLst>
              <a:ext uri="{FF2B5EF4-FFF2-40B4-BE49-F238E27FC236}">
                <a16:creationId xmlns="" xmlns:a16="http://schemas.microsoft.com/office/drawing/2014/main" id="{01BFEE05-B399-4772-90CB-1F497604784A}"/>
              </a:ext>
            </a:extLst>
          </p:cNvPr>
          <p:cNvSpPr>
            <a:spLocks noGrp="1"/>
          </p:cNvSpPr>
          <p:nvPr>
            <p:ph idx="1"/>
          </p:nvPr>
        </p:nvSpPr>
        <p:spPr/>
        <p:txBody>
          <a:bodyPr/>
          <a:lstStyle/>
          <a:p>
            <a:r>
              <a:rPr lang="en-US" altLang="en-US" dirty="0" smtClean="0"/>
              <a:t>Including them </a:t>
            </a:r>
            <a:r>
              <a:rPr lang="en-US" altLang="en-US" dirty="0"/>
              <a:t>in the decision-making process</a:t>
            </a:r>
          </a:p>
          <a:p>
            <a:r>
              <a:rPr lang="en-US" altLang="en-US" dirty="0" smtClean="0"/>
              <a:t>Providing </a:t>
            </a:r>
            <a:r>
              <a:rPr lang="en-US" altLang="en-US" dirty="0"/>
              <a:t>off-the-job social interaction </a:t>
            </a:r>
          </a:p>
          <a:p>
            <a:r>
              <a:rPr lang="en-US" altLang="en-US" dirty="0" smtClean="0"/>
              <a:t>Emphasizing </a:t>
            </a:r>
            <a:r>
              <a:rPr lang="en-US" altLang="en-US" dirty="0"/>
              <a:t>teamwork</a:t>
            </a:r>
          </a:p>
          <a:p>
            <a:r>
              <a:rPr lang="en-US" altLang="en-US" dirty="0" smtClean="0"/>
              <a:t>Having regular</a:t>
            </a:r>
            <a:r>
              <a:rPr lang="en-US" altLang="en-US" dirty="0"/>
              <a:t>, well-run staff meetings</a:t>
            </a:r>
          </a:p>
          <a:p>
            <a:r>
              <a:rPr lang="en-US" altLang="en-US" dirty="0" smtClean="0"/>
              <a:t>Asking </a:t>
            </a:r>
            <a:r>
              <a:rPr lang="en-US" altLang="en-US" dirty="0"/>
              <a:t>for opinions, </a:t>
            </a:r>
            <a:r>
              <a:rPr lang="en-US" altLang="en-US" dirty="0" smtClean="0"/>
              <a:t>listening </a:t>
            </a:r>
            <a:r>
              <a:rPr lang="en-US" altLang="en-US" dirty="0"/>
              <a:t>to what is said, and </a:t>
            </a:r>
            <a:r>
              <a:rPr lang="en-US" altLang="en-US" dirty="0" smtClean="0"/>
              <a:t>demonstrating </a:t>
            </a:r>
            <a:r>
              <a:rPr lang="en-US" altLang="en-US" dirty="0"/>
              <a:t>responsiveness</a:t>
            </a:r>
          </a:p>
          <a:p>
            <a:r>
              <a:rPr lang="en-US" altLang="en-US" dirty="0" smtClean="0"/>
              <a:t>Getting </a:t>
            </a:r>
            <a:r>
              <a:rPr lang="en-US" altLang="en-US" dirty="0"/>
              <a:t>to know the person </a:t>
            </a:r>
          </a:p>
          <a:p>
            <a:r>
              <a:rPr lang="en-US" altLang="en-US" dirty="0" smtClean="0"/>
              <a:t>Appealing </a:t>
            </a:r>
            <a:r>
              <a:rPr lang="en-US" altLang="en-US" dirty="0"/>
              <a:t>to logic and feelings </a:t>
            </a:r>
            <a:r>
              <a:rPr lang="en-US" altLang="en-US" dirty="0" smtClean="0"/>
              <a:t>when dealing with problems</a:t>
            </a:r>
          </a:p>
          <a:p>
            <a:r>
              <a:rPr lang="en-IN" altLang="en-US" dirty="0"/>
              <a:t>Using communication vehicles such as bulletin </a:t>
            </a:r>
            <a:r>
              <a:rPr lang="en-IN" altLang="en-US" dirty="0" smtClean="0"/>
              <a:t>boards </a:t>
            </a:r>
            <a:r>
              <a:rPr lang="en-IN" altLang="en-US" dirty="0"/>
              <a:t>and the open-door policy to exchange </a:t>
            </a:r>
            <a:r>
              <a:rPr lang="en-IN" altLang="en-US" dirty="0" smtClean="0"/>
              <a:t>information</a:t>
            </a:r>
            <a:endParaRPr lang="en-US" altLang="en-US" dirty="0"/>
          </a:p>
        </p:txBody>
      </p:sp>
    </p:spTree>
    <p:extLst>
      <p:ext uri="{BB962C8B-B14F-4D97-AF65-F5344CB8AC3E}">
        <p14:creationId xmlns:p14="http://schemas.microsoft.com/office/powerpoint/2010/main" val="2678990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85CBCBFF-49EA-437C-BBD6-33AE4DCF2B8F}"/>
              </a:ext>
            </a:extLst>
          </p:cNvPr>
          <p:cNvSpPr>
            <a:spLocks noGrp="1"/>
          </p:cNvSpPr>
          <p:nvPr>
            <p:ph type="title"/>
          </p:nvPr>
        </p:nvSpPr>
        <p:spPr/>
        <p:txBody>
          <a:bodyPr/>
          <a:lstStyle/>
          <a:p>
            <a:r>
              <a:rPr lang="en-US" altLang="en-US" dirty="0"/>
              <a:t>Meeting the Needs of </a:t>
            </a:r>
            <a:r>
              <a:rPr lang="en-US" altLang="en-US" dirty="0" smtClean="0"/>
              <a:t>Individualists</a:t>
            </a:r>
            <a:endParaRPr lang="en-US" dirty="0"/>
          </a:p>
        </p:txBody>
      </p:sp>
      <p:sp>
        <p:nvSpPr>
          <p:cNvPr id="7" name="Content Placeholder 6">
            <a:extLst>
              <a:ext uri="{FF2B5EF4-FFF2-40B4-BE49-F238E27FC236}">
                <a16:creationId xmlns="" xmlns:a16="http://schemas.microsoft.com/office/drawing/2014/main" id="{33286D34-D0BA-4C7F-9474-9DA2520468CF}"/>
              </a:ext>
            </a:extLst>
          </p:cNvPr>
          <p:cNvSpPr>
            <a:spLocks noGrp="1"/>
          </p:cNvSpPr>
          <p:nvPr>
            <p:ph idx="1"/>
          </p:nvPr>
        </p:nvSpPr>
        <p:spPr/>
        <p:txBody>
          <a:bodyPr/>
          <a:lstStyle/>
          <a:p>
            <a:r>
              <a:rPr lang="en-US" altLang="en-US" dirty="0" smtClean="0"/>
              <a:t>Recognizing </a:t>
            </a:r>
            <a:r>
              <a:rPr lang="en-US" altLang="en-US" dirty="0"/>
              <a:t>independence and personal freedom</a:t>
            </a:r>
          </a:p>
          <a:p>
            <a:r>
              <a:rPr lang="en-US" altLang="en-US" dirty="0" smtClean="0"/>
              <a:t>Providing </a:t>
            </a:r>
            <a:r>
              <a:rPr lang="en-US" altLang="en-US" dirty="0"/>
              <a:t>immediate </a:t>
            </a:r>
            <a:r>
              <a:rPr lang="en-US" altLang="en-US" dirty="0" smtClean="0"/>
              <a:t>reward </a:t>
            </a:r>
            <a:r>
              <a:rPr lang="en-US" altLang="en-US" dirty="0"/>
              <a:t>for performance</a:t>
            </a:r>
          </a:p>
          <a:p>
            <a:r>
              <a:rPr lang="en-US" altLang="en-US" dirty="0" smtClean="0"/>
              <a:t>Talking </a:t>
            </a:r>
            <a:r>
              <a:rPr lang="en-US" altLang="en-US" dirty="0"/>
              <a:t>in terms of </a:t>
            </a:r>
            <a:r>
              <a:rPr lang="en-US" altLang="en-US" dirty="0" smtClean="0"/>
              <a:t>present</a:t>
            </a:r>
            <a:endParaRPr lang="en-US" altLang="en-US" dirty="0"/>
          </a:p>
          <a:p>
            <a:r>
              <a:rPr lang="en-US" altLang="en-US" dirty="0" smtClean="0"/>
              <a:t>Providing </a:t>
            </a:r>
            <a:r>
              <a:rPr lang="en-US" altLang="en-US" dirty="0"/>
              <a:t>opportunities for growth through exploration and self-discovery</a:t>
            </a:r>
          </a:p>
          <a:p>
            <a:r>
              <a:rPr lang="en-US" altLang="en-US" dirty="0" smtClean="0"/>
              <a:t>Keeping </a:t>
            </a:r>
            <a:r>
              <a:rPr lang="en-US" altLang="en-US" dirty="0"/>
              <a:t>things stimulating and fun</a:t>
            </a:r>
          </a:p>
          <a:p>
            <a:r>
              <a:rPr lang="en-US" altLang="en-US" dirty="0" smtClean="0"/>
              <a:t>Focusing </a:t>
            </a:r>
            <a:r>
              <a:rPr lang="en-US" altLang="en-US" dirty="0"/>
              <a:t>on meaningful personal experiences, satisfying interpersonal relationships, and important social causes</a:t>
            </a:r>
          </a:p>
          <a:p>
            <a:r>
              <a:rPr lang="en-US" altLang="en-US" dirty="0" smtClean="0"/>
              <a:t>Providing </a:t>
            </a:r>
            <a:r>
              <a:rPr lang="en-US" altLang="en-US" dirty="0"/>
              <a:t>individual job </a:t>
            </a:r>
            <a:r>
              <a:rPr lang="en-US" altLang="en-US" dirty="0" smtClean="0"/>
              <a:t>assignments</a:t>
            </a:r>
          </a:p>
          <a:p>
            <a:r>
              <a:rPr lang="en-IN" altLang="en-US" dirty="0"/>
              <a:t>Accentuating feelings as well as logic when handling </a:t>
            </a:r>
            <a:r>
              <a:rPr lang="en-IN" altLang="en-US" dirty="0" smtClean="0"/>
              <a:t>problems</a:t>
            </a:r>
            <a:endParaRPr lang="en-US" altLang="en-US" dirty="0"/>
          </a:p>
        </p:txBody>
      </p:sp>
    </p:spTree>
    <p:extLst>
      <p:ext uri="{BB962C8B-B14F-4D97-AF65-F5344CB8AC3E}">
        <p14:creationId xmlns:p14="http://schemas.microsoft.com/office/powerpoint/2010/main" val="1484069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5AF91C9B-96DC-4942-BDE9-DC0385AB39C7}"/>
              </a:ext>
            </a:extLst>
          </p:cNvPr>
          <p:cNvSpPr>
            <a:spLocks noGrp="1"/>
          </p:cNvSpPr>
          <p:nvPr>
            <p:ph type="title"/>
          </p:nvPr>
        </p:nvSpPr>
        <p:spPr/>
        <p:txBody>
          <a:bodyPr/>
          <a:lstStyle/>
          <a:p>
            <a:r>
              <a:rPr lang="en-US" altLang="en-US" dirty="0" smtClean="0"/>
              <a:t>Improving </a:t>
            </a:r>
            <a:r>
              <a:rPr lang="en-US" altLang="en-US" dirty="0"/>
              <a:t>Communication, 1</a:t>
            </a:r>
            <a:endParaRPr lang="en-US" dirty="0"/>
          </a:p>
        </p:txBody>
      </p:sp>
      <p:sp>
        <p:nvSpPr>
          <p:cNvPr id="7" name="Content Placeholder 6">
            <a:extLst>
              <a:ext uri="{FF2B5EF4-FFF2-40B4-BE49-F238E27FC236}">
                <a16:creationId xmlns="" xmlns:a16="http://schemas.microsoft.com/office/drawing/2014/main" id="{E267321E-FABD-412A-B5EB-150C1B247609}"/>
              </a:ext>
            </a:extLst>
          </p:cNvPr>
          <p:cNvSpPr>
            <a:spLocks noGrp="1"/>
          </p:cNvSpPr>
          <p:nvPr>
            <p:ph idx="1"/>
          </p:nvPr>
        </p:nvSpPr>
        <p:spPr/>
        <p:txBody>
          <a:bodyPr/>
          <a:lstStyle/>
          <a:p>
            <a:pPr marL="0" indent="0">
              <a:buNone/>
            </a:pPr>
            <a:r>
              <a:rPr lang="en-US" altLang="en-US" dirty="0" smtClean="0"/>
              <a:t>Talking </a:t>
            </a:r>
            <a:r>
              <a:rPr lang="en-US" altLang="en-US" dirty="0"/>
              <a:t>it </a:t>
            </a:r>
            <a:r>
              <a:rPr lang="en-US" altLang="en-US" dirty="0" smtClean="0"/>
              <a:t>out</a:t>
            </a:r>
          </a:p>
          <a:p>
            <a:r>
              <a:rPr lang="en-IN" altLang="en-US" sz="2200" dirty="0" smtClean="0"/>
              <a:t>Talking in </a:t>
            </a:r>
            <a:r>
              <a:rPr lang="en-IN" altLang="en-US" sz="2200" dirty="0"/>
              <a:t>private so that all parties can communicate in an uncensored and honest </a:t>
            </a:r>
            <a:r>
              <a:rPr lang="en-IN" altLang="en-US" sz="2200" dirty="0" smtClean="0"/>
              <a:t>way</a:t>
            </a:r>
          </a:p>
          <a:p>
            <a:r>
              <a:rPr lang="en-IN" altLang="en-US" sz="2200" dirty="0" smtClean="0"/>
              <a:t>Talking when </a:t>
            </a:r>
            <a:r>
              <a:rPr lang="en-IN" altLang="en-US" sz="2200" dirty="0"/>
              <a:t>people are </a:t>
            </a:r>
            <a:r>
              <a:rPr lang="en-IN" altLang="en-US" sz="2200" dirty="0" smtClean="0"/>
              <a:t>fresh</a:t>
            </a:r>
          </a:p>
          <a:p>
            <a:r>
              <a:rPr lang="en-IN" altLang="en-US" sz="2200" dirty="0" smtClean="0"/>
              <a:t>Ensuring every </a:t>
            </a:r>
            <a:r>
              <a:rPr lang="en-IN" altLang="en-US" sz="2200" dirty="0"/>
              <a:t>word spoken passes three important </a:t>
            </a:r>
            <a:r>
              <a:rPr lang="en-IN" altLang="en-US" sz="2200" dirty="0" smtClean="0"/>
              <a:t>tests, </a:t>
            </a:r>
            <a:r>
              <a:rPr lang="en-IN" altLang="en-US" sz="2200" dirty="0"/>
              <a:t>which </a:t>
            </a:r>
            <a:r>
              <a:rPr lang="en-IN" altLang="en-US" sz="2200" dirty="0" err="1" smtClean="0"/>
              <a:t>analyze</a:t>
            </a:r>
            <a:r>
              <a:rPr lang="en-IN" altLang="en-US" sz="2200" dirty="0" smtClean="0"/>
              <a:t> if it is </a:t>
            </a:r>
            <a:r>
              <a:rPr lang="en-IN" altLang="en-US" sz="2200" dirty="0"/>
              <a:t>it </a:t>
            </a:r>
            <a:r>
              <a:rPr lang="en-IN" altLang="en-US" sz="2200" dirty="0" smtClean="0"/>
              <a:t>true, necessary, and kind</a:t>
            </a:r>
          </a:p>
          <a:p>
            <a:pPr marL="0" indent="0">
              <a:buNone/>
            </a:pPr>
            <a:endParaRPr lang="en-US" altLang="en-US" sz="800" dirty="0"/>
          </a:p>
          <a:p>
            <a:pPr marL="0" indent="0">
              <a:buNone/>
            </a:pPr>
            <a:r>
              <a:rPr lang="en-US" altLang="en-US" dirty="0" smtClean="0"/>
              <a:t>Being </a:t>
            </a:r>
            <a:r>
              <a:rPr lang="en-US" altLang="en-US" dirty="0"/>
              <a:t>understanding</a:t>
            </a:r>
          </a:p>
          <a:p>
            <a:r>
              <a:rPr lang="en-US" altLang="en-US" sz="2200" dirty="0" smtClean="0"/>
              <a:t>Seeing things from </a:t>
            </a:r>
            <a:r>
              <a:rPr lang="en-US" altLang="en-US" sz="2200" dirty="0"/>
              <a:t>another person’s </a:t>
            </a:r>
            <a:r>
              <a:rPr lang="en-US" altLang="en-US" sz="2200" dirty="0" smtClean="0"/>
              <a:t>point of view</a:t>
            </a:r>
            <a:endParaRPr lang="en-US" altLang="en-US" sz="2200" dirty="0"/>
          </a:p>
          <a:p>
            <a:r>
              <a:rPr lang="en-IN" altLang="en-US" sz="2200" dirty="0"/>
              <a:t>Trying to understand the forces in another person’s life that may have influenced and helped shape her or his personality</a:t>
            </a:r>
            <a:endParaRPr lang="en-US" altLang="en-US" sz="2200" dirty="0"/>
          </a:p>
        </p:txBody>
      </p:sp>
    </p:spTree>
    <p:extLst>
      <p:ext uri="{BB962C8B-B14F-4D97-AF65-F5344CB8AC3E}">
        <p14:creationId xmlns:p14="http://schemas.microsoft.com/office/powerpoint/2010/main" val="961661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8D4B4F04-C6CD-42C5-8A49-47B5F5DC8E76}"/>
              </a:ext>
            </a:extLst>
          </p:cNvPr>
          <p:cNvSpPr>
            <a:spLocks noGrp="1"/>
          </p:cNvSpPr>
          <p:nvPr>
            <p:ph type="title"/>
          </p:nvPr>
        </p:nvSpPr>
        <p:spPr/>
        <p:txBody>
          <a:bodyPr/>
          <a:lstStyle/>
          <a:p>
            <a:r>
              <a:rPr lang="en-US" altLang="en-US" dirty="0"/>
              <a:t>Improving Communication, </a:t>
            </a:r>
            <a:r>
              <a:rPr lang="en-US" altLang="en-US" dirty="0" smtClean="0"/>
              <a:t>2</a:t>
            </a:r>
            <a:endParaRPr lang="en-US" dirty="0"/>
          </a:p>
        </p:txBody>
      </p:sp>
      <p:sp>
        <p:nvSpPr>
          <p:cNvPr id="7" name="Content Placeholder 6">
            <a:extLst>
              <a:ext uri="{FF2B5EF4-FFF2-40B4-BE49-F238E27FC236}">
                <a16:creationId xmlns="" xmlns:a16="http://schemas.microsoft.com/office/drawing/2014/main" id="{DF238BDF-DA2A-449B-9E4D-3CC6B79CD40B}"/>
              </a:ext>
            </a:extLst>
          </p:cNvPr>
          <p:cNvSpPr>
            <a:spLocks noGrp="1"/>
          </p:cNvSpPr>
          <p:nvPr>
            <p:ph idx="1"/>
          </p:nvPr>
        </p:nvSpPr>
        <p:spPr/>
        <p:txBody>
          <a:bodyPr/>
          <a:lstStyle/>
          <a:p>
            <a:pPr marL="0" indent="0">
              <a:buNone/>
            </a:pPr>
            <a:r>
              <a:rPr lang="en-US" altLang="en-US" dirty="0" smtClean="0"/>
              <a:t>Being </a:t>
            </a:r>
            <a:r>
              <a:rPr lang="en-US" altLang="en-US" dirty="0"/>
              <a:t>flexible</a:t>
            </a:r>
          </a:p>
          <a:p>
            <a:r>
              <a:rPr lang="en-US" altLang="en-US" sz="2200" dirty="0" smtClean="0"/>
              <a:t>Being </a:t>
            </a:r>
            <a:r>
              <a:rPr lang="en-US" altLang="en-US" sz="2200" dirty="0"/>
              <a:t>willing to compromise </a:t>
            </a:r>
          </a:p>
          <a:p>
            <a:r>
              <a:rPr lang="en-IN" altLang="en-US" sz="2200" dirty="0"/>
              <a:t>Remembering that everyone must be </a:t>
            </a:r>
            <a:r>
              <a:rPr lang="en-IN" altLang="en-US" sz="2200" dirty="0" smtClean="0"/>
              <a:t>flexible</a:t>
            </a:r>
          </a:p>
          <a:p>
            <a:pPr marL="0" indent="0">
              <a:buNone/>
            </a:pPr>
            <a:endParaRPr lang="en-US" altLang="en-US" sz="800" dirty="0"/>
          </a:p>
          <a:p>
            <a:pPr marL="0" indent="0">
              <a:buNone/>
            </a:pPr>
            <a:r>
              <a:rPr lang="en-US" altLang="en-US" dirty="0" smtClean="0"/>
              <a:t>Being tolerant</a:t>
            </a:r>
            <a:endParaRPr lang="en-US" altLang="en-US" i="1" dirty="0"/>
          </a:p>
          <a:p>
            <a:r>
              <a:rPr lang="en-IN" altLang="en-US" sz="2200" dirty="0"/>
              <a:t>Recognizing that differences in personality are </a:t>
            </a:r>
            <a:r>
              <a:rPr lang="en-IN" altLang="en-US" sz="2200" dirty="0" smtClean="0"/>
              <a:t>unavoidable</a:t>
            </a:r>
          </a:p>
          <a:p>
            <a:r>
              <a:rPr lang="en-IN" altLang="en-US" sz="2200" dirty="0" smtClean="0"/>
              <a:t>Recognizing that </a:t>
            </a:r>
            <a:r>
              <a:rPr lang="en-IN" altLang="en-US" sz="2200" dirty="0"/>
              <a:t>tolerance of different styles is necessary if communication, teamwork, and a one-team attitude are to be achieved</a:t>
            </a:r>
            <a:endParaRPr lang="en-US" dirty="0"/>
          </a:p>
        </p:txBody>
      </p:sp>
    </p:spTree>
    <p:extLst>
      <p:ext uri="{BB962C8B-B14F-4D97-AF65-F5344CB8AC3E}">
        <p14:creationId xmlns:p14="http://schemas.microsoft.com/office/powerpoint/2010/main" val="297132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AC0176C0-DBC1-47AC-87F6-2E7CCDF7786D}"/>
              </a:ext>
            </a:extLst>
          </p:cNvPr>
          <p:cNvSpPr>
            <a:spLocks noGrp="1"/>
          </p:cNvSpPr>
          <p:nvPr>
            <p:ph type="title"/>
          </p:nvPr>
        </p:nvSpPr>
        <p:spPr>
          <a:xfrm>
            <a:off x="0" y="228600"/>
            <a:ext cx="9144000" cy="1219200"/>
          </a:xfrm>
        </p:spPr>
        <p:txBody>
          <a:bodyPr/>
          <a:lstStyle/>
          <a:p>
            <a:r>
              <a:rPr lang="en-US" dirty="0"/>
              <a:t>	Leadership Needs and Organizational Contributions of Different </a:t>
            </a:r>
            <a:r>
              <a:rPr lang="en-US" dirty="0" smtClean="0"/>
              <a:t>Styles</a:t>
            </a:r>
            <a:endParaRPr lang="en-US" dirty="0"/>
          </a:p>
        </p:txBody>
      </p:sp>
      <p:sp>
        <p:nvSpPr>
          <p:cNvPr id="7" name="Content Placeholder 6">
            <a:extLst>
              <a:ext uri="{FF2B5EF4-FFF2-40B4-BE49-F238E27FC236}">
                <a16:creationId xmlns="" xmlns:a16="http://schemas.microsoft.com/office/drawing/2014/main" id="{4AA2A236-4348-42AE-9D00-BF0FFC131EBF}"/>
              </a:ext>
            </a:extLst>
          </p:cNvPr>
          <p:cNvSpPr>
            <a:spLocks noGrp="1"/>
          </p:cNvSpPr>
          <p:nvPr>
            <p:ph idx="1"/>
          </p:nvPr>
        </p:nvSpPr>
        <p:spPr>
          <a:xfrm>
            <a:off x="457200" y="1447800"/>
            <a:ext cx="8229600" cy="5105400"/>
          </a:xfrm>
        </p:spPr>
        <p:txBody>
          <a:bodyPr/>
          <a:lstStyle/>
          <a:p>
            <a:pPr marL="0" indent="0">
              <a:buNone/>
            </a:pPr>
            <a:r>
              <a:rPr lang="en-US" altLang="en-US" dirty="0"/>
              <a:t>Different types of people need different treatment to be satisfied and </a:t>
            </a:r>
            <a:r>
              <a:rPr lang="en-US" altLang="en-US" dirty="0" smtClean="0"/>
              <a:t>to achieve </a:t>
            </a:r>
            <a:r>
              <a:rPr lang="en-US" altLang="en-US" dirty="0"/>
              <a:t>their potential </a:t>
            </a:r>
          </a:p>
          <a:p>
            <a:r>
              <a:rPr lang="en-IN" altLang="en-US" sz="2200" dirty="0"/>
              <a:t>Absence of planning and clear guidelines upsets </a:t>
            </a:r>
            <a:r>
              <a:rPr lang="en-IN" altLang="en-US" sz="2200" dirty="0" err="1" smtClean="0"/>
              <a:t>traditionals</a:t>
            </a:r>
            <a:endParaRPr lang="en-IN" altLang="en-US" sz="2200" dirty="0" smtClean="0"/>
          </a:p>
          <a:p>
            <a:r>
              <a:rPr lang="en-IN" altLang="en-US" sz="2200" dirty="0"/>
              <a:t>Conflict and impersonal relationships upset </a:t>
            </a:r>
            <a:r>
              <a:rPr lang="en-IN" altLang="en-US" sz="2200" dirty="0" err="1" smtClean="0"/>
              <a:t>participatives</a:t>
            </a:r>
            <a:endParaRPr lang="en-IN" altLang="en-US" sz="2200" dirty="0" smtClean="0"/>
          </a:p>
          <a:p>
            <a:r>
              <a:rPr lang="en-IN" altLang="en-US" sz="2200" dirty="0"/>
              <a:t>Strict rules and close supervision upset </a:t>
            </a:r>
            <a:r>
              <a:rPr lang="en-IN" altLang="en-US" sz="2200" dirty="0" smtClean="0"/>
              <a:t>individualists</a:t>
            </a:r>
          </a:p>
          <a:p>
            <a:pPr marL="0" indent="0">
              <a:buNone/>
            </a:pPr>
            <a:endParaRPr lang="en-US" altLang="en-US" sz="800" dirty="0"/>
          </a:p>
          <a:p>
            <a:pPr marL="0" indent="0">
              <a:buNone/>
            </a:pPr>
            <a:r>
              <a:rPr lang="en-US" altLang="en-US" dirty="0" smtClean="0"/>
              <a:t>Effective </a:t>
            </a:r>
            <a:r>
              <a:rPr lang="en-US" altLang="en-US" dirty="0"/>
              <a:t>leaders honor the needs of </a:t>
            </a:r>
            <a:r>
              <a:rPr lang="en-IN" altLang="en-US" dirty="0" err="1" smtClean="0"/>
              <a:t>traditionals</a:t>
            </a:r>
            <a:r>
              <a:rPr lang="en-US" altLang="en-US" dirty="0" smtClean="0"/>
              <a:t>, </a:t>
            </a:r>
            <a:r>
              <a:rPr lang="en-US" altLang="en-US" dirty="0" err="1" smtClean="0"/>
              <a:t>participatives</a:t>
            </a:r>
            <a:r>
              <a:rPr lang="en-US" altLang="en-US" dirty="0" smtClean="0"/>
              <a:t>, and individualists</a:t>
            </a:r>
          </a:p>
          <a:p>
            <a:pPr marL="0" indent="0">
              <a:buNone/>
            </a:pPr>
            <a:endParaRPr lang="en-US" altLang="en-US" sz="800" dirty="0" smtClean="0"/>
          </a:p>
          <a:p>
            <a:pPr marL="0" indent="0">
              <a:buNone/>
            </a:pPr>
            <a:r>
              <a:rPr lang="en-IN" altLang="en-US" dirty="0"/>
              <a:t>Each interpersonal style has positive qualities, and </a:t>
            </a:r>
            <a:r>
              <a:rPr lang="en-IN" altLang="en-US" dirty="0" smtClean="0"/>
              <a:t>an organization </a:t>
            </a:r>
            <a:r>
              <a:rPr lang="en-IN" altLang="en-US" dirty="0"/>
              <a:t>with variety can benefit by a balance of styles</a:t>
            </a:r>
          </a:p>
        </p:txBody>
      </p:sp>
    </p:spTree>
    <p:extLst>
      <p:ext uri="{BB962C8B-B14F-4D97-AF65-F5344CB8AC3E}">
        <p14:creationId xmlns:p14="http://schemas.microsoft.com/office/powerpoint/2010/main" val="1619070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84BB1954-3B3A-434A-9322-ABADD924FE4A}"/>
              </a:ext>
            </a:extLst>
          </p:cNvPr>
          <p:cNvSpPr>
            <a:spLocks noGrp="1"/>
          </p:cNvSpPr>
          <p:nvPr>
            <p:ph type="title"/>
          </p:nvPr>
        </p:nvSpPr>
        <p:spPr>
          <a:xfrm>
            <a:off x="457200" y="111616"/>
            <a:ext cx="8686800" cy="1107583"/>
          </a:xfrm>
        </p:spPr>
        <p:txBody>
          <a:bodyPr/>
          <a:lstStyle/>
          <a:p>
            <a:r>
              <a:rPr lang="en-IN" dirty="0"/>
              <a:t>Organizational Contributions of Different </a:t>
            </a:r>
            <a:r>
              <a:rPr lang="en-IN" dirty="0" smtClean="0"/>
              <a:t>Styles, 1</a:t>
            </a:r>
            <a:endParaRPr lang="en-US" dirty="0"/>
          </a:p>
        </p:txBody>
      </p:sp>
      <p:sp>
        <p:nvSpPr>
          <p:cNvPr id="7" name="Content Placeholder 6">
            <a:extLst>
              <a:ext uri="{FF2B5EF4-FFF2-40B4-BE49-F238E27FC236}">
                <a16:creationId xmlns="" xmlns:a16="http://schemas.microsoft.com/office/drawing/2014/main" id="{38536645-3454-4972-A83D-B0BD1357B490}"/>
              </a:ext>
            </a:extLst>
          </p:cNvPr>
          <p:cNvSpPr>
            <a:spLocks noGrp="1"/>
          </p:cNvSpPr>
          <p:nvPr>
            <p:ph idx="1"/>
          </p:nvPr>
        </p:nvSpPr>
        <p:spPr>
          <a:xfrm>
            <a:off x="457200" y="1371600"/>
            <a:ext cx="8229600" cy="5181600"/>
          </a:xfrm>
        </p:spPr>
        <p:txBody>
          <a:bodyPr/>
          <a:lstStyle/>
          <a:p>
            <a:pPr marL="0" indent="0">
              <a:lnSpc>
                <a:spcPct val="90000"/>
              </a:lnSpc>
              <a:buNone/>
            </a:pPr>
            <a:r>
              <a:rPr lang="en-US" altLang="en-US" dirty="0" err="1"/>
              <a:t>Traditionals</a:t>
            </a:r>
            <a:r>
              <a:rPr lang="en-US" altLang="en-US" dirty="0" smtClean="0"/>
              <a:t>:</a:t>
            </a:r>
            <a:endParaRPr lang="en-US" altLang="en-US" i="1" dirty="0"/>
          </a:p>
          <a:p>
            <a:pPr marL="0" indent="0">
              <a:lnSpc>
                <a:spcPct val="90000"/>
              </a:lnSpc>
              <a:buNone/>
            </a:pPr>
            <a:endParaRPr lang="en-US" altLang="en-US" sz="800" dirty="0"/>
          </a:p>
          <a:p>
            <a:pPr>
              <a:lnSpc>
                <a:spcPct val="90000"/>
              </a:lnSpc>
            </a:pPr>
            <a:r>
              <a:rPr lang="en-IN" altLang="en-US" sz="2200" dirty="0"/>
              <a:t>Bring roots, stability, and discipline that every organization needs if it is going to grow and </a:t>
            </a:r>
            <a:r>
              <a:rPr lang="en-IN" altLang="en-US" sz="2200" dirty="0" smtClean="0"/>
              <a:t>prosper</a:t>
            </a:r>
          </a:p>
          <a:p>
            <a:pPr>
              <a:lnSpc>
                <a:spcPct val="90000"/>
              </a:lnSpc>
            </a:pPr>
            <a:r>
              <a:rPr lang="en-IN" altLang="en-US" sz="2200" dirty="0"/>
              <a:t>Provide systems and procedures that allow a lot of people to work together in an organized way</a:t>
            </a:r>
            <a:endParaRPr lang="en-US" altLang="en-US" sz="2200" dirty="0"/>
          </a:p>
          <a:p>
            <a:pPr marL="457200" lvl="1" indent="0">
              <a:lnSpc>
                <a:spcPct val="90000"/>
              </a:lnSpc>
              <a:buNone/>
            </a:pPr>
            <a:endParaRPr lang="en-US" altLang="en-US" sz="1200" dirty="0"/>
          </a:p>
          <a:p>
            <a:pPr marL="0" indent="0">
              <a:lnSpc>
                <a:spcPct val="90000"/>
              </a:lnSpc>
              <a:buNone/>
            </a:pPr>
            <a:r>
              <a:rPr lang="en-US" altLang="en-US" dirty="0" err="1"/>
              <a:t>Participatives</a:t>
            </a:r>
            <a:r>
              <a:rPr lang="en-US" altLang="en-US" dirty="0"/>
              <a:t>:</a:t>
            </a:r>
          </a:p>
          <a:p>
            <a:pPr marL="0" indent="0">
              <a:lnSpc>
                <a:spcPct val="90000"/>
              </a:lnSpc>
              <a:buNone/>
            </a:pPr>
            <a:endParaRPr lang="en-US" altLang="en-US" sz="800" dirty="0"/>
          </a:p>
          <a:p>
            <a:pPr>
              <a:lnSpc>
                <a:spcPct val="90000"/>
              </a:lnSpc>
            </a:pPr>
            <a:r>
              <a:rPr lang="en-IN" altLang="en-US" sz="2200" dirty="0"/>
              <a:t>Are interactive and friendly and provide the glue that holds people together</a:t>
            </a:r>
          </a:p>
          <a:p>
            <a:pPr>
              <a:lnSpc>
                <a:spcPct val="90000"/>
              </a:lnSpc>
            </a:pPr>
            <a:r>
              <a:rPr lang="en-IN" altLang="en-US" sz="2200" dirty="0"/>
              <a:t>Are the harmonizing agents needed by every </a:t>
            </a:r>
            <a:r>
              <a:rPr lang="en-IN" altLang="en-US" sz="2200" dirty="0" smtClean="0"/>
              <a:t>work group </a:t>
            </a:r>
            <a:r>
              <a:rPr lang="en-IN" altLang="en-US" sz="2200" dirty="0"/>
              <a:t>and </a:t>
            </a:r>
            <a:r>
              <a:rPr lang="en-IN" altLang="en-US" sz="2200" dirty="0" smtClean="0"/>
              <a:t>organization and provide </a:t>
            </a:r>
            <a:r>
              <a:rPr lang="en-IN" altLang="en-US" sz="2200" dirty="0"/>
              <a:t>warmth and support by their very </a:t>
            </a:r>
            <a:r>
              <a:rPr lang="en-IN" altLang="en-US" sz="2200" dirty="0" smtClean="0"/>
              <a:t>nature</a:t>
            </a:r>
            <a:endParaRPr lang="en-US" altLang="en-US" sz="1200" dirty="0"/>
          </a:p>
        </p:txBody>
      </p:sp>
    </p:spTree>
    <p:extLst>
      <p:ext uri="{BB962C8B-B14F-4D97-AF65-F5344CB8AC3E}">
        <p14:creationId xmlns:p14="http://schemas.microsoft.com/office/powerpoint/2010/main" val="1533022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EE36E819-318E-4E5A-BBD4-827D7BE80655}"/>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 xmlns:a16="http://schemas.microsoft.com/office/drawing/2014/main" id="{6D018DA2-7664-46A0-8D46-D45BEB1E86B8}"/>
              </a:ext>
            </a:extLst>
          </p:cNvPr>
          <p:cNvSpPr>
            <a:spLocks noGrp="1"/>
          </p:cNvSpPr>
          <p:nvPr>
            <p:ph idx="1"/>
          </p:nvPr>
        </p:nvSpPr>
        <p:spPr/>
        <p:txBody>
          <a:bodyPr/>
          <a:lstStyle/>
          <a:p>
            <a:r>
              <a:rPr lang="en-US" dirty="0"/>
              <a:t>Deal effectively with different types of people</a:t>
            </a:r>
          </a:p>
          <a:p>
            <a:r>
              <a:rPr lang="en-US" dirty="0"/>
              <a:t>Know the strengths and needs of your </a:t>
            </a:r>
            <a:r>
              <a:rPr lang="en-US" dirty="0" smtClean="0"/>
              <a:t>own personality, such as traditional</a:t>
            </a:r>
            <a:r>
              <a:rPr lang="en-US" dirty="0"/>
              <a:t>, participative, </a:t>
            </a:r>
            <a:r>
              <a:rPr lang="en-US" dirty="0" smtClean="0"/>
              <a:t>and </a:t>
            </a:r>
            <a:r>
              <a:rPr lang="en-US" dirty="0"/>
              <a:t>individualistic</a:t>
            </a:r>
          </a:p>
        </p:txBody>
      </p:sp>
    </p:spTree>
    <p:extLst>
      <p:ext uri="{BB962C8B-B14F-4D97-AF65-F5344CB8AC3E}">
        <p14:creationId xmlns:p14="http://schemas.microsoft.com/office/powerpoint/2010/main" val="1605455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84BB1954-3B3A-434A-9322-ABADD924FE4A}"/>
              </a:ext>
            </a:extLst>
          </p:cNvPr>
          <p:cNvSpPr>
            <a:spLocks noGrp="1"/>
          </p:cNvSpPr>
          <p:nvPr>
            <p:ph type="title"/>
          </p:nvPr>
        </p:nvSpPr>
        <p:spPr>
          <a:xfrm>
            <a:off x="457200" y="111616"/>
            <a:ext cx="8686800" cy="1107583"/>
          </a:xfrm>
        </p:spPr>
        <p:txBody>
          <a:bodyPr/>
          <a:lstStyle/>
          <a:p>
            <a:r>
              <a:rPr lang="en-IN" dirty="0"/>
              <a:t>Organizational Contributions of Different </a:t>
            </a:r>
            <a:r>
              <a:rPr lang="en-IN" dirty="0" smtClean="0"/>
              <a:t>Styles, 2</a:t>
            </a:r>
            <a:endParaRPr lang="en-US" dirty="0"/>
          </a:p>
        </p:txBody>
      </p:sp>
      <p:sp>
        <p:nvSpPr>
          <p:cNvPr id="7" name="Content Placeholder 6">
            <a:extLst>
              <a:ext uri="{FF2B5EF4-FFF2-40B4-BE49-F238E27FC236}">
                <a16:creationId xmlns="" xmlns:a16="http://schemas.microsoft.com/office/drawing/2014/main" id="{38536645-3454-4972-A83D-B0BD1357B490}"/>
              </a:ext>
            </a:extLst>
          </p:cNvPr>
          <p:cNvSpPr>
            <a:spLocks noGrp="1"/>
          </p:cNvSpPr>
          <p:nvPr>
            <p:ph idx="1"/>
          </p:nvPr>
        </p:nvSpPr>
        <p:spPr>
          <a:xfrm>
            <a:off x="457200" y="1371600"/>
            <a:ext cx="8229600" cy="5181600"/>
          </a:xfrm>
        </p:spPr>
        <p:txBody>
          <a:bodyPr/>
          <a:lstStyle/>
          <a:p>
            <a:pPr marL="0" indent="0">
              <a:lnSpc>
                <a:spcPct val="90000"/>
              </a:lnSpc>
              <a:buNone/>
            </a:pPr>
            <a:r>
              <a:rPr lang="en-IN" altLang="en-US" dirty="0"/>
              <a:t>Individualists</a:t>
            </a:r>
            <a:r>
              <a:rPr lang="en-IN" altLang="en-US" dirty="0" smtClean="0"/>
              <a:t>:</a:t>
            </a:r>
          </a:p>
          <a:p>
            <a:pPr marL="0" indent="0">
              <a:lnSpc>
                <a:spcPct val="90000"/>
              </a:lnSpc>
              <a:buNone/>
            </a:pPr>
            <a:endParaRPr lang="en-IN" altLang="en-US" sz="800" dirty="0"/>
          </a:p>
          <a:p>
            <a:pPr>
              <a:lnSpc>
                <a:spcPct val="90000"/>
              </a:lnSpc>
            </a:pPr>
            <a:r>
              <a:rPr lang="en-IN" altLang="en-US" sz="2200" dirty="0"/>
              <a:t>Provide new ideas and creativity</a:t>
            </a:r>
          </a:p>
          <a:p>
            <a:pPr>
              <a:lnSpc>
                <a:spcPct val="90000"/>
              </a:lnSpc>
            </a:pPr>
            <a:r>
              <a:rPr lang="en-IN" altLang="en-US" sz="2200" dirty="0"/>
              <a:t>Are independent and resist close supervision</a:t>
            </a:r>
          </a:p>
          <a:p>
            <a:pPr>
              <a:lnSpc>
                <a:spcPct val="90000"/>
              </a:lnSpc>
            </a:pPr>
            <a:r>
              <a:rPr lang="en-IN" altLang="en-US" sz="2200" dirty="0"/>
              <a:t>Are dynamic and creative when personally </a:t>
            </a:r>
            <a:r>
              <a:rPr lang="en-IN" altLang="en-US" sz="2200" dirty="0" smtClean="0"/>
              <a:t>motivated</a:t>
            </a:r>
          </a:p>
          <a:p>
            <a:pPr>
              <a:lnSpc>
                <a:spcPct val="90000"/>
              </a:lnSpc>
            </a:pPr>
            <a:r>
              <a:rPr lang="en-IN" altLang="en-US" sz="2200" dirty="0"/>
              <a:t>Help an organization remain vibrant and develop new markets, new products, and new </a:t>
            </a:r>
            <a:r>
              <a:rPr lang="en-IN" altLang="en-US" sz="2200" dirty="0" smtClean="0"/>
              <a:t>initiatives</a:t>
            </a:r>
            <a:endParaRPr lang="en-US" altLang="en-US" sz="2200" dirty="0"/>
          </a:p>
        </p:txBody>
      </p:sp>
    </p:spTree>
    <p:extLst>
      <p:ext uri="{BB962C8B-B14F-4D97-AF65-F5344CB8AC3E}">
        <p14:creationId xmlns:p14="http://schemas.microsoft.com/office/powerpoint/2010/main" val="2620133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0" y="228600"/>
            <a:ext cx="9144000" cy="990600"/>
          </a:xfrm>
        </p:spPr>
        <p:txBody>
          <a:bodyPr>
            <a:noAutofit/>
          </a:bodyPr>
          <a:lstStyle/>
          <a:p>
            <a:r>
              <a:rPr lang="en-US" sz="2800" dirty="0"/>
              <a:t>Table 15.2: An Overall Description of Each Style </a:t>
            </a:r>
            <a:br>
              <a:rPr lang="en-US" sz="2800" dirty="0"/>
            </a:br>
            <a:r>
              <a:rPr lang="en-US" sz="2800" dirty="0"/>
              <a:t>of Interpersonal Relations, 1</a:t>
            </a:r>
            <a:endParaRPr lang="en-US" altLang="en-US" sz="2800" dirty="0"/>
          </a:p>
        </p:txBody>
      </p:sp>
      <p:graphicFrame>
        <p:nvGraphicFramePr>
          <p:cNvPr id="8" name="Table 7">
            <a:extLst>
              <a:ext uri="{FF2B5EF4-FFF2-40B4-BE49-F238E27FC236}">
                <a16:creationId xmlns="" xmlns:a16="http://schemas.microsoft.com/office/drawing/2014/main" id="{335C4330-4453-4AA5-AB79-D8AE34085288}"/>
              </a:ext>
            </a:extLst>
          </p:cNvPr>
          <p:cNvGraphicFramePr>
            <a:graphicFrameLocks noGrp="1"/>
          </p:cNvGraphicFramePr>
          <p:nvPr>
            <p:extLst>
              <p:ext uri="{D42A27DB-BD31-4B8C-83A1-F6EECF244321}">
                <p14:modId xmlns:p14="http://schemas.microsoft.com/office/powerpoint/2010/main" val="595298390"/>
              </p:ext>
            </p:extLst>
          </p:nvPr>
        </p:nvGraphicFramePr>
        <p:xfrm>
          <a:off x="419100" y="1371600"/>
          <a:ext cx="8305800" cy="4495800"/>
        </p:xfrm>
        <a:graphic>
          <a:graphicData uri="http://schemas.openxmlformats.org/drawingml/2006/table">
            <a:tbl>
              <a:tblPr firstRow="1" bandRow="1">
                <a:tableStyleId>{8799B23B-EC83-4686-B30A-512413B5E67A}</a:tableStyleId>
              </a:tblPr>
              <a:tblGrid>
                <a:gridCol w="2076450">
                  <a:extLst>
                    <a:ext uri="{9D8B030D-6E8A-4147-A177-3AD203B41FA5}">
                      <a16:colId xmlns="" xmlns:a16="http://schemas.microsoft.com/office/drawing/2014/main" val="2583607505"/>
                    </a:ext>
                  </a:extLst>
                </a:gridCol>
                <a:gridCol w="2076450">
                  <a:extLst>
                    <a:ext uri="{9D8B030D-6E8A-4147-A177-3AD203B41FA5}">
                      <a16:colId xmlns="" xmlns:a16="http://schemas.microsoft.com/office/drawing/2014/main" val="4276192663"/>
                    </a:ext>
                  </a:extLst>
                </a:gridCol>
                <a:gridCol w="2076450">
                  <a:extLst>
                    <a:ext uri="{9D8B030D-6E8A-4147-A177-3AD203B41FA5}">
                      <a16:colId xmlns="" xmlns:a16="http://schemas.microsoft.com/office/drawing/2014/main" val="1428732013"/>
                    </a:ext>
                  </a:extLst>
                </a:gridCol>
                <a:gridCol w="2076450">
                  <a:extLst>
                    <a:ext uri="{9D8B030D-6E8A-4147-A177-3AD203B41FA5}">
                      <a16:colId xmlns="" xmlns:a16="http://schemas.microsoft.com/office/drawing/2014/main" val="3549905716"/>
                    </a:ext>
                  </a:extLst>
                </a:gridCol>
              </a:tblGrid>
              <a:tr h="589386">
                <a:tc>
                  <a:txBody>
                    <a:bodyPr/>
                    <a:lstStyle/>
                    <a:p>
                      <a:pPr algn="ctr"/>
                      <a:r>
                        <a:rPr lang="en-IN" b="1" dirty="0">
                          <a:solidFill>
                            <a:schemeClr val="bg1"/>
                          </a:solidFill>
                        </a:rPr>
                        <a:t>Issue/Subject</a:t>
                      </a:r>
                      <a:endParaRPr lang="en-US" dirty="0">
                        <a:solidFill>
                          <a:schemeClr val="bg1"/>
                        </a:solidFill>
                      </a:endParaRPr>
                    </a:p>
                  </a:txBody>
                  <a:tcPr>
                    <a:solidFill>
                      <a:srgbClr val="C30C20"/>
                    </a:solidFill>
                  </a:tcPr>
                </a:tc>
                <a:tc>
                  <a:txBody>
                    <a:bodyPr/>
                    <a:lstStyle/>
                    <a:p>
                      <a:pPr algn="ctr"/>
                      <a:r>
                        <a:rPr lang="en-IN" b="1" dirty="0">
                          <a:solidFill>
                            <a:schemeClr val="bg1"/>
                          </a:solidFill>
                        </a:rPr>
                        <a:t>Traditional</a:t>
                      </a:r>
                      <a:endParaRPr lang="en-US" dirty="0">
                        <a:solidFill>
                          <a:schemeClr val="bg1"/>
                        </a:solidFill>
                      </a:endParaRPr>
                    </a:p>
                  </a:txBody>
                  <a:tcPr>
                    <a:solidFill>
                      <a:srgbClr val="C30C20"/>
                    </a:solidFill>
                  </a:tcPr>
                </a:tc>
                <a:tc>
                  <a:txBody>
                    <a:bodyPr/>
                    <a:lstStyle/>
                    <a:p>
                      <a:pPr algn="ctr"/>
                      <a:r>
                        <a:rPr lang="en-IN" b="1" dirty="0">
                          <a:solidFill>
                            <a:schemeClr val="bg1"/>
                          </a:solidFill>
                        </a:rPr>
                        <a:t>Participative</a:t>
                      </a:r>
                      <a:endParaRPr lang="en-US" dirty="0">
                        <a:solidFill>
                          <a:schemeClr val="bg1"/>
                        </a:solidFill>
                      </a:endParaRPr>
                    </a:p>
                  </a:txBody>
                  <a:tcPr>
                    <a:solidFill>
                      <a:srgbClr val="C30C20"/>
                    </a:solidFill>
                  </a:tcPr>
                </a:tc>
                <a:tc>
                  <a:txBody>
                    <a:bodyPr/>
                    <a:lstStyle/>
                    <a:p>
                      <a:pPr algn="ctr"/>
                      <a:r>
                        <a:rPr lang="en-IN" b="1" dirty="0">
                          <a:solidFill>
                            <a:schemeClr val="bg1"/>
                          </a:solidFill>
                        </a:rPr>
                        <a:t>Individualistic</a:t>
                      </a:r>
                      <a:endParaRPr lang="en-US" dirty="0">
                        <a:solidFill>
                          <a:schemeClr val="bg1"/>
                        </a:solidFill>
                      </a:endParaRPr>
                    </a:p>
                  </a:txBody>
                  <a:tcPr>
                    <a:solidFill>
                      <a:srgbClr val="C30C20"/>
                    </a:solidFill>
                  </a:tcPr>
                </a:tc>
                <a:extLst>
                  <a:ext uri="{0D108BD9-81ED-4DB2-BD59-A6C34878D82A}">
                    <a16:rowId xmlns="" xmlns:a16="http://schemas.microsoft.com/office/drawing/2014/main" val="994047432"/>
                  </a:ext>
                </a:extLst>
              </a:tr>
              <a:tr h="672616">
                <a:tc>
                  <a:txBody>
                    <a:bodyPr/>
                    <a:lstStyle/>
                    <a:p>
                      <a:r>
                        <a:rPr lang="en-IN" dirty="0"/>
                        <a:t>Preferred social form</a:t>
                      </a:r>
                      <a:endParaRPr lang="en-US" dirty="0"/>
                    </a:p>
                  </a:txBody>
                  <a:tcPr>
                    <a:noFill/>
                  </a:tcPr>
                </a:tc>
                <a:tc>
                  <a:txBody>
                    <a:bodyPr/>
                    <a:lstStyle/>
                    <a:p>
                      <a:r>
                        <a:rPr lang="en-IN" dirty="0"/>
                        <a:t>Formal organization</a:t>
                      </a:r>
                      <a:endParaRPr lang="en-US" dirty="0"/>
                    </a:p>
                  </a:txBody>
                  <a:tcPr>
                    <a:noFill/>
                  </a:tcPr>
                </a:tc>
                <a:tc>
                  <a:txBody>
                    <a:bodyPr/>
                    <a:lstStyle/>
                    <a:p>
                      <a:r>
                        <a:rPr lang="en-IN" dirty="0"/>
                        <a:t>Group interaction</a:t>
                      </a:r>
                      <a:endParaRPr lang="en-US" dirty="0"/>
                    </a:p>
                  </a:txBody>
                  <a:tcPr>
                    <a:noFill/>
                  </a:tcPr>
                </a:tc>
                <a:tc>
                  <a:txBody>
                    <a:bodyPr/>
                    <a:lstStyle/>
                    <a:p>
                      <a:r>
                        <a:rPr lang="en-IN" dirty="0"/>
                        <a:t>Individualism</a:t>
                      </a:r>
                      <a:endParaRPr lang="en-US" dirty="0"/>
                    </a:p>
                  </a:txBody>
                  <a:tcPr>
                    <a:noFill/>
                  </a:tcPr>
                </a:tc>
                <a:extLst>
                  <a:ext uri="{0D108BD9-81ED-4DB2-BD59-A6C34878D82A}">
                    <a16:rowId xmlns="" xmlns:a16="http://schemas.microsoft.com/office/drawing/2014/main" val="3119407937"/>
                  </a:ext>
                </a:extLst>
              </a:tr>
              <a:tr h="672616">
                <a:tc>
                  <a:txBody>
                    <a:bodyPr/>
                    <a:lstStyle/>
                    <a:p>
                      <a:r>
                        <a:rPr lang="en-IN" dirty="0"/>
                        <a:t>Leadership style</a:t>
                      </a:r>
                    </a:p>
                  </a:txBody>
                  <a:tcPr anchor="ctr">
                    <a:noFill/>
                  </a:tcPr>
                </a:tc>
                <a:tc>
                  <a:txBody>
                    <a:bodyPr/>
                    <a:lstStyle/>
                    <a:p>
                      <a:r>
                        <a:rPr lang="en-IN" dirty="0"/>
                        <a:t>Organizer, director</a:t>
                      </a:r>
                    </a:p>
                  </a:txBody>
                  <a:tcPr anchor="ctr">
                    <a:noFill/>
                  </a:tcPr>
                </a:tc>
                <a:tc>
                  <a:txBody>
                    <a:bodyPr/>
                    <a:lstStyle/>
                    <a:p>
                      <a:r>
                        <a:rPr lang="en-IN" dirty="0"/>
                        <a:t>Participative, inclusive</a:t>
                      </a:r>
                    </a:p>
                  </a:txBody>
                  <a:tcPr anchor="ctr">
                    <a:noFill/>
                  </a:tcPr>
                </a:tc>
                <a:tc>
                  <a:txBody>
                    <a:bodyPr/>
                    <a:lstStyle/>
                    <a:p>
                      <a:r>
                        <a:rPr lang="en-IN" dirty="0"/>
                        <a:t>Entrepreneurial, creative</a:t>
                      </a:r>
                    </a:p>
                  </a:txBody>
                  <a:tcPr anchor="ctr">
                    <a:noFill/>
                  </a:tcPr>
                </a:tc>
                <a:extLst>
                  <a:ext uri="{0D108BD9-81ED-4DB2-BD59-A6C34878D82A}">
                    <a16:rowId xmlns="" xmlns:a16="http://schemas.microsoft.com/office/drawing/2014/main" val="2840465895"/>
                  </a:ext>
                </a:extLst>
              </a:tr>
              <a:tr h="672616">
                <a:tc>
                  <a:txBody>
                    <a:bodyPr/>
                    <a:lstStyle/>
                    <a:p>
                      <a:r>
                        <a:rPr lang="en-IN" dirty="0"/>
                        <a:t>Strategic emphasis</a:t>
                      </a:r>
                    </a:p>
                  </a:txBody>
                  <a:tcPr anchor="ctr">
                    <a:noFill/>
                  </a:tcPr>
                </a:tc>
                <a:tc>
                  <a:txBody>
                    <a:bodyPr/>
                    <a:lstStyle/>
                    <a:p>
                      <a:r>
                        <a:rPr lang="en-IN" dirty="0"/>
                        <a:t>Stability, standards</a:t>
                      </a:r>
                    </a:p>
                  </a:txBody>
                  <a:tcPr anchor="ctr">
                    <a:noFill/>
                  </a:tcPr>
                </a:tc>
                <a:tc>
                  <a:txBody>
                    <a:bodyPr/>
                    <a:lstStyle/>
                    <a:p>
                      <a:r>
                        <a:rPr lang="en-IN"/>
                        <a:t>Communication, teamwork</a:t>
                      </a:r>
                    </a:p>
                  </a:txBody>
                  <a:tcPr anchor="ctr">
                    <a:noFill/>
                  </a:tcPr>
                </a:tc>
                <a:tc>
                  <a:txBody>
                    <a:bodyPr/>
                    <a:lstStyle/>
                    <a:p>
                      <a:r>
                        <a:rPr lang="en-IN" dirty="0"/>
                        <a:t>Innovation, change</a:t>
                      </a:r>
                    </a:p>
                  </a:txBody>
                  <a:tcPr anchor="ctr">
                    <a:noFill/>
                  </a:tcPr>
                </a:tc>
                <a:extLst>
                  <a:ext uri="{0D108BD9-81ED-4DB2-BD59-A6C34878D82A}">
                    <a16:rowId xmlns="" xmlns:a16="http://schemas.microsoft.com/office/drawing/2014/main" val="266339192"/>
                  </a:ext>
                </a:extLst>
              </a:tr>
              <a:tr h="821766">
                <a:tc>
                  <a:txBody>
                    <a:bodyPr/>
                    <a:lstStyle/>
                    <a:p>
                      <a:r>
                        <a:rPr lang="en-IN" dirty="0" err="1"/>
                        <a:t>Behavioral</a:t>
                      </a:r>
                      <a:r>
                        <a:rPr lang="en-IN" dirty="0"/>
                        <a:t> norms</a:t>
                      </a:r>
                    </a:p>
                  </a:txBody>
                  <a:tcPr anchor="ctr">
                    <a:noFill/>
                  </a:tcPr>
                </a:tc>
                <a:tc>
                  <a:txBody>
                    <a:bodyPr/>
                    <a:lstStyle/>
                    <a:p>
                      <a:r>
                        <a:rPr lang="en-IN" dirty="0"/>
                        <a:t>Rules, policies, procedures</a:t>
                      </a:r>
                    </a:p>
                  </a:txBody>
                  <a:tcPr anchor="ctr">
                    <a:noFill/>
                  </a:tcPr>
                </a:tc>
                <a:tc>
                  <a:txBody>
                    <a:bodyPr/>
                    <a:lstStyle/>
                    <a:p>
                      <a:r>
                        <a:rPr lang="en-IN"/>
                        <a:t>Warmth, support</a:t>
                      </a:r>
                    </a:p>
                  </a:txBody>
                  <a:tcPr anchor="ctr">
                    <a:noFill/>
                  </a:tcPr>
                </a:tc>
                <a:tc>
                  <a:txBody>
                    <a:bodyPr/>
                    <a:lstStyle/>
                    <a:p>
                      <a:r>
                        <a:rPr lang="en-IN" dirty="0"/>
                        <a:t>Independent effort</a:t>
                      </a:r>
                    </a:p>
                  </a:txBody>
                  <a:tcPr anchor="ctr">
                    <a:noFill/>
                  </a:tcPr>
                </a:tc>
                <a:extLst>
                  <a:ext uri="{0D108BD9-81ED-4DB2-BD59-A6C34878D82A}">
                    <a16:rowId xmlns="" xmlns:a16="http://schemas.microsoft.com/office/drawing/2014/main" val="3029967876"/>
                  </a:ext>
                </a:extLst>
              </a:tr>
              <a:tr h="533400">
                <a:tc>
                  <a:txBody>
                    <a:bodyPr/>
                    <a:lstStyle/>
                    <a:p>
                      <a:pPr algn="l"/>
                      <a:r>
                        <a:rPr lang="en-IN" sz="1800" b="0" i="0" u="none" strike="noStrike" kern="1200" baseline="0" dirty="0" smtClean="0">
                          <a:solidFill>
                            <a:schemeClr val="tx1"/>
                          </a:solidFill>
                          <a:latin typeface="+mn-lt"/>
                          <a:ea typeface="+mn-ea"/>
                          <a:cs typeface="+mn-cs"/>
                        </a:rPr>
                        <a:t>Decision making</a:t>
                      </a:r>
                      <a:endParaRPr lang="en-IN" dirty="0"/>
                    </a:p>
                  </a:txBody>
                  <a:tcPr anchor="ctr">
                    <a:noFill/>
                  </a:tcPr>
                </a:tc>
                <a:tc>
                  <a:txBody>
                    <a:bodyPr/>
                    <a:lstStyle/>
                    <a:p>
                      <a:r>
                        <a:rPr lang="en-IN" dirty="0" smtClean="0"/>
                        <a:t>Leader</a:t>
                      </a:r>
                      <a:r>
                        <a:rPr lang="en-IN" baseline="0" dirty="0" smtClean="0"/>
                        <a:t> decides</a:t>
                      </a:r>
                      <a:endParaRPr lang="en-IN" dirty="0"/>
                    </a:p>
                  </a:txBody>
                  <a:tcPr anchor="ctr">
                    <a:noFill/>
                  </a:tcPr>
                </a:tc>
                <a:tc>
                  <a:txBody>
                    <a:bodyPr/>
                    <a:lstStyle/>
                    <a:p>
                      <a:r>
                        <a:rPr lang="en-IN" dirty="0" smtClean="0"/>
                        <a:t>Group decides</a:t>
                      </a:r>
                      <a:endParaRPr lang="en-IN" dirty="0"/>
                    </a:p>
                  </a:txBody>
                  <a:tcPr anchor="ctr">
                    <a:noFill/>
                  </a:tcPr>
                </a:tc>
                <a:tc>
                  <a:txBody>
                    <a:bodyPr/>
                    <a:lstStyle/>
                    <a:p>
                      <a:r>
                        <a:rPr lang="en-IN" dirty="0" smtClean="0"/>
                        <a:t>Individual decides</a:t>
                      </a:r>
                      <a:endParaRPr lang="en-IN" dirty="0"/>
                    </a:p>
                  </a:txBody>
                  <a:tcPr anchor="ctr">
                    <a:noFill/>
                  </a:tcPr>
                </a:tc>
                <a:extLst>
                  <a:ext uri="{0D108BD9-81ED-4DB2-BD59-A6C34878D82A}">
                    <a16:rowId xmlns="" xmlns:a16="http://schemas.microsoft.com/office/drawing/2014/main" val="1599054632"/>
                  </a:ext>
                </a:extLst>
              </a:tr>
              <a:tr h="5334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dirty="0" smtClean="0"/>
                        <a:t>Core value</a:t>
                      </a:r>
                    </a:p>
                  </a:txBody>
                  <a:tcPr anchor="c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dirty="0" smtClean="0"/>
                        <a:t>Responsibility</a:t>
                      </a:r>
                    </a:p>
                  </a:txBody>
                  <a:tcPr anchor="c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dirty="0" smtClean="0"/>
                        <a:t>Love</a:t>
                      </a:r>
                    </a:p>
                  </a:txBody>
                  <a:tcPr anchor="ct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dirty="0" smtClean="0"/>
                        <a:t>Freedom</a:t>
                      </a:r>
                    </a:p>
                  </a:txBody>
                  <a:tcPr anchor="ctr">
                    <a:noFill/>
                  </a:tcPr>
                </a:tc>
              </a:tr>
            </a:tbl>
          </a:graphicData>
        </a:graphic>
      </p:graphicFrame>
    </p:spTree>
    <p:extLst>
      <p:ext uri="{BB962C8B-B14F-4D97-AF65-F5344CB8AC3E}">
        <p14:creationId xmlns:p14="http://schemas.microsoft.com/office/powerpoint/2010/main" val="678032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Autofit/>
          </a:bodyPr>
          <a:lstStyle/>
          <a:p>
            <a:r>
              <a:rPr lang="en-US" sz="2800" dirty="0"/>
              <a:t>Table 15.2: An Overall Description of Each Style </a:t>
            </a:r>
            <a:br>
              <a:rPr lang="en-US" sz="2800" dirty="0"/>
            </a:br>
            <a:r>
              <a:rPr lang="en-US" sz="2800" dirty="0"/>
              <a:t>of Interpersonal Relations, 2</a:t>
            </a:r>
            <a:endParaRPr lang="en-US" altLang="en-US" sz="2800" dirty="0"/>
          </a:p>
        </p:txBody>
      </p:sp>
      <p:graphicFrame>
        <p:nvGraphicFramePr>
          <p:cNvPr id="8" name="Table 7">
            <a:extLst>
              <a:ext uri="{FF2B5EF4-FFF2-40B4-BE49-F238E27FC236}">
                <a16:creationId xmlns="" xmlns:a16="http://schemas.microsoft.com/office/drawing/2014/main" id="{335C4330-4453-4AA5-AB79-D8AE34085288}"/>
              </a:ext>
            </a:extLst>
          </p:cNvPr>
          <p:cNvGraphicFramePr>
            <a:graphicFrameLocks noGrp="1"/>
          </p:cNvGraphicFramePr>
          <p:nvPr>
            <p:extLst>
              <p:ext uri="{D42A27DB-BD31-4B8C-83A1-F6EECF244321}">
                <p14:modId xmlns:p14="http://schemas.microsoft.com/office/powerpoint/2010/main" val="132391644"/>
              </p:ext>
            </p:extLst>
          </p:nvPr>
        </p:nvGraphicFramePr>
        <p:xfrm>
          <a:off x="412230" y="1600200"/>
          <a:ext cx="8319540" cy="2943170"/>
        </p:xfrm>
        <a:graphic>
          <a:graphicData uri="http://schemas.openxmlformats.org/drawingml/2006/table">
            <a:tbl>
              <a:tblPr firstRow="1" bandRow="1">
                <a:tableStyleId>{8799B23B-EC83-4686-B30A-512413B5E67A}</a:tableStyleId>
              </a:tblPr>
              <a:tblGrid>
                <a:gridCol w="2090190">
                  <a:extLst>
                    <a:ext uri="{9D8B030D-6E8A-4147-A177-3AD203B41FA5}">
                      <a16:colId xmlns="" xmlns:a16="http://schemas.microsoft.com/office/drawing/2014/main" val="2583607505"/>
                    </a:ext>
                  </a:extLst>
                </a:gridCol>
                <a:gridCol w="2076450">
                  <a:extLst>
                    <a:ext uri="{9D8B030D-6E8A-4147-A177-3AD203B41FA5}">
                      <a16:colId xmlns="" xmlns:a16="http://schemas.microsoft.com/office/drawing/2014/main" val="4276192663"/>
                    </a:ext>
                  </a:extLst>
                </a:gridCol>
                <a:gridCol w="2076450">
                  <a:extLst>
                    <a:ext uri="{9D8B030D-6E8A-4147-A177-3AD203B41FA5}">
                      <a16:colId xmlns="" xmlns:a16="http://schemas.microsoft.com/office/drawing/2014/main" val="1428732013"/>
                    </a:ext>
                  </a:extLst>
                </a:gridCol>
                <a:gridCol w="2076450">
                  <a:extLst>
                    <a:ext uri="{9D8B030D-6E8A-4147-A177-3AD203B41FA5}">
                      <a16:colId xmlns="" xmlns:a16="http://schemas.microsoft.com/office/drawing/2014/main" val="3549905716"/>
                    </a:ext>
                  </a:extLst>
                </a:gridCol>
              </a:tblGrid>
              <a:tr h="568317">
                <a:tc>
                  <a:txBody>
                    <a:bodyPr/>
                    <a:lstStyle/>
                    <a:p>
                      <a:pPr algn="ctr"/>
                      <a:r>
                        <a:rPr lang="en-IN" b="1" dirty="0">
                          <a:solidFill>
                            <a:schemeClr val="bg1"/>
                          </a:solidFill>
                        </a:rPr>
                        <a:t>Issue/Subject</a:t>
                      </a:r>
                      <a:endParaRPr lang="en-US" dirty="0">
                        <a:solidFill>
                          <a:schemeClr val="bg1"/>
                        </a:solidFill>
                      </a:endParaRPr>
                    </a:p>
                  </a:txBody>
                  <a:tcPr>
                    <a:solidFill>
                      <a:srgbClr val="C30C20"/>
                    </a:solidFill>
                  </a:tcPr>
                </a:tc>
                <a:tc>
                  <a:txBody>
                    <a:bodyPr/>
                    <a:lstStyle/>
                    <a:p>
                      <a:pPr algn="ctr"/>
                      <a:r>
                        <a:rPr lang="en-IN" b="1" dirty="0">
                          <a:solidFill>
                            <a:schemeClr val="bg1"/>
                          </a:solidFill>
                        </a:rPr>
                        <a:t>Traditional</a:t>
                      </a:r>
                      <a:endParaRPr lang="en-US" dirty="0">
                        <a:solidFill>
                          <a:schemeClr val="bg1"/>
                        </a:solidFill>
                      </a:endParaRPr>
                    </a:p>
                  </a:txBody>
                  <a:tcPr>
                    <a:solidFill>
                      <a:srgbClr val="C30C20"/>
                    </a:solidFill>
                  </a:tcPr>
                </a:tc>
                <a:tc>
                  <a:txBody>
                    <a:bodyPr/>
                    <a:lstStyle/>
                    <a:p>
                      <a:pPr algn="ctr"/>
                      <a:r>
                        <a:rPr lang="en-IN" b="1" dirty="0">
                          <a:solidFill>
                            <a:schemeClr val="bg1"/>
                          </a:solidFill>
                        </a:rPr>
                        <a:t>Participative</a:t>
                      </a:r>
                      <a:endParaRPr lang="en-US" dirty="0">
                        <a:solidFill>
                          <a:schemeClr val="bg1"/>
                        </a:solidFill>
                      </a:endParaRPr>
                    </a:p>
                  </a:txBody>
                  <a:tcPr>
                    <a:solidFill>
                      <a:srgbClr val="C30C20"/>
                    </a:solidFill>
                  </a:tcPr>
                </a:tc>
                <a:tc>
                  <a:txBody>
                    <a:bodyPr/>
                    <a:lstStyle/>
                    <a:p>
                      <a:pPr algn="ctr"/>
                      <a:r>
                        <a:rPr lang="en-IN" b="1" dirty="0">
                          <a:solidFill>
                            <a:schemeClr val="bg1"/>
                          </a:solidFill>
                        </a:rPr>
                        <a:t>Individualistic</a:t>
                      </a:r>
                      <a:endParaRPr lang="en-US" dirty="0">
                        <a:solidFill>
                          <a:schemeClr val="bg1"/>
                        </a:solidFill>
                      </a:endParaRPr>
                    </a:p>
                  </a:txBody>
                  <a:tcPr>
                    <a:solidFill>
                      <a:srgbClr val="C30C20"/>
                    </a:solidFill>
                  </a:tcPr>
                </a:tc>
                <a:extLst>
                  <a:ext uri="{0D108BD9-81ED-4DB2-BD59-A6C34878D82A}">
                    <a16:rowId xmlns="" xmlns:a16="http://schemas.microsoft.com/office/drawing/2014/main" val="994047432"/>
                  </a:ext>
                </a:extLst>
              </a:tr>
              <a:tr h="648572">
                <a:tc>
                  <a:txBody>
                    <a:bodyPr/>
                    <a:lstStyle/>
                    <a:p>
                      <a:r>
                        <a:rPr lang="en-IN" dirty="0"/>
                        <a:t>Public persona</a:t>
                      </a:r>
                    </a:p>
                  </a:txBody>
                  <a:tcPr anchor="ctr">
                    <a:noFill/>
                  </a:tcPr>
                </a:tc>
                <a:tc>
                  <a:txBody>
                    <a:bodyPr/>
                    <a:lstStyle/>
                    <a:p>
                      <a:r>
                        <a:rPr lang="en-IN" dirty="0"/>
                        <a:t>Conservative, traditional</a:t>
                      </a:r>
                    </a:p>
                  </a:txBody>
                  <a:tcPr anchor="ctr">
                    <a:noFill/>
                  </a:tcPr>
                </a:tc>
                <a:tc>
                  <a:txBody>
                    <a:bodyPr/>
                    <a:lstStyle/>
                    <a:p>
                      <a:r>
                        <a:rPr lang="en-IN" dirty="0"/>
                        <a:t>Collegial, flexible</a:t>
                      </a:r>
                    </a:p>
                  </a:txBody>
                  <a:tcPr anchor="ctr">
                    <a:noFill/>
                  </a:tcPr>
                </a:tc>
                <a:tc>
                  <a:txBody>
                    <a:bodyPr/>
                    <a:lstStyle/>
                    <a:p>
                      <a:r>
                        <a:rPr lang="en-IN" dirty="0"/>
                        <a:t>Liberal, unconventional</a:t>
                      </a:r>
                    </a:p>
                  </a:txBody>
                  <a:tcPr anchor="ctr">
                    <a:noFill/>
                  </a:tcPr>
                </a:tc>
                <a:extLst>
                  <a:ext uri="{0D108BD9-81ED-4DB2-BD59-A6C34878D82A}">
                    <a16:rowId xmlns="" xmlns:a16="http://schemas.microsoft.com/office/drawing/2014/main" val="3758933916"/>
                  </a:ext>
                </a:extLst>
              </a:tr>
              <a:tr h="648572">
                <a:tc>
                  <a:txBody>
                    <a:bodyPr/>
                    <a:lstStyle/>
                    <a:p>
                      <a:r>
                        <a:rPr lang="en-IN" dirty="0"/>
                        <a:t>Leadership needs</a:t>
                      </a:r>
                    </a:p>
                  </a:txBody>
                  <a:tcPr anchor="ctr">
                    <a:noFill/>
                  </a:tcPr>
                </a:tc>
                <a:tc>
                  <a:txBody>
                    <a:bodyPr/>
                    <a:lstStyle/>
                    <a:p>
                      <a:r>
                        <a:rPr lang="en-IN" dirty="0"/>
                        <a:t>Clarity, predictability, dependability</a:t>
                      </a:r>
                    </a:p>
                  </a:txBody>
                  <a:tcPr anchor="ctr">
                    <a:noFill/>
                  </a:tcPr>
                </a:tc>
                <a:tc>
                  <a:txBody>
                    <a:bodyPr/>
                    <a:lstStyle/>
                    <a:p>
                      <a:r>
                        <a:rPr lang="en-IN"/>
                        <a:t>Encouragement, involvement, appreciation</a:t>
                      </a:r>
                    </a:p>
                  </a:txBody>
                  <a:tcPr anchor="ctr">
                    <a:noFill/>
                  </a:tcPr>
                </a:tc>
                <a:tc>
                  <a:txBody>
                    <a:bodyPr/>
                    <a:lstStyle/>
                    <a:p>
                      <a:r>
                        <a:rPr lang="en-US" dirty="0"/>
                        <a:t>Meaningful work, freedom to act</a:t>
                      </a:r>
                    </a:p>
                  </a:txBody>
                  <a:tcPr anchor="ctr">
                    <a:noFill/>
                  </a:tcPr>
                </a:tc>
                <a:extLst>
                  <a:ext uri="{0D108BD9-81ED-4DB2-BD59-A6C34878D82A}">
                    <a16:rowId xmlns="" xmlns:a16="http://schemas.microsoft.com/office/drawing/2014/main" val="266339192"/>
                  </a:ext>
                </a:extLst>
              </a:tr>
              <a:tr h="811881">
                <a:tc>
                  <a:txBody>
                    <a:bodyPr/>
                    <a:lstStyle/>
                    <a:p>
                      <a:r>
                        <a:rPr lang="en-IN" dirty="0"/>
                        <a:t>Special characteristics</a:t>
                      </a:r>
                    </a:p>
                  </a:txBody>
                  <a:tcPr anchor="ctr">
                    <a:noFill/>
                  </a:tcPr>
                </a:tc>
                <a:tc>
                  <a:txBody>
                    <a:bodyPr/>
                    <a:lstStyle/>
                    <a:p>
                      <a:r>
                        <a:rPr lang="en-IN" dirty="0"/>
                        <a:t>Prepares for the future</a:t>
                      </a:r>
                    </a:p>
                  </a:txBody>
                  <a:tcPr anchor="ctr">
                    <a:noFill/>
                  </a:tcPr>
                </a:tc>
                <a:tc>
                  <a:txBody>
                    <a:bodyPr/>
                    <a:lstStyle/>
                    <a:p>
                      <a:r>
                        <a:rPr lang="en-IN" dirty="0"/>
                        <a:t>Needs to be needed</a:t>
                      </a:r>
                    </a:p>
                  </a:txBody>
                  <a:tcPr anchor="ctr">
                    <a:noFill/>
                  </a:tcPr>
                </a:tc>
                <a:tc>
                  <a:txBody>
                    <a:bodyPr/>
                    <a:lstStyle/>
                    <a:p>
                      <a:r>
                        <a:rPr lang="en-US" dirty="0"/>
                        <a:t>Lives life fully in the moment</a:t>
                      </a:r>
                    </a:p>
                  </a:txBody>
                  <a:tcPr anchor="ctr">
                    <a:noFill/>
                  </a:tcPr>
                </a:tc>
                <a:extLst>
                  <a:ext uri="{0D108BD9-81ED-4DB2-BD59-A6C34878D82A}">
                    <a16:rowId xmlns="" xmlns:a16="http://schemas.microsoft.com/office/drawing/2014/main" val="3029967876"/>
                  </a:ext>
                </a:extLst>
              </a:tr>
            </a:tbl>
          </a:graphicData>
        </a:graphic>
      </p:graphicFrame>
    </p:spTree>
    <p:extLst>
      <p:ext uri="{BB962C8B-B14F-4D97-AF65-F5344CB8AC3E}">
        <p14:creationId xmlns:p14="http://schemas.microsoft.com/office/powerpoint/2010/main" val="3049657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46D62A2E-D160-40A9-8326-01F141E787FA}"/>
              </a:ext>
            </a:extLst>
          </p:cNvPr>
          <p:cNvSpPr>
            <a:spLocks noGrp="1"/>
          </p:cNvSpPr>
          <p:nvPr>
            <p:ph type="title"/>
          </p:nvPr>
        </p:nvSpPr>
        <p:spPr>
          <a:xfrm>
            <a:off x="533400" y="228600"/>
            <a:ext cx="8610600" cy="609600"/>
          </a:xfrm>
        </p:spPr>
        <p:txBody>
          <a:bodyPr/>
          <a:lstStyle/>
          <a:p>
            <a:r>
              <a:rPr lang="en-US" altLang="en-US" sz="3000" dirty="0" smtClean="0"/>
              <a:t>Interpersonal Styles and Leadership Effectiveness, 1 </a:t>
            </a:r>
            <a:endParaRPr lang="en-US" sz="3000" dirty="0"/>
          </a:p>
        </p:txBody>
      </p:sp>
      <p:sp>
        <p:nvSpPr>
          <p:cNvPr id="7" name="Content Placeholder 6">
            <a:extLst>
              <a:ext uri="{FF2B5EF4-FFF2-40B4-BE49-F238E27FC236}">
                <a16:creationId xmlns="" xmlns:a16="http://schemas.microsoft.com/office/drawing/2014/main" id="{93E3BFC0-9850-4D1C-9D86-4391F50AFBC0}"/>
              </a:ext>
            </a:extLst>
          </p:cNvPr>
          <p:cNvSpPr>
            <a:spLocks noGrp="1"/>
          </p:cNvSpPr>
          <p:nvPr>
            <p:ph idx="1"/>
          </p:nvPr>
        </p:nvSpPr>
        <p:spPr/>
        <p:txBody>
          <a:bodyPr/>
          <a:lstStyle/>
          <a:p>
            <a:pPr marL="0" indent="0">
              <a:buNone/>
            </a:pPr>
            <a:r>
              <a:rPr lang="en-US" altLang="en-US" dirty="0" smtClean="0"/>
              <a:t>Factors that are more important than interpersonal styles</a:t>
            </a:r>
          </a:p>
          <a:p>
            <a:r>
              <a:rPr lang="en-US" altLang="en-US" sz="2200" dirty="0" smtClean="0"/>
              <a:t>Character</a:t>
            </a:r>
            <a:r>
              <a:rPr lang="en-US" altLang="en-US" dirty="0" smtClean="0"/>
              <a:t> </a:t>
            </a:r>
          </a:p>
          <a:p>
            <a:pPr lvl="1">
              <a:buFont typeface="Arial" panose="020B0604020202020204" pitchFamily="34" charset="0"/>
              <a:buChar char="•"/>
            </a:pPr>
            <a:r>
              <a:rPr lang="en-US" altLang="en-US" dirty="0" smtClean="0"/>
              <a:t>People will forgive a person anything when her or his character is good </a:t>
            </a:r>
          </a:p>
          <a:p>
            <a:r>
              <a:rPr lang="en-US" altLang="en-US" sz="2200" dirty="0" smtClean="0"/>
              <a:t>Leadership</a:t>
            </a:r>
          </a:p>
          <a:p>
            <a:pPr lvl="1">
              <a:buFont typeface="Arial" panose="020B0604020202020204" pitchFamily="34" charset="0"/>
              <a:buChar char="•"/>
            </a:pPr>
            <a:r>
              <a:rPr lang="en-IN" altLang="en-US" dirty="0" smtClean="0"/>
              <a:t>Effective leaders have a vision and a plan</a:t>
            </a:r>
          </a:p>
          <a:p>
            <a:pPr lvl="1">
              <a:buFont typeface="Arial" panose="020B0604020202020204" pitchFamily="34" charset="0"/>
              <a:buChar char="•"/>
            </a:pPr>
            <a:r>
              <a:rPr lang="en-IN" altLang="en-US" dirty="0" smtClean="0"/>
              <a:t>Effective leaders keep job knowledge current to solve problems and advance the organization</a:t>
            </a:r>
          </a:p>
          <a:p>
            <a:pPr lvl="1">
              <a:buFont typeface="Arial" panose="020B0604020202020204" pitchFamily="34" charset="0"/>
              <a:buChar char="•"/>
            </a:pPr>
            <a:r>
              <a:rPr lang="en-IN" altLang="en-US" dirty="0" smtClean="0"/>
              <a:t>Effective leaders demonstrate a humanistic approach in dealing with people</a:t>
            </a:r>
          </a:p>
          <a:p>
            <a:r>
              <a:rPr lang="en-US" altLang="en-US" sz="2200" dirty="0" smtClean="0"/>
              <a:t>Diversity</a:t>
            </a:r>
          </a:p>
          <a:p>
            <a:pPr lvl="1">
              <a:buFont typeface="Arial" panose="020B0604020202020204" pitchFamily="34" charset="0"/>
              <a:buChar char="•"/>
            </a:pPr>
            <a:r>
              <a:rPr lang="en-IN" altLang="en-US" dirty="0" smtClean="0"/>
              <a:t>Leaders should be tolerant of differences and value diversity as a strength</a:t>
            </a:r>
            <a:endParaRPr lang="en-US" altLang="en-US" dirty="0"/>
          </a:p>
        </p:txBody>
      </p:sp>
    </p:spTree>
    <p:extLst>
      <p:ext uri="{BB962C8B-B14F-4D97-AF65-F5344CB8AC3E}">
        <p14:creationId xmlns:p14="http://schemas.microsoft.com/office/powerpoint/2010/main" val="2023754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005A6A24-FC6E-4BEF-8227-74F25E381DC3}"/>
              </a:ext>
            </a:extLst>
          </p:cNvPr>
          <p:cNvSpPr>
            <a:spLocks noGrp="1"/>
          </p:cNvSpPr>
          <p:nvPr>
            <p:ph type="title"/>
          </p:nvPr>
        </p:nvSpPr>
        <p:spPr>
          <a:xfrm>
            <a:off x="533400" y="228600"/>
            <a:ext cx="8610600" cy="609600"/>
          </a:xfrm>
        </p:spPr>
        <p:txBody>
          <a:bodyPr/>
          <a:lstStyle/>
          <a:p>
            <a:r>
              <a:rPr lang="en-US" altLang="en-US" sz="3000" dirty="0" smtClean="0"/>
              <a:t>Interpersonal Styles and Leadership Effectiveness, 2</a:t>
            </a:r>
            <a:endParaRPr lang="en-US" sz="3000" dirty="0"/>
          </a:p>
        </p:txBody>
      </p:sp>
      <p:sp>
        <p:nvSpPr>
          <p:cNvPr id="8" name="Content Placeholder 7">
            <a:extLst>
              <a:ext uri="{FF2B5EF4-FFF2-40B4-BE49-F238E27FC236}">
                <a16:creationId xmlns="" xmlns:a16="http://schemas.microsoft.com/office/drawing/2014/main" id="{DBEF9849-A36B-4446-8795-9101145C6A20}"/>
              </a:ext>
            </a:extLst>
          </p:cNvPr>
          <p:cNvSpPr>
            <a:spLocks noGrp="1"/>
          </p:cNvSpPr>
          <p:nvPr>
            <p:ph idx="1"/>
          </p:nvPr>
        </p:nvSpPr>
        <p:spPr/>
        <p:txBody>
          <a:bodyPr/>
          <a:lstStyle/>
          <a:p>
            <a:pPr marL="0" indent="0">
              <a:buNone/>
            </a:pPr>
            <a:r>
              <a:rPr lang="en-IN" altLang="en-US" dirty="0" smtClean="0"/>
              <a:t>To face the challenges of understanding and valuing different types of people and being wise, caring, and flexible in meeting their needs, leaders should:</a:t>
            </a:r>
          </a:p>
          <a:p>
            <a:pPr marL="0" indent="0">
              <a:buNone/>
            </a:pPr>
            <a:endParaRPr lang="en-IN" altLang="en-US" sz="800" dirty="0" smtClean="0"/>
          </a:p>
          <a:p>
            <a:r>
              <a:rPr lang="en-IN" sz="2200" dirty="0" smtClean="0"/>
              <a:t>Believe that the greatest good for all individuals can best be achieved by working together</a:t>
            </a:r>
          </a:p>
          <a:p>
            <a:r>
              <a:rPr lang="en-IN" sz="2200" dirty="0" smtClean="0"/>
              <a:t>Understand that diversity enriches individuals and groups</a:t>
            </a:r>
          </a:p>
          <a:p>
            <a:r>
              <a:rPr lang="en-IN" sz="2200" dirty="0" smtClean="0"/>
              <a:t>Follow the day-to-day practice of considering the interests and meeting the needs of others</a:t>
            </a:r>
            <a:endParaRPr lang="en-US" sz="2200" dirty="0"/>
          </a:p>
        </p:txBody>
      </p:sp>
    </p:spTree>
    <p:extLst>
      <p:ext uri="{BB962C8B-B14F-4D97-AF65-F5344CB8AC3E}">
        <p14:creationId xmlns:p14="http://schemas.microsoft.com/office/powerpoint/2010/main" val="35329088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228600"/>
            <a:ext cx="9144000" cy="914400"/>
          </a:xfrm>
        </p:spPr>
        <p:txBody>
          <a:bodyPr>
            <a:noAutofit/>
          </a:bodyPr>
          <a:lstStyle/>
          <a:p>
            <a:r>
              <a:rPr lang="en-US" sz="2800" dirty="0"/>
              <a:t>	Table 15.3: The Big Five Personality Traits and Their Stability </a:t>
            </a:r>
            <a:r>
              <a:rPr lang="en-US" sz="2800" dirty="0" smtClean="0"/>
              <a:t>over </a:t>
            </a:r>
            <a:r>
              <a:rPr lang="en-US" sz="2800" dirty="0"/>
              <a:t>Time</a:t>
            </a:r>
            <a:endParaRPr lang="en-US" altLang="en-US" sz="2800" dirty="0"/>
          </a:p>
        </p:txBody>
      </p:sp>
      <p:graphicFrame>
        <p:nvGraphicFramePr>
          <p:cNvPr id="8" name="Table 7">
            <a:extLst>
              <a:ext uri="{FF2B5EF4-FFF2-40B4-BE49-F238E27FC236}">
                <a16:creationId xmlns="" xmlns:a16="http://schemas.microsoft.com/office/drawing/2014/main" id="{C55E853B-7E7D-4694-A703-2BC4D21846CE}"/>
              </a:ext>
            </a:extLst>
          </p:cNvPr>
          <p:cNvGraphicFramePr>
            <a:graphicFrameLocks noGrp="1"/>
          </p:cNvGraphicFramePr>
          <p:nvPr>
            <p:extLst>
              <p:ext uri="{D42A27DB-BD31-4B8C-83A1-F6EECF244321}">
                <p14:modId xmlns:p14="http://schemas.microsoft.com/office/powerpoint/2010/main" val="2479119612"/>
              </p:ext>
            </p:extLst>
          </p:nvPr>
        </p:nvGraphicFramePr>
        <p:xfrm>
          <a:off x="228600" y="1397000"/>
          <a:ext cx="8763000" cy="4114800"/>
        </p:xfrm>
        <a:graphic>
          <a:graphicData uri="http://schemas.openxmlformats.org/drawingml/2006/table">
            <a:tbl>
              <a:tblPr firstRow="1" bandRow="1">
                <a:tableStyleId>{8799B23B-EC83-4686-B30A-512413B5E67A}</a:tableStyleId>
              </a:tblPr>
              <a:tblGrid>
                <a:gridCol w="1981200">
                  <a:extLst>
                    <a:ext uri="{9D8B030D-6E8A-4147-A177-3AD203B41FA5}">
                      <a16:colId xmlns="" xmlns:a16="http://schemas.microsoft.com/office/drawing/2014/main" val="765606345"/>
                    </a:ext>
                  </a:extLst>
                </a:gridCol>
                <a:gridCol w="4648200">
                  <a:extLst>
                    <a:ext uri="{9D8B030D-6E8A-4147-A177-3AD203B41FA5}">
                      <a16:colId xmlns="" xmlns:a16="http://schemas.microsoft.com/office/drawing/2014/main" val="3745208582"/>
                    </a:ext>
                  </a:extLst>
                </a:gridCol>
                <a:gridCol w="2133600">
                  <a:extLst>
                    <a:ext uri="{9D8B030D-6E8A-4147-A177-3AD203B41FA5}">
                      <a16:colId xmlns="" xmlns:a16="http://schemas.microsoft.com/office/drawing/2014/main" val="599653821"/>
                    </a:ext>
                  </a:extLst>
                </a:gridCol>
              </a:tblGrid>
              <a:tr h="660400">
                <a:tc>
                  <a:txBody>
                    <a:bodyPr/>
                    <a:lstStyle/>
                    <a:p>
                      <a:pPr algn="ctr">
                        <a:lnSpc>
                          <a:spcPct val="100000"/>
                        </a:lnSpc>
                      </a:pPr>
                      <a:r>
                        <a:rPr lang="en-IN" b="1" dirty="0">
                          <a:solidFill>
                            <a:schemeClr val="bg1"/>
                          </a:solidFill>
                        </a:rPr>
                        <a:t>Trait</a:t>
                      </a:r>
                      <a:endParaRPr lang="en-US" dirty="0">
                        <a:solidFill>
                          <a:schemeClr val="bg1"/>
                        </a:solidFill>
                      </a:endParaRPr>
                    </a:p>
                  </a:txBody>
                  <a:tcPr anchor="ctr">
                    <a:solidFill>
                      <a:srgbClr val="C30C20"/>
                    </a:solidFill>
                  </a:tcPr>
                </a:tc>
                <a:tc>
                  <a:txBody>
                    <a:bodyPr/>
                    <a:lstStyle/>
                    <a:p>
                      <a:pPr algn="ctr"/>
                      <a:r>
                        <a:rPr lang="en-US" b="1" dirty="0">
                          <a:solidFill>
                            <a:schemeClr val="bg1"/>
                          </a:solidFill>
                        </a:rPr>
                        <a:t>Quality of Individual High in That Trait</a:t>
                      </a:r>
                      <a:endParaRPr lang="en-US" dirty="0">
                        <a:solidFill>
                          <a:schemeClr val="bg1"/>
                        </a:solidFill>
                      </a:endParaRPr>
                    </a:p>
                  </a:txBody>
                  <a:tcPr anchor="ctr">
                    <a:solidFill>
                      <a:srgbClr val="C30C20"/>
                    </a:solidFill>
                  </a:tcPr>
                </a:tc>
                <a:tc>
                  <a:txBody>
                    <a:bodyPr/>
                    <a:lstStyle/>
                    <a:p>
                      <a:pPr algn="ctr"/>
                      <a:r>
                        <a:rPr lang="en-US" b="1" dirty="0">
                          <a:solidFill>
                            <a:schemeClr val="bg1"/>
                          </a:solidFill>
                        </a:rPr>
                        <a:t>Stability over Six Years: 1.0 Is the Highest</a:t>
                      </a:r>
                      <a:endParaRPr lang="en-US" dirty="0">
                        <a:solidFill>
                          <a:schemeClr val="bg1"/>
                        </a:solidFill>
                      </a:endParaRPr>
                    </a:p>
                  </a:txBody>
                  <a:tcPr>
                    <a:solidFill>
                      <a:srgbClr val="C30C20"/>
                    </a:solidFill>
                  </a:tcPr>
                </a:tc>
                <a:extLst>
                  <a:ext uri="{0D108BD9-81ED-4DB2-BD59-A6C34878D82A}">
                    <a16:rowId xmlns="" xmlns:a16="http://schemas.microsoft.com/office/drawing/2014/main" val="22256327"/>
                  </a:ext>
                </a:extLst>
              </a:tr>
              <a:tr h="583230">
                <a:tc>
                  <a:txBody>
                    <a:bodyPr/>
                    <a:lstStyle/>
                    <a:p>
                      <a:r>
                        <a:rPr lang="en-IN" dirty="0"/>
                        <a:t>Openness to experience</a:t>
                      </a:r>
                      <a:endParaRPr lang="en-US" dirty="0"/>
                    </a:p>
                  </a:txBody>
                  <a:tcPr>
                    <a:noFill/>
                  </a:tcPr>
                </a:tc>
                <a:tc>
                  <a:txBody>
                    <a:bodyPr/>
                    <a:lstStyle/>
                    <a:p>
                      <a:r>
                        <a:rPr lang="en-US" dirty="0"/>
                        <a:t>Imaginative, creative, original, curious, independent, adventurous, variety loving</a:t>
                      </a:r>
                    </a:p>
                  </a:txBody>
                  <a:tcPr>
                    <a:noFill/>
                  </a:tcPr>
                </a:tc>
                <a:tc>
                  <a:txBody>
                    <a:bodyPr/>
                    <a:lstStyle/>
                    <a:p>
                      <a:pPr algn="ctr"/>
                      <a:r>
                        <a:rPr lang="en-IN" dirty="0"/>
                        <a:t>.83</a:t>
                      </a:r>
                      <a:endParaRPr lang="en-US" dirty="0"/>
                    </a:p>
                  </a:txBody>
                  <a:tcPr>
                    <a:noFill/>
                  </a:tcPr>
                </a:tc>
                <a:extLst>
                  <a:ext uri="{0D108BD9-81ED-4DB2-BD59-A6C34878D82A}">
                    <a16:rowId xmlns="" xmlns:a16="http://schemas.microsoft.com/office/drawing/2014/main" val="4091418256"/>
                  </a:ext>
                </a:extLst>
              </a:tr>
              <a:tr h="583230">
                <a:tc>
                  <a:txBody>
                    <a:bodyPr/>
                    <a:lstStyle/>
                    <a:p>
                      <a:r>
                        <a:rPr lang="en-IN" dirty="0"/>
                        <a:t>Conscientiousness</a:t>
                      </a:r>
                      <a:endParaRPr lang="en-US" dirty="0"/>
                    </a:p>
                  </a:txBody>
                  <a:tcPr>
                    <a:noFill/>
                  </a:tcPr>
                </a:tc>
                <a:tc>
                  <a:txBody>
                    <a:bodyPr/>
                    <a:lstStyle/>
                    <a:p>
                      <a:r>
                        <a:rPr lang="en-US" dirty="0"/>
                        <a:t>Careful, reliable, hardworking, well organized, punctual, persevering, dependable</a:t>
                      </a:r>
                    </a:p>
                  </a:txBody>
                  <a:tcPr>
                    <a:noFill/>
                  </a:tcPr>
                </a:tc>
                <a:tc>
                  <a:txBody>
                    <a:bodyPr/>
                    <a:lstStyle/>
                    <a:p>
                      <a:pPr algn="ctr"/>
                      <a:r>
                        <a:rPr lang="en-IN" dirty="0"/>
                        <a:t>.79</a:t>
                      </a:r>
                      <a:endParaRPr lang="en-US" dirty="0"/>
                    </a:p>
                  </a:txBody>
                  <a:tcPr>
                    <a:noFill/>
                  </a:tcPr>
                </a:tc>
                <a:extLst>
                  <a:ext uri="{0D108BD9-81ED-4DB2-BD59-A6C34878D82A}">
                    <a16:rowId xmlns="" xmlns:a16="http://schemas.microsoft.com/office/drawing/2014/main" val="1972601212"/>
                  </a:ext>
                </a:extLst>
              </a:tr>
              <a:tr h="583230">
                <a:tc>
                  <a:txBody>
                    <a:bodyPr/>
                    <a:lstStyle/>
                    <a:p>
                      <a:r>
                        <a:rPr lang="en-IN" dirty="0"/>
                        <a:t>Extroversion</a:t>
                      </a:r>
                    </a:p>
                  </a:txBody>
                  <a:tcPr anchor="ctr">
                    <a:noFill/>
                  </a:tcPr>
                </a:tc>
                <a:tc>
                  <a:txBody>
                    <a:bodyPr/>
                    <a:lstStyle/>
                    <a:p>
                      <a:r>
                        <a:rPr lang="en-US" dirty="0"/>
                        <a:t>Sociable, talkative, fun loving, outgoing, active, people oriented, affectionate</a:t>
                      </a:r>
                    </a:p>
                  </a:txBody>
                  <a:tcPr anchor="ctr">
                    <a:noFill/>
                  </a:tcPr>
                </a:tc>
                <a:tc>
                  <a:txBody>
                    <a:bodyPr/>
                    <a:lstStyle/>
                    <a:p>
                      <a:pPr algn="ctr"/>
                      <a:r>
                        <a:rPr lang="en-IN" dirty="0"/>
                        <a:t>.82 </a:t>
                      </a:r>
                    </a:p>
                  </a:txBody>
                  <a:tcPr anchor="ctr">
                    <a:noFill/>
                  </a:tcPr>
                </a:tc>
                <a:extLst>
                  <a:ext uri="{0D108BD9-81ED-4DB2-BD59-A6C34878D82A}">
                    <a16:rowId xmlns="" xmlns:a16="http://schemas.microsoft.com/office/drawing/2014/main" val="4084492405"/>
                  </a:ext>
                </a:extLst>
              </a:tr>
              <a:tr h="623178">
                <a:tc>
                  <a:txBody>
                    <a:bodyPr/>
                    <a:lstStyle/>
                    <a:p>
                      <a:r>
                        <a:rPr lang="en-IN"/>
                        <a:t>Agreeableness</a:t>
                      </a:r>
                    </a:p>
                  </a:txBody>
                  <a:tcPr anchor="ctr">
                    <a:noFill/>
                  </a:tcPr>
                </a:tc>
                <a:tc>
                  <a:txBody>
                    <a:bodyPr/>
                    <a:lstStyle/>
                    <a:p>
                      <a:r>
                        <a:rPr lang="en-US" dirty="0"/>
                        <a:t>Kind, cooperative, helpful, generous, lenient, courteous, considerate</a:t>
                      </a:r>
                    </a:p>
                  </a:txBody>
                  <a:tcPr anchor="ctr">
                    <a:noFill/>
                  </a:tcPr>
                </a:tc>
                <a:tc>
                  <a:txBody>
                    <a:bodyPr/>
                    <a:lstStyle/>
                    <a:p>
                      <a:pPr algn="ctr"/>
                      <a:r>
                        <a:rPr lang="en-IN" dirty="0"/>
                        <a:t>.63 </a:t>
                      </a:r>
                    </a:p>
                  </a:txBody>
                  <a:tcPr anchor="ctr">
                    <a:noFill/>
                  </a:tcPr>
                </a:tc>
                <a:extLst>
                  <a:ext uri="{0D108BD9-81ED-4DB2-BD59-A6C34878D82A}">
                    <a16:rowId xmlns="" xmlns:a16="http://schemas.microsoft.com/office/drawing/2014/main" val="3898277772"/>
                  </a:ext>
                </a:extLst>
              </a:tr>
              <a:tr h="583230">
                <a:tc>
                  <a:txBody>
                    <a:bodyPr/>
                    <a:lstStyle/>
                    <a:p>
                      <a:r>
                        <a:rPr lang="en-IN"/>
                        <a:t>Neuroticism</a:t>
                      </a:r>
                    </a:p>
                  </a:txBody>
                  <a:tcPr anchor="ctr">
                    <a:noFill/>
                  </a:tcPr>
                </a:tc>
                <a:tc>
                  <a:txBody>
                    <a:bodyPr/>
                    <a:lstStyle/>
                    <a:p>
                      <a:r>
                        <a:rPr lang="en-US"/>
                        <a:t>Anxious, temperamental, self-conscious, worrying, emotional, vulnerable, highly strung</a:t>
                      </a:r>
                    </a:p>
                  </a:txBody>
                  <a:tcPr anchor="ctr">
                    <a:noFill/>
                  </a:tcPr>
                </a:tc>
                <a:tc>
                  <a:txBody>
                    <a:bodyPr/>
                    <a:lstStyle/>
                    <a:p>
                      <a:pPr algn="ctr"/>
                      <a:r>
                        <a:rPr lang="en-IN" dirty="0"/>
                        <a:t>.83</a:t>
                      </a:r>
                    </a:p>
                  </a:txBody>
                  <a:tcPr anchor="ctr">
                    <a:noFill/>
                  </a:tcPr>
                </a:tc>
                <a:extLst>
                  <a:ext uri="{0D108BD9-81ED-4DB2-BD59-A6C34878D82A}">
                    <a16:rowId xmlns="" xmlns:a16="http://schemas.microsoft.com/office/drawing/2014/main" val="2749704106"/>
                  </a:ext>
                </a:extLst>
              </a:tr>
            </a:tbl>
          </a:graphicData>
        </a:graphic>
      </p:graphicFrame>
    </p:spTree>
    <p:extLst>
      <p:ext uri="{BB962C8B-B14F-4D97-AF65-F5344CB8AC3E}">
        <p14:creationId xmlns:p14="http://schemas.microsoft.com/office/powerpoint/2010/main" val="3657206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IN" altLang="en-US" dirty="0" smtClean="0"/>
              <a:t>Personality </a:t>
            </a:r>
            <a:r>
              <a:rPr lang="en-IN" altLang="en-US" dirty="0"/>
              <a:t>and </a:t>
            </a:r>
            <a:r>
              <a:rPr lang="en-IN" altLang="en-US" dirty="0" smtClean="0"/>
              <a:t>Leadership, 1</a:t>
            </a:r>
            <a:endParaRPr lang="en-US" altLang="en-US" dirty="0"/>
          </a:p>
        </p:txBody>
      </p:sp>
      <p:sp>
        <p:nvSpPr>
          <p:cNvPr id="41987" name="Content Placeholder 2"/>
          <p:cNvSpPr>
            <a:spLocks noGrp="1"/>
          </p:cNvSpPr>
          <p:nvPr>
            <p:ph idx="1"/>
          </p:nvPr>
        </p:nvSpPr>
        <p:spPr/>
        <p:txBody>
          <a:bodyPr/>
          <a:lstStyle/>
          <a:p>
            <a:pPr marL="0" indent="0">
              <a:buNone/>
            </a:pPr>
            <a:r>
              <a:rPr lang="en-IN" altLang="en-US" dirty="0"/>
              <a:t>Meta-analysis of studies on personality and leadership supports certain generalizations</a:t>
            </a:r>
            <a:endParaRPr lang="en-US" altLang="en-US" dirty="0" smtClean="0"/>
          </a:p>
          <a:p>
            <a:r>
              <a:rPr lang="en-US" altLang="en-US" sz="2200" dirty="0" smtClean="0"/>
              <a:t>People </a:t>
            </a:r>
            <a:r>
              <a:rPr lang="en-US" altLang="en-US" sz="2200" dirty="0"/>
              <a:t>high in openness to experience tend to be broad-minded, creative, insightful, and </a:t>
            </a:r>
            <a:r>
              <a:rPr lang="en-US" altLang="en-US" sz="2200" dirty="0" smtClean="0"/>
              <a:t>curious</a:t>
            </a:r>
            <a:endParaRPr lang="en-US" altLang="en-US" sz="2200" dirty="0"/>
          </a:p>
          <a:p>
            <a:r>
              <a:rPr lang="en-US" altLang="en-US" sz="2200" dirty="0"/>
              <a:t>People high in conscientiousness tend to be thorough, organized, </a:t>
            </a:r>
            <a:r>
              <a:rPr lang="en-US" altLang="en-US" sz="2200" dirty="0" smtClean="0"/>
              <a:t>self-disciplined</a:t>
            </a:r>
            <a:r>
              <a:rPr lang="en-US" altLang="en-US" sz="2200" dirty="0"/>
              <a:t>, and dependable</a:t>
            </a:r>
          </a:p>
          <a:p>
            <a:r>
              <a:rPr lang="en-US" altLang="en-US" sz="2200" dirty="0"/>
              <a:t>People high in extroversion tend to be active, outgoing, assertive, and sociable</a:t>
            </a:r>
          </a:p>
          <a:p>
            <a:r>
              <a:rPr lang="en-US" altLang="en-US" sz="2200" dirty="0"/>
              <a:t>People high in agreeableness tend to be good-natured, courteous, approachable, considerate, and cooperative </a:t>
            </a:r>
          </a:p>
          <a:p>
            <a:r>
              <a:rPr lang="en-US" altLang="en-US" sz="2200" dirty="0"/>
              <a:t>People high in neuroticism tend to be anxious, emotional, temperamental, and </a:t>
            </a:r>
            <a:r>
              <a:rPr lang="en-US" altLang="en-US" sz="2200" dirty="0" smtClean="0"/>
              <a:t>worrying</a:t>
            </a:r>
            <a:endParaRPr lang="en-US" altLang="en-US" sz="2200" dirty="0"/>
          </a:p>
        </p:txBody>
      </p:sp>
    </p:spTree>
    <p:extLst>
      <p:ext uri="{BB962C8B-B14F-4D97-AF65-F5344CB8AC3E}">
        <p14:creationId xmlns:p14="http://schemas.microsoft.com/office/powerpoint/2010/main" val="3265987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IN" altLang="en-US" dirty="0"/>
              <a:t>Personality and Leadership, </a:t>
            </a:r>
            <a:r>
              <a:rPr lang="en-IN" altLang="en-US" dirty="0" smtClean="0"/>
              <a:t>2</a:t>
            </a:r>
            <a:endParaRPr lang="en-US" altLang="en-US" dirty="0"/>
          </a:p>
        </p:txBody>
      </p:sp>
      <p:sp>
        <p:nvSpPr>
          <p:cNvPr id="43011" name="Content Placeholder 2"/>
          <p:cNvSpPr>
            <a:spLocks noGrp="1"/>
          </p:cNvSpPr>
          <p:nvPr>
            <p:ph idx="1"/>
          </p:nvPr>
        </p:nvSpPr>
        <p:spPr/>
        <p:txBody>
          <a:bodyPr/>
          <a:lstStyle/>
          <a:p>
            <a:r>
              <a:rPr lang="en-IN" dirty="0"/>
              <a:t>High conscientiousness, high agreeableness, and low neuroticism represent a common underlying characteristic </a:t>
            </a:r>
            <a:r>
              <a:rPr lang="en-IN" dirty="0" smtClean="0"/>
              <a:t>called getting along</a:t>
            </a:r>
          </a:p>
          <a:p>
            <a:r>
              <a:rPr lang="en-IN" dirty="0"/>
              <a:t>People who have high extroversion and high openness to experience share a common underlying factor called getting </a:t>
            </a:r>
            <a:r>
              <a:rPr lang="en-IN" dirty="0" smtClean="0"/>
              <a:t>ahead</a:t>
            </a:r>
          </a:p>
          <a:p>
            <a:r>
              <a:rPr lang="en-IN" dirty="0"/>
              <a:t>Extroversion is the factor most strongly associated with leadership effectiveness, whereas agreeableness is only weakly associated with </a:t>
            </a:r>
            <a:r>
              <a:rPr lang="en-IN" dirty="0" smtClean="0"/>
              <a:t>it</a:t>
            </a:r>
            <a:endParaRPr lang="en-US" altLang="en-US" dirty="0"/>
          </a:p>
        </p:txBody>
      </p:sp>
    </p:spTree>
    <p:extLst>
      <p:ext uri="{BB962C8B-B14F-4D97-AF65-F5344CB8AC3E}">
        <p14:creationId xmlns:p14="http://schemas.microsoft.com/office/powerpoint/2010/main" val="2323296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42E188E0-2FB7-4562-90C7-AF974231344D}"/>
              </a:ext>
            </a:extLst>
          </p:cNvPr>
          <p:cNvSpPr>
            <a:spLocks noGrp="1"/>
          </p:cNvSpPr>
          <p:nvPr>
            <p:ph type="title"/>
          </p:nvPr>
        </p:nvSpPr>
        <p:spPr/>
        <p:txBody>
          <a:bodyPr/>
          <a:lstStyle/>
          <a:p>
            <a:r>
              <a:rPr lang="en-US" dirty="0" smtClean="0"/>
              <a:t>The Importance of Self-Concept</a:t>
            </a:r>
            <a:endParaRPr lang="en-US" dirty="0"/>
          </a:p>
        </p:txBody>
      </p:sp>
      <p:sp>
        <p:nvSpPr>
          <p:cNvPr id="8" name="Content Placeholder 7">
            <a:extLst>
              <a:ext uri="{FF2B5EF4-FFF2-40B4-BE49-F238E27FC236}">
                <a16:creationId xmlns="" xmlns:a16="http://schemas.microsoft.com/office/drawing/2014/main" id="{E85EEC3C-9A2E-45D6-9771-FF81AB6B88D5}"/>
              </a:ext>
            </a:extLst>
          </p:cNvPr>
          <p:cNvSpPr>
            <a:spLocks noGrp="1"/>
          </p:cNvSpPr>
          <p:nvPr>
            <p:ph idx="1"/>
          </p:nvPr>
        </p:nvSpPr>
        <p:spPr/>
        <p:txBody>
          <a:bodyPr/>
          <a:lstStyle/>
          <a:p>
            <a:pPr marL="0" indent="0">
              <a:buNone/>
            </a:pPr>
            <a:r>
              <a:rPr lang="en-IN" dirty="0" smtClean="0"/>
              <a:t>Self-concept is the constellation </a:t>
            </a:r>
            <a:r>
              <a:rPr lang="en-IN" dirty="0"/>
              <a:t>of central ideas and attitudes a person has about herself or </a:t>
            </a:r>
            <a:r>
              <a:rPr lang="en-IN" dirty="0" smtClean="0"/>
              <a:t>himself</a:t>
            </a:r>
            <a:endParaRPr lang="en-IN" dirty="0"/>
          </a:p>
          <a:p>
            <a:r>
              <a:rPr lang="en-IN" sz="2200" dirty="0"/>
              <a:t>What people think and feel about themselves </a:t>
            </a:r>
            <a:r>
              <a:rPr lang="en-IN" sz="2200" dirty="0" smtClean="0"/>
              <a:t>influences every </a:t>
            </a:r>
            <a:r>
              <a:rPr lang="en-IN" sz="2200" dirty="0"/>
              <a:t>aspect of </a:t>
            </a:r>
            <a:r>
              <a:rPr lang="en-IN" sz="2200" dirty="0" smtClean="0"/>
              <a:t>life</a:t>
            </a:r>
          </a:p>
          <a:p>
            <a:r>
              <a:rPr lang="en-IN" sz="2200" dirty="0"/>
              <a:t>Self-concept is singularly the most important determinant of the quality of a person’s life</a:t>
            </a:r>
            <a:endParaRPr lang="en-IN" sz="2200" dirty="0" smtClean="0"/>
          </a:p>
          <a:p>
            <a:pPr marL="0" indent="0">
              <a:buNone/>
            </a:pPr>
            <a:endParaRPr lang="en-IN" sz="800" dirty="0" smtClean="0"/>
          </a:p>
          <a:p>
            <a:pPr marL="0" indent="0">
              <a:buNone/>
            </a:pPr>
            <a:r>
              <a:rPr lang="en-IN" dirty="0"/>
              <a:t>People know their self-concept, dimly or clearly, and can usually justify why </a:t>
            </a:r>
            <a:r>
              <a:rPr lang="en-IN" dirty="0" smtClean="0"/>
              <a:t>they do </a:t>
            </a:r>
            <a:r>
              <a:rPr lang="en-IN" dirty="0"/>
              <a:t>what they do in a word or </a:t>
            </a:r>
            <a:r>
              <a:rPr lang="en-IN" dirty="0" smtClean="0"/>
              <a:t>phrase</a:t>
            </a:r>
          </a:p>
          <a:p>
            <a:r>
              <a:rPr lang="en-IN" sz="2200" dirty="0"/>
              <a:t>People appear dedicated to become more of what they think they already are</a:t>
            </a:r>
            <a:endParaRPr lang="en-US" sz="2200" dirty="0"/>
          </a:p>
        </p:txBody>
      </p:sp>
    </p:spTree>
    <p:extLst>
      <p:ext uri="{BB962C8B-B14F-4D97-AF65-F5344CB8AC3E}">
        <p14:creationId xmlns:p14="http://schemas.microsoft.com/office/powerpoint/2010/main" val="3976893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42E188E0-2FB7-4562-90C7-AF974231344D}"/>
              </a:ext>
            </a:extLst>
          </p:cNvPr>
          <p:cNvSpPr>
            <a:spLocks noGrp="1"/>
          </p:cNvSpPr>
          <p:nvPr>
            <p:ph type="title"/>
          </p:nvPr>
        </p:nvSpPr>
        <p:spPr>
          <a:xfrm>
            <a:off x="0" y="228600"/>
            <a:ext cx="9144000" cy="762000"/>
          </a:xfrm>
        </p:spPr>
        <p:txBody>
          <a:bodyPr/>
          <a:lstStyle/>
          <a:p>
            <a:r>
              <a:rPr lang="en-US" dirty="0" smtClean="0"/>
              <a:t>The Importance of Personality</a:t>
            </a:r>
            <a:endParaRPr lang="en-US" dirty="0"/>
          </a:p>
        </p:txBody>
      </p:sp>
      <p:sp>
        <p:nvSpPr>
          <p:cNvPr id="8" name="Content Placeholder 7">
            <a:extLst>
              <a:ext uri="{FF2B5EF4-FFF2-40B4-BE49-F238E27FC236}">
                <a16:creationId xmlns="" xmlns:a16="http://schemas.microsoft.com/office/drawing/2014/main" id="{E85EEC3C-9A2E-45D6-9771-FF81AB6B88D5}"/>
              </a:ext>
            </a:extLst>
          </p:cNvPr>
          <p:cNvSpPr>
            <a:spLocks noGrp="1"/>
          </p:cNvSpPr>
          <p:nvPr>
            <p:ph idx="1"/>
          </p:nvPr>
        </p:nvSpPr>
        <p:spPr>
          <a:xfrm>
            <a:off x="457200" y="990600"/>
            <a:ext cx="8229600" cy="5562600"/>
          </a:xfrm>
        </p:spPr>
        <p:txBody>
          <a:bodyPr/>
          <a:lstStyle/>
          <a:p>
            <a:pPr marL="0" indent="0">
              <a:buNone/>
            </a:pPr>
            <a:r>
              <a:rPr lang="en-IN" dirty="0" smtClean="0"/>
              <a:t>Effective leaders understand </a:t>
            </a:r>
            <a:r>
              <a:rPr lang="en-IN" dirty="0"/>
              <a:t>their own personalities and the personalities of their </a:t>
            </a:r>
            <a:r>
              <a:rPr lang="en-IN" dirty="0" smtClean="0"/>
              <a:t>subordinates</a:t>
            </a:r>
          </a:p>
          <a:p>
            <a:pPr marL="0" indent="0">
              <a:buNone/>
            </a:pPr>
            <a:endParaRPr lang="en-IN" sz="800" dirty="0" smtClean="0"/>
          </a:p>
          <a:p>
            <a:pPr marL="0" indent="0">
              <a:buNone/>
            </a:pPr>
            <a:r>
              <a:rPr lang="en-IN" dirty="0"/>
              <a:t>Different personalities have different needs and ways of </a:t>
            </a:r>
            <a:r>
              <a:rPr lang="en-IN" dirty="0" smtClean="0"/>
              <a:t>behaving</a:t>
            </a:r>
          </a:p>
          <a:p>
            <a:pPr lvl="1">
              <a:buFont typeface="Arial" panose="020B0604020202020204" pitchFamily="34" charset="0"/>
              <a:buChar char="•"/>
            </a:pPr>
            <a:r>
              <a:rPr lang="en-IN" sz="2200" dirty="0" smtClean="0"/>
              <a:t>Wise</a:t>
            </a:r>
            <a:r>
              <a:rPr lang="en-IN" sz="2200" dirty="0"/>
              <a:t>, caring, and effective </a:t>
            </a:r>
            <a:r>
              <a:rPr lang="en-IN" sz="2200" dirty="0" smtClean="0"/>
              <a:t>leaders value the </a:t>
            </a:r>
            <a:r>
              <a:rPr lang="en-IN" sz="2200" dirty="0"/>
              <a:t>differences and </a:t>
            </a:r>
            <a:r>
              <a:rPr lang="en-IN" sz="2200" dirty="0" smtClean="0"/>
              <a:t>strive </a:t>
            </a:r>
            <a:r>
              <a:rPr lang="en-IN" sz="2200" dirty="0"/>
              <a:t>to make the best use of the unique contributions of all types of </a:t>
            </a:r>
            <a:r>
              <a:rPr lang="en-IN" sz="2200" dirty="0" smtClean="0"/>
              <a:t>people</a:t>
            </a:r>
          </a:p>
          <a:p>
            <a:pPr marL="0" indent="0">
              <a:buNone/>
            </a:pPr>
            <a:endParaRPr lang="en-IN" sz="800" dirty="0" smtClean="0"/>
          </a:p>
          <a:p>
            <a:pPr marL="0" indent="0">
              <a:buNone/>
            </a:pPr>
            <a:r>
              <a:rPr lang="en-IN" b="1" dirty="0" smtClean="0">
                <a:solidFill>
                  <a:srgbClr val="C30C20"/>
                </a:solidFill>
              </a:rPr>
              <a:t>Style </a:t>
            </a:r>
            <a:r>
              <a:rPr lang="en-IN" b="1" dirty="0">
                <a:solidFill>
                  <a:srgbClr val="C30C20"/>
                </a:solidFill>
              </a:rPr>
              <a:t>of interpersonal relations </a:t>
            </a:r>
            <a:r>
              <a:rPr lang="en-IN" dirty="0"/>
              <a:t>is an important aspect of personality and an important element in dealing with people</a:t>
            </a:r>
            <a:endParaRPr lang="en-US" dirty="0"/>
          </a:p>
        </p:txBody>
      </p:sp>
    </p:spTree>
    <p:extLst>
      <p:ext uri="{BB962C8B-B14F-4D97-AF65-F5344CB8AC3E}">
        <p14:creationId xmlns:p14="http://schemas.microsoft.com/office/powerpoint/2010/main" val="30009663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EA830852-75BD-45BB-B8F4-E04F8D7E9A15}"/>
              </a:ext>
            </a:extLst>
          </p:cNvPr>
          <p:cNvSpPr>
            <a:spLocks noGrp="1"/>
          </p:cNvSpPr>
          <p:nvPr>
            <p:ph type="title"/>
          </p:nvPr>
        </p:nvSpPr>
        <p:spPr/>
        <p:txBody>
          <a:bodyPr/>
          <a:lstStyle/>
          <a:p>
            <a:r>
              <a:rPr lang="en-US" dirty="0" smtClean="0"/>
              <a:t>Styles </a:t>
            </a:r>
            <a:r>
              <a:rPr lang="en-US" dirty="0"/>
              <a:t>of </a:t>
            </a:r>
            <a:r>
              <a:rPr lang="en-US" dirty="0" smtClean="0"/>
              <a:t>Interpersonal Relations</a:t>
            </a:r>
            <a:endParaRPr lang="en-US" dirty="0"/>
          </a:p>
        </p:txBody>
      </p:sp>
      <p:sp>
        <p:nvSpPr>
          <p:cNvPr id="7" name="Content Placeholder 6">
            <a:extLst>
              <a:ext uri="{FF2B5EF4-FFF2-40B4-BE49-F238E27FC236}">
                <a16:creationId xmlns="" xmlns:a16="http://schemas.microsoft.com/office/drawing/2014/main" id="{5A3204A8-25E7-4131-8F89-A9972E66C5D3}"/>
              </a:ext>
            </a:extLst>
          </p:cNvPr>
          <p:cNvSpPr>
            <a:spLocks noGrp="1"/>
          </p:cNvSpPr>
          <p:nvPr>
            <p:ph idx="1"/>
          </p:nvPr>
        </p:nvSpPr>
        <p:spPr>
          <a:xfrm>
            <a:off x="457200" y="990600"/>
            <a:ext cx="8229600" cy="5562600"/>
          </a:xfrm>
        </p:spPr>
        <p:txBody>
          <a:bodyPr/>
          <a:lstStyle/>
          <a:p>
            <a:r>
              <a:rPr lang="en-US" dirty="0" smtClean="0"/>
              <a:t>Traditional style: Exemplified by </a:t>
            </a:r>
            <a:r>
              <a:rPr lang="en-US" sz="2200" dirty="0" smtClean="0"/>
              <a:t>Moses, who </a:t>
            </a:r>
            <a:r>
              <a:rPr lang="en-IN" sz="2200" dirty="0"/>
              <a:t>is the foremost individual in Jewish </a:t>
            </a:r>
            <a:r>
              <a:rPr lang="en-IN" sz="2200" dirty="0" smtClean="0"/>
              <a:t>history, and </a:t>
            </a:r>
            <a:r>
              <a:rPr lang="en-US" sz="2200" dirty="0" smtClean="0"/>
              <a:t>Queen Victoria, </a:t>
            </a:r>
            <a:r>
              <a:rPr lang="en-IN" sz="2200" dirty="0"/>
              <a:t>who is known for her moral strength and high standards of </a:t>
            </a:r>
            <a:r>
              <a:rPr lang="en-IN" sz="2200" dirty="0" smtClean="0"/>
              <a:t>conduct</a:t>
            </a:r>
            <a:endParaRPr lang="en-US" sz="800" dirty="0" smtClean="0"/>
          </a:p>
          <a:p>
            <a:r>
              <a:rPr lang="en-US" dirty="0" smtClean="0"/>
              <a:t>Participative style: </a:t>
            </a:r>
            <a:r>
              <a:rPr lang="en-IN" dirty="0" smtClean="0"/>
              <a:t>Exemplified by Eleanor Roosevelt, who was </a:t>
            </a:r>
            <a:r>
              <a:rPr lang="en-IN" dirty="0"/>
              <a:t>people-caring and </a:t>
            </a:r>
            <a:r>
              <a:rPr lang="en-IN" dirty="0" smtClean="0"/>
              <a:t>people-serving, and Benjamin Franklin</a:t>
            </a:r>
            <a:endParaRPr lang="en-IN" sz="800" dirty="0" smtClean="0"/>
          </a:p>
          <a:p>
            <a:r>
              <a:rPr lang="en-US" dirty="0" smtClean="0"/>
              <a:t>Individualistic style</a:t>
            </a:r>
            <a:r>
              <a:rPr lang="en-IN" dirty="0" smtClean="0"/>
              <a:t>: Exemplified </a:t>
            </a:r>
            <a:r>
              <a:rPr lang="en-IN" dirty="0"/>
              <a:t>by </a:t>
            </a:r>
            <a:r>
              <a:rPr lang="en-IN" dirty="0" smtClean="0"/>
              <a:t>Joan </a:t>
            </a:r>
            <a:r>
              <a:rPr lang="en-IN" dirty="0"/>
              <a:t>of Arc, who led the French people by her conviction and brave </a:t>
            </a:r>
            <a:r>
              <a:rPr lang="en-IN" dirty="0" smtClean="0"/>
              <a:t>example, and </a:t>
            </a:r>
            <a:r>
              <a:rPr lang="en-IN" dirty="0"/>
              <a:t>Henry David </a:t>
            </a:r>
            <a:r>
              <a:rPr lang="en-IN" dirty="0" smtClean="0"/>
              <a:t>Thoreau</a:t>
            </a:r>
            <a:endParaRPr lang="en-US" dirty="0"/>
          </a:p>
        </p:txBody>
      </p:sp>
    </p:spTree>
    <p:extLst>
      <p:ext uri="{BB962C8B-B14F-4D97-AF65-F5344CB8AC3E}">
        <p14:creationId xmlns:p14="http://schemas.microsoft.com/office/powerpoint/2010/main" val="3641014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 xmlns:a16="http://schemas.microsoft.com/office/drawing/2014/main" id="{FC3812F4-A922-4220-8FC3-26D8C69B6F7A}"/>
              </a:ext>
            </a:extLst>
          </p:cNvPr>
          <p:cNvSpPr>
            <a:spLocks noGrp="1"/>
          </p:cNvSpPr>
          <p:nvPr>
            <p:ph type="title"/>
          </p:nvPr>
        </p:nvSpPr>
        <p:spPr/>
        <p:txBody>
          <a:bodyPr/>
          <a:lstStyle/>
          <a:p>
            <a:r>
              <a:rPr lang="en-US" altLang="en-US" dirty="0" smtClean="0"/>
              <a:t>Personality and Culture</a:t>
            </a:r>
            <a:r>
              <a:rPr lang="en-US" altLang="en-US" sz="3200" dirty="0" smtClean="0"/>
              <a:t> </a:t>
            </a:r>
            <a:endParaRPr lang="en-US" dirty="0"/>
          </a:p>
        </p:txBody>
      </p:sp>
      <p:sp>
        <p:nvSpPr>
          <p:cNvPr id="8" name="Content Placeholder 7">
            <a:extLst>
              <a:ext uri="{FF2B5EF4-FFF2-40B4-BE49-F238E27FC236}">
                <a16:creationId xmlns="" xmlns:a16="http://schemas.microsoft.com/office/drawing/2014/main" id="{0B872F54-04AE-4233-B7BF-398AA751F3EC}"/>
              </a:ext>
            </a:extLst>
          </p:cNvPr>
          <p:cNvSpPr>
            <a:spLocks noGrp="1"/>
          </p:cNvSpPr>
          <p:nvPr>
            <p:ph idx="1"/>
          </p:nvPr>
        </p:nvSpPr>
        <p:spPr/>
        <p:txBody>
          <a:bodyPr/>
          <a:lstStyle/>
          <a:p>
            <a:pPr marL="0" indent="0">
              <a:buNone/>
            </a:pPr>
            <a:r>
              <a:rPr lang="en-US" altLang="en-US" dirty="0"/>
              <a:t>People are products of their </a:t>
            </a:r>
            <a:r>
              <a:rPr lang="en-US" altLang="en-US" dirty="0" smtClean="0"/>
              <a:t>culture, which includes </a:t>
            </a:r>
            <a:r>
              <a:rPr lang="en-US" altLang="en-US" dirty="0"/>
              <a:t>family, town, and </a:t>
            </a:r>
            <a:r>
              <a:rPr lang="en-US" altLang="en-US" dirty="0" smtClean="0"/>
              <a:t>country</a:t>
            </a:r>
          </a:p>
          <a:p>
            <a:pPr marL="0" indent="0">
              <a:buNone/>
            </a:pPr>
            <a:endParaRPr lang="en-US" altLang="en-US" sz="800" dirty="0" smtClean="0"/>
          </a:p>
          <a:p>
            <a:pPr marL="0" indent="0">
              <a:buNone/>
            </a:pPr>
            <a:r>
              <a:rPr lang="en-IN" dirty="0"/>
              <a:t>Personality involves cross-cultural variations because it is a social construct</a:t>
            </a:r>
          </a:p>
          <a:p>
            <a:r>
              <a:rPr lang="en-IN" sz="2200" dirty="0"/>
              <a:t>Traditional social orientations put the needs and interests of the group above the </a:t>
            </a:r>
            <a:r>
              <a:rPr lang="en-IN" sz="2200" dirty="0" smtClean="0"/>
              <a:t>individual</a:t>
            </a:r>
          </a:p>
          <a:p>
            <a:r>
              <a:rPr lang="en-IN" altLang="en-US" sz="2200" dirty="0"/>
              <a:t>Individualistic social orientations involve separating the self from </a:t>
            </a:r>
            <a:r>
              <a:rPr lang="en-IN" altLang="en-US" sz="2200" dirty="0" smtClean="0"/>
              <a:t>others</a:t>
            </a:r>
          </a:p>
          <a:p>
            <a:r>
              <a:rPr lang="en-IN" altLang="en-US" sz="2200" dirty="0"/>
              <a:t>Participative social orientations seek a middle ground between individualistic and traditional styles with an emphasis on warm and supportive human </a:t>
            </a:r>
            <a:r>
              <a:rPr lang="en-IN" altLang="en-US" sz="2200" dirty="0" smtClean="0"/>
              <a:t>relations</a:t>
            </a:r>
            <a:endParaRPr lang="en-US" altLang="en-US" sz="2200" dirty="0"/>
          </a:p>
        </p:txBody>
      </p:sp>
    </p:spTree>
    <p:extLst>
      <p:ext uri="{BB962C8B-B14F-4D97-AF65-F5344CB8AC3E}">
        <p14:creationId xmlns:p14="http://schemas.microsoft.com/office/powerpoint/2010/main" val="285248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4294CA12-8179-414F-83FF-272CCB1B6D9E}"/>
              </a:ext>
            </a:extLst>
          </p:cNvPr>
          <p:cNvSpPr>
            <a:spLocks noGrp="1"/>
          </p:cNvSpPr>
          <p:nvPr>
            <p:ph type="title"/>
          </p:nvPr>
        </p:nvSpPr>
        <p:spPr>
          <a:xfrm>
            <a:off x="152400" y="152400"/>
            <a:ext cx="9144000" cy="1143000"/>
          </a:xfrm>
        </p:spPr>
        <p:txBody>
          <a:bodyPr/>
          <a:lstStyle/>
          <a:p>
            <a:r>
              <a:rPr lang="en-IN" altLang="en-US" dirty="0"/>
              <a:t>Distinguishing Characteristics of </a:t>
            </a:r>
            <a:r>
              <a:rPr lang="en-IN" altLang="en-US" dirty="0" smtClean="0"/>
              <a:t>Styles </a:t>
            </a:r>
            <a:r>
              <a:rPr lang="en-IN" altLang="en-US" dirty="0"/>
              <a:t>of Interpersonal </a:t>
            </a:r>
            <a:r>
              <a:rPr lang="en-IN" altLang="en-US" dirty="0" smtClean="0"/>
              <a:t>Relations, 1</a:t>
            </a:r>
            <a:endParaRPr lang="en-US" dirty="0"/>
          </a:p>
        </p:txBody>
      </p:sp>
      <p:sp>
        <p:nvSpPr>
          <p:cNvPr id="7" name="Content Placeholder 6">
            <a:extLst>
              <a:ext uri="{FF2B5EF4-FFF2-40B4-BE49-F238E27FC236}">
                <a16:creationId xmlns="" xmlns:a16="http://schemas.microsoft.com/office/drawing/2014/main" id="{1863542C-85C7-45AC-8DBB-FE483A969993}"/>
              </a:ext>
            </a:extLst>
          </p:cNvPr>
          <p:cNvSpPr>
            <a:spLocks noGrp="1"/>
          </p:cNvSpPr>
          <p:nvPr>
            <p:ph idx="1"/>
          </p:nvPr>
        </p:nvSpPr>
        <p:spPr>
          <a:xfrm>
            <a:off x="457200" y="1447800"/>
            <a:ext cx="8229600" cy="5105400"/>
          </a:xfrm>
        </p:spPr>
        <p:txBody>
          <a:bodyPr/>
          <a:lstStyle/>
          <a:p>
            <a:pPr marL="0" indent="0">
              <a:buNone/>
            </a:pPr>
            <a:r>
              <a:rPr lang="en-US" altLang="en-US" dirty="0"/>
              <a:t>Form of control</a:t>
            </a:r>
          </a:p>
          <a:p>
            <a:r>
              <a:rPr lang="en-US" altLang="en-US" sz="2200" dirty="0" err="1"/>
              <a:t>Traditionals</a:t>
            </a:r>
            <a:r>
              <a:rPr lang="en-US" altLang="en-US" sz="2200" dirty="0"/>
              <a:t> are comfortable with rules, </a:t>
            </a:r>
            <a:r>
              <a:rPr lang="en-US" altLang="en-US" sz="2200" dirty="0" smtClean="0"/>
              <a:t>policies, and </a:t>
            </a:r>
            <a:r>
              <a:rPr lang="en-US" altLang="en-US" sz="2200" dirty="0"/>
              <a:t>procedures </a:t>
            </a:r>
          </a:p>
          <a:p>
            <a:r>
              <a:rPr lang="en-US" altLang="en-US" sz="2200" dirty="0" err="1"/>
              <a:t>Participatives</a:t>
            </a:r>
            <a:r>
              <a:rPr lang="en-US" altLang="en-US" sz="2200" dirty="0"/>
              <a:t> prefer interpersonal </a:t>
            </a:r>
            <a:r>
              <a:rPr lang="en-US" altLang="en-US" sz="2200" dirty="0" smtClean="0"/>
              <a:t>commitment </a:t>
            </a:r>
            <a:endParaRPr lang="en-US" altLang="en-US" sz="2200" dirty="0"/>
          </a:p>
          <a:p>
            <a:r>
              <a:rPr lang="en-US" altLang="en-US" sz="2200" dirty="0"/>
              <a:t>Individualists dislike the idea of restricted freedom</a:t>
            </a:r>
          </a:p>
          <a:p>
            <a:pPr marL="0" indent="0">
              <a:buNone/>
            </a:pPr>
            <a:endParaRPr lang="en-US" altLang="en-US" sz="800" b="1" dirty="0"/>
          </a:p>
          <a:p>
            <a:pPr marL="0" indent="0">
              <a:buNone/>
            </a:pPr>
            <a:r>
              <a:rPr lang="en-US" altLang="en-US" dirty="0"/>
              <a:t>Basis of action</a:t>
            </a:r>
            <a:endParaRPr lang="en-US" altLang="en-US" i="1" dirty="0"/>
          </a:p>
          <a:p>
            <a:r>
              <a:rPr lang="en-IN" altLang="en-US" sz="2200" dirty="0" err="1"/>
              <a:t>Traditionals</a:t>
            </a:r>
            <a:r>
              <a:rPr lang="en-IN" altLang="en-US" sz="2200" dirty="0"/>
              <a:t> depend on direction from authorities in which they believe</a:t>
            </a:r>
          </a:p>
          <a:p>
            <a:r>
              <a:rPr lang="en-IN" altLang="en-US" sz="2200" dirty="0" err="1" smtClean="0"/>
              <a:t>Participatives</a:t>
            </a:r>
            <a:r>
              <a:rPr lang="en-IN" altLang="en-US" sz="2200" dirty="0" smtClean="0"/>
              <a:t> </a:t>
            </a:r>
            <a:r>
              <a:rPr lang="en-IN" altLang="en-US" sz="2200" dirty="0"/>
              <a:t>depend on discussion and agreement with others</a:t>
            </a:r>
          </a:p>
          <a:p>
            <a:r>
              <a:rPr lang="en-IN" altLang="en-US" sz="2200" dirty="0"/>
              <a:t>Individualists depend on direction from within</a:t>
            </a:r>
            <a:endParaRPr lang="en-US" altLang="en-US" sz="2200" dirty="0"/>
          </a:p>
        </p:txBody>
      </p:sp>
    </p:spTree>
    <p:extLst>
      <p:ext uri="{BB962C8B-B14F-4D97-AF65-F5344CB8AC3E}">
        <p14:creationId xmlns:p14="http://schemas.microsoft.com/office/powerpoint/2010/main" val="1695686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144000" cy="1066800"/>
          </a:xfrm>
        </p:spPr>
        <p:txBody>
          <a:bodyPr/>
          <a:lstStyle/>
          <a:p>
            <a:r>
              <a:rPr lang="en-IN" altLang="en-US" dirty="0"/>
              <a:t>Distinguishing Characteristics of Styles of Interpersonal Relations, </a:t>
            </a:r>
            <a:r>
              <a:rPr lang="en-IN" altLang="en-US" dirty="0" smtClean="0"/>
              <a:t>2</a:t>
            </a:r>
            <a:endParaRPr lang="en-IN" dirty="0"/>
          </a:p>
        </p:txBody>
      </p:sp>
      <p:sp>
        <p:nvSpPr>
          <p:cNvPr id="7" name="Content Placeholder 6">
            <a:extLst>
              <a:ext uri="{FF2B5EF4-FFF2-40B4-BE49-F238E27FC236}">
                <a16:creationId xmlns="" xmlns:a16="http://schemas.microsoft.com/office/drawing/2014/main" id="{94016C8A-6FA9-4B33-A51B-EF6B31266605}"/>
              </a:ext>
            </a:extLst>
          </p:cNvPr>
          <p:cNvSpPr>
            <a:spLocks noGrp="1"/>
          </p:cNvSpPr>
          <p:nvPr>
            <p:ph idx="1"/>
          </p:nvPr>
        </p:nvSpPr>
        <p:spPr>
          <a:xfrm>
            <a:off x="457200" y="1295400"/>
            <a:ext cx="8229600" cy="5257800"/>
          </a:xfrm>
        </p:spPr>
        <p:txBody>
          <a:bodyPr/>
          <a:lstStyle/>
          <a:p>
            <a:pPr marL="0" indent="0">
              <a:buNone/>
            </a:pPr>
            <a:r>
              <a:rPr lang="en-US" altLang="en-US" dirty="0"/>
              <a:t>To be avoided</a:t>
            </a:r>
            <a:r>
              <a:rPr lang="en-US" altLang="en-US" i="1" dirty="0"/>
              <a:t> </a:t>
            </a:r>
          </a:p>
          <a:p>
            <a:r>
              <a:rPr lang="en-US" altLang="en-US" sz="2200" dirty="0" err="1"/>
              <a:t>Traditionals</a:t>
            </a:r>
            <a:r>
              <a:rPr lang="en-US" altLang="en-US" sz="2200" dirty="0"/>
              <a:t> avoid deviation from authoritative </a:t>
            </a:r>
            <a:r>
              <a:rPr lang="en-US" altLang="en-US" sz="2200" dirty="0" smtClean="0"/>
              <a:t>direction</a:t>
            </a:r>
            <a:endParaRPr lang="en-US" altLang="en-US" sz="2200" dirty="0"/>
          </a:p>
          <a:p>
            <a:r>
              <a:rPr lang="en-US" altLang="en-US" sz="2200" dirty="0" err="1"/>
              <a:t>Participatives</a:t>
            </a:r>
            <a:r>
              <a:rPr lang="en-US" altLang="en-US" sz="2200" dirty="0"/>
              <a:t> avoid confrontation and strive to reach </a:t>
            </a:r>
            <a:r>
              <a:rPr lang="en-US" altLang="en-US" sz="2200" dirty="0" smtClean="0"/>
              <a:t>agreement</a:t>
            </a:r>
            <a:endParaRPr lang="en-US" altLang="en-US" sz="2200" dirty="0"/>
          </a:p>
          <a:p>
            <a:r>
              <a:rPr lang="en-US" altLang="en-US" sz="2200" dirty="0"/>
              <a:t>Individualists avoid not being themselves</a:t>
            </a:r>
          </a:p>
          <a:p>
            <a:pPr marL="0" indent="0">
              <a:buNone/>
            </a:pPr>
            <a:endParaRPr lang="en-US" altLang="en-US" sz="800" dirty="0"/>
          </a:p>
          <a:p>
            <a:pPr marL="0" indent="0">
              <a:buNone/>
            </a:pPr>
            <a:r>
              <a:rPr lang="en-US" altLang="en-US" dirty="0"/>
              <a:t>Perception of </a:t>
            </a:r>
            <a:r>
              <a:rPr lang="en-US" altLang="en-US" dirty="0" smtClean="0"/>
              <a:t>responsibility</a:t>
            </a:r>
            <a:endParaRPr lang="en-US" altLang="en-US" dirty="0"/>
          </a:p>
          <a:p>
            <a:r>
              <a:rPr lang="en-IN" altLang="en-US" sz="2200" dirty="0" err="1"/>
              <a:t>Traditionals</a:t>
            </a:r>
            <a:r>
              <a:rPr lang="en-IN" altLang="en-US" sz="2200" dirty="0"/>
              <a:t> believe highest allegiance should go to superordinate powers</a:t>
            </a:r>
          </a:p>
          <a:p>
            <a:r>
              <a:rPr lang="en-IN" altLang="en-US" sz="2200" dirty="0" err="1"/>
              <a:t>Participatives</a:t>
            </a:r>
            <a:r>
              <a:rPr lang="en-IN" altLang="en-US" sz="2200" dirty="0"/>
              <a:t> feel responsibility to help others</a:t>
            </a:r>
          </a:p>
          <a:p>
            <a:r>
              <a:rPr lang="en-IN" altLang="en-US" sz="2200" dirty="0"/>
              <a:t>Individualists assign first responsibility for their own actions to their own </a:t>
            </a:r>
            <a:r>
              <a:rPr lang="en-IN" altLang="en-US" sz="2200" dirty="0" smtClean="0"/>
              <a:t>conscience</a:t>
            </a:r>
            <a:endParaRPr lang="en-US" altLang="en-US" dirty="0"/>
          </a:p>
        </p:txBody>
      </p:sp>
    </p:spTree>
    <p:extLst>
      <p:ext uri="{BB962C8B-B14F-4D97-AF65-F5344CB8AC3E}">
        <p14:creationId xmlns:p14="http://schemas.microsoft.com/office/powerpoint/2010/main" val="2703396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144000" cy="1219200"/>
          </a:xfrm>
        </p:spPr>
        <p:txBody>
          <a:bodyPr/>
          <a:lstStyle/>
          <a:p>
            <a:r>
              <a:rPr lang="en-IN" altLang="en-US" dirty="0"/>
              <a:t>Distinguishing Characteristics of Styles of Interpersonal Relations, </a:t>
            </a:r>
            <a:r>
              <a:rPr lang="en-IN" altLang="en-US" dirty="0" smtClean="0"/>
              <a:t>3</a:t>
            </a:r>
            <a:endParaRPr lang="en-US" dirty="0"/>
          </a:p>
        </p:txBody>
      </p:sp>
      <p:sp>
        <p:nvSpPr>
          <p:cNvPr id="3" name="Content Placeholder 2"/>
          <p:cNvSpPr>
            <a:spLocks noGrp="1"/>
          </p:cNvSpPr>
          <p:nvPr>
            <p:ph idx="1"/>
          </p:nvPr>
        </p:nvSpPr>
        <p:spPr>
          <a:xfrm>
            <a:off x="457200" y="1447800"/>
            <a:ext cx="8229600" cy="5105400"/>
          </a:xfrm>
        </p:spPr>
        <p:txBody>
          <a:bodyPr/>
          <a:lstStyle/>
          <a:p>
            <a:pPr marL="0" indent="0">
              <a:lnSpc>
                <a:spcPct val="90000"/>
              </a:lnSpc>
              <a:buNone/>
            </a:pPr>
            <a:r>
              <a:rPr lang="en-US" altLang="en-US" dirty="0"/>
              <a:t>Goals </a:t>
            </a:r>
            <a:r>
              <a:rPr lang="en-US" altLang="en-US" dirty="0" smtClean="0"/>
              <a:t>desired</a:t>
            </a:r>
            <a:endParaRPr lang="en-US" altLang="en-US" dirty="0"/>
          </a:p>
          <a:p>
            <a:pPr>
              <a:lnSpc>
                <a:spcPct val="90000"/>
              </a:lnSpc>
            </a:pPr>
            <a:r>
              <a:rPr lang="en-US" altLang="en-US" sz="2200" dirty="0" err="1"/>
              <a:t>Traditionals</a:t>
            </a:r>
            <a:r>
              <a:rPr lang="en-US" altLang="en-US" sz="2200" dirty="0"/>
              <a:t> value organization and </a:t>
            </a:r>
            <a:r>
              <a:rPr lang="en-US" altLang="en-US" sz="2200" dirty="0" smtClean="0"/>
              <a:t>order</a:t>
            </a:r>
            <a:endParaRPr lang="en-US" altLang="en-US" sz="2200" dirty="0"/>
          </a:p>
          <a:p>
            <a:pPr>
              <a:lnSpc>
                <a:spcPct val="90000"/>
              </a:lnSpc>
            </a:pPr>
            <a:r>
              <a:rPr lang="en-US" altLang="en-US" sz="2200" dirty="0" err="1"/>
              <a:t>Participatives</a:t>
            </a:r>
            <a:r>
              <a:rPr lang="en-US" altLang="en-US" sz="2200" dirty="0"/>
              <a:t> value group consensus and smooth human </a:t>
            </a:r>
            <a:r>
              <a:rPr lang="en-US" altLang="en-US" sz="2200" dirty="0" smtClean="0"/>
              <a:t>relations</a:t>
            </a:r>
            <a:endParaRPr lang="en-US" altLang="en-US" sz="2200" dirty="0"/>
          </a:p>
          <a:p>
            <a:pPr>
              <a:lnSpc>
                <a:spcPct val="90000"/>
              </a:lnSpc>
            </a:pPr>
            <a:r>
              <a:rPr lang="en-US" altLang="en-US" sz="2200" dirty="0"/>
              <a:t>Individualists value independence and freedom</a:t>
            </a:r>
          </a:p>
          <a:p>
            <a:pPr marL="0" indent="0">
              <a:buNone/>
            </a:pPr>
            <a:endParaRPr lang="en-US" sz="800" dirty="0"/>
          </a:p>
          <a:p>
            <a:pPr marL="0" indent="0">
              <a:lnSpc>
                <a:spcPct val="90000"/>
              </a:lnSpc>
              <a:spcBef>
                <a:spcPct val="50000"/>
              </a:spcBef>
              <a:buNone/>
            </a:pPr>
            <a:r>
              <a:rPr lang="en-US" altLang="en-US" dirty="0"/>
              <a:t>Basis for growth</a:t>
            </a:r>
            <a:r>
              <a:rPr lang="en-US" altLang="en-US" i="1" dirty="0"/>
              <a:t> </a:t>
            </a:r>
          </a:p>
          <a:p>
            <a:pPr>
              <a:lnSpc>
                <a:spcPct val="90000"/>
              </a:lnSpc>
            </a:pPr>
            <a:r>
              <a:rPr lang="en-IN" altLang="en-US" sz="2200" dirty="0" err="1"/>
              <a:t>Traditionals</a:t>
            </a:r>
            <a:r>
              <a:rPr lang="en-IN" altLang="en-US" sz="2200" dirty="0"/>
              <a:t> believe there is a time and place for everything, and the best way to grow is by following the established </a:t>
            </a:r>
            <a:r>
              <a:rPr lang="en-IN" altLang="en-US" sz="2200" dirty="0" smtClean="0"/>
              <a:t>order</a:t>
            </a:r>
          </a:p>
          <a:p>
            <a:pPr>
              <a:lnSpc>
                <a:spcPct val="90000"/>
              </a:lnSpc>
            </a:pPr>
            <a:r>
              <a:rPr lang="en-US" altLang="en-US" sz="2200" dirty="0" err="1" smtClean="0"/>
              <a:t>Participatives</a:t>
            </a:r>
            <a:r>
              <a:rPr lang="en-US" altLang="en-US" sz="2200" dirty="0" smtClean="0"/>
              <a:t> </a:t>
            </a:r>
            <a:r>
              <a:rPr lang="en-US" altLang="en-US" sz="2200" dirty="0"/>
              <a:t>prefer growth through human interaction </a:t>
            </a:r>
            <a:r>
              <a:rPr lang="en-US" altLang="en-US" sz="2200" dirty="0" smtClean="0"/>
              <a:t>and prefer to grow in this manner</a:t>
            </a:r>
            <a:endParaRPr lang="en-US" altLang="en-US" sz="2200" dirty="0"/>
          </a:p>
          <a:p>
            <a:pPr>
              <a:lnSpc>
                <a:spcPct val="90000"/>
              </a:lnSpc>
            </a:pPr>
            <a:r>
              <a:rPr lang="en-US" altLang="en-US" sz="2200" dirty="0"/>
              <a:t>Individualists prefer growth through introspection and </a:t>
            </a:r>
            <a:r>
              <a:rPr lang="en-US" altLang="en-US" sz="2200" dirty="0" smtClean="0"/>
              <a:t>self-analysis</a:t>
            </a:r>
            <a:endParaRPr lang="en-US" altLang="en-US" sz="2200" dirty="0"/>
          </a:p>
        </p:txBody>
      </p:sp>
    </p:spTree>
    <p:extLst>
      <p:ext uri="{BB962C8B-B14F-4D97-AF65-F5344CB8AC3E}">
        <p14:creationId xmlns:p14="http://schemas.microsoft.com/office/powerpoint/2010/main" val="3969367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A0B660-36E6-4776-8563-5224FF50B3B6}">
  <ds:schemaRefs>
    <ds:schemaRef ds:uri="http://schemas.microsoft.com/office/2006/metadata/properties"/>
    <ds:schemaRef ds:uri="http://schemas.microsoft.com/office/infopath/2007/PartnerControls"/>
    <ds:schemaRef ds:uri="aa4f5ada-9d1d-46d6-b705-f2cf90d05a91"/>
  </ds:schemaRefs>
</ds:datastoreItem>
</file>

<file path=customXml/itemProps2.xml><?xml version="1.0" encoding="utf-8"?>
<ds:datastoreItem xmlns:ds="http://schemas.openxmlformats.org/officeDocument/2006/customXml" ds:itemID="{13ED4DE6-75F4-4391-986B-885045421C01}"/>
</file>

<file path=customXml/itemProps3.xml><?xml version="1.0" encoding="utf-8"?>
<ds:datastoreItem xmlns:ds="http://schemas.openxmlformats.org/officeDocument/2006/customXml" ds:itemID="{9F12B080-5451-4417-A22A-378318A69B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874</TotalTime>
  <Words>1853</Words>
  <Application>Microsoft Office PowerPoint</Application>
  <PresentationFormat>On-screen Show (4:3)</PresentationFormat>
  <Paragraphs>258</Paragraphs>
  <Slides>27</Slides>
  <Notes>5</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27</vt:i4>
      </vt:variant>
    </vt:vector>
  </HeadingPairs>
  <TitlesOfParts>
    <vt:vector size="42"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15 </vt:lpstr>
      <vt:lpstr>Learning Objectives</vt:lpstr>
      <vt:lpstr>The Importance of Self-Concept</vt:lpstr>
      <vt:lpstr>The Importance of Personality</vt:lpstr>
      <vt:lpstr>Styles of Interpersonal Relations</vt:lpstr>
      <vt:lpstr>Personality and Culture </vt:lpstr>
      <vt:lpstr>Distinguishing Characteristics of Styles of Interpersonal Relations, 1</vt:lpstr>
      <vt:lpstr>Distinguishing Characteristics of Styles of Interpersonal Relations, 2</vt:lpstr>
      <vt:lpstr>Distinguishing Characteristics of Styles of Interpersonal Relations, 3</vt:lpstr>
      <vt:lpstr>Distinguishing Characteristics of Styles of Interpersonal Relations, 3</vt:lpstr>
      <vt:lpstr>Distinguishing Characteristics of Styles of Interpersonal Relations, 4</vt:lpstr>
      <vt:lpstr>Dealing with Different Types of People</vt:lpstr>
      <vt:lpstr>Meeting the Needs of Traditionals</vt:lpstr>
      <vt:lpstr>Meeting the Needs of Participatives </vt:lpstr>
      <vt:lpstr>Meeting the Needs of Individualists</vt:lpstr>
      <vt:lpstr>Improving Communication, 1</vt:lpstr>
      <vt:lpstr>Improving Communication, 2</vt:lpstr>
      <vt:lpstr> Leadership Needs and Organizational Contributions of Different Styles</vt:lpstr>
      <vt:lpstr>Organizational Contributions of Different Styles, 1</vt:lpstr>
      <vt:lpstr>Organizational Contributions of Different Styles, 2</vt:lpstr>
      <vt:lpstr>Table 15.2: An Overall Description of Each Style  of Interpersonal Relations, 1</vt:lpstr>
      <vt:lpstr>Table 15.2: An Overall Description of Each Style  of Interpersonal Relations, 2</vt:lpstr>
      <vt:lpstr>Interpersonal Styles and Leadership Effectiveness, 1 </vt:lpstr>
      <vt:lpstr>Interpersonal Styles and Leadership Effectiveness, 2</vt:lpstr>
      <vt:lpstr> Table 15.3: The Big Five Personality Traits and Their Stability over Time</vt:lpstr>
      <vt:lpstr>Personality and Leadership, 1</vt:lpstr>
      <vt:lpstr>Personality and Leadership, 2</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180</cp:revision>
  <dcterms:created xsi:type="dcterms:W3CDTF">2013-09-21T18:43:04Z</dcterms:created>
  <dcterms:modified xsi:type="dcterms:W3CDTF">2018-02-21T05:19:47Z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