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7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79" r:id="rId5"/>
    <p:sldMasterId id="2147483687" r:id="rId6"/>
    <p:sldMasterId id="2147483697" r:id="rId7"/>
    <p:sldMasterId id="2147483707" r:id="rId8"/>
    <p:sldMasterId id="2147483715" r:id="rId9"/>
    <p:sldMasterId id="2147483723" r:id="rId10"/>
    <p:sldMasterId id="2147483726" r:id="rId11"/>
  </p:sldMasterIdLst>
  <p:notesMasterIdLst>
    <p:notesMasterId r:id="rId37"/>
  </p:notesMasterIdLst>
  <p:sldIdLst>
    <p:sldId id="256" r:id="rId12"/>
    <p:sldId id="258" r:id="rId13"/>
    <p:sldId id="260" r:id="rId14"/>
    <p:sldId id="265" r:id="rId15"/>
    <p:sldId id="271" r:id="rId16"/>
    <p:sldId id="267" r:id="rId17"/>
    <p:sldId id="268" r:id="rId18"/>
    <p:sldId id="269" r:id="rId19"/>
    <p:sldId id="272" r:id="rId20"/>
    <p:sldId id="292" r:id="rId21"/>
    <p:sldId id="274" r:id="rId22"/>
    <p:sldId id="275" r:id="rId23"/>
    <p:sldId id="278" r:id="rId24"/>
    <p:sldId id="279" r:id="rId25"/>
    <p:sldId id="280" r:id="rId26"/>
    <p:sldId id="281" r:id="rId27"/>
    <p:sldId id="295" r:id="rId28"/>
    <p:sldId id="284" r:id="rId29"/>
    <p:sldId id="299" r:id="rId30"/>
    <p:sldId id="293" r:id="rId31"/>
    <p:sldId id="296" r:id="rId32"/>
    <p:sldId id="288" r:id="rId33"/>
    <p:sldId id="291" r:id="rId34"/>
    <p:sldId id="297" r:id="rId35"/>
    <p:sldId id="298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ace Miriam D Monte" initials="GMDM" lastIdx="1" clrIdx="0">
    <p:extLst>
      <p:ext uri="{19B8F6BF-5375-455C-9EA6-DF929625EA0E}">
        <p15:presenceInfo xmlns:p15="http://schemas.microsoft.com/office/powerpoint/2012/main" userId="S-1-5-21-3361151005-2080053223-3394076701-1912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651" autoAdjust="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49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commentAuthors" Target="commentAuthors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13T20:08:32.241" idx="1">
    <p:pos x="10" y="10"/>
    <p:text>An image has to be inserted. Link?</p:text>
    <p:extLst mod="1">
      <p:ext uri="{C676402C-5697-4E1C-873F-D02D1690AC5C}">
        <p15:threadingInfo xmlns:p15="http://schemas.microsoft.com/office/powerpoint/2012/main" timeZoneBias="-33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F0F4F-7E6C-486C-8080-D3EE653B8BD2}" type="datetimeFigureOut">
              <a:rPr lang="en-US" smtClean="0"/>
              <a:pPr/>
              <a:t>02/21/2018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9B7A3-8BA4-48EE-BBE5-4362A407AD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278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77A8544B-FF57-41D7-86A3-2E708D05A40D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16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77A8544B-FF57-41D7-86A3-2E708D05A40D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17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898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1A0AF1C2-B2B8-43F9-ABB1-300E39A1C740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23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070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886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339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3254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2577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30235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20711" y="228600"/>
            <a:ext cx="9185423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723830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441680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911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54058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" y="0"/>
            <a:ext cx="917448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914400"/>
            <a:ext cx="3962400" cy="274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3962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7C226-3598-4059-80F1-2021D1EE229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685800"/>
            <a:ext cx="389353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5724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7C226-3598-4059-80F1-2021D1EE22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946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02261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7C226-3598-4059-80F1-2021D1EE22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2901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461376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587376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375834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37350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83810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997748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19182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2056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50138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518840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310911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050844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83795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712073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924717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44025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5403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124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219697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8904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8208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227759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091324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41529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184830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813952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8039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31419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128625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56282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81525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910940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030552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727952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91663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1626061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7348755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675924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618677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279238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1120212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1754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5284745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9124102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275128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784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73080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543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6469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</p:spTree>
    <p:extLst>
      <p:ext uri="{BB962C8B-B14F-4D97-AF65-F5344CB8AC3E}">
        <p14:creationId xmlns:p14="http://schemas.microsoft.com/office/powerpoint/2010/main" val="3690448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F32E2B1D-8D7C-4F17-AC45-7BFCADBE3C50}"/>
              </a:ext>
            </a:extLst>
          </p:cNvPr>
          <p:cNvSpPr/>
          <p:nvPr userDrawn="1"/>
        </p:nvSpPr>
        <p:spPr>
          <a:xfrm>
            <a:off x="-1447800" y="6705600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indent="0" algn="ctr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© McGraw-Hill Education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28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5.gif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Picture 11" descr="Tagline: Because learning changes everything.™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279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730" r:id="rId18"/>
    <p:sldLayoutId id="2147483731" r:id="rId19"/>
    <p:sldLayoutId id="2147483732" r:id="rId20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Picture 1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  <p:sp>
        <p:nvSpPr>
          <p:cNvPr id="14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7010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252360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 Placeholder 2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5080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7692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extBox 4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3636425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TextBox 7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21106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149821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4" Type="http://schemas.openxmlformats.org/officeDocument/2006/relationships/comments" Target="../comments/commen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92844" y="2257801"/>
            <a:ext cx="5105400" cy="6096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Chapter 14</a:t>
            </a:r>
          </a:p>
        </p:txBody>
      </p:sp>
      <p:sp>
        <p:nvSpPr>
          <p:cNvPr id="7" name="Subtitle 6"/>
          <p:cNvSpPr>
            <a:spLocks noGrp="1"/>
          </p:cNvSpPr>
          <p:nvPr>
            <p:ph type="body" sz="quarter" idx="10"/>
          </p:nvPr>
        </p:nvSpPr>
        <p:spPr>
          <a:xfrm>
            <a:off x="1" y="3477736"/>
            <a:ext cx="4977578" cy="1267200"/>
          </a:xfrm>
        </p:spPr>
        <p:txBody>
          <a:bodyPr/>
          <a:lstStyle/>
          <a:p>
            <a:pPr algn="ctr"/>
            <a:r>
              <a:rPr lang="en-US" sz="3200" dirty="0"/>
              <a:t>Effective Delegation and </a:t>
            </a:r>
          </a:p>
          <a:p>
            <a:pPr algn="ctr"/>
            <a:r>
              <a:rPr lang="en-US" sz="3200" dirty="0"/>
              <a:t>How to Assign Work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="" xmlns:a16="http://schemas.microsoft.com/office/drawing/2014/main" id="{F36D674C-9204-486B-B10A-4663CC228BE3}"/>
              </a:ext>
            </a:extLst>
          </p:cNvPr>
          <p:cNvSpPr/>
          <p:nvPr/>
        </p:nvSpPr>
        <p:spPr>
          <a:xfrm>
            <a:off x="192374" y="6657599"/>
            <a:ext cx="92202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0" algn="l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© </a:t>
            </a:r>
            <a:r>
              <a:rPr lang="en-US" sz="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McGraw-Hill Education. All rights reserved. Authorized only for instructor use in the classroom. No reproduction or further distribution permitted without the prior written consent of McGraw-Hill Education.</a:t>
            </a: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712FB4C-F725-4872-A92E-0531655727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641" y="910937"/>
            <a:ext cx="3523452" cy="450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139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Assigning Work Effectively, 2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Follow </a:t>
            </a:r>
            <a:r>
              <a:rPr lang="en-US" altLang="en-US" dirty="0"/>
              <a:t>oral communication with a </a:t>
            </a:r>
            <a:r>
              <a:rPr lang="en-US" altLang="en-US" dirty="0" smtClean="0"/>
              <a:t>note, </a:t>
            </a:r>
            <a:r>
              <a:rPr lang="en-US" altLang="en-US" dirty="0"/>
              <a:t>and </a:t>
            </a:r>
            <a:r>
              <a:rPr lang="en-US" altLang="en-US" dirty="0" smtClean="0"/>
              <a:t>keep </a:t>
            </a:r>
            <a:r>
              <a:rPr lang="en-US" altLang="en-US" dirty="0"/>
              <a:t>a </a:t>
            </a:r>
            <a:r>
              <a:rPr lang="en-US" altLang="en-US" dirty="0" smtClean="0"/>
              <a:t>copy of the note </a:t>
            </a:r>
            <a:r>
              <a:rPr lang="en-US" altLang="en-US" dirty="0"/>
              <a:t>if many duties or steps are involved in </a:t>
            </a:r>
            <a:r>
              <a:rPr lang="en-US" altLang="en-US" dirty="0" smtClean="0"/>
              <a:t>an </a:t>
            </a:r>
            <a:r>
              <a:rPr lang="en-US" altLang="en-US" dirty="0"/>
              <a:t>order</a:t>
            </a:r>
          </a:p>
          <a:p>
            <a:r>
              <a:rPr lang="en-US" altLang="en-US" dirty="0" smtClean="0"/>
              <a:t>Ask </a:t>
            </a:r>
            <a:r>
              <a:rPr lang="en-US" altLang="en-US" dirty="0"/>
              <a:t>rather than telling, but </a:t>
            </a:r>
            <a:r>
              <a:rPr lang="en-US" altLang="en-US" dirty="0" smtClean="0"/>
              <a:t>leave </a:t>
            </a:r>
            <a:r>
              <a:rPr lang="en-US" altLang="en-US" dirty="0"/>
              <a:t>no doubt that one expects compliance </a:t>
            </a:r>
          </a:p>
          <a:p>
            <a:r>
              <a:rPr lang="en-US" altLang="en-US" dirty="0" smtClean="0"/>
              <a:t>Use </a:t>
            </a:r>
            <a:r>
              <a:rPr lang="en-US" altLang="en-US" dirty="0"/>
              <a:t>the correct language for the employee’s training </a:t>
            </a:r>
            <a:r>
              <a:rPr lang="en-US" altLang="en-US" dirty="0" smtClean="0"/>
              <a:t>level</a:t>
            </a:r>
            <a:endParaRPr lang="en-US" altLang="en-US" sz="800" dirty="0"/>
          </a:p>
          <a:p>
            <a:r>
              <a:rPr lang="en-US" altLang="en-US" dirty="0" smtClean="0"/>
              <a:t>Make </a:t>
            </a:r>
            <a:r>
              <a:rPr lang="en-US" altLang="en-US" dirty="0"/>
              <a:t>assignments in a logical sequence, using clear and concise </a:t>
            </a:r>
            <a:r>
              <a:rPr lang="en-US" altLang="en-US" dirty="0" smtClean="0"/>
              <a:t>language</a:t>
            </a:r>
          </a:p>
          <a:p>
            <a:r>
              <a:rPr lang="en-US" altLang="en-US" dirty="0" smtClean="0"/>
              <a:t>Be </a:t>
            </a:r>
            <a:r>
              <a:rPr lang="en-US" altLang="en-US" dirty="0"/>
              <a:t>considerate but never apologetic </a:t>
            </a:r>
            <a:r>
              <a:rPr lang="en-IN" altLang="en-US" dirty="0"/>
              <a:t>when asking someone to do a job</a:t>
            </a:r>
            <a:endParaRPr lang="en-US" altLang="en-US" dirty="0"/>
          </a:p>
          <a:p>
            <a:r>
              <a:rPr lang="en-US" altLang="en-US" dirty="0" smtClean="0"/>
              <a:t>Talk </a:t>
            </a:r>
            <a:r>
              <a:rPr lang="en-US" altLang="en-US" dirty="0"/>
              <a:t>deliberately and authoritatively, but </a:t>
            </a:r>
            <a:r>
              <a:rPr lang="en-US" altLang="en-US" dirty="0" smtClean="0"/>
              <a:t>avoid </a:t>
            </a:r>
            <a:r>
              <a:rPr lang="en-US" altLang="en-US" dirty="0"/>
              <a:t>shouting across a room or making an unnecessary show of </a:t>
            </a:r>
            <a:r>
              <a:rPr lang="en-US" altLang="en-US" dirty="0" smtClean="0"/>
              <a:t>power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511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Assigning Work Effectively, 3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6019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dirty="0" smtClean="0"/>
              <a:t>Give </a:t>
            </a:r>
            <a:r>
              <a:rPr lang="en-US" altLang="en-US" dirty="0"/>
              <a:t>people the opportunity to ask questions and express opinions </a:t>
            </a:r>
          </a:p>
          <a:p>
            <a:r>
              <a:rPr lang="en-IN" altLang="en-US" sz="2200" dirty="0"/>
              <a:t>Employees may be confused by an assignment, and questions can help clarify instructions</a:t>
            </a:r>
          </a:p>
          <a:p>
            <a:r>
              <a:rPr lang="en-IN" altLang="en-US" sz="2200" dirty="0"/>
              <a:t>Employees may have information or know something one does not</a:t>
            </a:r>
          </a:p>
          <a:p>
            <a:r>
              <a:rPr lang="en-IN" altLang="en-US" sz="2200" dirty="0"/>
              <a:t>When one encourages questions and self-expression, one demonstrates respect for employees</a:t>
            </a:r>
          </a:p>
          <a:p>
            <a:r>
              <a:rPr lang="en-IN" altLang="en-US" sz="2200" dirty="0"/>
              <a:t>When one allows the opportunity to ask questions and express opinions, one will be rewarded with increased creativity and commitment from one's </a:t>
            </a:r>
            <a:r>
              <a:rPr lang="en-IN" altLang="en-US" sz="2200" dirty="0" smtClean="0"/>
              <a:t>employees</a:t>
            </a:r>
          </a:p>
          <a:p>
            <a:pPr marL="0" indent="0">
              <a:buNone/>
            </a:pPr>
            <a:endParaRPr lang="en-IN" altLang="en-US" sz="800" dirty="0" smtClean="0"/>
          </a:p>
          <a:p>
            <a:pPr marL="0" indent="0">
              <a:buNone/>
            </a:pPr>
            <a:r>
              <a:rPr lang="en-IN" altLang="en-US" dirty="0" smtClean="0"/>
              <a:t>Follow </a:t>
            </a:r>
            <a:r>
              <a:rPr lang="en-IN" altLang="en-US" dirty="0"/>
              <a:t>up to make sure assignments are being carried out properly, and </a:t>
            </a:r>
            <a:r>
              <a:rPr lang="en-IN" altLang="en-US" dirty="0" smtClean="0"/>
              <a:t>modify </a:t>
            </a:r>
            <a:r>
              <a:rPr lang="en-IN" altLang="en-US" dirty="0"/>
              <a:t>them if the situation warrants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5741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Person-Position Fit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altLang="en-US" dirty="0"/>
              <a:t>Rule to follow in selecting employees and assigning work is PAP</a:t>
            </a:r>
            <a:endParaRPr lang="en-US" altLang="en-US" sz="800" dirty="0"/>
          </a:p>
          <a:p>
            <a:r>
              <a:rPr lang="en-IN" altLang="en-US" sz="2200" dirty="0"/>
              <a:t>Performance: Can the person do the work at the level required</a:t>
            </a:r>
            <a:r>
              <a:rPr lang="en-IN" altLang="en-US" sz="2200" dirty="0" smtClean="0"/>
              <a:t>?</a:t>
            </a:r>
          </a:p>
          <a:p>
            <a:r>
              <a:rPr lang="en-US" altLang="en-US" sz="2200" dirty="0" smtClean="0"/>
              <a:t>Attitude</a:t>
            </a:r>
            <a:r>
              <a:rPr lang="en-US" altLang="en-US" sz="2200" dirty="0"/>
              <a:t>: Does the person want to do the work?</a:t>
            </a:r>
          </a:p>
          <a:p>
            <a:r>
              <a:rPr lang="en-US" altLang="en-US" sz="2200" dirty="0"/>
              <a:t>Psycho-social compatibility:  Will work location, schedule, culture, and the like match individual and family needs?</a:t>
            </a:r>
          </a:p>
          <a:p>
            <a:pPr marL="0" indent="0"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IN" altLang="en-US" dirty="0"/>
              <a:t>Performance, attitude, and psycho-social compatibility must be present for a positive </a:t>
            </a:r>
            <a:r>
              <a:rPr lang="en-IN" altLang="en-US" dirty="0" smtClean="0"/>
              <a:t>person-position fit</a:t>
            </a:r>
          </a:p>
          <a:p>
            <a:r>
              <a:rPr lang="en-IN" altLang="en-US" sz="2200" dirty="0"/>
              <a:t>Payoff will be enormous in both high morale and work performance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98521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Personality and Occupational Types, 1</a:t>
            </a:r>
          </a:p>
        </p:txBody>
      </p:sp>
      <p:sp>
        <p:nvSpPr>
          <p:cNvPr id="16387" name="Content Placeholder 3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R</a:t>
            </a:r>
            <a:r>
              <a:rPr lang="en-US" altLang="en-US" dirty="0" smtClean="0"/>
              <a:t>ealistic people</a:t>
            </a:r>
            <a:endParaRPr lang="en-US" altLang="en-US" dirty="0"/>
          </a:p>
          <a:p>
            <a:r>
              <a:rPr lang="en-US" altLang="en-US" sz="2200" dirty="0" smtClean="0"/>
              <a:t>Traits: Like </a:t>
            </a:r>
            <a:r>
              <a:rPr lang="en-US" altLang="en-US" sz="2200" dirty="0"/>
              <a:t>working </a:t>
            </a:r>
            <a:r>
              <a:rPr lang="en-US" altLang="en-US" sz="2200" dirty="0" smtClean="0"/>
              <a:t>outdoors and dealing with physical tasks</a:t>
            </a:r>
          </a:p>
          <a:p>
            <a:r>
              <a:rPr lang="en-US" sz="2200" dirty="0" smtClean="0"/>
              <a:t>Sample </a:t>
            </a:r>
            <a:r>
              <a:rPr lang="en-US" sz="2200" dirty="0"/>
              <a:t>occupations: </a:t>
            </a:r>
            <a:r>
              <a:rPr lang="en-US" sz="2200" dirty="0" smtClean="0"/>
              <a:t>Engineer</a:t>
            </a:r>
            <a:r>
              <a:rPr lang="en-US" sz="2200" dirty="0"/>
              <a:t>, surveyor, farmer, electrician, </a:t>
            </a:r>
            <a:r>
              <a:rPr lang="en-US" sz="2200" dirty="0" smtClean="0"/>
              <a:t>and mechanic</a:t>
            </a:r>
          </a:p>
          <a:p>
            <a:r>
              <a:rPr lang="en-IN" sz="2200" dirty="0"/>
              <a:t>Typical high-stress activity: Making a speech</a:t>
            </a:r>
            <a:endParaRPr lang="en-US" sz="2200" dirty="0"/>
          </a:p>
          <a:p>
            <a:pPr marL="0" indent="0">
              <a:buNone/>
            </a:pPr>
            <a:endParaRPr lang="en-US" altLang="en-US" sz="800" b="1" dirty="0"/>
          </a:p>
          <a:p>
            <a:pPr marL="0" indent="0">
              <a:buNone/>
            </a:pPr>
            <a:r>
              <a:rPr lang="en-US" altLang="en-US" dirty="0" smtClean="0"/>
              <a:t>Investigative people</a:t>
            </a:r>
            <a:endParaRPr lang="en-US" altLang="en-US" dirty="0"/>
          </a:p>
          <a:p>
            <a:r>
              <a:rPr lang="en-US" altLang="en-US" sz="2200" dirty="0" smtClean="0"/>
              <a:t>Characteristics: Enjoy </a:t>
            </a:r>
            <a:r>
              <a:rPr lang="en-US" altLang="en-US" sz="2200" dirty="0"/>
              <a:t>the research and discovery </a:t>
            </a:r>
            <a:r>
              <a:rPr lang="en-US" altLang="en-US" sz="2200" dirty="0" smtClean="0"/>
              <a:t>process, detail-oriented, </a:t>
            </a:r>
            <a:r>
              <a:rPr lang="en-US" altLang="en-US" sz="2200" dirty="0"/>
              <a:t>and prefer working alone</a:t>
            </a:r>
          </a:p>
          <a:p>
            <a:r>
              <a:rPr lang="en-US" sz="2200" dirty="0"/>
              <a:t>Sample occupations: </a:t>
            </a:r>
            <a:r>
              <a:rPr lang="en-US" sz="2200" dirty="0" smtClean="0"/>
              <a:t>Biologist</a:t>
            </a:r>
            <a:r>
              <a:rPr lang="en-US" sz="2200" dirty="0"/>
              <a:t>, chemist, physicist, anthropologist, </a:t>
            </a:r>
            <a:r>
              <a:rPr lang="en-US" sz="2200" dirty="0" smtClean="0"/>
              <a:t>and geologist</a:t>
            </a:r>
          </a:p>
          <a:p>
            <a:r>
              <a:rPr lang="en-IN" altLang="en-US" sz="2200" dirty="0"/>
              <a:t>Typical high-stress situation: Parties and small talk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96621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Personality and Occupational Types, 2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Artistic </a:t>
            </a:r>
            <a:r>
              <a:rPr lang="en-US" altLang="en-US" dirty="0" smtClean="0"/>
              <a:t>people</a:t>
            </a:r>
            <a:endParaRPr lang="en-US" altLang="en-US" dirty="0"/>
          </a:p>
          <a:p>
            <a:r>
              <a:rPr lang="en-IN" altLang="en-US" sz="2200" dirty="0"/>
              <a:t>Traits: Thrive in artistic settings that offer opportunities for </a:t>
            </a:r>
            <a:r>
              <a:rPr lang="en-IN" altLang="en-US" sz="2200" dirty="0" smtClean="0"/>
              <a:t>self-expression </a:t>
            </a:r>
            <a:r>
              <a:rPr lang="en-IN" altLang="en-US" sz="2200" dirty="0"/>
              <a:t>and tend to be original, impulsive, and </a:t>
            </a:r>
            <a:r>
              <a:rPr lang="en-IN" altLang="en-US" sz="2200" dirty="0" smtClean="0"/>
              <a:t>creative</a:t>
            </a:r>
          </a:p>
          <a:p>
            <a:r>
              <a:rPr lang="en-US" sz="2200" dirty="0" smtClean="0"/>
              <a:t>Sample </a:t>
            </a:r>
            <a:r>
              <a:rPr lang="en-US" sz="2200" dirty="0"/>
              <a:t>occupations: </a:t>
            </a:r>
            <a:r>
              <a:rPr lang="en-US" sz="2200" dirty="0" smtClean="0"/>
              <a:t>Artist</a:t>
            </a:r>
            <a:r>
              <a:rPr lang="en-US" sz="2200" dirty="0"/>
              <a:t>, writer, decorator, actor, </a:t>
            </a:r>
            <a:r>
              <a:rPr lang="en-US" sz="2200" dirty="0" smtClean="0"/>
              <a:t>and composer</a:t>
            </a:r>
          </a:p>
          <a:p>
            <a:r>
              <a:rPr lang="en-IN" altLang="en-US" sz="2200" dirty="0"/>
              <a:t>Typical high-stress activity: Following rules and regulations</a:t>
            </a:r>
            <a:endParaRPr lang="en-US" altLang="en-US" sz="2200" dirty="0"/>
          </a:p>
          <a:p>
            <a:pPr marL="457200" lvl="1" indent="0">
              <a:buNone/>
            </a:pPr>
            <a:endParaRPr lang="en-US" altLang="en-US" sz="1200" dirty="0"/>
          </a:p>
          <a:p>
            <a:pPr marL="0" indent="0">
              <a:buNone/>
            </a:pPr>
            <a:r>
              <a:rPr lang="en-US" altLang="en-US" dirty="0"/>
              <a:t>Social </a:t>
            </a:r>
            <a:r>
              <a:rPr lang="en-US" altLang="en-US" dirty="0" smtClean="0"/>
              <a:t>people</a:t>
            </a:r>
            <a:endParaRPr lang="en-US" altLang="en-US" dirty="0"/>
          </a:p>
          <a:p>
            <a:r>
              <a:rPr lang="en-US" altLang="en-US" sz="2200" dirty="0" smtClean="0"/>
              <a:t>Traits: Like </a:t>
            </a:r>
            <a:r>
              <a:rPr lang="en-US" altLang="en-US" sz="2200" dirty="0"/>
              <a:t>to work with </a:t>
            </a:r>
            <a:r>
              <a:rPr lang="en-US" altLang="en-US" sz="2200" dirty="0" smtClean="0"/>
              <a:t>others, tend to be concerned </a:t>
            </a:r>
            <a:r>
              <a:rPr lang="en-US" altLang="en-US" sz="2200" dirty="0"/>
              <a:t>with their </a:t>
            </a:r>
            <a:r>
              <a:rPr lang="en-US" altLang="en-US" sz="2200" dirty="0" smtClean="0"/>
              <a:t>welfare, and have </a:t>
            </a:r>
            <a:r>
              <a:rPr lang="en-IN" altLang="en-US" sz="2200" dirty="0"/>
              <a:t>little interest in machinery or physical exertion</a:t>
            </a:r>
            <a:endParaRPr lang="en-US" altLang="en-US" sz="2200" dirty="0"/>
          </a:p>
          <a:p>
            <a:r>
              <a:rPr lang="en-US" sz="2200" dirty="0" smtClean="0"/>
              <a:t>Sample </a:t>
            </a:r>
            <a:r>
              <a:rPr lang="en-US" sz="2200" dirty="0"/>
              <a:t>occupations: </a:t>
            </a:r>
            <a:r>
              <a:rPr lang="en-US" sz="2200" dirty="0" smtClean="0"/>
              <a:t>Teacher</a:t>
            </a:r>
            <a:r>
              <a:rPr lang="en-US" sz="2200" dirty="0"/>
              <a:t>, </a:t>
            </a:r>
            <a:r>
              <a:rPr lang="en-US" sz="2200" dirty="0" smtClean="0"/>
              <a:t>counselor, social </a:t>
            </a:r>
            <a:r>
              <a:rPr lang="en-US" sz="2200" dirty="0"/>
              <a:t>worker, advisor, </a:t>
            </a:r>
            <a:r>
              <a:rPr lang="en-US" sz="2200" dirty="0" smtClean="0"/>
              <a:t>and therapist</a:t>
            </a:r>
          </a:p>
          <a:p>
            <a:r>
              <a:rPr lang="en-IN" altLang="en-US" sz="2200" dirty="0"/>
              <a:t>Typical high-stress activity: Performing maintenance and repairs</a:t>
            </a:r>
            <a:endParaRPr lang="en-US" altLang="en-US" sz="2200" dirty="0"/>
          </a:p>
          <a:p>
            <a:pPr marL="0" indent="0">
              <a:buNone/>
            </a:pPr>
            <a:endParaRPr lang="en-US" altLang="en-US" sz="2200" dirty="0"/>
          </a:p>
          <a:p>
            <a:pPr marL="0" indent="0"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930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Personality and Occupational Types, 3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6388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Enterprising </a:t>
            </a:r>
            <a:r>
              <a:rPr lang="en-US" altLang="en-US" dirty="0" smtClean="0"/>
              <a:t>people</a:t>
            </a:r>
            <a:endParaRPr lang="en-US" altLang="en-US" dirty="0"/>
          </a:p>
          <a:p>
            <a:r>
              <a:rPr lang="en-US" altLang="en-US" sz="2200" dirty="0" smtClean="0"/>
              <a:t>Traits: Enjoy </a:t>
            </a:r>
            <a:r>
              <a:rPr lang="en-US" altLang="en-US" sz="2200" dirty="0"/>
              <a:t>leading, speaking, and convincing </a:t>
            </a:r>
            <a:r>
              <a:rPr lang="en-US" altLang="en-US" sz="2200" dirty="0" smtClean="0"/>
              <a:t>others and tend to be impatient </a:t>
            </a:r>
            <a:r>
              <a:rPr lang="en-US" altLang="en-US" sz="2200" dirty="0"/>
              <a:t>with routine and detail work</a:t>
            </a:r>
          </a:p>
          <a:p>
            <a:r>
              <a:rPr lang="en-US" sz="2200" dirty="0"/>
              <a:t>Sample occupations: </a:t>
            </a:r>
            <a:r>
              <a:rPr lang="en-US" sz="2200" dirty="0" smtClean="0"/>
              <a:t>Salesperson</a:t>
            </a:r>
            <a:r>
              <a:rPr lang="en-US" sz="2200" dirty="0"/>
              <a:t>, business executive, producer, promoter, </a:t>
            </a:r>
            <a:r>
              <a:rPr lang="en-US" sz="2200" dirty="0" smtClean="0"/>
              <a:t>and lawyer</a:t>
            </a:r>
            <a:endParaRPr lang="en-US" sz="2200" dirty="0"/>
          </a:p>
          <a:p>
            <a:r>
              <a:rPr lang="en-IN" altLang="en-US" sz="2200" dirty="0" smtClean="0"/>
              <a:t>Typical </a:t>
            </a:r>
            <a:r>
              <a:rPr lang="en-IN" altLang="en-US" sz="2200" dirty="0"/>
              <a:t>high-stress situation: Restricted freedom of </a:t>
            </a:r>
            <a:r>
              <a:rPr lang="en-IN" altLang="en-US" sz="2200" dirty="0" smtClean="0"/>
              <a:t>action</a:t>
            </a:r>
          </a:p>
          <a:p>
            <a:pPr marL="0" indent="0"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US" altLang="en-US" dirty="0"/>
              <a:t>Conventional </a:t>
            </a:r>
            <a:r>
              <a:rPr lang="en-US" altLang="en-US" dirty="0" smtClean="0"/>
              <a:t>people</a:t>
            </a:r>
            <a:endParaRPr lang="en-US" altLang="en-US" dirty="0"/>
          </a:p>
          <a:p>
            <a:r>
              <a:rPr lang="en-US" altLang="en-US" sz="2200" dirty="0" smtClean="0"/>
              <a:t>Traits: Prefer </a:t>
            </a:r>
            <a:r>
              <a:rPr lang="en-US" altLang="en-US" sz="2200" dirty="0"/>
              <a:t>highly ordered </a:t>
            </a:r>
            <a:r>
              <a:rPr lang="en-US" altLang="en-US" sz="2200" dirty="0" smtClean="0"/>
              <a:t>activities </a:t>
            </a:r>
            <a:r>
              <a:rPr lang="en-IN" sz="2200" dirty="0"/>
              <a:t>that characterize detail </a:t>
            </a:r>
            <a:r>
              <a:rPr lang="en-IN" sz="2200" dirty="0" smtClean="0"/>
              <a:t>work</a:t>
            </a:r>
            <a:endParaRPr lang="en-IN" sz="2200" dirty="0"/>
          </a:p>
          <a:p>
            <a:r>
              <a:rPr lang="en-IN" sz="2200" dirty="0" smtClean="0"/>
              <a:t>Sample </a:t>
            </a:r>
            <a:r>
              <a:rPr lang="en-IN" sz="2200" dirty="0"/>
              <a:t>occupations: </a:t>
            </a:r>
            <a:r>
              <a:rPr lang="en-IN" sz="2200" dirty="0" smtClean="0"/>
              <a:t>Accountant</a:t>
            </a:r>
            <a:r>
              <a:rPr lang="en-IN" sz="2200" dirty="0"/>
              <a:t>, assembler, banker, cost estimator, </a:t>
            </a:r>
            <a:r>
              <a:rPr lang="en-IN" sz="2200" dirty="0" smtClean="0"/>
              <a:t>and tax expert</a:t>
            </a:r>
          </a:p>
          <a:p>
            <a:r>
              <a:rPr lang="en-IN" altLang="en-US" sz="2200" dirty="0"/>
              <a:t>Typical high-stress situation: Ambiguity and clutter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49981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D5064A0F-7B94-4108-BA9E-2F31875E8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Management Roles and Skills, 1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6B03A65-4B51-4CCD-9B73-7A33D6960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Top </a:t>
            </a:r>
            <a:r>
              <a:rPr lang="en-US" altLang="en-US" dirty="0" smtClean="0"/>
              <a:t>managers:</a:t>
            </a:r>
          </a:p>
          <a:p>
            <a:pPr marL="0" indent="0">
              <a:buNone/>
            </a:pPr>
            <a:endParaRPr lang="en-US" altLang="en-US" sz="800" dirty="0"/>
          </a:p>
          <a:p>
            <a:r>
              <a:rPr lang="en-IN" altLang="en-US" sz="2200" dirty="0" smtClean="0"/>
              <a:t>Determine the overall </a:t>
            </a:r>
            <a:r>
              <a:rPr lang="en-IN" altLang="en-US" sz="2200" dirty="0"/>
              <a:t>direction of the organization and </a:t>
            </a:r>
            <a:r>
              <a:rPr lang="en-IN" altLang="en-US" sz="2200" dirty="0" smtClean="0"/>
              <a:t>establish </a:t>
            </a:r>
            <a:r>
              <a:rPr lang="en-IN" altLang="en-US" sz="2200" dirty="0"/>
              <a:t>the organization’s goals, overall strategy, and operating policy </a:t>
            </a:r>
            <a:endParaRPr lang="en-IN" altLang="en-US" sz="2200" dirty="0" smtClean="0"/>
          </a:p>
          <a:p>
            <a:r>
              <a:rPr lang="en-US" altLang="en-US" sz="2200" dirty="0" smtClean="0"/>
              <a:t>Represent </a:t>
            </a:r>
            <a:r>
              <a:rPr lang="en-US" altLang="en-US" sz="2200" dirty="0"/>
              <a:t>the organization to the external environment </a:t>
            </a:r>
          </a:p>
          <a:p>
            <a:pPr marL="0" indent="0"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US" altLang="en-US" dirty="0"/>
              <a:t>Middle </a:t>
            </a:r>
            <a:r>
              <a:rPr lang="en-US" altLang="en-US" dirty="0" smtClean="0"/>
              <a:t>managers:</a:t>
            </a:r>
          </a:p>
          <a:p>
            <a:pPr marL="0" indent="0">
              <a:buNone/>
            </a:pPr>
            <a:endParaRPr lang="en-US" altLang="en-US" sz="800" dirty="0"/>
          </a:p>
          <a:p>
            <a:r>
              <a:rPr lang="en-US" altLang="en-US" sz="2200" dirty="0"/>
              <a:t>Implement </a:t>
            </a:r>
            <a:r>
              <a:rPr lang="en-US" altLang="en-US" sz="2200" dirty="0" smtClean="0"/>
              <a:t>the policies </a:t>
            </a:r>
            <a:r>
              <a:rPr lang="en-US" altLang="en-US" sz="2200" dirty="0"/>
              <a:t>and plans developed by top </a:t>
            </a:r>
            <a:r>
              <a:rPr lang="en-US" altLang="en-US" sz="2200" dirty="0" smtClean="0"/>
              <a:t>management</a:t>
            </a:r>
            <a:r>
              <a:rPr lang="en-US" altLang="en-US" sz="2200" dirty="0"/>
              <a:t> </a:t>
            </a:r>
            <a:r>
              <a:rPr lang="en-US" altLang="en-US" sz="2200" dirty="0" smtClean="0"/>
              <a:t>and supervise </a:t>
            </a:r>
            <a:r>
              <a:rPr lang="en-US" altLang="en-US" sz="2200" dirty="0"/>
              <a:t>and coordinate </a:t>
            </a:r>
            <a:r>
              <a:rPr lang="en-US" altLang="en-US" sz="2200" dirty="0" smtClean="0"/>
              <a:t>the activities </a:t>
            </a:r>
            <a:r>
              <a:rPr lang="en-US" altLang="en-US" sz="2200" dirty="0"/>
              <a:t>of lower-level managers </a:t>
            </a:r>
          </a:p>
          <a:p>
            <a:r>
              <a:rPr lang="en-US" altLang="en-US" sz="2200" dirty="0"/>
              <a:t>Require relational skills more than conceptional and technical </a:t>
            </a:r>
            <a:r>
              <a:rPr lang="en-US" altLang="en-US" sz="2200" dirty="0" smtClean="0"/>
              <a:t>skills</a:t>
            </a:r>
          </a:p>
          <a:p>
            <a:r>
              <a:rPr lang="en-IN" altLang="en-US" sz="2200" dirty="0"/>
              <a:t>Are significant sources of innovation and productivity when given the autonomy to make decisions affecting their operating units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3288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D5064A0F-7B94-4108-BA9E-2F31875E8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Management Roles and Skills, 2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6B03A65-4B51-4CCD-9B73-7A33D69608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Frontline </a:t>
            </a:r>
            <a:r>
              <a:rPr lang="en-US" altLang="en-US" dirty="0" smtClean="0"/>
              <a:t>managers:</a:t>
            </a:r>
          </a:p>
          <a:p>
            <a:pPr marL="0" indent="0">
              <a:buNone/>
            </a:pPr>
            <a:endParaRPr lang="en-US" altLang="en-US" sz="800" dirty="0"/>
          </a:p>
          <a:p>
            <a:r>
              <a:rPr lang="en-US" altLang="en-US" sz="2200" dirty="0"/>
              <a:t>Supervise and coordinate activities of operating employees</a:t>
            </a:r>
          </a:p>
          <a:p>
            <a:r>
              <a:rPr lang="en-US" altLang="en-US" sz="2200" dirty="0" smtClean="0"/>
              <a:t>Coordinate, facilitate, and support the work of subordinates</a:t>
            </a:r>
            <a:endParaRPr lang="en-US" altLang="en-US" sz="2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9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676F8BD6-ABC4-497B-A337-F509444D7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Types </a:t>
            </a:r>
            <a:r>
              <a:rPr lang="en-US" altLang="en-US" dirty="0"/>
              <a:t>of </a:t>
            </a:r>
            <a:r>
              <a:rPr lang="en-US" altLang="en-US" dirty="0" smtClean="0"/>
              <a:t>Skills, </a:t>
            </a:r>
            <a:r>
              <a:rPr lang="en-US" altLang="en-US" dirty="0"/>
              <a:t>1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46B3DB6-92CC-4876-A126-0DDA8E39C6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Technical skill:</a:t>
            </a:r>
          </a:p>
          <a:p>
            <a:pPr marL="0" indent="0">
              <a:buNone/>
            </a:pPr>
            <a:endParaRPr lang="en-US" sz="800" dirty="0"/>
          </a:p>
          <a:p>
            <a:r>
              <a:rPr lang="en-IN" sz="2200" dirty="0"/>
              <a:t>Refers to having knowledge about and being proficient in a specific type of work or </a:t>
            </a:r>
            <a:r>
              <a:rPr lang="en-IN" sz="2200" dirty="0" smtClean="0"/>
              <a:t>activity</a:t>
            </a:r>
          </a:p>
          <a:p>
            <a:r>
              <a:rPr lang="en-IN" sz="2200" dirty="0"/>
              <a:t>Includes detailed job knowledge, hands-on expertise, and the specialized use of equipment, techniques, and </a:t>
            </a:r>
            <a:r>
              <a:rPr lang="en-IN" sz="2200" dirty="0" smtClean="0"/>
              <a:t>procedures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US" dirty="0" smtClean="0"/>
              <a:t>Relational skill:</a:t>
            </a:r>
          </a:p>
          <a:p>
            <a:pPr marL="0" indent="0">
              <a:buNone/>
            </a:pPr>
            <a:endParaRPr lang="en-US" sz="800" dirty="0"/>
          </a:p>
          <a:p>
            <a:r>
              <a:rPr lang="en-IN" sz="2200" dirty="0"/>
              <a:t>Refers to having knowledge about and being able to work with people</a:t>
            </a:r>
          </a:p>
          <a:p>
            <a:r>
              <a:rPr lang="en-IN" sz="2200" dirty="0"/>
              <a:t>Includes the ability to motivate, coordinate, and advise other people, either as individuals or as a work group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14417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676F8BD6-ABC4-497B-A337-F509444D7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Types </a:t>
            </a:r>
            <a:r>
              <a:rPr lang="en-US" altLang="en-US" dirty="0"/>
              <a:t>of </a:t>
            </a:r>
            <a:r>
              <a:rPr lang="en-US" altLang="en-US" dirty="0" smtClean="0"/>
              <a:t>Skills, </a:t>
            </a:r>
            <a:r>
              <a:rPr lang="en-US" altLang="en-US" dirty="0"/>
              <a:t>2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46B3DB6-92CC-4876-A126-0DDA8E39C6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Conceptual skill:</a:t>
            </a:r>
          </a:p>
          <a:p>
            <a:pPr marL="0" indent="0">
              <a:buNone/>
            </a:pPr>
            <a:endParaRPr lang="en-US" sz="800" dirty="0" smtClean="0"/>
          </a:p>
          <a:p>
            <a:r>
              <a:rPr lang="en-IN" sz="2200" dirty="0"/>
              <a:t>Refers to having knowledge about and being able to work with concepts and ideas</a:t>
            </a:r>
          </a:p>
          <a:p>
            <a:r>
              <a:rPr lang="en-IN" sz="2200" dirty="0"/>
              <a:t>Includes the ability to think </a:t>
            </a:r>
            <a:r>
              <a:rPr lang="en-IN" sz="2200" dirty="0" smtClean="0"/>
              <a:t>abstractly</a:t>
            </a:r>
          </a:p>
          <a:p>
            <a:r>
              <a:rPr lang="en-IN" sz="2200" dirty="0"/>
              <a:t>Is required for long-range planning, strategic decision making, and the weighing of ethical considerations in employee, customer, and government relations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838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CD392E3B-8EBE-4ED5-8B38-33DF30EC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Learning Objectives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A34DED0-F0C3-4C8B-B7ED-CB0CA29182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Multiply personal effectiveness by delegating authority</a:t>
            </a:r>
          </a:p>
          <a:p>
            <a:r>
              <a:rPr lang="en-US" altLang="en-US" dirty="0"/>
              <a:t>Know the rules for effective delegation</a:t>
            </a:r>
          </a:p>
          <a:p>
            <a:r>
              <a:rPr lang="en-US" altLang="en-US" dirty="0"/>
              <a:t>Know how to give orders</a:t>
            </a:r>
          </a:p>
          <a:p>
            <a:r>
              <a:rPr lang="en-US" altLang="en-US" dirty="0"/>
              <a:t>Know the types of skills needed at each level of management</a:t>
            </a:r>
          </a:p>
          <a:p>
            <a:r>
              <a:rPr lang="en-US" altLang="en-US" dirty="0"/>
              <a:t>Understand the importance of person-position fit based on personality types and job families</a:t>
            </a:r>
          </a:p>
          <a:p>
            <a:pPr marL="57150" indent="0">
              <a:buNone/>
            </a:pP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95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8392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Figure 14.4: Normal </a:t>
            </a:r>
            <a:r>
              <a:rPr lang="en-US" dirty="0"/>
              <a:t>Distribution of a Manager’s Time</a:t>
            </a:r>
          </a:p>
        </p:txBody>
      </p:sp>
      <p:pic>
        <p:nvPicPr>
          <p:cNvPr id="3" name="Picture 2" descr="The pie charts depict the normal distribution of a manager's time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76400"/>
            <a:ext cx="7664712" cy="3581400"/>
          </a:xfrm>
          <a:prstGeom prst="rect">
            <a:avLst/>
          </a:prstGeom>
        </p:spPr>
      </p:pic>
      <p:sp>
        <p:nvSpPr>
          <p:cNvPr id="5" name="Content Placeholder 5">
            <a:extLst>
              <a:ext uri="{FF2B5EF4-FFF2-40B4-BE49-F238E27FC236}">
                <a16:creationId xmlns="" xmlns:a16="http://schemas.microsoft.com/office/drawing/2014/main" id="{3D5B1E4B-D19D-47A3-BA44-F739174A7B8C}"/>
              </a:ext>
            </a:extLst>
          </p:cNvPr>
          <p:cNvSpPr txBox="1">
            <a:spLocks/>
          </p:cNvSpPr>
          <p:nvPr/>
        </p:nvSpPr>
        <p:spPr>
          <a:xfrm>
            <a:off x="4114800" y="5791200"/>
            <a:ext cx="4840623" cy="3810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N" sz="1200" dirty="0" smtClean="0">
                <a:hlinkClick r:id="rId3" action="ppaction://hlinksldjump"/>
              </a:rPr>
              <a:t>Jump to Figure 14.4: Normal </a:t>
            </a:r>
            <a:r>
              <a:rPr lang="en-IN" sz="1200" dirty="0">
                <a:hlinkClick r:id="rId3" action="ppaction://hlinksldjump"/>
              </a:rPr>
              <a:t>Distribution of a Manager’s </a:t>
            </a:r>
            <a:r>
              <a:rPr lang="en-IN" sz="1200" dirty="0" smtClean="0">
                <a:hlinkClick r:id="rId3" action="ppaction://hlinksldjump"/>
              </a:rPr>
              <a:t>Time, Appendix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8475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A0F256-7C55-4214-90EF-0E52FD375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Management Processes or Functions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99B34E1-054D-4A3F-903E-0FF5365FC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Planning includes charting a direction, determining strategies to succeed, and making policy decisions</a:t>
            </a:r>
          </a:p>
          <a:p>
            <a:r>
              <a:rPr lang="en-US" dirty="0"/>
              <a:t>Organizing involves aligning structure, people, and resources to achieve goals</a:t>
            </a:r>
          </a:p>
          <a:p>
            <a:r>
              <a:rPr lang="en-US" dirty="0"/>
              <a:t>Directing entails supervising, facilitating, coaching, and developing people</a:t>
            </a:r>
          </a:p>
          <a:p>
            <a:r>
              <a:rPr lang="en-US" dirty="0"/>
              <a:t>Controlling focuses on tracking progress against plans and making corrections</a:t>
            </a:r>
          </a:p>
        </p:txBody>
      </p:sp>
    </p:spTree>
    <p:extLst>
      <p:ext uri="{BB962C8B-B14F-4D97-AF65-F5344CB8AC3E}">
        <p14:creationId xmlns:p14="http://schemas.microsoft.com/office/powerpoint/2010/main" val="34116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0E1C3EB7-9DFD-4C05-AA45-1634C8731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28600"/>
            <a:ext cx="8458200" cy="609600"/>
          </a:xfrm>
        </p:spPr>
        <p:txBody>
          <a:bodyPr/>
          <a:lstStyle/>
          <a:p>
            <a:r>
              <a:rPr lang="en-IN" altLang="en-US" dirty="0"/>
              <a:t>Moving from Doer to Coordinator to Thinker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75120EA8-19EF-40CB-85C7-96A376192B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mtClean="0"/>
              <a:t>In the workplace in the United States, </a:t>
            </a:r>
            <a:r>
              <a:rPr lang="en-US" altLang="en-US" dirty="0" smtClean="0"/>
              <a:t>reward </a:t>
            </a:r>
            <a:r>
              <a:rPr lang="en-US" altLang="en-US" dirty="0"/>
              <a:t>for being an outstanding producer </a:t>
            </a:r>
            <a:r>
              <a:rPr lang="en-US" altLang="en-US" dirty="0" smtClean="0"/>
              <a:t>is often promotion into management</a:t>
            </a:r>
            <a:r>
              <a:rPr lang="en-US" altLang="en-US" dirty="0"/>
              <a:t> </a:t>
            </a:r>
            <a:r>
              <a:rPr lang="en-US" altLang="en-US" dirty="0" smtClean="0"/>
              <a:t>and success </a:t>
            </a:r>
            <a:r>
              <a:rPr lang="en-US" altLang="en-US" dirty="0"/>
              <a:t>is measured by status </a:t>
            </a:r>
            <a:r>
              <a:rPr lang="en-US" altLang="en-US" dirty="0" smtClean="0"/>
              <a:t>in the organization</a:t>
            </a:r>
          </a:p>
          <a:p>
            <a:pPr marL="0" indent="0"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IN" altLang="en-US" dirty="0"/>
              <a:t>Moving from a period of doing </a:t>
            </a:r>
            <a:r>
              <a:rPr lang="en-IN" altLang="en-US" dirty="0" smtClean="0"/>
              <a:t>things, through a period of coordinating people, </a:t>
            </a:r>
            <a:r>
              <a:rPr lang="en-IN" altLang="en-US" dirty="0"/>
              <a:t>to a period of thinking about ideas can be </a:t>
            </a:r>
            <a:r>
              <a:rPr lang="en-IN" altLang="en-US" dirty="0" smtClean="0"/>
              <a:t>difficult</a:t>
            </a:r>
          </a:p>
          <a:p>
            <a:r>
              <a:rPr lang="en-IN" altLang="en-US" sz="2200" dirty="0"/>
              <a:t>Result of </a:t>
            </a:r>
            <a:r>
              <a:rPr lang="en-IN" altLang="en-US" sz="2200" dirty="0" smtClean="0"/>
              <a:t>an unsuccessful </a:t>
            </a:r>
            <a:r>
              <a:rPr lang="en-IN" altLang="en-US" sz="2200" dirty="0"/>
              <a:t>transition </a:t>
            </a:r>
            <a:r>
              <a:rPr lang="en-IN" altLang="en-US" sz="2200" dirty="0" smtClean="0"/>
              <a:t>is the </a:t>
            </a:r>
            <a:r>
              <a:rPr lang="en-IN" altLang="en-US" sz="2200" dirty="0" err="1" smtClean="0"/>
              <a:t>overpromotion</a:t>
            </a:r>
            <a:r>
              <a:rPr lang="en-IN" altLang="en-US" sz="2200" dirty="0" smtClean="0"/>
              <a:t> syndrome</a:t>
            </a:r>
          </a:p>
          <a:p>
            <a:r>
              <a:rPr lang="en-IN" altLang="en-US" sz="2200" dirty="0"/>
              <a:t>According to the </a:t>
            </a:r>
            <a:r>
              <a:rPr lang="en-IN" altLang="en-US" sz="2200" b="1" dirty="0">
                <a:solidFill>
                  <a:srgbClr val="C00000"/>
                </a:solidFill>
              </a:rPr>
              <a:t>Peter Principle</a:t>
            </a:r>
            <a:r>
              <a:rPr lang="en-IN" altLang="en-US" sz="2200" dirty="0"/>
              <a:t>, the individual </a:t>
            </a:r>
            <a:r>
              <a:rPr lang="en-IN" altLang="en-US" sz="2200" dirty="0" smtClean="0"/>
              <a:t>may </a:t>
            </a:r>
            <a:r>
              <a:rPr lang="en-IN" altLang="en-US" sz="2200" dirty="0"/>
              <a:t>be dissatisfied because the new work is not interesting or may feel inadequate because needed skills are </a:t>
            </a:r>
            <a:r>
              <a:rPr lang="en-IN" altLang="en-US" sz="2200" dirty="0" smtClean="0"/>
              <a:t>missing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altLang="en-US" dirty="0"/>
              <a:t>Organization and those it serves are harmed because the individual lacks competence in performing the tasks of the position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3530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15FD009F-9B97-431B-AD26-44720EE6E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New-Job Tryout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DC20285-F9B6-4A87-8B16-A38EC2803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One </a:t>
            </a:r>
            <a:r>
              <a:rPr lang="en-US" altLang="en-US" dirty="0"/>
              <a:t>of the best ways to make a vital shift </a:t>
            </a:r>
            <a:r>
              <a:rPr lang="en-US" altLang="en-US" dirty="0" smtClean="0"/>
              <a:t>from doer to coordinator to thinker</a:t>
            </a:r>
            <a:endParaRPr lang="en-US" altLang="en-US" dirty="0"/>
          </a:p>
          <a:p>
            <a:r>
              <a:rPr lang="en-IN" altLang="en-US" dirty="0"/>
              <a:t>Allows an individual to work at a different type of job or level of responsibility for an interim period of time to see if the work is agreeable and can be performed effectively </a:t>
            </a:r>
            <a:endParaRPr lang="en-IN" altLang="en-US" dirty="0" smtClean="0"/>
          </a:p>
          <a:p>
            <a:r>
              <a:rPr lang="en-US" altLang="en-US" dirty="0" smtClean="0"/>
              <a:t>Helps solve the problem of retaining a person in an unsuitable position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9752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360C0718-1E38-42D4-AB6D-5735C9876F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33800" y="3886200"/>
            <a:ext cx="5181600" cy="1066800"/>
          </a:xfrm>
        </p:spPr>
        <p:txBody>
          <a:bodyPr/>
          <a:lstStyle/>
          <a:p>
            <a:pPr algn="r"/>
            <a:r>
              <a:rPr lang="en-US" dirty="0" smtClean="0"/>
              <a:t>APPENDIX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86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4D5053-CD38-4017-A826-B1EE0A91E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r>
              <a:rPr lang="en-US" dirty="0" smtClean="0"/>
              <a:t>Figure 14.4: Normal </a:t>
            </a:r>
            <a:r>
              <a:rPr lang="en-US" dirty="0"/>
              <a:t>Distribution of a Manager’s Time, Appendix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3E19711-01D5-4836-ADEC-136058E10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3434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smtClean="0"/>
              <a:t>There are three pie charts.</a:t>
            </a:r>
          </a:p>
          <a:p>
            <a:pPr marL="0" indent="0">
              <a:buNone/>
            </a:pPr>
            <a:r>
              <a:rPr lang="en-US" sz="1800" dirty="0" smtClean="0"/>
              <a:t>The first pie chart is labeled first-level managers. This pie chart is divided into four segments. </a:t>
            </a:r>
            <a:r>
              <a:rPr lang="en-US" sz="1800" dirty="0"/>
              <a:t>The segments labeled in a clockwise direction are </a:t>
            </a:r>
            <a:r>
              <a:rPr lang="en-US" sz="1800" dirty="0" smtClean="0"/>
              <a:t>organizing 10 percent, directing 55 percent, controlling 20 percent, and planning 15 percent.</a:t>
            </a:r>
          </a:p>
          <a:p>
            <a:pPr marL="0" indent="0">
              <a:buNone/>
            </a:pPr>
            <a:r>
              <a:rPr lang="en-US" sz="1800" dirty="0"/>
              <a:t>The </a:t>
            </a:r>
            <a:r>
              <a:rPr lang="en-US" sz="1800" dirty="0" smtClean="0"/>
              <a:t>second </a:t>
            </a:r>
            <a:r>
              <a:rPr lang="en-US" sz="1800" dirty="0"/>
              <a:t>pie chart is labeled </a:t>
            </a:r>
            <a:r>
              <a:rPr lang="en-US" sz="1800" dirty="0" smtClean="0"/>
              <a:t>middle-level </a:t>
            </a:r>
            <a:r>
              <a:rPr lang="en-US" sz="1800" dirty="0"/>
              <a:t>managers. This pie chart is divided into four segments. The segments labeled in a clockwise direction are </a:t>
            </a:r>
            <a:r>
              <a:rPr lang="en-US" sz="1800" dirty="0" smtClean="0"/>
              <a:t>organizing 25 percent, directing 40 percent, controlling 10 percent, and planning 25 </a:t>
            </a:r>
            <a:r>
              <a:rPr lang="en-US" sz="1800" dirty="0"/>
              <a:t>percent.</a:t>
            </a:r>
          </a:p>
          <a:p>
            <a:pPr marL="0" indent="0">
              <a:buNone/>
            </a:pPr>
            <a:r>
              <a:rPr lang="en-US" sz="1800" dirty="0"/>
              <a:t>The </a:t>
            </a:r>
            <a:r>
              <a:rPr lang="en-US" sz="1800" dirty="0" smtClean="0"/>
              <a:t>third </a:t>
            </a:r>
            <a:r>
              <a:rPr lang="en-US" sz="1800" dirty="0"/>
              <a:t>pie chart is labeled </a:t>
            </a:r>
            <a:r>
              <a:rPr lang="en-US" sz="1800" dirty="0" smtClean="0"/>
              <a:t>top-level </a:t>
            </a:r>
            <a:r>
              <a:rPr lang="en-US" sz="1800" dirty="0"/>
              <a:t>managers. This pie chart is divided into four segments. The segments labeled in a clockwise direction are </a:t>
            </a:r>
            <a:r>
              <a:rPr lang="en-US" sz="1800" dirty="0" smtClean="0"/>
              <a:t>organizing 20 percent, directing 15 percent, controlling </a:t>
            </a:r>
            <a:r>
              <a:rPr lang="en-US" sz="1800" dirty="0"/>
              <a:t>10 </a:t>
            </a:r>
            <a:r>
              <a:rPr lang="en-US" sz="1800" dirty="0" smtClean="0"/>
              <a:t>percent, and planning 55 </a:t>
            </a:r>
            <a:r>
              <a:rPr lang="en-US" sz="1800" dirty="0"/>
              <a:t>percent</a:t>
            </a:r>
            <a:r>
              <a:rPr lang="en-US" sz="1800" dirty="0" smtClean="0"/>
              <a:t>.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="" xmlns:a16="http://schemas.microsoft.com/office/drawing/2014/main" id="{3D5B1E4B-D19D-47A3-BA44-F739174A7B8C}"/>
              </a:ext>
            </a:extLst>
          </p:cNvPr>
          <p:cNvSpPr txBox="1">
            <a:spLocks/>
          </p:cNvSpPr>
          <p:nvPr/>
        </p:nvSpPr>
        <p:spPr>
          <a:xfrm>
            <a:off x="4573172" y="5867400"/>
            <a:ext cx="4328324" cy="3810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N" sz="1200" dirty="0" smtClean="0">
                <a:hlinkClick r:id="rId2" action="ppaction://hlinksldjump"/>
              </a:rPr>
              <a:t>Jump back to Figure 14.4: Normal </a:t>
            </a:r>
            <a:r>
              <a:rPr lang="en-IN" sz="1200" dirty="0">
                <a:hlinkClick r:id="rId2" action="ppaction://hlinksldjump"/>
              </a:rPr>
              <a:t>Distribution of a Manager’s </a:t>
            </a:r>
            <a:r>
              <a:rPr lang="en-IN" sz="1200" dirty="0" smtClean="0">
                <a:hlinkClick r:id="rId2" action="ppaction://hlinksldjump"/>
              </a:rPr>
              <a:t>Time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8890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93018B70-961B-49BF-8635-7E80C44DD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62000"/>
          </a:xfrm>
        </p:spPr>
        <p:txBody>
          <a:bodyPr/>
          <a:lstStyle/>
          <a:p>
            <a:r>
              <a:rPr lang="en-US" altLang="en-US" dirty="0" smtClean="0"/>
              <a:t>Introduction</a:t>
            </a:r>
            <a:r>
              <a:rPr lang="en-US" altLang="en-US" sz="3200" dirty="0" smtClean="0"/>
              <a:t> 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FF480E56-B7C6-4C7D-BBCF-91C994267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marL="0" indent="0">
              <a:buNone/>
            </a:pPr>
            <a:r>
              <a:rPr lang="en-IN" altLang="en-US" dirty="0"/>
              <a:t>L</a:t>
            </a:r>
            <a:r>
              <a:rPr lang="en-IN" altLang="en-US" dirty="0" smtClean="0"/>
              <a:t>eaders </a:t>
            </a:r>
            <a:r>
              <a:rPr lang="en-IN" altLang="en-US" dirty="0"/>
              <a:t>enlist </a:t>
            </a:r>
            <a:r>
              <a:rPr lang="en-IN" altLang="en-US" dirty="0" smtClean="0"/>
              <a:t>energies </a:t>
            </a:r>
            <a:r>
              <a:rPr lang="en-IN" altLang="en-US" dirty="0"/>
              <a:t>and </a:t>
            </a:r>
            <a:r>
              <a:rPr lang="en-IN" altLang="en-US" dirty="0" smtClean="0"/>
              <a:t>improve their group’s success</a:t>
            </a:r>
          </a:p>
          <a:p>
            <a:r>
              <a:rPr lang="en-IN" altLang="en-US" sz="2200" dirty="0" smtClean="0"/>
              <a:t>Microsoft’s </a:t>
            </a:r>
            <a:r>
              <a:rPr lang="en-IN" altLang="en-US" sz="2200" b="1" dirty="0">
                <a:solidFill>
                  <a:srgbClr val="C00000"/>
                </a:solidFill>
              </a:rPr>
              <a:t>Bill Gates </a:t>
            </a:r>
            <a:r>
              <a:rPr lang="en-IN" altLang="en-US" sz="2200" dirty="0"/>
              <a:t>writes: “Develop your people to do their jobs better than you can. Transfer your skills to them</a:t>
            </a:r>
            <a:r>
              <a:rPr lang="en-IN" altLang="en-US" sz="2200" dirty="0" smtClean="0"/>
              <a:t>.”</a:t>
            </a:r>
          </a:p>
          <a:p>
            <a:pPr marL="0" indent="0"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IN" altLang="en-US" dirty="0" smtClean="0"/>
              <a:t>Effective </a:t>
            </a:r>
            <a:r>
              <a:rPr lang="en-IN" altLang="en-US" dirty="0"/>
              <a:t>leaders use the ability to</a:t>
            </a:r>
            <a:r>
              <a:rPr lang="en-IN" altLang="en-US" b="1" dirty="0">
                <a:solidFill>
                  <a:srgbClr val="C00000"/>
                </a:solidFill>
              </a:rPr>
              <a:t> delegate </a:t>
            </a:r>
            <a:r>
              <a:rPr lang="en-IN" altLang="en-US" dirty="0"/>
              <a:t>to develop others and achieve more success than would otherwise be </a:t>
            </a:r>
            <a:r>
              <a:rPr lang="en-IN" altLang="en-US" dirty="0" smtClean="0"/>
              <a:t>possible</a:t>
            </a:r>
          </a:p>
          <a:p>
            <a:pPr marL="0" indent="0">
              <a:buNone/>
            </a:pPr>
            <a:endParaRPr lang="en-IN" altLang="en-US" sz="800" dirty="0"/>
          </a:p>
          <a:p>
            <a:pPr marL="0" indent="0">
              <a:buNone/>
            </a:pPr>
            <a:r>
              <a:rPr lang="en-IN" altLang="en-US" dirty="0"/>
              <a:t>Ways of exerting leadership </a:t>
            </a:r>
            <a:r>
              <a:rPr lang="en-IN" altLang="en-US" dirty="0" smtClean="0"/>
              <a:t>strength</a:t>
            </a:r>
          </a:p>
          <a:p>
            <a:r>
              <a:rPr lang="en-US" altLang="en-US" sz="2200" dirty="0" smtClean="0"/>
              <a:t>Pushing </a:t>
            </a:r>
            <a:r>
              <a:rPr lang="en-US" altLang="en-US" sz="2200" dirty="0"/>
              <a:t>down through </a:t>
            </a:r>
            <a:r>
              <a:rPr lang="en-US" altLang="en-US" sz="2200" dirty="0" smtClean="0"/>
              <a:t>intimidation</a:t>
            </a:r>
          </a:p>
          <a:p>
            <a:r>
              <a:rPr lang="en-US" altLang="en-US" sz="2200" dirty="0"/>
              <a:t>Pulling up through </a:t>
            </a:r>
            <a:r>
              <a:rPr lang="en-US" altLang="en-US" sz="2200" dirty="0" smtClean="0"/>
              <a:t>delegation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dirty="0"/>
              <a:t>I</a:t>
            </a:r>
            <a:r>
              <a:rPr lang="en-US" altLang="en-US" dirty="0" smtClean="0"/>
              <a:t>nfinitely </a:t>
            </a:r>
            <a:r>
              <a:rPr lang="en-US" altLang="en-US" dirty="0"/>
              <a:t>more </a:t>
            </a:r>
            <a:r>
              <a:rPr lang="en-US" altLang="en-US" dirty="0" smtClean="0"/>
              <a:t>effective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altLang="en-US" dirty="0"/>
              <a:t>Chosen approach of successful leaders</a:t>
            </a:r>
            <a:endParaRPr lang="en-US" altLang="en-US" dirty="0" smtClean="0"/>
          </a:p>
          <a:p>
            <a:pPr lvl="1"/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95333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5A01164F-95FC-4CC3-B0AC-013358391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Failing to Delegate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D956B61-BB72-44A6-BE84-E4ECDD6AD2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257800"/>
          </a:xfrm>
        </p:spPr>
        <p:txBody>
          <a:bodyPr/>
          <a:lstStyle/>
          <a:p>
            <a:pPr marL="0" indent="0">
              <a:spcBef>
                <a:spcPct val="50000"/>
              </a:spcBef>
              <a:buNone/>
            </a:pPr>
            <a:r>
              <a:rPr lang="en-US" altLang="en-US" dirty="0"/>
              <a:t>Reasons </a:t>
            </a:r>
            <a:r>
              <a:rPr lang="en-US" altLang="en-US" dirty="0" smtClean="0"/>
              <a:t>leaders </a:t>
            </a:r>
            <a:r>
              <a:rPr lang="en-US" altLang="en-US" dirty="0"/>
              <a:t>fail to </a:t>
            </a:r>
            <a:r>
              <a:rPr lang="en-US" altLang="en-US" dirty="0" smtClean="0"/>
              <a:t>delegate</a:t>
            </a:r>
            <a:endParaRPr lang="en-US" altLang="en-US" sz="800" dirty="0"/>
          </a:p>
          <a:p>
            <a:r>
              <a:rPr lang="en-US" altLang="en-US" sz="2200" dirty="0" smtClean="0"/>
              <a:t>Not knowing how</a:t>
            </a:r>
          </a:p>
          <a:p>
            <a:r>
              <a:rPr lang="en-IN" altLang="en-US" sz="2200" dirty="0" smtClean="0"/>
              <a:t>Not </a:t>
            </a:r>
            <a:r>
              <a:rPr lang="en-IN" altLang="en-US" sz="2200" dirty="0"/>
              <a:t>thinking </a:t>
            </a:r>
            <a:r>
              <a:rPr lang="en-IN" altLang="en-US" sz="2200" dirty="0" smtClean="0"/>
              <a:t>their employees </a:t>
            </a:r>
            <a:r>
              <a:rPr lang="en-IN" altLang="en-US" sz="2200" dirty="0"/>
              <a:t>will do the job as well as they themselves </a:t>
            </a:r>
            <a:r>
              <a:rPr lang="en-IN" altLang="en-US" sz="2200" dirty="0" smtClean="0"/>
              <a:t>will</a:t>
            </a:r>
          </a:p>
          <a:p>
            <a:r>
              <a:rPr lang="en-US" altLang="en-US" sz="2200" dirty="0" smtClean="0"/>
              <a:t>Not trusting their employees to follow through</a:t>
            </a:r>
          </a:p>
          <a:p>
            <a:r>
              <a:rPr lang="en-US" altLang="en-US" sz="2200" dirty="0" smtClean="0"/>
              <a:t>Fearing their employees </a:t>
            </a:r>
            <a:r>
              <a:rPr lang="en-US" altLang="en-US" sz="2200" dirty="0"/>
              <a:t>will show them up by doing a better job</a:t>
            </a:r>
          </a:p>
          <a:p>
            <a:pPr>
              <a:buFontTx/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IN" altLang="en-US" dirty="0" smtClean="0"/>
              <a:t>Reasons failure to delegate should be corrected </a:t>
            </a:r>
            <a:endParaRPr lang="en-US" altLang="en-US" dirty="0"/>
          </a:p>
          <a:p>
            <a:r>
              <a:rPr lang="en-IN" altLang="en-US" sz="2200" dirty="0"/>
              <a:t>Delegation gives </a:t>
            </a:r>
            <a:r>
              <a:rPr lang="en-IN" altLang="en-US" sz="2200" dirty="0" smtClean="0"/>
              <a:t>leaders </a:t>
            </a:r>
            <a:r>
              <a:rPr lang="en-IN" altLang="en-US" sz="2200" dirty="0"/>
              <a:t>time to carry </a:t>
            </a:r>
            <a:r>
              <a:rPr lang="en-IN" altLang="en-US" sz="2200" dirty="0" smtClean="0"/>
              <a:t>out duties in </a:t>
            </a:r>
            <a:r>
              <a:rPr lang="en-IN" altLang="en-US" sz="2200" dirty="0"/>
              <a:t>the </a:t>
            </a:r>
            <a:r>
              <a:rPr lang="en-IN" altLang="en-US" sz="2200" dirty="0" smtClean="0"/>
              <a:t>areas of </a:t>
            </a:r>
            <a:r>
              <a:rPr lang="en-IN" altLang="en-US" sz="2200" dirty="0"/>
              <a:t>establishing direction, aligning resources, and energizing </a:t>
            </a:r>
            <a:r>
              <a:rPr lang="en-IN" altLang="en-US" sz="2200" dirty="0" smtClean="0"/>
              <a:t>people</a:t>
            </a:r>
          </a:p>
          <a:p>
            <a:r>
              <a:rPr lang="en-IN" altLang="en-US" sz="2200" dirty="0"/>
              <a:t>Delegation helps prepare employees for more difficult tasks and additional responsibility</a:t>
            </a:r>
            <a:endParaRPr lang="en-US" altLang="en-US" sz="1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95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The Steps for Effective Delegation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29F3DDA-641B-4B90-B301-E6CEE462D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 </a:t>
            </a:r>
            <a:r>
              <a:rPr lang="en-US" dirty="0"/>
              <a:t>the person for the task</a:t>
            </a:r>
          </a:p>
          <a:p>
            <a:r>
              <a:rPr lang="en-US" dirty="0" smtClean="0"/>
              <a:t>Define </a:t>
            </a:r>
            <a:r>
              <a:rPr lang="en-US" dirty="0"/>
              <a:t>the task</a:t>
            </a:r>
          </a:p>
          <a:p>
            <a:r>
              <a:rPr lang="en-US" dirty="0" smtClean="0"/>
              <a:t>Gain </a:t>
            </a:r>
            <a:r>
              <a:rPr lang="en-US" dirty="0"/>
              <a:t>the person’s views</a:t>
            </a:r>
          </a:p>
          <a:p>
            <a:r>
              <a:rPr lang="en-US" dirty="0" smtClean="0"/>
              <a:t>Give </a:t>
            </a:r>
            <a:r>
              <a:rPr lang="en-US" dirty="0"/>
              <a:t>authority and resources to perform the task</a:t>
            </a:r>
          </a:p>
          <a:p>
            <a:r>
              <a:rPr lang="en-US" dirty="0" smtClean="0"/>
              <a:t>Use </a:t>
            </a:r>
            <a:r>
              <a:rPr lang="en-US" dirty="0"/>
              <a:t>checkpoints to review progress</a:t>
            </a:r>
          </a:p>
          <a:p>
            <a:r>
              <a:rPr lang="en-US" dirty="0" smtClean="0"/>
              <a:t>Hold </a:t>
            </a:r>
            <a:r>
              <a:rPr lang="en-US" dirty="0"/>
              <a:t>accountable or </a:t>
            </a:r>
            <a:r>
              <a:rPr lang="en-US" dirty="0" smtClean="0"/>
              <a:t>rewarding </a:t>
            </a:r>
            <a:r>
              <a:rPr lang="en-US" dirty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364460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="" xmlns:a16="http://schemas.microsoft.com/office/drawing/2014/main" id="{82561C9F-8F4F-4A60-97E5-8C2751B93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Rules for Effective Delegation, 1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9F33BCC5-8C39-4C01-A929-43502DDB0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Share </a:t>
            </a:r>
            <a:r>
              <a:rPr lang="en-US" altLang="en-US" dirty="0"/>
              <a:t>power with employees </a:t>
            </a:r>
          </a:p>
          <a:p>
            <a:r>
              <a:rPr lang="en-US" altLang="en-US" dirty="0" smtClean="0"/>
              <a:t>Avoid delegating </a:t>
            </a:r>
            <a:r>
              <a:rPr lang="en-US" altLang="en-US" dirty="0"/>
              <a:t>the bad jobs, saving the good ones for </a:t>
            </a:r>
            <a:r>
              <a:rPr lang="en-US" altLang="en-US" dirty="0" smtClean="0"/>
              <a:t>oneself</a:t>
            </a:r>
            <a:endParaRPr lang="en-US" altLang="en-US" dirty="0"/>
          </a:p>
          <a:p>
            <a:r>
              <a:rPr lang="en-US" altLang="en-US" dirty="0" smtClean="0"/>
              <a:t>Know one’s </a:t>
            </a:r>
            <a:r>
              <a:rPr lang="en-US" altLang="en-US" dirty="0"/>
              <a:t>employees </a:t>
            </a:r>
          </a:p>
          <a:p>
            <a:r>
              <a:rPr lang="en-US" altLang="en-US" dirty="0" smtClean="0"/>
              <a:t>Use </a:t>
            </a:r>
            <a:r>
              <a:rPr lang="en-US" altLang="en-US" dirty="0"/>
              <a:t>delegation as a development tool</a:t>
            </a:r>
          </a:p>
          <a:p>
            <a:r>
              <a:rPr lang="en-US" altLang="en-US" dirty="0" smtClean="0"/>
              <a:t>Back one’s employees if their delegated authority </a:t>
            </a:r>
            <a:r>
              <a:rPr lang="en-US" altLang="en-US" dirty="0"/>
              <a:t>is </a:t>
            </a:r>
            <a:r>
              <a:rPr lang="en-US" altLang="en-US" dirty="0" smtClean="0"/>
              <a:t>questioned</a:t>
            </a:r>
          </a:p>
          <a:p>
            <a:r>
              <a:rPr lang="en-IN" altLang="en-US" dirty="0" smtClean="0"/>
              <a:t>Let </a:t>
            </a:r>
            <a:r>
              <a:rPr lang="en-IN" altLang="en-US" dirty="0"/>
              <a:t>employees know what decisions they have authority to make and delegating </a:t>
            </a:r>
            <a:r>
              <a:rPr lang="en-IN" altLang="en-US" dirty="0" smtClean="0"/>
              <a:t>decision-making </a:t>
            </a:r>
            <a:r>
              <a:rPr lang="en-IN" altLang="en-US" dirty="0"/>
              <a:t>to the lowest possible level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593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Rules for Effective Delegation, 2 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Delegate </a:t>
            </a:r>
            <a:r>
              <a:rPr lang="en-US" altLang="en-US" dirty="0"/>
              <a:t>work fairly among all employees </a:t>
            </a:r>
          </a:p>
          <a:p>
            <a:r>
              <a:rPr lang="en-US" altLang="en-US" dirty="0" smtClean="0"/>
              <a:t>Delegate </a:t>
            </a:r>
            <a:r>
              <a:rPr lang="en-US" altLang="en-US" dirty="0"/>
              <a:t>with </a:t>
            </a:r>
            <a:r>
              <a:rPr lang="en-US" altLang="en-US" dirty="0" smtClean="0"/>
              <a:t>consistency</a:t>
            </a:r>
          </a:p>
          <a:p>
            <a:r>
              <a:rPr lang="en-IN" altLang="en-US" dirty="0" smtClean="0"/>
              <a:t>Delegate </a:t>
            </a:r>
            <a:r>
              <a:rPr lang="en-IN" altLang="en-US" dirty="0"/>
              <a:t>whole tasks so that employees can see projects through to </a:t>
            </a:r>
            <a:r>
              <a:rPr lang="en-IN" altLang="en-US" dirty="0" smtClean="0"/>
              <a:t>completion, </a:t>
            </a:r>
            <a:r>
              <a:rPr lang="en-IN" altLang="en-US" dirty="0"/>
              <a:t>and </a:t>
            </a:r>
            <a:r>
              <a:rPr lang="en-IN" altLang="en-US" dirty="0" smtClean="0"/>
              <a:t>allow </a:t>
            </a:r>
            <a:r>
              <a:rPr lang="en-IN" altLang="en-US" dirty="0"/>
              <a:t>sufficient time to get jobs </a:t>
            </a:r>
            <a:r>
              <a:rPr lang="en-IN" altLang="en-US" dirty="0" smtClean="0"/>
              <a:t>done</a:t>
            </a:r>
            <a:endParaRPr lang="en-US" altLang="en-US" sz="1200" dirty="0"/>
          </a:p>
          <a:p>
            <a:r>
              <a:rPr lang="en-US" altLang="en-US" dirty="0" smtClean="0"/>
              <a:t>Insist </a:t>
            </a:r>
            <a:r>
              <a:rPr lang="en-US" altLang="en-US" dirty="0"/>
              <a:t>on clear </a:t>
            </a:r>
            <a:r>
              <a:rPr lang="en-US" altLang="en-US" dirty="0" smtClean="0"/>
              <a:t>communication</a:t>
            </a:r>
          </a:p>
          <a:p>
            <a:r>
              <a:rPr lang="en-US" altLang="en-US" dirty="0" smtClean="0"/>
              <a:t>Make </a:t>
            </a:r>
            <a:r>
              <a:rPr lang="en-US" altLang="en-US" dirty="0"/>
              <a:t>good use of questions when delegating </a:t>
            </a:r>
            <a:r>
              <a:rPr lang="en-US" altLang="en-US" dirty="0" smtClean="0"/>
              <a:t>work</a:t>
            </a:r>
          </a:p>
          <a:p>
            <a:r>
              <a:rPr lang="en-IN" altLang="en-US" dirty="0" smtClean="0"/>
              <a:t>Explain </a:t>
            </a:r>
            <a:r>
              <a:rPr lang="en-IN" altLang="en-US" dirty="0"/>
              <a:t>the importance of </a:t>
            </a:r>
            <a:r>
              <a:rPr lang="en-IN" altLang="en-US" dirty="0" smtClean="0"/>
              <a:t>assignments</a:t>
            </a:r>
          </a:p>
          <a:p>
            <a:r>
              <a:rPr lang="en-IN" altLang="en-US" dirty="0" smtClean="0"/>
              <a:t>Learn </a:t>
            </a:r>
            <a:r>
              <a:rPr lang="en-IN" altLang="en-US" dirty="0"/>
              <a:t>to live with work styles that are not like one's </a:t>
            </a:r>
            <a:r>
              <a:rPr lang="en-IN" altLang="en-US" dirty="0" smtClean="0"/>
              <a:t>own</a:t>
            </a:r>
          </a:p>
          <a:p>
            <a:r>
              <a:rPr lang="en-IN" altLang="en-US" dirty="0" smtClean="0"/>
              <a:t>Avoid </a:t>
            </a:r>
            <a:r>
              <a:rPr lang="en-IN" altLang="en-US" dirty="0"/>
              <a:t>delegating tasks that are pets, personal, or </a:t>
            </a:r>
            <a:r>
              <a:rPr lang="en-IN" altLang="en-US" dirty="0" smtClean="0"/>
              <a:t>petty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2224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Rules for Effective Delegation, 3 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IN" altLang="en-US" dirty="0" smtClean="0"/>
              <a:t>Follow </a:t>
            </a:r>
            <a:r>
              <a:rPr lang="en-IN" altLang="en-US" dirty="0"/>
              <a:t>the three D’s for all </a:t>
            </a:r>
            <a:r>
              <a:rPr lang="en-IN" altLang="en-US" dirty="0" smtClean="0"/>
              <a:t>work</a:t>
            </a:r>
          </a:p>
          <a:p>
            <a:r>
              <a:rPr lang="en-IN" altLang="en-US" sz="2200" dirty="0" smtClean="0"/>
              <a:t>Do </a:t>
            </a:r>
            <a:r>
              <a:rPr lang="en-IN" altLang="en-US" sz="2200" dirty="0"/>
              <a:t>assignments oneself </a:t>
            </a:r>
            <a:endParaRPr lang="en-IN" altLang="en-US" sz="2200" dirty="0" smtClean="0"/>
          </a:p>
          <a:p>
            <a:r>
              <a:rPr lang="en-IN" altLang="en-US" sz="2200" dirty="0" smtClean="0"/>
              <a:t>Delegate </a:t>
            </a:r>
            <a:r>
              <a:rPr lang="en-IN" altLang="en-US" sz="2200" dirty="0"/>
              <a:t>work to competent employees as soon as </a:t>
            </a:r>
            <a:r>
              <a:rPr lang="en-IN" altLang="en-US" sz="2200" dirty="0" smtClean="0"/>
              <a:t>possible</a:t>
            </a:r>
          </a:p>
          <a:p>
            <a:r>
              <a:rPr lang="en-US" altLang="en-US" sz="2200" dirty="0" smtClean="0"/>
              <a:t>Ditch </a:t>
            </a:r>
            <a:r>
              <a:rPr lang="en-US" altLang="en-US" sz="2200" dirty="0"/>
              <a:t>unimportant </a:t>
            </a:r>
            <a:r>
              <a:rPr lang="en-US" altLang="en-US" sz="2200" dirty="0" smtClean="0"/>
              <a:t>tasks</a:t>
            </a:r>
          </a:p>
          <a:p>
            <a:pPr marL="0" indent="0">
              <a:buNone/>
            </a:pPr>
            <a:endParaRPr lang="en-US" altLang="en-US" sz="800" dirty="0"/>
          </a:p>
          <a:p>
            <a:pPr>
              <a:buFontTx/>
              <a:buNone/>
            </a:pPr>
            <a:r>
              <a:rPr lang="en-IN" altLang="en-US" dirty="0"/>
              <a:t>By applying </a:t>
            </a:r>
            <a:r>
              <a:rPr lang="en-IN" altLang="en-US" dirty="0" smtClean="0"/>
              <a:t>the </a:t>
            </a:r>
            <a:r>
              <a:rPr lang="en-IN" altLang="en-US" dirty="0"/>
              <a:t>rules for effective delegation, leaders </a:t>
            </a:r>
            <a:r>
              <a:rPr lang="en-IN" altLang="en-US" dirty="0" smtClean="0"/>
              <a:t>can:</a:t>
            </a:r>
          </a:p>
          <a:p>
            <a:pPr>
              <a:buFontTx/>
              <a:buNone/>
            </a:pPr>
            <a:endParaRPr lang="en-US" altLang="en-US" sz="800" dirty="0"/>
          </a:p>
          <a:p>
            <a:r>
              <a:rPr lang="en-US" altLang="en-US" sz="2200" dirty="0"/>
              <a:t>Multiply personal effectiveness</a:t>
            </a:r>
          </a:p>
          <a:p>
            <a:r>
              <a:rPr lang="en-US" altLang="en-US" sz="2200" dirty="0"/>
              <a:t>Develop employee talents</a:t>
            </a:r>
          </a:p>
          <a:p>
            <a:r>
              <a:rPr lang="en-US" altLang="en-US" sz="2200" dirty="0"/>
              <a:t>Have good leader-follower relations</a:t>
            </a:r>
          </a:p>
          <a:p>
            <a:r>
              <a:rPr lang="en-US" altLang="en-US" sz="2200" dirty="0"/>
              <a:t>Obtain the highest possible level of job </a:t>
            </a:r>
            <a:r>
              <a:rPr lang="en-US" altLang="en-US" sz="2200" dirty="0" smtClean="0"/>
              <a:t>performance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9734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DD1802A7-1328-48FE-9A06-0A4D1E195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8049"/>
            <a:ext cx="9144000" cy="609600"/>
          </a:xfrm>
        </p:spPr>
        <p:txBody>
          <a:bodyPr/>
          <a:lstStyle/>
          <a:p>
            <a:r>
              <a:rPr lang="en-US" altLang="en-US" dirty="0"/>
              <a:t>Assigning Work Effectively, 1 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86905C31-0DF5-4187-A7F6-C00814497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marL="0" indent="0">
              <a:buNone/>
            </a:pPr>
            <a:r>
              <a:rPr lang="en-IN" altLang="en-US" dirty="0" smtClean="0"/>
              <a:t>Consider </a:t>
            </a:r>
            <a:r>
              <a:rPr lang="en-IN" altLang="en-US" dirty="0"/>
              <a:t>the availability of the employee’s time and whether this is the ideal person to do the </a:t>
            </a:r>
            <a:r>
              <a:rPr lang="en-IN" altLang="en-US" dirty="0" smtClean="0"/>
              <a:t>job</a:t>
            </a:r>
          </a:p>
          <a:p>
            <a:r>
              <a:rPr lang="en-IN" altLang="en-US" sz="2200" dirty="0"/>
              <a:t>Leaders can make the mistake of assigning a job to the one who can get it done, even if this is the same person over and over </a:t>
            </a:r>
            <a:r>
              <a:rPr lang="en-IN" altLang="en-US" sz="2200" dirty="0" smtClean="0"/>
              <a:t>again</a:t>
            </a:r>
          </a:p>
          <a:p>
            <a:pPr marL="0" indent="0"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US" altLang="en-US" dirty="0" smtClean="0"/>
              <a:t>Know </a:t>
            </a:r>
            <a:r>
              <a:rPr lang="en-US" altLang="en-US" dirty="0"/>
              <a:t>exactly what </a:t>
            </a:r>
            <a:r>
              <a:rPr lang="en-US" altLang="en-US" dirty="0" smtClean="0"/>
              <a:t>one wants </a:t>
            </a:r>
            <a:r>
              <a:rPr lang="en-US" altLang="en-US" dirty="0"/>
              <a:t>to communicate before giving an </a:t>
            </a:r>
            <a:r>
              <a:rPr lang="en-US" altLang="en-US" dirty="0" smtClean="0"/>
              <a:t>order, and use </a:t>
            </a:r>
            <a:r>
              <a:rPr lang="en-US" altLang="en-US" dirty="0"/>
              <a:t>work assignments as a means of developing people</a:t>
            </a:r>
          </a:p>
          <a:p>
            <a:pPr marL="0" indent="0">
              <a:buNone/>
            </a:pPr>
            <a:endParaRPr lang="en-US" altLang="en-US" sz="800" dirty="0" smtClean="0"/>
          </a:p>
          <a:p>
            <a:pPr marL="0" indent="0">
              <a:buNone/>
            </a:pPr>
            <a:r>
              <a:rPr lang="en-US" altLang="en-US" dirty="0" smtClean="0"/>
              <a:t>Take </a:t>
            </a:r>
            <a:r>
              <a:rPr lang="en-US" altLang="en-US" dirty="0"/>
              <a:t>responsibility for the orders one gives</a:t>
            </a:r>
          </a:p>
          <a:p>
            <a:r>
              <a:rPr lang="en-US" altLang="en-US" sz="2200" dirty="0"/>
              <a:t>Failing to do so results in loss of respect from one’s employees, loss of confidence from one’s supervisor, and reduced commitment to follow one’s </a:t>
            </a:r>
            <a:r>
              <a:rPr lang="en-US" altLang="en-US" sz="2200" dirty="0" smtClean="0"/>
              <a:t>orders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2532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MHHE_Accessible_PPT_Template-v3">
  <a:themeElements>
    <a:clrScheme name="Custom 1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000000"/>
      </a:hlink>
      <a:folHlink>
        <a:srgbClr val="C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A5F9D0-BF2A-45B1-AADB-0E7C151C7E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2A2DCD-832C-4579-9088-747FCE208400}">
  <ds:schemaRefs>
    <ds:schemaRef ds:uri="http://schemas.microsoft.com/office/2006/metadata/properties"/>
    <ds:schemaRef ds:uri="http://schemas.microsoft.com/office/infopath/2007/PartnerControls"/>
    <ds:schemaRef ds:uri="aa4f5ada-9d1d-46d6-b705-f2cf90d05a91"/>
  </ds:schemaRefs>
</ds:datastoreItem>
</file>

<file path=customXml/itemProps3.xml><?xml version="1.0" encoding="utf-8"?>
<ds:datastoreItem xmlns:ds="http://schemas.openxmlformats.org/officeDocument/2006/customXml" ds:itemID="{F2AFDC69-880C-4901-A6A6-FF584C7EB018}"/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1759</Words>
  <Application>Microsoft Office PowerPoint</Application>
  <PresentationFormat>On-screen Show (4:3)</PresentationFormat>
  <Paragraphs>187</Paragraphs>
  <Slides>25</Slides>
  <Notes>3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25</vt:i4>
      </vt:variant>
    </vt:vector>
  </HeadingPairs>
  <TitlesOfParts>
    <vt:vector size="40" baseType="lpstr">
      <vt:lpstr>Arial</vt:lpstr>
      <vt:lpstr>ArumSans Bold</vt:lpstr>
      <vt:lpstr>ArumSans Regular</vt:lpstr>
      <vt:lpstr>Calibri</vt:lpstr>
      <vt:lpstr>Times New Roman</vt:lpstr>
      <vt:lpstr>Vectipede Rg</vt:lpstr>
      <vt:lpstr>Wingdings</vt:lpstr>
      <vt:lpstr>MHHE_Accessible_PPT_Template-v3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Chapter 14</vt:lpstr>
      <vt:lpstr>Learning Objectives</vt:lpstr>
      <vt:lpstr>Introduction </vt:lpstr>
      <vt:lpstr>Failing to Delegate</vt:lpstr>
      <vt:lpstr>The Steps for Effective Delegation</vt:lpstr>
      <vt:lpstr>Rules for Effective Delegation, 1</vt:lpstr>
      <vt:lpstr>Rules for Effective Delegation, 2 </vt:lpstr>
      <vt:lpstr>Rules for Effective Delegation, 3 </vt:lpstr>
      <vt:lpstr>Assigning Work Effectively, 1 </vt:lpstr>
      <vt:lpstr>Assigning Work Effectively, 2 </vt:lpstr>
      <vt:lpstr>Assigning Work Effectively, 3</vt:lpstr>
      <vt:lpstr>Person-Position Fit</vt:lpstr>
      <vt:lpstr>Personality and Occupational Types, 1</vt:lpstr>
      <vt:lpstr>Personality and Occupational Types, 2</vt:lpstr>
      <vt:lpstr>Personality and Occupational Types, 3</vt:lpstr>
      <vt:lpstr>Management Roles and Skills, 1 </vt:lpstr>
      <vt:lpstr>Management Roles and Skills, 2 </vt:lpstr>
      <vt:lpstr>Types of Skills, 1</vt:lpstr>
      <vt:lpstr>Types of Skills, 2</vt:lpstr>
      <vt:lpstr>Figure 14.4: Normal Distribution of a Manager’s Time</vt:lpstr>
      <vt:lpstr>Management Processes or Functions</vt:lpstr>
      <vt:lpstr>Moving from Doer to Coordinator to Thinker</vt:lpstr>
      <vt:lpstr>The New-Job Tryout</vt:lpstr>
      <vt:lpstr>APPENDIX</vt:lpstr>
      <vt:lpstr>Figure 14.4: Normal Distribution of a Manager’s Time, Appendix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Bcox</dc:creator>
  <cp:lastModifiedBy>Shilpa Sreevalsalan</cp:lastModifiedBy>
  <cp:revision>189</cp:revision>
  <dcterms:created xsi:type="dcterms:W3CDTF">2013-09-21T18:43:04Z</dcterms:created>
  <dcterms:modified xsi:type="dcterms:W3CDTF">2018-02-21T05:19:24Z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0x010100E3B1605E6CAFF34DA7688D4A3DE741FC</vt:lpwstr>
  </property>
</Properties>
</file>