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86" r:id="rId6"/>
    <p:sldMasterId id="2147483696" r:id="rId7"/>
    <p:sldMasterId id="2147483706" r:id="rId8"/>
    <p:sldMasterId id="2147483714" r:id="rId9"/>
    <p:sldMasterId id="2147483722" r:id="rId10"/>
    <p:sldMasterId id="2147483725" r:id="rId11"/>
  </p:sldMasterIdLst>
  <p:notesMasterIdLst>
    <p:notesMasterId r:id="rId48"/>
  </p:notesMasterIdLst>
  <p:sldIdLst>
    <p:sldId id="256" r:id="rId12"/>
    <p:sldId id="291" r:id="rId13"/>
    <p:sldId id="258" r:id="rId14"/>
    <p:sldId id="259" r:id="rId15"/>
    <p:sldId id="290" r:id="rId16"/>
    <p:sldId id="299" r:id="rId17"/>
    <p:sldId id="300" r:id="rId18"/>
    <p:sldId id="264" r:id="rId19"/>
    <p:sldId id="301" r:id="rId20"/>
    <p:sldId id="266" r:id="rId21"/>
    <p:sldId id="265" r:id="rId22"/>
    <p:sldId id="302" r:id="rId23"/>
    <p:sldId id="267" r:id="rId24"/>
    <p:sldId id="294" r:id="rId25"/>
    <p:sldId id="269" r:id="rId26"/>
    <p:sldId id="271" r:id="rId27"/>
    <p:sldId id="272" r:id="rId28"/>
    <p:sldId id="303" r:id="rId29"/>
    <p:sldId id="274" r:id="rId30"/>
    <p:sldId id="304" r:id="rId31"/>
    <p:sldId id="276" r:id="rId32"/>
    <p:sldId id="305" r:id="rId33"/>
    <p:sldId id="277" r:id="rId34"/>
    <p:sldId id="295" r:id="rId35"/>
    <p:sldId id="279" r:id="rId36"/>
    <p:sldId id="281" r:id="rId37"/>
    <p:sldId id="282" r:id="rId38"/>
    <p:sldId id="283" r:id="rId39"/>
    <p:sldId id="306" r:id="rId40"/>
    <p:sldId id="286" r:id="rId41"/>
    <p:sldId id="307" r:id="rId42"/>
    <p:sldId id="287" r:id="rId43"/>
    <p:sldId id="288" r:id="rId44"/>
    <p:sldId id="296" r:id="rId45"/>
    <p:sldId id="297" r:id="rId46"/>
    <p:sldId id="298"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itra Krishna" initials="SK" lastIdx="7" clrIdx="0">
    <p:extLst>
      <p:ext uri="{19B8F6BF-5375-455C-9EA6-DF929625EA0E}">
        <p15:presenceInfo xmlns:p15="http://schemas.microsoft.com/office/powerpoint/2012/main" userId="Suchitra Krish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1447" autoAdjust="0"/>
  </p:normalViewPr>
  <p:slideViewPr>
    <p:cSldViewPr>
      <p:cViewPr varScale="1">
        <p:scale>
          <a:sx n="74" d="100"/>
          <a:sy n="74" d="100"/>
        </p:scale>
        <p:origin x="1266"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30862E6-FF85-49E1-A882-B5772124E4C0}" type="slidenum">
              <a:rPr lang="en-US" altLang="en-US" sz="1200" b="0" smtClean="0">
                <a:solidFill>
                  <a:schemeClr val="tx1"/>
                </a:solidFill>
              </a:rPr>
              <a:pPr eaLnBrk="1" hangingPunct="1"/>
              <a:t>3</a:t>
            </a:fld>
            <a:endParaRPr lang="en-US" altLang="en-US" sz="1200" b="0" dirty="0">
              <a:solidFill>
                <a:schemeClr val="tx1"/>
              </a:solidFill>
            </a:endParaRPr>
          </a:p>
        </p:txBody>
      </p:sp>
    </p:spTree>
    <p:extLst>
      <p:ext uri="{BB962C8B-B14F-4D97-AF65-F5344CB8AC3E}">
        <p14:creationId xmlns:p14="http://schemas.microsoft.com/office/powerpoint/2010/main" val="1159477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28</a:t>
            </a:fld>
            <a:endParaRPr lang="en-US" dirty="0"/>
          </a:p>
        </p:txBody>
      </p:sp>
    </p:spTree>
    <p:extLst>
      <p:ext uri="{BB962C8B-B14F-4D97-AF65-F5344CB8AC3E}">
        <p14:creationId xmlns:p14="http://schemas.microsoft.com/office/powerpoint/2010/main" val="1710229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29</a:t>
            </a:fld>
            <a:endParaRPr lang="en-US" dirty="0"/>
          </a:p>
        </p:txBody>
      </p:sp>
    </p:spTree>
    <p:extLst>
      <p:ext uri="{BB962C8B-B14F-4D97-AF65-F5344CB8AC3E}">
        <p14:creationId xmlns:p14="http://schemas.microsoft.com/office/powerpoint/2010/main" val="1953036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a:t>
            </a:r>
            <a:r>
              <a:rPr lang="en-US" sz="800" dirty="0" err="1">
                <a:solidFill>
                  <a:schemeClr val="bg1"/>
                </a:solidFill>
              </a:rPr>
              <a:t>Hee</a:t>
            </a:r>
            <a:endParaRPr lang="en-US" sz="800" dirty="0">
              <a:solidFill>
                <a:schemeClr val="bg1"/>
              </a:solidFill>
            </a:endParaRPr>
          </a:p>
        </p:txBody>
      </p:sp>
    </p:spTree>
    <p:extLst>
      <p:ext uri="{BB962C8B-B14F-4D97-AF65-F5344CB8AC3E}">
        <p14:creationId xmlns:p14="http://schemas.microsoft.com/office/powerpoint/2010/main" val="1376478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4730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1396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92283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721665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79885137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81578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77813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02263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2061706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187842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421837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5520303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9" name="Slide Number Placeholder 8"/>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5621617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7" name="Slide Number Placeholder 6"/>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6496212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83905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909229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10549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727783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86855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070298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9992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30220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7519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775655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825296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987417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551252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370602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369242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831662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0080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09013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98502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584206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333968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30837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425492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472191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160780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842834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40363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926419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14700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622285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64837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350538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424571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61542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012955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487489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7726717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812448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709729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37851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092125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099158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403014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0088919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6837758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13127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6569063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637494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55267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1130598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BB9A0866-1B05-4072-A156-42C600756F0F}"/>
              </a:ext>
            </a:extLst>
          </p:cNvPr>
          <p:cNvSpPr/>
          <p:nvPr userDrawn="1"/>
        </p:nvSpPr>
        <p:spPr>
          <a:xfrm>
            <a:off x="-15240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1916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5.gif"/><Relationship Id="rId4" Type="http://schemas.openxmlformats.org/officeDocument/2006/relationships/slideLayout" Target="../slideLayouts/slideLayout26.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theme" Target="../theme/theme4.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3.xml"/><Relationship Id="rId1" Type="http://schemas.openxmlformats.org/officeDocument/2006/relationships/slideLayout" Target="../slideLayouts/slideLayout62.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246707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29" r:id="rId18"/>
    <p:sldLayoutId id="2147483730" r:id="rId19"/>
    <p:sldLayoutId id="2147483731" r:id="rId20"/>
    <p:sldLayoutId id="2147483732" r:id="rId21"/>
    <p:sldLayoutId id="2147483733" r:id="rId2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0422703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42201716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40353639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66097980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643746113"/>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21406315"/>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391156494"/>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131056"/>
            <a:ext cx="4996033" cy="609600"/>
          </a:xfrm>
        </p:spPr>
        <p:txBody>
          <a:bodyPr/>
          <a:lstStyle/>
          <a:p>
            <a:r>
              <a:rPr lang="en-US" dirty="0">
                <a:solidFill>
                  <a:schemeClr val="tx1"/>
                </a:solidFill>
              </a:rPr>
              <a:t>Chapter 13</a:t>
            </a:r>
          </a:p>
        </p:txBody>
      </p:sp>
      <p:sp>
        <p:nvSpPr>
          <p:cNvPr id="3" name="Subtitle 2"/>
          <p:cNvSpPr>
            <a:spLocks noGrp="1"/>
          </p:cNvSpPr>
          <p:nvPr>
            <p:ph type="body" sz="quarter" idx="10"/>
          </p:nvPr>
        </p:nvSpPr>
        <p:spPr>
          <a:xfrm>
            <a:off x="0" y="3455233"/>
            <a:ext cx="4996034" cy="1371600"/>
          </a:xfrm>
        </p:spPr>
        <p:txBody>
          <a:bodyPr/>
          <a:lstStyle/>
          <a:p>
            <a:pPr algn="ctr"/>
            <a:r>
              <a:rPr lang="en-US" sz="4000" dirty="0"/>
              <a:t>The Diversity </a:t>
            </a:r>
          </a:p>
          <a:p>
            <a:pPr algn="ctr"/>
            <a:r>
              <a:rPr lang="en-US" sz="4000" dirty="0"/>
              <a:t>Challenge</a:t>
            </a:r>
          </a:p>
        </p:txBody>
      </p:sp>
      <p:sp>
        <p:nvSpPr>
          <p:cNvPr id="6" name="Content placeholder 1">
            <a:extLst>
              <a:ext uri="{FF2B5EF4-FFF2-40B4-BE49-F238E27FC236}">
                <a16:creationId xmlns:a16="http://schemas.microsoft.com/office/drawing/2014/main" xmlns="" id="{6F12C082-350A-40D1-BE77-D7D63B5A08A4}"/>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xmlns="" id="{30D2BA74-7C13-47A6-B4BE-C0F0C2B1CC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902" y="952500"/>
            <a:ext cx="3875798"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A36DD6B-0324-42AA-9676-B721AD7F2990}"/>
              </a:ext>
            </a:extLst>
          </p:cNvPr>
          <p:cNvSpPr>
            <a:spLocks noGrp="1"/>
          </p:cNvSpPr>
          <p:nvPr>
            <p:ph type="title"/>
          </p:nvPr>
        </p:nvSpPr>
        <p:spPr/>
        <p:txBody>
          <a:bodyPr/>
          <a:lstStyle/>
          <a:p>
            <a:r>
              <a:rPr lang="en-US" altLang="en-US" dirty="0"/>
              <a:t>Managing Diversity, 3 </a:t>
            </a:r>
            <a:endParaRPr lang="en-US" dirty="0"/>
          </a:p>
        </p:txBody>
      </p:sp>
      <p:sp>
        <p:nvSpPr>
          <p:cNvPr id="4" name="Content Placeholder 3">
            <a:extLst>
              <a:ext uri="{FF2B5EF4-FFF2-40B4-BE49-F238E27FC236}">
                <a16:creationId xmlns:a16="http://schemas.microsoft.com/office/drawing/2014/main" xmlns="" id="{0FF6F054-E170-4696-BB32-42586DE3E811}"/>
              </a:ext>
            </a:extLst>
          </p:cNvPr>
          <p:cNvSpPr>
            <a:spLocks noGrp="1"/>
          </p:cNvSpPr>
          <p:nvPr>
            <p:ph idx="1"/>
          </p:nvPr>
        </p:nvSpPr>
        <p:spPr>
          <a:xfrm>
            <a:off x="457200" y="1066800"/>
            <a:ext cx="8229600" cy="5181600"/>
          </a:xfrm>
        </p:spPr>
        <p:txBody>
          <a:bodyPr/>
          <a:lstStyle/>
          <a:p>
            <a:pPr marL="0" indent="0">
              <a:buNone/>
            </a:pPr>
            <a:r>
              <a:rPr lang="en-IN" altLang="en-US" dirty="0"/>
              <a:t>Researchers Jeanine Prime and Elizabeth </a:t>
            </a:r>
            <a:r>
              <a:rPr lang="en-IN" altLang="en-US" dirty="0" err="1"/>
              <a:t>Salib</a:t>
            </a:r>
            <a:r>
              <a:rPr lang="en-IN" altLang="en-US" dirty="0"/>
              <a:t> report the best cross-cultural leaders are servant leaders who are both humble and altruistic</a:t>
            </a:r>
          </a:p>
          <a:p>
            <a:r>
              <a:rPr lang="en-IN" altLang="en-US" sz="2200" dirty="0"/>
              <a:t>Servant leadership mind-set generates feelings of both uniqueness and belongingness in employees</a:t>
            </a:r>
          </a:p>
          <a:p>
            <a:pPr lvl="1">
              <a:buFont typeface="Arial" panose="020B0604020202020204" pitchFamily="34" charset="0"/>
              <a:buChar char="•"/>
            </a:pPr>
            <a:r>
              <a:rPr lang="en-IN" altLang="en-US" dirty="0"/>
              <a:t>Sharing mistakes as teachable moments</a:t>
            </a:r>
          </a:p>
          <a:p>
            <a:pPr lvl="1">
              <a:buFont typeface="Arial" panose="020B0604020202020204" pitchFamily="34" charset="0"/>
              <a:buChar char="•"/>
            </a:pPr>
            <a:r>
              <a:rPr lang="en-IN" altLang="en-US" dirty="0"/>
              <a:t>Engaging in dialogue</a:t>
            </a:r>
          </a:p>
          <a:p>
            <a:pPr lvl="1">
              <a:buFont typeface="Arial" panose="020B0604020202020204" pitchFamily="34" charset="0"/>
              <a:buChar char="•"/>
            </a:pPr>
            <a:r>
              <a:rPr lang="en-US" altLang="en-US" dirty="0"/>
              <a:t>Being willing to follow</a:t>
            </a:r>
          </a:p>
          <a:p>
            <a:pPr marL="0" indent="0">
              <a:buNone/>
            </a:pPr>
            <a:endParaRPr lang="en-US" altLang="en-US" sz="800" dirty="0"/>
          </a:p>
          <a:p>
            <a:pPr marL="0" indent="0">
              <a:buNone/>
            </a:pPr>
            <a:r>
              <a:rPr lang="en-IN" altLang="en-US" dirty="0"/>
              <a:t>Dealing with diversity effectively means behaving in a way that creates trust and respect among people and that gains benefits from their differences</a:t>
            </a:r>
            <a:endParaRPr lang="en-US" altLang="en-US" dirty="0"/>
          </a:p>
        </p:txBody>
      </p:sp>
    </p:spTree>
    <p:extLst>
      <p:ext uri="{BB962C8B-B14F-4D97-AF65-F5344CB8AC3E}">
        <p14:creationId xmlns:p14="http://schemas.microsoft.com/office/powerpoint/2010/main" val="247230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85800" y="228600"/>
            <a:ext cx="8686800" cy="609600"/>
          </a:xfrm>
        </p:spPr>
        <p:txBody>
          <a:bodyPr>
            <a:noAutofit/>
          </a:bodyPr>
          <a:lstStyle/>
          <a:p>
            <a:r>
              <a:rPr lang="en-US" altLang="en-US" dirty="0"/>
              <a:t>Positive Attributes of Outstanding Leaders</a:t>
            </a:r>
          </a:p>
        </p:txBody>
      </p:sp>
      <p:sp>
        <p:nvSpPr>
          <p:cNvPr id="17412" name="Content Placeholder 3"/>
          <p:cNvSpPr>
            <a:spLocks noGrp="1"/>
          </p:cNvSpPr>
          <p:nvPr>
            <p:ph idx="1"/>
          </p:nvPr>
        </p:nvSpPr>
        <p:spPr>
          <a:xfrm>
            <a:off x="457200" y="1066800"/>
            <a:ext cx="8229600" cy="5486400"/>
          </a:xfrm>
        </p:spPr>
        <p:txBody>
          <a:bodyPr/>
          <a:lstStyle/>
          <a:p>
            <a:pPr>
              <a:buClr>
                <a:schemeClr val="tx1"/>
              </a:buClr>
            </a:pPr>
            <a:r>
              <a:rPr lang="en-IN" altLang="en-US" b="1" dirty="0">
                <a:solidFill>
                  <a:srgbClr val="C00000"/>
                </a:solidFill>
              </a:rPr>
              <a:t>Trustworthiness</a:t>
            </a:r>
            <a:endParaRPr lang="en-IN" altLang="en-US" dirty="0"/>
          </a:p>
          <a:p>
            <a:pPr>
              <a:buClr>
                <a:schemeClr val="tx1"/>
              </a:buClr>
            </a:pPr>
            <a:r>
              <a:rPr lang="en-IN" altLang="en-US" b="1" dirty="0">
                <a:solidFill>
                  <a:srgbClr val="C00000"/>
                </a:solidFill>
              </a:rPr>
              <a:t>Intelligence or skill</a:t>
            </a:r>
            <a:endParaRPr lang="en-IN" altLang="en-US" dirty="0"/>
          </a:p>
          <a:p>
            <a:pPr>
              <a:buClr>
                <a:schemeClr val="tx1"/>
              </a:buClr>
            </a:pPr>
            <a:r>
              <a:rPr lang="en-IN" altLang="en-US" b="1" dirty="0" smtClean="0">
                <a:solidFill>
                  <a:srgbClr val="C00000"/>
                </a:solidFill>
              </a:rPr>
              <a:t>Excellence oriented</a:t>
            </a:r>
            <a:endParaRPr lang="en-IN" altLang="en-US" dirty="0"/>
          </a:p>
          <a:p>
            <a:pPr>
              <a:buClr>
                <a:schemeClr val="tx1"/>
              </a:buClr>
            </a:pPr>
            <a:r>
              <a:rPr lang="en-IN" altLang="en-US" b="1" dirty="0">
                <a:solidFill>
                  <a:srgbClr val="C00000"/>
                </a:solidFill>
              </a:rPr>
              <a:t>Administratively skilled</a:t>
            </a:r>
            <a:endParaRPr lang="en-IN" altLang="en-US" dirty="0"/>
          </a:p>
          <a:p>
            <a:pPr>
              <a:buClr>
                <a:schemeClr val="tx1"/>
              </a:buClr>
            </a:pPr>
            <a:r>
              <a:rPr lang="en-IN" altLang="en-US" b="1" dirty="0">
                <a:solidFill>
                  <a:srgbClr val="C00000"/>
                </a:solidFill>
              </a:rPr>
              <a:t>Motivational ability</a:t>
            </a:r>
            <a:endParaRPr lang="en-US" altLang="en-US" sz="2200" dirty="0"/>
          </a:p>
        </p:txBody>
      </p:sp>
    </p:spTree>
    <p:extLst>
      <p:ext uri="{BB962C8B-B14F-4D97-AF65-F5344CB8AC3E}">
        <p14:creationId xmlns:p14="http://schemas.microsoft.com/office/powerpoint/2010/main" val="81916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09600" y="228600"/>
            <a:ext cx="8686800" cy="609600"/>
          </a:xfrm>
        </p:spPr>
        <p:txBody>
          <a:bodyPr>
            <a:noAutofit/>
          </a:bodyPr>
          <a:lstStyle/>
          <a:p>
            <a:r>
              <a:rPr lang="en-US" altLang="en-US" dirty="0"/>
              <a:t>Negative Attributes of Outstanding Leaders</a:t>
            </a:r>
          </a:p>
        </p:txBody>
      </p:sp>
      <p:sp>
        <p:nvSpPr>
          <p:cNvPr id="17412" name="Content Placeholder 3"/>
          <p:cNvSpPr>
            <a:spLocks noGrp="1"/>
          </p:cNvSpPr>
          <p:nvPr>
            <p:ph idx="1"/>
          </p:nvPr>
        </p:nvSpPr>
        <p:spPr>
          <a:xfrm>
            <a:off x="457200" y="1066800"/>
            <a:ext cx="8229600" cy="5486400"/>
          </a:xfrm>
        </p:spPr>
        <p:txBody>
          <a:bodyPr/>
          <a:lstStyle/>
          <a:p>
            <a:pPr>
              <a:buClr>
                <a:schemeClr val="tx1"/>
              </a:buClr>
            </a:pPr>
            <a:r>
              <a:rPr lang="en-IN" altLang="en-US" b="1" dirty="0">
                <a:solidFill>
                  <a:srgbClr val="C00000"/>
                </a:solidFill>
              </a:rPr>
              <a:t>Dishonesty</a:t>
            </a:r>
          </a:p>
          <a:p>
            <a:pPr>
              <a:buClr>
                <a:schemeClr val="tx1"/>
              </a:buClr>
            </a:pPr>
            <a:r>
              <a:rPr lang="en-IN" altLang="en-US" b="1" dirty="0">
                <a:solidFill>
                  <a:srgbClr val="C00000"/>
                </a:solidFill>
              </a:rPr>
              <a:t>Incompetence</a:t>
            </a:r>
          </a:p>
          <a:p>
            <a:pPr>
              <a:buClr>
                <a:schemeClr val="tx1"/>
              </a:buClr>
            </a:pPr>
            <a:r>
              <a:rPr lang="en-IN" altLang="en-US" b="1" dirty="0">
                <a:solidFill>
                  <a:srgbClr val="C00000"/>
                </a:solidFill>
              </a:rPr>
              <a:t>Ruthlessness</a:t>
            </a:r>
          </a:p>
          <a:p>
            <a:pPr>
              <a:buClr>
                <a:schemeClr val="tx1"/>
              </a:buClr>
            </a:pPr>
            <a:r>
              <a:rPr lang="en-IN" altLang="en-US" b="1" dirty="0">
                <a:solidFill>
                  <a:srgbClr val="C00000"/>
                </a:solidFill>
              </a:rPr>
              <a:t>Irritability</a:t>
            </a:r>
          </a:p>
          <a:p>
            <a:pPr>
              <a:buClr>
                <a:schemeClr val="tx1"/>
              </a:buClr>
            </a:pPr>
            <a:r>
              <a:rPr lang="en-IN" altLang="en-US" b="1" dirty="0">
                <a:solidFill>
                  <a:srgbClr val="C00000"/>
                </a:solidFill>
              </a:rPr>
              <a:t>Egocentricity</a:t>
            </a:r>
            <a:endParaRPr lang="en-US" altLang="en-US" sz="2200" dirty="0"/>
          </a:p>
        </p:txBody>
      </p:sp>
    </p:spTree>
    <p:extLst>
      <p:ext uri="{BB962C8B-B14F-4D97-AF65-F5344CB8AC3E}">
        <p14:creationId xmlns:p14="http://schemas.microsoft.com/office/powerpoint/2010/main" val="4128499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AF3D1853-7E8A-47FC-AE18-524A58E2F7F1}"/>
              </a:ext>
            </a:extLst>
          </p:cNvPr>
          <p:cNvSpPr>
            <a:spLocks noGrp="1"/>
          </p:cNvSpPr>
          <p:nvPr>
            <p:ph type="title"/>
          </p:nvPr>
        </p:nvSpPr>
        <p:spPr/>
        <p:txBody>
          <a:bodyPr/>
          <a:lstStyle/>
          <a:p>
            <a:r>
              <a:rPr lang="en-US" altLang="en-US" dirty="0"/>
              <a:t>Diversity</a:t>
            </a:r>
            <a:endParaRPr lang="en-US" dirty="0"/>
          </a:p>
        </p:txBody>
      </p:sp>
      <p:sp>
        <p:nvSpPr>
          <p:cNvPr id="5" name="Content Placeholder 4">
            <a:extLst>
              <a:ext uri="{FF2B5EF4-FFF2-40B4-BE49-F238E27FC236}">
                <a16:creationId xmlns:a16="http://schemas.microsoft.com/office/drawing/2014/main" xmlns="" id="{810BF71E-9705-4278-A837-6DE7474A7C22}"/>
              </a:ext>
            </a:extLst>
          </p:cNvPr>
          <p:cNvSpPr>
            <a:spLocks noGrp="1"/>
          </p:cNvSpPr>
          <p:nvPr>
            <p:ph idx="1"/>
          </p:nvPr>
        </p:nvSpPr>
        <p:spPr>
          <a:xfrm>
            <a:off x="457200" y="990600"/>
            <a:ext cx="8229600" cy="4953000"/>
          </a:xfrm>
        </p:spPr>
        <p:txBody>
          <a:bodyPr/>
          <a:lstStyle/>
          <a:p>
            <a:pPr marL="0" indent="0">
              <a:buNone/>
            </a:pPr>
            <a:r>
              <a:rPr lang="en-IN" dirty="0"/>
              <a:t>Broad term that encompasses many differences, including: </a:t>
            </a:r>
          </a:p>
          <a:p>
            <a:pPr marL="0" indent="0">
              <a:buNone/>
            </a:pPr>
            <a:endParaRPr lang="en-IN" sz="800" dirty="0"/>
          </a:p>
          <a:p>
            <a:r>
              <a:rPr lang="en-US" sz="2200" dirty="0"/>
              <a:t>Age</a:t>
            </a:r>
          </a:p>
          <a:p>
            <a:r>
              <a:rPr lang="en-US" sz="2200" dirty="0"/>
              <a:t>Disability status</a:t>
            </a:r>
          </a:p>
          <a:p>
            <a:r>
              <a:rPr lang="en-US" sz="2200" dirty="0"/>
              <a:t>Military experience</a:t>
            </a:r>
          </a:p>
          <a:p>
            <a:r>
              <a:rPr lang="en-US" sz="2200" dirty="0"/>
              <a:t>Sexual orientation</a:t>
            </a:r>
          </a:p>
          <a:p>
            <a:r>
              <a:rPr lang="en-US" sz="2200" dirty="0"/>
              <a:t>Economic class</a:t>
            </a:r>
          </a:p>
          <a:p>
            <a:r>
              <a:rPr lang="en-US" sz="2200" dirty="0"/>
              <a:t>Educational level</a:t>
            </a:r>
          </a:p>
          <a:p>
            <a:r>
              <a:rPr lang="en-US" sz="2200" dirty="0"/>
              <a:t>Personality characteristics</a:t>
            </a:r>
          </a:p>
          <a:p>
            <a:r>
              <a:rPr lang="en-US" sz="2200" dirty="0"/>
              <a:t>Lifestyle</a:t>
            </a:r>
            <a:endParaRPr lang="en-US" altLang="en-US" sz="2200" dirty="0"/>
          </a:p>
        </p:txBody>
      </p:sp>
    </p:spTree>
    <p:extLst>
      <p:ext uri="{BB962C8B-B14F-4D97-AF65-F5344CB8AC3E}">
        <p14:creationId xmlns:p14="http://schemas.microsoft.com/office/powerpoint/2010/main" val="47973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AF3D1853-7E8A-47FC-AE18-524A58E2F7F1}"/>
              </a:ext>
            </a:extLst>
          </p:cNvPr>
          <p:cNvSpPr>
            <a:spLocks noGrp="1"/>
          </p:cNvSpPr>
          <p:nvPr>
            <p:ph type="title"/>
          </p:nvPr>
        </p:nvSpPr>
        <p:spPr/>
        <p:txBody>
          <a:bodyPr/>
          <a:lstStyle/>
          <a:p>
            <a:r>
              <a:rPr lang="en-US" altLang="en-US" dirty="0"/>
              <a:t>Diversity Prescription</a:t>
            </a:r>
            <a:r>
              <a:rPr lang="en-US" altLang="en-US" sz="3200" dirty="0"/>
              <a:t> </a:t>
            </a:r>
            <a:endParaRPr lang="en-US" dirty="0"/>
          </a:p>
        </p:txBody>
      </p:sp>
      <p:sp>
        <p:nvSpPr>
          <p:cNvPr id="5" name="Content Placeholder 4">
            <a:extLst>
              <a:ext uri="{FF2B5EF4-FFF2-40B4-BE49-F238E27FC236}">
                <a16:creationId xmlns:a16="http://schemas.microsoft.com/office/drawing/2014/main" xmlns="" id="{810BF71E-9705-4278-A837-6DE7474A7C22}"/>
              </a:ext>
            </a:extLst>
          </p:cNvPr>
          <p:cNvSpPr>
            <a:spLocks noGrp="1"/>
          </p:cNvSpPr>
          <p:nvPr>
            <p:ph idx="1"/>
          </p:nvPr>
        </p:nvSpPr>
        <p:spPr>
          <a:xfrm>
            <a:off x="457200" y="990600"/>
            <a:ext cx="8229600" cy="5181600"/>
          </a:xfrm>
        </p:spPr>
        <p:txBody>
          <a:bodyPr/>
          <a:lstStyle/>
          <a:p>
            <a:pPr marL="0" indent="0">
              <a:buNone/>
            </a:pPr>
            <a:r>
              <a:rPr lang="en-US" altLang="en-US" dirty="0"/>
              <a:t>Features of the enlightened workplace</a:t>
            </a:r>
          </a:p>
          <a:p>
            <a:r>
              <a:rPr lang="en-US" altLang="en-US" sz="2200" dirty="0"/>
              <a:t>Presence of a philosophy of pluralism and </a:t>
            </a:r>
            <a:r>
              <a:rPr lang="en-IN" altLang="en-US" sz="2200" dirty="0"/>
              <a:t>relentless efforts to eliminate racism, sexism, ageism, and other discriminations</a:t>
            </a:r>
          </a:p>
          <a:p>
            <a:r>
              <a:rPr lang="en-IN" altLang="en-US" sz="2200" dirty="0"/>
              <a:t>People having reason to believe that they are accepted and respected and that their voices will be heard</a:t>
            </a:r>
          </a:p>
          <a:p>
            <a:pPr marL="0" indent="0">
              <a:buNone/>
            </a:pPr>
            <a:endParaRPr lang="en-IN" altLang="en-US" sz="800" dirty="0"/>
          </a:p>
          <a:p>
            <a:pPr marL="0" indent="0">
              <a:buNone/>
            </a:pPr>
            <a:r>
              <a:rPr lang="en-IN" dirty="0"/>
              <a:t>Points to remember</a:t>
            </a:r>
          </a:p>
          <a:p>
            <a:r>
              <a:rPr lang="en-IN" sz="2200" dirty="0"/>
              <a:t>All people should be treated with respect and dignity</a:t>
            </a:r>
          </a:p>
          <a:p>
            <a:r>
              <a:rPr lang="en-IN" sz="2200" dirty="0"/>
              <a:t>Every person should model and reinforce an essentially democratic character and humanistic approach to life</a:t>
            </a:r>
          </a:p>
          <a:p>
            <a:r>
              <a:rPr lang="en-IN" sz="2200" dirty="0"/>
              <a:t>Valuing diversity provides strength and a positive advantage for organizations operating in multicultural environments</a:t>
            </a:r>
            <a:endParaRPr lang="en-US" sz="2200" dirty="0"/>
          </a:p>
        </p:txBody>
      </p:sp>
    </p:spTree>
    <p:extLst>
      <p:ext uri="{BB962C8B-B14F-4D97-AF65-F5344CB8AC3E}">
        <p14:creationId xmlns:p14="http://schemas.microsoft.com/office/powerpoint/2010/main" val="2151596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BD6601D-83A6-4AD3-9DC6-65B2C57CD1BE}"/>
              </a:ext>
            </a:extLst>
          </p:cNvPr>
          <p:cNvSpPr>
            <a:spLocks noGrp="1"/>
          </p:cNvSpPr>
          <p:nvPr>
            <p:ph type="title"/>
          </p:nvPr>
        </p:nvSpPr>
        <p:spPr>
          <a:xfrm>
            <a:off x="228600" y="228600"/>
            <a:ext cx="9144000" cy="1143000"/>
          </a:xfrm>
        </p:spPr>
        <p:txBody>
          <a:bodyPr/>
          <a:lstStyle/>
          <a:p>
            <a:r>
              <a:rPr lang="en-US" altLang="en-US" sz="3000" dirty="0"/>
              <a:t>Important Diversity Practices </a:t>
            </a:r>
            <a:r>
              <a:rPr lang="en-IN" altLang="en-US" sz="3000" dirty="0"/>
              <a:t>in </a:t>
            </a:r>
            <a:r>
              <a:rPr lang="en-IN" altLang="en-US" sz="3000" dirty="0" smtClean="0"/>
              <a:t>Private </a:t>
            </a:r>
            <a:r>
              <a:rPr lang="en-IN" altLang="en-US" sz="3000" dirty="0"/>
              <a:t>and Public Organizations</a:t>
            </a:r>
            <a:r>
              <a:rPr lang="en-US" altLang="en-US" sz="3000" dirty="0"/>
              <a:t> </a:t>
            </a:r>
            <a:r>
              <a:rPr lang="en-US" altLang="en-US" sz="3000" dirty="0" smtClean="0"/>
              <a:t>Based in the United States</a:t>
            </a:r>
            <a:endParaRPr lang="en-US" sz="3000" dirty="0"/>
          </a:p>
        </p:txBody>
      </p:sp>
      <p:sp>
        <p:nvSpPr>
          <p:cNvPr id="4" name="Content Placeholder 3">
            <a:extLst>
              <a:ext uri="{FF2B5EF4-FFF2-40B4-BE49-F238E27FC236}">
                <a16:creationId xmlns:a16="http://schemas.microsoft.com/office/drawing/2014/main" xmlns="" id="{4DD1C8BC-494B-43F7-BF51-A12B67D102B7}"/>
              </a:ext>
            </a:extLst>
          </p:cNvPr>
          <p:cNvSpPr>
            <a:spLocks noGrp="1"/>
          </p:cNvSpPr>
          <p:nvPr>
            <p:ph idx="1"/>
          </p:nvPr>
        </p:nvSpPr>
        <p:spPr>
          <a:xfrm>
            <a:off x="457200" y="1524000"/>
            <a:ext cx="8229600" cy="5029200"/>
          </a:xfrm>
        </p:spPr>
        <p:txBody>
          <a:bodyPr/>
          <a:lstStyle/>
          <a:p>
            <a:r>
              <a:rPr lang="en-US" altLang="en-US" dirty="0"/>
              <a:t>Top management’s personal </a:t>
            </a:r>
            <a:r>
              <a:rPr lang="en-US" altLang="en-US" dirty="0" smtClean="0"/>
              <a:t>environment</a:t>
            </a:r>
            <a:endParaRPr lang="en-US" altLang="en-US" dirty="0"/>
          </a:p>
          <a:p>
            <a:r>
              <a:rPr lang="en-US" altLang="en-US" dirty="0"/>
              <a:t>Targeted recruitment </a:t>
            </a:r>
          </a:p>
          <a:p>
            <a:r>
              <a:rPr lang="en-US" altLang="en-US" dirty="0"/>
              <a:t>Internal advocacy groups </a:t>
            </a:r>
          </a:p>
          <a:p>
            <a:r>
              <a:rPr lang="en-US" altLang="en-US" dirty="0"/>
              <a:t>Emphasis on Equal Employment Opportunity statistics</a:t>
            </a:r>
          </a:p>
          <a:p>
            <a:r>
              <a:rPr lang="en-US" altLang="en-US" dirty="0"/>
              <a:t>Inclusion of diversity in performance evaluations, promotion decisions, and management succession</a:t>
            </a:r>
          </a:p>
          <a:p>
            <a:r>
              <a:rPr lang="en-US" altLang="en-US" dirty="0"/>
              <a:t>Diversity training groups </a:t>
            </a:r>
          </a:p>
          <a:p>
            <a:r>
              <a:rPr lang="en-US" altLang="en-US" dirty="0"/>
              <a:t>Networks and support groups</a:t>
            </a:r>
          </a:p>
          <a:p>
            <a:r>
              <a:rPr lang="en-US" altLang="en-US" dirty="0"/>
              <a:t>Work and family policies that support diversity</a:t>
            </a:r>
          </a:p>
        </p:txBody>
      </p:sp>
    </p:spTree>
    <p:extLst>
      <p:ext uri="{BB962C8B-B14F-4D97-AF65-F5344CB8AC3E}">
        <p14:creationId xmlns:p14="http://schemas.microsoft.com/office/powerpoint/2010/main" val="3747317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DD1362B8-764A-44D2-BA6A-14B4C155D93A}"/>
              </a:ext>
            </a:extLst>
          </p:cNvPr>
          <p:cNvSpPr>
            <a:spLocks noGrp="1"/>
          </p:cNvSpPr>
          <p:nvPr>
            <p:ph type="title"/>
          </p:nvPr>
        </p:nvSpPr>
        <p:spPr/>
        <p:txBody>
          <a:bodyPr/>
          <a:lstStyle/>
          <a:p>
            <a:r>
              <a:rPr lang="en-US" altLang="en-US" dirty="0"/>
              <a:t>Benefits of Diversity</a:t>
            </a:r>
            <a:r>
              <a:rPr lang="en-US" altLang="en-US" sz="3200" dirty="0"/>
              <a:t> </a:t>
            </a:r>
            <a:endParaRPr lang="en-US" dirty="0"/>
          </a:p>
        </p:txBody>
      </p:sp>
      <p:sp>
        <p:nvSpPr>
          <p:cNvPr id="5" name="Content Placeholder 4">
            <a:extLst>
              <a:ext uri="{FF2B5EF4-FFF2-40B4-BE49-F238E27FC236}">
                <a16:creationId xmlns:a16="http://schemas.microsoft.com/office/drawing/2014/main" xmlns="" id="{5070A300-11AC-422F-8225-C2FF5CA44C27}"/>
              </a:ext>
            </a:extLst>
          </p:cNvPr>
          <p:cNvSpPr>
            <a:spLocks noGrp="1"/>
          </p:cNvSpPr>
          <p:nvPr>
            <p:ph idx="1"/>
          </p:nvPr>
        </p:nvSpPr>
        <p:spPr/>
        <p:txBody>
          <a:bodyPr/>
          <a:lstStyle/>
          <a:p>
            <a:r>
              <a:rPr lang="en-US" altLang="en-US" dirty="0"/>
              <a:t>Increase in workforce creativity</a:t>
            </a:r>
          </a:p>
          <a:p>
            <a:r>
              <a:rPr lang="en-US" altLang="en-US" dirty="0"/>
              <a:t>Broader range of knowledge and skill</a:t>
            </a:r>
          </a:p>
          <a:p>
            <a:r>
              <a:rPr lang="en-US" altLang="en-US" dirty="0"/>
              <a:t>Better decisions based on different perspectives</a:t>
            </a:r>
          </a:p>
          <a:p>
            <a:r>
              <a:rPr lang="en-US" altLang="en-US" dirty="0"/>
              <a:t>Better services provided to diverse populations</a:t>
            </a:r>
          </a:p>
          <a:p>
            <a:r>
              <a:rPr lang="en-US" altLang="en-US" dirty="0"/>
              <a:t>Ability to recruit excellent talent from the entire labor pool</a:t>
            </a:r>
          </a:p>
        </p:txBody>
      </p:sp>
    </p:spTree>
    <p:extLst>
      <p:ext uri="{BB962C8B-B14F-4D97-AF65-F5344CB8AC3E}">
        <p14:creationId xmlns:p14="http://schemas.microsoft.com/office/powerpoint/2010/main" val="1293039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D8EFB34-157D-4008-9424-BF8ABA5F80BB}"/>
              </a:ext>
            </a:extLst>
          </p:cNvPr>
          <p:cNvSpPr>
            <a:spLocks noGrp="1"/>
          </p:cNvSpPr>
          <p:nvPr>
            <p:ph type="title"/>
          </p:nvPr>
        </p:nvSpPr>
        <p:spPr>
          <a:xfrm>
            <a:off x="0" y="240406"/>
            <a:ext cx="9144000" cy="1143000"/>
          </a:xfrm>
        </p:spPr>
        <p:txBody>
          <a:bodyPr/>
          <a:lstStyle/>
          <a:p>
            <a:r>
              <a:rPr lang="en-IN" altLang="en-US" dirty="0"/>
              <a:t>Diversity Strategies for Individuals, 1</a:t>
            </a:r>
            <a:endParaRPr lang="en-US" dirty="0"/>
          </a:p>
        </p:txBody>
      </p:sp>
      <p:sp>
        <p:nvSpPr>
          <p:cNvPr id="5" name="Content Placeholder 4">
            <a:extLst>
              <a:ext uri="{FF2B5EF4-FFF2-40B4-BE49-F238E27FC236}">
                <a16:creationId xmlns:a16="http://schemas.microsoft.com/office/drawing/2014/main" xmlns="" id="{E56A68B8-2BD9-4A08-83CB-5CB0D9F5DAD5}"/>
              </a:ext>
            </a:extLst>
          </p:cNvPr>
          <p:cNvSpPr>
            <a:spLocks noGrp="1"/>
          </p:cNvSpPr>
          <p:nvPr>
            <p:ph idx="1"/>
          </p:nvPr>
        </p:nvSpPr>
        <p:spPr>
          <a:xfrm>
            <a:off x="457200" y="1066800"/>
            <a:ext cx="8229600" cy="5486400"/>
          </a:xfrm>
        </p:spPr>
        <p:txBody>
          <a:bodyPr/>
          <a:lstStyle/>
          <a:p>
            <a:r>
              <a:rPr lang="en-US" altLang="en-US" dirty="0"/>
              <a:t>Connecting with and valuing one’s own culture </a:t>
            </a:r>
          </a:p>
          <a:p>
            <a:r>
              <a:rPr lang="en-US" altLang="en-US" dirty="0"/>
              <a:t>Thinking about how it feels to be different and trying to understand each person as an individual </a:t>
            </a:r>
          </a:p>
          <a:p>
            <a:r>
              <a:rPr lang="en-IN" altLang="en-US" dirty="0"/>
              <a:t>Participating in educational programs that focus on learning about and valuing different cultures, races, religions, ethnic backgrounds, and political ideologies</a:t>
            </a:r>
          </a:p>
          <a:p>
            <a:r>
              <a:rPr lang="en-IN" altLang="en-US" dirty="0"/>
              <a:t>Making a list of one’s heroes in music, sports, </a:t>
            </a:r>
            <a:r>
              <a:rPr lang="en-IN" altLang="en-US" dirty="0" err="1"/>
              <a:t>theater</a:t>
            </a:r>
            <a:r>
              <a:rPr lang="en-IN" altLang="en-US" dirty="0"/>
              <a:t>, politics, science, and so </a:t>
            </a:r>
            <a:r>
              <a:rPr lang="en-IN" altLang="en-US" dirty="0" smtClean="0"/>
              <a:t>forth, </a:t>
            </a:r>
            <a:r>
              <a:rPr lang="en-IN" altLang="en-US" dirty="0"/>
              <a:t>and examining the list for its diversity</a:t>
            </a:r>
          </a:p>
          <a:p>
            <a:r>
              <a:rPr lang="en-IN" altLang="en-US" dirty="0"/>
              <a:t>Learning about other cultures and their values</a:t>
            </a:r>
            <a:r>
              <a:rPr lang="en-US" altLang="en-US" dirty="0"/>
              <a:t> </a:t>
            </a:r>
            <a:r>
              <a:rPr lang="en-IN" altLang="en-US" dirty="0"/>
              <a:t>through travel, books, and films, and by attending local cultural events and celebrations</a:t>
            </a:r>
          </a:p>
        </p:txBody>
      </p:sp>
    </p:spTree>
    <p:extLst>
      <p:ext uri="{BB962C8B-B14F-4D97-AF65-F5344CB8AC3E}">
        <p14:creationId xmlns:p14="http://schemas.microsoft.com/office/powerpoint/2010/main" val="3213162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D8EFB34-157D-4008-9424-BF8ABA5F80BB}"/>
              </a:ext>
            </a:extLst>
          </p:cNvPr>
          <p:cNvSpPr>
            <a:spLocks noGrp="1"/>
          </p:cNvSpPr>
          <p:nvPr>
            <p:ph type="title"/>
          </p:nvPr>
        </p:nvSpPr>
        <p:spPr>
          <a:xfrm>
            <a:off x="-3220" y="228600"/>
            <a:ext cx="9144000" cy="1143000"/>
          </a:xfrm>
        </p:spPr>
        <p:txBody>
          <a:bodyPr/>
          <a:lstStyle/>
          <a:p>
            <a:r>
              <a:rPr lang="en-IN" altLang="en-US" dirty="0"/>
              <a:t>Diversity Strategies for Individuals, 2</a:t>
            </a:r>
            <a:endParaRPr lang="en-US" dirty="0"/>
          </a:p>
        </p:txBody>
      </p:sp>
      <p:sp>
        <p:nvSpPr>
          <p:cNvPr id="5" name="Content Placeholder 4">
            <a:extLst>
              <a:ext uri="{FF2B5EF4-FFF2-40B4-BE49-F238E27FC236}">
                <a16:creationId xmlns:a16="http://schemas.microsoft.com/office/drawing/2014/main" xmlns="" id="{E56A68B8-2BD9-4A08-83CB-5CB0D9F5DAD5}"/>
              </a:ext>
            </a:extLst>
          </p:cNvPr>
          <p:cNvSpPr>
            <a:spLocks noGrp="1"/>
          </p:cNvSpPr>
          <p:nvPr>
            <p:ph idx="1"/>
          </p:nvPr>
        </p:nvSpPr>
        <p:spPr>
          <a:xfrm>
            <a:off x="457200" y="1066800"/>
            <a:ext cx="8229600" cy="5486400"/>
          </a:xfrm>
        </p:spPr>
        <p:txBody>
          <a:bodyPr/>
          <a:lstStyle/>
          <a:p>
            <a:r>
              <a:rPr lang="en-IN" altLang="en-US" dirty="0"/>
              <a:t>Learning about the contributions of older people and people with visual, hearing, or other impairments and considering how their contributions have helped everyone</a:t>
            </a:r>
          </a:p>
          <a:p>
            <a:r>
              <a:rPr lang="en-IN" altLang="en-US" dirty="0"/>
              <a:t>Continually examining one's thoughts and language for unexamined assumptions and stereotypical responses</a:t>
            </a:r>
          </a:p>
          <a:p>
            <a:r>
              <a:rPr lang="en-IN" altLang="en-US" dirty="0"/>
              <a:t>Including people who are different from oneself in social conversations and inviting them to be part of informal work-related activities</a:t>
            </a:r>
          </a:p>
          <a:p>
            <a:r>
              <a:rPr lang="en-IN" altLang="en-US" dirty="0"/>
              <a:t>Trying to keep in mind how one would feel if one's positions were reversed when dealing with people</a:t>
            </a:r>
            <a:endParaRPr lang="en-US" altLang="en-US" dirty="0"/>
          </a:p>
        </p:txBody>
      </p:sp>
    </p:spTree>
    <p:extLst>
      <p:ext uri="{BB962C8B-B14F-4D97-AF65-F5344CB8AC3E}">
        <p14:creationId xmlns:p14="http://schemas.microsoft.com/office/powerpoint/2010/main" val="4261699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4CAC747-7420-4543-AC7E-80A760340745}"/>
              </a:ext>
            </a:extLst>
          </p:cNvPr>
          <p:cNvSpPr>
            <a:spLocks noGrp="1"/>
          </p:cNvSpPr>
          <p:nvPr>
            <p:ph type="title"/>
          </p:nvPr>
        </p:nvSpPr>
        <p:spPr/>
        <p:txBody>
          <a:bodyPr/>
          <a:lstStyle/>
          <a:p>
            <a:r>
              <a:rPr lang="en-US" altLang="en-US" dirty="0"/>
              <a:t>Diversity Strategies for Organizations, 1</a:t>
            </a:r>
            <a:endParaRPr lang="en-US" dirty="0"/>
          </a:p>
        </p:txBody>
      </p:sp>
      <p:sp>
        <p:nvSpPr>
          <p:cNvPr id="5" name="Content Placeholder 4">
            <a:extLst>
              <a:ext uri="{FF2B5EF4-FFF2-40B4-BE49-F238E27FC236}">
                <a16:creationId xmlns:a16="http://schemas.microsoft.com/office/drawing/2014/main" xmlns="" id="{F6630956-A903-4A47-8C93-E71E8C2F2ABC}"/>
              </a:ext>
            </a:extLst>
          </p:cNvPr>
          <p:cNvSpPr>
            <a:spLocks noGrp="1"/>
          </p:cNvSpPr>
          <p:nvPr>
            <p:ph idx="1"/>
          </p:nvPr>
        </p:nvSpPr>
        <p:spPr>
          <a:xfrm>
            <a:off x="457200" y="1066800"/>
            <a:ext cx="8229600" cy="5486400"/>
          </a:xfrm>
        </p:spPr>
        <p:txBody>
          <a:bodyPr/>
          <a:lstStyle/>
          <a:p>
            <a:r>
              <a:rPr lang="en-IN" altLang="en-US" dirty="0"/>
              <a:t>Including employees from a variety of backgrounds in decision-making and problem-solving processes</a:t>
            </a:r>
          </a:p>
          <a:p>
            <a:r>
              <a:rPr lang="en-IN" altLang="en-US" dirty="0"/>
              <a:t>Developing strategies to increase the flow of applicants from a variety of backgrounds</a:t>
            </a:r>
          </a:p>
          <a:p>
            <a:r>
              <a:rPr lang="en-IN" altLang="en-US" dirty="0"/>
              <a:t>Looking for opportunities to develop employees from diverse backgrounds and preparing them for positions of responsibility</a:t>
            </a:r>
          </a:p>
          <a:p>
            <a:r>
              <a:rPr lang="en-IN" altLang="en-US" dirty="0"/>
              <a:t>Showing sensitivity in the physical work environment</a:t>
            </a:r>
          </a:p>
          <a:p>
            <a:r>
              <a:rPr lang="en-IN" altLang="en-US" dirty="0"/>
              <a:t>Implementing voluntary training programs that focus on diversity in the workplace</a:t>
            </a:r>
            <a:endParaRPr lang="en-US" dirty="0"/>
          </a:p>
        </p:txBody>
      </p:sp>
    </p:spTree>
    <p:extLst>
      <p:ext uri="{BB962C8B-B14F-4D97-AF65-F5344CB8AC3E}">
        <p14:creationId xmlns:p14="http://schemas.microsoft.com/office/powerpoint/2010/main" val="4006123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C116C0D2-AB7A-435F-9157-83FAF4CAF31B}"/>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a16="http://schemas.microsoft.com/office/drawing/2014/main" xmlns="" id="{BDBE6541-E667-4B5C-82B3-474E1B18DB29}"/>
              </a:ext>
            </a:extLst>
          </p:cNvPr>
          <p:cNvSpPr>
            <a:spLocks noGrp="1"/>
          </p:cNvSpPr>
          <p:nvPr>
            <p:ph idx="1"/>
          </p:nvPr>
        </p:nvSpPr>
        <p:spPr>
          <a:xfrm>
            <a:off x="457200" y="990600"/>
            <a:ext cx="8229600" cy="5029200"/>
          </a:xfrm>
        </p:spPr>
        <p:txBody>
          <a:bodyPr/>
          <a:lstStyle/>
          <a:p>
            <a:r>
              <a:rPr lang="en-US" dirty="0"/>
              <a:t>Know why diversity is an important subject for leadership effectiveness</a:t>
            </a:r>
          </a:p>
          <a:p>
            <a:r>
              <a:rPr lang="en-US" dirty="0"/>
              <a:t>Understand gender, age, and cultural diversity</a:t>
            </a:r>
          </a:p>
          <a:p>
            <a:r>
              <a:rPr lang="en-US" dirty="0"/>
              <a:t>Describe what the leader can do to achieve the benefits of diversity and avoid the pitfalls of prejudice</a:t>
            </a:r>
          </a:p>
        </p:txBody>
      </p:sp>
    </p:spTree>
    <p:extLst>
      <p:ext uri="{BB962C8B-B14F-4D97-AF65-F5344CB8AC3E}">
        <p14:creationId xmlns:p14="http://schemas.microsoft.com/office/powerpoint/2010/main" val="4292117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4CAC747-7420-4543-AC7E-80A760340745}"/>
              </a:ext>
            </a:extLst>
          </p:cNvPr>
          <p:cNvSpPr>
            <a:spLocks noGrp="1"/>
          </p:cNvSpPr>
          <p:nvPr>
            <p:ph type="title"/>
          </p:nvPr>
        </p:nvSpPr>
        <p:spPr/>
        <p:txBody>
          <a:bodyPr/>
          <a:lstStyle/>
          <a:p>
            <a:r>
              <a:rPr lang="en-US" altLang="en-US" dirty="0"/>
              <a:t>Diversity Strategies for Organizations, 2</a:t>
            </a:r>
            <a:endParaRPr lang="en-US" dirty="0"/>
          </a:p>
        </p:txBody>
      </p:sp>
      <p:sp>
        <p:nvSpPr>
          <p:cNvPr id="5" name="Content Placeholder 4">
            <a:extLst>
              <a:ext uri="{FF2B5EF4-FFF2-40B4-BE49-F238E27FC236}">
                <a16:creationId xmlns:a16="http://schemas.microsoft.com/office/drawing/2014/main" xmlns="" id="{F6630956-A903-4A47-8C93-E71E8C2F2ABC}"/>
              </a:ext>
            </a:extLst>
          </p:cNvPr>
          <p:cNvSpPr>
            <a:spLocks noGrp="1"/>
          </p:cNvSpPr>
          <p:nvPr>
            <p:ph idx="1"/>
          </p:nvPr>
        </p:nvSpPr>
        <p:spPr>
          <a:xfrm>
            <a:off x="457200" y="1066800"/>
            <a:ext cx="8229600" cy="5486400"/>
          </a:xfrm>
        </p:spPr>
        <p:txBody>
          <a:bodyPr/>
          <a:lstStyle/>
          <a:p>
            <a:r>
              <a:rPr lang="en-IN" altLang="en-US" dirty="0"/>
              <a:t>Paying attention to company publications such as employee newsletters</a:t>
            </a:r>
          </a:p>
          <a:p>
            <a:r>
              <a:rPr lang="en-US" altLang="en-US" dirty="0"/>
              <a:t>Forming a group to address issues of diversity</a:t>
            </a:r>
            <a:endParaRPr lang="en-IN" altLang="en-US" dirty="0"/>
          </a:p>
          <a:p>
            <a:r>
              <a:rPr lang="en-IN" altLang="en-US" dirty="0"/>
              <a:t>Evaluating official rules, policies, and procedures of the organization to be sure all employees are treated fairly</a:t>
            </a:r>
          </a:p>
          <a:p>
            <a:r>
              <a:rPr lang="en-IN" altLang="en-US" dirty="0"/>
              <a:t>Developing voluntary mentoring and partnering programs that cross traditional social and cultural boundaries</a:t>
            </a:r>
          </a:p>
          <a:p>
            <a:r>
              <a:rPr lang="en-IN" altLang="en-US" dirty="0"/>
              <a:t>Talking openly about diversity issues, respecting all points of view, and working cooperatively to solve problems</a:t>
            </a:r>
            <a:endParaRPr lang="en-US" altLang="en-US" dirty="0"/>
          </a:p>
        </p:txBody>
      </p:sp>
    </p:spTree>
    <p:extLst>
      <p:ext uri="{BB962C8B-B14F-4D97-AF65-F5344CB8AC3E}">
        <p14:creationId xmlns:p14="http://schemas.microsoft.com/office/powerpoint/2010/main" val="40784708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01A26F86-81D4-4743-909E-FE5CBAC24137}"/>
              </a:ext>
            </a:extLst>
          </p:cNvPr>
          <p:cNvSpPr>
            <a:spLocks noGrp="1"/>
          </p:cNvSpPr>
          <p:nvPr>
            <p:ph type="title"/>
          </p:nvPr>
        </p:nvSpPr>
        <p:spPr>
          <a:xfrm>
            <a:off x="0" y="228600"/>
            <a:ext cx="9144000" cy="990600"/>
          </a:xfrm>
        </p:spPr>
        <p:txBody>
          <a:bodyPr/>
          <a:lstStyle/>
          <a:p>
            <a:r>
              <a:rPr lang="en-IN" dirty="0"/>
              <a:t>Avoiding Hindrance Habits</a:t>
            </a:r>
            <a:endParaRPr lang="en-US" dirty="0"/>
          </a:p>
        </p:txBody>
      </p:sp>
      <p:sp>
        <p:nvSpPr>
          <p:cNvPr id="5" name="Content Placeholder 4">
            <a:extLst>
              <a:ext uri="{FF2B5EF4-FFF2-40B4-BE49-F238E27FC236}">
                <a16:creationId xmlns:a16="http://schemas.microsoft.com/office/drawing/2014/main" xmlns="" id="{25187CAE-1926-43B3-A29A-3669637E5C85}"/>
              </a:ext>
            </a:extLst>
          </p:cNvPr>
          <p:cNvSpPr>
            <a:spLocks noGrp="1"/>
          </p:cNvSpPr>
          <p:nvPr>
            <p:ph idx="1"/>
          </p:nvPr>
        </p:nvSpPr>
        <p:spPr>
          <a:xfrm>
            <a:off x="457200" y="1143000"/>
            <a:ext cx="8229600" cy="5410200"/>
          </a:xfrm>
        </p:spPr>
        <p:txBody>
          <a:bodyPr/>
          <a:lstStyle/>
          <a:p>
            <a:pPr marL="0" indent="0">
              <a:buNone/>
            </a:pPr>
            <a:r>
              <a:rPr lang="en-IN" dirty="0"/>
              <a:t>Individuals and organizations must avoid hindrance habits</a:t>
            </a:r>
          </a:p>
          <a:p>
            <a:r>
              <a:rPr lang="en-IN" sz="2200" dirty="0"/>
              <a:t>Die-casting habit: Sorting people into types or forcing them into imaginary </a:t>
            </a:r>
            <a:r>
              <a:rPr lang="en-IN" sz="2200" dirty="0" err="1"/>
              <a:t>molds</a:t>
            </a:r>
            <a:r>
              <a:rPr lang="en-IN" sz="2200" dirty="0"/>
              <a:t> set up in our own minds</a:t>
            </a:r>
          </a:p>
          <a:p>
            <a:r>
              <a:rPr lang="en-IN" sz="2200" dirty="0"/>
              <a:t>Just like habit: Noting traits that are obviously similar between people and ignoring different ones</a:t>
            </a:r>
          </a:p>
          <a:p>
            <a:r>
              <a:rPr lang="en-IN" sz="2200" dirty="0"/>
              <a:t>Go or no-go habit: Classifying people as either all one way or all another way with no provision for in-between</a:t>
            </a:r>
          </a:p>
          <a:p>
            <a:r>
              <a:rPr lang="en-IN" sz="2200" dirty="0"/>
              <a:t>Rigid habit: Dealing with people or situations in certain set manners with no flexibility allowed for circumstances or individual needs</a:t>
            </a:r>
          </a:p>
          <a:p>
            <a:r>
              <a:rPr lang="en-IN" sz="2200" dirty="0"/>
              <a:t>Standardization habit: Recognizing that all people have many common characteristics but failing to appreciate that each also has special interests, aptitudes, and needs</a:t>
            </a:r>
            <a:endParaRPr lang="en-US" sz="2200" dirty="0"/>
          </a:p>
        </p:txBody>
      </p:sp>
    </p:spTree>
    <p:extLst>
      <p:ext uri="{BB962C8B-B14F-4D97-AF65-F5344CB8AC3E}">
        <p14:creationId xmlns:p14="http://schemas.microsoft.com/office/powerpoint/2010/main" val="3603777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01A26F86-81D4-4743-909E-FE5CBAC24137}"/>
              </a:ext>
            </a:extLst>
          </p:cNvPr>
          <p:cNvSpPr>
            <a:spLocks noGrp="1"/>
          </p:cNvSpPr>
          <p:nvPr>
            <p:ph type="title"/>
          </p:nvPr>
        </p:nvSpPr>
        <p:spPr>
          <a:xfrm>
            <a:off x="0" y="228600"/>
            <a:ext cx="9144000" cy="990600"/>
          </a:xfrm>
        </p:spPr>
        <p:txBody>
          <a:bodyPr/>
          <a:lstStyle/>
          <a:p>
            <a:r>
              <a:rPr lang="en-IN" dirty="0" smtClean="0"/>
              <a:t>Importance of Tolerance</a:t>
            </a:r>
            <a:endParaRPr lang="en-US" dirty="0"/>
          </a:p>
        </p:txBody>
      </p:sp>
      <p:sp>
        <p:nvSpPr>
          <p:cNvPr id="5" name="Content Placeholder 4">
            <a:extLst>
              <a:ext uri="{FF2B5EF4-FFF2-40B4-BE49-F238E27FC236}">
                <a16:creationId xmlns:a16="http://schemas.microsoft.com/office/drawing/2014/main" xmlns="" id="{25187CAE-1926-43B3-A29A-3669637E5C85}"/>
              </a:ext>
            </a:extLst>
          </p:cNvPr>
          <p:cNvSpPr>
            <a:spLocks noGrp="1"/>
          </p:cNvSpPr>
          <p:nvPr>
            <p:ph idx="1"/>
          </p:nvPr>
        </p:nvSpPr>
        <p:spPr>
          <a:xfrm>
            <a:off x="457200" y="1143000"/>
            <a:ext cx="8229600" cy="5410200"/>
          </a:xfrm>
        </p:spPr>
        <p:txBody>
          <a:bodyPr/>
          <a:lstStyle/>
          <a:p>
            <a:r>
              <a:rPr lang="en-IN" dirty="0"/>
              <a:t>Intolerance can lead to discrimination, and discrimination can have harmful effects</a:t>
            </a:r>
          </a:p>
          <a:p>
            <a:r>
              <a:rPr lang="en-IN" dirty="0"/>
              <a:t>Social tolerance is required for progress to occur</a:t>
            </a:r>
          </a:p>
        </p:txBody>
      </p:sp>
    </p:spTree>
    <p:extLst>
      <p:ext uri="{BB962C8B-B14F-4D97-AF65-F5344CB8AC3E}">
        <p14:creationId xmlns:p14="http://schemas.microsoft.com/office/powerpoint/2010/main" val="28522888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A63B64D9-29FB-41B9-B14B-49FE2E36FD09}"/>
              </a:ext>
            </a:extLst>
          </p:cNvPr>
          <p:cNvSpPr>
            <a:spLocks noGrp="1"/>
          </p:cNvSpPr>
          <p:nvPr>
            <p:ph type="title"/>
          </p:nvPr>
        </p:nvSpPr>
        <p:spPr/>
        <p:txBody>
          <a:bodyPr/>
          <a:lstStyle/>
          <a:p>
            <a:r>
              <a:rPr lang="en-US" altLang="en-US" dirty="0"/>
              <a:t>Gender Diversity in the Workplace</a:t>
            </a:r>
            <a:r>
              <a:rPr lang="en-US" altLang="en-US" sz="3200" dirty="0"/>
              <a:t> </a:t>
            </a:r>
            <a:endParaRPr lang="en-US" dirty="0"/>
          </a:p>
        </p:txBody>
      </p:sp>
      <p:sp>
        <p:nvSpPr>
          <p:cNvPr id="5" name="Content Placeholder 4">
            <a:extLst>
              <a:ext uri="{FF2B5EF4-FFF2-40B4-BE49-F238E27FC236}">
                <a16:creationId xmlns:a16="http://schemas.microsoft.com/office/drawing/2014/main" xmlns="" id="{6A9607D3-2F46-44D0-B13C-0E5E63B25254}"/>
              </a:ext>
            </a:extLst>
          </p:cNvPr>
          <p:cNvSpPr>
            <a:spLocks noGrp="1"/>
          </p:cNvSpPr>
          <p:nvPr>
            <p:ph idx="1"/>
          </p:nvPr>
        </p:nvSpPr>
        <p:spPr>
          <a:xfrm>
            <a:off x="457200" y="990600"/>
            <a:ext cx="8229600" cy="5257800"/>
          </a:xfrm>
        </p:spPr>
        <p:txBody>
          <a:bodyPr/>
          <a:lstStyle/>
          <a:p>
            <a:pPr marL="0" indent="0">
              <a:buNone/>
            </a:pPr>
            <a:r>
              <a:rPr lang="en-US" altLang="en-US" dirty="0"/>
              <a:t>Participation of women in the workplace continues to increase</a:t>
            </a:r>
          </a:p>
          <a:p>
            <a:r>
              <a:rPr lang="en-US" altLang="en-US" sz="2200" dirty="0"/>
              <a:t>Leaders must address the changing workforce and the needs of women</a:t>
            </a:r>
          </a:p>
          <a:p>
            <a:r>
              <a:rPr lang="en-IN" altLang="en-US" sz="2200" dirty="0"/>
              <a:t>Increasing numbers of women are occupying C E O positions in corporations</a:t>
            </a:r>
          </a:p>
          <a:p>
            <a:pPr marL="0" indent="0">
              <a:buNone/>
            </a:pPr>
            <a:endParaRPr lang="en-US" altLang="en-US" sz="800" dirty="0"/>
          </a:p>
          <a:p>
            <a:pPr marL="0" indent="0">
              <a:buNone/>
            </a:pPr>
            <a:r>
              <a:rPr lang="en-IN" altLang="en-US" dirty="0"/>
              <a:t>Natural differences exist in the way men and women communicate</a:t>
            </a:r>
          </a:p>
          <a:p>
            <a:r>
              <a:rPr lang="en-IN" sz="2200" dirty="0"/>
              <a:t>For most men, report talk is primarily a means of preserving independence or negotiating and maintaining status in a hierarchical social order</a:t>
            </a:r>
          </a:p>
          <a:p>
            <a:r>
              <a:rPr lang="en-IN" sz="2200" dirty="0"/>
              <a:t>For most women, language of conversation is primarily a language of rapport</a:t>
            </a:r>
            <a:endParaRPr lang="en-US" sz="2200" dirty="0"/>
          </a:p>
        </p:txBody>
      </p:sp>
    </p:spTree>
    <p:extLst>
      <p:ext uri="{BB962C8B-B14F-4D97-AF65-F5344CB8AC3E}">
        <p14:creationId xmlns:p14="http://schemas.microsoft.com/office/powerpoint/2010/main" val="939496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D63DCE-F9F1-4A04-A3C0-C161B66C0731}"/>
              </a:ext>
            </a:extLst>
          </p:cNvPr>
          <p:cNvSpPr>
            <a:spLocks noGrp="1"/>
          </p:cNvSpPr>
          <p:nvPr>
            <p:ph type="title"/>
          </p:nvPr>
        </p:nvSpPr>
        <p:spPr/>
        <p:txBody>
          <a:bodyPr/>
          <a:lstStyle/>
          <a:p>
            <a:r>
              <a:rPr lang="en-US" dirty="0"/>
              <a:t>Guidelines to Manage Mixed Groups</a:t>
            </a:r>
          </a:p>
        </p:txBody>
      </p:sp>
      <p:sp>
        <p:nvSpPr>
          <p:cNvPr id="3" name="Content Placeholder 2">
            <a:extLst>
              <a:ext uri="{FF2B5EF4-FFF2-40B4-BE49-F238E27FC236}">
                <a16:creationId xmlns:a16="http://schemas.microsoft.com/office/drawing/2014/main" xmlns="" id="{2B1664BE-5C56-4154-84FB-2839531F138F}"/>
              </a:ext>
            </a:extLst>
          </p:cNvPr>
          <p:cNvSpPr>
            <a:spLocks noGrp="1"/>
          </p:cNvSpPr>
          <p:nvPr>
            <p:ph idx="1"/>
          </p:nvPr>
        </p:nvSpPr>
        <p:spPr>
          <a:xfrm>
            <a:off x="457200" y="914400"/>
            <a:ext cx="8229600" cy="5638800"/>
          </a:xfrm>
        </p:spPr>
        <p:txBody>
          <a:bodyPr/>
          <a:lstStyle/>
          <a:p>
            <a:r>
              <a:rPr lang="en-IN" dirty="0" smtClean="0"/>
              <a:t>Accept </a:t>
            </a:r>
            <a:r>
              <a:rPr lang="en-IN" dirty="0"/>
              <a:t>the premise that a man and woman can work together without having an affair</a:t>
            </a:r>
          </a:p>
          <a:p>
            <a:r>
              <a:rPr lang="en-IN" dirty="0" smtClean="0"/>
              <a:t>Make </a:t>
            </a:r>
            <a:r>
              <a:rPr lang="en-IN" dirty="0"/>
              <a:t>business decisions based on competence rather than gender</a:t>
            </a:r>
          </a:p>
          <a:p>
            <a:r>
              <a:rPr lang="en-IN" dirty="0" smtClean="0"/>
              <a:t>Recognize </a:t>
            </a:r>
            <a:r>
              <a:rPr lang="en-IN" dirty="0"/>
              <a:t>that romantic relationships can exist that are not counterproductive</a:t>
            </a:r>
          </a:p>
          <a:p>
            <a:r>
              <a:rPr lang="en-IN" dirty="0" smtClean="0"/>
              <a:t>Let </a:t>
            </a:r>
            <a:r>
              <a:rPr lang="en-IN" dirty="0"/>
              <a:t>employees know that discreet, responsible </a:t>
            </a:r>
            <a:r>
              <a:rPr lang="en-IN" dirty="0" err="1"/>
              <a:t>behavior</a:t>
            </a:r>
            <a:r>
              <a:rPr lang="en-IN" dirty="0"/>
              <a:t> is expected</a:t>
            </a:r>
          </a:p>
          <a:p>
            <a:r>
              <a:rPr lang="en-IN" dirty="0" smtClean="0"/>
              <a:t>Avoid </a:t>
            </a:r>
            <a:r>
              <a:rPr lang="en-IN" dirty="0"/>
              <a:t>the temptation to protect employees from themselves</a:t>
            </a:r>
          </a:p>
          <a:p>
            <a:r>
              <a:rPr lang="en-IN" dirty="0" smtClean="0"/>
              <a:t>Focus </a:t>
            </a:r>
            <a:r>
              <a:rPr lang="en-IN" dirty="0"/>
              <a:t>on possibilities rather than problems and seeking to guide rather than control</a:t>
            </a:r>
            <a:endParaRPr lang="en-US" dirty="0"/>
          </a:p>
        </p:txBody>
      </p:sp>
    </p:spTree>
    <p:extLst>
      <p:ext uri="{BB962C8B-B14F-4D97-AF65-F5344CB8AC3E}">
        <p14:creationId xmlns:p14="http://schemas.microsoft.com/office/powerpoint/2010/main" val="1311618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60A8A7C-7464-4A8D-99B9-08D7BB6A5BE4}"/>
              </a:ext>
            </a:extLst>
          </p:cNvPr>
          <p:cNvSpPr>
            <a:spLocks noGrp="1"/>
          </p:cNvSpPr>
          <p:nvPr>
            <p:ph type="title"/>
          </p:nvPr>
        </p:nvSpPr>
        <p:spPr/>
        <p:txBody>
          <a:bodyPr/>
          <a:lstStyle/>
          <a:p>
            <a:r>
              <a:rPr lang="en-US" altLang="en-US" dirty="0"/>
              <a:t>Women </a:t>
            </a:r>
            <a:r>
              <a:rPr lang="en-US" altLang="en-US" dirty="0" smtClean="0"/>
              <a:t>in </a:t>
            </a:r>
            <a:r>
              <a:rPr lang="en-US" altLang="en-US" dirty="0"/>
              <a:t>Leadership Positions, 1</a:t>
            </a:r>
            <a:r>
              <a:rPr lang="en-US" altLang="en-US" sz="3200" dirty="0"/>
              <a:t> </a:t>
            </a:r>
            <a:endParaRPr lang="en-US" dirty="0"/>
          </a:p>
        </p:txBody>
      </p:sp>
      <p:sp>
        <p:nvSpPr>
          <p:cNvPr id="5" name="Content Placeholder 4">
            <a:extLst>
              <a:ext uri="{FF2B5EF4-FFF2-40B4-BE49-F238E27FC236}">
                <a16:creationId xmlns:a16="http://schemas.microsoft.com/office/drawing/2014/main" xmlns="" id="{495BE5F8-8A26-4FE2-A795-2FD6EE143D8A}"/>
              </a:ext>
            </a:extLst>
          </p:cNvPr>
          <p:cNvSpPr>
            <a:spLocks noGrp="1"/>
          </p:cNvSpPr>
          <p:nvPr>
            <p:ph idx="1"/>
          </p:nvPr>
        </p:nvSpPr>
        <p:spPr/>
        <p:txBody>
          <a:bodyPr/>
          <a:lstStyle/>
          <a:p>
            <a:pPr marL="0" indent="0">
              <a:buNone/>
            </a:pPr>
            <a:r>
              <a:rPr lang="en-IN" dirty="0"/>
              <a:t>Increasingly, women in high leadership positions come from the business world</a:t>
            </a:r>
          </a:p>
          <a:p>
            <a:r>
              <a:rPr lang="en-IN" sz="2200" dirty="0"/>
              <a:t>Women constitute 14.6 percent of the corporate officer ranks of Fortune 500 companies</a:t>
            </a:r>
          </a:p>
          <a:p>
            <a:pPr marL="0" indent="0">
              <a:buNone/>
            </a:pPr>
            <a:endParaRPr lang="en-IN" sz="800" dirty="0"/>
          </a:p>
          <a:p>
            <a:pPr marL="0" indent="0">
              <a:buNone/>
            </a:pPr>
            <a:r>
              <a:rPr lang="en-IN" dirty="0"/>
              <a:t>During the past decade, women have started businesses at twice the rate of men</a:t>
            </a:r>
          </a:p>
          <a:p>
            <a:r>
              <a:rPr lang="en-IN" sz="2200" dirty="0"/>
              <a:t>Currently, over 25 percent of small businesses in the United States are owned or operated by women</a:t>
            </a:r>
          </a:p>
          <a:p>
            <a:pPr marL="0" indent="0">
              <a:buNone/>
            </a:pPr>
            <a:endParaRPr lang="en-IN" sz="800" dirty="0"/>
          </a:p>
          <a:p>
            <a:pPr marL="0" indent="0">
              <a:buNone/>
            </a:pPr>
            <a:r>
              <a:rPr lang="en-IN" dirty="0"/>
              <a:t>Women constitute over half of the managerial workforce, and they serve in a growing number of leadership capacities in government</a:t>
            </a:r>
            <a:endParaRPr lang="en-US" dirty="0"/>
          </a:p>
        </p:txBody>
      </p:sp>
    </p:spTree>
    <p:extLst>
      <p:ext uri="{BB962C8B-B14F-4D97-AF65-F5344CB8AC3E}">
        <p14:creationId xmlns:p14="http://schemas.microsoft.com/office/powerpoint/2010/main" val="2896357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45428009-E1FC-41BB-9D34-BB1F84D8B171}"/>
              </a:ext>
            </a:extLst>
          </p:cNvPr>
          <p:cNvSpPr>
            <a:spLocks noGrp="1"/>
          </p:cNvSpPr>
          <p:nvPr>
            <p:ph type="title"/>
          </p:nvPr>
        </p:nvSpPr>
        <p:spPr>
          <a:xfrm>
            <a:off x="0" y="228600"/>
            <a:ext cx="9144000" cy="685800"/>
          </a:xfrm>
        </p:spPr>
        <p:txBody>
          <a:bodyPr/>
          <a:lstStyle/>
          <a:p>
            <a:r>
              <a:rPr lang="en-US" altLang="en-US" dirty="0"/>
              <a:t>Women </a:t>
            </a:r>
            <a:r>
              <a:rPr lang="en-US" altLang="en-US" dirty="0" smtClean="0"/>
              <a:t>in </a:t>
            </a:r>
            <a:r>
              <a:rPr lang="en-US" altLang="en-US" dirty="0"/>
              <a:t>Leadership Positions, 2</a:t>
            </a:r>
            <a:endParaRPr lang="en-US" dirty="0"/>
          </a:p>
        </p:txBody>
      </p:sp>
      <p:sp>
        <p:nvSpPr>
          <p:cNvPr id="4" name="Content Placeholder 3">
            <a:extLst>
              <a:ext uri="{FF2B5EF4-FFF2-40B4-BE49-F238E27FC236}">
                <a16:creationId xmlns:a16="http://schemas.microsoft.com/office/drawing/2014/main" xmlns="" id="{69D3929D-ACBB-4A05-AB4C-FF1FE1D7815E}"/>
              </a:ext>
            </a:extLst>
          </p:cNvPr>
          <p:cNvSpPr>
            <a:spLocks noGrp="1"/>
          </p:cNvSpPr>
          <p:nvPr>
            <p:ph idx="1"/>
          </p:nvPr>
        </p:nvSpPr>
        <p:spPr>
          <a:xfrm>
            <a:off x="457200" y="990600"/>
            <a:ext cx="8229600" cy="5562600"/>
          </a:xfrm>
        </p:spPr>
        <p:txBody>
          <a:bodyPr/>
          <a:lstStyle/>
          <a:p>
            <a:pPr marL="0" indent="0">
              <a:buNone/>
            </a:pPr>
            <a:r>
              <a:rPr lang="en-IN" altLang="en-US" dirty="0"/>
              <a:t>The </a:t>
            </a:r>
            <a:r>
              <a:rPr lang="en-IN" altLang="en-US" dirty="0" err="1"/>
              <a:t>Center</a:t>
            </a:r>
            <a:r>
              <a:rPr lang="en-IN" altLang="en-US" dirty="0"/>
              <a:t> for Creative Leadership identified six success factors for women in high leadership positions</a:t>
            </a:r>
          </a:p>
          <a:p>
            <a:r>
              <a:rPr lang="en-IN" sz="2200" dirty="0"/>
              <a:t>Help from above</a:t>
            </a:r>
          </a:p>
          <a:p>
            <a:r>
              <a:rPr lang="en-IN" sz="2200" dirty="0"/>
              <a:t>Superior track record</a:t>
            </a:r>
          </a:p>
          <a:p>
            <a:r>
              <a:rPr lang="en-IN" sz="2200" dirty="0"/>
              <a:t>Passion for success</a:t>
            </a:r>
          </a:p>
          <a:p>
            <a:r>
              <a:rPr lang="en-IN" sz="2200" dirty="0"/>
              <a:t>Outstanding people skills</a:t>
            </a:r>
          </a:p>
          <a:p>
            <a:r>
              <a:rPr lang="en-IN" sz="2200" dirty="0"/>
              <a:t>Career courage</a:t>
            </a:r>
          </a:p>
          <a:p>
            <a:r>
              <a:rPr lang="en-IN" sz="2200" dirty="0"/>
              <a:t>Mental toughness</a:t>
            </a:r>
            <a:endParaRPr lang="en-US" sz="2200" dirty="0"/>
          </a:p>
        </p:txBody>
      </p:sp>
    </p:spTree>
    <p:extLst>
      <p:ext uri="{BB962C8B-B14F-4D97-AF65-F5344CB8AC3E}">
        <p14:creationId xmlns:p14="http://schemas.microsoft.com/office/powerpoint/2010/main" val="3233731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A676352-44E3-48AC-997D-99F01F17087A}"/>
              </a:ext>
            </a:extLst>
          </p:cNvPr>
          <p:cNvSpPr>
            <a:spLocks noGrp="1"/>
          </p:cNvSpPr>
          <p:nvPr>
            <p:ph type="title"/>
          </p:nvPr>
        </p:nvSpPr>
        <p:spPr/>
        <p:txBody>
          <a:bodyPr/>
          <a:lstStyle/>
          <a:p>
            <a:r>
              <a:rPr lang="en-US" altLang="en-US" dirty="0"/>
              <a:t>Women </a:t>
            </a:r>
            <a:r>
              <a:rPr lang="en-US" altLang="en-US" dirty="0" smtClean="0"/>
              <a:t>in </a:t>
            </a:r>
            <a:r>
              <a:rPr lang="en-US" altLang="en-US" dirty="0"/>
              <a:t>Leadership Positions, 3</a:t>
            </a:r>
            <a:endParaRPr lang="en-US" dirty="0"/>
          </a:p>
        </p:txBody>
      </p:sp>
      <p:sp>
        <p:nvSpPr>
          <p:cNvPr id="5" name="Content Placeholder 4">
            <a:extLst>
              <a:ext uri="{FF2B5EF4-FFF2-40B4-BE49-F238E27FC236}">
                <a16:creationId xmlns:a16="http://schemas.microsoft.com/office/drawing/2014/main" xmlns="" id="{514B2C59-3E42-4836-9653-50005A5B6D59}"/>
              </a:ext>
            </a:extLst>
          </p:cNvPr>
          <p:cNvSpPr>
            <a:spLocks noGrp="1"/>
          </p:cNvSpPr>
          <p:nvPr>
            <p:ph idx="1"/>
          </p:nvPr>
        </p:nvSpPr>
        <p:spPr/>
        <p:txBody>
          <a:bodyPr/>
          <a:lstStyle/>
          <a:p>
            <a:pPr marL="0" indent="0">
              <a:buNone/>
            </a:pPr>
            <a:r>
              <a:rPr lang="en-IN" dirty="0"/>
              <a:t>Women leaders tend to be more participative and less autocratic in leadership style than male leaders</a:t>
            </a:r>
          </a:p>
          <a:p>
            <a:pPr marL="0" indent="0">
              <a:buNone/>
            </a:pPr>
            <a:endParaRPr lang="en-IN" sz="800" dirty="0"/>
          </a:p>
          <a:p>
            <a:pPr marL="0" indent="0">
              <a:buNone/>
            </a:pPr>
            <a:r>
              <a:rPr lang="en-IN" dirty="0"/>
              <a:t>Female and male leaders do not differ in overall effectiveness</a:t>
            </a:r>
          </a:p>
          <a:p>
            <a:r>
              <a:rPr lang="en-IN" sz="2200" dirty="0"/>
              <a:t>Male leaders have a slight effectiveness advantage in masculine domains</a:t>
            </a:r>
          </a:p>
          <a:p>
            <a:r>
              <a:rPr lang="en-IN" sz="2200" dirty="0"/>
              <a:t>Female leaders have a slight effectiveness advantage in feminine domains</a:t>
            </a:r>
          </a:p>
          <a:p>
            <a:pPr marL="0" indent="0">
              <a:buNone/>
            </a:pPr>
            <a:endParaRPr lang="en-IN" sz="800" dirty="0"/>
          </a:p>
          <a:p>
            <a:pPr marL="0" indent="0">
              <a:buNone/>
            </a:pPr>
            <a:r>
              <a:rPr lang="en-IN" dirty="0"/>
              <a:t>Comparison studies between men and women show essential similarity in motivation to be a leader, job satisfaction, and employee satisfaction</a:t>
            </a:r>
            <a:endParaRPr lang="en-US" dirty="0"/>
          </a:p>
        </p:txBody>
      </p:sp>
    </p:spTree>
    <p:extLst>
      <p:ext uri="{BB962C8B-B14F-4D97-AF65-F5344CB8AC3E}">
        <p14:creationId xmlns:p14="http://schemas.microsoft.com/office/powerpoint/2010/main" val="3419830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810A7D7-1FFD-4EEA-9783-556E7674752A}"/>
              </a:ext>
            </a:extLst>
          </p:cNvPr>
          <p:cNvSpPr>
            <a:spLocks noGrp="1"/>
          </p:cNvSpPr>
          <p:nvPr>
            <p:ph type="title"/>
          </p:nvPr>
        </p:nvSpPr>
        <p:spPr/>
        <p:txBody>
          <a:bodyPr/>
          <a:lstStyle/>
          <a:p>
            <a:r>
              <a:rPr lang="en-US" altLang="en-US" dirty="0"/>
              <a:t>Women </a:t>
            </a:r>
            <a:r>
              <a:rPr lang="en-US" altLang="en-US" dirty="0" smtClean="0"/>
              <a:t>in </a:t>
            </a:r>
            <a:r>
              <a:rPr lang="en-US" altLang="en-US" dirty="0"/>
              <a:t>Leadership Positions, 4</a:t>
            </a:r>
            <a:endParaRPr lang="en-US" dirty="0"/>
          </a:p>
        </p:txBody>
      </p:sp>
      <p:sp>
        <p:nvSpPr>
          <p:cNvPr id="6" name="Content Placeholder 5">
            <a:extLst>
              <a:ext uri="{FF2B5EF4-FFF2-40B4-BE49-F238E27FC236}">
                <a16:creationId xmlns:a16="http://schemas.microsoft.com/office/drawing/2014/main" xmlns="" id="{D7BD9DBE-F39E-4EBD-B2F5-64853C091A69}"/>
              </a:ext>
            </a:extLst>
          </p:cNvPr>
          <p:cNvSpPr>
            <a:spLocks noGrp="1"/>
          </p:cNvSpPr>
          <p:nvPr>
            <p:ph idx="1"/>
          </p:nvPr>
        </p:nvSpPr>
        <p:spPr>
          <a:xfrm>
            <a:off x="457200" y="990600"/>
            <a:ext cx="8229600" cy="5562600"/>
          </a:xfrm>
        </p:spPr>
        <p:txBody>
          <a:bodyPr/>
          <a:lstStyle/>
          <a:p>
            <a:pPr marL="0" indent="0">
              <a:buNone/>
            </a:pPr>
            <a:r>
              <a:rPr lang="en-IN" dirty="0"/>
              <a:t>Glass ceiling is a catchphrase for the impediments women face as they seek top leadership positions</a:t>
            </a:r>
          </a:p>
          <a:p>
            <a:pPr marL="0" indent="0">
              <a:buNone/>
            </a:pPr>
            <a:endParaRPr lang="en-IN" sz="800" dirty="0"/>
          </a:p>
          <a:p>
            <a:pPr marL="0" indent="0">
              <a:buNone/>
            </a:pPr>
            <a:r>
              <a:rPr lang="en-IN" dirty="0"/>
              <a:t>Factors that can </a:t>
            </a:r>
            <a:r>
              <a:rPr lang="en-IN" dirty="0" err="1"/>
              <a:t>sidetrack</a:t>
            </a:r>
            <a:r>
              <a:rPr lang="en-IN" dirty="0"/>
              <a:t> women in the workplace</a:t>
            </a:r>
            <a:endParaRPr lang="en-US" sz="800" dirty="0"/>
          </a:p>
          <a:p>
            <a:r>
              <a:rPr lang="en-US" sz="2200" dirty="0"/>
              <a:t>Lack of encouragement and lack of opportunity followed by disillusionment</a:t>
            </a:r>
          </a:p>
          <a:p>
            <a:r>
              <a:rPr lang="en-US" sz="2200" dirty="0"/>
              <a:t>Internalized bias</a:t>
            </a:r>
          </a:p>
          <a:p>
            <a:r>
              <a:rPr lang="en-US" sz="2200" dirty="0"/>
              <a:t>Closed corporate culture</a:t>
            </a:r>
          </a:p>
          <a:p>
            <a:r>
              <a:rPr lang="en-US" sz="2200" dirty="0"/>
              <a:t>Women’s ghettos and the feminization of jobs on the corporate staff</a:t>
            </a:r>
          </a:p>
          <a:p>
            <a:r>
              <a:rPr lang="en-US" sz="2200" dirty="0"/>
              <a:t>Time demands of parenthood </a:t>
            </a:r>
          </a:p>
          <a:p>
            <a:r>
              <a:rPr lang="en-US" sz="2200" dirty="0"/>
              <a:t>Double standards</a:t>
            </a:r>
          </a:p>
        </p:txBody>
      </p:sp>
    </p:spTree>
    <p:extLst>
      <p:ext uri="{BB962C8B-B14F-4D97-AF65-F5344CB8AC3E}">
        <p14:creationId xmlns:p14="http://schemas.microsoft.com/office/powerpoint/2010/main" val="1909054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A810A7D7-1FFD-4EEA-9783-556E7674752A}"/>
              </a:ext>
            </a:extLst>
          </p:cNvPr>
          <p:cNvSpPr>
            <a:spLocks noGrp="1"/>
          </p:cNvSpPr>
          <p:nvPr>
            <p:ph type="title"/>
          </p:nvPr>
        </p:nvSpPr>
        <p:spPr/>
        <p:txBody>
          <a:bodyPr/>
          <a:lstStyle/>
          <a:p>
            <a:r>
              <a:rPr lang="en-IN" altLang="en-US" dirty="0"/>
              <a:t>Practical Advice for Leadership Success</a:t>
            </a:r>
            <a:endParaRPr lang="en-US" dirty="0"/>
          </a:p>
        </p:txBody>
      </p:sp>
      <p:sp>
        <p:nvSpPr>
          <p:cNvPr id="6" name="Content Placeholder 5">
            <a:extLst>
              <a:ext uri="{FF2B5EF4-FFF2-40B4-BE49-F238E27FC236}">
                <a16:creationId xmlns:a16="http://schemas.microsoft.com/office/drawing/2014/main" xmlns="" id="{D7BD9DBE-F39E-4EBD-B2F5-64853C091A69}"/>
              </a:ext>
            </a:extLst>
          </p:cNvPr>
          <p:cNvSpPr>
            <a:spLocks noGrp="1"/>
          </p:cNvSpPr>
          <p:nvPr>
            <p:ph idx="1"/>
          </p:nvPr>
        </p:nvSpPr>
        <p:spPr>
          <a:xfrm>
            <a:off x="457200" y="990600"/>
            <a:ext cx="8229600" cy="5562600"/>
          </a:xfrm>
        </p:spPr>
        <p:txBody>
          <a:bodyPr/>
          <a:lstStyle/>
          <a:p>
            <a:r>
              <a:rPr lang="en-IN" dirty="0" smtClean="0"/>
              <a:t>Be </a:t>
            </a:r>
            <a:r>
              <a:rPr lang="en-IN" dirty="0"/>
              <a:t>oneself and </a:t>
            </a:r>
            <a:r>
              <a:rPr lang="en-IN" dirty="0" smtClean="0"/>
              <a:t>avoid </a:t>
            </a:r>
            <a:r>
              <a:rPr lang="en-IN" dirty="0"/>
              <a:t>feigning </a:t>
            </a:r>
            <a:r>
              <a:rPr lang="en-IN" dirty="0" err="1"/>
              <a:t>behavior</a:t>
            </a:r>
            <a:r>
              <a:rPr lang="en-IN" dirty="0"/>
              <a:t> that one thinks will make </a:t>
            </a:r>
            <a:r>
              <a:rPr lang="en-IN" dirty="0" smtClean="0"/>
              <a:t>one successful</a:t>
            </a:r>
            <a:endParaRPr lang="en-IN" dirty="0"/>
          </a:p>
          <a:p>
            <a:r>
              <a:rPr lang="en-IN" dirty="0"/>
              <a:t>Always </a:t>
            </a:r>
            <a:r>
              <a:rPr lang="en-IN" dirty="0" smtClean="0"/>
              <a:t>remember </a:t>
            </a:r>
            <a:r>
              <a:rPr lang="en-IN" dirty="0"/>
              <a:t>that it is about the people and not about oneself</a:t>
            </a:r>
          </a:p>
          <a:p>
            <a:r>
              <a:rPr lang="en-IN" dirty="0" smtClean="0"/>
              <a:t>Stay </a:t>
            </a:r>
            <a:r>
              <a:rPr lang="en-IN" dirty="0"/>
              <a:t>in touch with one's organization</a:t>
            </a:r>
          </a:p>
          <a:p>
            <a:r>
              <a:rPr lang="en-IN" dirty="0" smtClean="0"/>
              <a:t>Steer </a:t>
            </a:r>
            <a:r>
              <a:rPr lang="en-IN" dirty="0"/>
              <a:t>the wheel with strategic focus</a:t>
            </a:r>
            <a:endParaRPr lang="en-US" dirty="0"/>
          </a:p>
        </p:txBody>
      </p:sp>
    </p:spTree>
    <p:extLst>
      <p:ext uri="{BB962C8B-B14F-4D97-AF65-F5344CB8AC3E}">
        <p14:creationId xmlns:p14="http://schemas.microsoft.com/office/powerpoint/2010/main" val="9380301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48A8EF1-30FC-4740-94A8-B7A115F029E1}"/>
              </a:ext>
            </a:extLst>
          </p:cNvPr>
          <p:cNvSpPr>
            <a:spLocks noGrp="1"/>
          </p:cNvSpPr>
          <p:nvPr>
            <p:ph type="title"/>
          </p:nvPr>
        </p:nvSpPr>
        <p:spPr/>
        <p:txBody>
          <a:bodyPr/>
          <a:lstStyle/>
          <a:p>
            <a:r>
              <a:rPr lang="en-US" altLang="en-US" dirty="0"/>
              <a:t>The Diversity Challenge, 1 </a:t>
            </a:r>
            <a:endParaRPr lang="en-US" dirty="0"/>
          </a:p>
        </p:txBody>
      </p:sp>
      <p:sp>
        <p:nvSpPr>
          <p:cNvPr id="5" name="Content Placeholder 4">
            <a:extLst>
              <a:ext uri="{FF2B5EF4-FFF2-40B4-BE49-F238E27FC236}">
                <a16:creationId xmlns:a16="http://schemas.microsoft.com/office/drawing/2014/main" xmlns="" id="{BCA67F56-B695-4EED-8A3B-9866A86807E0}"/>
              </a:ext>
            </a:extLst>
          </p:cNvPr>
          <p:cNvSpPr>
            <a:spLocks noGrp="1"/>
          </p:cNvSpPr>
          <p:nvPr>
            <p:ph idx="1"/>
          </p:nvPr>
        </p:nvSpPr>
        <p:spPr>
          <a:xfrm>
            <a:off x="457200" y="990600"/>
            <a:ext cx="8229600" cy="5181600"/>
          </a:xfrm>
        </p:spPr>
        <p:txBody>
          <a:bodyPr/>
          <a:lstStyle/>
          <a:p>
            <a:pPr marL="0" indent="0">
              <a:buNone/>
            </a:pPr>
            <a:r>
              <a:rPr lang="en-US" altLang="en-US" dirty="0"/>
              <a:t>Characteristics of </a:t>
            </a:r>
            <a:r>
              <a:rPr lang="en-US" altLang="en-US" dirty="0" smtClean="0"/>
              <a:t>the mainstream culture in </a:t>
            </a:r>
            <a:r>
              <a:rPr lang="en-US" altLang="en-US" dirty="0"/>
              <a:t>the United States </a:t>
            </a:r>
          </a:p>
          <a:p>
            <a:r>
              <a:rPr lang="en-US" altLang="en-US" sz="2200" dirty="0"/>
              <a:t>Individualistic and egalitarian</a:t>
            </a:r>
          </a:p>
          <a:p>
            <a:r>
              <a:rPr lang="en-US" altLang="en-US" sz="2200" dirty="0"/>
              <a:t>Pragmatic and hardworking</a:t>
            </a:r>
          </a:p>
          <a:p>
            <a:r>
              <a:rPr lang="en-US" altLang="en-US" sz="2200" dirty="0"/>
              <a:t>Action-oriented and data-based</a:t>
            </a:r>
          </a:p>
          <a:p>
            <a:r>
              <a:rPr lang="en-US" altLang="en-US" sz="2200" dirty="0"/>
              <a:t>Amenable to change</a:t>
            </a:r>
          </a:p>
          <a:p>
            <a:r>
              <a:rPr lang="en-US" altLang="en-US" sz="2200" dirty="0"/>
              <a:t>Diverse</a:t>
            </a:r>
          </a:p>
          <a:p>
            <a:pPr lvl="1">
              <a:buFont typeface="Arial" panose="020B0604020202020204" pitchFamily="34" charset="0"/>
              <a:buChar char="•"/>
            </a:pPr>
            <a:r>
              <a:rPr lang="en-IN" altLang="en-US" dirty="0" smtClean="0"/>
              <a:t>Workforce in the </a:t>
            </a:r>
            <a:r>
              <a:rPr lang="en-IN" altLang="en-US" dirty="0"/>
              <a:t>United States is composed of more minorities, recent immigrants, and women than ever before</a:t>
            </a:r>
            <a:endParaRPr lang="en-US" altLang="en-US" dirty="0"/>
          </a:p>
          <a:p>
            <a:pPr lvl="1">
              <a:buFont typeface="Arial" panose="020B0604020202020204" pitchFamily="34" charset="0"/>
              <a:buChar char="•"/>
            </a:pPr>
            <a:r>
              <a:rPr lang="en-IN" altLang="en-US" dirty="0"/>
              <a:t>Currently, two-thirds of global migration is into the United States</a:t>
            </a:r>
          </a:p>
          <a:p>
            <a:pPr lvl="1">
              <a:buFont typeface="Arial" panose="020B0604020202020204" pitchFamily="34" charset="0"/>
              <a:buChar char="•"/>
            </a:pPr>
            <a:r>
              <a:rPr lang="en-IN" altLang="en-US" dirty="0"/>
              <a:t>One of the major changes in the workplace between now and 2050 will be the demographic picture of the </a:t>
            </a:r>
            <a:r>
              <a:rPr lang="en-IN" altLang="en-US" dirty="0" err="1"/>
              <a:t>labor</a:t>
            </a:r>
            <a:r>
              <a:rPr lang="en-IN" altLang="en-US" dirty="0"/>
              <a:t> force</a:t>
            </a:r>
            <a:endParaRPr lang="en-US" altLang="en-US" dirty="0"/>
          </a:p>
        </p:txBody>
      </p:sp>
    </p:spTree>
    <p:extLst>
      <p:ext uri="{BB962C8B-B14F-4D97-AF65-F5344CB8AC3E}">
        <p14:creationId xmlns:p14="http://schemas.microsoft.com/office/powerpoint/2010/main" val="951474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D8E7C1-570E-4FF7-9FAA-8CB32A413654}"/>
              </a:ext>
            </a:extLst>
          </p:cNvPr>
          <p:cNvSpPr>
            <a:spLocks noGrp="1"/>
          </p:cNvSpPr>
          <p:nvPr>
            <p:ph type="title"/>
          </p:nvPr>
        </p:nvSpPr>
        <p:spPr/>
        <p:txBody>
          <a:bodyPr/>
          <a:lstStyle/>
          <a:p>
            <a:r>
              <a:rPr lang="en-US" altLang="en-US" dirty="0"/>
              <a:t>Generational Differences, 1</a:t>
            </a:r>
            <a:endParaRPr lang="en-US" dirty="0"/>
          </a:p>
        </p:txBody>
      </p:sp>
      <p:sp>
        <p:nvSpPr>
          <p:cNvPr id="38915" name="Content Placeholder 2"/>
          <p:cNvSpPr>
            <a:spLocks noGrp="1"/>
          </p:cNvSpPr>
          <p:nvPr>
            <p:ph idx="1"/>
          </p:nvPr>
        </p:nvSpPr>
        <p:spPr>
          <a:xfrm>
            <a:off x="457200" y="990600"/>
            <a:ext cx="8229600" cy="5562600"/>
          </a:xfrm>
        </p:spPr>
        <p:txBody>
          <a:bodyPr/>
          <a:lstStyle/>
          <a:p>
            <a:pPr marL="0" indent="0">
              <a:buNone/>
            </a:pPr>
            <a:r>
              <a:rPr lang="en-IN" dirty="0"/>
              <a:t>Age difference is an important dimension of diversity</a:t>
            </a:r>
          </a:p>
          <a:p>
            <a:pPr marL="0" indent="0">
              <a:buNone/>
            </a:pPr>
            <a:endParaRPr lang="en-IN" sz="800" dirty="0"/>
          </a:p>
          <a:p>
            <a:pPr marL="0" indent="0">
              <a:buNone/>
            </a:pPr>
            <a:r>
              <a:rPr lang="en-IN" altLang="en-US" dirty="0"/>
              <a:t>Today’s cohorts and their different attitudes and expectations </a:t>
            </a:r>
          </a:p>
          <a:p>
            <a:r>
              <a:rPr lang="en-IN" altLang="en-US" sz="2200" dirty="0"/>
              <a:t>Veterans: Represent a treasure of experience and wisdom</a:t>
            </a:r>
          </a:p>
          <a:p>
            <a:r>
              <a:rPr lang="en-IN" sz="2200" dirty="0"/>
              <a:t>Baby boomers: Value economic security and are focused on social conditions</a:t>
            </a:r>
          </a:p>
          <a:p>
            <a:r>
              <a:rPr lang="en-IN" sz="2200" dirty="0"/>
              <a:t>Generation X: Expect less job security and are motivated by work-life flexibility, the opportunity to learn, and egalitarianism</a:t>
            </a:r>
          </a:p>
          <a:p>
            <a:r>
              <a:rPr lang="en-IN" sz="2200" dirty="0"/>
              <a:t>Generation Y: Tend to be tech-savvy, racially and ethnically diverse, multitaskers, and independent</a:t>
            </a:r>
          </a:p>
          <a:p>
            <a:r>
              <a:rPr lang="en-US" altLang="en-US" sz="2200" dirty="0" err="1"/>
              <a:t>iGeneration</a:t>
            </a:r>
            <a:r>
              <a:rPr lang="en-US" altLang="en-US" sz="2200" dirty="0"/>
              <a:t> or Generation Z: </a:t>
            </a:r>
            <a:r>
              <a:rPr lang="en-IN" altLang="en-US" sz="2200" dirty="0"/>
              <a:t>Use social media extensively and view rapid social change as a constant</a:t>
            </a:r>
            <a:endParaRPr lang="en-US" altLang="en-US" sz="2200" dirty="0"/>
          </a:p>
        </p:txBody>
      </p:sp>
    </p:spTree>
    <p:extLst>
      <p:ext uri="{BB962C8B-B14F-4D97-AF65-F5344CB8AC3E}">
        <p14:creationId xmlns:p14="http://schemas.microsoft.com/office/powerpoint/2010/main" val="605362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D8E7C1-570E-4FF7-9FAA-8CB32A413654}"/>
              </a:ext>
            </a:extLst>
          </p:cNvPr>
          <p:cNvSpPr>
            <a:spLocks noGrp="1"/>
          </p:cNvSpPr>
          <p:nvPr>
            <p:ph type="title"/>
          </p:nvPr>
        </p:nvSpPr>
        <p:spPr/>
        <p:txBody>
          <a:bodyPr/>
          <a:lstStyle/>
          <a:p>
            <a:r>
              <a:rPr lang="en-US" altLang="en-US" dirty="0"/>
              <a:t>Generational Differences, 2</a:t>
            </a:r>
            <a:endParaRPr lang="en-US" dirty="0"/>
          </a:p>
        </p:txBody>
      </p:sp>
      <p:sp>
        <p:nvSpPr>
          <p:cNvPr id="38915" name="Content Placeholder 2"/>
          <p:cNvSpPr>
            <a:spLocks noGrp="1"/>
          </p:cNvSpPr>
          <p:nvPr>
            <p:ph idx="1"/>
          </p:nvPr>
        </p:nvSpPr>
        <p:spPr>
          <a:xfrm>
            <a:off x="457200" y="990600"/>
            <a:ext cx="8229600" cy="5562600"/>
          </a:xfrm>
        </p:spPr>
        <p:txBody>
          <a:bodyPr/>
          <a:lstStyle/>
          <a:p>
            <a:pPr marL="0" indent="0">
              <a:buNone/>
            </a:pPr>
            <a:r>
              <a:rPr lang="en-IN" altLang="en-US" dirty="0"/>
              <a:t>Aspects that result in social structures that enjoy the knowledge and wisdom of older people and the spirit and vitality of younger generations</a:t>
            </a:r>
          </a:p>
          <a:p>
            <a:r>
              <a:rPr lang="en-IN" altLang="en-US" sz="2200" dirty="0"/>
              <a:t>In dealing with younger generations, older people should remember when their own </a:t>
            </a:r>
            <a:r>
              <a:rPr lang="en-IN" altLang="en-US" sz="2200" dirty="0" err="1"/>
              <a:t>behavior</a:t>
            </a:r>
            <a:r>
              <a:rPr lang="en-IN" altLang="en-US" sz="2200" dirty="0"/>
              <a:t> tested the tolerance and often the patience of their elders</a:t>
            </a:r>
          </a:p>
          <a:p>
            <a:r>
              <a:rPr lang="en-IN" altLang="en-US" sz="2200" dirty="0"/>
              <a:t>Young people should adopt the example of principled living and appreciation for generational differences shown by all enlightened people</a:t>
            </a:r>
            <a:endParaRPr lang="en-US" altLang="en-US" sz="2200" dirty="0"/>
          </a:p>
        </p:txBody>
      </p:sp>
    </p:spTree>
    <p:extLst>
      <p:ext uri="{BB962C8B-B14F-4D97-AF65-F5344CB8AC3E}">
        <p14:creationId xmlns:p14="http://schemas.microsoft.com/office/powerpoint/2010/main" val="820929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13AA01-18CF-4285-9F11-CD9439004495}"/>
              </a:ext>
            </a:extLst>
          </p:cNvPr>
          <p:cNvSpPr>
            <a:spLocks noGrp="1"/>
          </p:cNvSpPr>
          <p:nvPr>
            <p:ph type="title"/>
          </p:nvPr>
        </p:nvSpPr>
        <p:spPr>
          <a:xfrm>
            <a:off x="609600" y="228600"/>
            <a:ext cx="8686800" cy="609600"/>
          </a:xfrm>
        </p:spPr>
        <p:txBody>
          <a:bodyPr/>
          <a:lstStyle/>
          <a:p>
            <a:r>
              <a:rPr lang="en-US" altLang="en-US" dirty="0"/>
              <a:t>Leadership, Diversity, and Personal Example</a:t>
            </a:r>
            <a:endParaRPr lang="en-US" dirty="0"/>
          </a:p>
        </p:txBody>
      </p:sp>
      <p:sp>
        <p:nvSpPr>
          <p:cNvPr id="3" name="Content Placeholder 2">
            <a:extLst>
              <a:ext uri="{FF2B5EF4-FFF2-40B4-BE49-F238E27FC236}">
                <a16:creationId xmlns:a16="http://schemas.microsoft.com/office/drawing/2014/main" xmlns="" id="{94D5ACEF-8B70-4563-B19B-C43D28B45D46}"/>
              </a:ext>
            </a:extLst>
          </p:cNvPr>
          <p:cNvSpPr>
            <a:spLocks noGrp="1"/>
          </p:cNvSpPr>
          <p:nvPr>
            <p:ph idx="1"/>
          </p:nvPr>
        </p:nvSpPr>
        <p:spPr>
          <a:xfrm>
            <a:off x="457200" y="990600"/>
            <a:ext cx="8229600" cy="5562600"/>
          </a:xfrm>
        </p:spPr>
        <p:txBody>
          <a:bodyPr/>
          <a:lstStyle/>
          <a:p>
            <a:pPr marL="0" indent="0">
              <a:buNone/>
            </a:pPr>
            <a:r>
              <a:rPr lang="en-IN" altLang="en-US" dirty="0"/>
              <a:t>To be most effective, leaders should:</a:t>
            </a:r>
          </a:p>
          <a:p>
            <a:pPr marL="0" indent="0">
              <a:buNone/>
            </a:pPr>
            <a:endParaRPr lang="en-US" altLang="en-US" sz="800" dirty="0"/>
          </a:p>
          <a:p>
            <a:r>
              <a:rPr lang="en-US" altLang="en-US" sz="2200" dirty="0"/>
              <a:t>Empower others: </a:t>
            </a:r>
            <a:r>
              <a:rPr lang="en-IN" altLang="en-US" sz="2200" dirty="0"/>
              <a:t>Share power and information, solicit input, and reward people on the basis of performance</a:t>
            </a:r>
            <a:endParaRPr lang="en-US" altLang="en-US" sz="2200" dirty="0"/>
          </a:p>
          <a:p>
            <a:r>
              <a:rPr lang="en-US" altLang="en-US" sz="2200" dirty="0"/>
              <a:t>Develop people: </a:t>
            </a:r>
            <a:r>
              <a:rPr lang="en-IN" altLang="en-US" sz="2200" dirty="0"/>
              <a:t>Provide opportunities for growth and </a:t>
            </a:r>
            <a:r>
              <a:rPr lang="en-IN" altLang="en-US" sz="2200" dirty="0" smtClean="0"/>
              <a:t>model, </a:t>
            </a:r>
            <a:r>
              <a:rPr lang="en-IN" altLang="en-US" sz="2200" dirty="0"/>
              <a:t>and coach desired </a:t>
            </a:r>
            <a:r>
              <a:rPr lang="en-IN" altLang="en-US" sz="2200" dirty="0" err="1"/>
              <a:t>behaviors</a:t>
            </a:r>
            <a:endParaRPr lang="en-US" altLang="en-US" sz="2200" dirty="0"/>
          </a:p>
          <a:p>
            <a:r>
              <a:rPr lang="en-US" altLang="en-US" sz="2200" dirty="0"/>
              <a:t>Value diversity: </a:t>
            </a:r>
            <a:r>
              <a:rPr lang="en-IN" altLang="en-US" sz="2200" dirty="0"/>
              <a:t>View diversity as an asset; understand diverse cultural practices; and help others identify their needs and options to be productive contributors</a:t>
            </a:r>
          </a:p>
          <a:p>
            <a:r>
              <a:rPr lang="en-US" altLang="en-US" sz="2200" dirty="0"/>
              <a:t>Communicate: </a:t>
            </a:r>
            <a:r>
              <a:rPr lang="en-IN" altLang="en-US" sz="2200" dirty="0"/>
              <a:t>Clearly communicate expectations, ask questions to increase understanding, and show respect through listening</a:t>
            </a:r>
            <a:endParaRPr lang="en-US" sz="2200" dirty="0"/>
          </a:p>
        </p:txBody>
      </p:sp>
    </p:spTree>
    <p:extLst>
      <p:ext uri="{BB962C8B-B14F-4D97-AF65-F5344CB8AC3E}">
        <p14:creationId xmlns:p14="http://schemas.microsoft.com/office/powerpoint/2010/main" val="4206051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4A26C7-C972-42FA-A064-BCE6A5934A57}"/>
              </a:ext>
            </a:extLst>
          </p:cNvPr>
          <p:cNvSpPr>
            <a:spLocks noGrp="1"/>
          </p:cNvSpPr>
          <p:nvPr>
            <p:ph type="title"/>
          </p:nvPr>
        </p:nvSpPr>
        <p:spPr/>
        <p:txBody>
          <a:bodyPr/>
          <a:lstStyle/>
          <a:p>
            <a:r>
              <a:rPr lang="en-US" altLang="en-US" dirty="0"/>
              <a:t>Leadership and Diversity</a:t>
            </a:r>
            <a:r>
              <a:rPr lang="en-US" altLang="en-US" sz="3200" dirty="0"/>
              <a:t> </a:t>
            </a:r>
            <a:endParaRPr lang="en-US" dirty="0"/>
          </a:p>
        </p:txBody>
      </p:sp>
      <p:sp>
        <p:nvSpPr>
          <p:cNvPr id="3" name="Content Placeholder 2">
            <a:extLst>
              <a:ext uri="{FF2B5EF4-FFF2-40B4-BE49-F238E27FC236}">
                <a16:creationId xmlns:a16="http://schemas.microsoft.com/office/drawing/2014/main" xmlns="" id="{2D5865CC-2DD9-4900-967C-CB4C3CD01F02}"/>
              </a:ext>
            </a:extLst>
          </p:cNvPr>
          <p:cNvSpPr>
            <a:spLocks noGrp="1"/>
          </p:cNvSpPr>
          <p:nvPr>
            <p:ph idx="1"/>
          </p:nvPr>
        </p:nvSpPr>
        <p:spPr/>
        <p:txBody>
          <a:bodyPr/>
          <a:lstStyle/>
          <a:p>
            <a:pPr marL="0" indent="0">
              <a:buNone/>
            </a:pPr>
            <a:r>
              <a:rPr lang="en-IN" altLang="en-US" dirty="0"/>
              <a:t>Effective leaders have an </a:t>
            </a:r>
            <a:r>
              <a:rPr lang="en-IN" altLang="en-US" b="1" dirty="0">
                <a:solidFill>
                  <a:srgbClr val="C00000"/>
                </a:solidFill>
              </a:rPr>
              <a:t>integrative </a:t>
            </a:r>
            <a:r>
              <a:rPr lang="en-IN" altLang="en-US" dirty="0"/>
              <a:t>approach</a:t>
            </a:r>
            <a:endParaRPr lang="en-US" altLang="en-US" sz="800" dirty="0"/>
          </a:p>
          <a:p>
            <a:r>
              <a:rPr lang="en-IN" altLang="en-US" sz="2200" dirty="0"/>
              <a:t>Leaders bring together and integrate people of different cultures, races, genders, personalities, and stages of development into a whole that is greater than the sum of its parts</a:t>
            </a:r>
          </a:p>
          <a:p>
            <a:pPr lvl="1">
              <a:buFont typeface="Arial" panose="020B0604020202020204" pitchFamily="34" charset="0"/>
              <a:buChar char="•"/>
            </a:pPr>
            <a:r>
              <a:rPr lang="en-IN" altLang="en-US" dirty="0"/>
              <a:t>Integration is a building up in which the identity of the individual is preserved yet simultaneously transcended</a:t>
            </a:r>
          </a:p>
          <a:p>
            <a:pPr lvl="1">
              <a:buFont typeface="Arial" panose="020B0604020202020204" pitchFamily="34" charset="0"/>
              <a:buChar char="•"/>
            </a:pPr>
            <a:r>
              <a:rPr lang="en-IN" altLang="en-US" dirty="0"/>
              <a:t>Effective teams that result welcome other points of view, embrace opposites, and seek to understand all sides of every issue</a:t>
            </a:r>
            <a:endParaRPr lang="en-US" altLang="en-US" dirty="0"/>
          </a:p>
          <a:p>
            <a:pPr marL="0" indent="0">
              <a:buNone/>
            </a:pPr>
            <a:endParaRPr lang="en-US" dirty="0"/>
          </a:p>
        </p:txBody>
      </p:sp>
    </p:spTree>
    <p:extLst>
      <p:ext uri="{BB962C8B-B14F-4D97-AF65-F5344CB8AC3E}">
        <p14:creationId xmlns:p14="http://schemas.microsoft.com/office/powerpoint/2010/main" val="713165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ADA0AC71-81D4-42B6-89EE-4088CE029D3D}"/>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3625497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401E26-8CA3-45C2-B2A2-AA8168B17D31}"/>
              </a:ext>
            </a:extLst>
          </p:cNvPr>
          <p:cNvSpPr>
            <a:spLocks noGrp="1"/>
          </p:cNvSpPr>
          <p:nvPr>
            <p:ph type="title"/>
          </p:nvPr>
        </p:nvSpPr>
        <p:spPr>
          <a:xfrm>
            <a:off x="0" y="228600"/>
            <a:ext cx="9144000" cy="838200"/>
          </a:xfrm>
        </p:spPr>
        <p:txBody>
          <a:bodyPr/>
          <a:lstStyle/>
          <a:p>
            <a:r>
              <a:rPr lang="en-US" sz="2800" dirty="0"/>
              <a:t>	Figure 13.1: The Workforce in the United States Is More Diverse, </a:t>
            </a:r>
            <a:r>
              <a:rPr lang="en-US" sz="2800" dirty="0" smtClean="0"/>
              <a:t>1, </a:t>
            </a:r>
            <a:r>
              <a:rPr lang="en-US" sz="2800" dirty="0"/>
              <a:t>Appendix</a:t>
            </a:r>
          </a:p>
        </p:txBody>
      </p:sp>
      <p:sp>
        <p:nvSpPr>
          <p:cNvPr id="3" name="Content Placeholder 2">
            <a:extLst>
              <a:ext uri="{FF2B5EF4-FFF2-40B4-BE49-F238E27FC236}">
                <a16:creationId xmlns:a16="http://schemas.microsoft.com/office/drawing/2014/main" xmlns="" id="{D458682E-AFDF-410A-B70B-B60AFD3F07FC}"/>
              </a:ext>
            </a:extLst>
          </p:cNvPr>
          <p:cNvSpPr>
            <a:spLocks noGrp="1"/>
          </p:cNvSpPr>
          <p:nvPr>
            <p:ph idx="1"/>
          </p:nvPr>
        </p:nvSpPr>
        <p:spPr>
          <a:xfrm>
            <a:off x="457200" y="1219200"/>
            <a:ext cx="8229600" cy="4753705"/>
          </a:xfrm>
        </p:spPr>
        <p:txBody>
          <a:bodyPr/>
          <a:lstStyle/>
          <a:p>
            <a:pPr marL="0" indent="0">
              <a:buNone/>
            </a:pPr>
            <a:r>
              <a:rPr lang="en-US" sz="2000" dirty="0" smtClean="0"/>
              <a:t>There is a </a:t>
            </a:r>
            <a:r>
              <a:rPr lang="en-US" sz="2000" dirty="0"/>
              <a:t>pie </a:t>
            </a:r>
            <a:r>
              <a:rPr lang="en-US" sz="2000" dirty="0" smtClean="0"/>
              <a:t>chart </a:t>
            </a:r>
            <a:r>
              <a:rPr lang="en-US" sz="2000" dirty="0"/>
              <a:t>labeled workforce diversity 1995, and it is divided into five segments. </a:t>
            </a:r>
            <a:endParaRPr lang="en-IN" sz="2000" dirty="0"/>
          </a:p>
          <a:p>
            <a:pPr marL="0" indent="0">
              <a:buNone/>
            </a:pPr>
            <a:r>
              <a:rPr lang="en-US" sz="2000" dirty="0"/>
              <a:t>I</a:t>
            </a:r>
            <a:r>
              <a:rPr lang="en-US" sz="2000" dirty="0" smtClean="0"/>
              <a:t>n </a:t>
            </a:r>
            <a:r>
              <a:rPr lang="en-US" sz="2000" dirty="0"/>
              <a:t>a clockwise direction, the first segment shows that 73.60 percent of the </a:t>
            </a:r>
            <a:r>
              <a:rPr lang="en-US" sz="2000" dirty="0" smtClean="0"/>
              <a:t>workforce is </a:t>
            </a:r>
            <a:r>
              <a:rPr lang="en-US" sz="2000" dirty="0"/>
              <a:t>White.</a:t>
            </a:r>
            <a:endParaRPr lang="en-IN" sz="2000" dirty="0"/>
          </a:p>
          <a:p>
            <a:pPr marL="0" indent="0">
              <a:buNone/>
            </a:pPr>
            <a:r>
              <a:rPr lang="en-US" sz="2000" dirty="0"/>
              <a:t>The second segment shows that 10.20 percent of the workforce is Black.</a:t>
            </a:r>
            <a:endParaRPr lang="en-IN" sz="2000" dirty="0"/>
          </a:p>
          <a:p>
            <a:pPr marL="0" indent="0">
              <a:buNone/>
            </a:pPr>
            <a:r>
              <a:rPr lang="en-US" sz="2000" dirty="0"/>
              <a:t>The third segment shows that 12 percent of the workforce is Hispanic Origin.</a:t>
            </a:r>
            <a:endParaRPr lang="en-IN" sz="2000" dirty="0"/>
          </a:p>
          <a:p>
            <a:pPr marL="0" indent="0">
              <a:buNone/>
            </a:pPr>
            <a:r>
              <a:rPr lang="en-US" sz="2000" dirty="0"/>
              <a:t>The fourth segment shows that 3.50 percent of the workforce is Asian and Pacific Islander.</a:t>
            </a:r>
            <a:endParaRPr lang="en-IN" sz="2000" dirty="0"/>
          </a:p>
          <a:p>
            <a:pPr marL="0" indent="0">
              <a:buNone/>
            </a:pPr>
            <a:r>
              <a:rPr lang="en-US" sz="2000" dirty="0"/>
              <a:t>The fifth segment shows that 0.70 percent of the workforce is American Indian.</a:t>
            </a:r>
          </a:p>
        </p:txBody>
      </p:sp>
      <p:sp>
        <p:nvSpPr>
          <p:cNvPr id="4" name="Content Placeholder 2">
            <a:extLst>
              <a:ext uri="{FF2B5EF4-FFF2-40B4-BE49-F238E27FC236}">
                <a16:creationId xmlns:a16="http://schemas.microsoft.com/office/drawing/2014/main" xmlns="" id="{0B9A791F-E7E7-4D29-A305-722A431BF656}"/>
              </a:ext>
            </a:extLst>
          </p:cNvPr>
          <p:cNvSpPr txBox="1">
            <a:spLocks/>
          </p:cNvSpPr>
          <p:nvPr/>
        </p:nvSpPr>
        <p:spPr>
          <a:xfrm>
            <a:off x="609600" y="5972905"/>
            <a:ext cx="8229600" cy="275495"/>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13.1: The </a:t>
            </a:r>
            <a:r>
              <a:rPr lang="en-US" sz="1200" dirty="0" smtClean="0">
                <a:hlinkClick r:id="rId2" action="ppaction://hlinksldjump"/>
              </a:rPr>
              <a:t>Workforce in the United States Is </a:t>
            </a:r>
            <a:r>
              <a:rPr lang="en-US" sz="1200" dirty="0">
                <a:hlinkClick r:id="rId2" action="ppaction://hlinksldjump"/>
              </a:rPr>
              <a:t>More Diverse, 1</a:t>
            </a:r>
            <a:endParaRPr lang="en-US" sz="1200" dirty="0"/>
          </a:p>
        </p:txBody>
      </p:sp>
    </p:spTree>
    <p:extLst>
      <p:ext uri="{BB962C8B-B14F-4D97-AF65-F5344CB8AC3E}">
        <p14:creationId xmlns:p14="http://schemas.microsoft.com/office/powerpoint/2010/main" val="1687309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7EDC29C-9D3D-4C4C-861B-E69997A0D4CC}"/>
              </a:ext>
            </a:extLst>
          </p:cNvPr>
          <p:cNvSpPr>
            <a:spLocks noGrp="1"/>
          </p:cNvSpPr>
          <p:nvPr>
            <p:ph type="title"/>
          </p:nvPr>
        </p:nvSpPr>
        <p:spPr>
          <a:xfrm>
            <a:off x="0" y="228600"/>
            <a:ext cx="9144000" cy="914400"/>
          </a:xfrm>
        </p:spPr>
        <p:txBody>
          <a:bodyPr/>
          <a:lstStyle/>
          <a:p>
            <a:r>
              <a:rPr lang="en-US" sz="2800" dirty="0"/>
              <a:t>	Figure 13.1: The Workforce in the United States Is More Diverse, </a:t>
            </a:r>
            <a:r>
              <a:rPr lang="en-US" sz="2800" dirty="0" smtClean="0"/>
              <a:t>2</a:t>
            </a:r>
            <a:r>
              <a:rPr lang="en-US" sz="2800" dirty="0"/>
              <a:t>, Appendix</a:t>
            </a:r>
          </a:p>
        </p:txBody>
      </p:sp>
      <p:sp>
        <p:nvSpPr>
          <p:cNvPr id="3" name="Content Placeholder 2">
            <a:extLst>
              <a:ext uri="{FF2B5EF4-FFF2-40B4-BE49-F238E27FC236}">
                <a16:creationId xmlns:a16="http://schemas.microsoft.com/office/drawing/2014/main" xmlns="" id="{1651D5C4-2082-4E02-93DB-84FFFAF8777A}"/>
              </a:ext>
            </a:extLst>
          </p:cNvPr>
          <p:cNvSpPr>
            <a:spLocks noGrp="1"/>
          </p:cNvSpPr>
          <p:nvPr>
            <p:ph idx="1"/>
          </p:nvPr>
        </p:nvSpPr>
        <p:spPr>
          <a:xfrm>
            <a:off x="457200" y="1219200"/>
            <a:ext cx="8229600" cy="4648200"/>
          </a:xfrm>
        </p:spPr>
        <p:txBody>
          <a:bodyPr/>
          <a:lstStyle/>
          <a:p>
            <a:pPr marL="0" indent="0">
              <a:buNone/>
            </a:pPr>
            <a:r>
              <a:rPr lang="en-US" sz="2000" dirty="0" smtClean="0"/>
              <a:t>There is a </a:t>
            </a:r>
            <a:r>
              <a:rPr lang="en-US" sz="2000" dirty="0"/>
              <a:t>pie chart </a:t>
            </a:r>
            <a:r>
              <a:rPr lang="en-US" sz="2000" dirty="0" smtClean="0"/>
              <a:t>labeled </a:t>
            </a:r>
            <a:r>
              <a:rPr lang="en-US" sz="2000" dirty="0"/>
              <a:t>workforce diversity 2050, and it is divided into five segments. </a:t>
            </a:r>
            <a:endParaRPr lang="en-IN" sz="2000" dirty="0"/>
          </a:p>
          <a:p>
            <a:pPr marL="0" indent="0">
              <a:buNone/>
            </a:pPr>
            <a:r>
              <a:rPr lang="en-IN" sz="2000" smtClean="0"/>
              <a:t>In </a:t>
            </a:r>
            <a:r>
              <a:rPr lang="en-US" sz="2000" smtClean="0"/>
              <a:t>a </a:t>
            </a:r>
            <a:r>
              <a:rPr lang="en-US" sz="2000" dirty="0"/>
              <a:t>clockwise direction, the first segment shows that 52.80 percent of the workforce is White.</a:t>
            </a:r>
            <a:endParaRPr lang="en-IN" sz="2000" dirty="0"/>
          </a:p>
          <a:p>
            <a:pPr marL="0" indent="0">
              <a:buNone/>
            </a:pPr>
            <a:r>
              <a:rPr lang="en-US" sz="2000" dirty="0"/>
              <a:t>The second segment shows that 13.60 percent of the workforce is Black.</a:t>
            </a:r>
            <a:endParaRPr lang="en-IN" sz="2000" dirty="0"/>
          </a:p>
          <a:p>
            <a:pPr marL="0" indent="0">
              <a:buNone/>
            </a:pPr>
            <a:r>
              <a:rPr lang="en-US" sz="2000" dirty="0"/>
              <a:t>The third segment shows that 24.50 percent of the workforce is Hispanic Origin.</a:t>
            </a:r>
            <a:endParaRPr lang="en-IN" sz="2000" dirty="0"/>
          </a:p>
          <a:p>
            <a:pPr marL="0" indent="0">
              <a:buNone/>
            </a:pPr>
            <a:r>
              <a:rPr lang="en-US" sz="2000" dirty="0"/>
              <a:t>The fourth segment shows that 8.20 percent of the workforce is Asian and Pacific Islander.</a:t>
            </a:r>
            <a:endParaRPr lang="en-IN" sz="2000" dirty="0"/>
          </a:p>
          <a:p>
            <a:pPr marL="0" indent="0">
              <a:buNone/>
            </a:pPr>
            <a:r>
              <a:rPr lang="en-US" sz="2000" dirty="0"/>
              <a:t>The fifth segment shows that 0.90 percent of the workforce is American Indian.</a:t>
            </a:r>
            <a:endParaRPr lang="en-IN" sz="2000" dirty="0"/>
          </a:p>
        </p:txBody>
      </p:sp>
      <p:sp>
        <p:nvSpPr>
          <p:cNvPr id="4" name="Content Placeholder 2">
            <a:extLst>
              <a:ext uri="{FF2B5EF4-FFF2-40B4-BE49-F238E27FC236}">
                <a16:creationId xmlns:a16="http://schemas.microsoft.com/office/drawing/2014/main" xmlns="" id="{F7018A40-6DD3-48F2-9CB1-DEA249D05322}"/>
              </a:ext>
            </a:extLst>
          </p:cNvPr>
          <p:cNvSpPr txBox="1">
            <a:spLocks/>
          </p:cNvSpPr>
          <p:nvPr/>
        </p:nvSpPr>
        <p:spPr>
          <a:xfrm>
            <a:off x="609600" y="5972905"/>
            <a:ext cx="8229600" cy="351695"/>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13.1: The </a:t>
            </a:r>
            <a:r>
              <a:rPr lang="en-US" sz="1200" dirty="0" smtClean="0">
                <a:hlinkClick r:id="rId2" action="ppaction://hlinksldjump"/>
              </a:rPr>
              <a:t>Workforce in the United States </a:t>
            </a:r>
            <a:r>
              <a:rPr lang="en-US" sz="1200" dirty="0">
                <a:hlinkClick r:id="rId2" action="ppaction://hlinksldjump"/>
              </a:rPr>
              <a:t>Is More Diverse, 2</a:t>
            </a:r>
            <a:endParaRPr lang="en-US" sz="1200" dirty="0"/>
          </a:p>
        </p:txBody>
      </p:sp>
    </p:spTree>
    <p:extLst>
      <p:ext uri="{BB962C8B-B14F-4D97-AF65-F5344CB8AC3E}">
        <p14:creationId xmlns:p14="http://schemas.microsoft.com/office/powerpoint/2010/main" val="1670238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8CCD673-53C2-495A-AD78-2FC403643729}"/>
              </a:ext>
            </a:extLst>
          </p:cNvPr>
          <p:cNvSpPr>
            <a:spLocks noGrp="1"/>
          </p:cNvSpPr>
          <p:nvPr>
            <p:ph type="title"/>
          </p:nvPr>
        </p:nvSpPr>
        <p:spPr/>
        <p:txBody>
          <a:bodyPr/>
          <a:lstStyle/>
          <a:p>
            <a:r>
              <a:rPr lang="en-US" altLang="en-US" dirty="0"/>
              <a:t>The Diversity Challenge, 2 </a:t>
            </a:r>
            <a:endParaRPr lang="en-US" dirty="0"/>
          </a:p>
        </p:txBody>
      </p:sp>
      <p:sp>
        <p:nvSpPr>
          <p:cNvPr id="5" name="Content Placeholder 4">
            <a:extLst>
              <a:ext uri="{FF2B5EF4-FFF2-40B4-BE49-F238E27FC236}">
                <a16:creationId xmlns:a16="http://schemas.microsoft.com/office/drawing/2014/main" xmlns="" id="{0228316B-2111-419D-888C-B77C5241EEE2}"/>
              </a:ext>
            </a:extLst>
          </p:cNvPr>
          <p:cNvSpPr>
            <a:spLocks noGrp="1"/>
          </p:cNvSpPr>
          <p:nvPr>
            <p:ph idx="1"/>
          </p:nvPr>
        </p:nvSpPr>
        <p:spPr>
          <a:xfrm>
            <a:off x="457200" y="990600"/>
            <a:ext cx="8229600" cy="5181600"/>
          </a:xfrm>
        </p:spPr>
        <p:txBody>
          <a:bodyPr/>
          <a:lstStyle/>
          <a:p>
            <a:pPr marL="0" indent="0">
              <a:buNone/>
            </a:pPr>
            <a:r>
              <a:rPr lang="en-IN" altLang="en-US" dirty="0"/>
              <a:t>Cross-cultural leaders must have </a:t>
            </a:r>
            <a:r>
              <a:rPr lang="en-IN" altLang="en-US" b="1" dirty="0">
                <a:solidFill>
                  <a:srgbClr val="C00000"/>
                </a:solidFill>
              </a:rPr>
              <a:t>cultural competency</a:t>
            </a:r>
            <a:r>
              <a:rPr lang="en-IN" altLang="en-US" dirty="0"/>
              <a:t>, which is an awareness of and a willingness to investigate the reasons people of another culture act as they do</a:t>
            </a:r>
          </a:p>
          <a:p>
            <a:pPr marL="0" indent="0">
              <a:buClr>
                <a:schemeClr val="tx1"/>
              </a:buClr>
              <a:buNone/>
            </a:pPr>
            <a:endParaRPr lang="en-IN" altLang="en-US" sz="800" dirty="0"/>
          </a:p>
          <a:p>
            <a:pPr marL="0" indent="0">
              <a:buClr>
                <a:schemeClr val="tx1"/>
              </a:buClr>
              <a:buNone/>
            </a:pPr>
            <a:r>
              <a:rPr lang="en-IN" altLang="en-US" dirty="0"/>
              <a:t>Competencies needed by cross-cultural leaders</a:t>
            </a:r>
          </a:p>
          <a:p>
            <a:pPr>
              <a:buFont typeface="Arial" panose="020B0604020202020204" pitchFamily="34" charset="0"/>
              <a:buChar char="•"/>
            </a:pPr>
            <a:r>
              <a:rPr lang="en-US" sz="2200" dirty="0"/>
              <a:t>Understanding business, political, and cultural environments worldwide</a:t>
            </a:r>
          </a:p>
          <a:p>
            <a:pPr>
              <a:buFont typeface="Arial" panose="020B0604020202020204" pitchFamily="34" charset="0"/>
              <a:buChar char="•"/>
            </a:pPr>
            <a:r>
              <a:rPr lang="en-US" sz="2200" dirty="0"/>
              <a:t>Knowing the tastes, trends, and technologies of other cultures</a:t>
            </a:r>
          </a:p>
          <a:p>
            <a:pPr>
              <a:buFont typeface="Arial" panose="020B0604020202020204" pitchFamily="34" charset="0"/>
              <a:buChar char="•"/>
            </a:pPr>
            <a:r>
              <a:rPr lang="en-US" sz="2200" dirty="0"/>
              <a:t>Working simultaneously with people from many different countries</a:t>
            </a:r>
          </a:p>
          <a:p>
            <a:pPr>
              <a:buFont typeface="Arial" panose="020B0604020202020204" pitchFamily="34" charset="0"/>
              <a:buChar char="•"/>
            </a:pPr>
            <a:r>
              <a:rPr lang="en-US" sz="2200" dirty="0"/>
              <a:t>Adapting to living and traveling in foreign lands</a:t>
            </a:r>
          </a:p>
          <a:p>
            <a:pPr>
              <a:buFont typeface="Arial" panose="020B0604020202020204" pitchFamily="34" charset="0"/>
              <a:buChar char="•"/>
            </a:pPr>
            <a:r>
              <a:rPr lang="en-US" sz="2200" dirty="0"/>
              <a:t>Learning to relate to people from other cultures on the basis of equality and mutual respect</a:t>
            </a:r>
            <a:endParaRPr lang="en-IN" altLang="en-US" sz="2200" dirty="0"/>
          </a:p>
        </p:txBody>
      </p:sp>
    </p:spTree>
    <p:extLst>
      <p:ext uri="{BB962C8B-B14F-4D97-AF65-F5344CB8AC3E}">
        <p14:creationId xmlns:p14="http://schemas.microsoft.com/office/powerpoint/2010/main" val="3955548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458200" cy="1295400"/>
          </a:xfrm>
        </p:spPr>
        <p:txBody>
          <a:bodyPr>
            <a:noAutofit/>
          </a:bodyPr>
          <a:lstStyle/>
          <a:p>
            <a:r>
              <a:rPr lang="en-US" dirty="0"/>
              <a:t>Figure 13.1: The Workforce in </a:t>
            </a:r>
            <a:r>
              <a:rPr lang="en-US" dirty="0" smtClean="0"/>
              <a:t>the United </a:t>
            </a:r>
            <a:r>
              <a:rPr lang="en-US" dirty="0"/>
              <a:t>States Is More Diverse, 1</a:t>
            </a:r>
          </a:p>
        </p:txBody>
      </p:sp>
      <p:pic>
        <p:nvPicPr>
          <p:cNvPr id="4" name="Picture 3" descr="The image depicts diversity of the workforce in the United States.">
            <a:extLst>
              <a:ext uri="{FF2B5EF4-FFF2-40B4-BE49-F238E27FC236}">
                <a16:creationId xmlns:a16="http://schemas.microsoft.com/office/drawing/2014/main" xmlns="" id="{9AFB0855-367A-4163-9F11-00D36957A7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464" y="1600200"/>
            <a:ext cx="7049072" cy="3657599"/>
          </a:xfrm>
          <a:prstGeom prst="rect">
            <a:avLst/>
          </a:prstGeom>
        </p:spPr>
      </p:pic>
      <p:sp>
        <p:nvSpPr>
          <p:cNvPr id="8" name="Content Placeholder 7">
            <a:extLst>
              <a:ext uri="{FF2B5EF4-FFF2-40B4-BE49-F238E27FC236}">
                <a16:creationId xmlns:a16="http://schemas.microsoft.com/office/drawing/2014/main" xmlns="" id="{D071320D-F0AF-4994-B750-C81841BBBAF5}"/>
              </a:ext>
            </a:extLst>
          </p:cNvPr>
          <p:cNvSpPr>
            <a:spLocks noGrp="1"/>
          </p:cNvSpPr>
          <p:nvPr>
            <p:ph idx="1"/>
          </p:nvPr>
        </p:nvSpPr>
        <p:spPr>
          <a:xfrm>
            <a:off x="457200" y="5943600"/>
            <a:ext cx="8229600" cy="609600"/>
          </a:xfrm>
        </p:spPr>
        <p:txBody>
          <a:bodyPr/>
          <a:lstStyle/>
          <a:p>
            <a:pPr marL="0" indent="0" algn="r">
              <a:buNone/>
            </a:pPr>
            <a:r>
              <a:rPr lang="en-US" sz="1200" dirty="0">
                <a:hlinkClick r:id="rId3" action="ppaction://hlinksldjump"/>
              </a:rPr>
              <a:t>Jump to Figure 13.1: </a:t>
            </a:r>
            <a:r>
              <a:rPr lang="en-US" sz="1200" dirty="0" smtClean="0">
                <a:hlinkClick r:id="rId3" action="ppaction://hlinksldjump"/>
              </a:rPr>
              <a:t>The Workforce in the United States </a:t>
            </a:r>
            <a:r>
              <a:rPr lang="en-US" sz="1200" dirty="0">
                <a:hlinkClick r:id="rId3" action="ppaction://hlinksldjump"/>
              </a:rPr>
              <a:t>Is More Diverse, 1, Appendix</a:t>
            </a:r>
            <a:endParaRPr lang="en-US" sz="1200" dirty="0"/>
          </a:p>
        </p:txBody>
      </p:sp>
    </p:spTree>
    <p:extLst>
      <p:ext uri="{BB962C8B-B14F-4D97-AF65-F5344CB8AC3E}">
        <p14:creationId xmlns:p14="http://schemas.microsoft.com/office/powerpoint/2010/main" val="4277653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534400" cy="1066800"/>
          </a:xfrm>
        </p:spPr>
        <p:txBody>
          <a:bodyPr/>
          <a:lstStyle/>
          <a:p>
            <a:r>
              <a:rPr lang="en-US" dirty="0"/>
              <a:t>Figure 13.1: The Workforce in the United States Is More Diverse, </a:t>
            </a:r>
            <a:r>
              <a:rPr lang="en-US" dirty="0" smtClean="0"/>
              <a:t>2</a:t>
            </a:r>
            <a:endParaRPr lang="en-US" dirty="0"/>
          </a:p>
        </p:txBody>
      </p:sp>
      <p:pic>
        <p:nvPicPr>
          <p:cNvPr id="6" name="Picture 5" descr="The image depicts predicted diversity in the workforce in the United States.">
            <a:extLst>
              <a:ext uri="{FF2B5EF4-FFF2-40B4-BE49-F238E27FC236}">
                <a16:creationId xmlns:a16="http://schemas.microsoft.com/office/drawing/2014/main" xmlns="" id="{FBB8AA95-1234-4339-8447-2B1128C021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8" y="1626469"/>
            <a:ext cx="6870024" cy="3605062"/>
          </a:xfrm>
          <a:prstGeom prst="rect">
            <a:avLst/>
          </a:prstGeom>
        </p:spPr>
      </p:pic>
      <p:sp>
        <p:nvSpPr>
          <p:cNvPr id="5" name="Content Placeholder 4">
            <a:extLst>
              <a:ext uri="{FF2B5EF4-FFF2-40B4-BE49-F238E27FC236}">
                <a16:creationId xmlns:a16="http://schemas.microsoft.com/office/drawing/2014/main" xmlns="" id="{24936779-8384-49E1-8551-E6A433312FC3}"/>
              </a:ext>
            </a:extLst>
          </p:cNvPr>
          <p:cNvSpPr>
            <a:spLocks noGrp="1"/>
          </p:cNvSpPr>
          <p:nvPr>
            <p:ph idx="1"/>
          </p:nvPr>
        </p:nvSpPr>
        <p:spPr>
          <a:xfrm>
            <a:off x="457200" y="5943600"/>
            <a:ext cx="8229600" cy="609600"/>
          </a:xfrm>
        </p:spPr>
        <p:txBody>
          <a:bodyPr/>
          <a:lstStyle/>
          <a:p>
            <a:pPr marL="0" indent="0" algn="r">
              <a:buNone/>
            </a:pPr>
            <a:r>
              <a:rPr lang="en-US" sz="1200" dirty="0">
                <a:hlinkClick r:id="rId3" action="ppaction://hlinksldjump"/>
              </a:rPr>
              <a:t>Jump to Figure 13.1: The </a:t>
            </a:r>
            <a:r>
              <a:rPr lang="en-US" sz="1200" dirty="0" smtClean="0">
                <a:hlinkClick r:id="rId3" action="ppaction://hlinksldjump"/>
              </a:rPr>
              <a:t>Workforce in the United States </a:t>
            </a:r>
            <a:r>
              <a:rPr lang="en-US" sz="1200" dirty="0">
                <a:hlinkClick r:id="rId3" action="ppaction://hlinksldjump"/>
              </a:rPr>
              <a:t>Is More Diverse, 2, Appendix</a:t>
            </a:r>
            <a:endParaRPr lang="en-US" sz="1200" dirty="0"/>
          </a:p>
        </p:txBody>
      </p:sp>
    </p:spTree>
    <p:extLst>
      <p:ext uri="{BB962C8B-B14F-4D97-AF65-F5344CB8AC3E}">
        <p14:creationId xmlns:p14="http://schemas.microsoft.com/office/powerpoint/2010/main" val="43618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6784E80-9281-4068-AF6D-DA221EF26FDA}"/>
              </a:ext>
            </a:extLst>
          </p:cNvPr>
          <p:cNvSpPr>
            <a:spLocks noGrp="1"/>
          </p:cNvSpPr>
          <p:nvPr>
            <p:ph type="title"/>
          </p:nvPr>
        </p:nvSpPr>
        <p:spPr>
          <a:xfrm>
            <a:off x="0" y="228600"/>
            <a:ext cx="9144000" cy="685800"/>
          </a:xfrm>
        </p:spPr>
        <p:txBody>
          <a:bodyPr/>
          <a:lstStyle/>
          <a:p>
            <a:r>
              <a:rPr lang="en-US" altLang="en-US" dirty="0"/>
              <a:t>A Brief History of Diversity</a:t>
            </a:r>
            <a:endParaRPr lang="en-US" dirty="0"/>
          </a:p>
        </p:txBody>
      </p:sp>
      <p:sp>
        <p:nvSpPr>
          <p:cNvPr id="3" name="Content Placeholder 2">
            <a:extLst>
              <a:ext uri="{FF2B5EF4-FFF2-40B4-BE49-F238E27FC236}">
                <a16:creationId xmlns:a16="http://schemas.microsoft.com/office/drawing/2014/main" xmlns="" id="{8A30F338-BC65-464B-B6C0-7EB47EE67029}"/>
              </a:ext>
            </a:extLst>
          </p:cNvPr>
          <p:cNvSpPr>
            <a:spLocks noGrp="1"/>
          </p:cNvSpPr>
          <p:nvPr>
            <p:ph idx="1"/>
          </p:nvPr>
        </p:nvSpPr>
        <p:spPr>
          <a:xfrm>
            <a:off x="457200" y="914400"/>
            <a:ext cx="8229600" cy="5638800"/>
          </a:xfrm>
        </p:spPr>
        <p:txBody>
          <a:bodyPr/>
          <a:lstStyle/>
          <a:p>
            <a:pPr marL="0" indent="0">
              <a:buNone/>
            </a:pPr>
            <a:r>
              <a:rPr lang="en-IN" dirty="0"/>
              <a:t>In 1954, the unanimous Brown versus Board of Education Supreme Court decision declared segregation unconstitutional, setting the stage for the Civil Rights Act of 1964</a:t>
            </a:r>
          </a:p>
          <a:p>
            <a:r>
              <a:rPr lang="en-IN" sz="2200" dirty="0"/>
              <a:t>Many rights, such as equal employment opportunity and fair treatment in housing, received their greatest impetus from the civil rights movement</a:t>
            </a:r>
          </a:p>
          <a:p>
            <a:pPr marL="0" indent="0">
              <a:buNone/>
            </a:pPr>
            <a:endParaRPr lang="en-IN" sz="800" dirty="0"/>
          </a:p>
          <a:p>
            <a:pPr marL="0" indent="0">
              <a:buNone/>
            </a:pPr>
            <a:r>
              <a:rPr lang="en-IN" dirty="0"/>
              <a:t>Traditional American image of diversity is one of assimilation</a:t>
            </a:r>
          </a:p>
          <a:p>
            <a:r>
              <a:rPr lang="en-IN" sz="2200" dirty="0"/>
              <a:t>The United States is idealized as a melting pot of the world, a place where religious, ethnic, and racial differences are blended into an American identity</a:t>
            </a:r>
          </a:p>
          <a:p>
            <a:pPr lvl="1">
              <a:buFont typeface="Arial" panose="020B0604020202020204" pitchFamily="34" charset="0"/>
              <a:buChar char="•"/>
            </a:pPr>
            <a:r>
              <a:rPr lang="en-IN" dirty="0"/>
              <a:t>Melting pot is expected to get bigger and more diverse as </a:t>
            </a:r>
            <a:r>
              <a:rPr lang="en-IN" dirty="0" smtClean="0"/>
              <a:t>the </a:t>
            </a:r>
            <a:r>
              <a:rPr lang="en-IN" dirty="0"/>
              <a:t>population </a:t>
            </a:r>
            <a:r>
              <a:rPr lang="en-IN" dirty="0" smtClean="0"/>
              <a:t>of the United States grows </a:t>
            </a:r>
            <a:r>
              <a:rPr lang="en-IN" dirty="0"/>
              <a:t>from about 312 million today to over 400 million by 2050</a:t>
            </a:r>
            <a:endParaRPr lang="en-US" dirty="0"/>
          </a:p>
        </p:txBody>
      </p:sp>
    </p:spTree>
    <p:extLst>
      <p:ext uri="{BB962C8B-B14F-4D97-AF65-F5344CB8AC3E}">
        <p14:creationId xmlns:p14="http://schemas.microsoft.com/office/powerpoint/2010/main" val="1806057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228600"/>
            <a:ext cx="9144000" cy="762000"/>
          </a:xfrm>
        </p:spPr>
        <p:txBody>
          <a:bodyPr/>
          <a:lstStyle/>
          <a:p>
            <a:r>
              <a:rPr lang="en-US" altLang="en-US" dirty="0"/>
              <a:t>Managing Diversity, 1</a:t>
            </a:r>
          </a:p>
        </p:txBody>
      </p:sp>
      <p:sp>
        <p:nvSpPr>
          <p:cNvPr id="4" name="Content Placeholder 3">
            <a:extLst>
              <a:ext uri="{FF2B5EF4-FFF2-40B4-BE49-F238E27FC236}">
                <a16:creationId xmlns:a16="http://schemas.microsoft.com/office/drawing/2014/main" xmlns="" id="{EEC76BFA-F1D6-406A-B2FE-AF134C42E275}"/>
              </a:ext>
            </a:extLst>
          </p:cNvPr>
          <p:cNvSpPr>
            <a:spLocks noGrp="1"/>
          </p:cNvSpPr>
          <p:nvPr>
            <p:ph idx="1"/>
          </p:nvPr>
        </p:nvSpPr>
        <p:spPr>
          <a:xfrm>
            <a:off x="457200" y="1143000"/>
            <a:ext cx="8229600" cy="5410200"/>
          </a:xfrm>
        </p:spPr>
        <p:txBody>
          <a:bodyPr/>
          <a:lstStyle/>
          <a:p>
            <a:pPr marL="0" indent="0">
              <a:buNone/>
            </a:pPr>
            <a:r>
              <a:rPr lang="en-US" dirty="0"/>
              <a:t>Distinct cultural clusters: Anglo, Latin Europe, Nordic Europe, Germanic Europe, Eastern Europe, Latin America, Middle East, Sub-Saharan Africa, Southern Asia, and Confucian Asia</a:t>
            </a:r>
          </a:p>
          <a:p>
            <a:r>
              <a:rPr lang="en-IN" sz="2200" dirty="0"/>
              <a:t>Every culture has its own way of thinking, its own beliefs and values, and its own preferences</a:t>
            </a:r>
          </a:p>
          <a:p>
            <a:pPr marL="0" indent="0">
              <a:buNone/>
            </a:pPr>
            <a:endParaRPr lang="en-IN" sz="800" dirty="0"/>
          </a:p>
          <a:p>
            <a:pPr marL="0" indent="0">
              <a:buNone/>
            </a:pPr>
            <a:r>
              <a:rPr lang="en-IN" dirty="0"/>
              <a:t>Leadership characteristics and the needs of followers vary across cultures</a:t>
            </a:r>
          </a:p>
          <a:p>
            <a:r>
              <a:rPr lang="en-IN" sz="2200" dirty="0"/>
              <a:t>Areas include value-based leadership, team-oriented leadership, participative leadership, humane leadership, independent leadership, and self-protective leadership</a:t>
            </a:r>
          </a:p>
          <a:p>
            <a:pPr lvl="1">
              <a:buFont typeface="Arial" panose="020B0604020202020204" pitchFamily="34" charset="0"/>
              <a:buChar char="•"/>
            </a:pPr>
            <a:r>
              <a:rPr lang="en-IN" dirty="0"/>
              <a:t>Majority of </a:t>
            </a:r>
            <a:r>
              <a:rPr lang="en-IN" dirty="0" smtClean="0"/>
              <a:t>the employees in the United States prefer </a:t>
            </a:r>
            <a:r>
              <a:rPr lang="en-IN" dirty="0"/>
              <a:t>the first four and oppose the last two characteristics of leadership</a:t>
            </a:r>
          </a:p>
        </p:txBody>
      </p:sp>
    </p:spTree>
    <p:extLst>
      <p:ext uri="{BB962C8B-B14F-4D97-AF65-F5344CB8AC3E}">
        <p14:creationId xmlns:p14="http://schemas.microsoft.com/office/powerpoint/2010/main" val="458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228600"/>
            <a:ext cx="9144000" cy="838200"/>
          </a:xfrm>
        </p:spPr>
        <p:txBody>
          <a:bodyPr/>
          <a:lstStyle/>
          <a:p>
            <a:r>
              <a:rPr lang="en-US" altLang="en-US" dirty="0"/>
              <a:t>Managing Diversity, 2</a:t>
            </a:r>
          </a:p>
        </p:txBody>
      </p:sp>
      <p:sp>
        <p:nvSpPr>
          <p:cNvPr id="4" name="Content Placeholder 3">
            <a:extLst>
              <a:ext uri="{FF2B5EF4-FFF2-40B4-BE49-F238E27FC236}">
                <a16:creationId xmlns:a16="http://schemas.microsoft.com/office/drawing/2014/main" xmlns="" id="{EEC76BFA-F1D6-406A-B2FE-AF134C42E275}"/>
              </a:ext>
            </a:extLst>
          </p:cNvPr>
          <p:cNvSpPr>
            <a:spLocks noGrp="1"/>
          </p:cNvSpPr>
          <p:nvPr>
            <p:ph idx="1"/>
          </p:nvPr>
        </p:nvSpPr>
        <p:spPr>
          <a:xfrm>
            <a:off x="457200" y="1219200"/>
            <a:ext cx="8229600" cy="4876800"/>
          </a:xfrm>
        </p:spPr>
        <p:txBody>
          <a:bodyPr/>
          <a:lstStyle/>
          <a:p>
            <a:pPr marL="0" indent="0">
              <a:buNone/>
            </a:pPr>
            <a:r>
              <a:rPr lang="en-IN" dirty="0"/>
              <a:t>The United States tends toward individualism </a:t>
            </a:r>
          </a:p>
          <a:p>
            <a:r>
              <a:rPr lang="en-IN" sz="2200" dirty="0"/>
              <a:t>Admiration for personal success, a strong belief in individual rights, and the desire for personal freedom and self-expression</a:t>
            </a:r>
          </a:p>
          <a:p>
            <a:pPr marL="0" indent="0">
              <a:buNone/>
            </a:pPr>
            <a:endParaRPr lang="en-IN" sz="800" dirty="0"/>
          </a:p>
          <a:p>
            <a:pPr marL="0" indent="0">
              <a:buNone/>
            </a:pPr>
            <a:r>
              <a:rPr lang="en-IN" dirty="0"/>
              <a:t>China and Japan tend toward collectivism</a:t>
            </a:r>
          </a:p>
          <a:p>
            <a:r>
              <a:rPr lang="en-IN" sz="2200" dirty="0"/>
              <a:t>Valuing group well-being over individual interests and adhering to the principle that people should be judged by their contribution to the group</a:t>
            </a:r>
          </a:p>
          <a:p>
            <a:pPr marL="0" indent="0">
              <a:buNone/>
            </a:pPr>
            <a:endParaRPr lang="en-IN" sz="800" dirty="0"/>
          </a:p>
          <a:p>
            <a:pPr marL="0" indent="0">
              <a:buNone/>
            </a:pPr>
            <a:r>
              <a:rPr lang="en-IN" dirty="0"/>
              <a:t>Leaders with range adjust policies and practices to meet cross-cultural norms and needs of followers without violating ethical principles</a:t>
            </a:r>
          </a:p>
        </p:txBody>
      </p:sp>
    </p:spTree>
    <p:extLst>
      <p:ext uri="{BB962C8B-B14F-4D97-AF65-F5344CB8AC3E}">
        <p14:creationId xmlns:p14="http://schemas.microsoft.com/office/powerpoint/2010/main" val="2952611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3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0F4EBA-F278-44DE-8A78-BAB7E541EFB5}">
  <ds:schemaRefs>
    <ds:schemaRef ds:uri="http://schemas.microsoft.com/sharepoint/v3/contenttype/forms"/>
  </ds:schemaRefs>
</ds:datastoreItem>
</file>

<file path=customXml/itemProps2.xml><?xml version="1.0" encoding="utf-8"?>
<ds:datastoreItem xmlns:ds="http://schemas.openxmlformats.org/officeDocument/2006/customXml" ds:itemID="{01E7D5FF-128C-4CB5-A1A3-B70F5E21E724}">
  <ds:schemaRefs>
    <ds:schemaRef ds:uri="http://purl.org/dc/terms/"/>
    <ds:schemaRef ds:uri="http://schemas.openxmlformats.org/package/2006/metadata/core-properties"/>
    <ds:schemaRef ds:uri="http://purl.org/dc/dcmitype/"/>
    <ds:schemaRef ds:uri="http://schemas.microsoft.com/office/2006/documentManagement/types"/>
    <ds:schemaRef ds:uri="3b891efd-a537-4e57-a9a6-7bde74ae8a20"/>
    <ds:schemaRef ds:uri="http://purl.org/dc/elements/1.1/"/>
    <ds:schemaRef ds:uri="http://schemas.microsoft.com/office/2006/metadata/properties"/>
    <ds:schemaRef ds:uri="http://schemas.microsoft.com/office/infopath/2007/PartnerControls"/>
    <ds:schemaRef ds:uri="aa4f5ada-9d1d-46d6-b705-f2cf90d05a91"/>
    <ds:schemaRef ds:uri="http://www.w3.org/XML/1998/namespace"/>
  </ds:schemaRefs>
</ds:datastoreItem>
</file>

<file path=customXml/itemProps3.xml><?xml version="1.0" encoding="utf-8"?>
<ds:datastoreItem xmlns:ds="http://schemas.openxmlformats.org/officeDocument/2006/customXml" ds:itemID="{14AFD2DD-EF30-4FB6-AC0E-3DF7FE0BAC01}"/>
</file>

<file path=docProps/app.xml><?xml version="1.0" encoding="utf-8"?>
<Properties xmlns="http://schemas.openxmlformats.org/officeDocument/2006/extended-properties" xmlns:vt="http://schemas.openxmlformats.org/officeDocument/2006/docPropsVTypes">
  <TotalTime>926</TotalTime>
  <Words>2381</Words>
  <Application>Microsoft Office PowerPoint</Application>
  <PresentationFormat>On-screen Show (4:3)</PresentationFormat>
  <Paragraphs>240</Paragraphs>
  <Slides>36</Slides>
  <Notes>3</Notes>
  <HiddenSlides>3</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36</vt:i4>
      </vt:variant>
    </vt:vector>
  </HeadingPairs>
  <TitlesOfParts>
    <vt:vector size="51"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13</vt:lpstr>
      <vt:lpstr>Learning Objectives</vt:lpstr>
      <vt:lpstr>The Diversity Challenge, 1 </vt:lpstr>
      <vt:lpstr>The Diversity Challenge, 2 </vt:lpstr>
      <vt:lpstr>Figure 13.1: The Workforce in the United States Is More Diverse, 1</vt:lpstr>
      <vt:lpstr>Figure 13.1: The Workforce in the United States Is More Diverse, 2</vt:lpstr>
      <vt:lpstr>A Brief History of Diversity</vt:lpstr>
      <vt:lpstr>Managing Diversity, 1</vt:lpstr>
      <vt:lpstr>Managing Diversity, 2</vt:lpstr>
      <vt:lpstr>Managing Diversity, 3 </vt:lpstr>
      <vt:lpstr>Positive Attributes of Outstanding Leaders</vt:lpstr>
      <vt:lpstr>Negative Attributes of Outstanding Leaders</vt:lpstr>
      <vt:lpstr>Diversity</vt:lpstr>
      <vt:lpstr>Diversity Prescription </vt:lpstr>
      <vt:lpstr>Important Diversity Practices in Private and Public Organizations Based in the United States</vt:lpstr>
      <vt:lpstr>Benefits of Diversity </vt:lpstr>
      <vt:lpstr>Diversity Strategies for Individuals, 1</vt:lpstr>
      <vt:lpstr>Diversity Strategies for Individuals, 2</vt:lpstr>
      <vt:lpstr>Diversity Strategies for Organizations, 1</vt:lpstr>
      <vt:lpstr>Diversity Strategies for Organizations, 2</vt:lpstr>
      <vt:lpstr>Avoiding Hindrance Habits</vt:lpstr>
      <vt:lpstr>Importance of Tolerance</vt:lpstr>
      <vt:lpstr>Gender Diversity in the Workplace </vt:lpstr>
      <vt:lpstr>Guidelines to Manage Mixed Groups</vt:lpstr>
      <vt:lpstr>Women in Leadership Positions, 1 </vt:lpstr>
      <vt:lpstr>Women in Leadership Positions, 2</vt:lpstr>
      <vt:lpstr>Women in Leadership Positions, 3</vt:lpstr>
      <vt:lpstr>Women in Leadership Positions, 4</vt:lpstr>
      <vt:lpstr>Practical Advice for Leadership Success</vt:lpstr>
      <vt:lpstr>Generational Differences, 1</vt:lpstr>
      <vt:lpstr>Generational Differences, 2</vt:lpstr>
      <vt:lpstr>Leadership, Diversity, and Personal Example</vt:lpstr>
      <vt:lpstr>Leadership and Diversity </vt:lpstr>
      <vt:lpstr>APPENDICES</vt:lpstr>
      <vt:lpstr> Figure 13.1: The Workforce in the United States Is More Diverse, 1, Appendix</vt:lpstr>
      <vt:lpstr> Figure 13.1: The Workforce in the United States Is More Diverse, 2,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271</cp:revision>
  <dcterms:created xsi:type="dcterms:W3CDTF">2013-09-21T18:43:04Z</dcterms:created>
  <dcterms:modified xsi:type="dcterms:W3CDTF">2018-02-21T05:18:52Z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