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686" r:id="rId6"/>
    <p:sldMasterId id="2147483696" r:id="rId7"/>
    <p:sldMasterId id="2147483706" r:id="rId8"/>
    <p:sldMasterId id="2147483714" r:id="rId9"/>
    <p:sldMasterId id="2147483722" r:id="rId10"/>
    <p:sldMasterId id="2147483725" r:id="rId11"/>
  </p:sldMasterIdLst>
  <p:notesMasterIdLst>
    <p:notesMasterId r:id="rId48"/>
  </p:notesMasterIdLst>
  <p:sldIdLst>
    <p:sldId id="256" r:id="rId12"/>
    <p:sldId id="258" r:id="rId13"/>
    <p:sldId id="260" r:id="rId14"/>
    <p:sldId id="262" r:id="rId15"/>
    <p:sldId id="313" r:id="rId16"/>
    <p:sldId id="269" r:id="rId17"/>
    <p:sldId id="270" r:id="rId18"/>
    <p:sldId id="274" r:id="rId19"/>
    <p:sldId id="276" r:id="rId20"/>
    <p:sldId id="323" r:id="rId21"/>
    <p:sldId id="278" r:id="rId22"/>
    <p:sldId id="282" r:id="rId23"/>
    <p:sldId id="284" r:id="rId24"/>
    <p:sldId id="285" r:id="rId25"/>
    <p:sldId id="324" r:id="rId26"/>
    <p:sldId id="325" r:id="rId27"/>
    <p:sldId id="291" r:id="rId28"/>
    <p:sldId id="292" r:id="rId29"/>
    <p:sldId id="293" r:id="rId30"/>
    <p:sldId id="294" r:id="rId31"/>
    <p:sldId id="326" r:id="rId32"/>
    <p:sldId id="327" r:id="rId33"/>
    <p:sldId id="296" r:id="rId34"/>
    <p:sldId id="328" r:id="rId35"/>
    <p:sldId id="329" r:id="rId36"/>
    <p:sldId id="330" r:id="rId37"/>
    <p:sldId id="331" r:id="rId38"/>
    <p:sldId id="304" r:id="rId39"/>
    <p:sldId id="306" r:id="rId40"/>
    <p:sldId id="307" r:id="rId41"/>
    <p:sldId id="315" r:id="rId42"/>
    <p:sldId id="332" r:id="rId43"/>
    <p:sldId id="333" r:id="rId44"/>
    <p:sldId id="320" r:id="rId45"/>
    <p:sldId id="321" r:id="rId46"/>
    <p:sldId id="322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R Source" initials="ANSR" lastIdx="18" clrIdx="0">
    <p:extLst>
      <p:ext uri="{19B8F6BF-5375-455C-9EA6-DF929625EA0E}">
        <p15:presenceInfo xmlns:p15="http://schemas.microsoft.com/office/powerpoint/2012/main" userId="ANSR Sour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83842" autoAdjust="0"/>
  </p:normalViewPr>
  <p:slideViewPr>
    <p:cSldViewPr>
      <p:cViewPr varScale="1">
        <p:scale>
          <a:sx n="62" d="100"/>
          <a:sy n="62" d="100"/>
        </p:scale>
        <p:origin x="99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F0F4F-7E6C-486C-8080-D3EE653B8BD2}" type="datetimeFigureOut">
              <a:rPr lang="en-US" smtClean="0"/>
              <a:pPr/>
              <a:t>02/21/2018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9B7A3-8BA4-48EE-BBE5-4362A407AD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27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9B7A3-8BA4-48EE-BBE5-4362A407AD7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90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8AA88D79-ABC0-4FE4-B573-23A6D7D78A0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19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9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0" dirty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7A70BD1F-B7B5-4B81-8469-7CB5E54E8A0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20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32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8AA88D79-ABC0-4FE4-B573-23A6D7D78A0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21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58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8AA88D79-ABC0-4FE4-B573-23A6D7D78A03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22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63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79D54944-F6A9-4758-A1C6-DF8DCED3DD3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29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76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91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944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457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563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88605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0711" y="228600"/>
            <a:ext cx="9185423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699782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49888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916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58194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0"/>
            <a:ext cx="917448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3962400" cy="274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3962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2015 by McGraw-Hill </a:t>
            </a:r>
            <a:r>
              <a:rPr lang="en-US"/>
              <a:t>Education. This </a:t>
            </a:r>
            <a:r>
              <a:rPr lang="en-US" dirty="0"/>
              <a:t>is proprietary material solely for authorized instructor use. Not authorized for sale or distribution in any </a:t>
            </a:r>
            <a:r>
              <a:rPr lang="en-US"/>
              <a:t>manner. This </a:t>
            </a:r>
            <a:r>
              <a:rPr lang="en-US" dirty="0"/>
              <a:t>document may not be copied, scanned, duplicated, forwarded, distributed, or posted on a website, in whole or </a:t>
            </a:r>
            <a:r>
              <a:rPr lang="en-US"/>
              <a:t>part.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685800"/>
            <a:ext cx="389353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811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2015 by McGraw-Hill </a:t>
            </a:r>
            <a:r>
              <a:rPr lang="en-US"/>
              <a:t>Education. This </a:t>
            </a:r>
            <a:r>
              <a:rPr lang="en-US" dirty="0"/>
              <a:t>is proprietary material solely for authorized instructor use. Not authorized for sale or distribution in any </a:t>
            </a:r>
            <a:r>
              <a:rPr lang="en-US"/>
              <a:t>manner. This </a:t>
            </a:r>
            <a:r>
              <a:rPr lang="en-US" dirty="0"/>
              <a:t>document may not be copied, scanned, duplicated, forwarded, distributed, or posted on a website, in whole or </a:t>
            </a:r>
            <a:r>
              <a:rPr lang="en-US"/>
              <a:t>part.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96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7753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2015 by McGraw-Hill </a:t>
            </a:r>
            <a:r>
              <a:rPr lang="en-US"/>
              <a:t>Education. This </a:t>
            </a:r>
            <a:r>
              <a:rPr lang="en-US" dirty="0"/>
              <a:t>is proprietary material solely for authorized instructor use. Not authorized for sale or distribution in any </a:t>
            </a:r>
            <a:r>
              <a:rPr lang="en-US"/>
              <a:t>manner. This </a:t>
            </a:r>
            <a:r>
              <a:rPr lang="en-US" dirty="0"/>
              <a:t>document may not be copied, scanned, duplicated, forwarded, distributed, or posted on a website, in whole or </a:t>
            </a:r>
            <a:r>
              <a:rPr lang="en-US"/>
              <a:t>part.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879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02094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56997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565562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4120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26826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110890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42865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6290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44030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249649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09698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34143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564322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06251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597911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264897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7446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2705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107804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6178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7252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74773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65599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01752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417056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214850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0806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206119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375199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14273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98953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4511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378012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724214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572498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239510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226980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47094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70661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266037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586389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9155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766136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920743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07777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42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76870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297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94830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</p:spTree>
    <p:extLst>
      <p:ext uri="{BB962C8B-B14F-4D97-AF65-F5344CB8AC3E}">
        <p14:creationId xmlns:p14="http://schemas.microsoft.com/office/powerpoint/2010/main" val="177649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ACFE303-8117-4737-8734-82BB09A9C841}"/>
              </a:ext>
            </a:extLst>
          </p:cNvPr>
          <p:cNvSpPr/>
          <p:nvPr userDrawn="1"/>
        </p:nvSpPr>
        <p:spPr>
          <a:xfrm>
            <a:off x="-1524000" y="670560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indent="0" algn="ctr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McGraw-Hill Education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16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5.gif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7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729" r:id="rId18"/>
    <p:sldLayoutId id="2147483730" r:id="rId19"/>
    <p:sldLayoutId id="2147483731" r:id="rId20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0429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7406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09905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0146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68817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22910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490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76500"/>
            <a:ext cx="4800600" cy="685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Chapter 12</a:t>
            </a:r>
          </a:p>
        </p:txBody>
      </p:sp>
      <p:sp>
        <p:nvSpPr>
          <p:cNvPr id="7" name="Subtitle 6"/>
          <p:cNvSpPr>
            <a:spLocks noGrp="1"/>
          </p:cNvSpPr>
          <p:nvPr>
            <p:ph type="body" sz="quarter" idx="10"/>
          </p:nvPr>
        </p:nvSpPr>
        <p:spPr>
          <a:xfrm>
            <a:off x="-142068" y="3581400"/>
            <a:ext cx="5105400" cy="1213449"/>
          </a:xfrm>
        </p:spPr>
        <p:txBody>
          <a:bodyPr/>
          <a:lstStyle/>
          <a:p>
            <a:pPr algn="ctr"/>
            <a:r>
              <a:rPr lang="en-US" sz="3200" dirty="0"/>
              <a:t>Human Behavior and the Art of Persuasion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xmlns="" id="{FA10B17A-717E-4515-92FC-67A7ACF68A9E}"/>
              </a:ext>
            </a:extLst>
          </p:cNvPr>
          <p:cNvSpPr/>
          <p:nvPr/>
        </p:nvSpPr>
        <p:spPr>
          <a:xfrm>
            <a:off x="192374" y="6657599"/>
            <a:ext cx="9220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</a:t>
            </a: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McGraw-Hill Education. All rights reserved. Authorized only for instructor use in the classroom. No reproduction or further distribution permitted without the prior written consent of McGraw-Hill Education.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8DA987C-EA9B-4098-8EA7-EBE6EB584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868" y="946749"/>
            <a:ext cx="387579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39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5481954-5FF9-48CF-8B43-EA34E1C50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838200"/>
          </a:xfrm>
        </p:spPr>
        <p:txBody>
          <a:bodyPr/>
          <a:lstStyle/>
          <a:p>
            <a:r>
              <a:rPr lang="en-US" altLang="en-US" dirty="0"/>
              <a:t>Motivation Level III: Belonging Needs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E126B1F6-7F12-49FF-9041-B100CBC65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2578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Employees value work as an opportunity for establishing warm and satisfying human relationships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Firms can meet these needs of their employees by providing:</a:t>
            </a:r>
          </a:p>
          <a:p>
            <a:pPr marL="0" indent="0">
              <a:buNone/>
            </a:pPr>
            <a:endParaRPr lang="en-IN" altLang="en-US" sz="800" dirty="0"/>
          </a:p>
          <a:p>
            <a:r>
              <a:rPr lang="en-IN" altLang="en-US" sz="2200" dirty="0"/>
              <a:t>Communication sessions between employees and management</a:t>
            </a:r>
          </a:p>
          <a:p>
            <a:r>
              <a:rPr lang="en-IN" altLang="en-US" sz="2200" dirty="0"/>
              <a:t>Celebration of holidays, birthdays, and special events</a:t>
            </a:r>
          </a:p>
          <a:p>
            <a:r>
              <a:rPr lang="en-IN" altLang="en-US" sz="2200" dirty="0"/>
              <a:t>Expressions of consideration</a:t>
            </a:r>
          </a:p>
          <a:p>
            <a:r>
              <a:rPr lang="en-IN" altLang="en-US" sz="2200" dirty="0"/>
              <a:t>Job participation vehicles</a:t>
            </a:r>
          </a:p>
          <a:p>
            <a:r>
              <a:rPr lang="en-IN" altLang="en-US" sz="2200" dirty="0"/>
              <a:t>Communication outlets</a:t>
            </a:r>
          </a:p>
          <a:p>
            <a:r>
              <a:rPr lang="en-IN" altLang="en-US" sz="2200" dirty="0"/>
              <a:t>Open-door </a:t>
            </a:r>
            <a:r>
              <a:rPr lang="en-IN" altLang="en-US" sz="2200" dirty="0" smtClean="0"/>
              <a:t>policy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1424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63F1F0A7-7813-472D-9F05-40605A37B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0" y="228600"/>
            <a:ext cx="9144000" cy="838200"/>
          </a:xfrm>
        </p:spPr>
        <p:txBody>
          <a:bodyPr/>
          <a:lstStyle/>
          <a:p>
            <a:r>
              <a:rPr lang="en-US" altLang="en-US" dirty="0"/>
              <a:t>Motivation Level IV: Respect Needs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84EB64D-F749-4137-9FFD-7343924BB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F</a:t>
            </a:r>
            <a:r>
              <a:rPr lang="en-IN" dirty="0" smtClean="0"/>
              <a:t>irst </a:t>
            </a:r>
            <a:r>
              <a:rPr lang="en-IN" dirty="0"/>
              <a:t>motivation level that is closely related to the nature of the work and depends on aspects of the job itself for satisfaction</a:t>
            </a:r>
          </a:p>
          <a:p>
            <a:r>
              <a:rPr lang="en-IN" altLang="en-US" sz="2200" dirty="0"/>
              <a:t>People are primarily interested in self-image or reputation</a:t>
            </a:r>
          </a:p>
          <a:p>
            <a:r>
              <a:rPr lang="en-IN" altLang="en-US" sz="2200" dirty="0"/>
              <a:t>Work that provides the opportunity to display skills that one feels others respect is valued and has motivation strength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 smtClean="0"/>
              <a:t>Firms </a:t>
            </a:r>
            <a:r>
              <a:rPr lang="en-IN" altLang="en-US" dirty="0"/>
              <a:t>can meet these needs of their employees </a:t>
            </a:r>
            <a:r>
              <a:rPr lang="en-IN" altLang="en-US" dirty="0" smtClean="0"/>
              <a:t>by providing:</a:t>
            </a:r>
            <a:endParaRPr lang="en-IN" altLang="en-US" dirty="0"/>
          </a:p>
          <a:p>
            <a:pPr marL="0" indent="0">
              <a:spcBef>
                <a:spcPct val="50000"/>
              </a:spcBef>
              <a:buNone/>
            </a:pPr>
            <a:endParaRPr lang="en-US" altLang="en-US" sz="800" dirty="0"/>
          </a:p>
          <a:p>
            <a:pPr>
              <a:lnSpc>
                <a:spcPct val="90000"/>
              </a:lnSpc>
            </a:pPr>
            <a:r>
              <a:rPr lang="en-IN" altLang="en-US" sz="2200" dirty="0"/>
              <a:t>Individual incentives for high performance</a:t>
            </a:r>
          </a:p>
          <a:p>
            <a:pPr>
              <a:lnSpc>
                <a:spcPct val="90000"/>
              </a:lnSpc>
            </a:pPr>
            <a:r>
              <a:rPr lang="en-IN" altLang="en-US" sz="2200" dirty="0"/>
              <a:t>Public acclaim for outstanding contributions</a:t>
            </a:r>
          </a:p>
          <a:p>
            <a:pPr>
              <a:lnSpc>
                <a:spcPct val="90000"/>
              </a:lnSpc>
            </a:pPr>
            <a:r>
              <a:rPr lang="en-IN" altLang="en-US" sz="2200" dirty="0"/>
              <a:t>Tangible rewards and opportunities to improve job status</a:t>
            </a:r>
          </a:p>
          <a:p>
            <a:pPr>
              <a:lnSpc>
                <a:spcPct val="90000"/>
              </a:lnSpc>
            </a:pPr>
            <a:r>
              <a:rPr lang="en-IN" altLang="en-US" sz="2200" dirty="0"/>
              <a:t>Day-to-day recognition and praise for a job well done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64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1494075-1D62-4D36-8342-0A05B4E0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28600"/>
            <a:ext cx="8915400" cy="762000"/>
          </a:xfrm>
        </p:spPr>
        <p:txBody>
          <a:bodyPr/>
          <a:lstStyle/>
          <a:p>
            <a:r>
              <a:rPr lang="en-US" altLang="en-US" dirty="0"/>
              <a:t>Motivation Level V: Fulfillment Needs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615D243B-F881-493C-86B2-BB654FDA2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199"/>
            <a:ext cx="8229600" cy="5013101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One's primary concern is to </a:t>
            </a:r>
            <a:r>
              <a:rPr lang="en-IN" altLang="en-US" dirty="0" err="1"/>
              <a:t>fulfill</a:t>
            </a:r>
            <a:r>
              <a:rPr lang="en-IN" altLang="en-US" dirty="0"/>
              <a:t> personal values and to experience growth</a:t>
            </a:r>
          </a:p>
          <a:p>
            <a:r>
              <a:rPr lang="en-IN" sz="2200" dirty="0"/>
              <a:t>D</a:t>
            </a:r>
            <a:r>
              <a:rPr lang="en-IN" sz="2200" dirty="0" smtClean="0"/>
              <a:t>esire </a:t>
            </a:r>
            <a:r>
              <a:rPr lang="en-IN" sz="2200" dirty="0"/>
              <a:t>to demonstrate life values on the </a:t>
            </a:r>
            <a:r>
              <a:rPr lang="en-IN" sz="2200" dirty="0" smtClean="0"/>
              <a:t>job exists</a:t>
            </a:r>
            <a:endParaRPr lang="en-IN" sz="2200" dirty="0"/>
          </a:p>
          <a:p>
            <a:r>
              <a:rPr lang="en-IN" altLang="en-US" sz="2200" dirty="0" smtClean="0"/>
              <a:t>An individual </a:t>
            </a:r>
            <a:r>
              <a:rPr lang="en-IN" altLang="en-US" sz="2200" dirty="0"/>
              <a:t>channels more creative and constructive energy into the work activity than she or he would if motivated solely by other needs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Organizations can meet </a:t>
            </a:r>
            <a:r>
              <a:rPr lang="en-IN" altLang="en-US" dirty="0" smtClean="0"/>
              <a:t>these </a:t>
            </a:r>
            <a:r>
              <a:rPr lang="en-IN" altLang="en-US" dirty="0"/>
              <a:t>needs of their employees by: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IN" altLang="en-US" sz="2200" dirty="0"/>
              <a:t>Discussing organization values and goals in light of individual values and goals, and tailoring job duties to accomplish both </a:t>
            </a:r>
          </a:p>
          <a:p>
            <a:r>
              <a:rPr lang="en-IN" altLang="en-US" sz="2200" dirty="0"/>
              <a:t>Providing the opportunity for personal growth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09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9714FAE-F4CA-4E86-A3C1-F3A6C9736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686800" cy="1143000"/>
          </a:xfrm>
        </p:spPr>
        <p:txBody>
          <a:bodyPr/>
          <a:lstStyle/>
          <a:p>
            <a:r>
              <a:rPr lang="en-IN" altLang="en-US" dirty="0"/>
              <a:t>Points to Remember </a:t>
            </a:r>
            <a:r>
              <a:rPr lang="en-IN" altLang="en-US" dirty="0" smtClean="0"/>
              <a:t>about </a:t>
            </a:r>
            <a:r>
              <a:rPr lang="en-IN" altLang="en-US" dirty="0"/>
              <a:t>Human Motivation, 1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2323D999-E382-4223-8DD0-A8DBDB244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Unsatisfied need is a motivator </a:t>
            </a:r>
            <a:endParaRPr lang="en-US" altLang="en-US" i="1" dirty="0"/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Employee motivation and company success are related</a:t>
            </a:r>
            <a:endParaRPr lang="en-US" altLang="en-US" dirty="0"/>
          </a:p>
          <a:p>
            <a:r>
              <a:rPr lang="en-IN" altLang="en-US" sz="2200" dirty="0"/>
              <a:t>Jeffrey </a:t>
            </a:r>
            <a:r>
              <a:rPr lang="en-IN" altLang="en-US" sz="2200" dirty="0" err="1"/>
              <a:t>Pfeffer</a:t>
            </a:r>
            <a:r>
              <a:rPr lang="en-IN" altLang="en-US" sz="2200" dirty="0"/>
              <a:t> identifies seven practices that successful companies share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 dirty="0"/>
              <a:t>E</a:t>
            </a:r>
            <a:r>
              <a:rPr lang="en-IN" dirty="0"/>
              <a:t>mployment security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Selective hiring of new personnel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Empowered teams and decentralization of decision making as the basic principles of organizational </a:t>
            </a:r>
            <a:r>
              <a:rPr lang="en-IN" dirty="0" smtClean="0"/>
              <a:t>design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Comparatively high compensation, contingent on organizational </a:t>
            </a:r>
            <a:r>
              <a:rPr lang="en-IN" dirty="0" smtClean="0"/>
              <a:t>performance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03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A5F8F009-AB23-4363-944E-021F0C391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686800" cy="1143000"/>
          </a:xfrm>
        </p:spPr>
        <p:txBody>
          <a:bodyPr/>
          <a:lstStyle/>
          <a:p>
            <a:r>
              <a:rPr lang="en-IN" altLang="en-US" dirty="0"/>
              <a:t>Points to Remember </a:t>
            </a:r>
            <a:r>
              <a:rPr lang="en-IN" altLang="en-US" dirty="0" smtClean="0"/>
              <a:t>about </a:t>
            </a:r>
            <a:r>
              <a:rPr lang="en-IN" altLang="en-US" dirty="0"/>
              <a:t>Human Motivation, 2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90790E8F-78F8-4D07-9321-66C75F92A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IN" dirty="0" smtClean="0"/>
              <a:t>Extensive </a:t>
            </a:r>
            <a:r>
              <a:rPr lang="en-IN" dirty="0"/>
              <a:t>training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Reduced status distinctions and barriers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Extensive sharing of financial and performance information throughout the organization</a:t>
            </a:r>
            <a:endParaRPr lang="en-US" sz="800" dirty="0"/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Psychological needs and social values are not the same</a:t>
            </a:r>
          </a:p>
          <a:p>
            <a:r>
              <a:rPr lang="en-IN" sz="2200" dirty="0"/>
              <a:t>Psychological needs explain human </a:t>
            </a:r>
            <a:r>
              <a:rPr lang="en-IN" sz="2200" dirty="0" smtClean="0"/>
              <a:t>motivation</a:t>
            </a:r>
          </a:p>
          <a:p>
            <a:r>
              <a:rPr lang="en-IN" sz="2200" dirty="0" smtClean="0"/>
              <a:t>Social </a:t>
            </a:r>
            <a:r>
              <a:rPr lang="en-IN" sz="2200" dirty="0"/>
              <a:t>values are the concern of </a:t>
            </a:r>
            <a:r>
              <a:rPr lang="en-IN" sz="2200" dirty="0" smtClean="0"/>
              <a:t>ethics</a:t>
            </a:r>
            <a:endParaRPr lang="en-IN" sz="2200" dirty="0"/>
          </a:p>
        </p:txBody>
      </p:sp>
    </p:spTree>
    <p:extLst>
      <p:ext uri="{BB962C8B-B14F-4D97-AF65-F5344CB8AC3E}">
        <p14:creationId xmlns:p14="http://schemas.microsoft.com/office/powerpoint/2010/main" val="231898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9714FAE-F4CA-4E86-A3C1-F3A6C9736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686800" cy="1143000"/>
          </a:xfrm>
        </p:spPr>
        <p:txBody>
          <a:bodyPr/>
          <a:lstStyle/>
          <a:p>
            <a:r>
              <a:rPr lang="en-IN" altLang="en-US" dirty="0"/>
              <a:t>Points to Remember </a:t>
            </a:r>
            <a:r>
              <a:rPr lang="en-IN" altLang="en-US" dirty="0" smtClean="0"/>
              <a:t>about </a:t>
            </a:r>
            <a:r>
              <a:rPr lang="en-IN" altLang="en-US" dirty="0"/>
              <a:t>Human Motivation, 3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2323D999-E382-4223-8DD0-A8DBDB244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155" y="13716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All people have the same needs, but to different degrees and accompanied by different wants</a:t>
            </a:r>
          </a:p>
          <a:p>
            <a:r>
              <a:rPr lang="en-IN" sz="2200" dirty="0"/>
              <a:t>What it takes to satisfy motivational needs and how much is required are unique to each person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One </a:t>
            </a:r>
            <a:r>
              <a:rPr lang="en-IN" dirty="0"/>
              <a:t>can be deficiency-motivated, bringing harm to self or others</a:t>
            </a:r>
          </a:p>
          <a:p>
            <a:r>
              <a:rPr lang="en-IN" sz="2200" dirty="0" smtClean="0"/>
              <a:t>Having an </a:t>
            </a:r>
            <a:r>
              <a:rPr lang="en-IN" sz="2200" dirty="0"/>
              <a:t>extreme fixation on a natural </a:t>
            </a:r>
            <a:r>
              <a:rPr lang="en-IN" sz="2200" dirty="0" smtClean="0"/>
              <a:t>need can </a:t>
            </a:r>
            <a:r>
              <a:rPr lang="en-IN" sz="2200" dirty="0"/>
              <a:t>lead to neurotic and </a:t>
            </a:r>
            <a:r>
              <a:rPr lang="en-IN" sz="2200" dirty="0" smtClean="0"/>
              <a:t>destructive </a:t>
            </a:r>
            <a:r>
              <a:rPr lang="en-IN" sz="2200" dirty="0" err="1" smtClean="0"/>
              <a:t>behavior</a:t>
            </a:r>
            <a:endParaRPr lang="en-IN" sz="2200" dirty="0"/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Unsatisfied needs can harm one’s health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65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9714FAE-F4CA-4E86-A3C1-F3A6C9736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686800" cy="1143000"/>
          </a:xfrm>
        </p:spPr>
        <p:txBody>
          <a:bodyPr/>
          <a:lstStyle/>
          <a:p>
            <a:r>
              <a:rPr lang="en-IN" altLang="en-US" dirty="0"/>
              <a:t>Points to Remember </a:t>
            </a:r>
            <a:r>
              <a:rPr lang="en-IN" altLang="en-US" dirty="0" smtClean="0"/>
              <a:t>about </a:t>
            </a:r>
            <a:r>
              <a:rPr lang="en-IN" altLang="en-US" dirty="0"/>
              <a:t>Human Motivation, 4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2323D999-E382-4223-8DD0-A8DBDB2449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155" y="1371600"/>
            <a:ext cx="8229600" cy="51816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Leadership is important in meeting employee needs and preventing motivation problems</a:t>
            </a:r>
          </a:p>
          <a:p>
            <a:r>
              <a:rPr lang="en-IN" sz="2200" dirty="0"/>
              <a:t>What a leader does </a:t>
            </a:r>
            <a:r>
              <a:rPr lang="en-IN" sz="2200" dirty="0" smtClean="0"/>
              <a:t>varies </a:t>
            </a:r>
            <a:r>
              <a:rPr lang="en-IN" sz="2200" dirty="0"/>
              <a:t>with the circumstances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N</a:t>
            </a:r>
            <a:r>
              <a:rPr lang="en-IN" dirty="0" smtClean="0"/>
              <a:t>eeds </a:t>
            </a:r>
            <a:r>
              <a:rPr lang="en-IN" dirty="0"/>
              <a:t>of the individual </a:t>
            </a:r>
            <a:r>
              <a:rPr lang="en-IN" dirty="0" smtClean="0"/>
              <a:t>should be integrated with organizational goals</a:t>
            </a:r>
            <a:endParaRPr lang="en-IN" dirty="0"/>
          </a:p>
          <a:p>
            <a:r>
              <a:rPr lang="en-IN" sz="2200" dirty="0"/>
              <a:t>If the needs of the individual can be satisfied while advancing the goals of the organization, the ultimate in employee morale and organization effectiveness will be achieved</a:t>
            </a:r>
            <a:endParaRPr lang="en-IN" sz="2000" dirty="0"/>
          </a:p>
          <a:p>
            <a:r>
              <a:rPr lang="en-IN" sz="2200" dirty="0"/>
              <a:t>Failure to integrate individual needs and organizational goals can represent a significant loss or brain drain for the organization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1017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Engagement, 1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/>
          </a:bodyPr>
          <a:lstStyle/>
          <a:p>
            <a:r>
              <a:rPr lang="en-US" dirty="0"/>
              <a:t>Engagement involves both job satisfaction and organizational commitment</a:t>
            </a:r>
          </a:p>
          <a:p>
            <a:r>
              <a:rPr lang="en-US" dirty="0"/>
              <a:t>Engaged employees show high levels of energy and persistence, striving as hard as they can to do good work</a:t>
            </a:r>
          </a:p>
          <a:p>
            <a:r>
              <a:rPr lang="en-US" dirty="0"/>
              <a:t>Challenge </a:t>
            </a:r>
            <a:r>
              <a:rPr lang="en-US" dirty="0" smtClean="0"/>
              <a:t>that faces </a:t>
            </a:r>
            <a:r>
              <a:rPr lang="en-US" dirty="0"/>
              <a:t>leaders is to tap the performance potential of all employees</a:t>
            </a:r>
          </a:p>
          <a:p>
            <a:r>
              <a:rPr lang="en-US" dirty="0"/>
              <a:t>Negative attitudes and disruptive behavior of actively disengaged employees can be harmful to an organization</a:t>
            </a:r>
          </a:p>
          <a:p>
            <a:r>
              <a:rPr lang="en-US" dirty="0"/>
              <a:t>Benefits of engagement are significant in improving organizational performance</a:t>
            </a:r>
          </a:p>
        </p:txBody>
      </p:sp>
    </p:spTree>
    <p:extLst>
      <p:ext uri="{BB962C8B-B14F-4D97-AF65-F5344CB8AC3E}">
        <p14:creationId xmlns:p14="http://schemas.microsoft.com/office/powerpoint/2010/main" val="54888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13EB3343-B9E7-445D-871B-97395272E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Engagement, 2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Roots of engagement are in human motivation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IN" dirty="0"/>
              <a:t>Time-tested keys or leadership actions for achieving employee engagement</a:t>
            </a:r>
            <a:endParaRPr lang="en-US" sz="800" dirty="0"/>
          </a:p>
          <a:p>
            <a:r>
              <a:rPr lang="en-US" sz="2200" dirty="0"/>
              <a:t>Keeping people connected through stories and images</a:t>
            </a:r>
          </a:p>
          <a:p>
            <a:r>
              <a:rPr lang="en-US" sz="2200" dirty="0"/>
              <a:t>Creating pictures together that liberate the imagination</a:t>
            </a:r>
          </a:p>
          <a:p>
            <a:r>
              <a:rPr lang="en-US" sz="2200" dirty="0"/>
              <a:t>Earning employee trust through competence and integrity</a:t>
            </a:r>
          </a:p>
          <a:p>
            <a:r>
              <a:rPr lang="en-US" sz="2200" dirty="0"/>
              <a:t>Empowering people to own business problems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IN" dirty="0"/>
              <a:t>How people feel about their companies and how they are treated by their leaders are the concerns of engagement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77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E4F97896-0380-4B22-A387-129A392E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dirty="0"/>
              <a:t>Emotional Intelligence, 1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E07C88B-4526-47AE-A5DD-511348BF1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7150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b="1" dirty="0">
                <a:solidFill>
                  <a:srgbClr val="C00000"/>
                </a:solidFill>
              </a:rPr>
              <a:t>Emotional </a:t>
            </a:r>
            <a:r>
              <a:rPr lang="en-IN" altLang="en-US" b="1" dirty="0" smtClean="0">
                <a:solidFill>
                  <a:srgbClr val="C00000"/>
                </a:solidFill>
              </a:rPr>
              <a:t>intelligence, or E I</a:t>
            </a:r>
            <a:r>
              <a:rPr lang="en-IN" altLang="en-US" b="1" dirty="0">
                <a:solidFill>
                  <a:srgbClr val="C00000"/>
                </a:solidFill>
              </a:rPr>
              <a:t>,</a:t>
            </a:r>
            <a:r>
              <a:rPr lang="en-IN" altLang="en-US" b="1" dirty="0" smtClean="0">
                <a:solidFill>
                  <a:srgbClr val="C00000"/>
                </a:solidFill>
              </a:rPr>
              <a:t> </a:t>
            </a:r>
            <a:r>
              <a:rPr lang="en-IN" altLang="en-US" dirty="0"/>
              <a:t>is the essential and indispensable requirement for effective leadership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dirty="0"/>
              <a:t>Two kinds of intelligence form the basis of emotional intelligence</a:t>
            </a:r>
          </a:p>
          <a:p>
            <a:r>
              <a:rPr lang="en-US" sz="2200" dirty="0"/>
              <a:t>Interpersonal intelligence: Ability to understand other people</a:t>
            </a:r>
          </a:p>
          <a:p>
            <a:r>
              <a:rPr lang="en-US" sz="2200" dirty="0"/>
              <a:t>Intrapersonal intelligence: </a:t>
            </a:r>
            <a:r>
              <a:rPr lang="en-IN" sz="2200" dirty="0"/>
              <a:t>Ability to form an accurate model of oneself and to be able to use that model to operate effectively in life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Elements include self-awareness, impulse control, persistence, confidence, self-motivation, social awareness, empathy, social deftness, and relationship management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b="1" dirty="0">
                <a:solidFill>
                  <a:srgbClr val="C00000"/>
                </a:solidFill>
              </a:rPr>
              <a:t>Persuasiveness </a:t>
            </a:r>
            <a:r>
              <a:rPr lang="en-IN" dirty="0"/>
              <a:t>is an overall trait of emotional </a:t>
            </a:r>
            <a:r>
              <a:rPr lang="en-IN" dirty="0" smtClean="0"/>
              <a:t>intelligence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14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12A7D66B-CBD9-4B3E-9BE1-D88DDA712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Learning Objectives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37D0200D-7926-419C-9C4C-8FC85E027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3733800"/>
          </a:xfrm>
        </p:spPr>
        <p:txBody>
          <a:bodyPr/>
          <a:lstStyle/>
          <a:p>
            <a:r>
              <a:rPr lang="en-US" altLang="en-US" dirty="0"/>
              <a:t>Understand why people do what they do</a:t>
            </a:r>
          </a:p>
          <a:p>
            <a:r>
              <a:rPr lang="en-US" altLang="en-US" dirty="0"/>
              <a:t>Tap the transformational power of human motivation</a:t>
            </a:r>
          </a:p>
          <a:p>
            <a:r>
              <a:rPr lang="en-US" altLang="en-US" dirty="0"/>
              <a:t>Achieve employee engagement </a:t>
            </a:r>
          </a:p>
          <a:p>
            <a:r>
              <a:rPr lang="en-US" altLang="en-US" dirty="0"/>
              <a:t>Assess your level of emotional intelligence</a:t>
            </a:r>
          </a:p>
          <a:p>
            <a:r>
              <a:rPr lang="en-US" altLang="en-US" dirty="0"/>
              <a:t>Know the power of words when spoken from the heart</a:t>
            </a:r>
          </a:p>
          <a:p>
            <a:r>
              <a:rPr lang="en-US" altLang="en-US" dirty="0"/>
              <a:t>Manage conflict effectively</a:t>
            </a:r>
          </a:p>
        </p:txBody>
      </p:sp>
    </p:spTree>
    <p:extLst>
      <p:ext uri="{BB962C8B-B14F-4D97-AF65-F5344CB8AC3E}">
        <p14:creationId xmlns:p14="http://schemas.microsoft.com/office/powerpoint/2010/main" val="35217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7269B83-CE7F-40E1-9316-A67850D7C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txBody>
          <a:bodyPr/>
          <a:lstStyle/>
          <a:p>
            <a:r>
              <a:rPr lang="en-US" altLang="en-US" dirty="0"/>
              <a:t>Emotional Intelligence, 2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C766E04-9F5E-4BFA-8392-9FCD59080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altLang="en-US" dirty="0"/>
              <a:t>The best commands, forces, and companies are run by caring leaders with emotional intelligence who:</a:t>
            </a:r>
          </a:p>
          <a:p>
            <a:pPr marL="0" indent="0">
              <a:buNone/>
            </a:pPr>
            <a:endParaRPr lang="en-IN" altLang="en-US" sz="800" dirty="0"/>
          </a:p>
          <a:p>
            <a:r>
              <a:rPr lang="en-IN" altLang="en-US" sz="2200" dirty="0"/>
              <a:t>Balance a people-oriented personal style with a decisive command role and are willing to make difficult decisions</a:t>
            </a:r>
          </a:p>
          <a:p>
            <a:r>
              <a:rPr lang="en-IN" altLang="en-US" sz="2200" dirty="0"/>
              <a:t>Are purposeful, decisive, and </a:t>
            </a:r>
            <a:r>
              <a:rPr lang="en-IN" altLang="en-US" sz="2200" dirty="0" err="1"/>
              <a:t>businesslike</a:t>
            </a:r>
            <a:endParaRPr lang="en-IN" altLang="en-US" sz="2200" dirty="0"/>
          </a:p>
          <a:p>
            <a:r>
              <a:rPr lang="en-IN" sz="2200" dirty="0"/>
              <a:t>Are positive, warm, and understanding with people</a:t>
            </a:r>
          </a:p>
          <a:p>
            <a:r>
              <a:rPr lang="en-IN" sz="2200" dirty="0"/>
              <a:t>Are democratic in their character and show respect for all people regardless of position or status</a:t>
            </a:r>
          </a:p>
          <a:p>
            <a:r>
              <a:rPr lang="en-IN" sz="2200" dirty="0"/>
              <a:t>Are appreciative, trustful, and even gentle in their dealings with people</a:t>
            </a:r>
          </a:p>
          <a:p>
            <a:r>
              <a:rPr lang="en-IN" sz="2200" dirty="0"/>
              <a:t>Understand people and deal with them effectively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76108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E4F97896-0380-4B22-A387-129A392E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dirty="0"/>
              <a:t>Emotional Intelligence, 3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E07C88B-4526-47AE-A5DD-511348BF1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534400" cy="47244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Dimensions of emotional intelligence</a:t>
            </a:r>
          </a:p>
          <a:p>
            <a:r>
              <a:rPr lang="en-IN" sz="2200" dirty="0"/>
              <a:t>Self-awareness: Ability to recognize and understand the meaning of one’s own emotions, moods, and drives and their impact on other</a:t>
            </a:r>
          </a:p>
          <a:p>
            <a:r>
              <a:rPr lang="en-IN" sz="2200" dirty="0"/>
              <a:t>Self-management: Ability to regulate one’s own emotions, keeping harmful impulses in check</a:t>
            </a:r>
          </a:p>
          <a:p>
            <a:r>
              <a:rPr lang="en-IN" sz="2200" dirty="0"/>
              <a:t>Social awareness: Ability to understand another person’s emotions and know his or her needs, even though unstated</a:t>
            </a:r>
          </a:p>
          <a:p>
            <a:r>
              <a:rPr lang="en-IN" sz="2200" dirty="0"/>
              <a:t>Relationship management: Ability to gain cooperation and inspire others, as well as to manage potentially dysfunctional emotions such as anger and fear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E4F97896-0380-4B22-A387-129A392E4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r>
              <a:rPr lang="en-IN" dirty="0"/>
              <a:t>Developing Emotional Intelligence in the Work Setting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CE07C88B-4526-47AE-A5DD-511348BF1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534400" cy="46482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Research shows that people with high emotional intelligence are better at interpersonal relations and perform better in teams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Leaders </a:t>
            </a:r>
            <a:r>
              <a:rPr lang="en-IN" dirty="0"/>
              <a:t>who can master the 3 C’s of coaching, communicating, and </a:t>
            </a:r>
            <a:r>
              <a:rPr lang="en-IN" dirty="0" smtClean="0"/>
              <a:t>collaborating are in great demand</a:t>
            </a:r>
            <a:endParaRPr lang="en-IN" dirty="0"/>
          </a:p>
          <a:p>
            <a:r>
              <a:rPr lang="en-IN" sz="2200" dirty="0"/>
              <a:t>Coaching: Requires the ability to attract, inspire, and grow great people</a:t>
            </a:r>
          </a:p>
          <a:p>
            <a:r>
              <a:rPr lang="en-IN" sz="2200" dirty="0"/>
              <a:t>Communicating: Requires well-developed skills of listening, speaking, and writing</a:t>
            </a:r>
          </a:p>
          <a:p>
            <a:r>
              <a:rPr lang="en-IN" sz="2200" dirty="0"/>
              <a:t>Collaborating: Requires the ability to achieve results across generations, geographies, functions and groups</a:t>
            </a:r>
          </a:p>
        </p:txBody>
      </p:sp>
    </p:spTree>
    <p:extLst>
      <p:ext uri="{BB962C8B-B14F-4D97-AF65-F5344CB8AC3E}">
        <p14:creationId xmlns:p14="http://schemas.microsoft.com/office/powerpoint/2010/main" val="38615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A070A-5612-4EA0-9D38-B92AA70FB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Art of Persuasion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FF9AF1-B633-4156-ABB1-B60E21137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Successful leaders must master the elements of the art of persuasion</a:t>
            </a:r>
            <a:endParaRPr lang="en-US" altLang="en-US" sz="800" dirty="0"/>
          </a:p>
          <a:p>
            <a:r>
              <a:rPr lang="en-US" altLang="en-US" sz="2200" dirty="0"/>
              <a:t>Understanding of people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IN" dirty="0"/>
              <a:t>Understanding others requires sensitivity to their needs</a:t>
            </a:r>
          </a:p>
          <a:p>
            <a:pPr marL="685800" lvl="1">
              <a:buFont typeface="Arial" panose="020B0604020202020204" pitchFamily="34" charset="0"/>
              <a:buChar char="•"/>
            </a:pPr>
            <a:r>
              <a:rPr lang="en-IN" dirty="0"/>
              <a:t>Ability to see things from the other person’s view is important in all human relations, especially leadership</a:t>
            </a:r>
            <a:endParaRPr lang="en-US" altLang="en-US" dirty="0"/>
          </a:p>
          <a:p>
            <a:r>
              <a:rPr lang="en-US" altLang="en-US" sz="2200" dirty="0"/>
              <a:t>Effective use of words </a:t>
            </a:r>
          </a:p>
          <a:p>
            <a:r>
              <a:rPr lang="en-US" altLang="en-US" sz="2200" dirty="0"/>
              <a:t>Ability to manage conflict</a:t>
            </a:r>
          </a:p>
        </p:txBody>
      </p:sp>
    </p:spTree>
    <p:extLst>
      <p:ext uri="{BB962C8B-B14F-4D97-AF65-F5344CB8AC3E}">
        <p14:creationId xmlns:p14="http://schemas.microsoft.com/office/powerpoint/2010/main" val="262844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A070A-5612-4EA0-9D38-B92AA70FB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Effective Use of Words,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FF9AF1-B633-4156-ABB1-B60E21137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Vocabulary, clarity, and eloquence can be used to persuade others to take action, especially in difficult times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James </a:t>
            </a:r>
            <a:r>
              <a:rPr lang="en-IN" dirty="0" err="1"/>
              <a:t>Humes</a:t>
            </a:r>
            <a:r>
              <a:rPr lang="en-IN" dirty="0"/>
              <a:t> described five keys to Winston Churchill’s language skills as a leader</a:t>
            </a:r>
          </a:p>
          <a:p>
            <a:r>
              <a:rPr lang="en-IN" sz="2200" dirty="0"/>
              <a:t>Starting strongly</a:t>
            </a:r>
          </a:p>
          <a:p>
            <a:r>
              <a:rPr lang="en-IN" sz="2200" dirty="0"/>
              <a:t>Sticking to a single theme</a:t>
            </a:r>
          </a:p>
          <a:p>
            <a:r>
              <a:rPr lang="en-IN" sz="2200" dirty="0"/>
              <a:t>Using simple words</a:t>
            </a:r>
          </a:p>
          <a:p>
            <a:r>
              <a:rPr lang="en-IN" sz="2200" dirty="0"/>
              <a:t>Drawing pictures in the mind</a:t>
            </a:r>
          </a:p>
          <a:p>
            <a:r>
              <a:rPr lang="en-IN" sz="2200" dirty="0"/>
              <a:t>Ending with emotion</a:t>
            </a:r>
          </a:p>
        </p:txBody>
      </p:sp>
    </p:spTree>
    <p:extLst>
      <p:ext uri="{BB962C8B-B14F-4D97-AF65-F5344CB8AC3E}">
        <p14:creationId xmlns:p14="http://schemas.microsoft.com/office/powerpoint/2010/main" val="48940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A070A-5612-4EA0-9D38-B92AA70FB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Effective Use of Words,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FF9AF1-B633-4156-ABB1-B60E21137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Principles that are required for credibility and trust, the fundamental elements of successful leadership</a:t>
            </a:r>
          </a:p>
          <a:p>
            <a:r>
              <a:rPr lang="en-IN" sz="2200" dirty="0"/>
              <a:t>Speaking the truth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Speakers must consider what is important to the audience and address their interests honestly, directly, and to the point</a:t>
            </a:r>
          </a:p>
          <a:p>
            <a:r>
              <a:rPr lang="en-IN" sz="2200" dirty="0"/>
              <a:t>Speaking from the heart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dirty="0"/>
              <a:t>Messages are more often heard and believed when they are spoken from the </a:t>
            </a:r>
            <a:r>
              <a:rPr lang="en-IN" b="1" dirty="0">
                <a:solidFill>
                  <a:srgbClr val="C00000"/>
                </a:solidFill>
              </a:rPr>
              <a:t>heart</a:t>
            </a:r>
          </a:p>
        </p:txBody>
      </p:sp>
    </p:spTree>
    <p:extLst>
      <p:ext uri="{BB962C8B-B14F-4D97-AF65-F5344CB8AC3E}">
        <p14:creationId xmlns:p14="http://schemas.microsoft.com/office/powerpoint/2010/main" val="27135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A070A-5612-4EA0-9D38-B92AA70FB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Rhetoric in a Nutshell,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FF9AF1-B633-4156-ABB1-B60E21137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Use of language to influence others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Art of argument that results in persuasion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Issues of rhetoric: Blame, values, and choice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Tools of rhetoric as identified by Aristotle</a:t>
            </a:r>
          </a:p>
          <a:p>
            <a:pPr>
              <a:buClr>
                <a:schemeClr val="tx1"/>
              </a:buClr>
            </a:pPr>
            <a:r>
              <a:rPr lang="el-GR" sz="2200" b="1" dirty="0">
                <a:solidFill>
                  <a:srgbClr val="C00000"/>
                </a:solidFill>
              </a:rPr>
              <a:t>Ethos</a:t>
            </a:r>
            <a:r>
              <a:rPr lang="en-IN" sz="2200" dirty="0"/>
              <a:t>: Argument by character</a:t>
            </a:r>
          </a:p>
          <a:p>
            <a:pPr>
              <a:buClr>
                <a:schemeClr val="tx1"/>
              </a:buClr>
            </a:pPr>
            <a:r>
              <a:rPr lang="el-GR" sz="2200" b="1" dirty="0">
                <a:solidFill>
                  <a:srgbClr val="C00000"/>
                </a:solidFill>
              </a:rPr>
              <a:t>Logos</a:t>
            </a:r>
            <a:r>
              <a:rPr lang="en-IN" sz="2200" dirty="0"/>
              <a:t>: Argument by logic</a:t>
            </a:r>
          </a:p>
          <a:p>
            <a:pPr>
              <a:buClr>
                <a:schemeClr val="tx1"/>
              </a:buClr>
            </a:pPr>
            <a:r>
              <a:rPr lang="el-GR" sz="2200" b="1" dirty="0">
                <a:solidFill>
                  <a:srgbClr val="C00000"/>
                </a:solidFill>
              </a:rPr>
              <a:t>Pathos</a:t>
            </a:r>
            <a:r>
              <a:rPr lang="en-IN" sz="2200" dirty="0"/>
              <a:t>: Argument by emotion</a:t>
            </a:r>
          </a:p>
        </p:txBody>
      </p:sp>
    </p:spTree>
    <p:extLst>
      <p:ext uri="{BB962C8B-B14F-4D97-AF65-F5344CB8AC3E}">
        <p14:creationId xmlns:p14="http://schemas.microsoft.com/office/powerpoint/2010/main" val="257965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1A070A-5612-4EA0-9D38-B92AA70FB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Rhetoric in a Nutshell,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FF9AF1-B633-4156-ABB1-B60E21137F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Effective leaders match the tools of rhetoric to the five senses of the audience</a:t>
            </a:r>
          </a:p>
          <a:p>
            <a:r>
              <a:rPr lang="en-IN" sz="2200" dirty="0"/>
              <a:t>For </a:t>
            </a:r>
            <a:r>
              <a:rPr lang="el-GR" sz="2200" dirty="0"/>
              <a:t>ethos</a:t>
            </a:r>
            <a:r>
              <a:rPr lang="en-IN" sz="2200" dirty="0"/>
              <a:t>, or character, they use mostly sight</a:t>
            </a:r>
          </a:p>
          <a:p>
            <a:r>
              <a:rPr lang="en-IN" sz="2200" dirty="0"/>
              <a:t>For </a:t>
            </a:r>
            <a:r>
              <a:rPr lang="el-GR" sz="2200" dirty="0"/>
              <a:t>logos</a:t>
            </a:r>
            <a:r>
              <a:rPr lang="en-IN" sz="2200" dirty="0"/>
              <a:t>, or logic, they use mostly sound</a:t>
            </a:r>
          </a:p>
          <a:p>
            <a:r>
              <a:rPr lang="en-IN" sz="2200" dirty="0"/>
              <a:t>For </a:t>
            </a:r>
            <a:r>
              <a:rPr lang="el-GR" sz="2200" dirty="0"/>
              <a:t>pathos</a:t>
            </a:r>
            <a:r>
              <a:rPr lang="en-IN" sz="2200" dirty="0"/>
              <a:t>, or emotion, they use mostly smell, taste, and touch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Effective leaders employ the tools of rhetoric and senses in the most advantageous sequence</a:t>
            </a:r>
          </a:p>
          <a:p>
            <a:r>
              <a:rPr lang="el-GR" sz="2200" dirty="0"/>
              <a:t>Ethos</a:t>
            </a:r>
            <a:r>
              <a:rPr lang="en-IN" sz="2200" dirty="0"/>
              <a:t> first: Gaining the trust of the audience</a:t>
            </a:r>
          </a:p>
          <a:p>
            <a:r>
              <a:rPr lang="el-GR" sz="2200" dirty="0"/>
              <a:t>Logos </a:t>
            </a:r>
            <a:r>
              <a:rPr lang="en-IN" sz="2200" dirty="0"/>
              <a:t>second: Gaining the minds of the audience</a:t>
            </a:r>
          </a:p>
          <a:p>
            <a:r>
              <a:rPr lang="el-GR" sz="2200" dirty="0"/>
              <a:t>Pathos </a:t>
            </a:r>
            <a:r>
              <a:rPr lang="en-IN" sz="2200" dirty="0"/>
              <a:t>third: Gaining the hearts of the audience</a:t>
            </a:r>
          </a:p>
        </p:txBody>
      </p:sp>
    </p:spTree>
    <p:extLst>
      <p:ext uri="{BB962C8B-B14F-4D97-AF65-F5344CB8AC3E}">
        <p14:creationId xmlns:p14="http://schemas.microsoft.com/office/powerpoint/2010/main" val="39113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7E97458-6F29-4CA9-9CA3-615B9387E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Strategies for Dealing with Conflict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9A7555-FF97-4667-9532-D13E9712D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r>
              <a:rPr lang="en-US" altLang="en-US" dirty="0"/>
              <a:t>Recognizing that conflict is natural </a:t>
            </a:r>
          </a:p>
          <a:p>
            <a:r>
              <a:rPr lang="en-IN" altLang="en-US" dirty="0"/>
              <a:t>Viewing conflict as an opportunity rather than a problem</a:t>
            </a:r>
          </a:p>
          <a:p>
            <a:r>
              <a:rPr lang="en-US" altLang="en-US" dirty="0" smtClean="0"/>
              <a:t>Settling </a:t>
            </a:r>
            <a:r>
              <a:rPr lang="en-US" altLang="en-US" dirty="0"/>
              <a:t>conflicts reasonably and fairly, considering everyone’s needs</a:t>
            </a:r>
          </a:p>
          <a:p>
            <a:r>
              <a:rPr lang="en-IN" altLang="en-US" dirty="0"/>
              <a:t>Satisfying everyone’s needs reasonably and considering everyone’s wants fairly</a:t>
            </a:r>
          </a:p>
          <a:p>
            <a:r>
              <a:rPr lang="en-IN" dirty="0"/>
              <a:t>Being ready to agree to disagree, invite third-party resolution, and walk separate paths</a:t>
            </a:r>
          </a:p>
          <a:p>
            <a:r>
              <a:rPr lang="en-IN" dirty="0"/>
              <a:t>Reframing the issue if people want to resolve a conflict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9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0B6418-A2BF-461C-951D-FD922D5DA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Approaches to Managing Conflict,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A9AE215-6AFE-4449-BF4D-CF5A4E262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Kenneth Thomas describes five approaches to managing conflict</a:t>
            </a:r>
          </a:p>
          <a:p>
            <a:r>
              <a:rPr lang="en-IN" sz="2200" dirty="0"/>
              <a:t>Avoidance: Pretending that a conflict does not really exist</a:t>
            </a:r>
          </a:p>
          <a:p>
            <a:r>
              <a:rPr lang="en-IN" sz="2200" dirty="0"/>
              <a:t>Accommodation: Playing down differences, seeking appeasement, and highlighting similarities to reduce conflict</a:t>
            </a:r>
          </a:p>
          <a:p>
            <a:r>
              <a:rPr lang="en-IN" sz="2200" dirty="0"/>
              <a:t>Domination: Using force, skill, and power to win a conflict</a:t>
            </a:r>
          </a:p>
          <a:p>
            <a:r>
              <a:rPr lang="en-IN" sz="2200" dirty="0"/>
              <a:t>Compromise: Being moderately cooperative and moderately assertive, bargaining for acceptable solutions in which each party wins some and loses some</a:t>
            </a:r>
          </a:p>
          <a:p>
            <a:pPr>
              <a:buClr>
                <a:schemeClr val="tx1"/>
              </a:buClr>
            </a:pPr>
            <a:r>
              <a:rPr lang="en-IN" sz="2200" b="1" dirty="0">
                <a:solidFill>
                  <a:srgbClr val="C00000"/>
                </a:solidFill>
              </a:rPr>
              <a:t>Collaboration</a:t>
            </a:r>
            <a:r>
              <a:rPr lang="en-IN" sz="2200" dirty="0"/>
              <a:t>: Trying to reconcile underlying differences by being both cooperative and assertive, trying to satisfy everyone’s concerns as fully as possible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4186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473091F1-65B0-4E6D-BCE8-8B8B2B9F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990600"/>
          </a:xfrm>
        </p:spPr>
        <p:txBody>
          <a:bodyPr/>
          <a:lstStyle/>
          <a:p>
            <a:r>
              <a:rPr lang="en-IN" altLang="en-US" dirty="0"/>
              <a:t>The Importance of Understanding People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7390E4F5-82A8-4532-9E6B-21FBD9E92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IN" dirty="0"/>
              <a:t>Understanding why people do what they do is important for employee morale and job performance</a:t>
            </a:r>
          </a:p>
          <a:p>
            <a:pPr marL="0" indent="0">
              <a:buFontTx/>
              <a:buNone/>
            </a:pPr>
            <a:endParaRPr lang="en-IN" sz="800" dirty="0"/>
          </a:p>
          <a:p>
            <a:pPr marL="0" indent="0">
              <a:buFontTx/>
              <a:buNone/>
            </a:pPr>
            <a:r>
              <a:rPr lang="en-IN" dirty="0"/>
              <a:t>According to business leader Lee Iacocca, effective leaders focus on three ‘p’s’</a:t>
            </a:r>
          </a:p>
          <a:p>
            <a:pPr>
              <a:buClr>
                <a:schemeClr val="tx1"/>
              </a:buClr>
            </a:pPr>
            <a:r>
              <a:rPr lang="en-IN" sz="2200" b="1" dirty="0">
                <a:solidFill>
                  <a:srgbClr val="C00000"/>
                </a:solidFill>
              </a:rPr>
              <a:t>People</a:t>
            </a:r>
          </a:p>
          <a:p>
            <a:pPr>
              <a:buClr>
                <a:schemeClr val="tx1"/>
              </a:buClr>
            </a:pPr>
            <a:r>
              <a:rPr lang="en-IN" sz="2200" b="1" dirty="0">
                <a:solidFill>
                  <a:srgbClr val="C00000"/>
                </a:solidFill>
              </a:rPr>
              <a:t>Products</a:t>
            </a:r>
          </a:p>
          <a:p>
            <a:pPr>
              <a:buClr>
                <a:schemeClr val="tx1"/>
              </a:buClr>
            </a:pPr>
            <a:r>
              <a:rPr lang="en-IN" sz="2200" b="1" dirty="0">
                <a:solidFill>
                  <a:srgbClr val="C00000"/>
                </a:solidFill>
              </a:rPr>
              <a:t>Profit</a:t>
            </a:r>
          </a:p>
          <a:p>
            <a:pPr marL="0" indent="0">
              <a:buClr>
                <a:schemeClr val="tx1"/>
              </a:buClr>
              <a:buNone/>
            </a:pPr>
            <a:endParaRPr lang="en-IN" sz="800" b="1" dirty="0">
              <a:solidFill>
                <a:srgbClr val="C00000"/>
              </a:solidFill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IN" dirty="0"/>
              <a:t>According to Mark McCormack, individuals with a finely tuned people sense, and an awareness of how to apply it, invariably take the </a:t>
            </a:r>
            <a:r>
              <a:rPr lang="en-IN" dirty="0" smtClean="0"/>
              <a:t>edge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09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90FBDBBE-0347-428A-A069-92FEBE3B2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Figure 12.4: Styles of Conflict</a:t>
            </a:r>
            <a:r>
              <a:rPr lang="en-US" altLang="en-US" sz="3200" dirty="0"/>
              <a:t> </a:t>
            </a:r>
            <a:endParaRPr lang="en-US" dirty="0"/>
          </a:p>
        </p:txBody>
      </p:sp>
      <p:pic>
        <p:nvPicPr>
          <p:cNvPr id="4" name="Picture 3" descr="The image depicts the different styles of conflict. ">
            <a:extLst>
              <a:ext uri="{FF2B5EF4-FFF2-40B4-BE49-F238E27FC236}">
                <a16:creationId xmlns:a16="http://schemas.microsoft.com/office/drawing/2014/main" xmlns="" id="{80683AA3-030B-42D8-876F-7FC92C785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36" y="1066470"/>
            <a:ext cx="8078327" cy="472505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20AB88E2-7B0E-4255-8952-C005F8572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943599"/>
            <a:ext cx="8229600" cy="609600"/>
          </a:xfrm>
        </p:spPr>
        <p:txBody>
          <a:bodyPr/>
          <a:lstStyle/>
          <a:p>
            <a:pPr marL="0" indent="0" algn="r">
              <a:buNone/>
            </a:pPr>
            <a:r>
              <a:rPr lang="en-US" sz="1200" dirty="0">
                <a:hlinkClick r:id="rId3" action="ppaction://hlinksldjump"/>
              </a:rPr>
              <a:t>Jump to </a:t>
            </a:r>
            <a:r>
              <a:rPr lang="en-US" altLang="en-US" sz="1200" dirty="0">
                <a:hlinkClick r:id="rId3" action="ppaction://hlinksldjump"/>
              </a:rPr>
              <a:t>Figure 12.4: Styles of Conflict, Appendix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014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9EC49E-E3EB-4C07-8B0A-F8A57D98F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62000"/>
          </a:xfrm>
        </p:spPr>
        <p:txBody>
          <a:bodyPr/>
          <a:lstStyle/>
          <a:p>
            <a:r>
              <a:rPr lang="en-IN" dirty="0"/>
              <a:t>Approaches to Managing Conflict,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CCA57D-A2F1-4AC9-B5C6-06411EA1C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Situations in which one should use avoidance</a:t>
            </a:r>
          </a:p>
          <a:p>
            <a:r>
              <a:rPr lang="en-IN" sz="2200" dirty="0"/>
              <a:t>When an issue is trivial or more important issues are pressing</a:t>
            </a:r>
          </a:p>
          <a:p>
            <a:r>
              <a:rPr lang="en-IN" sz="2200" dirty="0"/>
              <a:t>When potential disruption outweighs the benefits of resolution</a:t>
            </a:r>
          </a:p>
          <a:p>
            <a:r>
              <a:rPr lang="en-IN" sz="2200" dirty="0"/>
              <a:t>When gathering information supersedes immediate decisions</a:t>
            </a:r>
          </a:p>
          <a:p>
            <a:r>
              <a:rPr lang="en-IN" sz="2200" dirty="0"/>
              <a:t>When others can resolve the conflict more effectively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Situations in which one should use accommodation</a:t>
            </a:r>
          </a:p>
          <a:p>
            <a:r>
              <a:rPr lang="en-IN" sz="2200" dirty="0"/>
              <a:t>When </a:t>
            </a:r>
            <a:r>
              <a:rPr lang="en-IN" sz="2200" dirty="0" smtClean="0"/>
              <a:t>one is wrong</a:t>
            </a:r>
            <a:endParaRPr lang="en-IN" sz="2200" dirty="0"/>
          </a:p>
          <a:p>
            <a:r>
              <a:rPr lang="en-IN" sz="2200" dirty="0"/>
              <a:t>When issues are more important to others than to </a:t>
            </a:r>
            <a:r>
              <a:rPr lang="en-IN" sz="2200" dirty="0" smtClean="0"/>
              <a:t>you</a:t>
            </a:r>
            <a:endParaRPr lang="en-IN" sz="2200" dirty="0"/>
          </a:p>
          <a:p>
            <a:r>
              <a:rPr lang="en-IN" sz="2200" dirty="0" smtClean="0"/>
              <a:t>When the intent is to </a:t>
            </a:r>
            <a:r>
              <a:rPr lang="en-IN" sz="2200" dirty="0"/>
              <a:t>build social credit for later use</a:t>
            </a:r>
          </a:p>
          <a:p>
            <a:r>
              <a:rPr lang="en-IN" sz="2200" dirty="0"/>
              <a:t>When peace and harmony are especially important</a:t>
            </a:r>
            <a:endParaRPr 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9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9EC49E-E3EB-4C07-8B0A-F8A57D98F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r>
              <a:rPr lang="en-IN" dirty="0"/>
              <a:t>Approaches to Managing Conflict,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CCA57D-A2F1-4AC9-B5C6-06411EA1C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 marL="0" indent="0">
              <a:buNone/>
            </a:pPr>
            <a:r>
              <a:rPr lang="en-IN" dirty="0" smtClean="0"/>
              <a:t>One </a:t>
            </a:r>
            <a:r>
              <a:rPr lang="en-IN" dirty="0"/>
              <a:t>should use </a:t>
            </a:r>
            <a:r>
              <a:rPr lang="en-IN" dirty="0" smtClean="0"/>
              <a:t>domination: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When quick and decisive action is vital, such as emergencies</a:t>
            </a:r>
          </a:p>
          <a:p>
            <a:r>
              <a:rPr lang="en-IN" sz="2200" dirty="0"/>
              <a:t>When unpopular actions need to be implemented</a:t>
            </a:r>
          </a:p>
          <a:p>
            <a:r>
              <a:rPr lang="en-IN" sz="2200" dirty="0"/>
              <a:t>On vital issues when </a:t>
            </a:r>
            <a:r>
              <a:rPr lang="en-IN" sz="2200" dirty="0" smtClean="0"/>
              <a:t>one knows one is </a:t>
            </a:r>
            <a:r>
              <a:rPr lang="en-IN" sz="2200" dirty="0"/>
              <a:t>right</a:t>
            </a:r>
          </a:p>
          <a:p>
            <a:r>
              <a:rPr lang="en-IN" sz="2200" dirty="0"/>
              <a:t>Against people who take advantage of </a:t>
            </a:r>
            <a:r>
              <a:rPr lang="en-IN" sz="2200" dirty="0" err="1"/>
              <a:t>noncompetitive</a:t>
            </a:r>
            <a:r>
              <a:rPr lang="en-IN" sz="2200" dirty="0"/>
              <a:t> </a:t>
            </a:r>
            <a:r>
              <a:rPr lang="en-IN" sz="2200" dirty="0" err="1"/>
              <a:t>behavior</a:t>
            </a:r>
            <a:endParaRPr lang="en-IN" sz="2200" dirty="0"/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Situations in which one should use collaboration</a:t>
            </a:r>
          </a:p>
          <a:p>
            <a:r>
              <a:rPr lang="en-IN" sz="2200" dirty="0"/>
              <a:t>To achieve maximum benefit to all parties</a:t>
            </a:r>
          </a:p>
          <a:p>
            <a:r>
              <a:rPr lang="en-IN" sz="2200" dirty="0"/>
              <a:t>To merge insights from people with different </a:t>
            </a:r>
            <a:r>
              <a:rPr lang="en-IN" sz="2200" dirty="0" smtClean="0"/>
              <a:t>perspectives</a:t>
            </a:r>
            <a:endParaRPr lang="en-IN" sz="2200" dirty="0"/>
          </a:p>
        </p:txBody>
      </p:sp>
    </p:spTree>
    <p:extLst>
      <p:ext uri="{BB962C8B-B14F-4D97-AF65-F5344CB8AC3E}">
        <p14:creationId xmlns:p14="http://schemas.microsoft.com/office/powerpoint/2010/main" val="98053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9EC49E-E3EB-4C07-8B0A-F8A57D98F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Approaches to Managing Conflict,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CCA57D-A2F1-4AC9-B5C6-06411EA1C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76800"/>
          </a:xfrm>
        </p:spPr>
        <p:txBody>
          <a:bodyPr/>
          <a:lstStyle/>
          <a:p>
            <a:r>
              <a:rPr lang="en-IN" sz="2200" dirty="0"/>
              <a:t>To build teamwork</a:t>
            </a:r>
          </a:p>
          <a:p>
            <a:r>
              <a:rPr lang="en-IN" sz="2200" dirty="0"/>
              <a:t>To gain commitment for </a:t>
            </a:r>
            <a:r>
              <a:rPr lang="en-IN" sz="2200" dirty="0" smtClean="0"/>
              <a:t>follow-through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One </a:t>
            </a:r>
            <a:r>
              <a:rPr lang="en-IN" dirty="0"/>
              <a:t>should use </a:t>
            </a:r>
            <a:r>
              <a:rPr lang="en-IN" dirty="0" smtClean="0"/>
              <a:t>compromise: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When opponents with equal power are committed to mutually exclusive goals</a:t>
            </a:r>
          </a:p>
          <a:p>
            <a:r>
              <a:rPr lang="en-IN" sz="2200" dirty="0"/>
              <a:t>To achieve temporary settlement of complex issues</a:t>
            </a:r>
          </a:p>
          <a:p>
            <a:r>
              <a:rPr lang="en-IN" sz="2200" dirty="0"/>
              <a:t>To arrive at expedient solutions under time pressure</a:t>
            </a:r>
          </a:p>
          <a:p>
            <a:r>
              <a:rPr lang="en-IN" sz="2200" dirty="0"/>
              <a:t>As a backup when collaboration is unsuccessful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8847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662CFEEC-2EED-44FA-8BE4-0CE33CFEF3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APPENDICES</a:t>
            </a:r>
          </a:p>
        </p:txBody>
      </p:sp>
    </p:spTree>
    <p:extLst>
      <p:ext uri="{BB962C8B-B14F-4D97-AF65-F5344CB8AC3E}">
        <p14:creationId xmlns:p14="http://schemas.microsoft.com/office/powerpoint/2010/main" val="35823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F53FC1-2339-4F24-920B-EFFA94801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95400"/>
          </a:xfrm>
        </p:spPr>
        <p:txBody>
          <a:bodyPr/>
          <a:lstStyle/>
          <a:p>
            <a:r>
              <a:rPr lang="en-US" dirty="0"/>
              <a:t>Figure 12.1: Hierarchy of Human Needs, Appendix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417C32-D8C1-4568-B388-E2BA65A83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209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There is a triangle that is divided into five levels. </a:t>
            </a:r>
            <a:endParaRPr lang="en-IN" dirty="0"/>
          </a:p>
          <a:p>
            <a:pPr marL="0" indent="0">
              <a:buNone/>
            </a:pPr>
            <a:r>
              <a:rPr lang="en-US" dirty="0"/>
              <a:t>Starting from the bottom of the triangle, </a:t>
            </a:r>
            <a:r>
              <a:rPr lang="en-US" dirty="0" smtClean="0"/>
              <a:t>the </a:t>
            </a:r>
            <a:r>
              <a:rPr lang="en-US" dirty="0"/>
              <a:t>levels are labeled survival, security, belonging, respect, and fulfillment.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F26C2823-0E15-475A-9C49-8C00BC6B7E3F}"/>
              </a:ext>
            </a:extLst>
          </p:cNvPr>
          <p:cNvSpPr txBox="1">
            <a:spLocks/>
          </p:cNvSpPr>
          <p:nvPr/>
        </p:nvSpPr>
        <p:spPr>
          <a:xfrm>
            <a:off x="609600" y="5867400"/>
            <a:ext cx="8229600" cy="3048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hlinkClick r:id="rId2" action="ppaction://hlinksldjump"/>
              </a:rPr>
              <a:t>Jump back to Figure 12.1: Hierarchy of Human Needs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1176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5519BB-6CF7-4F39-A035-C255808EE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txBody>
          <a:bodyPr/>
          <a:lstStyle/>
          <a:p>
            <a:r>
              <a:rPr lang="en-US" altLang="en-US" dirty="0"/>
              <a:t>Figure 12.4: Styles of Conflict, Appendix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C29B98-1FBE-4885-8CCE-D4DC49539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913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There is a graph with the y-axis </a:t>
            </a:r>
            <a:r>
              <a:rPr lang="en-US" sz="1800" dirty="0" smtClean="0"/>
              <a:t>labeled </a:t>
            </a:r>
            <a:r>
              <a:rPr lang="en-US" sz="1800" dirty="0"/>
              <a:t>degree of cooperativeness and the x-axis </a:t>
            </a:r>
            <a:r>
              <a:rPr lang="en-US" sz="1800" dirty="0" smtClean="0"/>
              <a:t>labeled </a:t>
            </a:r>
            <a:r>
              <a:rPr lang="en-US" sz="1800" dirty="0"/>
              <a:t>degree of assertiveness. The origin is marked low, and the ends of both axes are marked high.</a:t>
            </a:r>
            <a:endParaRPr lang="en-IN" sz="1800" dirty="0"/>
          </a:p>
          <a:p>
            <a:pPr marL="0" indent="0">
              <a:buNone/>
            </a:pPr>
            <a:r>
              <a:rPr lang="en-US" sz="1800" dirty="0"/>
              <a:t>Within the graph, there are four labels at each corner and one label in the center. </a:t>
            </a:r>
            <a:endParaRPr lang="en-IN" sz="1800" dirty="0"/>
          </a:p>
          <a:p>
            <a:pPr marL="0" indent="0">
              <a:buNone/>
            </a:pPr>
            <a:r>
              <a:rPr lang="en-US" sz="1800" dirty="0"/>
              <a:t>The header of the top-left label reads accommodation, and the content under this header reads seeking harmony at all costs. </a:t>
            </a:r>
          </a:p>
          <a:p>
            <a:pPr marL="0" indent="0">
              <a:buNone/>
            </a:pPr>
            <a:r>
              <a:rPr lang="en-US" sz="1800" dirty="0"/>
              <a:t>The header of the top-right label reads collaboration, and the content under this header reads seeking solutions for mutual benefit. </a:t>
            </a:r>
          </a:p>
          <a:p>
            <a:pPr marL="0" indent="0">
              <a:buNone/>
            </a:pPr>
            <a:r>
              <a:rPr lang="en-US" sz="1800" dirty="0"/>
              <a:t>The header </a:t>
            </a:r>
            <a:r>
              <a:rPr lang="en-US" sz="1800" dirty="0" smtClean="0"/>
              <a:t>of </a:t>
            </a:r>
            <a:r>
              <a:rPr lang="en-US" sz="1800" dirty="0"/>
              <a:t>the bottom-left label reads avoidance, and the content under this header reads denying conflict exists.</a:t>
            </a:r>
            <a:endParaRPr lang="en-IN" sz="1800" dirty="0"/>
          </a:p>
          <a:p>
            <a:pPr marL="0" indent="0">
              <a:buNone/>
            </a:pPr>
            <a:r>
              <a:rPr lang="en-US" sz="1800" dirty="0"/>
              <a:t>The header </a:t>
            </a:r>
            <a:r>
              <a:rPr lang="en-US" sz="1800" dirty="0" smtClean="0"/>
              <a:t>of </a:t>
            </a:r>
            <a:r>
              <a:rPr lang="en-US" sz="1800" dirty="0"/>
              <a:t>the bottom-right label reads domination, and the content under this header reads winning through intimidation. </a:t>
            </a:r>
          </a:p>
          <a:p>
            <a:pPr marL="0" indent="0">
              <a:buNone/>
            </a:pPr>
            <a:r>
              <a:rPr lang="en-US" sz="1800" dirty="0"/>
              <a:t>The header of the label in the center reads compromise, and the content under this header reads bargaining to minimize losses.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028C1B12-9331-482B-B9D7-99EFB2CEAAD7}"/>
              </a:ext>
            </a:extLst>
          </p:cNvPr>
          <p:cNvSpPr txBox="1">
            <a:spLocks/>
          </p:cNvSpPr>
          <p:nvPr/>
        </p:nvSpPr>
        <p:spPr>
          <a:xfrm>
            <a:off x="609600" y="6009735"/>
            <a:ext cx="8229600" cy="609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hlinkClick r:id="rId2" action="ppaction://hlinksldjump"/>
              </a:rPr>
              <a:t>Jump back to </a:t>
            </a:r>
            <a:r>
              <a:rPr lang="en-US" altLang="en-US" sz="1200" dirty="0">
                <a:hlinkClick r:id="rId2" action="ppaction://hlinksldjump"/>
              </a:rPr>
              <a:t>Figure 12.4: Styles of Conflict</a:t>
            </a:r>
            <a:r>
              <a:rPr lang="en-US" sz="1200" dirty="0">
                <a:hlinkClick r:id="rId2" action="ppaction://hlinksldjump"/>
              </a:rPr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3490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D95C58DE-C3D7-4714-96F6-088DC82D2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Psychological Forces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B9351E3-14DF-44A1-AA71-400F14A39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altLang="en-US" dirty="0"/>
              <a:t>Physical and emotional needs are important determinants of human behavior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Psychologist Abraham Maslow divides human needs into five categories, progressing from basic needs to the complex need</a:t>
            </a:r>
            <a:endParaRPr lang="en-US" altLang="en-US" sz="800" dirty="0"/>
          </a:p>
          <a:p>
            <a:pPr>
              <a:buClr>
                <a:schemeClr val="tx1"/>
              </a:buClr>
            </a:pPr>
            <a:r>
              <a:rPr lang="en-US" altLang="en-US" sz="2200" b="1" dirty="0">
                <a:solidFill>
                  <a:srgbClr val="C00000"/>
                </a:solidFill>
              </a:rPr>
              <a:t>Survival</a:t>
            </a:r>
          </a:p>
          <a:p>
            <a:pPr>
              <a:buClr>
                <a:schemeClr val="tx1"/>
              </a:buClr>
            </a:pPr>
            <a:r>
              <a:rPr lang="en-US" altLang="en-US" sz="2200" b="1" dirty="0">
                <a:solidFill>
                  <a:srgbClr val="C00000"/>
                </a:solidFill>
              </a:rPr>
              <a:t>Security</a:t>
            </a:r>
          </a:p>
          <a:p>
            <a:pPr>
              <a:buClr>
                <a:schemeClr val="tx1"/>
              </a:buClr>
            </a:pPr>
            <a:r>
              <a:rPr lang="en-US" altLang="en-US" sz="2200" b="1" dirty="0">
                <a:solidFill>
                  <a:srgbClr val="C00000"/>
                </a:solidFill>
              </a:rPr>
              <a:t>Belonging</a:t>
            </a:r>
          </a:p>
          <a:p>
            <a:pPr>
              <a:buClr>
                <a:schemeClr val="tx1"/>
              </a:buClr>
            </a:pPr>
            <a:r>
              <a:rPr lang="en-US" altLang="en-US" sz="2200" b="1" dirty="0">
                <a:solidFill>
                  <a:srgbClr val="C00000"/>
                </a:solidFill>
              </a:rPr>
              <a:t>Respect</a:t>
            </a:r>
          </a:p>
          <a:p>
            <a:pPr>
              <a:buClr>
                <a:schemeClr val="tx1"/>
              </a:buClr>
            </a:pPr>
            <a:r>
              <a:rPr lang="en-US" altLang="en-US" sz="2200" b="1" dirty="0">
                <a:solidFill>
                  <a:srgbClr val="C00000"/>
                </a:solidFill>
              </a:rPr>
              <a:t>Fulfillment</a:t>
            </a:r>
          </a:p>
        </p:txBody>
      </p:sp>
    </p:spTree>
    <p:extLst>
      <p:ext uri="{BB962C8B-B14F-4D97-AF65-F5344CB8AC3E}">
        <p14:creationId xmlns:p14="http://schemas.microsoft.com/office/powerpoint/2010/main" val="26532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588A50-4D1D-46E8-9956-2C512DA49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txBody>
          <a:bodyPr/>
          <a:lstStyle/>
          <a:p>
            <a:r>
              <a:rPr lang="en-US" dirty="0"/>
              <a:t>Figure 12.1: Hierarchy of Human Needs </a:t>
            </a:r>
          </a:p>
        </p:txBody>
      </p:sp>
      <p:pic>
        <p:nvPicPr>
          <p:cNvPr id="5" name="Picture 4" descr="The image depicts the hierarchy of human needs.">
            <a:extLst>
              <a:ext uri="{FF2B5EF4-FFF2-40B4-BE49-F238E27FC236}">
                <a16:creationId xmlns:a16="http://schemas.microsoft.com/office/drawing/2014/main" xmlns="" id="{78039E6D-3562-467C-90EF-26AA9C9B7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53" y="928338"/>
            <a:ext cx="6220693" cy="500132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250391-E46D-40F3-860E-E38EB1304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019799"/>
            <a:ext cx="8229600" cy="609601"/>
          </a:xfrm>
        </p:spPr>
        <p:txBody>
          <a:bodyPr/>
          <a:lstStyle/>
          <a:p>
            <a:pPr marL="0" indent="0" algn="r">
              <a:buNone/>
            </a:pPr>
            <a:r>
              <a:rPr lang="en-US" sz="1200" dirty="0">
                <a:hlinkClick r:id="rId3" action="ppaction://hlinksldjump"/>
              </a:rPr>
              <a:t>Jump to Figure 12.1: Hierarchy of Human Needs, Appendix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4640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88C76623-255D-476C-B1A2-DF4F65A54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"/>
            <a:ext cx="8382000" cy="1219200"/>
          </a:xfrm>
        </p:spPr>
        <p:txBody>
          <a:bodyPr/>
          <a:lstStyle/>
          <a:p>
            <a:r>
              <a:rPr lang="en-IN" altLang="en-US" dirty="0"/>
              <a:t>Maslow's Principles for Developing One’s Full Potential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16216575-FEAC-4CC4-A3B1-D1BA55993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114800"/>
          </a:xfrm>
        </p:spPr>
        <p:txBody>
          <a:bodyPr/>
          <a:lstStyle/>
          <a:p>
            <a:r>
              <a:rPr lang="en-IN" altLang="en-US" dirty="0" smtClean="0"/>
              <a:t>Experience </a:t>
            </a:r>
            <a:r>
              <a:rPr lang="en-IN" altLang="en-US" dirty="0"/>
              <a:t>life fully in the present rather than dwelling on the past or worrying about the future</a:t>
            </a:r>
          </a:p>
          <a:p>
            <a:r>
              <a:rPr lang="en-IN" altLang="en-US" dirty="0" smtClean="0"/>
              <a:t>Make </a:t>
            </a:r>
            <a:r>
              <a:rPr lang="en-IN" altLang="en-US" dirty="0"/>
              <a:t>choices in life that will enhance growth by taking reasonable risks</a:t>
            </a:r>
          </a:p>
          <a:p>
            <a:r>
              <a:rPr lang="en-IN" altLang="en-US" dirty="0" smtClean="0"/>
              <a:t>Be </a:t>
            </a:r>
            <a:r>
              <a:rPr lang="en-IN" altLang="en-US" dirty="0"/>
              <a:t>honest with oneself and with other people</a:t>
            </a:r>
          </a:p>
          <a:p>
            <a:r>
              <a:rPr lang="en-IN" altLang="en-US" dirty="0" smtClean="0"/>
              <a:t>Strive </a:t>
            </a:r>
            <a:r>
              <a:rPr lang="en-IN" altLang="en-US" dirty="0"/>
              <a:t>to do one's best in accomplishing tangible goals in line with </a:t>
            </a:r>
            <a:r>
              <a:rPr lang="en-IN" altLang="en-US" dirty="0" smtClean="0"/>
              <a:t>one’s basic </a:t>
            </a:r>
            <a:r>
              <a:rPr lang="en-IN" altLang="en-US" dirty="0"/>
              <a:t>values</a:t>
            </a:r>
          </a:p>
          <a:p>
            <a:r>
              <a:rPr lang="en-IN" altLang="en-US" dirty="0" smtClean="0"/>
              <a:t>Commit </a:t>
            </a:r>
            <a:r>
              <a:rPr lang="en-IN" altLang="en-US" dirty="0"/>
              <a:t>oneself to concerns and causes outside </a:t>
            </a:r>
            <a:r>
              <a:rPr lang="en-IN" altLang="en-US" dirty="0" smtClean="0"/>
              <a:t>oneself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38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68328E67-17D4-4FF8-96EE-6D66B8D82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Motivation in the Workplace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A2BD6CC6-706F-4AB0-941E-093823C9C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Effective leaders motivate people to accomplish tasks</a:t>
            </a:r>
            <a:endParaRPr lang="en-US" altLang="en-US" sz="800" dirty="0"/>
          </a:p>
          <a:p>
            <a:r>
              <a:rPr lang="en-US" altLang="en-US" sz="2200" dirty="0"/>
              <a:t>U</a:t>
            </a:r>
            <a:r>
              <a:rPr lang="en-US" altLang="en-US" sz="2200" dirty="0" smtClean="0"/>
              <a:t>nderstand </a:t>
            </a:r>
            <a:r>
              <a:rPr lang="en-US" altLang="en-US" sz="2200" dirty="0"/>
              <a:t>the needs of others </a:t>
            </a:r>
          </a:p>
          <a:p>
            <a:r>
              <a:rPr lang="en-US" altLang="en-US" sz="2200" dirty="0"/>
              <a:t>A</a:t>
            </a:r>
            <a:r>
              <a:rPr lang="en-US" altLang="en-US" sz="2200" dirty="0" smtClean="0"/>
              <a:t>rrange </a:t>
            </a:r>
            <a:r>
              <a:rPr lang="en-US" altLang="en-US" sz="2200" dirty="0"/>
              <a:t>conditions so that individual needs can be met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/>
              <a:t>For most employees, a few words of appreciation create renewed energy and job commitment</a:t>
            </a:r>
          </a:p>
          <a:p>
            <a:r>
              <a:rPr lang="en-US" altLang="en-US" sz="2200" dirty="0"/>
              <a:t>Most employees leave their jobs because they do not feel they are recognized</a:t>
            </a:r>
          </a:p>
          <a:p>
            <a:r>
              <a:rPr lang="en-IN" altLang="en-US" sz="2200" dirty="0"/>
              <a:t>Most people believe they could give as much as 15 percent to 20 percent more effort at work than they now do with no one recognizing any difference</a:t>
            </a:r>
          </a:p>
        </p:txBody>
      </p:sp>
    </p:spTree>
    <p:extLst>
      <p:ext uri="{BB962C8B-B14F-4D97-AF65-F5344CB8AC3E}">
        <p14:creationId xmlns:p14="http://schemas.microsoft.com/office/powerpoint/2010/main" val="218237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F87D75E6-15D8-4606-83A5-FB8A3BCDE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Motivation Level I: Survival Needs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461D62D3-29B8-41F4-96DE-3A47360A8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People are concerned with</a:t>
            </a:r>
            <a:r>
              <a:rPr lang="en-US" altLang="en-US" dirty="0"/>
              <a:t>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US" altLang="en-US" sz="2200" dirty="0"/>
              <a:t>Physical and economic survival</a:t>
            </a:r>
          </a:p>
          <a:p>
            <a:r>
              <a:rPr lang="en-IN" altLang="en-US" sz="2200" dirty="0"/>
              <a:t>Comfort and the avoidance of physical irritations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/>
              <a:t>Firms can meet these needs of their employees by providing: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US" altLang="en-US" sz="2200" dirty="0"/>
              <a:t>Sufficient pay</a:t>
            </a:r>
          </a:p>
          <a:p>
            <a:r>
              <a:rPr lang="en-US" altLang="en-US" sz="2200" dirty="0"/>
              <a:t>Safe working conditions</a:t>
            </a:r>
          </a:p>
          <a:p>
            <a:r>
              <a:rPr lang="en-US" altLang="en-US" sz="2200" dirty="0"/>
              <a:t>Safe equipment, </a:t>
            </a:r>
            <a:r>
              <a:rPr lang="en-US" sz="2200" dirty="0"/>
              <a:t>tools, and materials</a:t>
            </a:r>
            <a:endParaRPr lang="en-US" altLang="en-US" sz="2200" dirty="0"/>
          </a:p>
          <a:p>
            <a:r>
              <a:rPr lang="en-US" altLang="en-US" sz="2200" dirty="0"/>
              <a:t>Supportive physical environment</a:t>
            </a:r>
          </a:p>
        </p:txBody>
      </p:sp>
    </p:spTree>
    <p:extLst>
      <p:ext uri="{BB962C8B-B14F-4D97-AF65-F5344CB8AC3E}">
        <p14:creationId xmlns:p14="http://schemas.microsoft.com/office/powerpoint/2010/main" val="423193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75481954-5FF9-48CF-8B43-EA34E1C50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altLang="en-US" dirty="0"/>
              <a:t>Motivation Level II: Security Needs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E126B1F6-7F12-49FF-9041-B100CBC65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People feel the need for security and predictability in their lives</a:t>
            </a:r>
          </a:p>
          <a:p>
            <a:r>
              <a:rPr lang="en-IN" sz="2200" dirty="0"/>
              <a:t>W</a:t>
            </a:r>
            <a:r>
              <a:rPr lang="en-IN" sz="2200" dirty="0" smtClean="0"/>
              <a:t>ant </a:t>
            </a:r>
            <a:r>
              <a:rPr lang="en-IN" sz="2200" dirty="0"/>
              <a:t>assurance that their jobs are not subject to loss or change</a:t>
            </a:r>
          </a:p>
          <a:p>
            <a:r>
              <a:rPr lang="en-IN" altLang="en-US" sz="2200" dirty="0"/>
              <a:t>A</a:t>
            </a:r>
            <a:r>
              <a:rPr lang="en-IN" altLang="en-US" sz="2200" dirty="0" smtClean="0"/>
              <a:t>re </a:t>
            </a:r>
            <a:r>
              <a:rPr lang="en-IN" altLang="en-US" sz="2200" dirty="0"/>
              <a:t>concerned with benefits of a protective nature, and there is a need for signs of stability from upper management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/>
              <a:t>Firms can meet these needs of their employees by providing:</a:t>
            </a:r>
          </a:p>
          <a:p>
            <a:pPr marL="0" indent="0">
              <a:buNone/>
            </a:pPr>
            <a:endParaRPr lang="en-IN" altLang="en-US" sz="800" dirty="0"/>
          </a:p>
          <a:p>
            <a:r>
              <a:rPr lang="en-US" altLang="en-US" sz="2200" dirty="0"/>
              <a:t>Proper tools, equipment, and materials to do the job</a:t>
            </a:r>
          </a:p>
          <a:p>
            <a:r>
              <a:rPr lang="en-US" altLang="en-US" sz="2200" dirty="0"/>
              <a:t>Job aids</a:t>
            </a:r>
          </a:p>
          <a:p>
            <a:r>
              <a:rPr lang="en-US" altLang="en-US" sz="2200" dirty="0"/>
              <a:t>Economic protection and job security </a:t>
            </a:r>
          </a:p>
          <a:p>
            <a:r>
              <a:rPr lang="en-US" altLang="en-US" sz="2200" dirty="0"/>
              <a:t>Confidence in management</a:t>
            </a:r>
          </a:p>
        </p:txBody>
      </p:sp>
    </p:spTree>
    <p:extLst>
      <p:ext uri="{BB962C8B-B14F-4D97-AF65-F5344CB8AC3E}">
        <p14:creationId xmlns:p14="http://schemas.microsoft.com/office/powerpoint/2010/main" val="36997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HHE_Accessible_PPT_Template-v3">
  <a:themeElements>
    <a:clrScheme name="Custom 35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000000"/>
      </a:hlink>
      <a:folHlink>
        <a:srgbClr val="C30C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BC97AC-9483-49AF-ACCE-8DAA957C76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0DFFE8-C10B-484D-8A6D-192C6472E5F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aa4f5ada-9d1d-46d6-b705-f2cf90d05a91"/>
    <ds:schemaRef ds:uri="3b891efd-a537-4e57-a9a6-7bde74ae8a20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5AB482F-F5FA-414F-B608-2FE501D8A18F}"/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2400</Words>
  <Application>Microsoft Office PowerPoint</Application>
  <PresentationFormat>On-screen Show (4:3)</PresentationFormat>
  <Paragraphs>290</Paragraphs>
  <Slides>36</Slides>
  <Notes>6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36</vt:i4>
      </vt:variant>
    </vt:vector>
  </HeadingPairs>
  <TitlesOfParts>
    <vt:vector size="51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MHHE_Accessible_PPT_Template-v3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Chapter 12</vt:lpstr>
      <vt:lpstr>Learning Objectives</vt:lpstr>
      <vt:lpstr>The Importance of Understanding People</vt:lpstr>
      <vt:lpstr>Psychological Forces </vt:lpstr>
      <vt:lpstr>Figure 12.1: Hierarchy of Human Needs </vt:lpstr>
      <vt:lpstr>Maslow's Principles for Developing One’s Full Potential</vt:lpstr>
      <vt:lpstr>Motivation in the Workplace</vt:lpstr>
      <vt:lpstr>Motivation Level I: Survival Needs</vt:lpstr>
      <vt:lpstr>Motivation Level II: Security Needs </vt:lpstr>
      <vt:lpstr>Motivation Level III: Belonging Needs </vt:lpstr>
      <vt:lpstr>Motivation Level IV: Respect Needs </vt:lpstr>
      <vt:lpstr>Motivation Level V: Fulfillment Needs </vt:lpstr>
      <vt:lpstr>Points to Remember about Human Motivation, 1</vt:lpstr>
      <vt:lpstr>Points to Remember about Human Motivation, 2</vt:lpstr>
      <vt:lpstr>Points to Remember about Human Motivation, 3</vt:lpstr>
      <vt:lpstr>Points to Remember about Human Motivation, 4</vt:lpstr>
      <vt:lpstr>Employee Engagement, 1</vt:lpstr>
      <vt:lpstr>Employee Engagement, 2</vt:lpstr>
      <vt:lpstr>Emotional Intelligence, 1</vt:lpstr>
      <vt:lpstr>Emotional Intelligence, 2</vt:lpstr>
      <vt:lpstr>Emotional Intelligence, 3</vt:lpstr>
      <vt:lpstr>Developing Emotional Intelligence in the Work Setting</vt:lpstr>
      <vt:lpstr>The Art of Persuasion </vt:lpstr>
      <vt:lpstr>The Effective Use of Words, 1</vt:lpstr>
      <vt:lpstr>The Effective Use of Words, 2</vt:lpstr>
      <vt:lpstr>Rhetoric in a Nutshell, 1</vt:lpstr>
      <vt:lpstr>Rhetoric in a Nutshell, 2</vt:lpstr>
      <vt:lpstr>Strategies for Dealing with Conflict</vt:lpstr>
      <vt:lpstr>Approaches to Managing Conflict, 1</vt:lpstr>
      <vt:lpstr>Figure 12.4: Styles of Conflict </vt:lpstr>
      <vt:lpstr>Approaches to Managing Conflict, 2</vt:lpstr>
      <vt:lpstr>Approaches to Managing Conflict, 3</vt:lpstr>
      <vt:lpstr>Approaches to Managing Conflict, 4</vt:lpstr>
      <vt:lpstr>APPENDICES</vt:lpstr>
      <vt:lpstr>Figure 12.1: Hierarchy of Human Needs, Appendix</vt:lpstr>
      <vt:lpstr>Figure 12.4: Styles of Conflict, Appendix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Bcox</dc:creator>
  <cp:lastModifiedBy>Shilpa Sreevalsalan</cp:lastModifiedBy>
  <cp:revision>286</cp:revision>
  <dcterms:created xsi:type="dcterms:W3CDTF">2013-09-21T18:43:04Z</dcterms:created>
  <dcterms:modified xsi:type="dcterms:W3CDTF">2018-02-21T05:25:05Z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0x010100E3B1605E6CAFF34DA7688D4A3DE741FC</vt:lpwstr>
  </property>
</Properties>
</file>