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9" r:id="rId5"/>
    <p:sldMasterId id="2147483687" r:id="rId6"/>
    <p:sldMasterId id="2147483697" r:id="rId7"/>
    <p:sldMasterId id="2147483707" r:id="rId8"/>
    <p:sldMasterId id="2147483715" r:id="rId9"/>
    <p:sldMasterId id="2147483723" r:id="rId10"/>
    <p:sldMasterId id="2147483726" r:id="rId11"/>
  </p:sldMasterIdLst>
  <p:notesMasterIdLst>
    <p:notesMasterId r:id="rId64"/>
  </p:notesMasterIdLst>
  <p:sldIdLst>
    <p:sldId id="256" r:id="rId12"/>
    <p:sldId id="298" r:id="rId13"/>
    <p:sldId id="258" r:id="rId14"/>
    <p:sldId id="259" r:id="rId15"/>
    <p:sldId id="311" r:id="rId16"/>
    <p:sldId id="260" r:id="rId17"/>
    <p:sldId id="299" r:id="rId18"/>
    <p:sldId id="262" r:id="rId19"/>
    <p:sldId id="312" r:id="rId20"/>
    <p:sldId id="264" r:id="rId21"/>
    <p:sldId id="265" r:id="rId22"/>
    <p:sldId id="266" r:id="rId23"/>
    <p:sldId id="310" r:id="rId24"/>
    <p:sldId id="268" r:id="rId25"/>
    <p:sldId id="269" r:id="rId26"/>
    <p:sldId id="270" r:id="rId27"/>
    <p:sldId id="271" r:id="rId28"/>
    <p:sldId id="272" r:id="rId29"/>
    <p:sldId id="273" r:id="rId30"/>
    <p:sldId id="274" r:id="rId31"/>
    <p:sldId id="276" r:id="rId32"/>
    <p:sldId id="277" r:id="rId33"/>
    <p:sldId id="278" r:id="rId34"/>
    <p:sldId id="279" r:id="rId35"/>
    <p:sldId id="280" r:id="rId36"/>
    <p:sldId id="281" r:id="rId37"/>
    <p:sldId id="300" r:id="rId38"/>
    <p:sldId id="283" r:id="rId39"/>
    <p:sldId id="284" r:id="rId40"/>
    <p:sldId id="285" r:id="rId41"/>
    <p:sldId id="286" r:id="rId42"/>
    <p:sldId id="287" r:id="rId43"/>
    <p:sldId id="288" r:id="rId44"/>
    <p:sldId id="289" r:id="rId45"/>
    <p:sldId id="290" r:id="rId46"/>
    <p:sldId id="291" r:id="rId47"/>
    <p:sldId id="292" r:id="rId48"/>
    <p:sldId id="296" r:id="rId49"/>
    <p:sldId id="293" r:id="rId50"/>
    <p:sldId id="294" r:id="rId51"/>
    <p:sldId id="295" r:id="rId52"/>
    <p:sldId id="301" r:id="rId53"/>
    <p:sldId id="297" r:id="rId54"/>
    <p:sldId id="314" r:id="rId55"/>
    <p:sldId id="302" r:id="rId56"/>
    <p:sldId id="303" r:id="rId57"/>
    <p:sldId id="304" r:id="rId58"/>
    <p:sldId id="305" r:id="rId59"/>
    <p:sldId id="306" r:id="rId60"/>
    <p:sldId id="307" r:id="rId61"/>
    <p:sldId id="308" r:id="rId62"/>
    <p:sldId id="309"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R Source" initials="ANSR" lastIdx="27" clrIdx="0">
    <p:extLst>
      <p:ext uri="{19B8F6BF-5375-455C-9EA6-DF929625EA0E}">
        <p15:presenceInfo xmlns:p15="http://schemas.microsoft.com/office/powerpoint/2012/main" userId="ANSR Sourc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49" autoAdjust="0"/>
  </p:normalViewPr>
  <p:slideViewPr>
    <p:cSldViewPr>
      <p:cViewPr varScale="1">
        <p:scale>
          <a:sx n="70" d="100"/>
          <a:sy n="70" d="100"/>
        </p:scale>
        <p:origin x="1386"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theme" Target="theme/theme1.xml"/><Relationship Id="rId7" Type="http://schemas.openxmlformats.org/officeDocument/2006/relationships/slideMaster" Target="slideMasters/slideMaster4.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viewProps" Target="view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02/21/2018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4</a:t>
            </a:fld>
            <a:endParaRPr lang="en-US" dirty="0"/>
          </a:p>
        </p:txBody>
      </p:sp>
    </p:spTree>
    <p:extLst>
      <p:ext uri="{BB962C8B-B14F-4D97-AF65-F5344CB8AC3E}">
        <p14:creationId xmlns:p14="http://schemas.microsoft.com/office/powerpoint/2010/main" val="3090132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spcBef>
                <a:spcPct val="10000"/>
              </a:spcBef>
            </a:pPr>
            <a:endParaRPr lang="en-US" altLang="en-US" dirty="0"/>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32CAB8E7-4ABD-48E4-8C09-829F0C05961D}" type="slidenum">
              <a:rPr lang="en-US" altLang="en-US" sz="1200" b="0" smtClean="0">
                <a:solidFill>
                  <a:schemeClr val="tx1"/>
                </a:solidFill>
              </a:rPr>
              <a:pPr eaLnBrk="1" hangingPunct="1"/>
              <a:t>37</a:t>
            </a:fld>
            <a:endParaRPr lang="en-US" altLang="en-US" sz="1200" b="0" dirty="0">
              <a:solidFill>
                <a:schemeClr val="tx1"/>
              </a:solidFill>
            </a:endParaRPr>
          </a:p>
        </p:txBody>
      </p:sp>
    </p:spTree>
    <p:extLst>
      <p:ext uri="{BB962C8B-B14F-4D97-AF65-F5344CB8AC3E}">
        <p14:creationId xmlns:p14="http://schemas.microsoft.com/office/powerpoint/2010/main" val="2538917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Arial" panose="020B0604020202020204" pitchFamily="34" charset="0"/>
              <a:buNone/>
            </a:pPr>
            <a:endParaRPr lang="en-US" altLang="en-US" dirty="0"/>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1FFF43BB-AEDD-4ECE-9546-5096E06717E2}" type="slidenum">
              <a:rPr lang="en-US" altLang="en-US" sz="1200" b="0" smtClean="0">
                <a:solidFill>
                  <a:schemeClr val="tx1"/>
                </a:solidFill>
              </a:rPr>
              <a:pPr eaLnBrk="1" hangingPunct="1"/>
              <a:t>39</a:t>
            </a:fld>
            <a:endParaRPr lang="en-US" altLang="en-US" sz="1200" b="0" dirty="0">
              <a:solidFill>
                <a:schemeClr val="tx1"/>
              </a:solidFill>
            </a:endParaRPr>
          </a:p>
        </p:txBody>
      </p:sp>
    </p:spTree>
    <p:extLst>
      <p:ext uri="{BB962C8B-B14F-4D97-AF65-F5344CB8AC3E}">
        <p14:creationId xmlns:p14="http://schemas.microsoft.com/office/powerpoint/2010/main" val="1961560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5</a:t>
            </a:fld>
            <a:endParaRPr lang="en-US" dirty="0"/>
          </a:p>
        </p:txBody>
      </p:sp>
    </p:spTree>
    <p:extLst>
      <p:ext uri="{BB962C8B-B14F-4D97-AF65-F5344CB8AC3E}">
        <p14:creationId xmlns:p14="http://schemas.microsoft.com/office/powerpoint/2010/main" val="538220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192374B2-9C5A-449B-B7D1-3437EC6E3885}" type="slidenum">
              <a:rPr lang="en-US" altLang="en-US" sz="1200" b="0" smtClean="0">
                <a:solidFill>
                  <a:schemeClr val="tx1"/>
                </a:solidFill>
              </a:rPr>
              <a:pPr eaLnBrk="1" hangingPunct="1"/>
              <a:t>7</a:t>
            </a:fld>
            <a:endParaRPr lang="en-US" altLang="en-US" sz="1200" b="0" dirty="0">
              <a:solidFill>
                <a:schemeClr val="tx1"/>
              </a:solidFill>
            </a:endParaRPr>
          </a:p>
        </p:txBody>
      </p:sp>
    </p:spTree>
    <p:extLst>
      <p:ext uri="{BB962C8B-B14F-4D97-AF65-F5344CB8AC3E}">
        <p14:creationId xmlns:p14="http://schemas.microsoft.com/office/powerpoint/2010/main" val="2034277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4DBC7EE-55A0-4DC8-AAFB-4DE8C7CAAC7B}" type="slidenum">
              <a:rPr lang="en-US" altLang="en-US" sz="1200" b="0" smtClean="0">
                <a:solidFill>
                  <a:schemeClr val="tx1"/>
                </a:solidFill>
              </a:rPr>
              <a:pPr eaLnBrk="1" hangingPunct="1"/>
              <a:t>8</a:t>
            </a:fld>
            <a:endParaRPr lang="en-US" altLang="en-US" sz="1200" b="0" dirty="0">
              <a:solidFill>
                <a:schemeClr val="tx1"/>
              </a:solidFill>
            </a:endParaRPr>
          </a:p>
        </p:txBody>
      </p:sp>
    </p:spTree>
    <p:extLst>
      <p:ext uri="{BB962C8B-B14F-4D97-AF65-F5344CB8AC3E}">
        <p14:creationId xmlns:p14="http://schemas.microsoft.com/office/powerpoint/2010/main" val="1221027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4DBC7EE-55A0-4DC8-AAFB-4DE8C7CAAC7B}" type="slidenum">
              <a:rPr lang="en-US" altLang="en-US" sz="1200" b="0" smtClean="0">
                <a:solidFill>
                  <a:schemeClr val="tx1"/>
                </a:solidFill>
              </a:rPr>
              <a:pPr eaLnBrk="1" hangingPunct="1"/>
              <a:t>9</a:t>
            </a:fld>
            <a:endParaRPr lang="en-US" altLang="en-US" sz="1200" b="0" dirty="0">
              <a:solidFill>
                <a:schemeClr val="tx1"/>
              </a:solidFill>
            </a:endParaRPr>
          </a:p>
        </p:txBody>
      </p:sp>
    </p:spTree>
    <p:extLst>
      <p:ext uri="{BB962C8B-B14F-4D97-AF65-F5344CB8AC3E}">
        <p14:creationId xmlns:p14="http://schemas.microsoft.com/office/powerpoint/2010/main" val="963550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ACF01E57-7918-442F-BF5D-06CD90A10177}" type="slidenum">
              <a:rPr lang="en-US" altLang="en-US" sz="1200" b="0" smtClean="0">
                <a:solidFill>
                  <a:schemeClr val="tx1"/>
                </a:solidFill>
              </a:rPr>
              <a:pPr eaLnBrk="1" hangingPunct="1"/>
              <a:t>28</a:t>
            </a:fld>
            <a:endParaRPr lang="en-US" altLang="en-US" sz="1200" b="0" dirty="0">
              <a:solidFill>
                <a:schemeClr val="tx1"/>
              </a:solidFill>
            </a:endParaRPr>
          </a:p>
        </p:txBody>
      </p:sp>
    </p:spTree>
    <p:extLst>
      <p:ext uri="{BB962C8B-B14F-4D97-AF65-F5344CB8AC3E}">
        <p14:creationId xmlns:p14="http://schemas.microsoft.com/office/powerpoint/2010/main" val="2429018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CABC8D06-178A-4736-9BAE-BEE2810F8970}" type="slidenum">
              <a:rPr lang="en-US" altLang="en-US" sz="1200" b="0" smtClean="0">
                <a:solidFill>
                  <a:schemeClr val="tx1"/>
                </a:solidFill>
              </a:rPr>
              <a:pPr eaLnBrk="1" hangingPunct="1"/>
              <a:t>29</a:t>
            </a:fld>
            <a:endParaRPr lang="en-US" altLang="en-US" sz="1200" b="0" dirty="0">
              <a:solidFill>
                <a:schemeClr val="tx1"/>
              </a:solidFill>
            </a:endParaRPr>
          </a:p>
        </p:txBody>
      </p:sp>
    </p:spTree>
    <p:extLst>
      <p:ext uri="{BB962C8B-B14F-4D97-AF65-F5344CB8AC3E}">
        <p14:creationId xmlns:p14="http://schemas.microsoft.com/office/powerpoint/2010/main" val="4186645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E4B1DB43-DC18-4974-9986-7F4E96BC9FA6}" type="slidenum">
              <a:rPr lang="en-US" altLang="en-US" sz="1200" b="0" smtClean="0">
                <a:solidFill>
                  <a:schemeClr val="tx1"/>
                </a:solidFill>
              </a:rPr>
              <a:pPr eaLnBrk="1" hangingPunct="1"/>
              <a:t>30</a:t>
            </a:fld>
            <a:endParaRPr lang="en-US" altLang="en-US" sz="1200" b="0" dirty="0">
              <a:solidFill>
                <a:schemeClr val="tx1"/>
              </a:solidFill>
            </a:endParaRPr>
          </a:p>
        </p:txBody>
      </p:sp>
    </p:spTree>
    <p:extLst>
      <p:ext uri="{BB962C8B-B14F-4D97-AF65-F5344CB8AC3E}">
        <p14:creationId xmlns:p14="http://schemas.microsoft.com/office/powerpoint/2010/main" val="2075497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endParaRPr lang="en-US" altLang="en-US" dirty="0"/>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8ACDC45D-31B1-4656-8BD5-13A3E3B8EB28}" type="slidenum">
              <a:rPr lang="en-US" altLang="en-US" sz="1200" b="0" smtClean="0">
                <a:solidFill>
                  <a:schemeClr val="tx1"/>
                </a:solidFill>
              </a:rPr>
              <a:pPr eaLnBrk="1" hangingPunct="1"/>
              <a:t>31</a:t>
            </a:fld>
            <a:endParaRPr lang="en-US" altLang="en-US" sz="1200" b="0" dirty="0">
              <a:solidFill>
                <a:schemeClr val="tx1"/>
              </a:solidFill>
            </a:endParaRPr>
          </a:p>
        </p:txBody>
      </p:sp>
    </p:spTree>
    <p:extLst>
      <p:ext uri="{BB962C8B-B14F-4D97-AF65-F5344CB8AC3E}">
        <p14:creationId xmlns:p14="http://schemas.microsoft.com/office/powerpoint/2010/main" val="2579011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56445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1352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85907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8021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0924499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751052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023602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57564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776321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909334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4210639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284962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6400"/>
            <a:ext cx="4038600" cy="4724400"/>
          </a:xfrm>
        </p:spPr>
        <p:txBody>
          <a:bodyPr/>
          <a:lstStyle>
            <a:lvl1pPr marL="400050" indent="-40005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6400"/>
            <a:ext cx="4038600" cy="4724400"/>
          </a:xfrm>
        </p:spPr>
        <p:txBody>
          <a:bodyPr/>
          <a:lstStyle>
            <a:lvl1pPr marL="400050" indent="-40005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7" name="Slide Number Placeholder 6"/>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319151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3334168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280783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974094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743816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15860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814793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745863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59275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65947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596783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476643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609206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45373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515396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462907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403829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176721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5401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30417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0210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483430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136541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626688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160392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655469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038601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582413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29849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389947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692004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67110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68211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100451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745657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789951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421126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936686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9903890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594298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29754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508784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775434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369943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917313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8637912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4712903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039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3363857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1730271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2106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1266444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xmlns="" id="{8EF660BE-67BD-4F12-B6DE-654FD660C92C}"/>
              </a:ext>
            </a:extLst>
          </p:cNvPr>
          <p:cNvSpPr/>
          <p:nvPr userDrawn="1"/>
        </p:nvSpPr>
        <p:spPr>
          <a:xfrm>
            <a:off x="-15240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7634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4.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7352193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730" r:id="rId18"/>
    <p:sldLayoutId id="2147483731" r:id="rId19"/>
    <p:sldLayoutId id="2147483732" r:id="rId20"/>
    <p:sldLayoutId id="2147483733"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7720038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520000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74661146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36893456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285944055"/>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94121755"/>
      </p:ext>
    </p:extLst>
  </p:cSld>
  <p:clrMap bg1="lt1" tx1="dk1" bg2="lt2" tx2="dk2" accent1="accent1" accent2="accent2" accent3="accent3" accent4="accent4" accent5="accent5" accent6="accent6" hlink="hlink" folHlink="folHlink"/>
  <p:sldLayoutIdLst>
    <p:sldLayoutId id="2147483724" r:id="rId1"/>
    <p:sldLayoutId id="214748372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35903938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4468" y="2486401"/>
            <a:ext cx="5105400" cy="609600"/>
          </a:xfrm>
        </p:spPr>
        <p:txBody>
          <a:bodyPr/>
          <a:lstStyle/>
          <a:p>
            <a:r>
              <a:rPr lang="en-US" dirty="0">
                <a:solidFill>
                  <a:schemeClr val="tx1"/>
                </a:solidFill>
              </a:rPr>
              <a:t>Chapter 11</a:t>
            </a:r>
          </a:p>
        </p:txBody>
      </p:sp>
      <p:sp>
        <p:nvSpPr>
          <p:cNvPr id="3" name="Subtitle 2"/>
          <p:cNvSpPr>
            <a:spLocks noGrp="1"/>
          </p:cNvSpPr>
          <p:nvPr>
            <p:ph type="body" sz="quarter" idx="10"/>
          </p:nvPr>
        </p:nvSpPr>
        <p:spPr>
          <a:xfrm>
            <a:off x="-152400" y="3681600"/>
            <a:ext cx="5105400" cy="685800"/>
          </a:xfrm>
        </p:spPr>
        <p:txBody>
          <a:bodyPr/>
          <a:lstStyle/>
          <a:p>
            <a:pPr algn="ctr"/>
            <a:r>
              <a:rPr lang="en-US" sz="4400" dirty="0"/>
              <a:t>The Team Concept</a:t>
            </a:r>
          </a:p>
        </p:txBody>
      </p:sp>
      <p:sp>
        <p:nvSpPr>
          <p:cNvPr id="6" name="Content placeholder 1">
            <a:extLst>
              <a:ext uri="{FF2B5EF4-FFF2-40B4-BE49-F238E27FC236}">
                <a16:creationId xmlns:a16="http://schemas.microsoft.com/office/drawing/2014/main" xmlns="" id="{1197927D-EC47-44BC-9917-B51F051DD2B4}"/>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xmlns="" id="{D32E357B-346C-48F4-9829-65149CB0C8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9468" y="685800"/>
            <a:ext cx="3875798"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B50EBC71-B820-4384-A670-961E87B6D687}"/>
              </a:ext>
            </a:extLst>
          </p:cNvPr>
          <p:cNvSpPr>
            <a:spLocks noGrp="1"/>
          </p:cNvSpPr>
          <p:nvPr>
            <p:ph type="title"/>
          </p:nvPr>
        </p:nvSpPr>
        <p:spPr/>
        <p:txBody>
          <a:bodyPr/>
          <a:lstStyle/>
          <a:p>
            <a:r>
              <a:rPr lang="en-US" altLang="en-US" dirty="0"/>
              <a:t>Dealing with Problem Behavior, 1</a:t>
            </a:r>
            <a:r>
              <a:rPr lang="en-US" altLang="en-US" sz="3200" dirty="0"/>
              <a:t> </a:t>
            </a:r>
            <a:endParaRPr lang="en-US" dirty="0"/>
          </a:p>
        </p:txBody>
      </p:sp>
      <p:sp>
        <p:nvSpPr>
          <p:cNvPr id="7" name="Content Placeholder 6">
            <a:extLst>
              <a:ext uri="{FF2B5EF4-FFF2-40B4-BE49-F238E27FC236}">
                <a16:creationId xmlns:a16="http://schemas.microsoft.com/office/drawing/2014/main" xmlns="" id="{C3BD412F-1A2C-4C55-96DC-5A687593427D}"/>
              </a:ext>
            </a:extLst>
          </p:cNvPr>
          <p:cNvSpPr>
            <a:spLocks noGrp="1"/>
          </p:cNvSpPr>
          <p:nvPr>
            <p:ph idx="1"/>
          </p:nvPr>
        </p:nvSpPr>
        <p:spPr>
          <a:xfrm>
            <a:off x="457200" y="1143000"/>
            <a:ext cx="8229600" cy="5410200"/>
          </a:xfrm>
        </p:spPr>
        <p:txBody>
          <a:bodyPr/>
          <a:lstStyle/>
          <a:p>
            <a:r>
              <a:rPr lang="en-US" altLang="en-US" dirty="0"/>
              <a:t>Talking it over in a calm and patient way</a:t>
            </a:r>
          </a:p>
          <a:p>
            <a:r>
              <a:rPr lang="en-US" altLang="en-US" dirty="0"/>
              <a:t>Reporting observations uncritically</a:t>
            </a:r>
          </a:p>
          <a:p>
            <a:r>
              <a:rPr lang="en-US" altLang="en-US" dirty="0"/>
              <a:t>Pointing out that </a:t>
            </a:r>
            <a:r>
              <a:rPr lang="en-US" altLang="en-US" dirty="0" smtClean="0"/>
              <a:t>it is recognized that the </a:t>
            </a:r>
            <a:r>
              <a:rPr lang="en-US" altLang="en-US" dirty="0"/>
              <a:t>person wants to be successful but to reach that goal, he or she must take others into account</a:t>
            </a:r>
          </a:p>
          <a:p>
            <a:r>
              <a:rPr lang="en-US" altLang="en-US" dirty="0"/>
              <a:t>Reporting how it made </a:t>
            </a:r>
            <a:r>
              <a:rPr lang="en-US" altLang="en-US" dirty="0" smtClean="0"/>
              <a:t>one </a:t>
            </a:r>
            <a:r>
              <a:rPr lang="en-US" altLang="en-US" dirty="0"/>
              <a:t>feel and how others must feel if the behavior is irritating</a:t>
            </a:r>
          </a:p>
          <a:p>
            <a:r>
              <a:rPr lang="en-US" altLang="en-US" dirty="0"/>
              <a:t>Asking why the person behaves as he or she does</a:t>
            </a:r>
            <a:endParaRPr lang="en-US" altLang="en-US" i="1" dirty="0"/>
          </a:p>
        </p:txBody>
      </p:sp>
    </p:spTree>
    <p:extLst>
      <p:ext uri="{BB962C8B-B14F-4D97-AF65-F5344CB8AC3E}">
        <p14:creationId xmlns:p14="http://schemas.microsoft.com/office/powerpoint/2010/main" val="1604273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Dealing with Problem Behavior, 2</a:t>
            </a:r>
            <a:r>
              <a:rPr lang="en-US" altLang="en-US" sz="3200" dirty="0"/>
              <a:t> </a:t>
            </a:r>
            <a:endParaRPr lang="en-US" altLang="en-US" dirty="0"/>
          </a:p>
        </p:txBody>
      </p:sp>
      <p:sp>
        <p:nvSpPr>
          <p:cNvPr id="3" name="Content Placeholder 2"/>
          <p:cNvSpPr>
            <a:spLocks noGrp="1"/>
          </p:cNvSpPr>
          <p:nvPr>
            <p:ph idx="1"/>
          </p:nvPr>
        </p:nvSpPr>
        <p:spPr>
          <a:xfrm>
            <a:off x="457200" y="1143000"/>
            <a:ext cx="8229600" cy="4114800"/>
          </a:xfrm>
        </p:spPr>
        <p:txBody>
          <a:bodyPr>
            <a:normAutofit/>
          </a:bodyPr>
          <a:lstStyle/>
          <a:p>
            <a:r>
              <a:rPr lang="en-US" dirty="0"/>
              <a:t>Avoiding counterattack if the person challenges, philosophizes, defends, or tries to debate </a:t>
            </a:r>
            <a:r>
              <a:rPr lang="en-US" dirty="0" smtClean="0"/>
              <a:t>one’s </a:t>
            </a:r>
            <a:r>
              <a:rPr lang="en-US" dirty="0"/>
              <a:t>observations</a:t>
            </a:r>
          </a:p>
          <a:p>
            <a:r>
              <a:rPr lang="en-US" altLang="en-US" dirty="0"/>
              <a:t>Helping the person understand that cooperating with others can be rewarding</a:t>
            </a:r>
          </a:p>
          <a:p>
            <a:r>
              <a:rPr lang="en-US" altLang="en-US" dirty="0"/>
              <a:t>Confronting the person with the facts and consequences of the person’s negative behavior if he or she is closed-minded</a:t>
            </a:r>
          </a:p>
          <a:p>
            <a:r>
              <a:rPr lang="en-US" altLang="en-US" dirty="0"/>
              <a:t>Letting the person know that his or her behavior is unacceptable and will not be tolerated if he or she does not respond to </a:t>
            </a:r>
            <a:r>
              <a:rPr lang="en-US" altLang="en-US" dirty="0" smtClean="0"/>
              <a:t>one’s </a:t>
            </a:r>
            <a:r>
              <a:rPr lang="en-US" altLang="en-US" dirty="0"/>
              <a:t>efforts</a:t>
            </a:r>
            <a:endParaRPr lang="en-US" altLang="en-US" i="1" dirty="0"/>
          </a:p>
        </p:txBody>
      </p:sp>
    </p:spTree>
    <p:extLst>
      <p:ext uri="{BB962C8B-B14F-4D97-AF65-F5344CB8AC3E}">
        <p14:creationId xmlns:p14="http://schemas.microsoft.com/office/powerpoint/2010/main" val="50324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062CEB2-E94B-4271-A248-701AEAAFF730}"/>
              </a:ext>
            </a:extLst>
          </p:cNvPr>
          <p:cNvSpPr>
            <a:spLocks noGrp="1"/>
          </p:cNvSpPr>
          <p:nvPr>
            <p:ph type="title"/>
          </p:nvPr>
        </p:nvSpPr>
        <p:spPr/>
        <p:txBody>
          <a:bodyPr/>
          <a:lstStyle/>
          <a:p>
            <a:r>
              <a:rPr lang="en-US" altLang="en-US" dirty="0"/>
              <a:t>Designing Teams for Success</a:t>
            </a:r>
            <a:endParaRPr lang="en-US" dirty="0"/>
          </a:p>
        </p:txBody>
      </p:sp>
      <p:sp>
        <p:nvSpPr>
          <p:cNvPr id="5" name="Content Placeholder 4">
            <a:extLst>
              <a:ext uri="{FF2B5EF4-FFF2-40B4-BE49-F238E27FC236}">
                <a16:creationId xmlns:a16="http://schemas.microsoft.com/office/drawing/2014/main" xmlns="" id="{D3E09C92-6ABC-4A49-A994-D64BE5E6E814}"/>
              </a:ext>
            </a:extLst>
          </p:cNvPr>
          <p:cNvSpPr>
            <a:spLocks noGrp="1"/>
          </p:cNvSpPr>
          <p:nvPr>
            <p:ph idx="1"/>
          </p:nvPr>
        </p:nvSpPr>
        <p:spPr>
          <a:xfrm>
            <a:off x="457200" y="990600"/>
            <a:ext cx="8229600" cy="5562600"/>
          </a:xfrm>
        </p:spPr>
        <p:txBody>
          <a:bodyPr/>
          <a:lstStyle/>
          <a:p>
            <a:pPr marL="0" indent="0">
              <a:buNone/>
            </a:pPr>
            <a:r>
              <a:rPr lang="en-US" altLang="en-US" dirty="0"/>
              <a:t>The team approach is being used more and more in organizational settings</a:t>
            </a:r>
          </a:p>
          <a:p>
            <a:r>
              <a:rPr lang="en-US" altLang="en-US" sz="2200" dirty="0"/>
              <a:t>Senior leaders may sponsor five to eight individuals to work on projects related to the company’s success</a:t>
            </a:r>
          </a:p>
          <a:p>
            <a:r>
              <a:rPr lang="en-US" sz="2200" dirty="0"/>
              <a:t>Types of teams include production, service, management, project, action, and advisory</a:t>
            </a:r>
          </a:p>
          <a:p>
            <a:pPr marL="0" indent="0">
              <a:buNone/>
            </a:pPr>
            <a:endParaRPr lang="en-US" sz="800" dirty="0"/>
          </a:p>
          <a:p>
            <a:pPr marL="0" indent="0">
              <a:buNone/>
            </a:pPr>
            <a:r>
              <a:rPr lang="en-US" dirty="0"/>
              <a:t>Globalization of organizations and the changing nature of work have created the need for cross-cultural and virtual teams</a:t>
            </a:r>
          </a:p>
          <a:p>
            <a:pPr marL="0" indent="0">
              <a:buNone/>
            </a:pPr>
            <a:endParaRPr lang="en-US" sz="800" dirty="0"/>
          </a:p>
          <a:p>
            <a:pPr marL="0" indent="0">
              <a:buNone/>
            </a:pPr>
            <a:r>
              <a:rPr lang="en-US" dirty="0"/>
              <a:t>Effective teams generate creative solutions to business problems</a:t>
            </a:r>
            <a:endParaRPr lang="en-US" sz="2200" dirty="0"/>
          </a:p>
        </p:txBody>
      </p:sp>
    </p:spTree>
    <p:extLst>
      <p:ext uri="{BB962C8B-B14F-4D97-AF65-F5344CB8AC3E}">
        <p14:creationId xmlns:p14="http://schemas.microsoft.com/office/powerpoint/2010/main" val="2527707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328BE14-2A4B-40E9-BE32-9107CD76ED29}"/>
              </a:ext>
            </a:extLst>
          </p:cNvPr>
          <p:cNvSpPr>
            <a:spLocks noGrp="1"/>
          </p:cNvSpPr>
          <p:nvPr>
            <p:ph type="title"/>
          </p:nvPr>
        </p:nvSpPr>
        <p:spPr/>
        <p:txBody>
          <a:bodyPr/>
          <a:lstStyle/>
          <a:p>
            <a:r>
              <a:rPr lang="en-US" dirty="0"/>
              <a:t>Problem-Solving Styles</a:t>
            </a:r>
          </a:p>
        </p:txBody>
      </p:sp>
      <p:sp>
        <p:nvSpPr>
          <p:cNvPr id="3" name="Content Placeholder 2">
            <a:extLst>
              <a:ext uri="{FF2B5EF4-FFF2-40B4-BE49-F238E27FC236}">
                <a16:creationId xmlns:a16="http://schemas.microsoft.com/office/drawing/2014/main" xmlns="" id="{0613715A-0FC4-47DD-87A7-AC06276011E6}"/>
              </a:ext>
            </a:extLst>
          </p:cNvPr>
          <p:cNvSpPr>
            <a:spLocks noGrp="1"/>
          </p:cNvSpPr>
          <p:nvPr>
            <p:ph idx="1"/>
          </p:nvPr>
        </p:nvSpPr>
        <p:spPr/>
        <p:txBody>
          <a:bodyPr/>
          <a:lstStyle/>
          <a:p>
            <a:pPr marL="0" indent="0">
              <a:buNone/>
            </a:pPr>
            <a:r>
              <a:rPr lang="en-US" dirty="0"/>
              <a:t>Problem solving has four elements</a:t>
            </a:r>
            <a:endParaRPr lang="en-US" sz="800" dirty="0"/>
          </a:p>
          <a:p>
            <a:r>
              <a:rPr lang="en-US" sz="2200" dirty="0"/>
              <a:t>E: Having experiences</a:t>
            </a:r>
          </a:p>
          <a:p>
            <a:r>
              <a:rPr lang="en-US" sz="2200" dirty="0"/>
              <a:t>R: Reflecting on results</a:t>
            </a:r>
          </a:p>
          <a:p>
            <a:r>
              <a:rPr lang="en-US" sz="2200" dirty="0"/>
              <a:t>T: Building theories</a:t>
            </a:r>
          </a:p>
          <a:p>
            <a:r>
              <a:rPr lang="en-US" sz="2200" dirty="0"/>
              <a:t>A: Taking action</a:t>
            </a:r>
          </a:p>
        </p:txBody>
      </p:sp>
    </p:spTree>
    <p:extLst>
      <p:ext uri="{BB962C8B-B14F-4D97-AF65-F5344CB8AC3E}">
        <p14:creationId xmlns:p14="http://schemas.microsoft.com/office/powerpoint/2010/main" val="3220838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The image depicts the problem-solving cycle.">
            <a:extLst>
              <a:ext uri="{FF2B5EF4-FFF2-40B4-BE49-F238E27FC236}">
                <a16:creationId xmlns:a16="http://schemas.microsoft.com/office/drawing/2014/main" xmlns="" id="{EBCD7565-BF40-43E5-9095-E7CC3244E733}"/>
              </a:ext>
            </a:extLst>
          </p:cNvPr>
          <p:cNvSpPr>
            <a:spLocks noGrp="1"/>
          </p:cNvSpPr>
          <p:nvPr>
            <p:ph type="title"/>
          </p:nvPr>
        </p:nvSpPr>
        <p:spPr/>
        <p:txBody>
          <a:bodyPr/>
          <a:lstStyle/>
          <a:p>
            <a:r>
              <a:rPr lang="en-US" dirty="0"/>
              <a:t>Figure 11.2: The Problem-Solving Cycle</a:t>
            </a:r>
          </a:p>
        </p:txBody>
      </p:sp>
      <p:pic>
        <p:nvPicPr>
          <p:cNvPr id="9" name="Picture 8" descr="The image depicts the problem-solving cycle. ">
            <a:extLst>
              <a:ext uri="{FF2B5EF4-FFF2-40B4-BE49-F238E27FC236}">
                <a16:creationId xmlns:a16="http://schemas.microsoft.com/office/drawing/2014/main" xmlns="" id="{8E4345A1-5757-45A5-9CFB-7FFF56A45A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9011" y="1086948"/>
            <a:ext cx="5245977" cy="4684105"/>
          </a:xfrm>
          <a:prstGeom prst="rect">
            <a:avLst/>
          </a:prstGeom>
        </p:spPr>
      </p:pic>
      <p:sp>
        <p:nvSpPr>
          <p:cNvPr id="3" name="Content Placeholder 2" descr="The image depicts the problem-solving cycle. ">
            <a:extLst>
              <a:ext uri="{FF2B5EF4-FFF2-40B4-BE49-F238E27FC236}">
                <a16:creationId xmlns:a16="http://schemas.microsoft.com/office/drawing/2014/main" xmlns="" id="{1841F4B2-142C-49FB-9E39-572A951861D4}"/>
              </a:ext>
            </a:extLst>
          </p:cNvPr>
          <p:cNvSpPr>
            <a:spLocks noGrp="1"/>
          </p:cNvSpPr>
          <p:nvPr>
            <p:ph idx="1"/>
          </p:nvPr>
        </p:nvSpPr>
        <p:spPr>
          <a:xfrm>
            <a:off x="4953000" y="5829301"/>
            <a:ext cx="3886200" cy="381000"/>
          </a:xfrm>
        </p:spPr>
        <p:txBody>
          <a:bodyPr/>
          <a:lstStyle/>
          <a:p>
            <a:pPr marL="0" indent="0" algn="r">
              <a:buNone/>
            </a:pPr>
            <a:r>
              <a:rPr lang="en-US" sz="1200" dirty="0">
                <a:hlinkClick r:id="rId3" action="ppaction://hlinksldjump"/>
              </a:rPr>
              <a:t>Jump to Figure 11.2: The Problem-Solving Cycle, Appendix</a:t>
            </a:r>
            <a:endParaRPr lang="en-US" sz="1200" dirty="0"/>
          </a:p>
        </p:txBody>
      </p:sp>
    </p:spTree>
    <p:extLst>
      <p:ext uri="{BB962C8B-B14F-4D97-AF65-F5344CB8AC3E}">
        <p14:creationId xmlns:p14="http://schemas.microsoft.com/office/powerpoint/2010/main" val="1402924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B51F0CA-49BE-4165-861C-70F563A0ED0E}"/>
              </a:ext>
            </a:extLst>
          </p:cNvPr>
          <p:cNvSpPr>
            <a:spLocks noGrp="1"/>
          </p:cNvSpPr>
          <p:nvPr>
            <p:ph type="title"/>
          </p:nvPr>
        </p:nvSpPr>
        <p:spPr/>
        <p:txBody>
          <a:bodyPr/>
          <a:lstStyle/>
          <a:p>
            <a:r>
              <a:rPr lang="en-US" dirty="0"/>
              <a:t>   The Charles Darwin Problem-Solving Style </a:t>
            </a:r>
          </a:p>
        </p:txBody>
      </p:sp>
      <p:sp>
        <p:nvSpPr>
          <p:cNvPr id="7" name="Content Placeholder 6">
            <a:extLst>
              <a:ext uri="{FF2B5EF4-FFF2-40B4-BE49-F238E27FC236}">
                <a16:creationId xmlns:a16="http://schemas.microsoft.com/office/drawing/2014/main" xmlns="" id="{A74F887C-B746-45FF-96C3-40F8F9087851}"/>
              </a:ext>
            </a:extLst>
          </p:cNvPr>
          <p:cNvSpPr>
            <a:spLocks noGrp="1"/>
          </p:cNvSpPr>
          <p:nvPr>
            <p:ph idx="1"/>
          </p:nvPr>
        </p:nvSpPr>
        <p:spPr>
          <a:xfrm>
            <a:off x="457200" y="1066800"/>
            <a:ext cx="5029200" cy="5105400"/>
          </a:xfrm>
        </p:spPr>
        <p:txBody>
          <a:bodyPr/>
          <a:lstStyle/>
          <a:p>
            <a:r>
              <a:rPr lang="en-US" altLang="en-US" dirty="0"/>
              <a:t>Style: Basic researcher </a:t>
            </a:r>
            <a:r>
              <a:rPr lang="en-IN" altLang="en-US" dirty="0"/>
              <a:t>who loves the discovery process</a:t>
            </a:r>
          </a:p>
          <a:p>
            <a:r>
              <a:rPr lang="en-US" dirty="0"/>
              <a:t>Most problem-solving efforts: Made between E and R</a:t>
            </a:r>
            <a:endParaRPr lang="en-US" altLang="en-US" dirty="0"/>
          </a:p>
          <a:p>
            <a:r>
              <a:rPr lang="en-US" altLang="en-US" dirty="0"/>
              <a:t>Strengths: Observing, recording facts, and identifying alternatives</a:t>
            </a:r>
          </a:p>
          <a:p>
            <a:r>
              <a:rPr lang="en-US" dirty="0"/>
              <a:t>Interpreting the chart: The longest </a:t>
            </a:r>
            <a:r>
              <a:rPr lang="en-US" dirty="0" smtClean="0"/>
              <a:t>line denotes </a:t>
            </a:r>
            <a:r>
              <a:rPr lang="en-US" dirty="0"/>
              <a:t>the problem-solving style</a:t>
            </a:r>
          </a:p>
        </p:txBody>
      </p:sp>
      <p:pic>
        <p:nvPicPr>
          <p:cNvPr id="9" name="Picture 8" descr="The image depicts the Charles Darwin problem-solving style.">
            <a:extLst>
              <a:ext uri="{FF2B5EF4-FFF2-40B4-BE49-F238E27FC236}">
                <a16:creationId xmlns:a16="http://schemas.microsoft.com/office/drawing/2014/main" xmlns="" id="{03F287B3-DBCE-40E9-B917-32EC57236B5F}"/>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97756" y="1670882"/>
            <a:ext cx="3674781" cy="3516236"/>
          </a:xfrm>
          <a:prstGeom prst="rect">
            <a:avLst/>
          </a:prstGeom>
        </p:spPr>
      </p:pic>
      <p:sp>
        <p:nvSpPr>
          <p:cNvPr id="11" name="Content Placeholder 6">
            <a:extLst>
              <a:ext uri="{FF2B5EF4-FFF2-40B4-BE49-F238E27FC236}">
                <a16:creationId xmlns:a16="http://schemas.microsoft.com/office/drawing/2014/main" xmlns="" id="{5F453BEB-15A6-47BA-BEAE-185D3DA027B5}"/>
              </a:ext>
            </a:extLst>
          </p:cNvPr>
          <p:cNvSpPr txBox="1">
            <a:spLocks/>
          </p:cNvSpPr>
          <p:nvPr/>
        </p:nvSpPr>
        <p:spPr>
          <a:xfrm>
            <a:off x="4343400" y="5791200"/>
            <a:ext cx="4343400" cy="53651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to The Charles Darwin Problem-Solving Style, Appendix </a:t>
            </a:r>
            <a:endParaRPr lang="en-US" sz="1200" dirty="0"/>
          </a:p>
        </p:txBody>
      </p:sp>
    </p:spTree>
    <p:extLst>
      <p:ext uri="{BB962C8B-B14F-4D97-AF65-F5344CB8AC3E}">
        <p14:creationId xmlns:p14="http://schemas.microsoft.com/office/powerpoint/2010/main" val="822992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35841D29-CE61-4A7D-9BF9-8DE126157E8C}"/>
              </a:ext>
            </a:extLst>
          </p:cNvPr>
          <p:cNvSpPr>
            <a:spLocks noGrp="1"/>
          </p:cNvSpPr>
          <p:nvPr>
            <p:ph type="title"/>
          </p:nvPr>
        </p:nvSpPr>
        <p:spPr/>
        <p:txBody>
          <a:bodyPr/>
          <a:lstStyle/>
          <a:p>
            <a:r>
              <a:rPr lang="en-US" dirty="0"/>
              <a:t>	The Albert Einstein Problem-Solving Style </a:t>
            </a:r>
          </a:p>
        </p:txBody>
      </p:sp>
      <p:sp>
        <p:nvSpPr>
          <p:cNvPr id="7" name="Content Placeholder 6">
            <a:extLst>
              <a:ext uri="{FF2B5EF4-FFF2-40B4-BE49-F238E27FC236}">
                <a16:creationId xmlns:a16="http://schemas.microsoft.com/office/drawing/2014/main" xmlns="" id="{3D74B34D-3682-4DB5-8D89-BA0D970F42F7}"/>
              </a:ext>
            </a:extLst>
          </p:cNvPr>
          <p:cNvSpPr>
            <a:spLocks noGrp="1"/>
          </p:cNvSpPr>
          <p:nvPr>
            <p:ph idx="1"/>
          </p:nvPr>
        </p:nvSpPr>
        <p:spPr>
          <a:xfrm>
            <a:off x="457200" y="990600"/>
            <a:ext cx="5334000" cy="5105400"/>
          </a:xfrm>
        </p:spPr>
        <p:txBody>
          <a:bodyPr/>
          <a:lstStyle/>
          <a:p>
            <a:r>
              <a:rPr lang="en-US" altLang="en-US" dirty="0"/>
              <a:t>Style: Theoretical scientist</a:t>
            </a:r>
          </a:p>
          <a:p>
            <a:r>
              <a:rPr lang="en-US" dirty="0"/>
              <a:t>Most problem-solving efforts: Made between T and R</a:t>
            </a:r>
            <a:endParaRPr lang="en-US" altLang="en-US" dirty="0"/>
          </a:p>
          <a:p>
            <a:r>
              <a:rPr lang="en-IN" altLang="en-US" dirty="0"/>
              <a:t>Nature of efforts: Moving into the world of theory while being in the mode of reflecting</a:t>
            </a:r>
          </a:p>
          <a:p>
            <a:r>
              <a:rPr lang="en-US" altLang="en-US" dirty="0"/>
              <a:t>Strengths: Abstract conceptualization and blue-sky thinking</a:t>
            </a:r>
          </a:p>
          <a:p>
            <a:r>
              <a:rPr lang="en-US" dirty="0"/>
              <a:t>Interpreting the chart: The longest line </a:t>
            </a:r>
            <a:r>
              <a:rPr lang="en-US" dirty="0" smtClean="0"/>
              <a:t>denotes </a:t>
            </a:r>
            <a:r>
              <a:rPr lang="en-US" dirty="0"/>
              <a:t>the problem-solving style</a:t>
            </a:r>
          </a:p>
          <a:p>
            <a:endParaRPr lang="en-US" dirty="0"/>
          </a:p>
          <a:p>
            <a:pPr marL="0" indent="0">
              <a:buNone/>
            </a:pPr>
            <a:endParaRPr lang="en-US" altLang="en-US" dirty="0"/>
          </a:p>
          <a:p>
            <a:pPr marL="0" indent="0">
              <a:buNone/>
            </a:pPr>
            <a:endParaRPr lang="en-US" dirty="0"/>
          </a:p>
        </p:txBody>
      </p:sp>
      <p:pic>
        <p:nvPicPr>
          <p:cNvPr id="9" name="Picture 8" descr="The image depicts the Albert Einstein problem-solving style.">
            <a:extLst>
              <a:ext uri="{FF2B5EF4-FFF2-40B4-BE49-F238E27FC236}">
                <a16:creationId xmlns:a16="http://schemas.microsoft.com/office/drawing/2014/main" xmlns="" id="{83D4CBC2-1776-4E79-A232-33D907F09F06}"/>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14925" y="1447800"/>
            <a:ext cx="3837065" cy="3490244"/>
          </a:xfrm>
          <a:prstGeom prst="rect">
            <a:avLst/>
          </a:prstGeom>
        </p:spPr>
      </p:pic>
      <p:sp>
        <p:nvSpPr>
          <p:cNvPr id="5" name="Content Placeholder 6">
            <a:extLst>
              <a:ext uri="{FF2B5EF4-FFF2-40B4-BE49-F238E27FC236}">
                <a16:creationId xmlns:a16="http://schemas.microsoft.com/office/drawing/2014/main" xmlns="" id="{421A2B86-BC4A-4F2D-82F2-63F614565C16}"/>
              </a:ext>
            </a:extLst>
          </p:cNvPr>
          <p:cNvSpPr txBox="1">
            <a:spLocks/>
          </p:cNvSpPr>
          <p:nvPr/>
        </p:nvSpPr>
        <p:spPr>
          <a:xfrm>
            <a:off x="4724400" y="5867400"/>
            <a:ext cx="41148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to The Albert Einstein Problem-Solving Style, Appendix </a:t>
            </a:r>
            <a:endParaRPr lang="en-US" sz="1200" dirty="0"/>
          </a:p>
        </p:txBody>
      </p:sp>
    </p:spTree>
    <p:extLst>
      <p:ext uri="{BB962C8B-B14F-4D97-AF65-F5344CB8AC3E}">
        <p14:creationId xmlns:p14="http://schemas.microsoft.com/office/powerpoint/2010/main" val="106782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0D1DD57C-678C-44E7-9D8B-9C91C9B9476D}"/>
              </a:ext>
            </a:extLst>
          </p:cNvPr>
          <p:cNvSpPr>
            <a:spLocks noGrp="1"/>
          </p:cNvSpPr>
          <p:nvPr>
            <p:ph type="title"/>
          </p:nvPr>
        </p:nvSpPr>
        <p:spPr>
          <a:xfrm>
            <a:off x="0" y="228600"/>
            <a:ext cx="9144000" cy="533400"/>
          </a:xfrm>
        </p:spPr>
        <p:txBody>
          <a:bodyPr/>
          <a:lstStyle/>
          <a:p>
            <a:r>
              <a:rPr lang="en-US" dirty="0"/>
              <a:t>The Socrates Problem-Solving Style </a:t>
            </a:r>
          </a:p>
        </p:txBody>
      </p:sp>
      <p:sp>
        <p:nvSpPr>
          <p:cNvPr id="9" name="Content Placeholder 8">
            <a:extLst>
              <a:ext uri="{FF2B5EF4-FFF2-40B4-BE49-F238E27FC236}">
                <a16:creationId xmlns:a16="http://schemas.microsoft.com/office/drawing/2014/main" xmlns="" id="{6780EFDB-94DD-41DD-B9F2-6E7ECDEA737A}"/>
              </a:ext>
            </a:extLst>
          </p:cNvPr>
          <p:cNvSpPr>
            <a:spLocks noGrp="1"/>
          </p:cNvSpPr>
          <p:nvPr>
            <p:ph idx="1"/>
          </p:nvPr>
        </p:nvSpPr>
        <p:spPr>
          <a:xfrm>
            <a:off x="457200" y="990600"/>
            <a:ext cx="5029200" cy="5094392"/>
          </a:xfrm>
        </p:spPr>
        <p:txBody>
          <a:bodyPr/>
          <a:lstStyle/>
          <a:p>
            <a:r>
              <a:rPr lang="en-US" altLang="en-US" dirty="0"/>
              <a:t>Style: Applied scientist</a:t>
            </a:r>
          </a:p>
          <a:p>
            <a:r>
              <a:rPr lang="en-US" dirty="0"/>
              <a:t>Most problem-solving efforts: Made between T and A</a:t>
            </a:r>
          </a:p>
          <a:p>
            <a:r>
              <a:rPr lang="en-US" altLang="en-US" dirty="0"/>
              <a:t>Nature of efforts: </a:t>
            </a:r>
            <a:r>
              <a:rPr lang="en-IN" altLang="en-US" dirty="0"/>
              <a:t>Moving from a reflective to an active orientation</a:t>
            </a:r>
            <a:endParaRPr lang="en-US" altLang="en-US" dirty="0"/>
          </a:p>
          <a:p>
            <a:r>
              <a:rPr lang="en-US" altLang="en-US" dirty="0"/>
              <a:t>Strength: Translating ideas so they can be put into action</a:t>
            </a:r>
          </a:p>
          <a:p>
            <a:r>
              <a:rPr lang="en-US" dirty="0"/>
              <a:t>Interpreting the chart: The longest line </a:t>
            </a:r>
            <a:r>
              <a:rPr lang="en-US" dirty="0" smtClean="0"/>
              <a:t>denotes </a:t>
            </a:r>
            <a:r>
              <a:rPr lang="en-US" dirty="0"/>
              <a:t>the problem-solving style</a:t>
            </a:r>
          </a:p>
        </p:txBody>
      </p:sp>
      <p:pic>
        <p:nvPicPr>
          <p:cNvPr id="7" name="Picture 6" descr="The image depicts the Socrates problem-solving style.">
            <a:extLst>
              <a:ext uri="{FF2B5EF4-FFF2-40B4-BE49-F238E27FC236}">
                <a16:creationId xmlns:a16="http://schemas.microsoft.com/office/drawing/2014/main" xmlns="" id="{CC697E2E-1107-40D6-A193-45D4A6F3C4B0}"/>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60260" y="1551153"/>
            <a:ext cx="3578940" cy="3472357"/>
          </a:xfrm>
          <a:prstGeom prst="rect">
            <a:avLst/>
          </a:prstGeom>
        </p:spPr>
      </p:pic>
      <p:sp>
        <p:nvSpPr>
          <p:cNvPr id="5" name="Content Placeholder 6">
            <a:extLst>
              <a:ext uri="{FF2B5EF4-FFF2-40B4-BE49-F238E27FC236}">
                <a16:creationId xmlns:a16="http://schemas.microsoft.com/office/drawing/2014/main" xmlns="" id="{9B1F797F-7BA2-4461-8514-9612EA6B2123}"/>
              </a:ext>
            </a:extLst>
          </p:cNvPr>
          <p:cNvSpPr txBox="1">
            <a:spLocks/>
          </p:cNvSpPr>
          <p:nvPr/>
        </p:nvSpPr>
        <p:spPr>
          <a:xfrm>
            <a:off x="4953000" y="5791200"/>
            <a:ext cx="38862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to The Socrates Problem-Solving Style, Appendix </a:t>
            </a:r>
            <a:endParaRPr lang="en-US" sz="1200" dirty="0"/>
          </a:p>
        </p:txBody>
      </p:sp>
    </p:spTree>
    <p:extLst>
      <p:ext uri="{BB962C8B-B14F-4D97-AF65-F5344CB8AC3E}">
        <p14:creationId xmlns:p14="http://schemas.microsoft.com/office/powerpoint/2010/main" val="2760745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82A7B017-5782-4B29-95BC-8A03802A805D}"/>
              </a:ext>
            </a:extLst>
          </p:cNvPr>
          <p:cNvSpPr>
            <a:spLocks noGrp="1"/>
          </p:cNvSpPr>
          <p:nvPr>
            <p:ph type="title"/>
          </p:nvPr>
        </p:nvSpPr>
        <p:spPr/>
        <p:txBody>
          <a:bodyPr/>
          <a:lstStyle/>
          <a:p>
            <a:r>
              <a:rPr lang="en-US" dirty="0"/>
              <a:t>The Henry Ford Problem-Solving Style </a:t>
            </a:r>
          </a:p>
        </p:txBody>
      </p:sp>
      <p:sp>
        <p:nvSpPr>
          <p:cNvPr id="6" name="Content Placeholder 5">
            <a:extLst>
              <a:ext uri="{FF2B5EF4-FFF2-40B4-BE49-F238E27FC236}">
                <a16:creationId xmlns:a16="http://schemas.microsoft.com/office/drawing/2014/main" xmlns="" id="{A4DC653C-6F82-421F-9431-663427F0122F}"/>
              </a:ext>
            </a:extLst>
          </p:cNvPr>
          <p:cNvSpPr>
            <a:spLocks noGrp="1"/>
          </p:cNvSpPr>
          <p:nvPr>
            <p:ph idx="1"/>
          </p:nvPr>
        </p:nvSpPr>
        <p:spPr>
          <a:xfrm>
            <a:off x="457200" y="990600"/>
            <a:ext cx="5257800" cy="4876800"/>
          </a:xfrm>
        </p:spPr>
        <p:txBody>
          <a:bodyPr/>
          <a:lstStyle/>
          <a:p>
            <a:r>
              <a:rPr lang="en-US" altLang="en-US" dirty="0"/>
              <a:t>Style: Functional practitioner</a:t>
            </a:r>
          </a:p>
          <a:p>
            <a:r>
              <a:rPr lang="en-US" dirty="0"/>
              <a:t>Most problem-solving efforts: Made between E and A</a:t>
            </a:r>
          </a:p>
          <a:p>
            <a:r>
              <a:rPr lang="en-US" altLang="en-US" dirty="0"/>
              <a:t>Feature: Never-ending cycle</a:t>
            </a:r>
          </a:p>
          <a:p>
            <a:r>
              <a:rPr lang="en-US" altLang="en-US" dirty="0"/>
              <a:t>Strengths: Goal orientation and achievement</a:t>
            </a:r>
          </a:p>
          <a:p>
            <a:r>
              <a:rPr lang="en-US" dirty="0"/>
              <a:t>Interpreting the chart: The longest line </a:t>
            </a:r>
            <a:r>
              <a:rPr lang="en-US" dirty="0" smtClean="0"/>
              <a:t>denotes </a:t>
            </a:r>
            <a:r>
              <a:rPr lang="en-US" dirty="0"/>
              <a:t>the problem-solving style</a:t>
            </a:r>
            <a:endParaRPr lang="en-US" altLang="en-US" dirty="0"/>
          </a:p>
          <a:p>
            <a:pPr marL="0" indent="0">
              <a:buNone/>
            </a:pPr>
            <a:endParaRPr lang="en-US" dirty="0"/>
          </a:p>
        </p:txBody>
      </p:sp>
      <p:pic>
        <p:nvPicPr>
          <p:cNvPr id="10" name="Picture 9" descr="The image depicts the Henry Ford problem-solving style.">
            <a:extLst>
              <a:ext uri="{FF2B5EF4-FFF2-40B4-BE49-F238E27FC236}">
                <a16:creationId xmlns:a16="http://schemas.microsoft.com/office/drawing/2014/main" xmlns="" id="{782D7B64-E59B-4EA7-B597-F3D2656054CA}"/>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50308" y="1752600"/>
            <a:ext cx="3276843" cy="3200400"/>
          </a:xfrm>
          <a:prstGeom prst="rect">
            <a:avLst/>
          </a:prstGeom>
        </p:spPr>
      </p:pic>
      <p:sp>
        <p:nvSpPr>
          <p:cNvPr id="5" name="Content Placeholder 6">
            <a:extLst>
              <a:ext uri="{FF2B5EF4-FFF2-40B4-BE49-F238E27FC236}">
                <a16:creationId xmlns:a16="http://schemas.microsoft.com/office/drawing/2014/main" xmlns="" id="{4AF4C308-953D-4378-9F44-EAB8D5306D0A}"/>
              </a:ext>
            </a:extLst>
          </p:cNvPr>
          <p:cNvSpPr txBox="1">
            <a:spLocks/>
          </p:cNvSpPr>
          <p:nvPr/>
        </p:nvSpPr>
        <p:spPr>
          <a:xfrm>
            <a:off x="5105400" y="5715000"/>
            <a:ext cx="37338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to The Henry Ford Problem-Solving Style, Appendix </a:t>
            </a:r>
            <a:endParaRPr lang="en-US" sz="1200" dirty="0"/>
          </a:p>
        </p:txBody>
      </p:sp>
    </p:spTree>
    <p:extLst>
      <p:ext uri="{BB962C8B-B14F-4D97-AF65-F5344CB8AC3E}">
        <p14:creationId xmlns:p14="http://schemas.microsoft.com/office/powerpoint/2010/main" val="14348049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F5F838E4-0E86-4726-8E0C-3012CD9DFFF5}"/>
              </a:ext>
            </a:extLst>
          </p:cNvPr>
          <p:cNvSpPr>
            <a:spLocks noGrp="1"/>
          </p:cNvSpPr>
          <p:nvPr>
            <p:ph type="title"/>
          </p:nvPr>
        </p:nvSpPr>
        <p:spPr/>
        <p:txBody>
          <a:bodyPr/>
          <a:lstStyle/>
          <a:p>
            <a:r>
              <a:rPr lang="en-US" dirty="0"/>
              <a:t>A Versatile Style of Problem Solving </a:t>
            </a:r>
          </a:p>
        </p:txBody>
      </p:sp>
      <p:sp>
        <p:nvSpPr>
          <p:cNvPr id="2" name="Content Placeholder 1">
            <a:extLst>
              <a:ext uri="{FF2B5EF4-FFF2-40B4-BE49-F238E27FC236}">
                <a16:creationId xmlns:a16="http://schemas.microsoft.com/office/drawing/2014/main" xmlns="" id="{40920DC2-F0E6-4442-9C2E-4C06ED1EAE54}"/>
              </a:ext>
            </a:extLst>
          </p:cNvPr>
          <p:cNvSpPr>
            <a:spLocks noGrp="1"/>
          </p:cNvSpPr>
          <p:nvPr>
            <p:ph idx="1"/>
          </p:nvPr>
        </p:nvSpPr>
        <p:spPr>
          <a:xfrm>
            <a:off x="457200" y="1219200"/>
            <a:ext cx="4495800" cy="4648200"/>
          </a:xfrm>
        </p:spPr>
        <p:txBody>
          <a:bodyPr/>
          <a:lstStyle/>
          <a:p>
            <a:r>
              <a:rPr lang="en-US" altLang="en-US" dirty="0"/>
              <a:t>Individuals are equally comfortable with each step of the problem-solving cycle</a:t>
            </a:r>
          </a:p>
          <a:p>
            <a:r>
              <a:rPr lang="en-US" altLang="en-US" dirty="0"/>
              <a:t>Individuals do not have structural strengths or weaknesses resulting from style preference</a:t>
            </a:r>
          </a:p>
        </p:txBody>
      </p:sp>
      <p:pic>
        <p:nvPicPr>
          <p:cNvPr id="9" name="Picture 8" descr="The image depicts a versatile style of problem solving.">
            <a:extLst>
              <a:ext uri="{FF2B5EF4-FFF2-40B4-BE49-F238E27FC236}">
                <a16:creationId xmlns:a16="http://schemas.microsoft.com/office/drawing/2014/main" xmlns="" id="{602D7285-A1A2-410C-8398-2BEA4BFF00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060" y="1524000"/>
            <a:ext cx="3366623" cy="3217111"/>
          </a:xfrm>
          <a:prstGeom prst="rect">
            <a:avLst/>
          </a:prstGeom>
        </p:spPr>
      </p:pic>
      <p:sp>
        <p:nvSpPr>
          <p:cNvPr id="10" name="Content Placeholder 6">
            <a:extLst>
              <a:ext uri="{FF2B5EF4-FFF2-40B4-BE49-F238E27FC236}">
                <a16:creationId xmlns:a16="http://schemas.microsoft.com/office/drawing/2014/main" xmlns="" id="{02A5A092-95F2-4A90-8256-A9067E1A235C}"/>
              </a:ext>
            </a:extLst>
          </p:cNvPr>
          <p:cNvSpPr txBox="1">
            <a:spLocks/>
          </p:cNvSpPr>
          <p:nvPr/>
        </p:nvSpPr>
        <p:spPr>
          <a:xfrm>
            <a:off x="4724400" y="5638800"/>
            <a:ext cx="4114800" cy="457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to A Versatile Style of Problem-Solving Style, Appendix </a:t>
            </a:r>
            <a:endParaRPr lang="en-US" sz="1200" dirty="0"/>
          </a:p>
        </p:txBody>
      </p:sp>
    </p:spTree>
    <p:extLst>
      <p:ext uri="{BB962C8B-B14F-4D97-AF65-F5344CB8AC3E}">
        <p14:creationId xmlns:p14="http://schemas.microsoft.com/office/powerpoint/2010/main" val="2934920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FEFFFCE4-3F67-4A48-8D8E-068E7A499839}"/>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a16="http://schemas.microsoft.com/office/drawing/2014/main" xmlns="" id="{0E02935C-5409-488C-91EB-0F4C11A2395A}"/>
              </a:ext>
            </a:extLst>
          </p:cNvPr>
          <p:cNvSpPr>
            <a:spLocks noGrp="1"/>
          </p:cNvSpPr>
          <p:nvPr>
            <p:ph idx="1"/>
          </p:nvPr>
        </p:nvSpPr>
        <p:spPr/>
        <p:txBody>
          <a:bodyPr/>
          <a:lstStyle/>
          <a:p>
            <a:r>
              <a:rPr lang="en-US" dirty="0"/>
              <a:t>Describe the characteristics of a high-performance group</a:t>
            </a:r>
          </a:p>
          <a:p>
            <a:r>
              <a:rPr lang="en-US" dirty="0"/>
              <a:t>Demonstrate and reinforce positive versus negative group member roles</a:t>
            </a:r>
          </a:p>
          <a:p>
            <a:r>
              <a:rPr lang="en-US" dirty="0"/>
              <a:t>Know what the leader can do to develop communication, teamwork, and a one-team attitude</a:t>
            </a:r>
          </a:p>
        </p:txBody>
      </p:sp>
    </p:spTree>
    <p:extLst>
      <p:ext uri="{BB962C8B-B14F-4D97-AF65-F5344CB8AC3E}">
        <p14:creationId xmlns:p14="http://schemas.microsoft.com/office/powerpoint/2010/main" val="896398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863841-B373-4DB9-AE40-8B102528E111}"/>
              </a:ext>
            </a:extLst>
          </p:cNvPr>
          <p:cNvSpPr>
            <a:spLocks noGrp="1"/>
          </p:cNvSpPr>
          <p:nvPr>
            <p:ph type="title"/>
          </p:nvPr>
        </p:nvSpPr>
        <p:spPr>
          <a:xfrm>
            <a:off x="152400" y="152400"/>
            <a:ext cx="8991600" cy="1295400"/>
          </a:xfrm>
        </p:spPr>
        <p:txBody>
          <a:bodyPr/>
          <a:lstStyle/>
          <a:p>
            <a:r>
              <a:rPr lang="en-US" altLang="en-US" sz="3200" dirty="0"/>
              <a:t>   </a:t>
            </a:r>
            <a:r>
              <a:rPr lang="en-IN" altLang="en-US" dirty="0"/>
              <a:t>Points to Remember Concerning Problem-Solving Styles</a:t>
            </a:r>
            <a:endParaRPr lang="en-US" dirty="0"/>
          </a:p>
        </p:txBody>
      </p:sp>
      <p:sp>
        <p:nvSpPr>
          <p:cNvPr id="3" name="Content Placeholder 2">
            <a:extLst>
              <a:ext uri="{FF2B5EF4-FFF2-40B4-BE49-F238E27FC236}">
                <a16:creationId xmlns:a16="http://schemas.microsoft.com/office/drawing/2014/main" xmlns="" id="{2E3519BD-8D4E-4237-A946-16820D7DAF49}"/>
              </a:ext>
            </a:extLst>
          </p:cNvPr>
          <p:cNvSpPr>
            <a:spLocks noGrp="1"/>
          </p:cNvSpPr>
          <p:nvPr>
            <p:ph idx="1"/>
          </p:nvPr>
        </p:nvSpPr>
        <p:spPr>
          <a:xfrm>
            <a:off x="457200" y="1524000"/>
            <a:ext cx="8229600" cy="4343400"/>
          </a:xfrm>
        </p:spPr>
        <p:txBody>
          <a:bodyPr/>
          <a:lstStyle/>
          <a:p>
            <a:pPr>
              <a:buFont typeface="Arial" panose="020B0604020202020204" pitchFamily="34" charset="0"/>
              <a:buChar char="•"/>
            </a:pPr>
            <a:r>
              <a:rPr lang="en-US" altLang="en-US" dirty="0"/>
              <a:t>Steps </a:t>
            </a:r>
            <a:r>
              <a:rPr lang="en-US" altLang="en-US" dirty="0" smtClean="0"/>
              <a:t>in </a:t>
            </a:r>
            <a:r>
              <a:rPr lang="en-US" altLang="en-US" dirty="0"/>
              <a:t>problem solving </a:t>
            </a:r>
            <a:r>
              <a:rPr lang="en-US" altLang="en-US" dirty="0" smtClean="0"/>
              <a:t>include </a:t>
            </a:r>
            <a:r>
              <a:rPr lang="en-US" altLang="en-US" dirty="0"/>
              <a:t>having experiences, reflecting on results, building theories, and taking action</a:t>
            </a:r>
          </a:p>
          <a:p>
            <a:r>
              <a:rPr lang="en-IN" altLang="en-US" dirty="0"/>
              <a:t>Having a preference for more than one style of problem solving is possible</a:t>
            </a:r>
          </a:p>
          <a:p>
            <a:pPr>
              <a:buClr>
                <a:schemeClr val="tx1"/>
              </a:buClr>
            </a:pPr>
            <a:r>
              <a:rPr lang="en-US" altLang="en-US" b="1" dirty="0">
                <a:solidFill>
                  <a:srgbClr val="C00000"/>
                </a:solidFill>
              </a:rPr>
              <a:t>Tolerance of differences </a:t>
            </a:r>
            <a:r>
              <a:rPr lang="en-US" altLang="en-US" dirty="0"/>
              <a:t>is required </a:t>
            </a:r>
            <a:r>
              <a:rPr lang="en-IN" altLang="en-US" dirty="0"/>
              <a:t>when people with different styles of problem solving live or work together</a:t>
            </a:r>
            <a:endParaRPr lang="en-US" altLang="en-US" dirty="0"/>
          </a:p>
          <a:p>
            <a:r>
              <a:rPr lang="en-US" altLang="en-US" dirty="0"/>
              <a:t>Most people have difficulty changing their problem-solving styles</a:t>
            </a:r>
          </a:p>
          <a:p>
            <a:r>
              <a:rPr lang="en-IN" altLang="en-US" dirty="0"/>
              <a:t>Organizations or groups need all four styles of problem solving</a:t>
            </a:r>
            <a:endParaRPr lang="en-US" altLang="en-US" dirty="0"/>
          </a:p>
        </p:txBody>
      </p:sp>
    </p:spTree>
    <p:extLst>
      <p:ext uri="{BB962C8B-B14F-4D97-AF65-F5344CB8AC3E}">
        <p14:creationId xmlns:p14="http://schemas.microsoft.com/office/powerpoint/2010/main" val="2625780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8C88D2-1986-4CC8-B2DC-DA03E6681F32}"/>
              </a:ext>
            </a:extLst>
          </p:cNvPr>
          <p:cNvSpPr>
            <a:spLocks noGrp="1"/>
          </p:cNvSpPr>
          <p:nvPr>
            <p:ph type="title"/>
          </p:nvPr>
        </p:nvSpPr>
        <p:spPr/>
        <p:txBody>
          <a:bodyPr/>
          <a:lstStyle/>
          <a:p>
            <a:r>
              <a:rPr lang="en-US" altLang="en-US" dirty="0"/>
              <a:t>Leader as Team Builder </a:t>
            </a:r>
            <a:endParaRPr lang="en-US" dirty="0"/>
          </a:p>
        </p:txBody>
      </p:sp>
      <p:sp>
        <p:nvSpPr>
          <p:cNvPr id="3" name="Content Placeholder 2">
            <a:extLst>
              <a:ext uri="{FF2B5EF4-FFF2-40B4-BE49-F238E27FC236}">
                <a16:creationId xmlns:a16="http://schemas.microsoft.com/office/drawing/2014/main" xmlns="" id="{049692EF-DF56-469B-AC0E-1FE8539510A6}"/>
              </a:ext>
            </a:extLst>
          </p:cNvPr>
          <p:cNvSpPr>
            <a:spLocks noGrp="1"/>
          </p:cNvSpPr>
          <p:nvPr>
            <p:ph idx="1"/>
          </p:nvPr>
        </p:nvSpPr>
        <p:spPr>
          <a:xfrm>
            <a:off x="457200" y="1219200"/>
            <a:ext cx="8229600" cy="2514600"/>
          </a:xfrm>
        </p:spPr>
        <p:txBody>
          <a:bodyPr/>
          <a:lstStyle/>
          <a:p>
            <a:r>
              <a:rPr lang="en-US" altLang="en-US" dirty="0"/>
              <a:t>Team work is essential for group success</a:t>
            </a:r>
            <a:endParaRPr lang="en-IN" dirty="0"/>
          </a:p>
          <a:p>
            <a:r>
              <a:rPr lang="en-IN" dirty="0"/>
              <a:t>Leaders in every </a:t>
            </a:r>
            <a:r>
              <a:rPr lang="en-IN" dirty="0" err="1"/>
              <a:t>endeavor</a:t>
            </a:r>
            <a:r>
              <a:rPr lang="en-IN" dirty="0"/>
              <a:t> know the power of the team concept for achieving </a:t>
            </a:r>
            <a:r>
              <a:rPr lang="en-IN" dirty="0" smtClean="0"/>
              <a:t>results</a:t>
            </a:r>
            <a:endParaRPr lang="en-US" altLang="en-US" dirty="0"/>
          </a:p>
          <a:p>
            <a:r>
              <a:rPr lang="en-US" altLang="en-US" dirty="0"/>
              <a:t>Effective leaders value teamwork as </a:t>
            </a:r>
            <a:r>
              <a:rPr lang="en-US" altLang="en-US" dirty="0" smtClean="0"/>
              <a:t>a virtue</a:t>
            </a:r>
            <a:r>
              <a:rPr lang="en-US" altLang="en-US" dirty="0"/>
              <a:t>, and they demonstrate this by their own efforts as team builders and champions of the group</a:t>
            </a:r>
          </a:p>
        </p:txBody>
      </p:sp>
    </p:spTree>
    <p:extLst>
      <p:ext uri="{BB962C8B-B14F-4D97-AF65-F5344CB8AC3E}">
        <p14:creationId xmlns:p14="http://schemas.microsoft.com/office/powerpoint/2010/main" val="3772650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6CD7BD-B188-4310-BE7C-0B484D941998}"/>
              </a:ext>
            </a:extLst>
          </p:cNvPr>
          <p:cNvSpPr>
            <a:spLocks noGrp="1"/>
          </p:cNvSpPr>
          <p:nvPr>
            <p:ph type="title"/>
          </p:nvPr>
        </p:nvSpPr>
        <p:spPr/>
        <p:txBody>
          <a:bodyPr/>
          <a:lstStyle/>
          <a:p>
            <a:r>
              <a:rPr lang="en-US" altLang="en-US" dirty="0"/>
              <a:t>Hiring and Developing Winners</a:t>
            </a:r>
            <a:endParaRPr lang="en-US" dirty="0"/>
          </a:p>
        </p:txBody>
      </p:sp>
      <p:sp>
        <p:nvSpPr>
          <p:cNvPr id="3" name="Content Placeholder 2">
            <a:extLst>
              <a:ext uri="{FF2B5EF4-FFF2-40B4-BE49-F238E27FC236}">
                <a16:creationId xmlns:a16="http://schemas.microsoft.com/office/drawing/2014/main" xmlns="" id="{A3DC4C75-B5B9-4DDF-8D2B-2A35A7D97A35}"/>
              </a:ext>
            </a:extLst>
          </p:cNvPr>
          <p:cNvSpPr>
            <a:spLocks noGrp="1"/>
          </p:cNvSpPr>
          <p:nvPr>
            <p:ph idx="1"/>
          </p:nvPr>
        </p:nvSpPr>
        <p:spPr>
          <a:xfrm>
            <a:off x="457200" y="990600"/>
            <a:ext cx="8229600" cy="4267200"/>
          </a:xfrm>
        </p:spPr>
        <p:txBody>
          <a:bodyPr/>
          <a:lstStyle/>
          <a:p>
            <a:pPr>
              <a:buFontTx/>
              <a:buNone/>
            </a:pPr>
            <a:r>
              <a:rPr lang="en-US" altLang="en-US" dirty="0"/>
              <a:t>Leaders must:</a:t>
            </a:r>
          </a:p>
          <a:p>
            <a:pPr>
              <a:buFontTx/>
              <a:buNone/>
            </a:pPr>
            <a:endParaRPr lang="en-US" altLang="en-US" sz="800" dirty="0"/>
          </a:p>
          <a:p>
            <a:r>
              <a:rPr lang="en-US" altLang="en-US" sz="2200" dirty="0"/>
              <a:t>Recruit and develop team members who can perform successfully</a:t>
            </a:r>
          </a:p>
          <a:p>
            <a:r>
              <a:rPr lang="en-US" altLang="en-US" sz="2200" dirty="0"/>
              <a:t>Commit to excellence and model this ideal personally</a:t>
            </a:r>
          </a:p>
          <a:p>
            <a:r>
              <a:rPr lang="en-IN" altLang="en-US" sz="2200" dirty="0"/>
              <a:t>Hire the best talent available and train and develop all other personnel</a:t>
            </a:r>
          </a:p>
          <a:p>
            <a:r>
              <a:rPr lang="en-IN" altLang="en-US" sz="2200" dirty="0"/>
              <a:t>Consider the interests of all, knowing effective performance is required</a:t>
            </a:r>
            <a:endParaRPr lang="en-US" altLang="en-US" dirty="0"/>
          </a:p>
        </p:txBody>
      </p:sp>
    </p:spTree>
    <p:extLst>
      <p:ext uri="{BB962C8B-B14F-4D97-AF65-F5344CB8AC3E}">
        <p14:creationId xmlns:p14="http://schemas.microsoft.com/office/powerpoint/2010/main" val="1579092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766F92-1A2E-4F59-9F3B-BAE22C23998E}"/>
              </a:ext>
            </a:extLst>
          </p:cNvPr>
          <p:cNvSpPr>
            <a:spLocks noGrp="1"/>
          </p:cNvSpPr>
          <p:nvPr>
            <p:ph type="title"/>
          </p:nvPr>
        </p:nvSpPr>
        <p:spPr/>
        <p:txBody>
          <a:bodyPr/>
          <a:lstStyle/>
          <a:p>
            <a:r>
              <a:rPr lang="en-US" altLang="en-US" dirty="0"/>
              <a:t>Creating a High-Performance Team, 1</a:t>
            </a:r>
            <a:r>
              <a:rPr lang="en-US" altLang="en-US" sz="3200" dirty="0"/>
              <a:t> </a:t>
            </a:r>
            <a:endParaRPr lang="en-US" dirty="0"/>
          </a:p>
        </p:txBody>
      </p:sp>
      <p:sp>
        <p:nvSpPr>
          <p:cNvPr id="3" name="Content Placeholder 2">
            <a:extLst>
              <a:ext uri="{FF2B5EF4-FFF2-40B4-BE49-F238E27FC236}">
                <a16:creationId xmlns:a16="http://schemas.microsoft.com/office/drawing/2014/main" xmlns="" id="{FD67DB4A-550E-4CF4-879A-046B3FBD5E50}"/>
              </a:ext>
            </a:extLst>
          </p:cNvPr>
          <p:cNvSpPr>
            <a:spLocks noGrp="1"/>
          </p:cNvSpPr>
          <p:nvPr>
            <p:ph idx="1"/>
          </p:nvPr>
        </p:nvSpPr>
        <p:spPr>
          <a:xfrm>
            <a:off x="457200" y="1143000"/>
            <a:ext cx="8229600" cy="4572000"/>
          </a:xfrm>
        </p:spPr>
        <p:txBody>
          <a:bodyPr/>
          <a:lstStyle/>
          <a:p>
            <a:r>
              <a:rPr lang="en-US" altLang="en-US" dirty="0"/>
              <a:t>Creating a spirit of cooperation and a one-team attitude</a:t>
            </a:r>
          </a:p>
          <a:p>
            <a:r>
              <a:rPr lang="en-IN" altLang="en-US" dirty="0"/>
              <a:t>Showing enthusiasm for the work of the group</a:t>
            </a:r>
          </a:p>
          <a:p>
            <a:r>
              <a:rPr lang="en-IN" altLang="en-US" dirty="0"/>
              <a:t>Making timely decisions based on agreed-upon goals</a:t>
            </a:r>
          </a:p>
          <a:p>
            <a:r>
              <a:rPr lang="en-IN" altLang="en-US" dirty="0"/>
              <a:t>Promoting open-mindedness, innovation, and creativity by personal example and a conducive work climate</a:t>
            </a:r>
          </a:p>
          <a:p>
            <a:r>
              <a:rPr lang="en-IN" altLang="en-US" dirty="0"/>
              <a:t>Admitting mistakes and uncertainties, </a:t>
            </a:r>
            <a:r>
              <a:rPr lang="en-IN" altLang="en-US" dirty="0" err="1"/>
              <a:t>modeling</a:t>
            </a:r>
            <a:r>
              <a:rPr lang="en-IN" altLang="en-US" dirty="0"/>
              <a:t> honesty as a virtue</a:t>
            </a:r>
          </a:p>
          <a:p>
            <a:r>
              <a:rPr lang="en-IN" altLang="en-US" dirty="0"/>
              <a:t>Being flexible in using a variety of tactics and strategies to achieve success</a:t>
            </a:r>
          </a:p>
        </p:txBody>
      </p:sp>
    </p:spTree>
    <p:extLst>
      <p:ext uri="{BB962C8B-B14F-4D97-AF65-F5344CB8AC3E}">
        <p14:creationId xmlns:p14="http://schemas.microsoft.com/office/powerpoint/2010/main" val="6394908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Creating a High-Performance Team, 2</a:t>
            </a:r>
            <a:r>
              <a:rPr lang="en-US" altLang="en-US" sz="3200" dirty="0"/>
              <a:t> </a:t>
            </a:r>
            <a:endParaRPr lang="en-US" altLang="en-US" dirty="0"/>
          </a:p>
        </p:txBody>
      </p:sp>
      <p:sp>
        <p:nvSpPr>
          <p:cNvPr id="30723" name="Content Placeholder 2"/>
          <p:cNvSpPr>
            <a:spLocks noGrp="1"/>
          </p:cNvSpPr>
          <p:nvPr>
            <p:ph idx="1"/>
          </p:nvPr>
        </p:nvSpPr>
        <p:spPr>
          <a:xfrm>
            <a:off x="457200" y="1143000"/>
            <a:ext cx="8229600" cy="4572000"/>
          </a:xfrm>
        </p:spPr>
        <p:txBody>
          <a:bodyPr/>
          <a:lstStyle/>
          <a:p>
            <a:r>
              <a:rPr lang="en-US" altLang="en-US" dirty="0"/>
              <a:t>Having persistence and lasting power</a:t>
            </a:r>
          </a:p>
          <a:p>
            <a:r>
              <a:rPr lang="en-IN" altLang="en-US" dirty="0"/>
              <a:t>Giving credit to others for the team’s accomplishments, meeting people’s needs for appreciation and recognition</a:t>
            </a:r>
          </a:p>
          <a:p>
            <a:r>
              <a:rPr lang="en-US" altLang="en-US" dirty="0"/>
              <a:t>Keeping people informed about progress and problems</a:t>
            </a:r>
          </a:p>
          <a:p>
            <a:r>
              <a:rPr lang="en-US" altLang="en-US" dirty="0"/>
              <a:t>Keeping promises and following through on commitments</a:t>
            </a:r>
          </a:p>
          <a:p>
            <a:r>
              <a:rPr lang="en-US" altLang="en-US" dirty="0"/>
              <a:t>Training for success</a:t>
            </a:r>
          </a:p>
          <a:p>
            <a:r>
              <a:rPr lang="en-US" altLang="en-US" dirty="0"/>
              <a:t>Putting others first and self last</a:t>
            </a:r>
          </a:p>
        </p:txBody>
      </p:sp>
    </p:spTree>
    <p:extLst>
      <p:ext uri="{BB962C8B-B14F-4D97-AF65-F5344CB8AC3E}">
        <p14:creationId xmlns:p14="http://schemas.microsoft.com/office/powerpoint/2010/main" val="29198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439025-F1A8-4CF8-A10F-97BCF876424C}"/>
              </a:ext>
            </a:extLst>
          </p:cNvPr>
          <p:cNvSpPr>
            <a:spLocks noGrp="1"/>
          </p:cNvSpPr>
          <p:nvPr>
            <p:ph type="title"/>
          </p:nvPr>
        </p:nvSpPr>
        <p:spPr/>
        <p:txBody>
          <a:bodyPr/>
          <a:lstStyle/>
          <a:p>
            <a:r>
              <a:rPr lang="en-US" altLang="en-US" dirty="0"/>
              <a:t>Characteristics of </a:t>
            </a:r>
            <a:r>
              <a:rPr lang="en-US" altLang="en-US" dirty="0" smtClean="0"/>
              <a:t>a Successful Team</a:t>
            </a:r>
            <a:endParaRPr lang="en-US" dirty="0"/>
          </a:p>
        </p:txBody>
      </p:sp>
      <p:sp>
        <p:nvSpPr>
          <p:cNvPr id="4" name="Content Placeholder 3">
            <a:extLst>
              <a:ext uri="{FF2B5EF4-FFF2-40B4-BE49-F238E27FC236}">
                <a16:creationId xmlns:a16="http://schemas.microsoft.com/office/drawing/2014/main" xmlns="" id="{59E97DF6-0771-4529-ABAB-CFE637479BD5}"/>
              </a:ext>
            </a:extLst>
          </p:cNvPr>
          <p:cNvSpPr>
            <a:spLocks noGrp="1"/>
          </p:cNvSpPr>
          <p:nvPr>
            <p:ph idx="1"/>
          </p:nvPr>
        </p:nvSpPr>
        <p:spPr>
          <a:xfrm>
            <a:off x="457200" y="1066800"/>
            <a:ext cx="8229600" cy="4876800"/>
          </a:xfrm>
        </p:spPr>
        <p:txBody>
          <a:bodyPr/>
          <a:lstStyle/>
          <a:p>
            <a:r>
              <a:rPr lang="en-US" dirty="0"/>
              <a:t>Clear, elevating goal</a:t>
            </a:r>
          </a:p>
          <a:p>
            <a:r>
              <a:rPr lang="en-US" dirty="0"/>
              <a:t>Results-driven structure </a:t>
            </a:r>
          </a:p>
          <a:p>
            <a:r>
              <a:rPr lang="en-US" dirty="0"/>
              <a:t>Competent team members</a:t>
            </a:r>
          </a:p>
          <a:p>
            <a:r>
              <a:rPr lang="en-US" dirty="0"/>
              <a:t>Unified commitment</a:t>
            </a:r>
          </a:p>
          <a:p>
            <a:r>
              <a:rPr lang="en-US" dirty="0"/>
              <a:t>Collaborative climate</a:t>
            </a:r>
          </a:p>
          <a:p>
            <a:r>
              <a:rPr lang="en-US" dirty="0"/>
              <a:t>Standards of excellence</a:t>
            </a:r>
          </a:p>
          <a:p>
            <a:r>
              <a:rPr lang="en-US" dirty="0"/>
              <a:t>External support and recognition </a:t>
            </a:r>
          </a:p>
          <a:p>
            <a:r>
              <a:rPr lang="en-US" dirty="0"/>
              <a:t>Principled leadership</a:t>
            </a:r>
          </a:p>
        </p:txBody>
      </p:sp>
    </p:spTree>
    <p:extLst>
      <p:ext uri="{BB962C8B-B14F-4D97-AF65-F5344CB8AC3E}">
        <p14:creationId xmlns:p14="http://schemas.microsoft.com/office/powerpoint/2010/main" val="861396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2D6967-68E1-4324-AD59-F919AF30ACBE}"/>
              </a:ext>
            </a:extLst>
          </p:cNvPr>
          <p:cNvSpPr>
            <a:spLocks noGrp="1"/>
          </p:cNvSpPr>
          <p:nvPr>
            <p:ph type="title"/>
          </p:nvPr>
        </p:nvSpPr>
        <p:spPr/>
        <p:txBody>
          <a:bodyPr/>
          <a:lstStyle/>
          <a:p>
            <a:r>
              <a:rPr lang="en-US" altLang="en-US" dirty="0"/>
              <a:t>Virtual Teams</a:t>
            </a:r>
            <a:r>
              <a:rPr lang="en-US" altLang="en-US" sz="3200" dirty="0"/>
              <a:t> </a:t>
            </a:r>
            <a:endParaRPr lang="en-US" dirty="0"/>
          </a:p>
        </p:txBody>
      </p:sp>
      <p:sp>
        <p:nvSpPr>
          <p:cNvPr id="3" name="Content Placeholder 2">
            <a:extLst>
              <a:ext uri="{FF2B5EF4-FFF2-40B4-BE49-F238E27FC236}">
                <a16:creationId xmlns:a16="http://schemas.microsoft.com/office/drawing/2014/main" xmlns="" id="{5D2D6AF6-AFEB-47C0-95FC-8A237D2E7551}"/>
              </a:ext>
            </a:extLst>
          </p:cNvPr>
          <p:cNvSpPr>
            <a:spLocks noGrp="1"/>
          </p:cNvSpPr>
          <p:nvPr>
            <p:ph idx="1"/>
          </p:nvPr>
        </p:nvSpPr>
        <p:spPr>
          <a:xfrm>
            <a:off x="457200" y="1066800"/>
            <a:ext cx="8229600" cy="5257800"/>
          </a:xfrm>
        </p:spPr>
        <p:txBody>
          <a:bodyPr/>
          <a:lstStyle/>
          <a:p>
            <a:pPr marL="0" indent="0">
              <a:buNone/>
            </a:pPr>
            <a:r>
              <a:rPr lang="en-US" altLang="en-US" dirty="0" smtClean="0"/>
              <a:t>Operate </a:t>
            </a:r>
            <a:r>
              <a:rPr lang="en-US" altLang="en-US" dirty="0"/>
              <a:t>across space, time, and organizational boundaries and are linked through information technologies </a:t>
            </a:r>
            <a:endParaRPr lang="en-US" altLang="en-US" dirty="0" smtClean="0"/>
          </a:p>
          <a:p>
            <a:pPr marL="0" indent="0">
              <a:buNone/>
            </a:pPr>
            <a:endParaRPr lang="en-US" altLang="en-US" sz="800" dirty="0"/>
          </a:p>
          <a:p>
            <a:pPr marL="0" indent="0">
              <a:buNone/>
            </a:pPr>
            <a:r>
              <a:rPr lang="en-US" altLang="en-US" dirty="0"/>
              <a:t>Work best with structured tasks requiring only moderate levels of task interdependence</a:t>
            </a:r>
          </a:p>
          <a:p>
            <a:pPr marL="0" indent="0">
              <a:buNone/>
            </a:pPr>
            <a:endParaRPr lang="en-US" altLang="en-US" sz="800" dirty="0"/>
          </a:p>
          <a:p>
            <a:pPr marL="0" indent="0">
              <a:buNone/>
            </a:pPr>
            <a:r>
              <a:rPr lang="en-IN" altLang="en-US" dirty="0" smtClean="0"/>
              <a:t>Formation requires members </a:t>
            </a:r>
            <a:r>
              <a:rPr lang="en-IN" altLang="en-US" dirty="0"/>
              <a:t>who:</a:t>
            </a:r>
          </a:p>
          <a:p>
            <a:pPr marL="0" indent="0">
              <a:buNone/>
            </a:pPr>
            <a:endParaRPr lang="en-US" altLang="en-US" sz="800" dirty="0"/>
          </a:p>
          <a:p>
            <a:r>
              <a:rPr lang="en-IN" altLang="en-US" sz="2200" dirty="0"/>
              <a:t>Already know each other</a:t>
            </a:r>
          </a:p>
          <a:p>
            <a:r>
              <a:rPr lang="en-IN" altLang="en-US" sz="2200" dirty="0"/>
              <a:t>Are well connected to people outside the team</a:t>
            </a:r>
          </a:p>
          <a:p>
            <a:r>
              <a:rPr lang="en-IN" altLang="en-US" sz="2200" dirty="0"/>
              <a:t>Have volunteered to be part of the team</a:t>
            </a:r>
            <a:endParaRPr lang="en-US" altLang="en-US" sz="2200" dirty="0"/>
          </a:p>
          <a:p>
            <a:pPr marL="0" indent="0">
              <a:buNone/>
            </a:pPr>
            <a:endParaRPr lang="en-US" dirty="0"/>
          </a:p>
        </p:txBody>
      </p:sp>
    </p:spTree>
    <p:extLst>
      <p:ext uri="{BB962C8B-B14F-4D97-AF65-F5344CB8AC3E}">
        <p14:creationId xmlns:p14="http://schemas.microsoft.com/office/powerpoint/2010/main" val="1140037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400DF7-9C36-4DB5-8EC1-5B58D3BCFF22}"/>
              </a:ext>
            </a:extLst>
          </p:cNvPr>
          <p:cNvSpPr>
            <a:spLocks noGrp="1"/>
          </p:cNvSpPr>
          <p:nvPr>
            <p:ph type="title"/>
          </p:nvPr>
        </p:nvSpPr>
        <p:spPr>
          <a:xfrm>
            <a:off x="381000" y="228600"/>
            <a:ext cx="8763000" cy="628338"/>
          </a:xfrm>
        </p:spPr>
        <p:txBody>
          <a:bodyPr/>
          <a:lstStyle/>
          <a:p>
            <a:r>
              <a:rPr lang="en-US" dirty="0"/>
              <a:t>Figure 11.8: Stages in the Life of a Group </a:t>
            </a:r>
          </a:p>
        </p:txBody>
      </p:sp>
      <p:pic>
        <p:nvPicPr>
          <p:cNvPr id="3" name="Picture 2" descr="The image depicts the stages in the life of a group."/>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4600" y="843290"/>
            <a:ext cx="3778075" cy="5093431"/>
          </a:xfrm>
          <a:prstGeom prst="rect">
            <a:avLst/>
          </a:prstGeom>
        </p:spPr>
      </p:pic>
      <p:sp>
        <p:nvSpPr>
          <p:cNvPr id="6" name="Content Placeholder 5">
            <a:extLst>
              <a:ext uri="{FF2B5EF4-FFF2-40B4-BE49-F238E27FC236}">
                <a16:creationId xmlns:a16="http://schemas.microsoft.com/office/drawing/2014/main" xmlns="" id="{52A20E5B-42EA-4F20-964A-F91DCACCBB50}"/>
              </a:ext>
            </a:extLst>
          </p:cNvPr>
          <p:cNvSpPr>
            <a:spLocks noGrp="1"/>
          </p:cNvSpPr>
          <p:nvPr>
            <p:ph idx="1"/>
          </p:nvPr>
        </p:nvSpPr>
        <p:spPr>
          <a:xfrm>
            <a:off x="457200" y="5887651"/>
            <a:ext cx="8229600" cy="360750"/>
          </a:xfrm>
        </p:spPr>
        <p:txBody>
          <a:bodyPr/>
          <a:lstStyle/>
          <a:p>
            <a:pPr marL="0" indent="0" algn="r">
              <a:buNone/>
            </a:pPr>
            <a:r>
              <a:rPr lang="en-US" sz="1200" dirty="0">
                <a:hlinkClick r:id="rId3" action="ppaction://hlinksldjump"/>
              </a:rPr>
              <a:t>Jump to Figure 11.8: Stages in the Life of a Group, Appendix</a:t>
            </a:r>
            <a:endParaRPr lang="en-US" sz="1200" dirty="0"/>
          </a:p>
        </p:txBody>
      </p:sp>
    </p:spTree>
    <p:extLst>
      <p:ext uri="{BB962C8B-B14F-4D97-AF65-F5344CB8AC3E}">
        <p14:creationId xmlns:p14="http://schemas.microsoft.com/office/powerpoint/2010/main" val="3953789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9570BA-AF7C-45E9-98BE-F898C4F0E65F}"/>
              </a:ext>
            </a:extLst>
          </p:cNvPr>
          <p:cNvSpPr>
            <a:spLocks noGrp="1"/>
          </p:cNvSpPr>
          <p:nvPr>
            <p:ph type="title"/>
          </p:nvPr>
        </p:nvSpPr>
        <p:spPr/>
        <p:txBody>
          <a:bodyPr/>
          <a:lstStyle/>
          <a:p>
            <a:r>
              <a:rPr lang="en-US" altLang="en-US" dirty="0"/>
              <a:t>Stage I: Forming</a:t>
            </a:r>
            <a:endParaRPr lang="en-US" dirty="0"/>
          </a:p>
        </p:txBody>
      </p:sp>
      <p:sp>
        <p:nvSpPr>
          <p:cNvPr id="3" name="Content Placeholder 2">
            <a:extLst>
              <a:ext uri="{FF2B5EF4-FFF2-40B4-BE49-F238E27FC236}">
                <a16:creationId xmlns:a16="http://schemas.microsoft.com/office/drawing/2014/main" xmlns="" id="{EF2AB8CD-AE93-4375-9E77-F2ABDFFB18AB}"/>
              </a:ext>
            </a:extLst>
          </p:cNvPr>
          <p:cNvSpPr>
            <a:spLocks noGrp="1"/>
          </p:cNvSpPr>
          <p:nvPr>
            <p:ph idx="1"/>
          </p:nvPr>
        </p:nvSpPr>
        <p:spPr>
          <a:xfrm>
            <a:off x="457200" y="990600"/>
            <a:ext cx="8229600" cy="5029200"/>
          </a:xfrm>
        </p:spPr>
        <p:txBody>
          <a:bodyPr/>
          <a:lstStyle/>
          <a:p>
            <a:pPr marL="0" indent="0">
              <a:buNone/>
            </a:pPr>
            <a:r>
              <a:rPr lang="en-US" altLang="en-US" dirty="0"/>
              <a:t>The group is formed, but its purpose and </a:t>
            </a:r>
            <a:r>
              <a:rPr lang="en-US" altLang="en-US" dirty="0" smtClean="0"/>
              <a:t>members’ </a:t>
            </a:r>
            <a:r>
              <a:rPr lang="en-US" altLang="en-US" dirty="0"/>
              <a:t>expectations are unclear</a:t>
            </a:r>
            <a:endParaRPr lang="en-US" altLang="en-US" sz="800" dirty="0"/>
          </a:p>
          <a:p>
            <a:r>
              <a:rPr lang="en-US" sz="2200" dirty="0"/>
              <a:t>Characterized by caution and tentative steps to test the water</a:t>
            </a:r>
          </a:p>
          <a:p>
            <a:pPr marL="0" indent="0">
              <a:buNone/>
            </a:pPr>
            <a:endParaRPr lang="en-US" sz="800" dirty="0"/>
          </a:p>
          <a:p>
            <a:pPr marL="0" indent="0">
              <a:buNone/>
            </a:pPr>
            <a:r>
              <a:rPr lang="en-US" dirty="0"/>
              <a:t>Individuals try to determine acceptable behavior and the nature of the group’s task, as well as how to deal with each other to get work done</a:t>
            </a:r>
          </a:p>
          <a:p>
            <a:pPr marL="0" indent="0">
              <a:buNone/>
            </a:pPr>
            <a:endParaRPr lang="en-US" altLang="en-US" sz="800" dirty="0"/>
          </a:p>
          <a:p>
            <a:pPr marL="0" indent="0">
              <a:buNone/>
            </a:pPr>
            <a:r>
              <a:rPr lang="en-IN" altLang="en-US" dirty="0"/>
              <a:t>Interactions are superficial and tend to be directed toward the formal leader</a:t>
            </a:r>
          </a:p>
          <a:p>
            <a:pPr marL="0" indent="0">
              <a:buNone/>
            </a:pPr>
            <a:endParaRPr lang="en-IN" altLang="en-US" sz="800" dirty="0"/>
          </a:p>
          <a:p>
            <a:pPr marL="0" indent="0">
              <a:buNone/>
            </a:pPr>
            <a:r>
              <a:rPr lang="en-IN" altLang="en-US" dirty="0"/>
              <a:t>Skills and knowledge as a team are undeveloped</a:t>
            </a:r>
            <a:endParaRPr lang="en-US" altLang="en-US" dirty="0"/>
          </a:p>
        </p:txBody>
      </p:sp>
    </p:spTree>
    <p:extLst>
      <p:ext uri="{BB962C8B-B14F-4D97-AF65-F5344CB8AC3E}">
        <p14:creationId xmlns:p14="http://schemas.microsoft.com/office/powerpoint/2010/main" val="2875284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6F57B3-DD2C-4F66-8610-825CDA76B247}"/>
              </a:ext>
            </a:extLst>
          </p:cNvPr>
          <p:cNvSpPr>
            <a:spLocks noGrp="1"/>
          </p:cNvSpPr>
          <p:nvPr>
            <p:ph type="title"/>
          </p:nvPr>
        </p:nvSpPr>
        <p:spPr/>
        <p:txBody>
          <a:bodyPr/>
          <a:lstStyle/>
          <a:p>
            <a:r>
              <a:rPr lang="en-US" altLang="en-US" dirty="0"/>
              <a:t>Stage II: Storming</a:t>
            </a:r>
            <a:endParaRPr lang="en-US" dirty="0"/>
          </a:p>
        </p:txBody>
      </p:sp>
      <p:sp>
        <p:nvSpPr>
          <p:cNvPr id="4" name="Content Placeholder 3">
            <a:extLst>
              <a:ext uri="{FF2B5EF4-FFF2-40B4-BE49-F238E27FC236}">
                <a16:creationId xmlns:a16="http://schemas.microsoft.com/office/drawing/2014/main" xmlns="" id="{DE925CD1-63A9-4532-AAD1-1AA1BE753D6D}"/>
              </a:ext>
            </a:extLst>
          </p:cNvPr>
          <p:cNvSpPr>
            <a:spLocks noGrp="1"/>
          </p:cNvSpPr>
          <p:nvPr>
            <p:ph idx="1"/>
          </p:nvPr>
        </p:nvSpPr>
        <p:spPr>
          <a:xfrm>
            <a:off x="457200" y="990600"/>
            <a:ext cx="8229600" cy="5105400"/>
          </a:xfrm>
        </p:spPr>
        <p:txBody>
          <a:bodyPr/>
          <a:lstStyle/>
          <a:p>
            <a:pPr marL="0" indent="0">
              <a:buNone/>
            </a:pPr>
            <a:r>
              <a:rPr lang="en-US" altLang="en-US" dirty="0"/>
              <a:t>Individuals react to what has been done, question authority, and feel comfortable being themselves</a:t>
            </a:r>
          </a:p>
          <a:p>
            <a:r>
              <a:rPr lang="en-US" sz="2200" dirty="0"/>
              <a:t>Characterized by conflict and resistance to the group’s task and structure</a:t>
            </a:r>
          </a:p>
          <a:p>
            <a:pPr marL="0" indent="0">
              <a:buNone/>
            </a:pPr>
            <a:endParaRPr lang="en-US" sz="800" dirty="0"/>
          </a:p>
          <a:p>
            <a:pPr marL="0" indent="0">
              <a:buNone/>
            </a:pPr>
            <a:r>
              <a:rPr lang="en-US" dirty="0"/>
              <a:t>Members learn to deal with differences to work together to meet the group’s goals</a:t>
            </a:r>
          </a:p>
          <a:p>
            <a:pPr marL="0" indent="0">
              <a:buNone/>
            </a:pPr>
            <a:endParaRPr lang="en-US" sz="800" dirty="0"/>
          </a:p>
          <a:p>
            <a:pPr marL="0" indent="0">
              <a:buNone/>
            </a:pPr>
            <a:r>
              <a:rPr lang="en-IN" altLang="en-US" dirty="0"/>
              <a:t>Groups that do not get through this stage successfully are marked by divisiveness and low creativity</a:t>
            </a:r>
            <a:endParaRPr lang="en-US" altLang="en-US" dirty="0"/>
          </a:p>
        </p:txBody>
      </p:sp>
    </p:spTree>
    <p:extLst>
      <p:ext uri="{BB962C8B-B14F-4D97-AF65-F5344CB8AC3E}">
        <p14:creationId xmlns:p14="http://schemas.microsoft.com/office/powerpoint/2010/main" val="2691439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00DEAE53-F5F6-4C42-83F8-85D0868BC3E2}"/>
              </a:ext>
            </a:extLst>
          </p:cNvPr>
          <p:cNvSpPr>
            <a:spLocks noGrp="1"/>
          </p:cNvSpPr>
          <p:nvPr>
            <p:ph type="title"/>
          </p:nvPr>
        </p:nvSpPr>
        <p:spPr/>
        <p:txBody>
          <a:bodyPr/>
          <a:lstStyle/>
          <a:p>
            <a:r>
              <a:rPr lang="en-US" altLang="en-US" dirty="0"/>
              <a:t>The Team Concept</a:t>
            </a:r>
            <a:endParaRPr lang="en-US" dirty="0"/>
          </a:p>
        </p:txBody>
      </p:sp>
      <p:sp>
        <p:nvSpPr>
          <p:cNvPr id="8" name="Content Placeholder 7">
            <a:extLst>
              <a:ext uri="{FF2B5EF4-FFF2-40B4-BE49-F238E27FC236}">
                <a16:creationId xmlns:a16="http://schemas.microsoft.com/office/drawing/2014/main" xmlns="" id="{59E4A367-753D-47D8-87FA-EF540E99D228}"/>
              </a:ext>
            </a:extLst>
          </p:cNvPr>
          <p:cNvSpPr>
            <a:spLocks noGrp="1"/>
          </p:cNvSpPr>
          <p:nvPr>
            <p:ph idx="1"/>
          </p:nvPr>
        </p:nvSpPr>
        <p:spPr/>
        <p:txBody>
          <a:bodyPr/>
          <a:lstStyle/>
          <a:p>
            <a:pPr marL="0" indent="0">
              <a:buNone/>
            </a:pPr>
            <a:r>
              <a:rPr lang="en-US" altLang="en-US" dirty="0"/>
              <a:t>Leadership success requires:</a:t>
            </a:r>
          </a:p>
          <a:p>
            <a:pPr marL="0" indent="0">
              <a:buNone/>
            </a:pPr>
            <a:endParaRPr lang="en-US" altLang="en-US" sz="800" dirty="0"/>
          </a:p>
          <a:p>
            <a:r>
              <a:rPr lang="en-US" altLang="en-US" sz="2200" dirty="0"/>
              <a:t>Understanding of group behavior</a:t>
            </a:r>
          </a:p>
          <a:p>
            <a:r>
              <a:rPr lang="en-US" altLang="en-US" sz="2200" dirty="0"/>
              <a:t>Ability to tap the constructive power of teams</a:t>
            </a:r>
          </a:p>
        </p:txBody>
      </p:sp>
    </p:spTree>
    <p:extLst>
      <p:ext uri="{BB962C8B-B14F-4D97-AF65-F5344CB8AC3E}">
        <p14:creationId xmlns:p14="http://schemas.microsoft.com/office/powerpoint/2010/main" val="1625662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ABB6BF-1D0A-4F64-8114-1DE5DDCD4687}"/>
              </a:ext>
            </a:extLst>
          </p:cNvPr>
          <p:cNvSpPr>
            <a:spLocks noGrp="1"/>
          </p:cNvSpPr>
          <p:nvPr>
            <p:ph type="title"/>
          </p:nvPr>
        </p:nvSpPr>
        <p:spPr/>
        <p:txBody>
          <a:bodyPr/>
          <a:lstStyle/>
          <a:p>
            <a:r>
              <a:rPr lang="en-US" altLang="en-US" dirty="0"/>
              <a:t>Stage III: Norming</a:t>
            </a:r>
            <a:r>
              <a:rPr lang="en-US" altLang="en-US" sz="3200" dirty="0"/>
              <a:t> </a:t>
            </a:r>
            <a:endParaRPr lang="en-US" dirty="0"/>
          </a:p>
        </p:txBody>
      </p:sp>
      <p:sp>
        <p:nvSpPr>
          <p:cNvPr id="3" name="Content Placeholder 2">
            <a:extLst>
              <a:ext uri="{FF2B5EF4-FFF2-40B4-BE49-F238E27FC236}">
                <a16:creationId xmlns:a16="http://schemas.microsoft.com/office/drawing/2014/main" xmlns="" id="{9AF37024-BA51-41E8-90E3-4288ECD9B986}"/>
              </a:ext>
            </a:extLst>
          </p:cNvPr>
          <p:cNvSpPr>
            <a:spLocks noGrp="1"/>
          </p:cNvSpPr>
          <p:nvPr>
            <p:ph idx="1"/>
          </p:nvPr>
        </p:nvSpPr>
        <p:spPr>
          <a:xfrm>
            <a:off x="457200" y="1143000"/>
            <a:ext cx="8229600" cy="4876800"/>
          </a:xfrm>
        </p:spPr>
        <p:txBody>
          <a:bodyPr/>
          <a:lstStyle/>
          <a:p>
            <a:pPr marL="0" indent="0">
              <a:buNone/>
            </a:pPr>
            <a:r>
              <a:rPr lang="en-IN" altLang="en-US" dirty="0"/>
              <a:t>Norms of </a:t>
            </a:r>
            <a:r>
              <a:rPr lang="en-IN" altLang="en-US" dirty="0" err="1"/>
              <a:t>behavior</a:t>
            </a:r>
            <a:r>
              <a:rPr lang="en-IN" altLang="en-US" dirty="0"/>
              <a:t> are developed that are considered necessary for the group to accomplish its task</a:t>
            </a:r>
          </a:p>
          <a:p>
            <a:r>
              <a:rPr lang="en-IN" sz="2200" dirty="0"/>
              <a:t>Greater degree of order begins to </a:t>
            </a:r>
            <a:r>
              <a:rPr lang="en-IN" sz="2200" dirty="0" smtClean="0"/>
              <a:t>prevail, </a:t>
            </a:r>
            <a:r>
              <a:rPr lang="en-IN" sz="2200" dirty="0"/>
              <a:t>and a sense of group cohesion develops</a:t>
            </a:r>
          </a:p>
          <a:p>
            <a:r>
              <a:rPr lang="en-IN" sz="2200" dirty="0"/>
              <a:t>Members identify with the group and develop customary ways for resolving conflict, making decisions, and completing assignments</a:t>
            </a:r>
          </a:p>
          <a:p>
            <a:r>
              <a:rPr lang="en-IN" altLang="en-US" sz="2200" dirty="0"/>
              <a:t>Members typically enjoy meetings and freely exchange information</a:t>
            </a:r>
          </a:p>
          <a:p>
            <a:pPr marL="0" indent="0">
              <a:buNone/>
            </a:pPr>
            <a:endParaRPr lang="en-IN" altLang="en-US" sz="800" dirty="0"/>
          </a:p>
          <a:p>
            <a:pPr marL="0" indent="0">
              <a:buNone/>
            </a:pPr>
            <a:r>
              <a:rPr lang="en-IN" altLang="en-US" dirty="0"/>
              <a:t>Productivity continues to increase as group skills and knowledge further develop</a:t>
            </a:r>
            <a:endParaRPr lang="en-US" altLang="en-US" dirty="0"/>
          </a:p>
        </p:txBody>
      </p:sp>
    </p:spTree>
    <p:extLst>
      <p:ext uri="{BB962C8B-B14F-4D97-AF65-F5344CB8AC3E}">
        <p14:creationId xmlns:p14="http://schemas.microsoft.com/office/powerpoint/2010/main" val="3036400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479AAD-6A95-438D-9C47-3EDF91623CD2}"/>
              </a:ext>
            </a:extLst>
          </p:cNvPr>
          <p:cNvSpPr>
            <a:spLocks noGrp="1"/>
          </p:cNvSpPr>
          <p:nvPr>
            <p:ph type="title"/>
          </p:nvPr>
        </p:nvSpPr>
        <p:spPr/>
        <p:txBody>
          <a:bodyPr/>
          <a:lstStyle/>
          <a:p>
            <a:r>
              <a:rPr lang="en-US" altLang="en-US" dirty="0"/>
              <a:t>Stage IV: Performing</a:t>
            </a:r>
            <a:r>
              <a:rPr lang="en-US" altLang="en-US" sz="3200" dirty="0"/>
              <a:t> </a:t>
            </a:r>
            <a:endParaRPr lang="en-US" dirty="0"/>
          </a:p>
        </p:txBody>
      </p:sp>
      <p:sp>
        <p:nvSpPr>
          <p:cNvPr id="3" name="Content Placeholder 2">
            <a:extLst>
              <a:ext uri="{FF2B5EF4-FFF2-40B4-BE49-F238E27FC236}">
                <a16:creationId xmlns:a16="http://schemas.microsoft.com/office/drawing/2014/main" xmlns="" id="{C69E4F56-EE3B-47F0-A88C-30884132FFCB}"/>
              </a:ext>
            </a:extLst>
          </p:cNvPr>
          <p:cNvSpPr>
            <a:spLocks noGrp="1"/>
          </p:cNvSpPr>
          <p:nvPr>
            <p:ph idx="1"/>
          </p:nvPr>
        </p:nvSpPr>
        <p:spPr>
          <a:xfrm>
            <a:off x="457200" y="1143000"/>
            <a:ext cx="8229600" cy="4876800"/>
          </a:xfrm>
        </p:spPr>
        <p:txBody>
          <a:bodyPr/>
          <a:lstStyle/>
          <a:p>
            <a:pPr marL="0" indent="0">
              <a:buNone/>
            </a:pPr>
            <a:r>
              <a:rPr lang="en-US" altLang="en-US" dirty="0"/>
              <a:t>P</a:t>
            </a:r>
            <a:r>
              <a:rPr lang="en-US" altLang="en-US" dirty="0" smtClean="0"/>
              <a:t>ayoff </a:t>
            </a:r>
            <a:r>
              <a:rPr lang="en-US" altLang="en-US" dirty="0"/>
              <a:t>stage in the life of a group</a:t>
            </a:r>
          </a:p>
          <a:p>
            <a:r>
              <a:rPr lang="en-US" sz="2200" dirty="0"/>
              <a:t>People are able to focus their energies on the task, having worked through issues of membership, purpose, structure, and roles</a:t>
            </a:r>
          </a:p>
          <a:p>
            <a:r>
              <a:rPr lang="en-US" sz="2200" dirty="0"/>
              <a:t>Group is focused on solving problems and completing tasks</a:t>
            </a:r>
          </a:p>
          <a:p>
            <a:r>
              <a:rPr lang="en-US" sz="2200" dirty="0"/>
              <a:t>Members take initiative, and their efforts emphasize results</a:t>
            </a:r>
          </a:p>
          <a:p>
            <a:r>
              <a:rPr lang="en-IN" altLang="en-US" sz="2200" dirty="0"/>
              <a:t>As the group achieves significant milestones, morale goes up and people have positive feelings about each other and the accomplishments of the group</a:t>
            </a:r>
          </a:p>
          <a:p>
            <a:r>
              <a:rPr lang="en-IN" altLang="en-US" sz="2200" dirty="0"/>
              <a:t>Each member takes on leadership roles as necessary</a:t>
            </a:r>
            <a:endParaRPr lang="en-US" altLang="en-US" sz="2200" dirty="0"/>
          </a:p>
        </p:txBody>
      </p:sp>
    </p:spTree>
    <p:extLst>
      <p:ext uri="{BB962C8B-B14F-4D97-AF65-F5344CB8AC3E}">
        <p14:creationId xmlns:p14="http://schemas.microsoft.com/office/powerpoint/2010/main" val="2255458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77B614-7CB8-4C8B-B764-92983B84F1FF}"/>
              </a:ext>
            </a:extLst>
          </p:cNvPr>
          <p:cNvSpPr>
            <a:spLocks noGrp="1"/>
          </p:cNvSpPr>
          <p:nvPr>
            <p:ph type="title"/>
          </p:nvPr>
        </p:nvSpPr>
        <p:spPr/>
        <p:txBody>
          <a:bodyPr/>
          <a:lstStyle/>
          <a:p>
            <a:r>
              <a:rPr lang="en-US" altLang="en-US" dirty="0"/>
              <a:t>Avoiding Groupthink, 1</a:t>
            </a:r>
            <a:r>
              <a:rPr lang="en-US" altLang="en-US" sz="3200" dirty="0"/>
              <a:t> </a:t>
            </a:r>
            <a:endParaRPr lang="en-US" dirty="0"/>
          </a:p>
        </p:txBody>
      </p:sp>
      <p:sp>
        <p:nvSpPr>
          <p:cNvPr id="3" name="Content Placeholder 2">
            <a:extLst>
              <a:ext uri="{FF2B5EF4-FFF2-40B4-BE49-F238E27FC236}">
                <a16:creationId xmlns:a16="http://schemas.microsoft.com/office/drawing/2014/main" xmlns="" id="{CF20068D-3AB2-4A0A-9DB2-907ED23AC72B}"/>
              </a:ext>
            </a:extLst>
          </p:cNvPr>
          <p:cNvSpPr>
            <a:spLocks noGrp="1"/>
          </p:cNvSpPr>
          <p:nvPr>
            <p:ph idx="1"/>
          </p:nvPr>
        </p:nvSpPr>
        <p:spPr>
          <a:xfrm>
            <a:off x="457200" y="1219200"/>
            <a:ext cx="8229600" cy="3048000"/>
          </a:xfrm>
        </p:spPr>
        <p:txBody>
          <a:bodyPr/>
          <a:lstStyle/>
          <a:p>
            <a:pPr marL="0" indent="0">
              <a:buNone/>
            </a:pPr>
            <a:r>
              <a:rPr lang="en-IN" altLang="en-US" dirty="0"/>
              <a:t>According to psychologist Irving Janis, groupthink:</a:t>
            </a:r>
          </a:p>
          <a:p>
            <a:pPr marL="0" indent="0">
              <a:buNone/>
            </a:pPr>
            <a:endParaRPr lang="en-IN" altLang="en-US" sz="800" dirty="0"/>
          </a:p>
          <a:p>
            <a:r>
              <a:rPr lang="en-IN" altLang="en-US" sz="2200" dirty="0"/>
              <a:t>Refers to a</a:t>
            </a:r>
            <a:r>
              <a:rPr lang="en-US" altLang="en-US" sz="2200" dirty="0"/>
              <a:t> mode of thinking that people engage in when they are deeply involved in a cohesive group</a:t>
            </a:r>
          </a:p>
          <a:p>
            <a:r>
              <a:rPr lang="en-US" altLang="en-US" sz="2200" dirty="0"/>
              <a:t>Occurs when members’ striving for unanimity overrides their motivation to realistically appraise alternative courses of action</a:t>
            </a:r>
          </a:p>
        </p:txBody>
      </p:sp>
    </p:spTree>
    <p:extLst>
      <p:ext uri="{BB962C8B-B14F-4D97-AF65-F5344CB8AC3E}">
        <p14:creationId xmlns:p14="http://schemas.microsoft.com/office/powerpoint/2010/main" val="3705836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294DE7-D15B-4191-ACE7-49F6EBDD5D9D}"/>
              </a:ext>
            </a:extLst>
          </p:cNvPr>
          <p:cNvSpPr>
            <a:spLocks noGrp="1"/>
          </p:cNvSpPr>
          <p:nvPr>
            <p:ph type="title"/>
          </p:nvPr>
        </p:nvSpPr>
        <p:spPr/>
        <p:txBody>
          <a:bodyPr/>
          <a:lstStyle/>
          <a:p>
            <a:r>
              <a:rPr lang="en-US" altLang="en-US" dirty="0"/>
              <a:t>Avoiding Groupthink, 2</a:t>
            </a:r>
            <a:r>
              <a:rPr lang="en-US" altLang="en-US" sz="3200" dirty="0"/>
              <a:t> </a:t>
            </a:r>
            <a:endParaRPr lang="en-US" dirty="0"/>
          </a:p>
        </p:txBody>
      </p:sp>
      <p:sp>
        <p:nvSpPr>
          <p:cNvPr id="3" name="Content Placeholder 2">
            <a:extLst>
              <a:ext uri="{FF2B5EF4-FFF2-40B4-BE49-F238E27FC236}">
                <a16:creationId xmlns:a16="http://schemas.microsoft.com/office/drawing/2014/main" xmlns="" id="{2B88D1E2-2185-4CD1-8F2B-D8BCB664AA39}"/>
              </a:ext>
            </a:extLst>
          </p:cNvPr>
          <p:cNvSpPr>
            <a:spLocks noGrp="1"/>
          </p:cNvSpPr>
          <p:nvPr>
            <p:ph idx="1"/>
          </p:nvPr>
        </p:nvSpPr>
        <p:spPr>
          <a:xfrm>
            <a:off x="457200" y="1143000"/>
            <a:ext cx="8229600" cy="4038600"/>
          </a:xfrm>
        </p:spPr>
        <p:txBody>
          <a:bodyPr/>
          <a:lstStyle/>
          <a:p>
            <a:pPr marL="0" indent="0">
              <a:buNone/>
            </a:pPr>
            <a:r>
              <a:rPr lang="en-IN" altLang="en-US" dirty="0"/>
              <a:t>Psychologist Irving Janis describes additional factors that when combined with cohesiveness can foster groupthink</a:t>
            </a:r>
            <a:endParaRPr lang="en-US" altLang="en-US" sz="800" dirty="0"/>
          </a:p>
          <a:p>
            <a:r>
              <a:rPr lang="en-IN" altLang="en-US" sz="2200" dirty="0"/>
              <a:t>Highly insulated group with restricted access to external information</a:t>
            </a:r>
          </a:p>
          <a:p>
            <a:r>
              <a:rPr lang="en-US" altLang="en-US" sz="2200" dirty="0"/>
              <a:t>Stressful decision-making context</a:t>
            </a:r>
          </a:p>
          <a:p>
            <a:pPr marL="0" indent="0">
              <a:buNone/>
            </a:pPr>
            <a:endParaRPr lang="en-US" altLang="en-US" sz="1200" dirty="0"/>
          </a:p>
          <a:p>
            <a:pPr marL="0" indent="0">
              <a:buNone/>
            </a:pPr>
            <a:r>
              <a:rPr lang="en-IN" altLang="en-US" dirty="0"/>
              <a:t>As a result of the trilogy of group cohesiveness, isolation, and stress, a group can arrive at decisions that are unsuccessful and possibly even catastrophic</a:t>
            </a:r>
            <a:endParaRPr lang="en-US" altLang="en-US" dirty="0"/>
          </a:p>
        </p:txBody>
      </p:sp>
    </p:spTree>
    <p:extLst>
      <p:ext uri="{BB962C8B-B14F-4D97-AF65-F5344CB8AC3E}">
        <p14:creationId xmlns:p14="http://schemas.microsoft.com/office/powerpoint/2010/main" val="27558042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F9D57AA-0D32-44E8-AE1C-FAF76475F9C0}"/>
              </a:ext>
            </a:extLst>
          </p:cNvPr>
          <p:cNvSpPr>
            <a:spLocks noGrp="1"/>
          </p:cNvSpPr>
          <p:nvPr>
            <p:ph type="title"/>
          </p:nvPr>
        </p:nvSpPr>
        <p:spPr/>
        <p:txBody>
          <a:bodyPr/>
          <a:lstStyle/>
          <a:p>
            <a:r>
              <a:rPr lang="en-US" altLang="en-US" dirty="0"/>
              <a:t>Symptoms of Groupthink</a:t>
            </a:r>
            <a:endParaRPr lang="en-US" dirty="0"/>
          </a:p>
        </p:txBody>
      </p:sp>
      <p:sp>
        <p:nvSpPr>
          <p:cNvPr id="3" name="Content Placeholder 2">
            <a:extLst>
              <a:ext uri="{FF2B5EF4-FFF2-40B4-BE49-F238E27FC236}">
                <a16:creationId xmlns:a16="http://schemas.microsoft.com/office/drawing/2014/main" xmlns="" id="{1E44317F-8921-44C7-8AB7-60297C73A140}"/>
              </a:ext>
            </a:extLst>
          </p:cNvPr>
          <p:cNvSpPr>
            <a:spLocks noGrp="1"/>
          </p:cNvSpPr>
          <p:nvPr>
            <p:ph idx="1"/>
          </p:nvPr>
        </p:nvSpPr>
        <p:spPr>
          <a:xfrm>
            <a:off x="457200" y="1066800"/>
            <a:ext cx="8229600" cy="4724400"/>
          </a:xfrm>
        </p:spPr>
        <p:txBody>
          <a:bodyPr/>
          <a:lstStyle/>
          <a:p>
            <a:r>
              <a:rPr lang="en-US" altLang="en-US" dirty="0"/>
              <a:t>Illusion of </a:t>
            </a:r>
            <a:r>
              <a:rPr lang="en-US" altLang="en-US" dirty="0" smtClean="0"/>
              <a:t>invulnerability</a:t>
            </a:r>
            <a:endParaRPr lang="en-US" altLang="en-US" dirty="0"/>
          </a:p>
          <a:p>
            <a:r>
              <a:rPr lang="en-US" altLang="en-US" dirty="0"/>
              <a:t>Belief in the inherent morality of the group</a:t>
            </a:r>
          </a:p>
          <a:p>
            <a:r>
              <a:rPr lang="en-US" altLang="en-US" dirty="0"/>
              <a:t>Rationalization</a:t>
            </a:r>
          </a:p>
          <a:p>
            <a:r>
              <a:rPr lang="en-US" altLang="en-US" dirty="0"/>
              <a:t>Stereotypes of out-groups</a:t>
            </a:r>
          </a:p>
          <a:p>
            <a:r>
              <a:rPr lang="en-US" altLang="en-US" dirty="0"/>
              <a:t>Self-censorship</a:t>
            </a:r>
          </a:p>
          <a:p>
            <a:r>
              <a:rPr lang="en-US" altLang="en-US" dirty="0"/>
              <a:t>Direct pressure</a:t>
            </a:r>
          </a:p>
          <a:p>
            <a:r>
              <a:rPr lang="en-US" altLang="en-US" dirty="0" err="1"/>
              <a:t>Mindguards</a:t>
            </a:r>
            <a:endParaRPr lang="en-US" altLang="en-US" dirty="0"/>
          </a:p>
          <a:p>
            <a:r>
              <a:rPr lang="en-US" altLang="en-US" dirty="0"/>
              <a:t>Illusion of unanimity</a:t>
            </a:r>
          </a:p>
        </p:txBody>
      </p:sp>
    </p:spTree>
    <p:extLst>
      <p:ext uri="{BB962C8B-B14F-4D97-AF65-F5344CB8AC3E}">
        <p14:creationId xmlns:p14="http://schemas.microsoft.com/office/powerpoint/2010/main" val="3597795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D42689-17DF-4EA1-A1B0-AFFA7F1C4932}"/>
              </a:ext>
            </a:extLst>
          </p:cNvPr>
          <p:cNvSpPr>
            <a:spLocks noGrp="1"/>
          </p:cNvSpPr>
          <p:nvPr>
            <p:ph type="title"/>
          </p:nvPr>
        </p:nvSpPr>
        <p:spPr/>
        <p:txBody>
          <a:bodyPr/>
          <a:lstStyle/>
          <a:p>
            <a:r>
              <a:rPr lang="en-US" altLang="en-US" dirty="0"/>
              <a:t>Techniques to Avoid Groupthink</a:t>
            </a:r>
            <a:endParaRPr lang="en-US" dirty="0"/>
          </a:p>
        </p:txBody>
      </p:sp>
      <p:sp>
        <p:nvSpPr>
          <p:cNvPr id="3" name="Content Placeholder 2">
            <a:extLst>
              <a:ext uri="{FF2B5EF4-FFF2-40B4-BE49-F238E27FC236}">
                <a16:creationId xmlns:a16="http://schemas.microsoft.com/office/drawing/2014/main" xmlns="" id="{2746B27F-757F-4A29-BF2E-B2064E2A3FB6}"/>
              </a:ext>
            </a:extLst>
          </p:cNvPr>
          <p:cNvSpPr>
            <a:spLocks noGrp="1"/>
          </p:cNvSpPr>
          <p:nvPr>
            <p:ph idx="1"/>
          </p:nvPr>
        </p:nvSpPr>
        <p:spPr>
          <a:xfrm>
            <a:off x="457200" y="990600"/>
            <a:ext cx="8229600" cy="4953000"/>
          </a:xfrm>
        </p:spPr>
        <p:txBody>
          <a:bodyPr/>
          <a:lstStyle/>
          <a:p>
            <a:pPr>
              <a:buFont typeface="Arial" panose="020B0604020202020204" pitchFamily="34" charset="0"/>
              <a:buChar char="•"/>
            </a:pPr>
            <a:r>
              <a:rPr lang="en-US" altLang="en-US" dirty="0"/>
              <a:t>Assigning the role of critical evaluator to each member</a:t>
            </a:r>
          </a:p>
          <a:p>
            <a:pPr>
              <a:buFont typeface="Arial" panose="020B0604020202020204" pitchFamily="34" charset="0"/>
              <a:buChar char="•"/>
            </a:pPr>
            <a:r>
              <a:rPr lang="en-US" altLang="en-US" dirty="0"/>
              <a:t>Adopting an impartial stance to encourage open discussion </a:t>
            </a:r>
            <a:r>
              <a:rPr lang="en-IN" altLang="en-US" dirty="0"/>
              <a:t>and impartial probing of a wide range of policy and problem-solving alternatives</a:t>
            </a:r>
            <a:endParaRPr lang="en-US" altLang="en-US" dirty="0"/>
          </a:p>
          <a:p>
            <a:pPr>
              <a:buFont typeface="Arial" panose="020B0604020202020204" pitchFamily="34" charset="0"/>
              <a:buChar char="•"/>
            </a:pPr>
            <a:r>
              <a:rPr lang="en-US" altLang="en-US" dirty="0"/>
              <a:t>Setting up outside evaluators to work on the same policy question</a:t>
            </a:r>
          </a:p>
          <a:p>
            <a:pPr>
              <a:buFont typeface="Arial" panose="020B0604020202020204" pitchFamily="34" charset="0"/>
              <a:buChar char="•"/>
            </a:pPr>
            <a:r>
              <a:rPr lang="en-US" altLang="en-US" dirty="0"/>
              <a:t>Having one member play devil’s advocate </a:t>
            </a:r>
            <a:r>
              <a:rPr lang="en-IN" altLang="en-US" dirty="0"/>
              <a:t>when the agenda calls for evaluation of decision or policy alternatives</a:t>
            </a:r>
            <a:endParaRPr lang="en-US" altLang="en-US" dirty="0"/>
          </a:p>
          <a:p>
            <a:pPr>
              <a:buFont typeface="Arial" panose="020B0604020202020204" pitchFamily="34" charset="0"/>
              <a:buChar char="•"/>
            </a:pPr>
            <a:r>
              <a:rPr lang="en-US" altLang="en-US" dirty="0"/>
              <a:t>Holding a second-chance meeting to rethink the issue </a:t>
            </a:r>
            <a:r>
              <a:rPr lang="en-IN" altLang="en-US" dirty="0"/>
              <a:t>after reaching a preliminary consensus about what seems to be the best policy or decision</a:t>
            </a:r>
            <a:endParaRPr lang="en-US" altLang="en-US" dirty="0"/>
          </a:p>
        </p:txBody>
      </p:sp>
    </p:spTree>
    <p:extLst>
      <p:ext uri="{BB962C8B-B14F-4D97-AF65-F5344CB8AC3E}">
        <p14:creationId xmlns:p14="http://schemas.microsoft.com/office/powerpoint/2010/main" val="1721452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F9D777-5F8F-4453-8C0F-24B0C09AEE74}"/>
              </a:ext>
            </a:extLst>
          </p:cNvPr>
          <p:cNvSpPr>
            <a:spLocks noGrp="1"/>
          </p:cNvSpPr>
          <p:nvPr>
            <p:ph type="title"/>
          </p:nvPr>
        </p:nvSpPr>
        <p:spPr>
          <a:xfrm>
            <a:off x="685800" y="0"/>
            <a:ext cx="8458200" cy="1371600"/>
          </a:xfrm>
        </p:spPr>
        <p:txBody>
          <a:bodyPr/>
          <a:lstStyle/>
          <a:p>
            <a:r>
              <a:rPr lang="en-US" dirty="0"/>
              <a:t>Team-Building Interventions and Techniques, 1</a:t>
            </a:r>
          </a:p>
        </p:txBody>
      </p:sp>
      <p:sp>
        <p:nvSpPr>
          <p:cNvPr id="3" name="Content Placeholder 2">
            <a:extLst>
              <a:ext uri="{FF2B5EF4-FFF2-40B4-BE49-F238E27FC236}">
                <a16:creationId xmlns:a16="http://schemas.microsoft.com/office/drawing/2014/main" xmlns="" id="{52CF7AF7-2640-4FDC-9E54-BBE1F1B91B47}"/>
              </a:ext>
            </a:extLst>
          </p:cNvPr>
          <p:cNvSpPr>
            <a:spLocks noGrp="1"/>
          </p:cNvSpPr>
          <p:nvPr>
            <p:ph idx="1"/>
          </p:nvPr>
        </p:nvSpPr>
        <p:spPr>
          <a:xfrm>
            <a:off x="457200" y="1371600"/>
            <a:ext cx="8229600" cy="4038600"/>
          </a:xfrm>
        </p:spPr>
        <p:txBody>
          <a:bodyPr/>
          <a:lstStyle/>
          <a:p>
            <a:pPr marL="0" indent="0">
              <a:buNone/>
            </a:pPr>
            <a:r>
              <a:rPr lang="en-US" altLang="en-US" dirty="0"/>
              <a:t>Team building can be enhanced by experiential strategies and activities</a:t>
            </a:r>
          </a:p>
          <a:p>
            <a:r>
              <a:rPr lang="en-IN" altLang="en-US" sz="2200" dirty="0"/>
              <a:t>Educational workshops in retreat settings are increasingly popular</a:t>
            </a:r>
          </a:p>
          <a:p>
            <a:r>
              <a:rPr lang="en-US" altLang="en-US" sz="2200" dirty="0"/>
              <a:t>Adventure and challenge experiences can be effective</a:t>
            </a:r>
          </a:p>
          <a:p>
            <a:pPr marL="0" indent="0">
              <a:buNone/>
            </a:pPr>
            <a:endParaRPr lang="en-US" altLang="en-US" sz="1200" dirty="0"/>
          </a:p>
          <a:p>
            <a:pPr marL="0" indent="0">
              <a:buNone/>
            </a:pPr>
            <a:r>
              <a:rPr lang="en-US" altLang="en-US" dirty="0" smtClean="0"/>
              <a:t>Developing </a:t>
            </a:r>
            <a:r>
              <a:rPr lang="en-US" altLang="en-US" dirty="0"/>
              <a:t>and </a:t>
            </a:r>
            <a:r>
              <a:rPr lang="en-US" altLang="en-US" dirty="0" smtClean="0"/>
              <a:t>sustaining </a:t>
            </a:r>
            <a:r>
              <a:rPr lang="en-US" altLang="en-US" dirty="0"/>
              <a:t>team </a:t>
            </a:r>
            <a:r>
              <a:rPr lang="en-US" altLang="en-US" dirty="0" smtClean="0"/>
              <a:t>effectiveness require meeting </a:t>
            </a:r>
            <a:r>
              <a:rPr lang="en-US" altLang="en-US" dirty="0"/>
              <a:t>in a conducive environment, free of interruptions, and </a:t>
            </a:r>
            <a:r>
              <a:rPr lang="en-US" altLang="en-US" dirty="0" smtClean="0"/>
              <a:t>discussing </a:t>
            </a:r>
            <a:r>
              <a:rPr lang="en-US" altLang="en-US" dirty="0"/>
              <a:t>important issues</a:t>
            </a:r>
          </a:p>
        </p:txBody>
      </p:sp>
    </p:spTree>
    <p:extLst>
      <p:ext uri="{BB962C8B-B14F-4D97-AF65-F5344CB8AC3E}">
        <p14:creationId xmlns:p14="http://schemas.microsoft.com/office/powerpoint/2010/main" val="3053665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E3F055E1-B77D-4A3E-B07E-046D9DC7B9B7}"/>
              </a:ext>
            </a:extLst>
          </p:cNvPr>
          <p:cNvSpPr>
            <a:spLocks noGrp="1"/>
          </p:cNvSpPr>
          <p:nvPr>
            <p:ph type="title"/>
          </p:nvPr>
        </p:nvSpPr>
        <p:spPr>
          <a:xfrm>
            <a:off x="685800" y="-76200"/>
            <a:ext cx="8438882" cy="1143001"/>
          </a:xfrm>
        </p:spPr>
        <p:txBody>
          <a:bodyPr/>
          <a:lstStyle/>
          <a:p>
            <a:r>
              <a:rPr lang="en-US" dirty="0"/>
              <a:t>Team-Building Interventions and Techniques, 2</a:t>
            </a:r>
          </a:p>
        </p:txBody>
      </p:sp>
      <p:sp>
        <p:nvSpPr>
          <p:cNvPr id="4" name="Content Placeholder 3">
            <a:extLst>
              <a:ext uri="{FF2B5EF4-FFF2-40B4-BE49-F238E27FC236}">
                <a16:creationId xmlns:a16="http://schemas.microsoft.com/office/drawing/2014/main" xmlns="" id="{23F838C1-F27A-4558-A64D-843E43E6D2F1}"/>
              </a:ext>
            </a:extLst>
          </p:cNvPr>
          <p:cNvSpPr>
            <a:spLocks noGrp="1"/>
          </p:cNvSpPr>
          <p:nvPr>
            <p:ph idx="1"/>
          </p:nvPr>
        </p:nvSpPr>
        <p:spPr>
          <a:xfrm>
            <a:off x="457200" y="1066801"/>
            <a:ext cx="8229600" cy="5257800"/>
          </a:xfrm>
        </p:spPr>
        <p:txBody>
          <a:bodyPr/>
          <a:lstStyle/>
          <a:p>
            <a:pPr marL="0" indent="0">
              <a:buNone/>
            </a:pPr>
            <a:r>
              <a:rPr lang="en-IN" altLang="en-US" dirty="0"/>
              <a:t>Questions </a:t>
            </a:r>
            <a:r>
              <a:rPr lang="en-IN" altLang="en-US" dirty="0" smtClean="0"/>
              <a:t>that can </a:t>
            </a:r>
            <a:r>
              <a:rPr lang="en-IN" altLang="en-US" dirty="0"/>
              <a:t>be asked when discussing important issues</a:t>
            </a:r>
          </a:p>
          <a:p>
            <a:r>
              <a:rPr lang="en-US" altLang="en-US" sz="2200" dirty="0"/>
              <a:t>Where have we been?</a:t>
            </a:r>
          </a:p>
          <a:p>
            <a:r>
              <a:rPr lang="en-US" altLang="en-US" sz="2200" dirty="0"/>
              <a:t>Where are we now?</a:t>
            </a:r>
          </a:p>
          <a:p>
            <a:r>
              <a:rPr lang="en-US" altLang="en-US" sz="2200" dirty="0"/>
              <a:t>What is our purpose or mission?</a:t>
            </a:r>
          </a:p>
          <a:p>
            <a:r>
              <a:rPr lang="en-US" altLang="en-US" sz="2200" dirty="0"/>
              <a:t>What should be our goals?</a:t>
            </a:r>
          </a:p>
          <a:p>
            <a:r>
              <a:rPr lang="en-US" altLang="en-US" sz="2200" dirty="0"/>
              <a:t>What are our values?</a:t>
            </a:r>
            <a:endParaRPr lang="en-IN" sz="2200" dirty="0"/>
          </a:p>
          <a:p>
            <a:r>
              <a:rPr lang="en-IN" sz="2200" dirty="0"/>
              <a:t>Who are our stakeholders?</a:t>
            </a:r>
          </a:p>
          <a:p>
            <a:r>
              <a:rPr lang="en-IN" sz="2200" dirty="0"/>
              <a:t>What should be our strategy?</a:t>
            </a:r>
          </a:p>
          <a:p>
            <a:r>
              <a:rPr lang="en-IN" sz="2200" dirty="0"/>
              <a:t>What are the critical factors that define success?</a:t>
            </a:r>
          </a:p>
          <a:p>
            <a:r>
              <a:rPr lang="en-IN" sz="2200" dirty="0"/>
              <a:t>How should we work together to </a:t>
            </a:r>
            <a:r>
              <a:rPr lang="en-IN" sz="2200" dirty="0" err="1"/>
              <a:t>fulfill</a:t>
            </a:r>
            <a:r>
              <a:rPr lang="en-IN" sz="2200" dirty="0"/>
              <a:t> our potential? </a:t>
            </a:r>
            <a:endParaRPr lang="en-US" altLang="en-US" sz="2200" dirty="0"/>
          </a:p>
          <a:p>
            <a:pPr marL="0" indent="0">
              <a:buNone/>
            </a:pPr>
            <a:endParaRPr lang="en-US" dirty="0"/>
          </a:p>
        </p:txBody>
      </p:sp>
    </p:spTree>
    <p:extLst>
      <p:ext uri="{BB962C8B-B14F-4D97-AF65-F5344CB8AC3E}">
        <p14:creationId xmlns:p14="http://schemas.microsoft.com/office/powerpoint/2010/main" val="2929698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762000"/>
          </a:xfrm>
        </p:spPr>
        <p:txBody>
          <a:bodyPr/>
          <a:lstStyle/>
          <a:p>
            <a:r>
              <a:rPr lang="en-US" dirty="0"/>
              <a:t>Appreciative Inquiry</a:t>
            </a:r>
          </a:p>
        </p:txBody>
      </p:sp>
      <p:sp>
        <p:nvSpPr>
          <p:cNvPr id="4" name="Content Placeholder 3">
            <a:extLst>
              <a:ext uri="{FF2B5EF4-FFF2-40B4-BE49-F238E27FC236}">
                <a16:creationId xmlns:a16="http://schemas.microsoft.com/office/drawing/2014/main" xmlns="" id="{10F865C9-324E-439D-8DC3-614379706D83}"/>
              </a:ext>
            </a:extLst>
          </p:cNvPr>
          <p:cNvSpPr>
            <a:spLocks noGrp="1"/>
          </p:cNvSpPr>
          <p:nvPr>
            <p:ph idx="1"/>
          </p:nvPr>
        </p:nvSpPr>
        <p:spPr>
          <a:xfrm>
            <a:off x="457200" y="838200"/>
            <a:ext cx="8229600" cy="5562600"/>
          </a:xfrm>
        </p:spPr>
        <p:txBody>
          <a:bodyPr/>
          <a:lstStyle/>
          <a:p>
            <a:pPr marL="0" indent="0">
              <a:buNone/>
            </a:pPr>
            <a:r>
              <a:rPr lang="en-IN" dirty="0" smtClean="0"/>
              <a:t>A </a:t>
            </a:r>
            <a:r>
              <a:rPr lang="en-IN" dirty="0"/>
              <a:t>positive and popular approach to team building </a:t>
            </a:r>
            <a:endParaRPr lang="en-IN" dirty="0" smtClean="0"/>
          </a:p>
          <a:p>
            <a:pPr marL="0" indent="0">
              <a:buNone/>
            </a:pPr>
            <a:endParaRPr lang="en-IN" sz="800" dirty="0" smtClean="0"/>
          </a:p>
          <a:p>
            <a:pPr marL="0" indent="0">
              <a:buNone/>
            </a:pPr>
            <a:r>
              <a:rPr lang="en-IN" dirty="0"/>
              <a:t>T</a:t>
            </a:r>
            <a:r>
              <a:rPr lang="en-IN" dirty="0" smtClean="0"/>
              <a:t>ypically </a:t>
            </a:r>
            <a:r>
              <a:rPr lang="en-IN" dirty="0"/>
              <a:t>uses a Four-D model or process</a:t>
            </a:r>
            <a:endParaRPr lang="en-US" dirty="0"/>
          </a:p>
          <a:p>
            <a:r>
              <a:rPr lang="en-US" sz="2200" dirty="0"/>
              <a:t>Discovery</a:t>
            </a:r>
          </a:p>
          <a:p>
            <a:pPr lvl="1">
              <a:buFont typeface="Arial" panose="020B0604020202020204" pitchFamily="34" charset="0"/>
              <a:buChar char="•"/>
            </a:pPr>
            <a:r>
              <a:rPr lang="en-IN" dirty="0"/>
              <a:t>Positive experiences, success stories, and best practices are shared</a:t>
            </a:r>
            <a:endParaRPr lang="en-US" dirty="0"/>
          </a:p>
          <a:p>
            <a:r>
              <a:rPr lang="en-US" sz="2200" dirty="0"/>
              <a:t>Dreaming</a:t>
            </a:r>
          </a:p>
          <a:p>
            <a:pPr lvl="1">
              <a:buFont typeface="Arial" panose="020B0604020202020204" pitchFamily="34" charset="0"/>
              <a:buChar char="•"/>
            </a:pPr>
            <a:r>
              <a:rPr lang="en-IN" dirty="0"/>
              <a:t>Open discussion and </a:t>
            </a:r>
            <a:r>
              <a:rPr lang="en-IN" dirty="0" err="1"/>
              <a:t>nonjudgmental</a:t>
            </a:r>
            <a:r>
              <a:rPr lang="en-IN" dirty="0"/>
              <a:t> listening are important</a:t>
            </a:r>
            <a:endParaRPr lang="en-US" dirty="0"/>
          </a:p>
          <a:p>
            <a:r>
              <a:rPr lang="en-US" sz="2200" dirty="0"/>
              <a:t>Designing</a:t>
            </a:r>
          </a:p>
          <a:p>
            <a:pPr lvl="1">
              <a:buFont typeface="Arial" panose="020B0604020202020204" pitchFamily="34" charset="0"/>
              <a:buChar char="•"/>
            </a:pPr>
            <a:r>
              <a:rPr lang="en-IN" dirty="0"/>
              <a:t>Collective dialogue and agreement on a direction and course of action are included</a:t>
            </a:r>
            <a:endParaRPr lang="en-US" dirty="0"/>
          </a:p>
          <a:p>
            <a:r>
              <a:rPr lang="en-US" sz="2200" dirty="0"/>
              <a:t>Delivering</a:t>
            </a:r>
          </a:p>
          <a:p>
            <a:pPr lvl="1">
              <a:buFont typeface="Arial" panose="020B0604020202020204" pitchFamily="34" charset="0"/>
              <a:buChar char="•"/>
            </a:pPr>
            <a:r>
              <a:rPr lang="en-IN" dirty="0"/>
              <a:t>Action steps to achieve specific objectives are included</a:t>
            </a:r>
            <a:endParaRPr lang="en-US" dirty="0"/>
          </a:p>
        </p:txBody>
      </p:sp>
    </p:spTree>
    <p:extLst>
      <p:ext uri="{BB962C8B-B14F-4D97-AF65-F5344CB8AC3E}">
        <p14:creationId xmlns:p14="http://schemas.microsoft.com/office/powerpoint/2010/main" val="86666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419261-0E57-4C96-B8A5-73FD03F1C6B4}"/>
              </a:ext>
            </a:extLst>
          </p:cNvPr>
          <p:cNvSpPr>
            <a:spLocks noGrp="1"/>
          </p:cNvSpPr>
          <p:nvPr>
            <p:ph type="title"/>
          </p:nvPr>
        </p:nvSpPr>
        <p:spPr>
          <a:xfrm>
            <a:off x="838200" y="76200"/>
            <a:ext cx="7848600" cy="1219200"/>
          </a:xfrm>
        </p:spPr>
        <p:txBody>
          <a:bodyPr/>
          <a:lstStyle/>
          <a:p>
            <a:r>
              <a:rPr lang="en-US" dirty="0"/>
              <a:t>The Role of the Leader in the Team Concept, 1</a:t>
            </a:r>
          </a:p>
        </p:txBody>
      </p:sp>
      <p:sp>
        <p:nvSpPr>
          <p:cNvPr id="3" name="Content Placeholder 2">
            <a:extLst>
              <a:ext uri="{FF2B5EF4-FFF2-40B4-BE49-F238E27FC236}">
                <a16:creationId xmlns:a16="http://schemas.microsoft.com/office/drawing/2014/main" xmlns="" id="{362E8EEB-C6EC-4F22-A17F-5207E9EEC4DC}"/>
              </a:ext>
            </a:extLst>
          </p:cNvPr>
          <p:cNvSpPr>
            <a:spLocks noGrp="1"/>
          </p:cNvSpPr>
          <p:nvPr>
            <p:ph idx="1"/>
          </p:nvPr>
        </p:nvSpPr>
        <p:spPr>
          <a:xfrm>
            <a:off x="457200" y="1524000"/>
            <a:ext cx="8229600" cy="4724400"/>
          </a:xfrm>
        </p:spPr>
        <p:txBody>
          <a:bodyPr/>
          <a:lstStyle/>
          <a:p>
            <a:pPr>
              <a:buFontTx/>
              <a:buNone/>
            </a:pPr>
            <a:r>
              <a:rPr lang="en-US" altLang="en-US" dirty="0" smtClean="0"/>
              <a:t>Team </a:t>
            </a:r>
            <a:r>
              <a:rPr lang="en-US" altLang="en-US" dirty="0"/>
              <a:t>processes </a:t>
            </a:r>
            <a:r>
              <a:rPr lang="en-US" altLang="en-US" dirty="0" smtClean="0"/>
              <a:t>that </a:t>
            </a:r>
            <a:r>
              <a:rPr lang="en-US" altLang="en-US" dirty="0"/>
              <a:t>enhance success</a:t>
            </a:r>
            <a:endParaRPr lang="en-US" altLang="en-US" sz="800" dirty="0"/>
          </a:p>
          <a:p>
            <a:r>
              <a:rPr lang="en-US" altLang="en-US" sz="2200" dirty="0"/>
              <a:t>Buy-in</a:t>
            </a:r>
          </a:p>
          <a:p>
            <a:pPr lvl="1">
              <a:buFont typeface="Arial" panose="020B0604020202020204" pitchFamily="34" charset="0"/>
              <a:buChar char="•"/>
            </a:pPr>
            <a:r>
              <a:rPr lang="en-IN" altLang="en-US" dirty="0"/>
              <a:t>How the work of the team is legitimized and goals are set</a:t>
            </a:r>
            <a:endParaRPr lang="en-US" altLang="en-US" dirty="0"/>
          </a:p>
          <a:p>
            <a:r>
              <a:rPr lang="en-US" altLang="en-US" sz="2200" dirty="0"/>
              <a:t>Accountability</a:t>
            </a:r>
          </a:p>
          <a:p>
            <a:pPr lvl="1">
              <a:buFont typeface="Arial" panose="020B0604020202020204" pitchFamily="34" charset="0"/>
              <a:buChar char="•"/>
            </a:pPr>
            <a:r>
              <a:rPr lang="en-IN" altLang="en-US" dirty="0"/>
              <a:t>How individual and team performance is managed and rewarded</a:t>
            </a:r>
            <a:endParaRPr lang="en-US" altLang="en-US" dirty="0"/>
          </a:p>
          <a:p>
            <a:r>
              <a:rPr lang="en-US" altLang="en-US" sz="2200" dirty="0"/>
              <a:t>Learning</a:t>
            </a:r>
          </a:p>
          <a:p>
            <a:pPr lvl="1">
              <a:buFont typeface="Arial" panose="020B0604020202020204" pitchFamily="34" charset="0"/>
              <a:buChar char="•"/>
            </a:pPr>
            <a:r>
              <a:rPr lang="en-IN" altLang="en-US" dirty="0"/>
              <a:t>How performance is improved and skills developed</a:t>
            </a:r>
            <a:endParaRPr lang="en-US" altLang="en-US" dirty="0"/>
          </a:p>
        </p:txBody>
      </p:sp>
    </p:spTree>
    <p:extLst>
      <p:ext uri="{BB962C8B-B14F-4D97-AF65-F5344CB8AC3E}">
        <p14:creationId xmlns:p14="http://schemas.microsoft.com/office/powerpoint/2010/main" val="3924218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Characteristics of Excellent Teams, 1</a:t>
            </a:r>
          </a:p>
        </p:txBody>
      </p:sp>
      <p:sp>
        <p:nvSpPr>
          <p:cNvPr id="10243" name="Content Placeholder 2"/>
          <p:cNvSpPr>
            <a:spLocks noGrp="1"/>
          </p:cNvSpPr>
          <p:nvPr>
            <p:ph idx="1"/>
          </p:nvPr>
        </p:nvSpPr>
        <p:spPr>
          <a:xfrm>
            <a:off x="457200" y="990600"/>
            <a:ext cx="8229600" cy="5410200"/>
          </a:xfrm>
        </p:spPr>
        <p:txBody>
          <a:bodyPr/>
          <a:lstStyle/>
          <a:p>
            <a:r>
              <a:rPr lang="en-US" altLang="en-US" dirty="0"/>
              <a:t>Clear mission</a:t>
            </a:r>
          </a:p>
          <a:p>
            <a:r>
              <a:rPr lang="en-US" altLang="en-US" dirty="0"/>
              <a:t>Informal atmosphere</a:t>
            </a:r>
          </a:p>
          <a:p>
            <a:r>
              <a:rPr lang="en-US" altLang="en-US" dirty="0"/>
              <a:t>Lots of discussion </a:t>
            </a:r>
          </a:p>
          <a:p>
            <a:r>
              <a:rPr lang="en-US" altLang="en-US" dirty="0"/>
              <a:t>Active listening</a:t>
            </a:r>
          </a:p>
          <a:p>
            <a:r>
              <a:rPr lang="en-US" altLang="en-US" dirty="0"/>
              <a:t>Trust and openness</a:t>
            </a:r>
          </a:p>
          <a:p>
            <a:r>
              <a:rPr lang="en-US" altLang="en-US" dirty="0"/>
              <a:t>Disagreement being O K</a:t>
            </a:r>
          </a:p>
        </p:txBody>
      </p:sp>
    </p:spTree>
    <p:extLst>
      <p:ext uri="{BB962C8B-B14F-4D97-AF65-F5344CB8AC3E}">
        <p14:creationId xmlns:p14="http://schemas.microsoft.com/office/powerpoint/2010/main" val="1049539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A0FAB5-C73C-4FCD-9FBC-469597591324}"/>
              </a:ext>
            </a:extLst>
          </p:cNvPr>
          <p:cNvSpPr>
            <a:spLocks noGrp="1"/>
          </p:cNvSpPr>
          <p:nvPr>
            <p:ph type="title"/>
          </p:nvPr>
        </p:nvSpPr>
        <p:spPr>
          <a:xfrm>
            <a:off x="762000" y="76200"/>
            <a:ext cx="8001000" cy="1219200"/>
          </a:xfrm>
        </p:spPr>
        <p:txBody>
          <a:bodyPr/>
          <a:lstStyle/>
          <a:p>
            <a:r>
              <a:rPr lang="en-US" dirty="0"/>
              <a:t>The Role of the Leader in the Team Concept, 2</a:t>
            </a:r>
          </a:p>
        </p:txBody>
      </p:sp>
      <p:sp>
        <p:nvSpPr>
          <p:cNvPr id="3" name="Content Placeholder 2">
            <a:extLst>
              <a:ext uri="{FF2B5EF4-FFF2-40B4-BE49-F238E27FC236}">
                <a16:creationId xmlns:a16="http://schemas.microsoft.com/office/drawing/2014/main" xmlns="" id="{958CA5F5-151A-4404-A9CE-FE46EFF8D576}"/>
              </a:ext>
            </a:extLst>
          </p:cNvPr>
          <p:cNvSpPr>
            <a:spLocks noGrp="1"/>
          </p:cNvSpPr>
          <p:nvPr>
            <p:ph idx="1"/>
          </p:nvPr>
        </p:nvSpPr>
        <p:spPr>
          <a:xfrm>
            <a:off x="457200" y="1295400"/>
            <a:ext cx="8229600" cy="4876800"/>
          </a:xfrm>
        </p:spPr>
        <p:txBody>
          <a:bodyPr/>
          <a:lstStyle/>
          <a:p>
            <a:r>
              <a:rPr lang="en-US" altLang="en-US" sz="2200" dirty="0"/>
              <a:t>Infrastructure</a:t>
            </a:r>
          </a:p>
          <a:p>
            <a:pPr lvl="1">
              <a:buFont typeface="Arial" panose="020B0604020202020204" pitchFamily="34" charset="0"/>
              <a:buChar char="•"/>
            </a:pPr>
            <a:r>
              <a:rPr lang="en-IN" altLang="en-US" dirty="0"/>
              <a:t>How the work of the team is systemized and resources accessed</a:t>
            </a:r>
            <a:endParaRPr lang="en-US" altLang="en-US" dirty="0"/>
          </a:p>
          <a:p>
            <a:r>
              <a:rPr lang="en-US" altLang="en-US" sz="2200" dirty="0"/>
              <a:t>Partnering</a:t>
            </a:r>
          </a:p>
          <a:p>
            <a:pPr lvl="1">
              <a:buFont typeface="Arial" panose="020B0604020202020204" pitchFamily="34" charset="0"/>
              <a:buChar char="•"/>
            </a:pPr>
            <a:r>
              <a:rPr lang="en-IN" altLang="en-US" dirty="0"/>
              <a:t>How people interact and work together to achieve success on the team and across organizational units</a:t>
            </a:r>
            <a:endParaRPr lang="en-US" altLang="en-US" dirty="0"/>
          </a:p>
          <a:p>
            <a:pPr marL="0" indent="0">
              <a:buNone/>
            </a:pPr>
            <a:endParaRPr lang="en-US" altLang="en-US" sz="800" dirty="0"/>
          </a:p>
          <a:p>
            <a:pPr marL="0" indent="0">
              <a:buNone/>
            </a:pPr>
            <a:r>
              <a:rPr lang="en-US" altLang="en-US" b="1" dirty="0">
                <a:solidFill>
                  <a:srgbClr val="C00000"/>
                </a:solidFill>
              </a:rPr>
              <a:t>Leadership</a:t>
            </a:r>
            <a:r>
              <a:rPr lang="en-US" altLang="en-US" dirty="0"/>
              <a:t> is a key factor in all five team processes</a:t>
            </a:r>
          </a:p>
          <a:p>
            <a:r>
              <a:rPr lang="en-US" altLang="en-US" sz="2200" dirty="0"/>
              <a:t>Teams perform most successfully when their leader facilitates the work of the group </a:t>
            </a:r>
          </a:p>
          <a:p>
            <a:r>
              <a:rPr lang="en-US" altLang="en-US" sz="2200" dirty="0"/>
              <a:t>The most effective team leaders are caring individuals who have a passion for the work and a concern for people</a:t>
            </a:r>
          </a:p>
        </p:txBody>
      </p:sp>
    </p:spTree>
    <p:extLst>
      <p:ext uri="{BB962C8B-B14F-4D97-AF65-F5344CB8AC3E}">
        <p14:creationId xmlns:p14="http://schemas.microsoft.com/office/powerpoint/2010/main" val="725681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906271-8393-418B-9417-D37E8F0ED722}"/>
              </a:ext>
            </a:extLst>
          </p:cNvPr>
          <p:cNvSpPr>
            <a:spLocks noGrp="1"/>
          </p:cNvSpPr>
          <p:nvPr>
            <p:ph type="title"/>
          </p:nvPr>
        </p:nvSpPr>
        <p:spPr>
          <a:xfrm>
            <a:off x="762000" y="76200"/>
            <a:ext cx="8001000" cy="1219200"/>
          </a:xfrm>
        </p:spPr>
        <p:txBody>
          <a:bodyPr/>
          <a:lstStyle/>
          <a:p>
            <a:r>
              <a:rPr lang="en-US" dirty="0"/>
              <a:t>The Role of the Leader in the Team Concept, 3</a:t>
            </a:r>
          </a:p>
        </p:txBody>
      </p:sp>
      <p:sp>
        <p:nvSpPr>
          <p:cNvPr id="3" name="Content Placeholder 2">
            <a:extLst>
              <a:ext uri="{FF2B5EF4-FFF2-40B4-BE49-F238E27FC236}">
                <a16:creationId xmlns:a16="http://schemas.microsoft.com/office/drawing/2014/main" xmlns="" id="{3D10B6FA-9F84-408F-A6C7-563C959B3422}"/>
              </a:ext>
            </a:extLst>
          </p:cNvPr>
          <p:cNvSpPr>
            <a:spLocks noGrp="1"/>
          </p:cNvSpPr>
          <p:nvPr>
            <p:ph idx="1"/>
          </p:nvPr>
        </p:nvSpPr>
        <p:spPr>
          <a:xfrm>
            <a:off x="457200" y="1600200"/>
            <a:ext cx="8229600" cy="3657600"/>
          </a:xfrm>
        </p:spPr>
        <p:txBody>
          <a:bodyPr/>
          <a:lstStyle/>
          <a:p>
            <a:pPr marL="0" indent="0">
              <a:buNone/>
            </a:pPr>
            <a:r>
              <a:rPr lang="en-US" altLang="en-US" dirty="0"/>
              <a:t>For optimum results, leaders should:</a:t>
            </a:r>
          </a:p>
          <a:p>
            <a:pPr marL="0" indent="0">
              <a:buNone/>
            </a:pPr>
            <a:endParaRPr lang="en-US" altLang="en-US" sz="800" dirty="0"/>
          </a:p>
          <a:p>
            <a:r>
              <a:rPr lang="en-US" altLang="en-US" sz="2200" dirty="0"/>
              <a:t>Coordinate the group</a:t>
            </a:r>
          </a:p>
          <a:p>
            <a:r>
              <a:rPr lang="en-US" altLang="en-US" sz="2200" dirty="0"/>
              <a:t>Advocate for the team across the organization</a:t>
            </a:r>
          </a:p>
          <a:p>
            <a:r>
              <a:rPr lang="en-US" altLang="en-US" sz="2200" dirty="0"/>
              <a:t>Access needed resources and processes</a:t>
            </a:r>
          </a:p>
          <a:p>
            <a:r>
              <a:rPr lang="en-US" altLang="en-US" sz="2200" dirty="0"/>
              <a:t>Ensure that results are supported by, and meaningful to, the organization</a:t>
            </a:r>
          </a:p>
        </p:txBody>
      </p:sp>
    </p:spTree>
    <p:extLst>
      <p:ext uri="{BB962C8B-B14F-4D97-AF65-F5344CB8AC3E}">
        <p14:creationId xmlns:p14="http://schemas.microsoft.com/office/powerpoint/2010/main" val="41594498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08BD36F-2599-4CE2-9D44-F56B84009602}"/>
              </a:ext>
            </a:extLst>
          </p:cNvPr>
          <p:cNvSpPr>
            <a:spLocks noGrp="1"/>
          </p:cNvSpPr>
          <p:nvPr>
            <p:ph type="title"/>
          </p:nvPr>
        </p:nvSpPr>
        <p:spPr/>
        <p:txBody>
          <a:bodyPr/>
          <a:lstStyle/>
          <a:p>
            <a:r>
              <a:rPr lang="en-US" dirty="0"/>
              <a:t>Team Dynamics, 1</a:t>
            </a:r>
          </a:p>
        </p:txBody>
      </p:sp>
      <p:sp>
        <p:nvSpPr>
          <p:cNvPr id="3" name="Content Placeholder 2">
            <a:extLst>
              <a:ext uri="{FF2B5EF4-FFF2-40B4-BE49-F238E27FC236}">
                <a16:creationId xmlns:a16="http://schemas.microsoft.com/office/drawing/2014/main" xmlns="" id="{F42C10E1-B377-4172-BF2C-B93C1ABCB75C}"/>
              </a:ext>
            </a:extLst>
          </p:cNvPr>
          <p:cNvSpPr>
            <a:spLocks noGrp="1"/>
          </p:cNvSpPr>
          <p:nvPr>
            <p:ph idx="1"/>
          </p:nvPr>
        </p:nvSpPr>
        <p:spPr>
          <a:xfrm>
            <a:off x="457200" y="990600"/>
            <a:ext cx="8229600" cy="4267200"/>
          </a:xfrm>
        </p:spPr>
        <p:txBody>
          <a:bodyPr/>
          <a:lstStyle/>
          <a:p>
            <a:pPr marL="0" indent="0">
              <a:buNone/>
            </a:pPr>
            <a:r>
              <a:rPr lang="en-US" dirty="0"/>
              <a:t>Team dynamics impact the success of all groups</a:t>
            </a:r>
          </a:p>
          <a:p>
            <a:pPr marL="0" indent="0">
              <a:buNone/>
            </a:pPr>
            <a:endParaRPr lang="en-US" sz="800" dirty="0"/>
          </a:p>
          <a:p>
            <a:pPr marL="0" indent="0">
              <a:buNone/>
            </a:pPr>
            <a:r>
              <a:rPr lang="en-US" dirty="0"/>
              <a:t>H</a:t>
            </a:r>
            <a:r>
              <a:rPr lang="en-US" dirty="0" smtClean="0"/>
              <a:t>ighly </a:t>
            </a:r>
            <a:r>
              <a:rPr lang="en-US" dirty="0"/>
              <a:t>effective </a:t>
            </a:r>
            <a:r>
              <a:rPr lang="en-US" dirty="0" smtClean="0"/>
              <a:t>teams include members who: </a:t>
            </a:r>
            <a:endParaRPr lang="en-US" dirty="0"/>
          </a:p>
          <a:p>
            <a:pPr marL="0" indent="0">
              <a:buNone/>
            </a:pPr>
            <a:endParaRPr lang="en-US" sz="800" dirty="0"/>
          </a:p>
          <a:p>
            <a:r>
              <a:rPr lang="en-US" sz="2200" dirty="0"/>
              <a:t>Trust one another</a:t>
            </a:r>
          </a:p>
          <a:p>
            <a:r>
              <a:rPr lang="en-US" sz="2200" dirty="0"/>
              <a:t>Engage in unfiltered conflict around ideas</a:t>
            </a:r>
          </a:p>
          <a:p>
            <a:r>
              <a:rPr lang="en-US" sz="2200" dirty="0"/>
              <a:t>Commit to decisions and plans of actions</a:t>
            </a:r>
          </a:p>
          <a:p>
            <a:r>
              <a:rPr lang="en-US" sz="2200" dirty="0"/>
              <a:t>Hold one another accountable</a:t>
            </a:r>
          </a:p>
          <a:p>
            <a:r>
              <a:rPr lang="en-US" sz="2200" dirty="0"/>
              <a:t>Focus on the achievement of collective results</a:t>
            </a:r>
          </a:p>
        </p:txBody>
      </p:sp>
    </p:spTree>
    <p:extLst>
      <p:ext uri="{BB962C8B-B14F-4D97-AF65-F5344CB8AC3E}">
        <p14:creationId xmlns:p14="http://schemas.microsoft.com/office/powerpoint/2010/main" val="3939660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Team Dynamics, 2</a:t>
            </a:r>
          </a:p>
        </p:txBody>
      </p:sp>
      <p:sp>
        <p:nvSpPr>
          <p:cNvPr id="9" name="Content Placeholder 8"/>
          <p:cNvSpPr>
            <a:spLocks noGrp="1"/>
          </p:cNvSpPr>
          <p:nvPr>
            <p:ph idx="1"/>
          </p:nvPr>
        </p:nvSpPr>
        <p:spPr>
          <a:xfrm>
            <a:off x="457200" y="1143000"/>
            <a:ext cx="8229600" cy="3276600"/>
          </a:xfrm>
        </p:spPr>
        <p:txBody>
          <a:bodyPr/>
          <a:lstStyle/>
          <a:p>
            <a:pPr marL="0" indent="0">
              <a:buNone/>
            </a:pPr>
            <a:r>
              <a:rPr lang="en-IN" dirty="0"/>
              <a:t>D</a:t>
            </a:r>
            <a:r>
              <a:rPr lang="en-IN" dirty="0" smtClean="0"/>
              <a:t>ysfunctions </a:t>
            </a:r>
            <a:r>
              <a:rPr lang="en-IN" dirty="0"/>
              <a:t>that are lethal for team success</a:t>
            </a:r>
          </a:p>
          <a:p>
            <a:r>
              <a:rPr lang="en-US" sz="2200" dirty="0"/>
              <a:t>Absence of trust</a:t>
            </a:r>
          </a:p>
          <a:p>
            <a:r>
              <a:rPr lang="en-US" sz="2200" dirty="0"/>
              <a:t>Fear of conflict</a:t>
            </a:r>
          </a:p>
          <a:p>
            <a:r>
              <a:rPr lang="en-US" sz="2200" dirty="0"/>
              <a:t>Lack of commitment</a:t>
            </a:r>
          </a:p>
          <a:p>
            <a:r>
              <a:rPr lang="en-US" sz="2200" dirty="0"/>
              <a:t>Avoidance of accountability</a:t>
            </a:r>
          </a:p>
          <a:p>
            <a:r>
              <a:rPr lang="en-US" sz="2200" dirty="0"/>
              <a:t>Inattention to results</a:t>
            </a:r>
          </a:p>
        </p:txBody>
      </p:sp>
    </p:spTree>
    <p:extLst>
      <p:ext uri="{BB962C8B-B14F-4D97-AF65-F5344CB8AC3E}">
        <p14:creationId xmlns:p14="http://schemas.microsoft.com/office/powerpoint/2010/main" val="20397361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dirty="0"/>
              <a:t>The Human Side of Team Effectiveness</a:t>
            </a:r>
            <a:endParaRPr lang="en-US" dirty="0"/>
          </a:p>
        </p:txBody>
      </p:sp>
      <p:sp>
        <p:nvSpPr>
          <p:cNvPr id="9" name="Content Placeholder 8"/>
          <p:cNvSpPr>
            <a:spLocks noGrp="1"/>
          </p:cNvSpPr>
          <p:nvPr>
            <p:ph idx="1"/>
          </p:nvPr>
        </p:nvSpPr>
        <p:spPr>
          <a:xfrm>
            <a:off x="457200" y="1295400"/>
            <a:ext cx="8229600" cy="5257800"/>
          </a:xfrm>
        </p:spPr>
        <p:txBody>
          <a:bodyPr/>
          <a:lstStyle/>
          <a:p>
            <a:pPr marL="0" indent="0">
              <a:buNone/>
            </a:pPr>
            <a:r>
              <a:rPr lang="en-IN" dirty="0"/>
              <a:t>Research continues on the subject of team effectiveness</a:t>
            </a:r>
          </a:p>
          <a:p>
            <a:pPr marL="0" indent="0">
              <a:buNone/>
            </a:pPr>
            <a:endParaRPr lang="en-IN" sz="800" dirty="0"/>
          </a:p>
          <a:p>
            <a:pPr marL="0" indent="0">
              <a:buNone/>
            </a:pPr>
            <a:r>
              <a:rPr lang="en-IN" dirty="0"/>
              <a:t>In 2012, Google launched a study, code name Project Aristotle, to learn why some teams stumbled and others soared</a:t>
            </a:r>
          </a:p>
          <a:p>
            <a:r>
              <a:rPr lang="en-IN" sz="2200" dirty="0"/>
              <a:t>Psychological safety, more than anything else, is critical to team success</a:t>
            </a:r>
          </a:p>
          <a:p>
            <a:r>
              <a:rPr lang="en-IN" sz="2200" dirty="0"/>
              <a:t>On good teams, people feel free to speak in roughly the same proportion, a phenomenon referred to as equality in the distribution of conversational turn-taking</a:t>
            </a:r>
          </a:p>
          <a:p>
            <a:r>
              <a:rPr lang="en-IN" sz="2200" dirty="0"/>
              <a:t>Good teams have high average social sensitivity</a:t>
            </a:r>
            <a:endParaRPr lang="en-US" sz="2200" dirty="0"/>
          </a:p>
        </p:txBody>
      </p:sp>
    </p:spTree>
    <p:extLst>
      <p:ext uri="{BB962C8B-B14F-4D97-AF65-F5344CB8AC3E}">
        <p14:creationId xmlns:p14="http://schemas.microsoft.com/office/powerpoint/2010/main" val="1761833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390B9104-7B7B-4A0F-B795-A69B5044A1FF}"/>
              </a:ext>
            </a:extLst>
          </p:cNvPr>
          <p:cNvSpPr>
            <a:spLocks noGrp="1"/>
          </p:cNvSpPr>
          <p:nvPr>
            <p:ph type="ctrTitle"/>
          </p:nvPr>
        </p:nvSpPr>
        <p:spPr>
          <a:xfrm>
            <a:off x="3733800" y="3886200"/>
            <a:ext cx="5181600" cy="1066800"/>
          </a:xfrm>
        </p:spPr>
        <p:txBody>
          <a:bodyPr/>
          <a:lstStyle/>
          <a:p>
            <a:r>
              <a:rPr lang="en-US" dirty="0" smtClean="0"/>
              <a:t>                        APPENDICES</a:t>
            </a:r>
            <a:endParaRPr lang="en-US" dirty="0"/>
          </a:p>
        </p:txBody>
      </p:sp>
    </p:spTree>
    <p:extLst>
      <p:ext uri="{BB962C8B-B14F-4D97-AF65-F5344CB8AC3E}">
        <p14:creationId xmlns:p14="http://schemas.microsoft.com/office/powerpoint/2010/main" val="2725519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0FBB4D-E6BA-4C89-A797-BFA74500F3A8}"/>
              </a:ext>
            </a:extLst>
          </p:cNvPr>
          <p:cNvSpPr>
            <a:spLocks noGrp="1"/>
          </p:cNvSpPr>
          <p:nvPr>
            <p:ph type="title"/>
          </p:nvPr>
        </p:nvSpPr>
        <p:spPr>
          <a:xfrm>
            <a:off x="0" y="228600"/>
            <a:ext cx="9144000" cy="609600"/>
          </a:xfrm>
        </p:spPr>
        <p:txBody>
          <a:bodyPr/>
          <a:lstStyle/>
          <a:p>
            <a:r>
              <a:rPr lang="en-US" sz="2800" dirty="0"/>
              <a:t>Figure 11.2: The Problem-Solving Cycle, Appendix</a:t>
            </a:r>
          </a:p>
        </p:txBody>
      </p:sp>
      <p:sp>
        <p:nvSpPr>
          <p:cNvPr id="3" name="Content Placeholder 2">
            <a:extLst>
              <a:ext uri="{FF2B5EF4-FFF2-40B4-BE49-F238E27FC236}">
                <a16:creationId xmlns:a16="http://schemas.microsoft.com/office/drawing/2014/main" xmlns="" id="{E34AE065-5F68-41B5-B17D-38382628AFC2}"/>
              </a:ext>
            </a:extLst>
          </p:cNvPr>
          <p:cNvSpPr>
            <a:spLocks noGrp="1"/>
          </p:cNvSpPr>
          <p:nvPr>
            <p:ph idx="1"/>
          </p:nvPr>
        </p:nvSpPr>
        <p:spPr>
          <a:xfrm>
            <a:off x="457200" y="1066800"/>
            <a:ext cx="8229600" cy="5486400"/>
          </a:xfrm>
        </p:spPr>
        <p:txBody>
          <a:bodyPr/>
          <a:lstStyle/>
          <a:p>
            <a:pPr marL="0" indent="0">
              <a:buNone/>
            </a:pPr>
            <a:r>
              <a:rPr lang="en-US" sz="1800" dirty="0"/>
              <a:t>There are four circles with arrows that lead from one circle to the </a:t>
            </a:r>
            <a:r>
              <a:rPr lang="en-US" sz="1800" dirty="0" smtClean="0"/>
              <a:t>next in a clockwise direction. </a:t>
            </a:r>
            <a:endParaRPr lang="en-IN" sz="1800" dirty="0"/>
          </a:p>
          <a:p>
            <a:pPr marL="0" indent="0">
              <a:buNone/>
            </a:pPr>
            <a:r>
              <a:rPr lang="en-US" sz="1800" dirty="0"/>
              <a:t>T</a:t>
            </a:r>
            <a:r>
              <a:rPr lang="en-US" sz="1800" dirty="0" smtClean="0"/>
              <a:t>he </a:t>
            </a:r>
            <a:r>
              <a:rPr lang="en-US" sz="1800" dirty="0"/>
              <a:t>header </a:t>
            </a:r>
            <a:r>
              <a:rPr lang="en-US" sz="1800" dirty="0" smtClean="0"/>
              <a:t>in </a:t>
            </a:r>
            <a:r>
              <a:rPr lang="en-US" sz="1800" dirty="0"/>
              <a:t>the first circle reads step one having experiences open parenthesis E closed parenthesis. The content under the header reads these are the facts.</a:t>
            </a:r>
            <a:endParaRPr lang="en-IN" sz="1800" dirty="0"/>
          </a:p>
          <a:p>
            <a:pPr marL="0" indent="0">
              <a:buNone/>
            </a:pPr>
            <a:r>
              <a:rPr lang="en-US" sz="1800" dirty="0"/>
              <a:t>The header </a:t>
            </a:r>
            <a:r>
              <a:rPr lang="en-US" sz="1800" dirty="0" smtClean="0"/>
              <a:t>in </a:t>
            </a:r>
            <a:r>
              <a:rPr lang="en-US" sz="1800" dirty="0"/>
              <a:t>the second circle reads step two reflecting on results open parenthesis R closed parenthesis. The content under the header reads I have to put these facts in order.</a:t>
            </a:r>
            <a:endParaRPr lang="en-IN" sz="1800" dirty="0"/>
          </a:p>
          <a:p>
            <a:pPr marL="0" indent="0">
              <a:buNone/>
            </a:pPr>
            <a:r>
              <a:rPr lang="en-US" sz="1800" dirty="0"/>
              <a:t>The header </a:t>
            </a:r>
            <a:r>
              <a:rPr lang="en-US" sz="1800" dirty="0" smtClean="0"/>
              <a:t>in </a:t>
            </a:r>
            <a:r>
              <a:rPr lang="en-US" sz="1800" dirty="0"/>
              <a:t>the third circle reads step three building theories open parenthesis T closed parenthesis. The content under the header reads I will come up with a theory.</a:t>
            </a:r>
            <a:endParaRPr lang="en-IN" sz="1800" dirty="0"/>
          </a:p>
          <a:p>
            <a:pPr marL="0" indent="0">
              <a:buNone/>
            </a:pPr>
            <a:r>
              <a:rPr lang="en-US" sz="1800" dirty="0"/>
              <a:t>The header </a:t>
            </a:r>
            <a:r>
              <a:rPr lang="en-US" sz="1800" dirty="0" smtClean="0"/>
              <a:t>in </a:t>
            </a:r>
            <a:r>
              <a:rPr lang="en-US" sz="1800" dirty="0"/>
              <a:t>the fourth circle reads step four taking action open parenthesis A closed parenthesis. The content under the header reads I am ready to test my theory.</a:t>
            </a:r>
            <a:endParaRPr lang="en-IN" sz="1800" dirty="0"/>
          </a:p>
          <a:p>
            <a:pPr marL="0" indent="0">
              <a:buNone/>
            </a:pPr>
            <a:r>
              <a:rPr lang="en-US" sz="1800" dirty="0"/>
              <a:t>An arrow from the fourth cycle points back to the first circle, denoting </a:t>
            </a:r>
            <a:r>
              <a:rPr lang="en-US" sz="1800" dirty="0" smtClean="0"/>
              <a:t>the </a:t>
            </a:r>
            <a:r>
              <a:rPr lang="en-US" sz="1800" dirty="0"/>
              <a:t>cycle of problem solving.</a:t>
            </a:r>
          </a:p>
        </p:txBody>
      </p:sp>
      <p:sp>
        <p:nvSpPr>
          <p:cNvPr id="4" name="Content Placeholder 2">
            <a:extLst>
              <a:ext uri="{FF2B5EF4-FFF2-40B4-BE49-F238E27FC236}">
                <a16:creationId xmlns:a16="http://schemas.microsoft.com/office/drawing/2014/main" xmlns="" id="{52379432-EE78-405D-927A-8C7DD2EE731E}"/>
              </a:ext>
            </a:extLst>
          </p:cNvPr>
          <p:cNvSpPr txBox="1">
            <a:spLocks/>
          </p:cNvSpPr>
          <p:nvPr/>
        </p:nvSpPr>
        <p:spPr>
          <a:xfrm>
            <a:off x="2590800" y="5867400"/>
            <a:ext cx="62484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11.2: The Problem-Solving Cycle </a:t>
            </a:r>
            <a:endParaRPr lang="en-US" sz="1200" dirty="0"/>
          </a:p>
        </p:txBody>
      </p:sp>
    </p:spTree>
    <p:extLst>
      <p:ext uri="{BB962C8B-B14F-4D97-AF65-F5344CB8AC3E}">
        <p14:creationId xmlns:p14="http://schemas.microsoft.com/office/powerpoint/2010/main" val="3078186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0FBB4D-E6BA-4C89-A797-BFA74500F3A8}"/>
              </a:ext>
            </a:extLst>
          </p:cNvPr>
          <p:cNvSpPr>
            <a:spLocks noGrp="1"/>
          </p:cNvSpPr>
          <p:nvPr>
            <p:ph type="title"/>
          </p:nvPr>
        </p:nvSpPr>
        <p:spPr>
          <a:xfrm>
            <a:off x="304800" y="228600"/>
            <a:ext cx="8839200" cy="609600"/>
          </a:xfrm>
        </p:spPr>
        <p:txBody>
          <a:bodyPr/>
          <a:lstStyle/>
          <a:p>
            <a:r>
              <a:rPr lang="en-US" sz="2800" dirty="0"/>
              <a:t>The Charles Darwin Problem-Solving Style, Appendix </a:t>
            </a:r>
          </a:p>
        </p:txBody>
      </p:sp>
      <p:sp>
        <p:nvSpPr>
          <p:cNvPr id="3" name="Content Placeholder 2">
            <a:extLst>
              <a:ext uri="{FF2B5EF4-FFF2-40B4-BE49-F238E27FC236}">
                <a16:creationId xmlns:a16="http://schemas.microsoft.com/office/drawing/2014/main" xmlns="" id="{E34AE065-5F68-41B5-B17D-38382628AFC2}"/>
              </a:ext>
            </a:extLst>
          </p:cNvPr>
          <p:cNvSpPr>
            <a:spLocks noGrp="1"/>
          </p:cNvSpPr>
          <p:nvPr>
            <p:ph idx="1"/>
          </p:nvPr>
        </p:nvSpPr>
        <p:spPr>
          <a:xfrm>
            <a:off x="457200" y="990600"/>
            <a:ext cx="8229600" cy="4572000"/>
          </a:xfrm>
        </p:spPr>
        <p:txBody>
          <a:bodyPr/>
          <a:lstStyle/>
          <a:p>
            <a:pPr marL="0" indent="0">
              <a:buNone/>
            </a:pPr>
            <a:r>
              <a:rPr lang="en-US" sz="1800" dirty="0"/>
              <a:t>There is a circle that is segmented into four parts using </a:t>
            </a:r>
            <a:r>
              <a:rPr lang="en-US" sz="1800" dirty="0" smtClean="0"/>
              <a:t>horizontal </a:t>
            </a:r>
            <a:r>
              <a:rPr lang="en-US" sz="1800" dirty="0"/>
              <a:t>and vertical </a:t>
            </a:r>
            <a:r>
              <a:rPr lang="en-US" sz="1800" dirty="0" smtClean="0"/>
              <a:t>axes</a:t>
            </a:r>
            <a:r>
              <a:rPr lang="en-US" sz="1800" dirty="0"/>
              <a:t>. </a:t>
            </a:r>
            <a:endParaRPr lang="en-IN" sz="1800" dirty="0"/>
          </a:p>
          <a:p>
            <a:pPr marL="0" indent="0">
              <a:buNone/>
            </a:pPr>
            <a:r>
              <a:rPr lang="en-US" sz="1800" dirty="0"/>
              <a:t>The vertical axis is labeled E on the top and T on the bottom.</a:t>
            </a:r>
            <a:endParaRPr lang="en-IN" sz="1800" dirty="0"/>
          </a:p>
          <a:p>
            <a:pPr marL="0" indent="0">
              <a:buNone/>
            </a:pPr>
            <a:r>
              <a:rPr lang="en-US" sz="1800" dirty="0"/>
              <a:t>The horizontal axis is labeled A on the left and R on the right. </a:t>
            </a:r>
            <a:endParaRPr lang="en-IN" sz="1800" dirty="0"/>
          </a:p>
          <a:p>
            <a:pPr marL="0" indent="0">
              <a:buNone/>
            </a:pPr>
            <a:r>
              <a:rPr lang="en-US" sz="1800" dirty="0"/>
              <a:t>Four points are mapped on the chart. The lines connecting these points meet to form a quadrilateral.</a:t>
            </a:r>
          </a:p>
          <a:p>
            <a:pPr marL="0" indent="0">
              <a:buNone/>
            </a:pPr>
            <a:r>
              <a:rPr lang="en-US" sz="1800" dirty="0"/>
              <a:t>The </a:t>
            </a:r>
            <a:r>
              <a:rPr lang="en-US" sz="1800" dirty="0" smtClean="0"/>
              <a:t>shortest </a:t>
            </a:r>
            <a:r>
              <a:rPr lang="en-US" sz="1800" dirty="0"/>
              <a:t>line on the chart lies between T on the vertical axis and A on the horizontal axis. </a:t>
            </a:r>
            <a:endParaRPr lang="en-IN" sz="1800" dirty="0"/>
          </a:p>
          <a:p>
            <a:pPr marL="0" indent="0">
              <a:buNone/>
            </a:pPr>
            <a:r>
              <a:rPr lang="en-US" sz="1800" dirty="0"/>
              <a:t>The </a:t>
            </a:r>
            <a:r>
              <a:rPr lang="en-US" sz="1800" dirty="0" smtClean="0"/>
              <a:t>line between </a:t>
            </a:r>
            <a:r>
              <a:rPr lang="en-US" sz="1800" dirty="0"/>
              <a:t>E on the vertical axis and A on the horizontal axis and the line </a:t>
            </a:r>
            <a:r>
              <a:rPr lang="en-US" sz="1800" dirty="0" smtClean="0"/>
              <a:t>between </a:t>
            </a:r>
            <a:r>
              <a:rPr lang="en-US" sz="1800" dirty="0"/>
              <a:t>T on the vertical axis and R on the horizontal axis are similar in length.</a:t>
            </a:r>
            <a:endParaRPr lang="en-IN" sz="1800" dirty="0"/>
          </a:p>
          <a:p>
            <a:pPr marL="0" indent="0">
              <a:buNone/>
            </a:pPr>
            <a:r>
              <a:rPr lang="en-US" sz="1800" dirty="0"/>
              <a:t>The </a:t>
            </a:r>
            <a:r>
              <a:rPr lang="en-US" sz="1800" dirty="0" smtClean="0"/>
              <a:t>longest </a:t>
            </a:r>
            <a:r>
              <a:rPr lang="en-US" sz="1800" dirty="0"/>
              <a:t>line lies between E on the vertical axis and R on the horizontal axis. This shows that the Charles Darwin style is preferred as most problem-solving efforts are made in the area between E and R.</a:t>
            </a:r>
            <a:endParaRPr lang="en-IN" sz="1800" dirty="0"/>
          </a:p>
        </p:txBody>
      </p:sp>
      <p:sp>
        <p:nvSpPr>
          <p:cNvPr id="4" name="Content Placeholder 2">
            <a:extLst>
              <a:ext uri="{FF2B5EF4-FFF2-40B4-BE49-F238E27FC236}">
                <a16:creationId xmlns:a16="http://schemas.microsoft.com/office/drawing/2014/main" xmlns="" id="{67BA6C65-6031-4824-98B9-BB1B7EFB10C9}"/>
              </a:ext>
            </a:extLst>
          </p:cNvPr>
          <p:cNvSpPr txBox="1">
            <a:spLocks/>
          </p:cNvSpPr>
          <p:nvPr/>
        </p:nvSpPr>
        <p:spPr>
          <a:xfrm>
            <a:off x="609600" y="58674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The Charles Darwin Problem-Solving Style </a:t>
            </a:r>
            <a:endParaRPr lang="en-US" sz="1200" dirty="0"/>
          </a:p>
        </p:txBody>
      </p:sp>
    </p:spTree>
    <p:extLst>
      <p:ext uri="{BB962C8B-B14F-4D97-AF65-F5344CB8AC3E}">
        <p14:creationId xmlns:p14="http://schemas.microsoft.com/office/powerpoint/2010/main" val="1974595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0FBB4D-E6BA-4C89-A797-BFA74500F3A8}"/>
              </a:ext>
            </a:extLst>
          </p:cNvPr>
          <p:cNvSpPr>
            <a:spLocks noGrp="1"/>
          </p:cNvSpPr>
          <p:nvPr>
            <p:ph type="title"/>
          </p:nvPr>
        </p:nvSpPr>
        <p:spPr>
          <a:xfrm>
            <a:off x="0" y="228600"/>
            <a:ext cx="9144000" cy="685800"/>
          </a:xfrm>
        </p:spPr>
        <p:txBody>
          <a:bodyPr/>
          <a:lstStyle/>
          <a:p>
            <a:r>
              <a:rPr lang="en-US" sz="2800" dirty="0"/>
              <a:t>	The Albert Einstein Problem-Solving Style, Appendix</a:t>
            </a:r>
          </a:p>
        </p:txBody>
      </p:sp>
      <p:sp>
        <p:nvSpPr>
          <p:cNvPr id="3" name="Content Placeholder 2">
            <a:extLst>
              <a:ext uri="{FF2B5EF4-FFF2-40B4-BE49-F238E27FC236}">
                <a16:creationId xmlns:a16="http://schemas.microsoft.com/office/drawing/2014/main" xmlns="" id="{E34AE065-5F68-41B5-B17D-38382628AFC2}"/>
              </a:ext>
            </a:extLst>
          </p:cNvPr>
          <p:cNvSpPr>
            <a:spLocks noGrp="1"/>
          </p:cNvSpPr>
          <p:nvPr>
            <p:ph idx="1"/>
          </p:nvPr>
        </p:nvSpPr>
        <p:spPr>
          <a:xfrm>
            <a:off x="457200" y="1143000"/>
            <a:ext cx="8229600" cy="4724400"/>
          </a:xfrm>
        </p:spPr>
        <p:txBody>
          <a:bodyPr/>
          <a:lstStyle/>
          <a:p>
            <a:pPr marL="0" indent="0">
              <a:buNone/>
            </a:pPr>
            <a:r>
              <a:rPr lang="en-US" sz="1800" dirty="0"/>
              <a:t>There is a circle that is segmented into four parts using </a:t>
            </a:r>
            <a:r>
              <a:rPr lang="en-US" sz="1800" dirty="0" smtClean="0"/>
              <a:t>horizontal </a:t>
            </a:r>
            <a:r>
              <a:rPr lang="en-US" sz="1800" dirty="0"/>
              <a:t>and vertical </a:t>
            </a:r>
            <a:r>
              <a:rPr lang="en-US" sz="1800" dirty="0" smtClean="0"/>
              <a:t>axes</a:t>
            </a:r>
            <a:r>
              <a:rPr lang="en-US" sz="1800" dirty="0"/>
              <a:t>.</a:t>
            </a:r>
            <a:endParaRPr lang="en-IN" sz="1800" dirty="0"/>
          </a:p>
          <a:p>
            <a:pPr marL="0" indent="0">
              <a:buNone/>
            </a:pPr>
            <a:r>
              <a:rPr lang="en-US" sz="1800" dirty="0"/>
              <a:t>The vertical axis is labeled E on the top and T on the bottom.</a:t>
            </a:r>
            <a:endParaRPr lang="en-IN" sz="1800" dirty="0"/>
          </a:p>
          <a:p>
            <a:pPr marL="0" indent="0">
              <a:buNone/>
            </a:pPr>
            <a:r>
              <a:rPr lang="en-US" sz="1800" dirty="0"/>
              <a:t>The horizontal axis is labeled A on the left and R on the right.</a:t>
            </a:r>
            <a:endParaRPr lang="en-IN" sz="1800" dirty="0"/>
          </a:p>
          <a:p>
            <a:pPr marL="0" indent="0">
              <a:buNone/>
            </a:pPr>
            <a:r>
              <a:rPr lang="en-US" sz="1800" dirty="0"/>
              <a:t>Four points are mapped on the chart. The lines connecting these points meet to form a quadrilateral.</a:t>
            </a:r>
            <a:endParaRPr lang="en-IN" sz="1800" dirty="0"/>
          </a:p>
          <a:p>
            <a:pPr marL="0" indent="0">
              <a:buNone/>
            </a:pPr>
            <a:r>
              <a:rPr lang="en-US" sz="1800" dirty="0"/>
              <a:t>The </a:t>
            </a:r>
            <a:r>
              <a:rPr lang="en-US" sz="1800" dirty="0" smtClean="0"/>
              <a:t>shortest </a:t>
            </a:r>
            <a:r>
              <a:rPr lang="en-US" sz="1800" dirty="0"/>
              <a:t>line on the chart lies between E on the vertical axis and A on the horizontal axis.</a:t>
            </a:r>
            <a:endParaRPr lang="en-IN" sz="1800" dirty="0"/>
          </a:p>
          <a:p>
            <a:pPr marL="0" indent="0">
              <a:buNone/>
            </a:pPr>
            <a:r>
              <a:rPr lang="en-US" sz="1800" dirty="0"/>
              <a:t>The line </a:t>
            </a:r>
            <a:r>
              <a:rPr lang="en-US" sz="1800" dirty="0" smtClean="0"/>
              <a:t>between </a:t>
            </a:r>
            <a:r>
              <a:rPr lang="en-US" sz="1800" dirty="0"/>
              <a:t>E on the vertical axis and R on the horizontal axis and the line </a:t>
            </a:r>
            <a:r>
              <a:rPr lang="en-US" sz="1800" dirty="0" smtClean="0"/>
              <a:t>between </a:t>
            </a:r>
            <a:r>
              <a:rPr lang="en-US" sz="1800" dirty="0"/>
              <a:t>T on the vertical axis and A on the horizontal axis are similar in length.</a:t>
            </a:r>
            <a:endParaRPr lang="en-IN" sz="1800" dirty="0"/>
          </a:p>
          <a:p>
            <a:pPr marL="0" indent="0">
              <a:buNone/>
            </a:pPr>
            <a:r>
              <a:rPr lang="en-US" sz="1800" dirty="0"/>
              <a:t>The </a:t>
            </a:r>
            <a:r>
              <a:rPr lang="en-US" sz="1800" dirty="0" smtClean="0"/>
              <a:t>longest </a:t>
            </a:r>
            <a:r>
              <a:rPr lang="en-US" sz="1800" dirty="0"/>
              <a:t>line lies between T on the vertical </a:t>
            </a:r>
            <a:r>
              <a:rPr lang="en-US" sz="1800" dirty="0" smtClean="0"/>
              <a:t>axis and </a:t>
            </a:r>
            <a:r>
              <a:rPr lang="en-US" sz="1800" dirty="0"/>
              <a:t>R on the horizontal axis. This shows that the Albert Einstein style is preferred as most problem-solving efforts are made in the area between T and R.</a:t>
            </a:r>
          </a:p>
        </p:txBody>
      </p:sp>
      <p:sp>
        <p:nvSpPr>
          <p:cNvPr id="4" name="Content Placeholder 2">
            <a:extLst>
              <a:ext uri="{FF2B5EF4-FFF2-40B4-BE49-F238E27FC236}">
                <a16:creationId xmlns:a16="http://schemas.microsoft.com/office/drawing/2014/main" xmlns="" id="{6F94FEE8-AAA4-4F7B-AD56-902BED2102AE}"/>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The Albert Einstein Problem-Solving Style</a:t>
            </a:r>
            <a:endParaRPr lang="en-US" sz="1200" dirty="0"/>
          </a:p>
        </p:txBody>
      </p:sp>
    </p:spTree>
    <p:extLst>
      <p:ext uri="{BB962C8B-B14F-4D97-AF65-F5344CB8AC3E}">
        <p14:creationId xmlns:p14="http://schemas.microsoft.com/office/powerpoint/2010/main" val="3538440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0FBB4D-E6BA-4C89-A797-BFA74500F3A8}"/>
              </a:ext>
            </a:extLst>
          </p:cNvPr>
          <p:cNvSpPr>
            <a:spLocks noGrp="1"/>
          </p:cNvSpPr>
          <p:nvPr>
            <p:ph type="title"/>
          </p:nvPr>
        </p:nvSpPr>
        <p:spPr>
          <a:xfrm>
            <a:off x="609600" y="228600"/>
            <a:ext cx="8534400" cy="685800"/>
          </a:xfrm>
        </p:spPr>
        <p:txBody>
          <a:bodyPr/>
          <a:lstStyle/>
          <a:p>
            <a:r>
              <a:rPr lang="en-US" sz="2800" dirty="0"/>
              <a:t>The Socrates Problem-Solving Style, Appendix</a:t>
            </a:r>
          </a:p>
        </p:txBody>
      </p:sp>
      <p:sp>
        <p:nvSpPr>
          <p:cNvPr id="3" name="Content Placeholder 2">
            <a:extLst>
              <a:ext uri="{FF2B5EF4-FFF2-40B4-BE49-F238E27FC236}">
                <a16:creationId xmlns:a16="http://schemas.microsoft.com/office/drawing/2014/main" xmlns="" id="{E34AE065-5F68-41B5-B17D-38382628AFC2}"/>
              </a:ext>
            </a:extLst>
          </p:cNvPr>
          <p:cNvSpPr>
            <a:spLocks noGrp="1"/>
          </p:cNvSpPr>
          <p:nvPr>
            <p:ph idx="1"/>
          </p:nvPr>
        </p:nvSpPr>
        <p:spPr>
          <a:xfrm>
            <a:off x="457200" y="1143000"/>
            <a:ext cx="8229600" cy="4876800"/>
          </a:xfrm>
        </p:spPr>
        <p:txBody>
          <a:bodyPr/>
          <a:lstStyle/>
          <a:p>
            <a:pPr marL="0" indent="0">
              <a:buNone/>
            </a:pPr>
            <a:r>
              <a:rPr lang="en-US" sz="1800" dirty="0"/>
              <a:t>There is a circle that is segmented into four parts using </a:t>
            </a:r>
            <a:r>
              <a:rPr lang="en-US" sz="1800" dirty="0" smtClean="0"/>
              <a:t>horizontal </a:t>
            </a:r>
            <a:r>
              <a:rPr lang="en-US" sz="1800" dirty="0"/>
              <a:t>and vertical </a:t>
            </a:r>
            <a:r>
              <a:rPr lang="en-US" sz="1800" dirty="0" smtClean="0"/>
              <a:t>axes</a:t>
            </a:r>
            <a:r>
              <a:rPr lang="en-US" sz="1800" dirty="0"/>
              <a:t>. </a:t>
            </a:r>
            <a:endParaRPr lang="en-IN" sz="1800" dirty="0"/>
          </a:p>
          <a:p>
            <a:pPr marL="0" indent="0">
              <a:buNone/>
            </a:pPr>
            <a:r>
              <a:rPr lang="en-US" sz="1800" dirty="0"/>
              <a:t>The vertical axis is labeled E on the top and T on the bottom.</a:t>
            </a:r>
            <a:endParaRPr lang="en-IN" sz="1800" dirty="0"/>
          </a:p>
          <a:p>
            <a:pPr marL="0" indent="0">
              <a:buNone/>
            </a:pPr>
            <a:r>
              <a:rPr lang="en-US" sz="1800" dirty="0"/>
              <a:t>The horizontal axis is labeled A on the left and R on the right. </a:t>
            </a:r>
            <a:endParaRPr lang="en-IN" sz="1800" dirty="0"/>
          </a:p>
          <a:p>
            <a:pPr marL="0" indent="0">
              <a:buNone/>
            </a:pPr>
            <a:r>
              <a:rPr lang="en-US" sz="1800" dirty="0"/>
              <a:t>Four points are mapped on the chart. The lines connecting these points meet to form a quadrilateral.</a:t>
            </a:r>
            <a:endParaRPr lang="en-IN" sz="1800" dirty="0"/>
          </a:p>
          <a:p>
            <a:pPr marL="0" indent="0">
              <a:buNone/>
            </a:pPr>
            <a:r>
              <a:rPr lang="en-US" sz="1800" dirty="0"/>
              <a:t>The </a:t>
            </a:r>
            <a:r>
              <a:rPr lang="en-US" sz="1800" dirty="0" smtClean="0"/>
              <a:t>shortest </a:t>
            </a:r>
            <a:r>
              <a:rPr lang="en-US" sz="1800" dirty="0"/>
              <a:t>line on the chart lies between E on the vertical axis and R on the horizontal axis. </a:t>
            </a:r>
            <a:endParaRPr lang="en-IN" sz="1800" dirty="0"/>
          </a:p>
          <a:p>
            <a:pPr marL="0" indent="0">
              <a:buNone/>
            </a:pPr>
            <a:r>
              <a:rPr lang="en-US" sz="1800" dirty="0"/>
              <a:t>The </a:t>
            </a:r>
            <a:r>
              <a:rPr lang="en-US" sz="1800" dirty="0" smtClean="0"/>
              <a:t>line between </a:t>
            </a:r>
            <a:r>
              <a:rPr lang="en-US" sz="1800" dirty="0"/>
              <a:t>E on the vertical axis and A on the horizontal axis and the line </a:t>
            </a:r>
            <a:r>
              <a:rPr lang="en-US" sz="1800" dirty="0" smtClean="0"/>
              <a:t>between </a:t>
            </a:r>
            <a:r>
              <a:rPr lang="en-US" sz="1800" dirty="0"/>
              <a:t>T on the vertical axis and R on the horizontal axis are similar in length.</a:t>
            </a:r>
            <a:endParaRPr lang="en-IN" sz="1800" dirty="0"/>
          </a:p>
          <a:p>
            <a:pPr marL="0" indent="0">
              <a:buNone/>
            </a:pPr>
            <a:r>
              <a:rPr lang="en-US" sz="1800" dirty="0"/>
              <a:t>The </a:t>
            </a:r>
            <a:r>
              <a:rPr lang="en-US" sz="1800" dirty="0" smtClean="0"/>
              <a:t>longest </a:t>
            </a:r>
            <a:r>
              <a:rPr lang="en-US" sz="1800" dirty="0"/>
              <a:t>line lies between T on the vertical </a:t>
            </a:r>
            <a:r>
              <a:rPr lang="en-US" sz="1800" dirty="0" smtClean="0"/>
              <a:t>axis and </a:t>
            </a:r>
            <a:r>
              <a:rPr lang="en-US" sz="1800" dirty="0"/>
              <a:t>A on the horizontal axis. This shows that the Socrates style is preferred as most problem-solving efforts are made in the area between T and A.</a:t>
            </a:r>
          </a:p>
        </p:txBody>
      </p:sp>
      <p:sp>
        <p:nvSpPr>
          <p:cNvPr id="4" name="Content Placeholder 2">
            <a:extLst>
              <a:ext uri="{FF2B5EF4-FFF2-40B4-BE49-F238E27FC236}">
                <a16:creationId xmlns:a16="http://schemas.microsoft.com/office/drawing/2014/main" xmlns="" id="{6355FC41-0EF4-4DDE-BE19-4C2CDB20448F}"/>
              </a:ext>
            </a:extLst>
          </p:cNvPr>
          <p:cNvSpPr txBox="1">
            <a:spLocks/>
          </p:cNvSpPr>
          <p:nvPr/>
        </p:nvSpPr>
        <p:spPr>
          <a:xfrm>
            <a:off x="609600" y="5867400"/>
            <a:ext cx="822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The Socrates Problem-Solving Style</a:t>
            </a:r>
            <a:endParaRPr lang="en-US" sz="1200" dirty="0"/>
          </a:p>
        </p:txBody>
      </p:sp>
    </p:spTree>
    <p:extLst>
      <p:ext uri="{BB962C8B-B14F-4D97-AF65-F5344CB8AC3E}">
        <p14:creationId xmlns:p14="http://schemas.microsoft.com/office/powerpoint/2010/main" val="2692736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Characteristics of Excellent Teams, 2</a:t>
            </a:r>
          </a:p>
        </p:txBody>
      </p:sp>
      <p:sp>
        <p:nvSpPr>
          <p:cNvPr id="10243" name="Content Placeholder 2"/>
          <p:cNvSpPr>
            <a:spLocks noGrp="1"/>
          </p:cNvSpPr>
          <p:nvPr>
            <p:ph idx="1"/>
          </p:nvPr>
        </p:nvSpPr>
        <p:spPr>
          <a:xfrm>
            <a:off x="457200" y="990600"/>
            <a:ext cx="8229600" cy="5410200"/>
          </a:xfrm>
        </p:spPr>
        <p:txBody>
          <a:bodyPr/>
          <a:lstStyle/>
          <a:p>
            <a:r>
              <a:rPr lang="en-US" altLang="en-US" dirty="0"/>
              <a:t>Criticism being issue-oriented</a:t>
            </a:r>
          </a:p>
          <a:p>
            <a:r>
              <a:rPr lang="en-US" altLang="en-US" dirty="0"/>
              <a:t>Consensus being the norm</a:t>
            </a:r>
          </a:p>
          <a:p>
            <a:r>
              <a:rPr lang="en-US" altLang="en-US" dirty="0"/>
              <a:t>Effective leadership</a:t>
            </a:r>
          </a:p>
          <a:p>
            <a:r>
              <a:rPr lang="en-US" altLang="en-US" dirty="0"/>
              <a:t>Clarity of assignments</a:t>
            </a:r>
          </a:p>
          <a:p>
            <a:r>
              <a:rPr lang="en-US" altLang="en-US" dirty="0"/>
              <a:t>Shared values and norms of behavior</a:t>
            </a:r>
          </a:p>
          <a:p>
            <a:r>
              <a:rPr lang="en-US" altLang="en-US" dirty="0"/>
              <a:t>Commitment</a:t>
            </a:r>
          </a:p>
        </p:txBody>
      </p:sp>
    </p:spTree>
    <p:extLst>
      <p:ext uri="{BB962C8B-B14F-4D97-AF65-F5344CB8AC3E}">
        <p14:creationId xmlns:p14="http://schemas.microsoft.com/office/powerpoint/2010/main" val="4145487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F9A950-73D5-411D-AF6A-6F93B9F6463A}"/>
              </a:ext>
            </a:extLst>
          </p:cNvPr>
          <p:cNvSpPr>
            <a:spLocks noGrp="1"/>
          </p:cNvSpPr>
          <p:nvPr>
            <p:ph type="title"/>
          </p:nvPr>
        </p:nvSpPr>
        <p:spPr>
          <a:xfrm>
            <a:off x="457200" y="228600"/>
            <a:ext cx="8686800" cy="609600"/>
          </a:xfrm>
        </p:spPr>
        <p:txBody>
          <a:bodyPr/>
          <a:lstStyle/>
          <a:p>
            <a:r>
              <a:rPr lang="en-US" sz="2800" dirty="0"/>
              <a:t>The Henry Ford Problem-Solving Style, Appendix</a:t>
            </a:r>
          </a:p>
        </p:txBody>
      </p:sp>
      <p:sp>
        <p:nvSpPr>
          <p:cNvPr id="3" name="Content Placeholder 2">
            <a:extLst>
              <a:ext uri="{FF2B5EF4-FFF2-40B4-BE49-F238E27FC236}">
                <a16:creationId xmlns:a16="http://schemas.microsoft.com/office/drawing/2014/main" xmlns="" id="{3A7DD212-0532-42CF-9598-55F80A97163B}"/>
              </a:ext>
            </a:extLst>
          </p:cNvPr>
          <p:cNvSpPr>
            <a:spLocks noGrp="1"/>
          </p:cNvSpPr>
          <p:nvPr>
            <p:ph idx="1"/>
          </p:nvPr>
        </p:nvSpPr>
        <p:spPr>
          <a:xfrm>
            <a:off x="457200" y="1066800"/>
            <a:ext cx="8229600" cy="4800600"/>
          </a:xfrm>
        </p:spPr>
        <p:txBody>
          <a:bodyPr/>
          <a:lstStyle/>
          <a:p>
            <a:pPr marL="0" indent="0">
              <a:buNone/>
            </a:pPr>
            <a:r>
              <a:rPr lang="en-US" sz="1800" dirty="0"/>
              <a:t>There is a circle that is segmented into four parts using </a:t>
            </a:r>
            <a:r>
              <a:rPr lang="en-US" sz="1800" dirty="0" smtClean="0"/>
              <a:t>horizontal </a:t>
            </a:r>
            <a:r>
              <a:rPr lang="en-US" sz="1800" dirty="0"/>
              <a:t>and vertical </a:t>
            </a:r>
            <a:r>
              <a:rPr lang="en-US" sz="1800" dirty="0" smtClean="0"/>
              <a:t>axes</a:t>
            </a:r>
            <a:r>
              <a:rPr lang="en-US" sz="1800" dirty="0"/>
              <a:t>. </a:t>
            </a:r>
            <a:endParaRPr lang="en-IN" sz="1800" dirty="0"/>
          </a:p>
          <a:p>
            <a:pPr marL="0" indent="0">
              <a:buNone/>
            </a:pPr>
            <a:r>
              <a:rPr lang="en-US" sz="1800" dirty="0"/>
              <a:t>The vertical axis is labeled E on the top and T on the bottom.</a:t>
            </a:r>
            <a:endParaRPr lang="en-IN" sz="1800" dirty="0"/>
          </a:p>
          <a:p>
            <a:pPr marL="0" indent="0">
              <a:buNone/>
            </a:pPr>
            <a:r>
              <a:rPr lang="en-US" sz="1800" dirty="0"/>
              <a:t>The horizontal axis is labeled A on the left and R on the right. </a:t>
            </a:r>
            <a:endParaRPr lang="en-IN" sz="1800" dirty="0"/>
          </a:p>
          <a:p>
            <a:pPr marL="0" indent="0">
              <a:buNone/>
            </a:pPr>
            <a:r>
              <a:rPr lang="en-US" sz="1800" dirty="0"/>
              <a:t>Four points are mapped on the chart. The lines connecting these points meet to form a quadrilateral.</a:t>
            </a:r>
            <a:endParaRPr lang="en-IN" sz="1800" dirty="0"/>
          </a:p>
          <a:p>
            <a:pPr marL="0" indent="0">
              <a:buNone/>
            </a:pPr>
            <a:r>
              <a:rPr lang="en-US" sz="1800" dirty="0"/>
              <a:t>The </a:t>
            </a:r>
            <a:r>
              <a:rPr lang="en-US" sz="1800" dirty="0" smtClean="0"/>
              <a:t>shortest </a:t>
            </a:r>
            <a:r>
              <a:rPr lang="en-US" sz="1800" dirty="0"/>
              <a:t>line on the chart lies between T on the vertical axis and R on the horizontal axis. </a:t>
            </a:r>
            <a:endParaRPr lang="en-IN" sz="1800" dirty="0"/>
          </a:p>
          <a:p>
            <a:pPr marL="0" indent="0">
              <a:buNone/>
            </a:pPr>
            <a:r>
              <a:rPr lang="en-US" sz="1800" dirty="0"/>
              <a:t>The line </a:t>
            </a:r>
            <a:r>
              <a:rPr lang="en-US" sz="1800" dirty="0" smtClean="0"/>
              <a:t>between </a:t>
            </a:r>
            <a:r>
              <a:rPr lang="en-US" sz="1800" dirty="0"/>
              <a:t>T on the vertical axis and A on the horizontal axis and the line </a:t>
            </a:r>
            <a:r>
              <a:rPr lang="en-US" sz="1800" dirty="0" smtClean="0"/>
              <a:t>between </a:t>
            </a:r>
            <a:r>
              <a:rPr lang="en-US" sz="1800" dirty="0"/>
              <a:t>E on the vertical axis and R on the horizontal axis are similar in length.</a:t>
            </a:r>
            <a:endParaRPr lang="en-IN" sz="1800" dirty="0"/>
          </a:p>
          <a:p>
            <a:pPr marL="0" indent="0">
              <a:buNone/>
            </a:pPr>
            <a:r>
              <a:rPr lang="en-US" sz="1800" dirty="0"/>
              <a:t>The </a:t>
            </a:r>
            <a:r>
              <a:rPr lang="en-US" sz="1800" dirty="0" smtClean="0"/>
              <a:t>longest </a:t>
            </a:r>
            <a:r>
              <a:rPr lang="en-US" sz="1800" dirty="0"/>
              <a:t>line lies between E on the vertical </a:t>
            </a:r>
            <a:r>
              <a:rPr lang="en-US" sz="1800" dirty="0" smtClean="0"/>
              <a:t>axis and </a:t>
            </a:r>
            <a:r>
              <a:rPr lang="en-US" sz="1800" dirty="0"/>
              <a:t>A on the horizontal axis. This shows that the Henry Ford style is preferred as most problem-solving efforts are made in the area between E and A.</a:t>
            </a:r>
            <a:endParaRPr lang="en-IN" sz="1800" dirty="0"/>
          </a:p>
        </p:txBody>
      </p:sp>
      <p:sp>
        <p:nvSpPr>
          <p:cNvPr id="4" name="Content Placeholder 2">
            <a:extLst>
              <a:ext uri="{FF2B5EF4-FFF2-40B4-BE49-F238E27FC236}">
                <a16:creationId xmlns:a16="http://schemas.microsoft.com/office/drawing/2014/main" xmlns="" id="{3EAA9B1C-F816-45BF-9534-45AA806448C8}"/>
              </a:ext>
            </a:extLst>
          </p:cNvPr>
          <p:cNvSpPr txBox="1">
            <a:spLocks/>
          </p:cNvSpPr>
          <p:nvPr/>
        </p:nvSpPr>
        <p:spPr>
          <a:xfrm>
            <a:off x="609600" y="58674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The Henry Ford Problem-Solving Style</a:t>
            </a:r>
            <a:endParaRPr lang="en-US" sz="1200" dirty="0"/>
          </a:p>
        </p:txBody>
      </p:sp>
    </p:spTree>
    <p:extLst>
      <p:ext uri="{BB962C8B-B14F-4D97-AF65-F5344CB8AC3E}">
        <p14:creationId xmlns:p14="http://schemas.microsoft.com/office/powerpoint/2010/main" val="1339413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C34156-C530-4928-A2FD-22CFAD1CBEF8}"/>
              </a:ext>
            </a:extLst>
          </p:cNvPr>
          <p:cNvSpPr>
            <a:spLocks noGrp="1"/>
          </p:cNvSpPr>
          <p:nvPr>
            <p:ph type="title"/>
          </p:nvPr>
        </p:nvSpPr>
        <p:spPr/>
        <p:txBody>
          <a:bodyPr/>
          <a:lstStyle/>
          <a:p>
            <a:r>
              <a:rPr lang="en-US" sz="2800" dirty="0"/>
              <a:t>A Versatile Style of Problem Solving, Appendix</a:t>
            </a:r>
          </a:p>
        </p:txBody>
      </p:sp>
      <p:sp>
        <p:nvSpPr>
          <p:cNvPr id="3" name="Content Placeholder 2">
            <a:extLst>
              <a:ext uri="{FF2B5EF4-FFF2-40B4-BE49-F238E27FC236}">
                <a16:creationId xmlns:a16="http://schemas.microsoft.com/office/drawing/2014/main" xmlns="" id="{EF865A0F-AC57-4386-BA75-F7AFDFBEA61B}"/>
              </a:ext>
            </a:extLst>
          </p:cNvPr>
          <p:cNvSpPr>
            <a:spLocks noGrp="1"/>
          </p:cNvSpPr>
          <p:nvPr>
            <p:ph idx="1"/>
          </p:nvPr>
        </p:nvSpPr>
        <p:spPr>
          <a:xfrm>
            <a:off x="457200" y="1219200"/>
            <a:ext cx="8229600" cy="4191000"/>
          </a:xfrm>
        </p:spPr>
        <p:txBody>
          <a:bodyPr/>
          <a:lstStyle/>
          <a:p>
            <a:pPr marL="0" indent="0">
              <a:buNone/>
            </a:pPr>
            <a:r>
              <a:rPr lang="en-US" sz="1800" dirty="0"/>
              <a:t>There is a circle that is segmented into four parts using </a:t>
            </a:r>
            <a:r>
              <a:rPr lang="en-US" sz="1800" dirty="0" smtClean="0"/>
              <a:t>horizontal </a:t>
            </a:r>
            <a:r>
              <a:rPr lang="en-US" sz="1800" dirty="0"/>
              <a:t>and vertical </a:t>
            </a:r>
            <a:r>
              <a:rPr lang="en-US" sz="1800" dirty="0" smtClean="0"/>
              <a:t>axes</a:t>
            </a:r>
            <a:r>
              <a:rPr lang="en-US" sz="1800" dirty="0"/>
              <a:t>.</a:t>
            </a:r>
            <a:endParaRPr lang="en-IN" sz="1800" dirty="0"/>
          </a:p>
          <a:p>
            <a:pPr marL="0" indent="0">
              <a:buNone/>
            </a:pPr>
            <a:r>
              <a:rPr lang="en-US" sz="1800" dirty="0"/>
              <a:t>The vertical axis is labeled E on the top and T on the bottom.</a:t>
            </a:r>
            <a:endParaRPr lang="en-IN" sz="1800" dirty="0"/>
          </a:p>
          <a:p>
            <a:pPr marL="0" indent="0">
              <a:buNone/>
            </a:pPr>
            <a:r>
              <a:rPr lang="en-US" sz="1800" dirty="0"/>
              <a:t>The horizontal axis is labeled A on the left and R on the right.</a:t>
            </a:r>
            <a:endParaRPr lang="en-IN" sz="1800" dirty="0"/>
          </a:p>
          <a:p>
            <a:pPr marL="0" indent="0">
              <a:buNone/>
            </a:pPr>
            <a:r>
              <a:rPr lang="en-US" sz="1800" dirty="0"/>
              <a:t>Four points are mapped on the chart. The lines connecting these points meet to form a quadrilateral.</a:t>
            </a:r>
            <a:endParaRPr lang="en-IN" sz="1800" dirty="0"/>
          </a:p>
          <a:p>
            <a:pPr marL="0" indent="0">
              <a:buNone/>
            </a:pPr>
            <a:r>
              <a:rPr lang="en-US" sz="1800" dirty="0"/>
              <a:t>All sides of this quadrilateral are of the same length, making it a rhombus. This shows that all </a:t>
            </a:r>
            <a:r>
              <a:rPr lang="en-IN" sz="1800" dirty="0"/>
              <a:t>steps of the problem-solving cycle </a:t>
            </a:r>
            <a:r>
              <a:rPr lang="en-US" sz="1800" dirty="0"/>
              <a:t>are used equally.</a:t>
            </a:r>
          </a:p>
        </p:txBody>
      </p:sp>
      <p:sp>
        <p:nvSpPr>
          <p:cNvPr id="4" name="Content Placeholder 2">
            <a:extLst>
              <a:ext uri="{FF2B5EF4-FFF2-40B4-BE49-F238E27FC236}">
                <a16:creationId xmlns:a16="http://schemas.microsoft.com/office/drawing/2014/main" xmlns="" id="{707053E3-D55F-4EA9-8FD0-AD4BF24A87D6}"/>
              </a:ext>
            </a:extLst>
          </p:cNvPr>
          <p:cNvSpPr txBox="1">
            <a:spLocks/>
          </p:cNvSpPr>
          <p:nvPr/>
        </p:nvSpPr>
        <p:spPr>
          <a:xfrm>
            <a:off x="609600" y="58674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 Versatile Style of Problem Solving</a:t>
            </a:r>
            <a:endParaRPr lang="en-US" sz="1200" dirty="0"/>
          </a:p>
        </p:txBody>
      </p:sp>
    </p:spTree>
    <p:extLst>
      <p:ext uri="{BB962C8B-B14F-4D97-AF65-F5344CB8AC3E}">
        <p14:creationId xmlns:p14="http://schemas.microsoft.com/office/powerpoint/2010/main" val="3163042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1309264-F2EC-48C5-97CC-0DF8DCFB275C}"/>
              </a:ext>
            </a:extLst>
          </p:cNvPr>
          <p:cNvSpPr>
            <a:spLocks noGrp="1"/>
          </p:cNvSpPr>
          <p:nvPr>
            <p:ph type="title"/>
          </p:nvPr>
        </p:nvSpPr>
        <p:spPr>
          <a:xfrm>
            <a:off x="0" y="228600"/>
            <a:ext cx="9144000" cy="609600"/>
          </a:xfrm>
        </p:spPr>
        <p:txBody>
          <a:bodyPr/>
          <a:lstStyle/>
          <a:p>
            <a:r>
              <a:rPr lang="en-US" sz="2800" dirty="0"/>
              <a:t>Figure 11.8: Stages in the Life of a Group, Appendix</a:t>
            </a:r>
          </a:p>
        </p:txBody>
      </p:sp>
      <p:sp>
        <p:nvSpPr>
          <p:cNvPr id="3" name="Content Placeholder 2">
            <a:extLst>
              <a:ext uri="{FF2B5EF4-FFF2-40B4-BE49-F238E27FC236}">
                <a16:creationId xmlns:a16="http://schemas.microsoft.com/office/drawing/2014/main" xmlns="" id="{58F91FB0-3D07-4D94-8D02-375BBE753366}"/>
              </a:ext>
            </a:extLst>
          </p:cNvPr>
          <p:cNvSpPr>
            <a:spLocks noGrp="1"/>
          </p:cNvSpPr>
          <p:nvPr>
            <p:ph idx="1"/>
          </p:nvPr>
        </p:nvSpPr>
        <p:spPr>
          <a:xfrm>
            <a:off x="457200" y="1066800"/>
            <a:ext cx="8229600" cy="4876800"/>
          </a:xfrm>
        </p:spPr>
        <p:txBody>
          <a:bodyPr/>
          <a:lstStyle/>
          <a:p>
            <a:pPr marL="0" indent="0">
              <a:buNone/>
            </a:pPr>
            <a:r>
              <a:rPr lang="en-US" sz="1600" dirty="0"/>
              <a:t>There are four boxes that represent the four stages in the life of a group. There is an arrow on the right side of these boxes that shows the transition from stage one to stage four, which reads development over time</a:t>
            </a:r>
            <a:r>
              <a:rPr lang="en-US" sz="1600" dirty="0" smtClean="0"/>
              <a:t>.</a:t>
            </a:r>
          </a:p>
          <a:p>
            <a:pPr marL="0" indent="0">
              <a:buNone/>
            </a:pPr>
            <a:r>
              <a:rPr lang="en-US" sz="1600" dirty="0"/>
              <a:t>The </a:t>
            </a:r>
            <a:r>
              <a:rPr lang="en-US" sz="1600" dirty="0" smtClean="0"/>
              <a:t>first </a:t>
            </a:r>
            <a:r>
              <a:rPr lang="en-US" sz="1600" dirty="0"/>
              <a:t>box at the bottom of the image is labeled stage one. The header reads forming. The content under this header reads </a:t>
            </a:r>
            <a:r>
              <a:rPr lang="en-IN" sz="1600" dirty="0"/>
              <a:t>group characteristics, which include caution, excitement, anxiety, low performance, and </a:t>
            </a:r>
            <a:r>
              <a:rPr lang="en-IN" sz="1600" dirty="0" smtClean="0"/>
              <a:t>tension </a:t>
            </a:r>
            <a:r>
              <a:rPr lang="en-IN" sz="1600" dirty="0"/>
              <a:t>is high; trust is low</a:t>
            </a:r>
            <a:r>
              <a:rPr lang="en-IN" sz="1600" dirty="0" smtClean="0"/>
              <a:t>.</a:t>
            </a:r>
          </a:p>
          <a:p>
            <a:pPr marL="0" indent="0">
              <a:buNone/>
            </a:pPr>
            <a:r>
              <a:rPr lang="en-US" sz="1600" dirty="0"/>
              <a:t>The </a:t>
            </a:r>
            <a:r>
              <a:rPr lang="en-US" sz="1600" dirty="0" smtClean="0"/>
              <a:t>second </a:t>
            </a:r>
            <a:r>
              <a:rPr lang="en-US" sz="1600" dirty="0"/>
              <a:t>box is labeled stage two. The header reads storming. The content under this header reads group characteristics, which include conflict over task, conflict over structure, conflict over influence, increased skills and knowledge, and tension is high; trust is low</a:t>
            </a:r>
            <a:r>
              <a:rPr lang="en-US" sz="1600" dirty="0" smtClean="0"/>
              <a:t>.</a:t>
            </a:r>
          </a:p>
          <a:p>
            <a:pPr marL="0" indent="0">
              <a:buNone/>
            </a:pPr>
            <a:r>
              <a:rPr lang="en-US" sz="1600" dirty="0"/>
              <a:t>The </a:t>
            </a:r>
            <a:r>
              <a:rPr lang="en-US" sz="1600" dirty="0" smtClean="0"/>
              <a:t>third </a:t>
            </a:r>
            <a:r>
              <a:rPr lang="en-US" sz="1600" dirty="0"/>
              <a:t>box is labeled stage three. The header reads norming. The content under this header reads group characteristics, which include agreement on roles and tasks, agreement on norms of behavior, increased cohesiveness and morale, increased productivity, and tension is medium; trust is medium</a:t>
            </a:r>
            <a:r>
              <a:rPr lang="en-US" sz="1600" dirty="0" smtClean="0"/>
              <a:t>.</a:t>
            </a:r>
            <a:endParaRPr lang="en-IN" sz="1600" dirty="0"/>
          </a:p>
          <a:p>
            <a:pPr marL="0" indent="0">
              <a:buNone/>
            </a:pPr>
            <a:r>
              <a:rPr lang="en-US" sz="1600" dirty="0"/>
              <a:t>The </a:t>
            </a:r>
            <a:r>
              <a:rPr lang="en-US" sz="1600" dirty="0" smtClean="0"/>
              <a:t>fourth </a:t>
            </a:r>
            <a:r>
              <a:rPr lang="en-US" sz="1600" dirty="0"/>
              <a:t>box at the top of the image is labeled stage four. The header reads performing. The content under this header reads group characteristics, which include good communication and teamwork, individual commitment, high morale and group pride, high team performance, and tension is low; trust is high</a:t>
            </a:r>
            <a:r>
              <a:rPr lang="en-US" sz="1600" dirty="0" smtClean="0"/>
              <a:t>.</a:t>
            </a:r>
            <a:endParaRPr lang="en-IN" sz="1600" dirty="0"/>
          </a:p>
        </p:txBody>
      </p:sp>
      <p:sp>
        <p:nvSpPr>
          <p:cNvPr id="4" name="Content Placeholder 2">
            <a:extLst>
              <a:ext uri="{FF2B5EF4-FFF2-40B4-BE49-F238E27FC236}">
                <a16:creationId xmlns:a16="http://schemas.microsoft.com/office/drawing/2014/main" xmlns="" id="{C9F929CF-FD1C-40CE-B1C0-4FB2FEFD1D07}"/>
              </a:ext>
            </a:extLst>
          </p:cNvPr>
          <p:cNvSpPr txBox="1">
            <a:spLocks/>
          </p:cNvSpPr>
          <p:nvPr/>
        </p:nvSpPr>
        <p:spPr>
          <a:xfrm>
            <a:off x="609600" y="5867400"/>
            <a:ext cx="822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11.8: Stages in the Life of a Group</a:t>
            </a:r>
            <a:endParaRPr lang="en-US" sz="1200" dirty="0"/>
          </a:p>
        </p:txBody>
      </p:sp>
    </p:spTree>
    <p:extLst>
      <p:ext uri="{BB962C8B-B14F-4D97-AF65-F5344CB8AC3E}">
        <p14:creationId xmlns:p14="http://schemas.microsoft.com/office/powerpoint/2010/main" val="2502511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0E4196F4-E8F4-4DE7-8ED8-4C52FABC97E8}"/>
              </a:ext>
            </a:extLst>
          </p:cNvPr>
          <p:cNvSpPr>
            <a:spLocks noGrp="1"/>
          </p:cNvSpPr>
          <p:nvPr>
            <p:ph type="title"/>
          </p:nvPr>
        </p:nvSpPr>
        <p:spPr>
          <a:xfrm>
            <a:off x="762000" y="0"/>
            <a:ext cx="8382000" cy="1371600"/>
          </a:xfrm>
        </p:spPr>
        <p:txBody>
          <a:bodyPr/>
          <a:lstStyle/>
          <a:p>
            <a:r>
              <a:rPr lang="en-US" altLang="en-US" dirty="0"/>
              <a:t>Positive versus Negative Group Member Roles</a:t>
            </a:r>
            <a:endParaRPr lang="en-US" dirty="0"/>
          </a:p>
        </p:txBody>
      </p:sp>
      <p:sp>
        <p:nvSpPr>
          <p:cNvPr id="6" name="Content Placeholder 5">
            <a:extLst>
              <a:ext uri="{FF2B5EF4-FFF2-40B4-BE49-F238E27FC236}">
                <a16:creationId xmlns:a16="http://schemas.microsoft.com/office/drawing/2014/main" xmlns="" id="{F2C2F3C0-7DEC-4581-826E-AAE496FE3E1F}"/>
              </a:ext>
            </a:extLst>
          </p:cNvPr>
          <p:cNvSpPr>
            <a:spLocks noGrp="1"/>
          </p:cNvSpPr>
          <p:nvPr>
            <p:ph idx="1"/>
          </p:nvPr>
        </p:nvSpPr>
        <p:spPr>
          <a:xfrm>
            <a:off x="457200" y="1371600"/>
            <a:ext cx="8229600" cy="5181600"/>
          </a:xfrm>
        </p:spPr>
        <p:txBody>
          <a:bodyPr/>
          <a:lstStyle/>
          <a:p>
            <a:pPr marL="0" indent="0">
              <a:buNone/>
            </a:pPr>
            <a:r>
              <a:rPr lang="en-US" altLang="en-US" dirty="0"/>
              <a:t>Success depends on:</a:t>
            </a:r>
          </a:p>
          <a:p>
            <a:pPr marL="0" indent="0">
              <a:buNone/>
            </a:pPr>
            <a:endParaRPr lang="en-US" altLang="en-US" sz="800" dirty="0"/>
          </a:p>
          <a:p>
            <a:r>
              <a:rPr lang="en-US" altLang="en-US" sz="2200" dirty="0"/>
              <a:t>Individuals and what they choose to do</a:t>
            </a:r>
          </a:p>
          <a:p>
            <a:r>
              <a:rPr lang="en-US" altLang="en-US" sz="2200" dirty="0"/>
              <a:t>Example and direction of leaders</a:t>
            </a:r>
          </a:p>
          <a:p>
            <a:r>
              <a:rPr lang="en-US" altLang="en-US" sz="2200" dirty="0"/>
              <a:t>Modeling and reinforcing positive </a:t>
            </a:r>
            <a:r>
              <a:rPr lang="en-US" sz="2200" dirty="0"/>
              <a:t>versus negative group member roles</a:t>
            </a:r>
            <a:endParaRPr lang="en-US" altLang="en-US" sz="2200" dirty="0"/>
          </a:p>
        </p:txBody>
      </p:sp>
    </p:spTree>
    <p:extLst>
      <p:ext uri="{BB962C8B-B14F-4D97-AF65-F5344CB8AC3E}">
        <p14:creationId xmlns:p14="http://schemas.microsoft.com/office/powerpoint/2010/main" val="3962156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76200"/>
            <a:ext cx="9144000" cy="762000"/>
          </a:xfrm>
        </p:spPr>
        <p:txBody>
          <a:bodyPr>
            <a:normAutofit/>
          </a:bodyPr>
          <a:lstStyle/>
          <a:p>
            <a:r>
              <a:rPr lang="en-US" altLang="en-US" dirty="0"/>
              <a:t>Group Roles That Build Performance</a:t>
            </a:r>
          </a:p>
        </p:txBody>
      </p:sp>
      <p:sp>
        <p:nvSpPr>
          <p:cNvPr id="2" name="Content Placeholder 1">
            <a:extLst>
              <a:ext uri="{FF2B5EF4-FFF2-40B4-BE49-F238E27FC236}">
                <a16:creationId xmlns:a16="http://schemas.microsoft.com/office/drawing/2014/main" xmlns="" id="{95F9895E-8E4E-4DD4-BE59-82F22A6025F5}"/>
              </a:ext>
            </a:extLst>
          </p:cNvPr>
          <p:cNvSpPr>
            <a:spLocks noGrp="1"/>
          </p:cNvSpPr>
          <p:nvPr>
            <p:ph idx="1"/>
          </p:nvPr>
        </p:nvSpPr>
        <p:spPr>
          <a:xfrm>
            <a:off x="457200" y="990600"/>
            <a:ext cx="8229600" cy="5181600"/>
          </a:xfrm>
        </p:spPr>
        <p:txBody>
          <a:bodyPr/>
          <a:lstStyle/>
          <a:p>
            <a:r>
              <a:rPr lang="en-US" dirty="0"/>
              <a:t>Encourager: Helps people make contributions to fulfill their potential</a:t>
            </a:r>
          </a:p>
          <a:p>
            <a:r>
              <a:rPr lang="en-US" dirty="0"/>
              <a:t>Clarifier: Creates order out of chaos and replaces confusion with clarity</a:t>
            </a:r>
          </a:p>
          <a:p>
            <a:r>
              <a:rPr lang="en-US" dirty="0"/>
              <a:t>Harmonizer: Brings together opposite points of view</a:t>
            </a:r>
          </a:p>
          <a:p>
            <a:r>
              <a:rPr lang="en-US" dirty="0"/>
              <a:t>Idea generator: Suggests </a:t>
            </a:r>
            <a:r>
              <a:rPr lang="en-IN" dirty="0"/>
              <a:t>ideas that others do not</a:t>
            </a:r>
            <a:endParaRPr lang="en-US" dirty="0"/>
          </a:p>
          <a:p>
            <a:r>
              <a:rPr lang="en-US" dirty="0"/>
              <a:t>Ignition key: Orchestrates and facilitates the group’s work</a:t>
            </a:r>
          </a:p>
          <a:p>
            <a:r>
              <a:rPr lang="en-US" dirty="0"/>
              <a:t>Standard setter: </a:t>
            </a:r>
            <a:r>
              <a:rPr lang="en-IN" dirty="0"/>
              <a:t>Possesses knowledge and skills deemed important by the group</a:t>
            </a:r>
          </a:p>
          <a:p>
            <a:r>
              <a:rPr lang="en-US" dirty="0"/>
              <a:t>Detail specialist: Searches for errors and omissions and keeps the group on red alert</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53968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66800" y="152400"/>
            <a:ext cx="7620000" cy="1066800"/>
          </a:xfrm>
        </p:spPr>
        <p:txBody>
          <a:bodyPr>
            <a:noAutofit/>
          </a:bodyPr>
          <a:lstStyle/>
          <a:p>
            <a:r>
              <a:rPr lang="en-US" altLang="en-US" dirty="0"/>
              <a:t>Group Member Roles that Reduce Success, 1</a:t>
            </a:r>
          </a:p>
        </p:txBody>
      </p:sp>
      <p:sp>
        <p:nvSpPr>
          <p:cNvPr id="7" name="Content Placeholder 6">
            <a:extLst>
              <a:ext uri="{FF2B5EF4-FFF2-40B4-BE49-F238E27FC236}">
                <a16:creationId xmlns:a16="http://schemas.microsoft.com/office/drawing/2014/main" xmlns="" id="{FD8BDDC6-F93B-455B-A096-5FB40DCA1BCD}"/>
              </a:ext>
            </a:extLst>
          </p:cNvPr>
          <p:cNvSpPr>
            <a:spLocks noGrp="1"/>
          </p:cNvSpPr>
          <p:nvPr>
            <p:ph idx="1"/>
          </p:nvPr>
        </p:nvSpPr>
        <p:spPr>
          <a:xfrm>
            <a:off x="457200" y="1447800"/>
            <a:ext cx="8229600" cy="5105400"/>
          </a:xfrm>
        </p:spPr>
        <p:txBody>
          <a:bodyPr/>
          <a:lstStyle/>
          <a:p>
            <a:r>
              <a:rPr lang="en-US" dirty="0"/>
              <a:t>Ego tripper: </a:t>
            </a:r>
            <a:r>
              <a:rPr lang="en-IN" dirty="0"/>
              <a:t>Interrupts others, launches into long monologues, and is overly dogmatic</a:t>
            </a:r>
          </a:p>
          <a:p>
            <a:r>
              <a:rPr lang="en-US" dirty="0"/>
              <a:t>Negative artist: </a:t>
            </a:r>
            <a:r>
              <a:rPr lang="en-IN" dirty="0"/>
              <a:t>Rejects all ideas suggested by others, takes a negative attitude on issues, argues unnecessarily, and refuses to cooperate</a:t>
            </a:r>
          </a:p>
          <a:p>
            <a:r>
              <a:rPr lang="en-US" dirty="0"/>
              <a:t>Above-it-all person: </a:t>
            </a:r>
            <a:r>
              <a:rPr lang="en-IN" dirty="0"/>
              <a:t>Withdraws from the group and its activities by being aloof, indifferent, and excessively formal</a:t>
            </a:r>
          </a:p>
          <a:p>
            <a:r>
              <a:rPr lang="en-US" dirty="0"/>
              <a:t>Aggressor: Attacks and blames others and shows anger or irritation against the group or individuals</a:t>
            </a:r>
          </a:p>
        </p:txBody>
      </p:sp>
    </p:spTree>
    <p:extLst>
      <p:ext uri="{BB962C8B-B14F-4D97-AF65-F5344CB8AC3E}">
        <p14:creationId xmlns:p14="http://schemas.microsoft.com/office/powerpoint/2010/main" val="3750154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219200" y="152400"/>
            <a:ext cx="7315200" cy="1066800"/>
          </a:xfrm>
        </p:spPr>
        <p:txBody>
          <a:bodyPr>
            <a:noAutofit/>
          </a:bodyPr>
          <a:lstStyle/>
          <a:p>
            <a:r>
              <a:rPr lang="en-US" altLang="en-US" dirty="0"/>
              <a:t>Group Member Roles that Reduce Success, 2</a:t>
            </a:r>
          </a:p>
        </p:txBody>
      </p:sp>
      <p:sp>
        <p:nvSpPr>
          <p:cNvPr id="7" name="Content Placeholder 6">
            <a:extLst>
              <a:ext uri="{FF2B5EF4-FFF2-40B4-BE49-F238E27FC236}">
                <a16:creationId xmlns:a16="http://schemas.microsoft.com/office/drawing/2014/main" xmlns="" id="{FD8BDDC6-F93B-455B-A096-5FB40DCA1BCD}"/>
              </a:ext>
            </a:extLst>
          </p:cNvPr>
          <p:cNvSpPr>
            <a:spLocks noGrp="1"/>
          </p:cNvSpPr>
          <p:nvPr>
            <p:ph idx="1"/>
          </p:nvPr>
        </p:nvSpPr>
        <p:spPr>
          <a:xfrm>
            <a:off x="457200" y="1524000"/>
            <a:ext cx="8229600" cy="2895600"/>
          </a:xfrm>
        </p:spPr>
        <p:txBody>
          <a:bodyPr/>
          <a:lstStyle/>
          <a:p>
            <a:r>
              <a:rPr lang="en-US" dirty="0"/>
              <a:t>Jokester: </a:t>
            </a:r>
            <a:r>
              <a:rPr lang="en-IN" dirty="0"/>
              <a:t>Fools around most of the time and distracts the group from its business just to get a laugh</a:t>
            </a:r>
          </a:p>
          <a:p>
            <a:r>
              <a:rPr lang="en-US" dirty="0"/>
              <a:t>Avoider: Does anything to avoid controversy or confrontation and </a:t>
            </a:r>
            <a:r>
              <a:rPr lang="en-IN" dirty="0"/>
              <a:t>is dedicated to personal security and self-preservation</a:t>
            </a:r>
            <a:endParaRPr lang="en-US" dirty="0"/>
          </a:p>
          <a:p>
            <a:r>
              <a:rPr lang="en-US" dirty="0"/>
              <a:t>Power victim: </a:t>
            </a:r>
            <a:r>
              <a:rPr lang="en-IN" dirty="0"/>
              <a:t>Seeks negative attention and draws time and energy from the group</a:t>
            </a:r>
            <a:endParaRPr lang="en-US" dirty="0"/>
          </a:p>
        </p:txBody>
      </p:sp>
    </p:spTree>
    <p:extLst>
      <p:ext uri="{BB962C8B-B14F-4D97-AF65-F5344CB8AC3E}">
        <p14:creationId xmlns:p14="http://schemas.microsoft.com/office/powerpoint/2010/main" val="2132075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34">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8030BA-3635-47BA-9066-EA454CAE9D46}">
  <ds:schemaRefs>
    <ds:schemaRef ds:uri="http://schemas.microsoft.com/sharepoint/v3/contenttype/forms"/>
  </ds:schemaRefs>
</ds:datastoreItem>
</file>

<file path=customXml/itemProps2.xml><?xml version="1.0" encoding="utf-8"?>
<ds:datastoreItem xmlns:ds="http://schemas.openxmlformats.org/officeDocument/2006/customXml" ds:itemID="{954577BB-D116-40A1-92F3-7192C577B8A4}">
  <ds:schemaRefs>
    <ds:schemaRef ds:uri="http://schemas.microsoft.com/office/2006/metadata/properties"/>
    <ds:schemaRef ds:uri="http://schemas.microsoft.com/office/infopath/2007/PartnerControls"/>
    <ds:schemaRef ds:uri="aa4f5ada-9d1d-46d6-b705-f2cf90d05a91"/>
  </ds:schemaRefs>
</ds:datastoreItem>
</file>

<file path=customXml/itemProps3.xml><?xml version="1.0" encoding="utf-8"?>
<ds:datastoreItem xmlns:ds="http://schemas.openxmlformats.org/officeDocument/2006/customXml" ds:itemID="{3BD158CF-D062-415C-9EA8-64ADBCCD34AF}"/>
</file>

<file path=docProps/app.xml><?xml version="1.0" encoding="utf-8"?>
<Properties xmlns="http://schemas.openxmlformats.org/officeDocument/2006/extended-properties" xmlns:vt="http://schemas.openxmlformats.org/officeDocument/2006/docPropsVTypes">
  <TotalTime>3052</TotalTime>
  <Words>3594</Words>
  <Application>Microsoft Office PowerPoint</Application>
  <PresentationFormat>On-screen Show (4:3)</PresentationFormat>
  <Paragraphs>363</Paragraphs>
  <Slides>52</Slides>
  <Notes>11</Notes>
  <HiddenSlides>8</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52</vt:i4>
      </vt:variant>
    </vt:vector>
  </HeadingPairs>
  <TitlesOfParts>
    <vt:vector size="67"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11</vt:lpstr>
      <vt:lpstr>Learning Objectives</vt:lpstr>
      <vt:lpstr>The Team Concept</vt:lpstr>
      <vt:lpstr>Characteristics of Excellent Teams, 1</vt:lpstr>
      <vt:lpstr>Characteristics of Excellent Teams, 2</vt:lpstr>
      <vt:lpstr>Positive versus Negative Group Member Roles</vt:lpstr>
      <vt:lpstr>Group Roles That Build Performance</vt:lpstr>
      <vt:lpstr>Group Member Roles that Reduce Success, 1</vt:lpstr>
      <vt:lpstr>Group Member Roles that Reduce Success, 2</vt:lpstr>
      <vt:lpstr>Dealing with Problem Behavior, 1 </vt:lpstr>
      <vt:lpstr>Dealing with Problem Behavior, 2 </vt:lpstr>
      <vt:lpstr>Designing Teams for Success</vt:lpstr>
      <vt:lpstr>Problem-Solving Styles</vt:lpstr>
      <vt:lpstr>Figure 11.2: The Problem-Solving Cycle</vt:lpstr>
      <vt:lpstr>   The Charles Darwin Problem-Solving Style </vt:lpstr>
      <vt:lpstr> The Albert Einstein Problem-Solving Style </vt:lpstr>
      <vt:lpstr>The Socrates Problem-Solving Style </vt:lpstr>
      <vt:lpstr>The Henry Ford Problem-Solving Style </vt:lpstr>
      <vt:lpstr>A Versatile Style of Problem Solving </vt:lpstr>
      <vt:lpstr>   Points to Remember Concerning Problem-Solving Styles</vt:lpstr>
      <vt:lpstr>Leader as Team Builder </vt:lpstr>
      <vt:lpstr>Hiring and Developing Winners</vt:lpstr>
      <vt:lpstr>Creating a High-Performance Team, 1 </vt:lpstr>
      <vt:lpstr>Creating a High-Performance Team, 2 </vt:lpstr>
      <vt:lpstr>Characteristics of a Successful Team</vt:lpstr>
      <vt:lpstr>Virtual Teams </vt:lpstr>
      <vt:lpstr>Figure 11.8: Stages in the Life of a Group </vt:lpstr>
      <vt:lpstr>Stage I: Forming</vt:lpstr>
      <vt:lpstr>Stage II: Storming</vt:lpstr>
      <vt:lpstr>Stage III: Norming </vt:lpstr>
      <vt:lpstr>Stage IV: Performing </vt:lpstr>
      <vt:lpstr>Avoiding Groupthink, 1 </vt:lpstr>
      <vt:lpstr>Avoiding Groupthink, 2 </vt:lpstr>
      <vt:lpstr>Symptoms of Groupthink</vt:lpstr>
      <vt:lpstr>Techniques to Avoid Groupthink</vt:lpstr>
      <vt:lpstr>Team-Building Interventions and Techniques, 1</vt:lpstr>
      <vt:lpstr>Team-Building Interventions and Techniques, 2</vt:lpstr>
      <vt:lpstr>Appreciative Inquiry</vt:lpstr>
      <vt:lpstr>The Role of the Leader in the Team Concept, 1</vt:lpstr>
      <vt:lpstr>The Role of the Leader in the Team Concept, 2</vt:lpstr>
      <vt:lpstr>The Role of the Leader in the Team Concept, 3</vt:lpstr>
      <vt:lpstr>Team Dynamics, 1</vt:lpstr>
      <vt:lpstr>Team Dynamics, 2</vt:lpstr>
      <vt:lpstr>The Human Side of Team Effectiveness</vt:lpstr>
      <vt:lpstr>                        APPENDICES</vt:lpstr>
      <vt:lpstr>Figure 11.2: The Problem-Solving Cycle, Appendix</vt:lpstr>
      <vt:lpstr>The Charles Darwin Problem-Solving Style, Appendix </vt:lpstr>
      <vt:lpstr> The Albert Einstein Problem-Solving Style, Appendix</vt:lpstr>
      <vt:lpstr>The Socrates Problem-Solving Style, Appendix</vt:lpstr>
      <vt:lpstr>The Henry Ford Problem-Solving Style, Appendix</vt:lpstr>
      <vt:lpstr>A Versatile Style of Problem Solving, Appendix</vt:lpstr>
      <vt:lpstr>Figure 11.8: Stages in the Life of a Group,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Shilpa Sreevalsalan</cp:lastModifiedBy>
  <cp:revision>480</cp:revision>
  <dcterms:created xsi:type="dcterms:W3CDTF">2013-09-21T18:43:04Z</dcterms:created>
  <dcterms:modified xsi:type="dcterms:W3CDTF">2018-02-21T05:17:45Z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